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Col>
    <a:lastRow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EEE7283C-3CF3-47DC-8721-378D4A62B228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4" d="100"/>
          <a:sy n="34" d="100"/>
        </p:scale>
        <p:origin x="8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2" name="Shape 11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3048000" y="2244725"/>
            <a:ext cx="18288000" cy="4775201"/>
          </a:xfrm>
          <a:prstGeom prst="rect">
            <a:avLst/>
          </a:prstGeom>
        </p:spPr>
        <p:txBody>
          <a:bodyPr anchor="b"/>
          <a:lstStyle>
            <a:lvl1pPr algn="ctr">
              <a:defRPr sz="12000"/>
            </a:lvl1pPr>
          </a:lstStyle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048000" y="7204075"/>
            <a:ext cx="18288000" cy="3311525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4800"/>
            </a:lvl1pPr>
            <a:lvl2pPr marL="0" indent="914400" algn="ctr">
              <a:buSzTx/>
              <a:buFontTx/>
              <a:buNone/>
              <a:defRPr sz="4800"/>
            </a:lvl2pPr>
            <a:lvl3pPr marL="0" indent="1828800" algn="ctr">
              <a:buSzTx/>
              <a:buFontTx/>
              <a:buNone/>
              <a:defRPr sz="4800"/>
            </a:lvl3pPr>
            <a:lvl4pPr marL="0" indent="2743200" algn="ctr">
              <a:buSzTx/>
              <a:buFontTx/>
              <a:buNone/>
              <a:defRPr sz="4800"/>
            </a:lvl4pPr>
            <a:lvl5pPr marL="0" indent="3657600" algn="ctr">
              <a:buSzTx/>
              <a:buFontTx/>
              <a:buNone/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1340" y="11859862"/>
            <a:ext cx="21971004" cy="636980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3600" b="1"/>
            </a:lvl1pPr>
            <a:lvl2pPr marL="1257300" indent="-342900" defTabSz="825500">
              <a:lnSpc>
                <a:spcPct val="100000"/>
              </a:lnSpc>
              <a:spcBef>
                <a:spcPts val="0"/>
              </a:spcBef>
              <a:buFontTx/>
              <a:defRPr sz="3600" b="1"/>
            </a:lvl2pPr>
            <a:lvl3pPr marL="2240279" indent="-411479" defTabSz="825500">
              <a:lnSpc>
                <a:spcPct val="100000"/>
              </a:lnSpc>
              <a:spcBef>
                <a:spcPts val="0"/>
              </a:spcBef>
              <a:buFontTx/>
              <a:defRPr sz="3600" b="1"/>
            </a:lvl3pPr>
            <a:lvl4pPr marL="3200400" indent="-457200" defTabSz="825500">
              <a:lnSpc>
                <a:spcPct val="100000"/>
              </a:lnSpc>
              <a:spcBef>
                <a:spcPts val="0"/>
              </a:spcBef>
              <a:buFontTx/>
              <a:defRPr sz="3600" b="1"/>
            </a:lvl4pPr>
            <a:lvl5pPr marL="4114800" indent="-457200" defTabSz="825500">
              <a:lnSpc>
                <a:spcPct val="100000"/>
              </a:lnSpc>
              <a:spcBef>
                <a:spcPts val="0"/>
              </a:spcBef>
              <a:buFontTx/>
              <a:defRPr sz="3600" b="1"/>
            </a:lvl5pPr>
          </a:lstStyle>
          <a:p>
            <a:r>
              <a:t>Author and Date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3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206496" y="2574991"/>
            <a:ext cx="21971005" cy="4648202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Presentation Title</a:t>
            </a:r>
          </a:p>
        </p:txBody>
      </p:sp>
      <p:sp>
        <p:nvSpPr>
          <p:cNvPr id="94" name="Body Level One…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1342" y="7223190"/>
            <a:ext cx="21971002" cy="190500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5500" b="1"/>
            </a:lvl1pPr>
          </a:lstStyle>
          <a:p>
            <a:r>
              <a:t>Presentation Subtitle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10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2372961"/>
            <a:ext cx="21971000" cy="934781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5500" b="1"/>
            </a:lvl1pPr>
            <a:lvl2pPr marL="1438275" indent="-523875" defTabSz="825500">
              <a:lnSpc>
                <a:spcPct val="100000"/>
              </a:lnSpc>
              <a:spcBef>
                <a:spcPts val="0"/>
              </a:spcBef>
              <a:buFontTx/>
              <a:defRPr sz="5500" b="1"/>
            </a:lvl2pPr>
            <a:lvl3pPr marL="2457450" indent="-628650" defTabSz="825500">
              <a:lnSpc>
                <a:spcPct val="100000"/>
              </a:lnSpc>
              <a:spcBef>
                <a:spcPts val="0"/>
              </a:spcBef>
              <a:buFontTx/>
              <a:defRPr sz="5500" b="1"/>
            </a:lvl3pPr>
            <a:lvl4pPr marL="3441700" indent="-698500" defTabSz="825500">
              <a:lnSpc>
                <a:spcPct val="100000"/>
              </a:lnSpc>
              <a:spcBef>
                <a:spcPts val="0"/>
              </a:spcBef>
              <a:buFontTx/>
              <a:defRPr sz="5500" b="1"/>
            </a:lvl4pPr>
            <a:lvl5pPr marL="4356100" indent="-698500" defTabSz="825500">
              <a:lnSpc>
                <a:spcPct val="100000"/>
              </a:lnSpc>
              <a:spcBef>
                <a:spcPts val="0"/>
              </a:spcBef>
              <a:buFontTx/>
              <a:defRPr sz="5500" b="1"/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4" name="Body Level One…"/>
          <p:cNvSpPr txBox="1">
            <a:spLocks noGrp="1"/>
          </p:cNvSpPr>
          <p:nvPr>
            <p:ph type="body" idx="2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</p:txBody>
      </p:sp>
      <p:sp>
        <p:nvSpPr>
          <p:cNvPr id="10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>
            <a:spLocks noGrp="1"/>
          </p:cNvSpPr>
          <p:nvPr>
            <p:ph type="title"/>
          </p:nvPr>
        </p:nvSpPr>
        <p:spPr>
          <a:xfrm>
            <a:off x="1663700" y="3419476"/>
            <a:ext cx="21031200" cy="5705475"/>
          </a:xfrm>
          <a:prstGeom prst="rect">
            <a:avLst/>
          </a:prstGeom>
        </p:spPr>
        <p:txBody>
          <a:bodyPr anchor="b"/>
          <a:lstStyle>
            <a:lvl1pPr>
              <a:defRPr sz="12000"/>
            </a:lvl1pPr>
          </a:lstStyle>
          <a:p>
            <a:r>
              <a:t>Title Text</a:t>
            </a:r>
          </a:p>
        </p:txBody>
      </p:sp>
      <p:sp>
        <p:nvSpPr>
          <p:cNvPr id="3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63700" y="9178927"/>
            <a:ext cx="21031200" cy="3000375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4800">
                <a:solidFill>
                  <a:srgbClr val="888888"/>
                </a:solidFill>
              </a:defRPr>
            </a:lvl1pPr>
            <a:lvl2pPr marL="0" indent="914400">
              <a:buSzTx/>
              <a:buFontTx/>
              <a:buNone/>
              <a:defRPr sz="4800">
                <a:solidFill>
                  <a:srgbClr val="888888"/>
                </a:solidFill>
              </a:defRPr>
            </a:lvl2pPr>
            <a:lvl3pPr marL="0" indent="1828800">
              <a:buSzTx/>
              <a:buFontTx/>
              <a:buNone/>
              <a:defRPr sz="4800">
                <a:solidFill>
                  <a:srgbClr val="888888"/>
                </a:solidFill>
              </a:defRPr>
            </a:lvl3pPr>
            <a:lvl4pPr marL="0" indent="2743200">
              <a:buSzTx/>
              <a:buFontTx/>
              <a:buNone/>
              <a:defRPr sz="4800">
                <a:solidFill>
                  <a:srgbClr val="888888"/>
                </a:solidFill>
              </a:defRPr>
            </a:lvl4pPr>
            <a:lvl5pPr marL="0" indent="3657600">
              <a:buSzTx/>
              <a:buFontTx/>
              <a:buNone/>
              <a:defRPr sz="4800"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76400" y="3651250"/>
            <a:ext cx="10363200" cy="8702676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>
            <a:spLocks noGrp="1"/>
          </p:cNvSpPr>
          <p:nvPr>
            <p:ph type="title"/>
          </p:nvPr>
        </p:nvSpPr>
        <p:spPr>
          <a:xfrm>
            <a:off x="1679575" y="730251"/>
            <a:ext cx="21031201" cy="2651126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79576" y="3362326"/>
            <a:ext cx="10315576" cy="1647825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4800" b="1"/>
            </a:lvl1pPr>
            <a:lvl2pPr marL="0" indent="914400">
              <a:buSzTx/>
              <a:buFontTx/>
              <a:buNone/>
              <a:defRPr sz="4800" b="1"/>
            </a:lvl2pPr>
            <a:lvl3pPr marL="0" indent="1828800">
              <a:buSzTx/>
              <a:buFontTx/>
              <a:buNone/>
              <a:defRPr sz="4800" b="1"/>
            </a:lvl3pPr>
            <a:lvl4pPr marL="0" indent="2743200">
              <a:buSzTx/>
              <a:buFontTx/>
              <a:buNone/>
              <a:defRPr sz="4800" b="1"/>
            </a:lvl4pPr>
            <a:lvl5pPr marL="0" indent="3657600">
              <a:buSzTx/>
              <a:buFontTx/>
              <a:buNone/>
              <a:defRPr sz="48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12344400" y="3362326"/>
            <a:ext cx="10366376" cy="1647825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4800" b="1"/>
            </a:pPr>
            <a:endParaRPr/>
          </a:p>
        </p:txBody>
      </p:sp>
      <p:sp>
        <p:nvSpPr>
          <p:cNvPr id="5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>
            <a:spLocks noGrp="1"/>
          </p:cNvSpPr>
          <p:nvPr>
            <p:ph type="title"/>
          </p:nvPr>
        </p:nvSpPr>
        <p:spPr>
          <a:xfrm>
            <a:off x="1679576" y="914400"/>
            <a:ext cx="7864476" cy="3200400"/>
          </a:xfrm>
          <a:prstGeom prst="rect">
            <a:avLst/>
          </a:prstGeom>
        </p:spPr>
        <p:txBody>
          <a:bodyPr anchor="b"/>
          <a:lstStyle>
            <a:lvl1pPr>
              <a:defRPr sz="6400"/>
            </a:lvl1pPr>
          </a:lstStyle>
          <a:p>
            <a:r>
              <a:t>Title Text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0366375" y="1974850"/>
            <a:ext cx="12344401" cy="9747251"/>
          </a:xfrm>
          <a:prstGeom prst="rect">
            <a:avLst/>
          </a:prstGeom>
        </p:spPr>
        <p:txBody>
          <a:bodyPr/>
          <a:lstStyle>
            <a:lvl1pPr>
              <a:defRPr sz="6400"/>
            </a:lvl1pPr>
            <a:lvl2pPr marL="1436914" indent="-522514">
              <a:defRPr sz="6400"/>
            </a:lvl2pPr>
            <a:lvl3pPr marL="2438400" indent="-609600">
              <a:defRPr sz="6400"/>
            </a:lvl3pPr>
            <a:lvl4pPr marL="3474720" indent="-731520">
              <a:defRPr sz="6400"/>
            </a:lvl4pPr>
            <a:lvl5pPr marL="4389120" indent="-731520">
              <a:defRPr sz="6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1679576" y="4114800"/>
            <a:ext cx="7864475" cy="7623176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3200"/>
            </a:pPr>
            <a:endParaRPr/>
          </a:p>
        </p:txBody>
      </p:sp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>
            <a:spLocks noGrp="1"/>
          </p:cNvSpPr>
          <p:nvPr>
            <p:ph type="title"/>
          </p:nvPr>
        </p:nvSpPr>
        <p:spPr>
          <a:xfrm>
            <a:off x="1679576" y="914400"/>
            <a:ext cx="7864476" cy="3200400"/>
          </a:xfrm>
          <a:prstGeom prst="rect">
            <a:avLst/>
          </a:prstGeom>
        </p:spPr>
        <p:txBody>
          <a:bodyPr anchor="b"/>
          <a:lstStyle>
            <a:lvl1pPr>
              <a:defRPr sz="6400"/>
            </a:lvl1pPr>
          </a:lstStyle>
          <a:p>
            <a:r>
              <a:t>Title Text</a:t>
            </a:r>
          </a:p>
        </p:txBody>
      </p:sp>
      <p:sp>
        <p:nvSpPr>
          <p:cNvPr id="83" name="Picture Placeholder 2"/>
          <p:cNvSpPr>
            <a:spLocks noGrp="1"/>
          </p:cNvSpPr>
          <p:nvPr>
            <p:ph type="pic" sz="half" idx="21"/>
          </p:nvPr>
        </p:nvSpPr>
        <p:spPr>
          <a:xfrm>
            <a:off x="10366375" y="1974850"/>
            <a:ext cx="12344401" cy="9747251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79576" y="4114800"/>
            <a:ext cx="7864476" cy="7623176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3200"/>
            </a:lvl1pPr>
            <a:lvl2pPr marL="0" indent="914400">
              <a:buSzTx/>
              <a:buFontTx/>
              <a:buNone/>
              <a:defRPr sz="3200"/>
            </a:lvl2pPr>
            <a:lvl3pPr marL="0" indent="1828800">
              <a:buSzTx/>
              <a:buFontTx/>
              <a:buNone/>
              <a:defRPr sz="3200"/>
            </a:lvl3pPr>
            <a:lvl4pPr marL="0" indent="2743200">
              <a:buSzTx/>
              <a:buFontTx/>
              <a:buNone/>
              <a:defRPr sz="3200"/>
            </a:lvl4pPr>
            <a:lvl5pPr marL="0" indent="3657600">
              <a:buSzTx/>
              <a:buFontTx/>
              <a:buNone/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200" cy="87026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2294492" y="12881590"/>
            <a:ext cx="413108" cy="392470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24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marL="0" marR="0" indent="0" algn="l" defTabSz="1828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1828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1828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1828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1828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1828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1828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1828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1828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457200" marR="0" indent="-457200" algn="l" defTabSz="1828800" rtl="0" latinLnBrk="0">
        <a:lnSpc>
          <a:spcPct val="90000"/>
        </a:lnSpc>
        <a:spcBef>
          <a:spcPts val="2000"/>
        </a:spcBef>
        <a:spcAft>
          <a:spcPts val="0"/>
        </a:spcAft>
        <a:buClrTx/>
        <a:buSzPct val="100000"/>
        <a:buFont typeface="Arial"/>
        <a:buChar char="•"/>
        <a:tabLst/>
        <a:defRPr sz="56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1447800" marR="0" indent="-533400" algn="l" defTabSz="1828800" rtl="0" latinLnBrk="0">
        <a:lnSpc>
          <a:spcPct val="90000"/>
        </a:lnSpc>
        <a:spcBef>
          <a:spcPts val="2000"/>
        </a:spcBef>
        <a:spcAft>
          <a:spcPts val="0"/>
        </a:spcAft>
        <a:buClrTx/>
        <a:buSzPct val="100000"/>
        <a:buFont typeface="Arial"/>
        <a:buChar char="•"/>
        <a:tabLst/>
        <a:defRPr sz="56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2468879" marR="0" indent="-640079" algn="l" defTabSz="1828800" rtl="0" latinLnBrk="0">
        <a:lnSpc>
          <a:spcPct val="90000"/>
        </a:lnSpc>
        <a:spcBef>
          <a:spcPts val="2000"/>
        </a:spcBef>
        <a:spcAft>
          <a:spcPts val="0"/>
        </a:spcAft>
        <a:buClrTx/>
        <a:buSzPct val="100000"/>
        <a:buFont typeface="Arial"/>
        <a:buChar char="•"/>
        <a:tabLst/>
        <a:defRPr sz="56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3454400" marR="0" indent="-711200" algn="l" defTabSz="1828800" rtl="0" latinLnBrk="0">
        <a:lnSpc>
          <a:spcPct val="90000"/>
        </a:lnSpc>
        <a:spcBef>
          <a:spcPts val="2000"/>
        </a:spcBef>
        <a:spcAft>
          <a:spcPts val="0"/>
        </a:spcAft>
        <a:buClrTx/>
        <a:buSzPct val="100000"/>
        <a:buFont typeface="Arial"/>
        <a:buChar char="•"/>
        <a:tabLst/>
        <a:defRPr sz="56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4368800" marR="0" indent="-711200" algn="l" defTabSz="1828800" rtl="0" latinLnBrk="0">
        <a:lnSpc>
          <a:spcPct val="90000"/>
        </a:lnSpc>
        <a:spcBef>
          <a:spcPts val="2000"/>
        </a:spcBef>
        <a:spcAft>
          <a:spcPts val="0"/>
        </a:spcAft>
        <a:buClrTx/>
        <a:buSzPct val="100000"/>
        <a:buFont typeface="Arial"/>
        <a:buChar char="•"/>
        <a:tabLst/>
        <a:defRPr sz="56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5283200" marR="0" indent="-711200" algn="l" defTabSz="1828800" rtl="0" latinLnBrk="0">
        <a:lnSpc>
          <a:spcPct val="90000"/>
        </a:lnSpc>
        <a:spcBef>
          <a:spcPts val="2000"/>
        </a:spcBef>
        <a:spcAft>
          <a:spcPts val="0"/>
        </a:spcAft>
        <a:buClrTx/>
        <a:buSzPct val="100000"/>
        <a:buFont typeface="Arial"/>
        <a:buChar char="•"/>
        <a:tabLst/>
        <a:defRPr sz="56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6197600" marR="0" indent="-711200" algn="l" defTabSz="1828800" rtl="0" latinLnBrk="0">
        <a:lnSpc>
          <a:spcPct val="90000"/>
        </a:lnSpc>
        <a:spcBef>
          <a:spcPts val="2000"/>
        </a:spcBef>
        <a:spcAft>
          <a:spcPts val="0"/>
        </a:spcAft>
        <a:buClrTx/>
        <a:buSzPct val="100000"/>
        <a:buFont typeface="Arial"/>
        <a:buChar char="•"/>
        <a:tabLst/>
        <a:defRPr sz="56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7112000" marR="0" indent="-711200" algn="l" defTabSz="1828800" rtl="0" latinLnBrk="0">
        <a:lnSpc>
          <a:spcPct val="90000"/>
        </a:lnSpc>
        <a:spcBef>
          <a:spcPts val="2000"/>
        </a:spcBef>
        <a:spcAft>
          <a:spcPts val="0"/>
        </a:spcAft>
        <a:buClrTx/>
        <a:buSzPct val="100000"/>
        <a:buFont typeface="Arial"/>
        <a:buChar char="•"/>
        <a:tabLst/>
        <a:defRPr sz="56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8026400" marR="0" indent="-711200" algn="l" defTabSz="1828800" rtl="0" latinLnBrk="0">
        <a:lnSpc>
          <a:spcPct val="90000"/>
        </a:lnSpc>
        <a:spcBef>
          <a:spcPts val="2000"/>
        </a:spcBef>
        <a:spcAft>
          <a:spcPts val="0"/>
        </a:spcAft>
        <a:buClrTx/>
        <a:buSzPct val="100000"/>
        <a:buFont typeface="Arial"/>
        <a:buChar char="•"/>
        <a:tabLst/>
        <a:defRPr sz="56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Erection , Commissioning and Maintenance."/>
          <p:cNvSpPr txBox="1">
            <a:spLocks noGrp="1"/>
          </p:cNvSpPr>
          <p:nvPr>
            <p:ph type="body" sz="quarter" idx="1"/>
          </p:nvPr>
        </p:nvSpPr>
        <p:spPr>
          <a:xfrm>
            <a:off x="1206499" y="5224788"/>
            <a:ext cx="21971002" cy="1905002"/>
          </a:xfrm>
          <a:prstGeom prst="rect">
            <a:avLst/>
          </a:prstGeom>
        </p:spPr>
        <p:txBody>
          <a:bodyPr/>
          <a:lstStyle>
            <a:lvl1pPr>
              <a:defRPr sz="66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Erection , Commissioning and Maintenance</a:t>
            </a:r>
          </a:p>
        </p:txBody>
      </p:sp>
      <p:sp>
        <p:nvSpPr>
          <p:cNvPr id="115" name="Power Transformer"/>
          <p:cNvSpPr txBox="1">
            <a:spLocks noGrp="1"/>
          </p:cNvSpPr>
          <p:nvPr>
            <p:ph type="title"/>
          </p:nvPr>
        </p:nvSpPr>
        <p:spPr>
          <a:xfrm>
            <a:off x="1206498" y="1713414"/>
            <a:ext cx="21971006" cy="1698430"/>
          </a:xfrm>
          <a:prstGeom prst="rect">
            <a:avLst/>
          </a:prstGeom>
        </p:spPr>
        <p:txBody>
          <a:bodyPr/>
          <a:lstStyle>
            <a:lvl1pPr defTabSz="1560536">
              <a:defRPr sz="8800" b="1" spc="-2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Power Transformer</a:t>
            </a:r>
          </a:p>
        </p:txBody>
      </p:sp>
      <p:sp>
        <p:nvSpPr>
          <p:cNvPr id="116" name="Deshmukh Anand Rao"/>
          <p:cNvSpPr txBox="1">
            <a:spLocks noGrp="1"/>
          </p:cNvSpPr>
          <p:nvPr>
            <p:ph type="body" idx="21"/>
          </p:nvPr>
        </p:nvSpPr>
        <p:spPr>
          <a:xfrm>
            <a:off x="15533160" y="6492809"/>
            <a:ext cx="5852604" cy="636980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>
            <a:lvl1pPr>
              <a:lnSpc>
                <a:spcPct val="80000"/>
              </a:lnSpc>
              <a:defRPr sz="3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- Deshmukh Anand Rao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2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fill="hold" grpId="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1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3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" grpId="2" build="p" animBg="1" advAuto="0"/>
      <p:bldP spid="115" grpId="1" animBg="1" advAuto="0"/>
      <p:bldP spid="116" grpId="3" build="p" animBg="1" advAuto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Tests on T/F"/>
          <p:cNvSpPr txBox="1">
            <a:spLocks noGrp="1"/>
          </p:cNvSpPr>
          <p:nvPr>
            <p:ph type="body" sz="quarter" idx="1"/>
          </p:nvPr>
        </p:nvSpPr>
        <p:spPr>
          <a:xfrm>
            <a:off x="952500" y="280139"/>
            <a:ext cx="21971000" cy="903963"/>
          </a:xfrm>
          <a:prstGeom prst="rect">
            <a:avLst/>
          </a:prstGeom>
        </p:spPr>
        <p:txBody>
          <a:bodyPr/>
          <a:lstStyle>
            <a:lvl1pPr defTabSz="792479">
              <a:defRPr sz="5200"/>
            </a:lvl1pPr>
          </a:lstStyle>
          <a:p>
            <a:r>
              <a:t>Tests on T/F</a:t>
            </a:r>
          </a:p>
        </p:txBody>
      </p:sp>
      <p:sp>
        <p:nvSpPr>
          <p:cNvPr id="146" name="Winding Resistance Test…"/>
          <p:cNvSpPr txBox="1">
            <a:spLocks noGrp="1"/>
          </p:cNvSpPr>
          <p:nvPr>
            <p:ph type="body" idx="21"/>
          </p:nvPr>
        </p:nvSpPr>
        <p:spPr>
          <a:xfrm>
            <a:off x="1206500" y="1211483"/>
            <a:ext cx="21971000" cy="12073558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pPr marL="0" indent="0" defTabSz="2243271">
              <a:spcBef>
                <a:spcPts val="4100"/>
              </a:spcBef>
              <a:buSzTx/>
              <a:buNone/>
              <a:defRPr sz="4400" b="1" u="sng"/>
            </a:pPr>
            <a:r>
              <a:t>Winding Resistance Test</a:t>
            </a:r>
          </a:p>
          <a:p>
            <a:pPr marL="1635760" lvl="1" indent="-817880" defTabSz="2243271">
              <a:spcBef>
                <a:spcPts val="4100"/>
              </a:spcBef>
              <a:buFontTx/>
              <a:buAutoNum type="arabicPeriod"/>
              <a:defRPr sz="4400"/>
            </a:pPr>
            <a:r>
              <a:t>Is carried out as type test, routine and also field test.</a:t>
            </a:r>
          </a:p>
          <a:p>
            <a:pPr marL="1635760" lvl="1" indent="-817880" defTabSz="2243271">
              <a:spcBef>
                <a:spcPts val="4100"/>
              </a:spcBef>
              <a:buFontTx/>
              <a:buAutoNum type="arabicPeriod"/>
              <a:defRPr sz="4400"/>
            </a:pPr>
            <a:r>
              <a:t>Used to calculate Copper Losses (I2R)</a:t>
            </a:r>
          </a:p>
          <a:p>
            <a:pPr marL="1635760" lvl="1" indent="-817880" defTabSz="2243271">
              <a:spcBef>
                <a:spcPts val="4100"/>
              </a:spcBef>
              <a:buFontTx/>
              <a:buAutoNum type="arabicPeriod"/>
              <a:defRPr sz="4400"/>
            </a:pPr>
            <a:r>
              <a:t>Used in Calculation of  WT as winding temp.can not be measured directly.</a:t>
            </a:r>
          </a:p>
          <a:p>
            <a:pPr marL="1635760" lvl="1" indent="-817880" defTabSz="2243271">
              <a:spcBef>
                <a:spcPts val="4100"/>
              </a:spcBef>
              <a:buFontTx/>
              <a:buAutoNum type="arabicPeriod"/>
              <a:defRPr sz="4400"/>
            </a:pPr>
            <a:r>
              <a:t>Used as intial reading for further analysis</a:t>
            </a:r>
          </a:p>
          <a:p>
            <a:pPr marL="1635760" lvl="1" indent="-817880" defTabSz="2243271">
              <a:spcBef>
                <a:spcPts val="4100"/>
              </a:spcBef>
              <a:buFontTx/>
              <a:buAutoNum type="arabicPeriod"/>
              <a:defRPr sz="4400"/>
            </a:pPr>
            <a:r>
              <a:t>For star connected T/F N-Phase, for Delta 1.5X Reading.</a:t>
            </a:r>
          </a:p>
          <a:p>
            <a:pPr marL="0" indent="0" defTabSz="2243271">
              <a:spcBef>
                <a:spcPts val="4100"/>
              </a:spcBef>
              <a:buSzTx/>
              <a:buNone/>
              <a:defRPr sz="4400" b="1" u="sng"/>
            </a:pPr>
            <a:r>
              <a:t>Ratio Test</a:t>
            </a:r>
          </a:p>
          <a:p>
            <a:pPr marL="1635760" lvl="1" indent="-817880" defTabSz="2243271">
              <a:spcBef>
                <a:spcPts val="4100"/>
              </a:spcBef>
              <a:buFontTx/>
              <a:buAutoNum type="arabicPeriod"/>
              <a:defRPr sz="4400"/>
            </a:pPr>
            <a:r>
              <a:t>Important to ensure design voltages.</a:t>
            </a:r>
          </a:p>
          <a:p>
            <a:pPr marL="1635760" lvl="1" indent="-817880" defTabSz="2243271">
              <a:spcBef>
                <a:spcPts val="4100"/>
              </a:spcBef>
              <a:buFontTx/>
              <a:buAutoNum type="arabicPeriod"/>
              <a:defRPr sz="4400"/>
            </a:pPr>
            <a:r>
              <a:t>During test voltages are applied on HV side to avoid unsafe voltages.</a:t>
            </a:r>
          </a:p>
          <a:p>
            <a:pPr marL="1635760" lvl="1" indent="-817880" defTabSz="2243271">
              <a:spcBef>
                <a:spcPts val="4100"/>
              </a:spcBef>
              <a:buFontTx/>
              <a:buAutoNum type="arabicPeriod"/>
              <a:defRPr sz="4400"/>
            </a:pPr>
            <a:r>
              <a:t>Should be done on all Tap positions.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8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" grpId="1" animBg="1" advAuto="0"/>
      <p:bldP spid="146" grpId="2" animBg="1" advAuto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Tests on T/F"/>
          <p:cNvSpPr txBox="1">
            <a:spLocks noGrp="1"/>
          </p:cNvSpPr>
          <p:nvPr>
            <p:ph type="body" sz="quarter" idx="1"/>
          </p:nvPr>
        </p:nvSpPr>
        <p:spPr>
          <a:xfrm>
            <a:off x="952500" y="280139"/>
            <a:ext cx="21971000" cy="903963"/>
          </a:xfrm>
          <a:prstGeom prst="rect">
            <a:avLst/>
          </a:prstGeom>
        </p:spPr>
        <p:txBody>
          <a:bodyPr/>
          <a:lstStyle>
            <a:lvl1pPr defTabSz="792479">
              <a:defRPr sz="5200"/>
            </a:lvl1pPr>
          </a:lstStyle>
          <a:p>
            <a:r>
              <a:t>Tests on T/F</a:t>
            </a:r>
          </a:p>
        </p:txBody>
      </p:sp>
      <p:sp>
        <p:nvSpPr>
          <p:cNvPr id="149" name="Magnetic Balance Test…"/>
          <p:cNvSpPr txBox="1">
            <a:spLocks noGrp="1"/>
          </p:cNvSpPr>
          <p:nvPr>
            <p:ph type="body" idx="21"/>
          </p:nvPr>
        </p:nvSpPr>
        <p:spPr>
          <a:xfrm>
            <a:off x="1206500" y="1224183"/>
            <a:ext cx="21971000" cy="12073558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pPr marL="0" indent="0">
              <a:buSzTx/>
              <a:buNone/>
              <a:defRPr b="1" u="sng"/>
            </a:pPr>
            <a:r>
              <a:t>Magnetic Balance Test</a:t>
            </a:r>
          </a:p>
          <a:p>
            <a:pPr marL="1371600" lvl="1" indent="-457200">
              <a:spcBef>
                <a:spcPts val="1000"/>
              </a:spcBef>
              <a:defRPr sz="4800"/>
            </a:pPr>
            <a:r>
              <a:t>Conducted on 3 phase T/F to check the imbalances in magnetic circuit.</a:t>
            </a:r>
          </a:p>
          <a:p>
            <a:pPr marL="1371600" lvl="1" indent="-457200">
              <a:spcBef>
                <a:spcPts val="1000"/>
              </a:spcBef>
              <a:defRPr sz="4800"/>
            </a:pPr>
            <a:r>
              <a:t>Apply single phase voltage and measure the voltages on the other pages and record.Voltages depends on the respective limp position.</a:t>
            </a:r>
          </a:p>
          <a:p>
            <a:pPr marL="1371600" lvl="1" indent="-457200">
              <a:spcBef>
                <a:spcPts val="1000"/>
              </a:spcBef>
              <a:defRPr sz="4800"/>
            </a:pPr>
            <a:r>
              <a:t>Eg:</a:t>
            </a:r>
          </a:p>
        </p:txBody>
      </p:sp>
      <p:pic>
        <p:nvPicPr>
          <p:cNvPr id="150" name="1513917563.PNG.jpeg" descr="1513917563.PNG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7815" y="4414042"/>
            <a:ext cx="18872977" cy="382771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4" fill="hold" grpId="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4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4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3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3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3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3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" grpId="1" animBg="1" advAuto="0"/>
      <p:bldP spid="149" grpId="3" build="p" animBg="1" advAuto="0"/>
      <p:bldP spid="150" grpId="2" animBg="1" advAuto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Tests on T/F"/>
          <p:cNvSpPr txBox="1">
            <a:spLocks noGrp="1"/>
          </p:cNvSpPr>
          <p:nvPr>
            <p:ph type="body" sz="quarter" idx="1"/>
          </p:nvPr>
        </p:nvSpPr>
        <p:spPr>
          <a:xfrm>
            <a:off x="1206500" y="690687"/>
            <a:ext cx="21971000" cy="856059"/>
          </a:xfrm>
          <a:prstGeom prst="rect">
            <a:avLst/>
          </a:prstGeom>
        </p:spPr>
        <p:txBody>
          <a:bodyPr/>
          <a:lstStyle>
            <a:lvl1pPr defTabSz="759459">
              <a:defRPr sz="5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Tests on T/F</a:t>
            </a:r>
          </a:p>
        </p:txBody>
      </p:sp>
      <p:sp>
        <p:nvSpPr>
          <p:cNvPr id="153" name="Magnetising Current test…"/>
          <p:cNvSpPr txBox="1">
            <a:spLocks noGrp="1"/>
          </p:cNvSpPr>
          <p:nvPr>
            <p:ph type="body" idx="21"/>
          </p:nvPr>
        </p:nvSpPr>
        <p:spPr>
          <a:xfrm>
            <a:off x="1206500" y="1903445"/>
            <a:ext cx="21971000" cy="11300808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pPr marL="0" indent="0" defTabSz="2096971">
              <a:spcBef>
                <a:spcPts val="3800"/>
              </a:spcBef>
              <a:buSzTx/>
              <a:buNone/>
              <a:defRPr sz="4400" b="1" u="sng">
                <a:latin typeface="Arial"/>
                <a:ea typeface="Arial"/>
                <a:cs typeface="Arial"/>
                <a:sym typeface="Arial"/>
              </a:defRPr>
            </a:pPr>
            <a:r>
              <a:t>Magnetising Current test</a:t>
            </a:r>
            <a:endParaRPr sz="4100">
              <a:latin typeface="Calibri"/>
              <a:ea typeface="Calibri"/>
              <a:cs typeface="Calibri"/>
              <a:sym typeface="Calibri"/>
            </a:endParaRPr>
          </a:p>
          <a:p>
            <a:pPr marL="524255" indent="-524255" defTabSz="2096971">
              <a:spcBef>
                <a:spcPts val="3800"/>
              </a:spcBef>
              <a:defRPr sz="4400">
                <a:latin typeface="Arial"/>
                <a:ea typeface="Arial"/>
                <a:cs typeface="Arial"/>
                <a:sym typeface="Arial"/>
              </a:defRPr>
            </a:pPr>
            <a:r>
              <a:t>Mainly conducted to locate defects in magnetic core structure, shifting of winding, failure of insulation between turns or tap changer problems.</a:t>
            </a:r>
            <a:endParaRPr sz="4100"/>
          </a:p>
          <a:p>
            <a:pPr marL="524255" indent="-524255" defTabSz="2096971">
              <a:spcBef>
                <a:spcPts val="3800"/>
              </a:spcBef>
              <a:defRPr sz="4400">
                <a:latin typeface="Arial"/>
                <a:ea typeface="Arial"/>
                <a:cs typeface="Arial"/>
                <a:sym typeface="Arial"/>
              </a:defRPr>
            </a:pPr>
            <a:r>
              <a:t>Keep tap at lowest position and open all HV,LV terminals.</a:t>
            </a:r>
            <a:endParaRPr sz="4100"/>
          </a:p>
          <a:p>
            <a:pPr marL="524255" indent="-524255" defTabSz="2096971">
              <a:spcBef>
                <a:spcPts val="3800"/>
              </a:spcBef>
              <a:defRPr sz="4400">
                <a:latin typeface="Arial"/>
                <a:ea typeface="Arial"/>
                <a:cs typeface="Arial"/>
                <a:sym typeface="Arial"/>
              </a:defRPr>
            </a:pPr>
            <a:r>
              <a:t>Apply 3 Phase voltage and measure current and voltages I each phase.</a:t>
            </a:r>
            <a:endParaRPr sz="4100"/>
          </a:p>
          <a:p>
            <a:pPr marL="524255" indent="-524255" defTabSz="2096971">
              <a:spcBef>
                <a:spcPts val="3800"/>
              </a:spcBef>
              <a:defRPr sz="4400">
                <a:latin typeface="Arial"/>
                <a:ea typeface="Arial"/>
                <a:cs typeface="Arial"/>
                <a:sym typeface="Arial"/>
              </a:defRPr>
            </a:pPr>
            <a:r>
              <a:t>Observation :- Higher readings on outer limb lower on center limb windings</a:t>
            </a:r>
            <a:endParaRPr sz="4100"/>
          </a:p>
          <a:p>
            <a:pPr marL="0" indent="0" defTabSz="2096971">
              <a:spcBef>
                <a:spcPts val="3800"/>
              </a:spcBef>
              <a:buSzTx/>
              <a:buNone/>
              <a:defRPr sz="4400" b="1" u="sng">
                <a:latin typeface="Arial"/>
                <a:ea typeface="Arial"/>
                <a:cs typeface="Arial"/>
                <a:sym typeface="Arial"/>
              </a:defRPr>
            </a:pPr>
            <a:r>
              <a:t>Vector Group test</a:t>
            </a:r>
            <a:endParaRPr sz="4100">
              <a:latin typeface="Calibri"/>
              <a:ea typeface="Calibri"/>
              <a:cs typeface="Calibri"/>
              <a:sym typeface="Calibri"/>
            </a:endParaRPr>
          </a:p>
          <a:p>
            <a:pPr marL="524255" indent="-524255" defTabSz="2096971">
              <a:spcBef>
                <a:spcPts val="3800"/>
              </a:spcBef>
              <a:defRPr sz="4400">
                <a:latin typeface="Arial"/>
                <a:ea typeface="Arial"/>
                <a:cs typeface="Arial"/>
                <a:sym typeface="Arial"/>
              </a:defRPr>
            </a:pPr>
            <a:r>
              <a:t>Very essential test for parallel operation</a:t>
            </a:r>
            <a:endParaRPr sz="4100"/>
          </a:p>
          <a:p>
            <a:pPr marL="524255" indent="-524255" defTabSz="2096971">
              <a:spcBef>
                <a:spcPts val="3800"/>
              </a:spcBef>
              <a:defRPr sz="4400">
                <a:latin typeface="Arial"/>
                <a:ea typeface="Arial"/>
                <a:cs typeface="Arial"/>
                <a:sym typeface="Arial"/>
              </a:defRPr>
            </a:pPr>
            <a:r>
              <a:t>It is factory test on all T/F to ensure customer specifications.</a:t>
            </a:r>
            <a:endParaRPr sz="4100"/>
          </a:p>
          <a:p>
            <a:pPr marL="524255" indent="-524255" defTabSz="2096971">
              <a:spcBef>
                <a:spcPts val="3800"/>
              </a:spcBef>
              <a:defRPr sz="4400">
                <a:latin typeface="Arial"/>
                <a:ea typeface="Arial"/>
                <a:cs typeface="Arial"/>
                <a:sym typeface="Arial"/>
              </a:defRPr>
            </a:pPr>
            <a:r>
              <a:t>Different Clock positions (0,5,6,11 O'clock) and different Star/Delta combinations can achieved by adopting different  combinations of start and end winding connections (IS 2026 part -1)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" grpId="1" animBg="1" advAuto="0"/>
      <p:bldP spid="153" grpId="2" animBg="1" advAuto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Screenshot 2023-09-20 at 9.55.46 PM.png" descr="Screenshot 2023-09-20 at 9.55.46 P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03205" y="2762249"/>
            <a:ext cx="7213601" cy="8128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56" name="Screenshot 2023-09-20 at 9.57.48 PM.png" descr="Screenshot 2023-09-20 at 9.57.48 P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913" y="2825749"/>
            <a:ext cx="7239001" cy="80645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57" name="Screenshot 2023-09-20 at 9.59.37 PM.png" descr="Screenshot 2023-09-20 at 9.59.37 PM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477097" y="2546349"/>
            <a:ext cx="7505701" cy="83439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Protective relays (Differential Protection)"/>
          <p:cNvSpPr txBox="1">
            <a:spLocks noGrp="1"/>
          </p:cNvSpPr>
          <p:nvPr>
            <p:ph type="body" sz="quarter" idx="1"/>
          </p:nvPr>
        </p:nvSpPr>
        <p:spPr>
          <a:xfrm>
            <a:off x="1206500" y="457901"/>
            <a:ext cx="21971000" cy="679979"/>
          </a:xfrm>
          <a:prstGeom prst="rect">
            <a:avLst/>
          </a:prstGeom>
        </p:spPr>
        <p:txBody>
          <a:bodyPr/>
          <a:lstStyle>
            <a:lvl1pPr defTabSz="709930">
              <a:defRPr sz="4730"/>
            </a:lvl1pPr>
          </a:lstStyle>
          <a:p>
            <a:r>
              <a:t>Finding the Vector Group (Sample for YNd11)</a:t>
            </a:r>
          </a:p>
        </p:txBody>
      </p:sp>
      <p:sp>
        <p:nvSpPr>
          <p:cNvPr id="160" name="Operates for internal faults only.…"/>
          <p:cNvSpPr txBox="1">
            <a:spLocks noGrp="1"/>
          </p:cNvSpPr>
          <p:nvPr>
            <p:ph type="body" idx="21"/>
          </p:nvPr>
        </p:nvSpPr>
        <p:spPr>
          <a:xfrm>
            <a:off x="1396074" y="7191278"/>
            <a:ext cx="21971001" cy="5860312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pPr marL="0" indent="0" defTabSz="361188">
              <a:lnSpc>
                <a:spcPct val="100000"/>
              </a:lnSpc>
              <a:spcBef>
                <a:spcPts val="1900"/>
              </a:spcBef>
              <a:buSzTx/>
              <a:buFontTx/>
              <a:buNone/>
              <a:defRPr sz="2844">
                <a:solidFill>
                  <a:srgbClr val="000000">
                    <a:alpha val="83921"/>
                  </a:srgbClr>
                </a:solidFill>
                <a:latin typeface="Palatino"/>
                <a:ea typeface="Palatino"/>
                <a:cs typeface="Palatino"/>
                <a:sym typeface="Palatino"/>
              </a:defRPr>
            </a:pPr>
            <a:r>
              <a:t>Let’s have a YNd11 transformer.</a:t>
            </a:r>
          </a:p>
          <a:p>
            <a:pPr marL="361188" indent="-250825" defTabSz="361188">
              <a:lnSpc>
                <a:spcPct val="100000"/>
              </a:lnSpc>
              <a:spcBef>
                <a:spcPts val="0"/>
              </a:spcBef>
              <a:buClr>
                <a:srgbClr val="000000">
                  <a:alpha val="83921"/>
                </a:srgbClr>
              </a:buClr>
              <a:buFont typeface="Palatino"/>
              <a:buAutoNum type="arabicPeriod"/>
              <a:defRPr sz="2844">
                <a:solidFill>
                  <a:srgbClr val="000000">
                    <a:alpha val="83921"/>
                  </a:srgbClr>
                </a:solidFill>
                <a:latin typeface="Palatino"/>
                <a:ea typeface="Palatino"/>
                <a:cs typeface="Palatino"/>
                <a:sym typeface="Palatino"/>
              </a:defRPr>
            </a:pPr>
            <a:r>
              <a:t>Connect neutral point of star connected winding with earth.</a:t>
            </a:r>
          </a:p>
          <a:p>
            <a:pPr marL="361188" indent="-250825" defTabSz="361188">
              <a:lnSpc>
                <a:spcPct val="100000"/>
              </a:lnSpc>
              <a:spcBef>
                <a:spcPts val="0"/>
              </a:spcBef>
              <a:buClr>
                <a:srgbClr val="000000">
                  <a:alpha val="83921"/>
                </a:srgbClr>
              </a:buClr>
              <a:buFont typeface="Palatino"/>
              <a:buAutoNum type="arabicPeriod"/>
              <a:defRPr sz="2844">
                <a:solidFill>
                  <a:srgbClr val="000000">
                    <a:alpha val="83921"/>
                  </a:srgbClr>
                </a:solidFill>
                <a:latin typeface="Palatino"/>
                <a:ea typeface="Palatino"/>
                <a:cs typeface="Palatino"/>
                <a:sym typeface="Palatino"/>
              </a:defRPr>
            </a:pPr>
            <a:r>
              <a:t>Join 1U of HV and 2W of LV together.</a:t>
            </a:r>
          </a:p>
          <a:p>
            <a:pPr marL="361188" indent="-250825" defTabSz="361188">
              <a:lnSpc>
                <a:spcPct val="100000"/>
              </a:lnSpc>
              <a:spcBef>
                <a:spcPts val="0"/>
              </a:spcBef>
              <a:buClr>
                <a:srgbClr val="000000">
                  <a:alpha val="83921"/>
                </a:srgbClr>
              </a:buClr>
              <a:buFont typeface="Palatino"/>
              <a:buAutoNum type="arabicPeriod"/>
              <a:defRPr sz="2844">
                <a:solidFill>
                  <a:srgbClr val="000000">
                    <a:alpha val="83921"/>
                  </a:srgbClr>
                </a:solidFill>
                <a:latin typeface="Palatino"/>
                <a:ea typeface="Palatino"/>
                <a:cs typeface="Palatino"/>
                <a:sym typeface="Palatino"/>
              </a:defRPr>
            </a:pPr>
            <a:r>
              <a:t>Apply 415 V, three phase supply to HV terminals.</a:t>
            </a:r>
          </a:p>
          <a:p>
            <a:pPr marL="361188" indent="-250825" defTabSz="361188">
              <a:lnSpc>
                <a:spcPct val="100000"/>
              </a:lnSpc>
              <a:spcBef>
                <a:spcPts val="0"/>
              </a:spcBef>
              <a:buClr>
                <a:srgbClr val="000000">
                  <a:alpha val="83921"/>
                </a:srgbClr>
              </a:buClr>
              <a:buFont typeface="Palatino"/>
              <a:buAutoNum type="arabicPeriod"/>
              <a:defRPr sz="2844">
                <a:solidFill>
                  <a:srgbClr val="000000">
                    <a:alpha val="83921"/>
                  </a:srgbClr>
                </a:solidFill>
                <a:latin typeface="Palatino"/>
                <a:ea typeface="Palatino"/>
                <a:cs typeface="Palatino"/>
                <a:sym typeface="Palatino"/>
              </a:defRPr>
            </a:pPr>
            <a:r>
              <a:t>Measure voltages between terminals 2U-1N, 2V-1N, 2W-1N, that means voltages between each LV terminal and HV neutral.</a:t>
            </a:r>
          </a:p>
          <a:p>
            <a:pPr marL="361188" indent="-250825" defTabSz="361188">
              <a:lnSpc>
                <a:spcPct val="100000"/>
              </a:lnSpc>
              <a:spcBef>
                <a:spcPts val="0"/>
              </a:spcBef>
              <a:buClr>
                <a:srgbClr val="000000">
                  <a:alpha val="83921"/>
                </a:srgbClr>
              </a:buClr>
              <a:buFont typeface="Palatino"/>
              <a:buAutoNum type="arabicPeriod"/>
              <a:defRPr sz="2844">
                <a:solidFill>
                  <a:srgbClr val="000000">
                    <a:alpha val="83921"/>
                  </a:srgbClr>
                </a:solidFill>
                <a:latin typeface="Palatino"/>
                <a:ea typeface="Palatino"/>
                <a:cs typeface="Palatino"/>
                <a:sym typeface="Palatino"/>
              </a:defRPr>
            </a:pPr>
            <a:r>
              <a:t>Also measure voltages between terminals 2V-1V, 2W-1W and 2V-1W.</a:t>
            </a:r>
          </a:p>
          <a:p>
            <a:pPr marL="0" indent="0" defTabSz="361188">
              <a:lnSpc>
                <a:spcPct val="100000"/>
              </a:lnSpc>
              <a:spcBef>
                <a:spcPts val="1900"/>
              </a:spcBef>
              <a:buSzTx/>
              <a:buFontTx/>
              <a:buNone/>
              <a:defRPr sz="2844">
                <a:solidFill>
                  <a:srgbClr val="000000">
                    <a:alpha val="83921"/>
                  </a:srgbClr>
                </a:solidFill>
                <a:latin typeface="Palatino"/>
                <a:ea typeface="Palatino"/>
                <a:cs typeface="Palatino"/>
                <a:sym typeface="Palatino"/>
              </a:defRPr>
            </a:pPr>
            <a:r>
              <a:t>For YNd11 transformer, we will find,</a:t>
            </a:r>
            <a:br/>
            <a:r>
              <a:t>2U-1N &gt; 2V-1N &gt; 2W-1N</a:t>
            </a:r>
            <a:br/>
            <a:r>
              <a:t>2V-1W &gt; 2V-1V or 2W-1W .</a:t>
            </a:r>
            <a:br/>
            <a:r>
              <a:t>The </a:t>
            </a:r>
            <a:r>
              <a:rPr b="1"/>
              <a:t>vector group test of transformer</a:t>
            </a:r>
            <a:r>
              <a:t> for other group can also be done in similar way.</a:t>
            </a:r>
          </a:p>
        </p:txBody>
      </p:sp>
      <p:pic>
        <p:nvPicPr>
          <p:cNvPr id="161" name="vector-group-relation.gif" descr="vector-group-relation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3763" y="1469645"/>
            <a:ext cx="6945813" cy="578817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" grpId="1" animBg="1" advAuto="0"/>
      <p:bldP spid="160" grpId="2" animBg="1" advAuto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Tests on T/F"/>
          <p:cNvSpPr txBox="1">
            <a:spLocks noGrp="1"/>
          </p:cNvSpPr>
          <p:nvPr>
            <p:ph type="body" sz="quarter" idx="1"/>
          </p:nvPr>
        </p:nvSpPr>
        <p:spPr>
          <a:xfrm>
            <a:off x="1206500" y="280139"/>
            <a:ext cx="21971000" cy="856060"/>
          </a:xfrm>
          <a:prstGeom prst="rect">
            <a:avLst/>
          </a:prstGeom>
        </p:spPr>
        <p:txBody>
          <a:bodyPr/>
          <a:lstStyle>
            <a:lvl1pPr defTabSz="683513">
              <a:defRPr sz="5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Tests on T/F</a:t>
            </a:r>
          </a:p>
        </p:txBody>
      </p:sp>
      <p:sp>
        <p:nvSpPr>
          <p:cNvPr id="164" name="Short Circuit Test.…"/>
          <p:cNvSpPr txBox="1">
            <a:spLocks noGrp="1"/>
          </p:cNvSpPr>
          <p:nvPr>
            <p:ph type="body" idx="21"/>
          </p:nvPr>
        </p:nvSpPr>
        <p:spPr>
          <a:xfrm>
            <a:off x="1206500" y="1698170"/>
            <a:ext cx="21971000" cy="9554548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pPr marL="0" indent="0">
              <a:buSzTx/>
              <a:buNone/>
              <a:defRPr sz="5400" b="1" u="sng">
                <a:latin typeface="Arial"/>
                <a:ea typeface="Arial"/>
                <a:cs typeface="Arial"/>
                <a:sym typeface="Arial"/>
              </a:defRPr>
            </a:pPr>
            <a:r>
              <a:t>Short Circuit Test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>
              <a:defRPr sz="5400">
                <a:latin typeface="Arial"/>
                <a:ea typeface="Arial"/>
                <a:cs typeface="Arial"/>
                <a:sym typeface="Arial"/>
              </a:defRPr>
            </a:pPr>
            <a:r>
              <a:t>Very low voltage (5-10%) is applied on HV side with secondary short circuited and slowly increase the voltage till rated HV current is reached.</a:t>
            </a:r>
          </a:p>
          <a:p>
            <a:pPr>
              <a:defRPr sz="5400">
                <a:latin typeface="Arial"/>
                <a:ea typeface="Arial"/>
                <a:cs typeface="Arial"/>
                <a:sym typeface="Arial"/>
              </a:defRPr>
            </a:pPr>
            <a:r>
              <a:t>Wattmeter shows Copper Losses and ammeter reads full load HV current. Then Impedance(Ze=Vsc/IL). </a:t>
            </a:r>
          </a:p>
          <a:p>
            <a:pPr marL="0" indent="0">
              <a:buSzTx/>
              <a:buNone/>
              <a:defRPr sz="5400" b="1" u="sng">
                <a:latin typeface="Arial"/>
                <a:ea typeface="Arial"/>
                <a:cs typeface="Arial"/>
                <a:sym typeface="Arial"/>
              </a:defRPr>
            </a:pPr>
            <a:r>
              <a:t>Open Circuit Test </a:t>
            </a:r>
            <a:r>
              <a:rPr b="0" u="none"/>
              <a:t> </a:t>
            </a:r>
          </a:p>
          <a:p>
            <a:pPr>
              <a:defRPr sz="5400">
                <a:latin typeface="Arial"/>
                <a:ea typeface="Arial"/>
                <a:cs typeface="Arial"/>
                <a:sym typeface="Arial"/>
              </a:defRPr>
            </a:pPr>
            <a:r>
              <a:t>Voltage is applied on LV side and measure voltage, current and power.</a:t>
            </a:r>
          </a:p>
          <a:p>
            <a:pPr>
              <a:defRPr sz="5400">
                <a:latin typeface="Arial"/>
                <a:ea typeface="Arial"/>
                <a:cs typeface="Arial"/>
                <a:sym typeface="Arial"/>
              </a:defRPr>
            </a:pPr>
            <a:r>
              <a:t>Ammeter reads No-Load Current. Wattmeter reads Core losses.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ripple/>
      </p:transition>
    </mc:Choice>
    <mc:Fallback xmlns="" xmlns:m="http://schemas.openxmlformats.org/officeDocument/2006/math" xmlns:a14="http://schemas.microsoft.com/office/drawing/2010/main">
      <p:transition spd="slow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" grpId="1" animBg="1" advAuto="0"/>
      <p:bldP spid="164" grpId="2" animBg="1" advAuto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Tests on T/F"/>
          <p:cNvSpPr txBox="1">
            <a:spLocks noGrp="1"/>
          </p:cNvSpPr>
          <p:nvPr>
            <p:ph type="body" sz="quarter" idx="1"/>
          </p:nvPr>
        </p:nvSpPr>
        <p:spPr>
          <a:xfrm>
            <a:off x="1206500" y="280139"/>
            <a:ext cx="21971000" cy="898283"/>
          </a:xfrm>
          <a:prstGeom prst="rect">
            <a:avLst/>
          </a:prstGeom>
        </p:spPr>
        <p:txBody>
          <a:bodyPr/>
          <a:lstStyle>
            <a:lvl1pPr defTabSz="760779">
              <a:defRPr sz="576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Tests on T/F</a:t>
            </a:r>
          </a:p>
        </p:txBody>
      </p:sp>
      <p:sp>
        <p:nvSpPr>
          <p:cNvPr id="167" name="Insulation Resistance Test.…"/>
          <p:cNvSpPr txBox="1">
            <a:spLocks noGrp="1"/>
          </p:cNvSpPr>
          <p:nvPr>
            <p:ph type="body" idx="21"/>
          </p:nvPr>
        </p:nvSpPr>
        <p:spPr>
          <a:xfrm>
            <a:off x="1206500" y="1436913"/>
            <a:ext cx="21971000" cy="11794298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pPr marL="0" indent="0" defTabSz="2048204">
              <a:lnSpc>
                <a:spcPct val="81000"/>
              </a:lnSpc>
              <a:spcBef>
                <a:spcPts val="3700"/>
              </a:spcBef>
              <a:buSzTx/>
              <a:buNone/>
              <a:defRPr sz="4000" b="1" u="sng">
                <a:latin typeface="Arial"/>
                <a:ea typeface="Arial"/>
                <a:cs typeface="Arial"/>
                <a:sym typeface="Arial"/>
              </a:defRPr>
            </a:pPr>
            <a:r>
              <a:t>Insulation Resistance Test.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512062" indent="-512062" defTabSz="2048204">
              <a:lnSpc>
                <a:spcPct val="81000"/>
              </a:lnSpc>
              <a:spcBef>
                <a:spcPts val="3700"/>
              </a:spcBef>
              <a:defRPr sz="4000">
                <a:latin typeface="Arial"/>
                <a:ea typeface="Arial"/>
                <a:cs typeface="Arial"/>
                <a:sym typeface="Arial"/>
              </a:defRPr>
            </a:pPr>
            <a:r>
              <a:t>15 sec,1 minute and 10 minute values are taken</a:t>
            </a:r>
          </a:p>
          <a:p>
            <a:pPr marL="512062" indent="-512062" defTabSz="2048204">
              <a:lnSpc>
                <a:spcPct val="81000"/>
              </a:lnSpc>
              <a:spcBef>
                <a:spcPts val="3700"/>
              </a:spcBef>
              <a:defRPr sz="4000">
                <a:latin typeface="Arial"/>
                <a:ea typeface="Arial"/>
                <a:cs typeface="Arial"/>
                <a:sym typeface="Arial"/>
              </a:defRPr>
            </a:pPr>
            <a:r>
              <a:t>Increase in IR value indicates dryness of insulation.</a:t>
            </a:r>
          </a:p>
          <a:p>
            <a:pPr marL="512062" indent="-512062" defTabSz="2048204">
              <a:lnSpc>
                <a:spcPct val="81000"/>
              </a:lnSpc>
              <a:spcBef>
                <a:spcPts val="3700"/>
              </a:spcBef>
              <a:defRPr sz="4000">
                <a:latin typeface="Arial"/>
                <a:ea typeface="Arial"/>
                <a:cs typeface="Arial"/>
                <a:sym typeface="Arial"/>
              </a:defRPr>
            </a:pPr>
            <a:r>
              <a:t>Is the ratio of applied voltage across insulation to current through it.</a:t>
            </a:r>
          </a:p>
          <a:p>
            <a:pPr marL="512062" indent="-512062" defTabSz="2048204">
              <a:lnSpc>
                <a:spcPct val="81000"/>
              </a:lnSpc>
              <a:spcBef>
                <a:spcPts val="3700"/>
              </a:spcBef>
              <a:defRPr sz="4000">
                <a:latin typeface="Arial"/>
                <a:ea typeface="Arial"/>
                <a:cs typeface="Arial"/>
                <a:sym typeface="Arial"/>
              </a:defRPr>
            </a:pPr>
            <a:r>
              <a:t>The current has three components</a:t>
            </a:r>
          </a:p>
          <a:p>
            <a:pPr marL="512062" indent="-512062" defTabSz="2048204">
              <a:lnSpc>
                <a:spcPct val="81000"/>
              </a:lnSpc>
              <a:spcBef>
                <a:spcPts val="3700"/>
              </a:spcBef>
              <a:defRPr sz="4000">
                <a:latin typeface="Arial"/>
                <a:ea typeface="Arial"/>
                <a:cs typeface="Arial"/>
                <a:sym typeface="Arial"/>
              </a:defRPr>
            </a:pPr>
            <a:r>
              <a:t>1) Leakage current which is mainly due to moisture and dust etc.</a:t>
            </a:r>
          </a:p>
          <a:p>
            <a:pPr marL="512062" indent="-512062" defTabSz="2048204">
              <a:lnSpc>
                <a:spcPct val="81000"/>
              </a:lnSpc>
              <a:spcBef>
                <a:spcPts val="3700"/>
              </a:spcBef>
              <a:defRPr sz="4000">
                <a:latin typeface="Arial"/>
                <a:ea typeface="Arial"/>
                <a:cs typeface="Arial"/>
                <a:sym typeface="Arial"/>
              </a:defRPr>
            </a:pPr>
            <a:r>
              <a:t>2) Capacitive charging current because insulation materials are dielectric in nature. This will disappear in 1 minute.</a:t>
            </a:r>
          </a:p>
          <a:p>
            <a:pPr marL="512062" indent="-512062" defTabSz="2048204">
              <a:lnSpc>
                <a:spcPct val="81000"/>
              </a:lnSpc>
              <a:spcBef>
                <a:spcPts val="3700"/>
              </a:spcBef>
              <a:defRPr sz="4000">
                <a:latin typeface="Arial"/>
                <a:ea typeface="Arial"/>
                <a:cs typeface="Arial"/>
                <a:sym typeface="Arial"/>
              </a:defRPr>
            </a:pPr>
            <a:r>
              <a:t>3) Most important is conduction current. This remains steady throughout the test.</a:t>
            </a:r>
          </a:p>
          <a:p>
            <a:pPr marL="512062" indent="-512062" defTabSz="2048204">
              <a:lnSpc>
                <a:spcPct val="81000"/>
              </a:lnSpc>
              <a:spcBef>
                <a:spcPts val="3700"/>
              </a:spcBef>
              <a:defRPr sz="4000">
                <a:latin typeface="Arial"/>
                <a:ea typeface="Arial"/>
                <a:cs typeface="Arial"/>
                <a:sym typeface="Arial"/>
              </a:defRPr>
            </a:pPr>
            <a:r>
              <a:t>Absorption Coefficient (Dielectric Absorption Ratio)= 1 Minute value/15 Sec value. (1.4 best and&lt;1 bad)</a:t>
            </a:r>
          </a:p>
          <a:p>
            <a:pPr marL="512062" indent="-512062" defTabSz="2048204">
              <a:lnSpc>
                <a:spcPct val="81000"/>
              </a:lnSpc>
              <a:spcBef>
                <a:spcPts val="3700"/>
              </a:spcBef>
              <a:defRPr sz="4000">
                <a:latin typeface="Arial"/>
                <a:ea typeface="Arial"/>
                <a:cs typeface="Arial"/>
                <a:sym typeface="Arial"/>
              </a:defRPr>
            </a:pPr>
            <a:r>
              <a:t>Polarization index=10 minute Value/1 minute value.( Value shall be &gt; than 2)</a:t>
            </a:r>
          </a:p>
          <a:p>
            <a:pPr marL="512062" indent="-512062" defTabSz="2048204">
              <a:lnSpc>
                <a:spcPct val="81000"/>
              </a:lnSpc>
              <a:spcBef>
                <a:spcPts val="3700"/>
              </a:spcBef>
              <a:defRPr sz="4000">
                <a:latin typeface="Arial"/>
                <a:ea typeface="Arial"/>
                <a:cs typeface="Arial"/>
                <a:sym typeface="Arial"/>
              </a:defRPr>
            </a:pPr>
            <a:r>
              <a:t>Dielectric absorption Ratio(DAR) is incase PI is &lt;2 than DAR &gt;1.4 is acceptable.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8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" grpId="1" animBg="1" advAuto="0"/>
      <p:bldP spid="167" grpId="2" animBg="1" advAuto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Dielectric Test"/>
          <p:cNvSpPr txBox="1">
            <a:spLocks noGrp="1"/>
          </p:cNvSpPr>
          <p:nvPr>
            <p:ph type="body" sz="quarter" idx="1"/>
          </p:nvPr>
        </p:nvSpPr>
        <p:spPr>
          <a:xfrm>
            <a:off x="1206500" y="1326551"/>
            <a:ext cx="21971000" cy="934779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Dielectric Test</a:t>
            </a:r>
          </a:p>
        </p:txBody>
      </p:sp>
      <p:sp>
        <p:nvSpPr>
          <p:cNvPr id="170" name="Separate source voltage withstand test…"/>
          <p:cNvSpPr txBox="1">
            <a:spLocks noGrp="1"/>
          </p:cNvSpPr>
          <p:nvPr>
            <p:ph type="body" idx="21"/>
          </p:nvPr>
        </p:nvSpPr>
        <p:spPr>
          <a:xfrm>
            <a:off x="1277589" y="2409461"/>
            <a:ext cx="11765651" cy="10680477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pPr marL="536447" indent="-536447" defTabSz="2145738">
              <a:spcBef>
                <a:spcPts val="3900"/>
              </a:spcBef>
              <a:defRPr sz="4200">
                <a:latin typeface="Arial"/>
                <a:ea typeface="Arial"/>
                <a:cs typeface="Arial"/>
                <a:sym typeface="Arial"/>
              </a:defRPr>
            </a:pPr>
            <a:r>
              <a:t>Separate source voltage withstand test</a:t>
            </a:r>
          </a:p>
          <a:p>
            <a:pPr marL="536447" indent="-536447" defTabSz="2145738">
              <a:spcBef>
                <a:spcPts val="3900"/>
              </a:spcBef>
              <a:defRPr sz="4200">
                <a:latin typeface="Arial"/>
                <a:ea typeface="Arial"/>
                <a:cs typeface="Arial"/>
                <a:sym typeface="Arial"/>
              </a:defRPr>
            </a:pPr>
            <a:r>
              <a:t>All three line terminals are shorted and other winding is shorted and earthed.</a:t>
            </a:r>
          </a:p>
          <a:p>
            <a:pPr marL="536447" indent="-536447" defTabSz="2145738">
              <a:spcBef>
                <a:spcPts val="3900"/>
              </a:spcBef>
              <a:defRPr sz="4200">
                <a:latin typeface="Arial"/>
                <a:ea typeface="Arial"/>
                <a:cs typeface="Arial"/>
                <a:sym typeface="Arial"/>
              </a:defRPr>
            </a:pPr>
            <a:r>
              <a:t>Single phase supply is applied for 60 sec. Peak value X0.707 is applied.</a:t>
            </a:r>
          </a:p>
        </p:txBody>
      </p:sp>
      <p:graphicFrame>
        <p:nvGraphicFramePr>
          <p:cNvPr id="171" name="Table 1"/>
          <p:cNvGraphicFramePr/>
          <p:nvPr/>
        </p:nvGraphicFramePr>
        <p:xfrm>
          <a:off x="13242064" y="2409462"/>
          <a:ext cx="9401859" cy="6948280"/>
        </p:xfrm>
        <a:graphic>
          <a:graphicData uri="http://schemas.openxmlformats.org/drawingml/2006/table">
            <a:tbl>
              <a:tblPr firstRow="1">
                <a:tableStyleId>{4C3C2611-4C71-4FC5-86AE-919BDF0F9419}</a:tableStyleId>
              </a:tblPr>
              <a:tblGrid>
                <a:gridCol w="20577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429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011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33595">
                <a:tc>
                  <a:txBody>
                    <a:bodyPr/>
                    <a:lstStyle/>
                    <a:p>
                      <a:pPr algn="l">
                        <a:tabLst>
                          <a:tab pos="1663700" algn="l"/>
                        </a:tabLst>
                        <a:defRPr sz="1800" b="0"/>
                      </a:pPr>
                      <a:r>
                        <a:rPr sz="3200" b="1">
                          <a:latin typeface="Arial"/>
                          <a:ea typeface="Arial"/>
                          <a:cs typeface="Arial"/>
                          <a:sym typeface="Arial"/>
                        </a:rPr>
                        <a:t>Nominal Voltage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1663700" algn="l"/>
                        </a:tabLst>
                        <a:defRPr sz="1800" b="0"/>
                      </a:pPr>
                      <a:r>
                        <a:rPr sz="3200" b="1">
                          <a:latin typeface="Arial"/>
                          <a:ea typeface="Arial"/>
                          <a:cs typeface="Arial"/>
                          <a:sym typeface="Arial"/>
                        </a:rPr>
                        <a:t>Highest system rated Voltage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1663700" algn="l"/>
                        </a:tabLst>
                        <a:defRPr sz="1800" b="0"/>
                      </a:pPr>
                      <a:r>
                        <a:rPr sz="3200" b="1">
                          <a:latin typeface="Arial"/>
                          <a:ea typeface="Arial"/>
                          <a:cs typeface="Arial"/>
                          <a:sym typeface="Arial"/>
                        </a:rPr>
                        <a:t>Rated short duration withstand voyages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45717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3200">
                          <a:latin typeface="Arial"/>
                          <a:ea typeface="Arial"/>
                          <a:cs typeface="Arial"/>
                          <a:sym typeface="Arial"/>
                        </a:rPr>
                        <a:t>415V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3200">
                          <a:latin typeface="Arial"/>
                          <a:ea typeface="Arial"/>
                          <a:cs typeface="Arial"/>
                          <a:sym typeface="Arial"/>
                        </a:rPr>
                        <a:t>1.1KV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3200">
                          <a:latin typeface="Arial"/>
                          <a:ea typeface="Arial"/>
                          <a:cs typeface="Arial"/>
                          <a:sym typeface="Arial"/>
                        </a:rPr>
                        <a:t>3KV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89656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3200">
                          <a:latin typeface="Arial"/>
                          <a:ea typeface="Arial"/>
                          <a:cs typeface="Arial"/>
                          <a:sym typeface="Arial"/>
                        </a:rPr>
                        <a:t>11KV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3200">
                          <a:latin typeface="Arial"/>
                          <a:ea typeface="Arial"/>
                          <a:cs typeface="Arial"/>
                          <a:sym typeface="Arial"/>
                        </a:rPr>
                        <a:t>12KV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3200">
                          <a:latin typeface="Arial"/>
                          <a:ea typeface="Arial"/>
                          <a:cs typeface="Arial"/>
                          <a:sym typeface="Arial"/>
                        </a:rPr>
                        <a:t>28KV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89656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3200">
                          <a:latin typeface="Arial"/>
                          <a:ea typeface="Arial"/>
                          <a:cs typeface="Arial"/>
                          <a:sym typeface="Arial"/>
                        </a:rPr>
                        <a:t>33KV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3200">
                          <a:latin typeface="Arial"/>
                          <a:ea typeface="Arial"/>
                          <a:cs typeface="Arial"/>
                          <a:sym typeface="Arial"/>
                        </a:rPr>
                        <a:t>36KV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3200">
                          <a:latin typeface="Arial"/>
                          <a:ea typeface="Arial"/>
                          <a:cs typeface="Arial"/>
                          <a:sym typeface="Arial"/>
                        </a:rPr>
                        <a:t>70KV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89656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3200">
                          <a:latin typeface="Arial"/>
                          <a:ea typeface="Arial"/>
                          <a:cs typeface="Arial"/>
                          <a:sym typeface="Arial"/>
                        </a:rPr>
                        <a:t>400KV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3200">
                          <a:latin typeface="Arial"/>
                          <a:ea typeface="Arial"/>
                          <a:cs typeface="Arial"/>
                          <a:sym typeface="Arial"/>
                        </a:rPr>
                        <a:t>420KV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3200">
                          <a:latin typeface="Arial"/>
                          <a:ea typeface="Arial"/>
                          <a:cs typeface="Arial"/>
                          <a:sym typeface="Arial"/>
                        </a:rPr>
                        <a:t>630KV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72" name="Tests on T/F"/>
          <p:cNvSpPr txBox="1"/>
          <p:nvPr/>
        </p:nvSpPr>
        <p:spPr>
          <a:xfrm>
            <a:off x="1206500" y="280140"/>
            <a:ext cx="21971000" cy="9428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defTabSz="792479">
              <a:defRPr sz="60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Tests on T/F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0" presetClass="entr" fill="hold" grpId="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6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3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fill="hold" grpId="4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7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4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0" presetClass="entr" fill="hold" grpId="4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0" presetClass="entr" fill="hold" grpId="4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" grpId="3" build="p" animBg="1" advAuto="0"/>
      <p:bldP spid="170" grpId="4" build="p" animBg="1" advAuto="0"/>
      <p:bldP spid="171" grpId="2" animBg="1" advAuto="0"/>
      <p:bldP spid="172" grpId="1" animBg="1" advAuto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Tests on T/F"/>
          <p:cNvSpPr txBox="1">
            <a:spLocks noGrp="1"/>
          </p:cNvSpPr>
          <p:nvPr>
            <p:ph type="body" sz="quarter" idx="1"/>
          </p:nvPr>
        </p:nvSpPr>
        <p:spPr>
          <a:xfrm>
            <a:off x="1206500" y="761580"/>
            <a:ext cx="21971000" cy="934780"/>
          </a:xfrm>
          <a:prstGeom prst="rect">
            <a:avLst/>
          </a:prstGeom>
        </p:spPr>
        <p:txBody>
          <a:bodyPr/>
          <a:lstStyle>
            <a:lvl1pPr>
              <a:defRPr sz="6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Tests on T/F</a:t>
            </a:r>
          </a:p>
        </p:txBody>
      </p:sp>
      <p:sp>
        <p:nvSpPr>
          <p:cNvPr id="175" name="Induced Voltage Test.…"/>
          <p:cNvSpPr txBox="1">
            <a:spLocks noGrp="1"/>
          </p:cNvSpPr>
          <p:nvPr>
            <p:ph type="body" idx="21"/>
          </p:nvPr>
        </p:nvSpPr>
        <p:spPr>
          <a:xfrm>
            <a:off x="1206500" y="1831430"/>
            <a:ext cx="21971000" cy="10995118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pPr marL="0" indent="0" defTabSz="2023821">
              <a:spcBef>
                <a:spcPts val="3700"/>
              </a:spcBef>
              <a:buSzTx/>
              <a:buNone/>
              <a:defRPr sz="3900" b="1" u="sng">
                <a:latin typeface="Arial"/>
                <a:ea typeface="Arial"/>
                <a:cs typeface="Arial"/>
                <a:sym typeface="Arial"/>
              </a:defRPr>
            </a:pPr>
            <a:r>
              <a:t>Induced Voltage Test.</a:t>
            </a:r>
            <a:r>
              <a:rPr b="0" u="none"/>
              <a:t> </a:t>
            </a:r>
          </a:p>
          <a:p>
            <a:pPr marL="189737" indent="-189737" defTabSz="2023821">
              <a:spcBef>
                <a:spcPts val="3700"/>
              </a:spcBef>
              <a:defRPr sz="3900">
                <a:latin typeface="Arial"/>
                <a:ea typeface="Arial"/>
                <a:cs typeface="Arial"/>
                <a:sym typeface="Arial"/>
              </a:defRPr>
            </a:pPr>
            <a:r>
              <a:t>To check the inter turn and line end insulation as well as main insulation to each and between windings.</a:t>
            </a:r>
          </a:p>
          <a:p>
            <a:pPr marL="189737" indent="-189737" defTabSz="2023821">
              <a:spcBef>
                <a:spcPts val="3700"/>
              </a:spcBef>
              <a:defRPr sz="3900">
                <a:latin typeface="Arial"/>
                <a:ea typeface="Arial"/>
                <a:cs typeface="Arial"/>
                <a:sym typeface="Arial"/>
              </a:defRPr>
            </a:pPr>
            <a:r>
              <a:t> Apply twice the voltage and frequency of the secondary and keep the Primary (HV) winding open for 60 sec</a:t>
            </a:r>
          </a:p>
          <a:p>
            <a:pPr marL="0" indent="0" defTabSz="2023821">
              <a:spcBef>
                <a:spcPts val="3700"/>
              </a:spcBef>
              <a:buSzTx/>
              <a:buNone/>
              <a:defRPr sz="3900" b="1" u="sng">
                <a:latin typeface="Arial"/>
                <a:ea typeface="Arial"/>
                <a:cs typeface="Arial"/>
                <a:sym typeface="Arial"/>
              </a:defRPr>
            </a:pPr>
            <a:r>
              <a:t>Temperature Rise Test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505968" indent="-505968" defTabSz="2023821">
              <a:spcBef>
                <a:spcPts val="3700"/>
              </a:spcBef>
              <a:defRPr sz="3900">
                <a:latin typeface="Arial"/>
                <a:ea typeface="Arial"/>
                <a:cs typeface="Arial"/>
                <a:sym typeface="Arial"/>
              </a:defRPr>
            </a:pPr>
            <a:r>
              <a:t>LV side to be short circuited.</a:t>
            </a:r>
          </a:p>
          <a:p>
            <a:pPr marL="505968" indent="-505968" defTabSz="2023821">
              <a:spcBef>
                <a:spcPts val="3700"/>
              </a:spcBef>
              <a:defRPr sz="3900">
                <a:latin typeface="Arial"/>
                <a:ea typeface="Arial"/>
                <a:cs typeface="Arial"/>
                <a:sym typeface="Arial"/>
              </a:defRPr>
            </a:pPr>
            <a:r>
              <a:t>Low voltage is applied at HV side and increased to get wall meter reading equal to core plus copper losses.</a:t>
            </a:r>
          </a:p>
          <a:p>
            <a:pPr marL="505968" indent="-505968" defTabSz="2023821">
              <a:spcBef>
                <a:spcPts val="3700"/>
              </a:spcBef>
              <a:defRPr sz="3900">
                <a:latin typeface="Arial"/>
                <a:ea typeface="Arial"/>
                <a:cs typeface="Arial"/>
                <a:sym typeface="Arial"/>
              </a:defRPr>
            </a:pPr>
            <a:r>
              <a:t>Temperature is recorded on Hourly basis till it reaches study value or approximately 3 degrees raise in 1 hour. </a:t>
            </a:r>
          </a:p>
          <a:p>
            <a:pPr marL="505968" indent="-505968" defTabSz="2023821">
              <a:spcBef>
                <a:spcPts val="3700"/>
              </a:spcBef>
              <a:defRPr sz="3900">
                <a:latin typeface="Arial"/>
                <a:ea typeface="Arial"/>
                <a:cs typeface="Arial"/>
                <a:sym typeface="Arial"/>
              </a:defRPr>
            </a:pPr>
            <a:r>
              <a:t>Check whether the rise is within the temp. Rise mentioned on the name plate.</a:t>
            </a:r>
          </a:p>
          <a:p>
            <a:pPr marL="505968" indent="-505968" defTabSz="2023821">
              <a:spcBef>
                <a:spcPts val="3700"/>
              </a:spcBef>
              <a:defRPr sz="3900">
                <a:latin typeface="Arial"/>
                <a:ea typeface="Arial"/>
                <a:cs typeface="Arial"/>
                <a:sym typeface="Arial"/>
              </a:defRPr>
            </a:pPr>
            <a:r>
              <a:t>Oil Pressure Test. Is to ensure oil leakages from joints and gaskets.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" grpId="1" animBg="1" advAuto="0"/>
      <p:bldP spid="175" grpId="2" animBg="1" advAuto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Final Commissioning Checks"/>
          <p:cNvSpPr txBox="1">
            <a:spLocks noGrp="1"/>
          </p:cNvSpPr>
          <p:nvPr>
            <p:ph type="body" sz="quarter" idx="1"/>
          </p:nvPr>
        </p:nvSpPr>
        <p:spPr>
          <a:xfrm>
            <a:off x="1206500" y="880064"/>
            <a:ext cx="21971000" cy="934780"/>
          </a:xfrm>
          <a:prstGeom prst="rect">
            <a:avLst/>
          </a:prstGeom>
        </p:spPr>
        <p:txBody>
          <a:bodyPr/>
          <a:lstStyle>
            <a:lvl1pPr>
              <a:defRPr sz="6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Final Commissioning Checks</a:t>
            </a:r>
          </a:p>
        </p:txBody>
      </p:sp>
      <p:sp>
        <p:nvSpPr>
          <p:cNvPr id="178" name="All test results are verified and compared with factory results.…"/>
          <p:cNvSpPr txBox="1">
            <a:spLocks noGrp="1"/>
          </p:cNvSpPr>
          <p:nvPr>
            <p:ph type="body" idx="21"/>
          </p:nvPr>
        </p:nvSpPr>
        <p:spPr>
          <a:xfrm>
            <a:off x="1206500" y="2481942"/>
            <a:ext cx="21971000" cy="10500652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pPr marL="512062" indent="-512062" defTabSz="2048204">
              <a:spcBef>
                <a:spcPts val="3700"/>
              </a:spcBef>
              <a:defRPr sz="3700">
                <a:latin typeface="Arial"/>
                <a:ea typeface="Arial"/>
                <a:cs typeface="Arial"/>
                <a:sym typeface="Arial"/>
              </a:defRPr>
            </a:pPr>
            <a:r>
              <a:t>All test results are verified and compared with factory results.</a:t>
            </a:r>
          </a:p>
          <a:p>
            <a:pPr marL="512062" indent="-512062" defTabSz="2048204">
              <a:spcBef>
                <a:spcPts val="3700"/>
              </a:spcBef>
              <a:defRPr sz="3700">
                <a:latin typeface="Arial"/>
                <a:ea typeface="Arial"/>
                <a:cs typeface="Arial"/>
                <a:sym typeface="Arial"/>
              </a:defRPr>
            </a:pPr>
            <a:r>
              <a:t>Check for oil leakages and rectify.</a:t>
            </a:r>
          </a:p>
          <a:p>
            <a:pPr marL="512062" indent="-512062" defTabSz="2048204">
              <a:spcBef>
                <a:spcPts val="3700"/>
              </a:spcBef>
              <a:defRPr sz="3700">
                <a:latin typeface="Arial"/>
                <a:ea typeface="Arial"/>
                <a:cs typeface="Arial"/>
                <a:sym typeface="Arial"/>
              </a:defRPr>
            </a:pPr>
            <a:r>
              <a:t>All required points to be earthed as per commissioning chart.</a:t>
            </a:r>
          </a:p>
          <a:p>
            <a:pPr marL="512062" indent="-512062" defTabSz="2048204">
              <a:spcBef>
                <a:spcPts val="3700"/>
              </a:spcBef>
              <a:defRPr sz="3700">
                <a:latin typeface="Arial"/>
                <a:ea typeface="Arial"/>
                <a:cs typeface="Arial"/>
                <a:sym typeface="Arial"/>
              </a:defRPr>
            </a:pPr>
            <a:r>
              <a:t>Ensure all connections are tight and R-Y-B phase matching.</a:t>
            </a:r>
          </a:p>
          <a:p>
            <a:pPr marL="512062" indent="-512062" defTabSz="2048204">
              <a:spcBef>
                <a:spcPts val="3700"/>
              </a:spcBef>
              <a:defRPr sz="3700">
                <a:latin typeface="Arial"/>
                <a:ea typeface="Arial"/>
                <a:cs typeface="Arial"/>
                <a:sym typeface="Arial"/>
              </a:defRPr>
            </a:pPr>
            <a:r>
              <a:t>Check for desired oil levels in bushings and conservator.</a:t>
            </a:r>
          </a:p>
          <a:p>
            <a:pPr marL="512062" indent="-512062" defTabSz="2048204">
              <a:spcBef>
                <a:spcPts val="3700"/>
              </a:spcBef>
              <a:defRPr sz="3700">
                <a:latin typeface="Arial"/>
                <a:ea typeface="Arial"/>
                <a:cs typeface="Arial"/>
                <a:sym typeface="Arial"/>
              </a:defRPr>
            </a:pPr>
            <a:r>
              <a:t>Ensure all radiator and Bucholze valves are open.</a:t>
            </a:r>
          </a:p>
          <a:p>
            <a:pPr marL="512062" indent="-512062" defTabSz="2048204">
              <a:spcBef>
                <a:spcPts val="3700"/>
              </a:spcBef>
              <a:defRPr sz="3700">
                <a:latin typeface="Arial"/>
                <a:ea typeface="Arial"/>
                <a:cs typeface="Arial"/>
                <a:sym typeface="Arial"/>
              </a:defRPr>
            </a:pPr>
            <a:r>
              <a:t>Check operation of alarms and trips of Bucholze relay,OTI,WTI,MOG&amp;PRV </a:t>
            </a:r>
          </a:p>
          <a:p>
            <a:pPr marL="512062" indent="-512062" defTabSz="2048204">
              <a:spcBef>
                <a:spcPts val="3700"/>
              </a:spcBef>
              <a:defRPr sz="3700">
                <a:latin typeface="Arial"/>
                <a:ea typeface="Arial"/>
                <a:cs typeface="Arial"/>
                <a:sym typeface="Arial"/>
              </a:defRPr>
            </a:pPr>
            <a:r>
              <a:t>Ensure proper operation of OLTC, Oil pumps, cooling fans.</a:t>
            </a:r>
          </a:p>
          <a:p>
            <a:pPr marL="512062" indent="-512062" defTabSz="2048204">
              <a:spcBef>
                <a:spcPts val="3700"/>
              </a:spcBef>
              <a:defRPr sz="3700">
                <a:latin typeface="Arial"/>
                <a:ea typeface="Arial"/>
                <a:cs typeface="Arial"/>
                <a:sym typeface="Arial"/>
              </a:defRPr>
            </a:pPr>
            <a:r>
              <a:t>Simulate all protection circuits </a:t>
            </a:r>
          </a:p>
          <a:p>
            <a:pPr marL="512062" indent="-512062" defTabSz="2048204">
              <a:spcBef>
                <a:spcPts val="3700"/>
              </a:spcBef>
              <a:defRPr sz="3700">
                <a:latin typeface="Arial"/>
                <a:ea typeface="Arial"/>
                <a:cs typeface="Arial"/>
                <a:sym typeface="Arial"/>
              </a:defRPr>
            </a:pPr>
            <a:r>
              <a:t>Fire fighting system and mulsifire  system should be ready and tested.</a:t>
            </a:r>
          </a:p>
          <a:p>
            <a:pPr marL="512062" indent="-512062" defTabSz="2048204">
              <a:spcBef>
                <a:spcPts val="3700"/>
              </a:spcBef>
              <a:defRPr sz="3700">
                <a:latin typeface="Arial"/>
                <a:ea typeface="Arial"/>
                <a:cs typeface="Arial"/>
                <a:sym typeface="Arial"/>
              </a:defRPr>
            </a:pPr>
            <a:r>
              <a:t>Follow all commissioning protocols.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4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4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" presetID="23" presetClass="entr" presetSubtype="32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" grpId="1" animBg="1" advAuto="0"/>
      <p:bldP spid="178" grpId="2" animBg="1" advAuto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Topics Covered"/>
          <p:cNvSpPr txBox="1">
            <a:spLocks noGrp="1"/>
          </p:cNvSpPr>
          <p:nvPr>
            <p:ph type="body" sz="quarter" idx="1"/>
          </p:nvPr>
        </p:nvSpPr>
        <p:spPr>
          <a:xfrm>
            <a:off x="1206500" y="1477223"/>
            <a:ext cx="21971000" cy="934779"/>
          </a:xfrm>
          <a:prstGeom prst="rect">
            <a:avLst/>
          </a:prstGeom>
        </p:spPr>
        <p:txBody>
          <a:bodyPr/>
          <a:lstStyle>
            <a:lvl1pPr>
              <a:defRPr sz="6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Topics Covered</a:t>
            </a:r>
          </a:p>
        </p:txBody>
      </p:sp>
      <p:sp>
        <p:nvSpPr>
          <p:cNvPr id="119" name="Global View…"/>
          <p:cNvSpPr txBox="1">
            <a:spLocks noGrp="1"/>
          </p:cNvSpPr>
          <p:nvPr>
            <p:ph type="body" idx="21"/>
          </p:nvPr>
        </p:nvSpPr>
        <p:spPr>
          <a:xfrm>
            <a:off x="1206499" y="2668554"/>
            <a:ext cx="12957371" cy="9835962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pPr defTabSz="265174">
              <a:lnSpc>
                <a:spcPct val="100000"/>
              </a:lnSpc>
              <a:spcBef>
                <a:spcPts val="1400"/>
              </a:spcBef>
              <a:defRPr sz="5400">
                <a:latin typeface="Arial"/>
                <a:ea typeface="Arial"/>
                <a:cs typeface="Arial"/>
                <a:sym typeface="Arial"/>
              </a:defRPr>
            </a:pPr>
            <a:r>
              <a:t>Global View</a:t>
            </a:r>
            <a:endParaRPr sz="4200"/>
          </a:p>
          <a:p>
            <a:pPr defTabSz="265174">
              <a:lnSpc>
                <a:spcPct val="100000"/>
              </a:lnSpc>
              <a:spcBef>
                <a:spcPts val="1400"/>
              </a:spcBef>
              <a:defRPr sz="5400">
                <a:latin typeface="Arial"/>
                <a:ea typeface="Arial"/>
                <a:cs typeface="Arial"/>
                <a:sym typeface="Arial"/>
              </a:defRPr>
            </a:pPr>
            <a:r>
              <a:t>Erection of T/F</a:t>
            </a:r>
            <a:endParaRPr sz="4200"/>
          </a:p>
          <a:p>
            <a:pPr defTabSz="265174">
              <a:lnSpc>
                <a:spcPct val="100000"/>
              </a:lnSpc>
              <a:spcBef>
                <a:spcPts val="1400"/>
              </a:spcBef>
              <a:defRPr sz="5400">
                <a:latin typeface="Arial"/>
                <a:ea typeface="Arial"/>
                <a:cs typeface="Arial"/>
                <a:sym typeface="Arial"/>
              </a:defRPr>
            </a:pPr>
            <a:r>
              <a:t>Type tests</a:t>
            </a:r>
            <a:endParaRPr sz="4200"/>
          </a:p>
          <a:p>
            <a:pPr defTabSz="265174">
              <a:lnSpc>
                <a:spcPct val="100000"/>
              </a:lnSpc>
              <a:spcBef>
                <a:spcPts val="1400"/>
              </a:spcBef>
              <a:defRPr sz="5400">
                <a:latin typeface="Arial"/>
                <a:ea typeface="Arial"/>
                <a:cs typeface="Arial"/>
                <a:sym typeface="Arial"/>
              </a:defRPr>
            </a:pPr>
            <a:r>
              <a:t>Routine Tests</a:t>
            </a:r>
            <a:endParaRPr sz="4200"/>
          </a:p>
          <a:p>
            <a:pPr defTabSz="265174">
              <a:lnSpc>
                <a:spcPct val="100000"/>
              </a:lnSpc>
              <a:spcBef>
                <a:spcPts val="1400"/>
              </a:spcBef>
              <a:defRPr sz="5400">
                <a:latin typeface="Arial"/>
                <a:ea typeface="Arial"/>
                <a:cs typeface="Arial"/>
                <a:sym typeface="Arial"/>
              </a:defRPr>
            </a:pPr>
            <a:r>
              <a:t>Protection and protective Relays</a:t>
            </a:r>
            <a:endParaRPr sz="4200"/>
          </a:p>
          <a:p>
            <a:pPr defTabSz="265174">
              <a:lnSpc>
                <a:spcPct val="100000"/>
              </a:lnSpc>
              <a:spcBef>
                <a:spcPts val="1400"/>
              </a:spcBef>
              <a:defRPr sz="5400">
                <a:latin typeface="Arial"/>
                <a:ea typeface="Arial"/>
                <a:cs typeface="Arial"/>
                <a:sym typeface="Arial"/>
              </a:defRPr>
            </a:pPr>
            <a:r>
              <a:t>Commissioning  </a:t>
            </a:r>
            <a:endParaRPr sz="4200"/>
          </a:p>
          <a:p>
            <a:pPr defTabSz="265174">
              <a:lnSpc>
                <a:spcPct val="100000"/>
              </a:lnSpc>
              <a:spcBef>
                <a:spcPts val="1400"/>
              </a:spcBef>
              <a:defRPr sz="5400">
                <a:latin typeface="Arial"/>
                <a:ea typeface="Arial"/>
                <a:cs typeface="Arial"/>
                <a:sym typeface="Arial"/>
              </a:defRPr>
            </a:pPr>
            <a:r>
              <a:t>Maintenance</a:t>
            </a:r>
            <a:endParaRPr sz="4200"/>
          </a:p>
          <a:p>
            <a:pPr defTabSz="265174">
              <a:lnSpc>
                <a:spcPct val="100000"/>
              </a:lnSpc>
              <a:spcBef>
                <a:spcPts val="1400"/>
              </a:spcBef>
              <a:defRPr sz="5400">
                <a:latin typeface="Arial"/>
                <a:ea typeface="Arial"/>
                <a:cs typeface="Arial"/>
                <a:sym typeface="Arial"/>
              </a:defRPr>
            </a:pPr>
            <a:r>
              <a:t>Maintenance Check Lists Samples</a:t>
            </a:r>
          </a:p>
          <a:p>
            <a:pPr defTabSz="265174">
              <a:lnSpc>
                <a:spcPct val="100000"/>
              </a:lnSpc>
              <a:spcBef>
                <a:spcPts val="1400"/>
              </a:spcBef>
              <a:defRPr sz="5400">
                <a:latin typeface="Arial"/>
                <a:ea typeface="Arial"/>
                <a:cs typeface="Arial"/>
                <a:sym typeface="Arial"/>
              </a:defRPr>
            </a:pPr>
            <a:r>
              <a:t>Experiences sharing / Case studies.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" presetClass="entr" presetSubtype="4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1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2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" presetClass="entr" presetSubtype="4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2" presetClass="entr" presetSubtype="4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1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500"/>
                            </p:stCondLst>
                            <p:childTnLst>
                              <p:par>
                                <p:cTn id="31" presetID="2" presetClass="entr" presetSubtype="4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1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500"/>
                            </p:stCondLst>
                            <p:childTnLst>
                              <p:par>
                                <p:cTn id="36" presetID="2" presetClass="entr" presetSubtype="4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7" fill="hold"/>
                                        <p:tgtEl>
                                          <p:spTgt spid="1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500"/>
                            </p:stCondLst>
                            <p:childTnLst>
                              <p:par>
                                <p:cTn id="41" presetID="2" presetClass="entr" presetSubtype="4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fill="hold"/>
                                        <p:tgtEl>
                                          <p:spTgt spid="1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500"/>
                            </p:stCondLst>
                            <p:childTnLst>
                              <p:par>
                                <p:cTn id="46" presetID="2" presetClass="entr" presetSubtype="4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7" fill="hold"/>
                                        <p:tgtEl>
                                          <p:spTgt spid="1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500"/>
                            </p:stCondLst>
                            <p:childTnLst>
                              <p:par>
                                <p:cTn id="51" presetID="2" presetClass="entr" presetSubtype="4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2" fill="hold"/>
                                        <p:tgtEl>
                                          <p:spTgt spid="1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8500"/>
                            </p:stCondLst>
                            <p:childTnLst>
                              <p:par>
                                <p:cTn id="56" presetID="2" presetClass="entr" presetSubtype="4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7" fill="hold"/>
                                        <p:tgtEl>
                                          <p:spTgt spid="1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" grpId="1" build="p" animBg="1" advAuto="0"/>
      <p:bldP spid="119" grpId="2" build="p" animBg="1" advAuto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rotective relays (Differential Protection)"/>
          <p:cNvSpPr txBox="1">
            <a:spLocks noGrp="1"/>
          </p:cNvSpPr>
          <p:nvPr>
            <p:ph type="body" sz="quarter" idx="1"/>
          </p:nvPr>
        </p:nvSpPr>
        <p:spPr>
          <a:xfrm>
            <a:off x="1206500" y="457901"/>
            <a:ext cx="21971000" cy="1017099"/>
          </a:xfrm>
          <a:prstGeom prst="rect">
            <a:avLst/>
          </a:prstGeom>
        </p:spPr>
        <p:txBody>
          <a:bodyPr/>
          <a:lstStyle/>
          <a:p>
            <a:r>
              <a:t>Protective relays (</a:t>
            </a:r>
            <a:r>
              <a:rPr b="0"/>
              <a:t>Differential Protection</a:t>
            </a:r>
            <a:r>
              <a:t>)</a:t>
            </a:r>
          </a:p>
        </p:txBody>
      </p:sp>
      <p:sp>
        <p:nvSpPr>
          <p:cNvPr id="181" name="Operates for internal faults only.…"/>
          <p:cNvSpPr txBox="1">
            <a:spLocks noGrp="1"/>
          </p:cNvSpPr>
          <p:nvPr>
            <p:ph type="body" idx="21"/>
          </p:nvPr>
        </p:nvSpPr>
        <p:spPr>
          <a:xfrm>
            <a:off x="1206500" y="1575138"/>
            <a:ext cx="21971000" cy="586031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pPr marL="505968" indent="-505968" defTabSz="2023821">
              <a:spcBef>
                <a:spcPts val="3700"/>
              </a:spcBef>
              <a:defRPr sz="3900">
                <a:latin typeface="Arial"/>
                <a:ea typeface="Arial"/>
                <a:cs typeface="Arial"/>
                <a:sym typeface="Arial"/>
              </a:defRPr>
            </a:pPr>
            <a:r>
              <a:t>Operates for internal faults only.</a:t>
            </a:r>
          </a:p>
          <a:p>
            <a:pPr marL="505968" indent="-505968" defTabSz="2023821">
              <a:spcBef>
                <a:spcPts val="3700"/>
              </a:spcBef>
              <a:defRPr sz="3900">
                <a:latin typeface="Arial"/>
                <a:ea typeface="Arial"/>
                <a:cs typeface="Arial"/>
                <a:sym typeface="Arial"/>
              </a:defRPr>
            </a:pPr>
            <a:r>
              <a:t>Provided generally for T/F of &gt;5 MVA</a:t>
            </a:r>
          </a:p>
          <a:p>
            <a:pPr marL="505968" indent="-505968" defTabSz="2023821">
              <a:spcBef>
                <a:spcPts val="3700"/>
              </a:spcBef>
              <a:defRPr sz="3900">
                <a:latin typeface="Arial"/>
                <a:ea typeface="Arial"/>
                <a:cs typeface="Arial"/>
                <a:sym typeface="Arial"/>
              </a:defRPr>
            </a:pPr>
            <a:r>
              <a:t>Though Bucholze relay can identify faults in the oil but it is slow and restricted to only oil and nor for bushings etc.</a:t>
            </a:r>
          </a:p>
          <a:p>
            <a:pPr marL="505968" indent="-505968" defTabSz="2023821">
              <a:spcBef>
                <a:spcPts val="3700"/>
              </a:spcBef>
              <a:defRPr sz="3900">
                <a:latin typeface="Arial"/>
                <a:ea typeface="Arial"/>
                <a:cs typeface="Arial"/>
                <a:sym typeface="Arial"/>
              </a:defRPr>
            </a:pPr>
            <a:r>
              <a:t>Detects faults in the deferential zone.</a:t>
            </a:r>
          </a:p>
          <a:p>
            <a:pPr marL="505968" indent="-505968" defTabSz="2023821">
              <a:spcBef>
                <a:spcPts val="3700"/>
              </a:spcBef>
              <a:defRPr sz="3900">
                <a:latin typeface="Arial"/>
                <a:ea typeface="Arial"/>
                <a:cs typeface="Arial"/>
                <a:sym typeface="Arial"/>
              </a:defRPr>
            </a:pPr>
            <a:r>
              <a:t>Compares the primary and secondary currents with help of CTs and any unbalance found, it will activate trip circuits of both primary and secondary circuit breakers.</a:t>
            </a:r>
          </a:p>
        </p:txBody>
      </p:sp>
      <p:pic>
        <p:nvPicPr>
          <p:cNvPr id="182" name="Image" descr="Image"/>
          <p:cNvPicPr>
            <a:picLocks noChangeAspect="1"/>
          </p:cNvPicPr>
          <p:nvPr/>
        </p:nvPicPr>
        <p:blipFill>
          <a:blip r:embed="rId2"/>
          <a:srcRect b="3367"/>
          <a:stretch>
            <a:fillRect/>
          </a:stretch>
        </p:blipFill>
        <p:spPr>
          <a:xfrm>
            <a:off x="3050426" y="7405541"/>
            <a:ext cx="13875569" cy="594082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" presetClass="entr" presetSubtype="1" fill="hold" grpId="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" grpId="1" animBg="1" advAuto="0"/>
      <p:bldP spid="181" grpId="2" animBg="1" advAuto="0"/>
      <p:bldP spid="182" grpId="3" animBg="1" advAuto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F"/>
          <p:cNvSpPr txBox="1">
            <a:spLocks noGrp="1"/>
          </p:cNvSpPr>
          <p:nvPr>
            <p:ph type="body" sz="quarter" idx="1"/>
          </p:nvPr>
        </p:nvSpPr>
        <p:spPr>
          <a:xfrm>
            <a:off x="1206500" y="935958"/>
            <a:ext cx="21971000" cy="1017099"/>
          </a:xfrm>
          <a:prstGeom prst="rect">
            <a:avLst/>
          </a:prstGeom>
        </p:spPr>
        <p:txBody>
          <a:bodyPr/>
          <a:lstStyle>
            <a:lvl1pPr>
              <a:defRPr sz="6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REF</a:t>
            </a:r>
          </a:p>
        </p:txBody>
      </p:sp>
      <p:sp>
        <p:nvSpPr>
          <p:cNvPr id="185" name="For external faults, phase current is balanced by neutral CT. So no current flow in REF circuit.…"/>
          <p:cNvSpPr txBox="1">
            <a:spLocks noGrp="1"/>
          </p:cNvSpPr>
          <p:nvPr>
            <p:ph type="body" idx="21"/>
          </p:nvPr>
        </p:nvSpPr>
        <p:spPr>
          <a:xfrm>
            <a:off x="1019888" y="1953057"/>
            <a:ext cx="21971001" cy="3160119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pPr>
              <a:defRPr sz="4400">
                <a:latin typeface="Arial"/>
                <a:ea typeface="Arial"/>
                <a:cs typeface="Arial"/>
                <a:sym typeface="Arial"/>
              </a:defRPr>
            </a:pPr>
            <a:r>
              <a:t>For external faults, phase current is balanced by neutral CT. So no current flow in REF circuit.</a:t>
            </a:r>
          </a:p>
          <a:p>
            <a:pPr>
              <a:defRPr sz="4400">
                <a:latin typeface="Arial"/>
                <a:ea typeface="Arial"/>
                <a:cs typeface="Arial"/>
                <a:sym typeface="Arial"/>
              </a:defRPr>
            </a:pPr>
            <a:r>
              <a:t>For faults in restricted zone the current flows in neutral CT. that current will actuate REF relay.</a:t>
            </a:r>
          </a:p>
        </p:txBody>
      </p:sp>
      <p:pic>
        <p:nvPicPr>
          <p:cNvPr id="186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3250" y="5353075"/>
            <a:ext cx="14506252" cy="700065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ripple/>
      </p:transition>
    </mc:Choice>
    <mc:Fallback xmlns="" xmlns:m="http://schemas.openxmlformats.org/officeDocument/2006/math" xmlns:a14="http://schemas.microsoft.com/office/drawing/2010/main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O/C and E/F protection."/>
          <p:cNvSpPr txBox="1">
            <a:spLocks noGrp="1"/>
          </p:cNvSpPr>
          <p:nvPr>
            <p:ph type="body" sz="quarter" idx="1"/>
          </p:nvPr>
        </p:nvSpPr>
        <p:spPr>
          <a:xfrm>
            <a:off x="1206500" y="963725"/>
            <a:ext cx="21971000" cy="1017099"/>
          </a:xfrm>
          <a:prstGeom prst="rect">
            <a:avLst/>
          </a:prstGeom>
        </p:spPr>
        <p:txBody>
          <a:bodyPr/>
          <a:lstStyle>
            <a:lvl1pPr>
              <a:defRPr sz="6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O/C and E/F protection</a:t>
            </a:r>
          </a:p>
        </p:txBody>
      </p:sp>
      <p:sp>
        <p:nvSpPr>
          <p:cNvPr id="189" name="To protect the T/F damage due to heavy external fault currents.…"/>
          <p:cNvSpPr txBox="1">
            <a:spLocks noGrp="1"/>
          </p:cNvSpPr>
          <p:nvPr>
            <p:ph type="body" idx="21"/>
          </p:nvPr>
        </p:nvSpPr>
        <p:spPr>
          <a:xfrm>
            <a:off x="1206500" y="2110561"/>
            <a:ext cx="21971000" cy="2602398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pPr>
              <a:lnSpc>
                <a:spcPct val="81000"/>
              </a:lnSpc>
              <a:defRPr sz="5500">
                <a:latin typeface="Arial"/>
                <a:ea typeface="Arial"/>
                <a:cs typeface="Arial"/>
                <a:sym typeface="Arial"/>
              </a:defRPr>
            </a:pPr>
            <a:r>
              <a:t>To protect the T/F damage due to heavy external fault currents.</a:t>
            </a:r>
            <a:endParaRPr sz="5100"/>
          </a:p>
          <a:p>
            <a:pPr>
              <a:lnSpc>
                <a:spcPct val="81000"/>
              </a:lnSpc>
              <a:defRPr sz="5500">
                <a:latin typeface="Arial"/>
                <a:ea typeface="Arial"/>
                <a:cs typeface="Arial"/>
                <a:sym typeface="Arial"/>
              </a:defRPr>
            </a:pPr>
            <a:r>
              <a:t>IDMT(inverse definite min time), DMT when used as backup protection.</a:t>
            </a:r>
          </a:p>
        </p:txBody>
      </p:sp>
      <p:pic>
        <p:nvPicPr>
          <p:cNvPr id="190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1962" y="4712958"/>
            <a:ext cx="11254666" cy="763705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" presetClass="entr" presetSubtype="4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18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2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1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" presetClass="entr" presetSubtype="4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22" presetClass="entr" presetSubtype="8" fill="hold" grpId="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" grpId="1" build="p" animBg="1" advAuto="0"/>
      <p:bldP spid="189" grpId="2" build="p" animBg="1" advAuto="0"/>
      <p:bldP spid="190" grpId="3" animBg="1" advAuto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Over Fluxing"/>
          <p:cNvSpPr txBox="1">
            <a:spLocks noGrp="1"/>
          </p:cNvSpPr>
          <p:nvPr>
            <p:ph type="body" sz="quarter" idx="1"/>
          </p:nvPr>
        </p:nvSpPr>
        <p:spPr>
          <a:xfrm>
            <a:off x="1206500" y="457901"/>
            <a:ext cx="21971000" cy="1017099"/>
          </a:xfrm>
          <a:prstGeom prst="rect">
            <a:avLst/>
          </a:prstGeom>
        </p:spPr>
        <p:txBody>
          <a:bodyPr/>
          <a:lstStyle>
            <a:lvl1pPr>
              <a:defRPr sz="6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Over Fluxing </a:t>
            </a:r>
          </a:p>
        </p:txBody>
      </p:sp>
      <p:sp>
        <p:nvSpPr>
          <p:cNvPr id="193" name="Flux in core is proportional to V/f and inversely proportional to number of turns on primary.…"/>
          <p:cNvSpPr txBox="1">
            <a:spLocks noGrp="1"/>
          </p:cNvSpPr>
          <p:nvPr>
            <p:ph type="body" idx="21"/>
          </p:nvPr>
        </p:nvSpPr>
        <p:spPr>
          <a:xfrm>
            <a:off x="1206500" y="1996751"/>
            <a:ext cx="21971000" cy="7931020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t>Flux in core is proportional to V/f and inversely proportional to number of turns on primary.</a:t>
            </a:r>
          </a:p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t>Max. Flux density of cold rolled grain oriented (CRGO)is 1.9 Tesla. If it is magnetized more ,core gets saturated leading to overheating.</a:t>
            </a:r>
          </a:p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t>May cause due to Over voltage due to sudden load rejection/Low frequency generation of power/Transmission line lightly loaded/Proper shunt compensation is not provided.</a:t>
            </a:r>
          </a:p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t>Instantaneous  tripping is not desirable. Inverse time characteristics can be considered.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9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1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" grpId="1" build="p" animBg="1" advAuto="0"/>
      <p:bldP spid="193" grpId="2" build="p" animBg="1" advAuto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Over Fluxing"/>
          <p:cNvSpPr txBox="1">
            <a:spLocks noGrp="1"/>
          </p:cNvSpPr>
          <p:nvPr>
            <p:ph type="body" sz="quarter" idx="1"/>
          </p:nvPr>
        </p:nvSpPr>
        <p:spPr>
          <a:xfrm>
            <a:off x="1206500" y="457901"/>
            <a:ext cx="21971000" cy="1017099"/>
          </a:xfrm>
          <a:prstGeom prst="rect">
            <a:avLst/>
          </a:prstGeom>
        </p:spPr>
        <p:txBody>
          <a:bodyPr/>
          <a:lstStyle>
            <a:lvl1pPr>
              <a:defRPr sz="6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DGA(Dissolved Gas Analysis)</a:t>
            </a:r>
          </a:p>
        </p:txBody>
      </p:sp>
      <p:sp>
        <p:nvSpPr>
          <p:cNvPr id="196" name="Flux in core is proportional to V/f and inversely proportional to number of turns on primary.…"/>
          <p:cNvSpPr txBox="1">
            <a:spLocks noGrp="1"/>
          </p:cNvSpPr>
          <p:nvPr>
            <p:ph type="body" idx="21"/>
          </p:nvPr>
        </p:nvSpPr>
        <p:spPr>
          <a:xfrm>
            <a:off x="1206500" y="1634262"/>
            <a:ext cx="21971000" cy="11852450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pPr marL="312724" indent="-312724" defTabSz="1250867">
              <a:lnSpc>
                <a:spcPct val="96000"/>
              </a:lnSpc>
              <a:spcBef>
                <a:spcPts val="2200"/>
              </a:spcBef>
              <a:defRPr sz="2970">
                <a:latin typeface="Arial"/>
                <a:ea typeface="Arial"/>
                <a:cs typeface="Arial"/>
                <a:sym typeface="Arial"/>
              </a:defRPr>
            </a:pPr>
            <a:r>
              <a:t>Whenever T/F undergoes abnormal thermal and electrical stress, certain gases are decomposed.</a:t>
            </a:r>
            <a:endParaRPr sz="1260"/>
          </a:p>
          <a:p>
            <a:pPr marL="312724" indent="-312724" defTabSz="1250867">
              <a:lnSpc>
                <a:spcPct val="96000"/>
              </a:lnSpc>
              <a:spcBef>
                <a:spcPts val="2200"/>
              </a:spcBef>
              <a:defRPr sz="2970">
                <a:latin typeface="Arial"/>
                <a:ea typeface="Arial"/>
                <a:cs typeface="Arial"/>
                <a:sym typeface="Arial"/>
              </a:defRPr>
            </a:pPr>
            <a:r>
              <a:t>For major faults gas get collected in Buchholz relay. When stress is not significantly high, it is not possible to predict the condition of T/F with Buchholz relay.</a:t>
            </a:r>
            <a:endParaRPr sz="1260"/>
          </a:p>
          <a:p>
            <a:pPr marL="312724" indent="-312724" defTabSz="1250867">
              <a:lnSpc>
                <a:spcPct val="96000"/>
              </a:lnSpc>
              <a:spcBef>
                <a:spcPts val="2200"/>
              </a:spcBef>
              <a:defRPr sz="2970">
                <a:latin typeface="Arial"/>
                <a:ea typeface="Arial"/>
                <a:cs typeface="Arial"/>
                <a:sym typeface="Arial"/>
              </a:defRPr>
            </a:pPr>
            <a:r>
              <a:t>It is analogy to our blood test.</a:t>
            </a:r>
            <a:endParaRPr sz="1260"/>
          </a:p>
          <a:p>
            <a:pPr marL="0" indent="0" defTabSz="1250867">
              <a:lnSpc>
                <a:spcPct val="96000"/>
              </a:lnSpc>
              <a:spcBef>
                <a:spcPts val="2200"/>
              </a:spcBef>
              <a:buSzTx/>
              <a:buFontTx/>
              <a:buNone/>
              <a:defRPr sz="2970">
                <a:latin typeface="Arial"/>
                <a:ea typeface="Arial"/>
                <a:cs typeface="Arial"/>
                <a:sym typeface="Arial"/>
              </a:defRPr>
            </a:pPr>
            <a:r>
              <a:t>Gases from oil is extracted by “Vacuum Gas Apparatus” and Gases are analysed by “Gas Chronograph”</a:t>
            </a:r>
            <a:r>
              <a:rPr b="1"/>
              <a:t>.</a:t>
            </a:r>
          </a:p>
          <a:p>
            <a:pPr marL="0" indent="0" defTabSz="1250867">
              <a:lnSpc>
                <a:spcPct val="96000"/>
              </a:lnSpc>
              <a:spcBef>
                <a:spcPts val="2200"/>
              </a:spcBef>
              <a:buSzTx/>
              <a:buFontTx/>
              <a:buNone/>
              <a:defRPr sz="2970" b="1">
                <a:latin typeface="Arial"/>
                <a:ea typeface="Arial"/>
                <a:cs typeface="Arial"/>
                <a:sym typeface="Arial"/>
              </a:defRPr>
            </a:pPr>
            <a:r>
              <a:t>Temperature V/s Gas Generation</a:t>
            </a:r>
          </a:p>
          <a:p>
            <a:pPr marL="312724" indent="-312724" defTabSz="1250867">
              <a:lnSpc>
                <a:spcPct val="96000"/>
              </a:lnSpc>
              <a:spcBef>
                <a:spcPts val="2200"/>
              </a:spcBef>
              <a:defRPr sz="2970">
                <a:latin typeface="Arial"/>
                <a:ea typeface="Arial"/>
                <a:cs typeface="Arial"/>
                <a:sym typeface="Arial"/>
              </a:defRPr>
            </a:pPr>
            <a:r>
              <a:t>H2 and Methane(CH4) starts at 150 degrees temp.</a:t>
            </a:r>
          </a:p>
          <a:p>
            <a:pPr marL="312724" indent="-312724" defTabSz="1250867">
              <a:lnSpc>
                <a:spcPct val="96000"/>
              </a:lnSpc>
              <a:spcBef>
                <a:spcPts val="2200"/>
              </a:spcBef>
              <a:defRPr sz="2970">
                <a:latin typeface="Arial"/>
                <a:ea typeface="Arial"/>
                <a:cs typeface="Arial"/>
                <a:sym typeface="Arial"/>
              </a:defRPr>
            </a:pPr>
            <a:r>
              <a:t>Ethane (C2H6) starts at 250 degrees temp.</a:t>
            </a:r>
          </a:p>
          <a:p>
            <a:pPr marL="312724" indent="-312724" defTabSz="1250867">
              <a:lnSpc>
                <a:spcPct val="96000"/>
              </a:lnSpc>
              <a:spcBef>
                <a:spcPts val="2200"/>
              </a:spcBef>
              <a:defRPr sz="2970">
                <a:latin typeface="Arial"/>
                <a:ea typeface="Arial"/>
                <a:cs typeface="Arial"/>
                <a:sym typeface="Arial"/>
              </a:defRPr>
            </a:pPr>
            <a:r>
              <a:t>Ethylene (C2H4) starts at 350 degrees temp</a:t>
            </a:r>
          </a:p>
          <a:p>
            <a:pPr marL="312724" indent="-312724" defTabSz="1250867">
              <a:lnSpc>
                <a:spcPct val="96000"/>
              </a:lnSpc>
              <a:spcBef>
                <a:spcPts val="2200"/>
              </a:spcBef>
              <a:defRPr sz="2970">
                <a:latin typeface="Arial"/>
                <a:ea typeface="Arial"/>
                <a:cs typeface="Arial"/>
                <a:sym typeface="Arial"/>
              </a:defRPr>
            </a:pPr>
            <a:r>
              <a:t>Methane, Ethene and Ethylene after reaching their maximum points, their production goes down as the temp increases.</a:t>
            </a:r>
          </a:p>
          <a:p>
            <a:pPr marL="312724" indent="-312724" defTabSz="1250867">
              <a:lnSpc>
                <a:spcPct val="96000"/>
              </a:lnSpc>
              <a:spcBef>
                <a:spcPts val="2200"/>
              </a:spcBef>
              <a:defRPr sz="2970">
                <a:latin typeface="Arial"/>
                <a:ea typeface="Arial"/>
                <a:cs typeface="Arial"/>
                <a:sym typeface="Arial"/>
              </a:defRPr>
            </a:pPr>
            <a:r>
              <a:t>Acetylene (C2H2) begins between 500-700 degrees </a:t>
            </a:r>
          </a:p>
          <a:p>
            <a:pPr marL="312724" indent="-312724" defTabSz="1250867">
              <a:lnSpc>
                <a:spcPct val="96000"/>
              </a:lnSpc>
              <a:spcBef>
                <a:spcPts val="2200"/>
              </a:spcBef>
              <a:defRPr sz="2970">
                <a:latin typeface="Arial"/>
                <a:ea typeface="Arial"/>
                <a:cs typeface="Arial"/>
                <a:sym typeface="Arial"/>
              </a:defRPr>
            </a:pPr>
            <a:r>
              <a:t>Note:- thermal decomposition of cellulose material starts at 100 degrees are less and produces CO,CO2,O2 and H2. So OTI is set for alarm at 90 degrees. </a:t>
            </a:r>
          </a:p>
          <a:p>
            <a:pPr marL="0" indent="0" defTabSz="1250867">
              <a:lnSpc>
                <a:spcPct val="96000"/>
              </a:lnSpc>
              <a:spcBef>
                <a:spcPts val="2200"/>
              </a:spcBef>
              <a:buSzTx/>
              <a:buFontTx/>
              <a:buNone/>
              <a:defRPr sz="2970" b="1">
                <a:latin typeface="Arial"/>
                <a:ea typeface="Arial"/>
                <a:cs typeface="Arial"/>
                <a:sym typeface="Arial"/>
              </a:defRPr>
            </a:pPr>
            <a:r>
              <a:t>Methods</a:t>
            </a:r>
          </a:p>
          <a:p>
            <a:pPr marL="297781" indent="-297781" defTabSz="1250867">
              <a:lnSpc>
                <a:spcPct val="96000"/>
              </a:lnSpc>
              <a:spcBef>
                <a:spcPts val="2200"/>
              </a:spcBef>
              <a:buFontTx/>
              <a:defRPr sz="2970">
                <a:latin typeface="Arial"/>
                <a:ea typeface="Arial"/>
                <a:cs typeface="Arial"/>
                <a:sym typeface="Arial"/>
              </a:defRPr>
            </a:pPr>
            <a:r>
              <a:t>Duval Triangle Method</a:t>
            </a:r>
          </a:p>
          <a:p>
            <a:pPr marL="297781" indent="-297781" defTabSz="1250867">
              <a:lnSpc>
                <a:spcPct val="96000"/>
              </a:lnSpc>
              <a:spcBef>
                <a:spcPts val="2200"/>
              </a:spcBef>
              <a:buFontTx/>
              <a:defRPr sz="2970">
                <a:latin typeface="Arial"/>
                <a:ea typeface="Arial"/>
                <a:cs typeface="Arial"/>
                <a:sym typeface="Arial"/>
              </a:defRPr>
            </a:pPr>
            <a:r>
              <a:t>Rogers Ratio Metod</a:t>
            </a:r>
          </a:p>
          <a:p>
            <a:pPr marL="297781" indent="-297781" defTabSz="1250867">
              <a:lnSpc>
                <a:spcPct val="96000"/>
              </a:lnSpc>
              <a:spcBef>
                <a:spcPts val="2200"/>
              </a:spcBef>
              <a:buFontTx/>
              <a:defRPr sz="2970">
                <a:latin typeface="Arial"/>
                <a:ea typeface="Arial"/>
                <a:cs typeface="Arial"/>
                <a:sym typeface="Arial"/>
              </a:defRPr>
            </a:pPr>
            <a:r>
              <a:t> Total Dissolved Combustible Gas Method</a:t>
            </a:r>
          </a:p>
          <a:p>
            <a:pPr marL="297781" indent="-297781" defTabSz="1250867">
              <a:lnSpc>
                <a:spcPct val="96000"/>
              </a:lnSpc>
              <a:spcBef>
                <a:spcPts val="2200"/>
              </a:spcBef>
              <a:buFontTx/>
              <a:defRPr sz="2970">
                <a:latin typeface="Arial"/>
                <a:ea typeface="Arial"/>
                <a:cs typeface="Arial"/>
                <a:sym typeface="Arial"/>
              </a:defRPr>
            </a:pPr>
            <a:r>
              <a:t>Doornenburg Ratio Method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9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1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1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fill="hold"/>
                                        <p:tgtEl>
                                          <p:spTgt spid="1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500"/>
                            </p:stCondLst>
                            <p:childTnLst>
                              <p:par>
                                <p:cTn id="45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1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0"/>
                            </p:stCondLst>
                            <p:childTnLst>
                              <p:par>
                                <p:cTn id="49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0" fill="hold"/>
                                        <p:tgtEl>
                                          <p:spTgt spid="1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500"/>
                            </p:stCondLst>
                            <p:childTnLst>
                              <p:par>
                                <p:cTn id="53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4" fill="hold"/>
                                        <p:tgtEl>
                                          <p:spTgt spid="19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9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000"/>
                            </p:stCondLst>
                            <p:childTnLst>
                              <p:par>
                                <p:cTn id="57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8" fill="hold"/>
                                        <p:tgtEl>
                                          <p:spTgt spid="19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9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6500"/>
                            </p:stCondLst>
                            <p:childTnLst>
                              <p:par>
                                <p:cTn id="61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2" fill="hold"/>
                                        <p:tgtEl>
                                          <p:spTgt spid="19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9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000"/>
                            </p:stCondLst>
                            <p:childTnLst>
                              <p:par>
                                <p:cTn id="65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6" fill="hold"/>
                                        <p:tgtEl>
                                          <p:spTgt spid="19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9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7500"/>
                            </p:stCondLst>
                            <p:childTnLst>
                              <p:par>
                                <p:cTn id="69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0" fill="hold"/>
                                        <p:tgtEl>
                                          <p:spTgt spid="19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9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000"/>
                            </p:stCondLst>
                            <p:childTnLst>
                              <p:par>
                                <p:cTn id="73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4" fill="hold"/>
                                        <p:tgtEl>
                                          <p:spTgt spid="19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9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8500"/>
                            </p:stCondLst>
                            <p:childTnLst>
                              <p:par>
                                <p:cTn id="77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8" fill="hold"/>
                                        <p:tgtEl>
                                          <p:spTgt spid="19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9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" grpId="1" build="p" animBg="1" advAuto="0"/>
      <p:bldP spid="196" grpId="2" build="p" animBg="1" advAuto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DGA"/>
          <p:cNvSpPr txBox="1">
            <a:spLocks noGrp="1"/>
          </p:cNvSpPr>
          <p:nvPr>
            <p:ph type="body" sz="quarter" idx="1"/>
          </p:nvPr>
        </p:nvSpPr>
        <p:spPr>
          <a:xfrm>
            <a:off x="1206500" y="457901"/>
            <a:ext cx="21971000" cy="1017099"/>
          </a:xfrm>
          <a:prstGeom prst="rect">
            <a:avLst/>
          </a:prstGeom>
        </p:spPr>
        <p:txBody>
          <a:bodyPr/>
          <a:lstStyle>
            <a:lvl1pPr>
              <a:defRPr sz="6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DGA(Total Dissolved Combustible Gas Method- TDCG)</a:t>
            </a:r>
          </a:p>
        </p:txBody>
      </p:sp>
      <p:graphicFrame>
        <p:nvGraphicFramePr>
          <p:cNvPr id="199" name="Table 6"/>
          <p:cNvGraphicFramePr/>
          <p:nvPr/>
        </p:nvGraphicFramePr>
        <p:xfrm>
          <a:off x="1133020" y="1863170"/>
          <a:ext cx="22242251" cy="11360328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19284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55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09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616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743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069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4542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605716">
                <a:tc>
                  <a:txBody>
                    <a:bodyPr/>
                    <a:lstStyle/>
                    <a:p>
                      <a:pPr algn="ctr">
                        <a:tabLst>
                          <a:tab pos="1663700" algn="l"/>
                        </a:tabLst>
                        <a:defRPr sz="1800"/>
                      </a:pPr>
                      <a:r>
                        <a:rPr sz="3200" b="1"/>
                        <a:t>Gas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1663700" algn="l"/>
                        </a:tabLst>
                        <a:defRPr sz="1800"/>
                      </a:pPr>
                      <a:r>
                        <a:rPr sz="3200" b="1"/>
                        <a:t>Chemical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1663700" algn="l"/>
                        </a:tabLst>
                        <a:defRPr sz="1800"/>
                      </a:pPr>
                      <a:r>
                        <a:rPr sz="3200" b="1"/>
                        <a:t>Normal Value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1663700" algn="l"/>
                        </a:tabLst>
                        <a:defRPr sz="1800"/>
                      </a:pPr>
                      <a:r>
                        <a:rPr sz="3200" b="1"/>
                        <a:t>Level Exceeded Normal 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1663700" algn="l"/>
                        </a:tabLst>
                        <a:defRPr sz="1800"/>
                      </a:pPr>
                      <a:r>
                        <a:rPr sz="3200" b="1"/>
                        <a:t>High Level of Decomposition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1663700" algn="l"/>
                        </a:tabLst>
                        <a:defRPr sz="1800"/>
                      </a:pPr>
                      <a:r>
                        <a:rPr sz="3200" b="1"/>
                        <a:t>Very High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1663700" algn="l"/>
                        </a:tabLst>
                        <a:defRPr sz="3200" b="1"/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2937">
                <a:tc>
                  <a:txBody>
                    <a:bodyPr/>
                    <a:lstStyle/>
                    <a:p>
                      <a:pPr algn="ctr">
                        <a:tabLst>
                          <a:tab pos="1663700" algn="l"/>
                        </a:tabLst>
                        <a:defRPr sz="1800"/>
                      </a:pPr>
                      <a:r>
                        <a:rPr sz="3200" b="1"/>
                        <a:t>Hydrogen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H2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100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101-700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1828800">
                        <a:defRPr sz="1800"/>
                      </a:pPr>
                      <a:r>
                        <a:rPr sz="3600"/>
                        <a:t>701-1800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&gt;1800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3200"/>
                      </a:pPr>
                      <a:r>
                        <a:t>Produced due to oil temp. rise up to 150-300 degrees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2937">
                <a:tc>
                  <a:txBody>
                    <a:bodyPr/>
                    <a:lstStyle/>
                    <a:p>
                      <a:pPr algn="ctr">
                        <a:tabLst>
                          <a:tab pos="1663700" algn="l"/>
                        </a:tabLst>
                        <a:defRPr sz="3200" b="1"/>
                      </a:pPr>
                      <a:r>
                        <a:t>Methane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CH4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120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121-400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1828800">
                        <a:defRPr sz="1800"/>
                      </a:pPr>
                      <a:r>
                        <a:rPr sz="3600"/>
                        <a:t>401-1000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&gt;1000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3200"/>
                        <a:t>due to abnormal thermal stress.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2937">
                <a:tc>
                  <a:txBody>
                    <a:bodyPr/>
                    <a:lstStyle/>
                    <a:p>
                      <a:pPr algn="ctr">
                        <a:tabLst>
                          <a:tab pos="1663700" algn="l"/>
                        </a:tabLst>
                        <a:defRPr sz="1800"/>
                      </a:pPr>
                      <a:r>
                        <a:rPr sz="3200" b="1"/>
                        <a:t>Ethane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C2H2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1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2-9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1828800">
                        <a:defRPr sz="1800"/>
                      </a:pPr>
                      <a:r>
                        <a:rPr sz="3600"/>
                        <a:t>10-35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&gt;35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3200"/>
                        <a:t>It indicates Arcing.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05716">
                <a:tc>
                  <a:txBody>
                    <a:bodyPr/>
                    <a:lstStyle/>
                    <a:p>
                      <a:pPr algn="ctr">
                        <a:tabLst>
                          <a:tab pos="1663700" algn="l"/>
                        </a:tabLst>
                        <a:defRPr sz="1800"/>
                      </a:pPr>
                      <a:r>
                        <a:rPr sz="3200" b="1"/>
                        <a:t>Ethylene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C2H4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50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51-100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1828800">
                        <a:defRPr sz="1800"/>
                      </a:pPr>
                      <a:r>
                        <a:rPr sz="3600"/>
                        <a:t>101-200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&gt;200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3200"/>
                      </a:pPr>
                      <a:r>
                        <a:t>If temp. goes&gt;300 it indicates Very High temp hot spot.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32937">
                <a:tc>
                  <a:txBody>
                    <a:bodyPr/>
                    <a:lstStyle/>
                    <a:p>
                      <a:pPr algn="ctr">
                        <a:tabLst>
                          <a:tab pos="1663700" algn="l"/>
                        </a:tabLst>
                        <a:defRPr sz="1800"/>
                      </a:pPr>
                      <a:r>
                        <a:rPr sz="3200" b="1"/>
                        <a:t>Acetylene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C2H6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65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66-100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1828800">
                        <a:defRPr sz="1800"/>
                      </a:pPr>
                      <a:r>
                        <a:rPr sz="3600"/>
                        <a:t>101-150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&gt;150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3200"/>
                        <a:t>Local Over heating.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05716">
                <a:tc>
                  <a:txBody>
                    <a:bodyPr/>
                    <a:lstStyle/>
                    <a:p>
                      <a:pPr algn="ctr">
                        <a:tabLst>
                          <a:tab pos="1663700" algn="l"/>
                        </a:tabLst>
                        <a:defRPr sz="1800"/>
                      </a:pPr>
                      <a:r>
                        <a:rPr sz="3200" b="1"/>
                        <a:t>Carbon Monoxide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CO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350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351-570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1828800">
                        <a:defRPr sz="1800"/>
                      </a:pPr>
                      <a:r>
                        <a:rPr sz="3600"/>
                        <a:t>571-1400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&gt;1400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3200"/>
                        <a:t>In large quantity indicates that there is decomposition of paper insulation.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05716">
                <a:tc>
                  <a:txBody>
                    <a:bodyPr/>
                    <a:lstStyle/>
                    <a:p>
                      <a:pPr algn="ctr">
                        <a:tabLst>
                          <a:tab pos="1663700" algn="l"/>
                        </a:tabLst>
                        <a:defRPr sz="1800"/>
                      </a:pPr>
                      <a:r>
                        <a:rPr sz="3200" b="1"/>
                        <a:t>Carbon Dioxide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CO2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2500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2501-4000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1828800">
                        <a:defRPr sz="1800"/>
                      </a:pPr>
                      <a:r>
                        <a:rPr sz="3600"/>
                        <a:t>4001-10000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&gt;10000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3200"/>
                        <a:t>In large quantity indicates that there is decomposition of paper insulation.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05716">
                <a:tc>
                  <a:txBody>
                    <a:bodyPr/>
                    <a:lstStyle/>
                    <a:p>
                      <a:pPr algn="ctr">
                        <a:tabLst>
                          <a:tab pos="1663700" algn="l"/>
                        </a:tabLst>
                        <a:defRPr sz="1800"/>
                      </a:pPr>
                      <a:r>
                        <a:rPr sz="3200" b="1"/>
                        <a:t>TDCG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Total Gas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720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721-1920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1828800">
                        <a:defRPr sz="1800"/>
                      </a:pPr>
                      <a:r>
                        <a:rPr sz="3600"/>
                        <a:t>1921-4630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&gt;4630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3200"/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" presetClass="entr" presetSubtype="4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" grpId="1" build="p" animBg="1" advAuto="0"/>
      <p:bldP spid="199" grpId="2" animBg="1" advAuto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DGA(Ratios and Duval DGA Interpretation)"/>
          <p:cNvSpPr txBox="1">
            <a:spLocks noGrp="1"/>
          </p:cNvSpPr>
          <p:nvPr>
            <p:ph type="body" sz="quarter" idx="1"/>
          </p:nvPr>
        </p:nvSpPr>
        <p:spPr>
          <a:xfrm>
            <a:off x="675356" y="518669"/>
            <a:ext cx="21971001" cy="1017099"/>
          </a:xfrm>
          <a:prstGeom prst="rect">
            <a:avLst/>
          </a:prstGeom>
        </p:spPr>
        <p:txBody>
          <a:bodyPr/>
          <a:lstStyle/>
          <a:p>
            <a:r>
              <a:t>DGA(Duval DGA Interpretation)</a:t>
            </a:r>
          </a:p>
        </p:txBody>
      </p:sp>
      <p:graphicFrame>
        <p:nvGraphicFramePr>
          <p:cNvPr id="202" name="Table 1"/>
          <p:cNvGraphicFramePr/>
          <p:nvPr/>
        </p:nvGraphicFramePr>
        <p:xfrm>
          <a:off x="675356" y="1974619"/>
          <a:ext cx="16297513" cy="11345495"/>
        </p:xfrm>
        <a:graphic>
          <a:graphicData uri="http://schemas.openxmlformats.org/drawingml/2006/table">
            <a:tbl>
              <a:tblPr firstRow="1" firstCol="1">
                <a:tableStyleId>{4C3C2611-4C71-4FC5-86AE-919BDF0F9419}</a:tableStyleId>
              </a:tblPr>
              <a:tblGrid>
                <a:gridCol w="28424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550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95124">
                <a:tc>
                  <a:txBody>
                    <a:bodyPr/>
                    <a:lstStyle/>
                    <a:p>
                      <a:pPr algn="ctr">
                        <a:tabLst>
                          <a:tab pos="1663700" algn="l"/>
                        </a:tabLst>
                        <a:defRPr sz="1800" b="0"/>
                      </a:pPr>
                      <a:r>
                        <a:rPr sz="3200" b="1"/>
                        <a:t>Partial Discharge(PD)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1663700" algn="l"/>
                        </a:tabLst>
                        <a:defRPr sz="1800" b="0"/>
                      </a:pPr>
                      <a:r>
                        <a:rPr sz="3200" b="1"/>
                        <a:t>The corona occurs, which can result in deposits of “X-Wax”on paper insulation or the sparking type occurs which can induce pin holes in paper (Carbonized punctures) in paper that may be difficult to find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2495">
                <a:tc>
                  <a:txBody>
                    <a:bodyPr/>
                    <a:lstStyle/>
                    <a:p>
                      <a:pPr algn="ctr">
                        <a:tabLst>
                          <a:tab pos="1663700" algn="l"/>
                        </a:tabLst>
                        <a:defRPr sz="1800" b="0"/>
                      </a:pPr>
                      <a:r>
                        <a:rPr sz="3200" b="1"/>
                        <a:t>Low energy Partial Discharge(D1)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3200"/>
                        <a:t>Discharges of low energy occures in oil and/or paper , as indicated by large carbonised punctures in paper, carbonisation of the papersurface(tracking) or carbon particles in iol(as in an OTC)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19196">
                <a:tc>
                  <a:txBody>
                    <a:bodyPr/>
                    <a:lstStyle/>
                    <a:p>
                      <a:pPr algn="ctr">
                        <a:tabLst>
                          <a:tab pos="1663700" algn="l"/>
                        </a:tabLst>
                        <a:defRPr sz="1800" b="0"/>
                      </a:pPr>
                      <a:r>
                        <a:rPr sz="3200" b="1"/>
                        <a:t>High Energy Partial discharge(D2).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3200"/>
                        <a:t>Occurs in oil and/or paper, as indicated by extensive destruction and carbonisation of paper or metal fusion at the discharge extremes, extensive carbonisation of oil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67020">
                <a:tc>
                  <a:txBody>
                    <a:bodyPr/>
                    <a:lstStyle/>
                    <a:p>
                      <a:pPr algn="ctr">
                        <a:tabLst>
                          <a:tab pos="1663700" algn="l"/>
                        </a:tabLst>
                        <a:defRPr sz="1800" b="0"/>
                      </a:pPr>
                      <a:r>
                        <a:rPr sz="3200" b="1"/>
                        <a:t>Thermal Fault (T1)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3200"/>
                        <a:t>Occurs in oil and/or paper below 300 degrees temperature turning the paper “brownish”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67020">
                <a:tc>
                  <a:txBody>
                    <a:bodyPr/>
                    <a:lstStyle/>
                    <a:p>
                      <a:pPr algn="ctr">
                        <a:tabLst>
                          <a:tab pos="1663700" algn="l"/>
                        </a:tabLst>
                        <a:defRPr sz="1800" b="0"/>
                      </a:pPr>
                      <a:r>
                        <a:rPr sz="3200" b="1"/>
                        <a:t>Thermal Fault (T2)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3200"/>
                        <a:t>Occurs in oil and/or paper 300-700 degrees temperature carbonising the paper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67020">
                <a:tc>
                  <a:txBody>
                    <a:bodyPr/>
                    <a:lstStyle/>
                    <a:p>
                      <a:pPr algn="ctr">
                        <a:tabLst>
                          <a:tab pos="1663700" algn="l"/>
                        </a:tabLst>
                        <a:defRPr sz="1800" b="0"/>
                      </a:pPr>
                      <a:r>
                        <a:rPr sz="3200" b="1"/>
                        <a:t>Thermal Fault (T3)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3200"/>
                        <a:t>Occurs in oil and/or paper above 700 degrees temperature with strong evidence of carbonisation of oil, metal coloration (at 800 degrees) and metal fusion (at 1000 degrees)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203" name="Image" descr="Image"/>
          <p:cNvPicPr>
            <a:picLocks noChangeAspect="1"/>
          </p:cNvPicPr>
          <p:nvPr/>
        </p:nvPicPr>
        <p:blipFill>
          <a:blip r:embed="rId2"/>
          <a:srcRect l="57853" t="13892" r="1" b="16073"/>
          <a:stretch>
            <a:fillRect/>
          </a:stretch>
        </p:blipFill>
        <p:spPr>
          <a:xfrm>
            <a:off x="17700742" y="1958025"/>
            <a:ext cx="6301443" cy="5609481"/>
          </a:xfrm>
          <a:prstGeom prst="rect">
            <a:avLst/>
          </a:prstGeom>
          <a:ln w="12700">
            <a:miter lim="400000"/>
          </a:ln>
        </p:spPr>
      </p:pic>
      <p:sp>
        <p:nvSpPr>
          <p:cNvPr id="204" name="% CH4 = 32/(32+129+85)*100 = 13%…"/>
          <p:cNvSpPr txBox="1"/>
          <p:nvPr/>
        </p:nvSpPr>
        <p:spPr>
          <a:xfrm>
            <a:off x="17635788" y="8666806"/>
            <a:ext cx="6431490" cy="15229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3300"/>
            </a:pPr>
            <a:r>
              <a:t>% CH</a:t>
            </a:r>
            <a:r>
              <a:rPr baseline="-5999"/>
              <a:t>4</a:t>
            </a:r>
            <a:r>
              <a:t> = 32/(32+129+85)*100 = 13%</a:t>
            </a:r>
          </a:p>
          <a:p>
            <a:pPr>
              <a:defRPr sz="3300"/>
            </a:pPr>
            <a:r>
              <a:t>% C</a:t>
            </a:r>
            <a:r>
              <a:rPr baseline="-5999"/>
              <a:t>2</a:t>
            </a:r>
            <a:r>
              <a:t>H</a:t>
            </a:r>
            <a:r>
              <a:rPr baseline="-5999"/>
              <a:t>4</a:t>
            </a:r>
            <a:r>
              <a:t> = 52%</a:t>
            </a:r>
          </a:p>
          <a:p>
            <a:pPr>
              <a:defRPr sz="3300"/>
            </a:pPr>
            <a:r>
              <a:t>% C</a:t>
            </a:r>
            <a:r>
              <a:rPr baseline="-5999"/>
              <a:t>2</a:t>
            </a:r>
            <a:r>
              <a:t>H</a:t>
            </a:r>
            <a:r>
              <a:rPr baseline="-5999"/>
              <a:t>2</a:t>
            </a:r>
            <a:r>
              <a:t> = 35%</a:t>
            </a:r>
          </a:p>
        </p:txBody>
      </p:sp>
      <p:sp>
        <p:nvSpPr>
          <p:cNvPr id="205" name="Line"/>
          <p:cNvSpPr/>
          <p:nvPr/>
        </p:nvSpPr>
        <p:spPr>
          <a:xfrm flipV="1">
            <a:off x="20449338" y="2797429"/>
            <a:ext cx="3192311" cy="5008305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06" name="Line"/>
          <p:cNvSpPr/>
          <p:nvPr/>
        </p:nvSpPr>
        <p:spPr>
          <a:xfrm>
            <a:off x="17626359" y="6356317"/>
            <a:ext cx="6807864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07" name="Line"/>
          <p:cNvSpPr/>
          <p:nvPr/>
        </p:nvSpPr>
        <p:spPr>
          <a:xfrm>
            <a:off x="19127876" y="2467914"/>
            <a:ext cx="3030612" cy="5266747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45719" rIns="45719"/>
          <a:lstStyle/>
          <a:p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0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fill="hold" grpId="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" grpId="1" build="p" animBg="1" advAuto="0"/>
      <p:bldP spid="202" grpId="2" animBg="1" advAuto="0"/>
      <p:bldP spid="203" grpId="3" animBg="1" advAuto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DGA(Ratios and Duval DGA Interpretation)"/>
          <p:cNvSpPr txBox="1">
            <a:spLocks noGrp="1"/>
          </p:cNvSpPr>
          <p:nvPr>
            <p:ph type="body" sz="quarter" idx="1"/>
          </p:nvPr>
        </p:nvSpPr>
        <p:spPr>
          <a:xfrm>
            <a:off x="675356" y="518669"/>
            <a:ext cx="21971001" cy="1017099"/>
          </a:xfrm>
          <a:prstGeom prst="rect">
            <a:avLst/>
          </a:prstGeom>
        </p:spPr>
        <p:txBody>
          <a:bodyPr/>
          <a:lstStyle/>
          <a:p>
            <a:r>
              <a:t>DGA(Doernenburg Ratio Interpretation)</a:t>
            </a:r>
          </a:p>
        </p:txBody>
      </p:sp>
      <p:sp>
        <p:nvSpPr>
          <p:cNvPr id="210" name="CO2/CO&gt;11(Indicates poor insulation and 4-11 is normal value)…"/>
          <p:cNvSpPr txBox="1">
            <a:spLocks noGrp="1"/>
          </p:cNvSpPr>
          <p:nvPr>
            <p:ph type="body" idx="21"/>
          </p:nvPr>
        </p:nvSpPr>
        <p:spPr>
          <a:xfrm>
            <a:off x="680200" y="9642389"/>
            <a:ext cx="17775752" cy="3107817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pPr marL="566927" indent="-566927" defTabSz="2267654">
              <a:lnSpc>
                <a:spcPct val="72000"/>
              </a:lnSpc>
              <a:spcBef>
                <a:spcPts val="4100"/>
              </a:spcBef>
              <a:defRPr sz="4000"/>
            </a:pPr>
            <a:r>
              <a:t>CO2/CO&gt;11(Indicates poor insulation and 4-11 is normal value)</a:t>
            </a:r>
          </a:p>
          <a:p>
            <a:pPr marL="566927" indent="-566927" defTabSz="2267654">
              <a:lnSpc>
                <a:spcPct val="72000"/>
              </a:lnSpc>
              <a:spcBef>
                <a:spcPts val="4100"/>
              </a:spcBef>
              <a:defRPr sz="4000"/>
            </a:pPr>
            <a:r>
              <a:t>Furan Analysis is done on insulation to know the paper life and considered the best.</a:t>
            </a:r>
          </a:p>
          <a:p>
            <a:pPr marL="566927" indent="-566927" defTabSz="2267654">
              <a:lnSpc>
                <a:spcPct val="72000"/>
              </a:lnSpc>
              <a:spcBef>
                <a:spcPts val="4100"/>
              </a:spcBef>
              <a:defRPr sz="4000"/>
            </a:pPr>
            <a:r>
              <a:t>H2 and C2H4  released in large quantities for temp&gt;700 degrees</a:t>
            </a:r>
          </a:p>
        </p:txBody>
      </p:sp>
      <p:graphicFrame>
        <p:nvGraphicFramePr>
          <p:cNvPr id="211" name="Table 1"/>
          <p:cNvGraphicFramePr/>
          <p:nvPr/>
        </p:nvGraphicFramePr>
        <p:xfrm>
          <a:off x="1172989" y="2069703"/>
          <a:ext cx="12559236" cy="6037001"/>
        </p:xfrm>
        <a:graphic>
          <a:graphicData uri="http://schemas.openxmlformats.org/drawingml/2006/table">
            <a:tbl>
              <a:tblPr firstRow="1" firstCol="1">
                <a:tableStyleId>{4C3C2611-4C71-4FC5-86AE-919BDF0F9419}</a:tableStyleId>
              </a:tblPr>
              <a:tblGrid>
                <a:gridCol w="30753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41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51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064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92820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536845">
                <a:tc>
                  <a:txBody>
                    <a:bodyPr/>
                    <a:lstStyle/>
                    <a:p>
                      <a:pPr algn="ctr">
                        <a:tabLst>
                          <a:tab pos="1663700" algn="l"/>
                        </a:tabLst>
                        <a:defRPr sz="1800" b="0"/>
                      </a:pPr>
                      <a:r>
                        <a:rPr sz="3200" b="1"/>
                        <a:t>Fault Diagnosis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1663700" algn="l"/>
                        </a:tabLst>
                        <a:defRPr sz="1800" b="0"/>
                      </a:pPr>
                      <a:r>
                        <a:rPr sz="3200" b="1"/>
                        <a:t>(R1)     CH4/H2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1663700" algn="l"/>
                        </a:tabLst>
                        <a:defRPr sz="1800" b="0"/>
                      </a:pPr>
                      <a:r>
                        <a:rPr sz="3200" b="1"/>
                        <a:t>(R2) -    C2H2/C2H4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1663700" algn="l"/>
                        </a:tabLst>
                        <a:defRPr sz="1800" b="0"/>
                      </a:pPr>
                      <a:r>
                        <a:rPr sz="3200" b="1"/>
                        <a:t>(R3)-    C2H2/CH4     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1663700" algn="l"/>
                        </a:tabLst>
                        <a:defRPr sz="1800" b="0"/>
                      </a:pPr>
                      <a:r>
                        <a:rPr sz="3200" b="1"/>
                        <a:t>(R4)-           C2H6/C2H2     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00052">
                <a:tc>
                  <a:txBody>
                    <a:bodyPr/>
                    <a:lstStyle/>
                    <a:p>
                      <a:pPr algn="ctr" defTabSz="1828800">
                        <a:defRPr sz="1800" b="0"/>
                      </a:pPr>
                      <a:r>
                        <a:rPr sz="3600" b="1"/>
                        <a:t>Thermal Decomposition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&gt;1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&lt;0.75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&lt;0.3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&gt;0.4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00052">
                <a:tc>
                  <a:txBody>
                    <a:bodyPr/>
                    <a:lstStyle/>
                    <a:p>
                      <a:pPr algn="ctr">
                        <a:tabLst>
                          <a:tab pos="1663700" algn="l"/>
                        </a:tabLst>
                        <a:defRPr sz="1800" b="0"/>
                      </a:pPr>
                      <a:r>
                        <a:rPr sz="3200" b="1"/>
                        <a:t>Partial Discharge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&lt; 0.1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-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&lt;0.3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&gt;0.4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00052">
                <a:tc>
                  <a:txBody>
                    <a:bodyPr/>
                    <a:lstStyle/>
                    <a:p>
                      <a:pPr algn="ctr">
                        <a:tabLst>
                          <a:tab pos="1663700" algn="l"/>
                        </a:tabLst>
                        <a:defRPr sz="1800" b="0"/>
                      </a:pPr>
                      <a:r>
                        <a:rPr sz="3200" b="1"/>
                        <a:t>Arcing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&gt; 0.1 - &lt;1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&gt;0.75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&gt;0.3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&lt;0.4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0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grpId="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2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3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8" fill="hold" grpId="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2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8" fill="hold" grpId="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" grpId="1" build="p" animBg="1" advAuto="0"/>
      <p:bldP spid="210" grpId="3" build="p" animBg="1" advAuto="0"/>
      <p:bldP spid="211" grpId="2" animBg="1" advAuto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DGA(Ratios and Duval DGA Interpretation)"/>
          <p:cNvSpPr txBox="1">
            <a:spLocks noGrp="1"/>
          </p:cNvSpPr>
          <p:nvPr>
            <p:ph type="body" sz="quarter" idx="1"/>
          </p:nvPr>
        </p:nvSpPr>
        <p:spPr>
          <a:xfrm>
            <a:off x="675356" y="518669"/>
            <a:ext cx="21971001" cy="1017099"/>
          </a:xfrm>
          <a:prstGeom prst="rect">
            <a:avLst/>
          </a:prstGeom>
        </p:spPr>
        <p:txBody>
          <a:bodyPr/>
          <a:lstStyle/>
          <a:p>
            <a:r>
              <a:t>DGA (Roger’s Ratio Method)</a:t>
            </a:r>
          </a:p>
        </p:txBody>
      </p:sp>
      <p:sp>
        <p:nvSpPr>
          <p:cNvPr id="214" name="CO2/CO&gt;11(Indicates poor insulation and 4-11 is normal value)…"/>
          <p:cNvSpPr txBox="1">
            <a:spLocks noGrp="1"/>
          </p:cNvSpPr>
          <p:nvPr>
            <p:ph type="body" idx="21"/>
          </p:nvPr>
        </p:nvSpPr>
        <p:spPr>
          <a:xfrm>
            <a:off x="15041379" y="2072619"/>
            <a:ext cx="8104112" cy="10021273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pPr marL="566927" indent="-566927" defTabSz="2267654">
              <a:lnSpc>
                <a:spcPct val="72000"/>
              </a:lnSpc>
              <a:spcBef>
                <a:spcPts val="4100"/>
              </a:spcBef>
              <a:defRPr sz="4000"/>
            </a:pPr>
            <a:r>
              <a:t>CO2/CO&gt;11(Indicates poor insulation and 4-11 is normal value)</a:t>
            </a:r>
          </a:p>
          <a:p>
            <a:pPr marL="566927" indent="-566927" defTabSz="2267654">
              <a:lnSpc>
                <a:spcPct val="72000"/>
              </a:lnSpc>
              <a:spcBef>
                <a:spcPts val="4100"/>
              </a:spcBef>
              <a:defRPr sz="4000"/>
            </a:pPr>
            <a:r>
              <a:t>Furan Analysis is done on insulation to know the paper life and considered the best.</a:t>
            </a:r>
          </a:p>
          <a:p>
            <a:pPr marL="566927" indent="-566927" defTabSz="2267654">
              <a:lnSpc>
                <a:spcPct val="72000"/>
              </a:lnSpc>
              <a:spcBef>
                <a:spcPts val="4100"/>
              </a:spcBef>
              <a:defRPr sz="4000"/>
            </a:pPr>
            <a:r>
              <a:t>H2 and C2H4  released in large quantities for temp&gt;700 degrees</a:t>
            </a:r>
          </a:p>
          <a:p>
            <a:pPr marL="566927" indent="-566927" defTabSz="2267654">
              <a:lnSpc>
                <a:spcPct val="72000"/>
              </a:lnSpc>
              <a:spcBef>
                <a:spcPts val="4100"/>
              </a:spcBef>
              <a:defRPr sz="4000"/>
            </a:pPr>
            <a:r>
              <a:t>Case Study</a:t>
            </a:r>
          </a:p>
          <a:p>
            <a:pPr marL="566927" indent="-566927" defTabSz="2267654">
              <a:lnSpc>
                <a:spcPct val="72000"/>
              </a:lnSpc>
              <a:spcBef>
                <a:spcPts val="4100"/>
              </a:spcBef>
              <a:defRPr sz="4000"/>
            </a:pPr>
            <a:r>
              <a:t>R1=0.65</a:t>
            </a:r>
          </a:p>
          <a:p>
            <a:pPr marL="566927" indent="-566927" defTabSz="2267654">
              <a:lnSpc>
                <a:spcPct val="72000"/>
              </a:lnSpc>
              <a:spcBef>
                <a:spcPts val="4100"/>
              </a:spcBef>
              <a:defRPr sz="4000"/>
            </a:pPr>
            <a:r>
              <a:t>R2=0.65</a:t>
            </a:r>
          </a:p>
          <a:p>
            <a:pPr marL="566927" indent="-566927" defTabSz="2267654">
              <a:lnSpc>
                <a:spcPct val="72000"/>
              </a:lnSpc>
              <a:spcBef>
                <a:spcPts val="4100"/>
              </a:spcBef>
              <a:defRPr sz="4000"/>
            </a:pPr>
            <a:r>
              <a:t>R5=1.55</a:t>
            </a:r>
          </a:p>
        </p:txBody>
      </p:sp>
      <p:graphicFrame>
        <p:nvGraphicFramePr>
          <p:cNvPr id="215" name="Table 1"/>
          <p:cNvGraphicFramePr/>
          <p:nvPr/>
        </p:nvGraphicFramePr>
        <p:xfrm>
          <a:off x="1172989" y="2069703"/>
          <a:ext cx="13448979" cy="10537157"/>
        </p:xfrm>
        <a:graphic>
          <a:graphicData uri="http://schemas.openxmlformats.org/drawingml/2006/table">
            <a:tbl>
              <a:tblPr firstRow="1" firstCol="1">
                <a:tableStyleId>{4C3C2611-4C71-4FC5-86AE-919BDF0F9419}</a:tableStyleId>
              </a:tblPr>
              <a:tblGrid>
                <a:gridCol w="9480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48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999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01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260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536845">
                <a:tc>
                  <a:txBody>
                    <a:bodyPr/>
                    <a:lstStyle/>
                    <a:p>
                      <a:pPr algn="ctr">
                        <a:tabLst>
                          <a:tab pos="1663700" algn="l"/>
                        </a:tabLst>
                        <a:defRPr sz="1800" b="0"/>
                      </a:pPr>
                      <a:r>
                        <a:rPr sz="3200" b="1"/>
                        <a:t>Case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1663700" algn="l"/>
                        </a:tabLst>
                        <a:defRPr sz="1800" b="0"/>
                      </a:pPr>
                      <a:r>
                        <a:rPr sz="3200" b="1"/>
                        <a:t>(R2) -    C2H2/C2H4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1663700" algn="l"/>
                        </a:tabLst>
                        <a:defRPr sz="1800" b="0"/>
                      </a:pPr>
                      <a:r>
                        <a:rPr sz="3200" b="1"/>
                        <a:t>(R1)     CH4/H2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1663700" algn="l"/>
                        </a:tabLst>
                        <a:defRPr sz="1800" b="0"/>
                      </a:pPr>
                      <a:r>
                        <a:rPr sz="3200" b="1"/>
                        <a:t>(R5)-           C2H4/C2H6     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ctr" defTabSz="1828800">
                        <a:defRPr sz="1800" b="0"/>
                      </a:pPr>
                      <a:r>
                        <a:rPr sz="3600" b="1"/>
                        <a:t>Fault</a:t>
                      </a:r>
                    </a:p>
                  </a:txBody>
                  <a:tcPr marL="0" marR="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00052">
                <a:tc>
                  <a:txBody>
                    <a:bodyPr/>
                    <a:lstStyle/>
                    <a:p>
                      <a:pPr algn="ctr" defTabSz="1828800">
                        <a:defRPr sz="1800" b="0"/>
                      </a:pPr>
                      <a:r>
                        <a:rPr sz="3600" b="1"/>
                        <a:t>0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&lt;0.1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&gt;0.1-&lt;1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&lt;1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3200"/>
                        <a:t>Unit Normal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00052">
                <a:tc>
                  <a:txBody>
                    <a:bodyPr/>
                    <a:lstStyle/>
                    <a:p>
                      <a:pPr algn="ctr">
                        <a:tabLst>
                          <a:tab pos="1663700" algn="l"/>
                        </a:tabLst>
                        <a:defRPr sz="1800" b="0"/>
                      </a:pPr>
                      <a:r>
                        <a:rPr sz="3200" b="1"/>
                        <a:t>1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&lt; 0.1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&lt;0.1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&lt;1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3200"/>
                        <a:t>Low energy arcing-PD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00052">
                <a:tc>
                  <a:txBody>
                    <a:bodyPr/>
                    <a:lstStyle/>
                    <a:p>
                      <a:pPr algn="ctr">
                        <a:tabLst>
                          <a:tab pos="1663700" algn="l"/>
                        </a:tabLst>
                        <a:defRPr sz="1800" b="0"/>
                      </a:pPr>
                      <a:r>
                        <a:rPr sz="3200" b="1"/>
                        <a:t>2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 b="1" u="sng"/>
                        <a:t>&lt;0.1-3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 b="1" u="sng"/>
                        <a:t>&gt;0.1-&lt;1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&gt;3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3200" b="1"/>
                        <a:t>Arcing -High energy discharge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00052">
                <a:tc>
                  <a:txBody>
                    <a:bodyPr/>
                    <a:lstStyle/>
                    <a:p>
                      <a:pPr algn="ctr">
                        <a:tabLst>
                          <a:tab pos="1663700" algn="l"/>
                        </a:tabLst>
                        <a:defRPr sz="1800" b="0"/>
                      </a:pPr>
                      <a:r>
                        <a:rPr sz="3200" b="1"/>
                        <a:t>3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&lt;0.1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 b="1" u="sng"/>
                        <a:t>&gt;0.1-&lt;1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 b="1" u="sng"/>
                        <a:t>1 - 3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3200" b="1"/>
                        <a:t>Low thermal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00052">
                <a:tc>
                  <a:txBody>
                    <a:bodyPr/>
                    <a:lstStyle/>
                    <a:p>
                      <a:pPr algn="ctr">
                        <a:tabLst>
                          <a:tab pos="1663700" algn="l"/>
                        </a:tabLst>
                        <a:defRPr sz="1800" b="0"/>
                      </a:pPr>
                      <a:r>
                        <a:rPr sz="3200" b="1"/>
                        <a:t>4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&lt;0.1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&gt;1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 b="1" u="sng"/>
                        <a:t>1 - 3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3200"/>
                        <a:t>Thermal&lt;700 degrees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00052">
                <a:tc>
                  <a:txBody>
                    <a:bodyPr/>
                    <a:lstStyle/>
                    <a:p>
                      <a:pPr algn="ctr">
                        <a:tabLst>
                          <a:tab pos="1663700" algn="l"/>
                        </a:tabLst>
                        <a:defRPr sz="1800" b="0"/>
                      </a:pPr>
                      <a:r>
                        <a:rPr sz="3200" b="1"/>
                        <a:t>5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&lt;0.1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&gt;1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&gt;3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3200"/>
                        <a:t>Thermal&gt;700 degrees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grpId="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2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3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2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8" fill="hold" grpId="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2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8" fill="hold" grpId="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22" presetClass="entr" presetSubtype="8" fill="hold" grpId="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2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2" presetClass="entr" presetSubtype="8" fill="hold" grpId="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2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22" presetClass="entr" presetSubtype="8" fill="hold" grpId="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2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22" presetClass="entr" presetSubtype="8" fill="hold" grpId="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4" fill="hold"/>
                                        <p:tgtEl>
                                          <p:spTgt spid="2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3" grpId="1" build="p" animBg="1" advAuto="0"/>
      <p:bldP spid="214" grpId="3" build="p" animBg="1" advAuto="0"/>
      <p:bldP spid="215" grpId="2" animBg="1" advAuto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Title 1"/>
          <p:cNvSpPr txBox="1">
            <a:spLocks noGrp="1"/>
          </p:cNvSpPr>
          <p:nvPr>
            <p:ph type="title"/>
          </p:nvPr>
        </p:nvSpPr>
        <p:spPr>
          <a:xfrm>
            <a:off x="1153885" y="729434"/>
            <a:ext cx="21031201" cy="1471774"/>
          </a:xfrm>
          <a:prstGeom prst="rect">
            <a:avLst/>
          </a:prstGeom>
        </p:spPr>
        <p:txBody>
          <a:bodyPr/>
          <a:lstStyle>
            <a:lvl1pPr>
              <a:defRPr sz="60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 Bushings</a:t>
            </a:r>
          </a:p>
        </p:txBody>
      </p:sp>
      <p:sp>
        <p:nvSpPr>
          <p:cNvPr id="218" name="Text Placeholder 3"/>
          <p:cNvSpPr txBox="1">
            <a:spLocks noGrp="1"/>
          </p:cNvSpPr>
          <p:nvPr>
            <p:ph type="body" idx="1"/>
          </p:nvPr>
        </p:nvSpPr>
        <p:spPr>
          <a:xfrm>
            <a:off x="1396482" y="2201208"/>
            <a:ext cx="21031201" cy="10785358"/>
          </a:xfrm>
          <a:prstGeom prst="rect">
            <a:avLst/>
          </a:prstGeom>
        </p:spPr>
        <p:txBody>
          <a:bodyPr lIns="45719" tIns="45719" rIns="45719" bIns="45719"/>
          <a:lstStyle/>
          <a:p>
            <a:pPr marL="434340" indent="-434340" defTabSz="1737360">
              <a:lnSpc>
                <a:spcPct val="81000"/>
              </a:lnSpc>
              <a:spcBef>
                <a:spcPts val="1900"/>
              </a:spcBef>
              <a:buSzPct val="100000"/>
              <a:buFont typeface="Arial"/>
              <a:buChar char="•"/>
              <a:defRPr sz="5320" b="0"/>
            </a:pPr>
            <a:r>
              <a:t>Most important function is to insulate the high voltage terminals from the body of T/F</a:t>
            </a:r>
          </a:p>
          <a:p>
            <a:pPr marL="434340" indent="-434340" defTabSz="1737360">
              <a:lnSpc>
                <a:spcPct val="81000"/>
              </a:lnSpc>
              <a:spcBef>
                <a:spcPts val="1900"/>
              </a:spcBef>
              <a:buSzPct val="100000"/>
              <a:buFont typeface="Arial"/>
              <a:buChar char="•"/>
              <a:defRPr sz="5320" b="0"/>
            </a:pPr>
            <a:r>
              <a:t>Based on construction there are two types of bushings Solid – Type and condenser – type.</a:t>
            </a:r>
          </a:p>
          <a:p>
            <a:pPr marL="434340" indent="-434340" defTabSz="1737360">
              <a:lnSpc>
                <a:spcPct val="81000"/>
              </a:lnSpc>
              <a:spcBef>
                <a:spcPts val="1900"/>
              </a:spcBef>
              <a:buSzPct val="100000"/>
              <a:buFont typeface="Arial"/>
              <a:buChar char="•"/>
              <a:defRPr sz="5320" b="0"/>
            </a:pPr>
            <a:r>
              <a:t>Solid type consists of an insulator with central conductor surrounded by oil</a:t>
            </a:r>
          </a:p>
          <a:p>
            <a:pPr marL="434340" indent="-434340" defTabSz="1737360">
              <a:lnSpc>
                <a:spcPct val="81000"/>
              </a:lnSpc>
              <a:spcBef>
                <a:spcPts val="1900"/>
              </a:spcBef>
              <a:buSzPct val="100000"/>
              <a:buFont typeface="Arial"/>
              <a:buChar char="•"/>
              <a:defRPr sz="5320" b="0"/>
            </a:pPr>
            <a:r>
              <a:t>In capacitance –graded bushing several conducting layers are inserted at predetermined radial intervals within the insulation separating the central conductor. These conducting layers cause a capacitive effect.</a:t>
            </a:r>
          </a:p>
          <a:p>
            <a:pPr marL="434340" indent="-434340" defTabSz="1737360">
              <a:lnSpc>
                <a:spcPct val="81000"/>
              </a:lnSpc>
              <a:spcBef>
                <a:spcPts val="1900"/>
              </a:spcBef>
              <a:buSzPct val="100000"/>
              <a:buFont typeface="Arial"/>
              <a:buChar char="•"/>
              <a:defRPr sz="5320" b="0"/>
            </a:pPr>
            <a:r>
              <a:t>Solid Porcelain Bushings</a:t>
            </a:r>
          </a:p>
          <a:p>
            <a:pPr marL="434340" indent="-434340" defTabSz="1737360">
              <a:lnSpc>
                <a:spcPct val="81000"/>
              </a:lnSpc>
              <a:spcBef>
                <a:spcPts val="1900"/>
              </a:spcBef>
              <a:buSzPct val="100000"/>
              <a:buFont typeface="Arial"/>
              <a:buChar char="•"/>
              <a:defRPr sz="5320" b="0"/>
            </a:pPr>
            <a:r>
              <a:t>Oil Impregnated Paper Bushings(OIP)</a:t>
            </a:r>
          </a:p>
          <a:p>
            <a:pPr marL="434340" indent="-434340" defTabSz="1737360">
              <a:lnSpc>
                <a:spcPct val="81000"/>
              </a:lnSpc>
              <a:spcBef>
                <a:spcPts val="1900"/>
              </a:spcBef>
              <a:buSzPct val="100000"/>
              <a:buFont typeface="Arial"/>
              <a:buChar char="•"/>
              <a:defRPr sz="5320" b="0"/>
            </a:pPr>
            <a:r>
              <a:t>Silicon Rubber Insulator Bushings</a:t>
            </a:r>
          </a:p>
          <a:p>
            <a:pPr marL="434340" indent="-434340" defTabSz="1737360">
              <a:lnSpc>
                <a:spcPct val="81000"/>
              </a:lnSpc>
              <a:spcBef>
                <a:spcPts val="1900"/>
              </a:spcBef>
              <a:buSzPct val="100000"/>
              <a:buFont typeface="Arial"/>
              <a:buChar char="•"/>
              <a:defRPr sz="5320" b="0"/>
            </a:pPr>
            <a:r>
              <a:t>Resin Impregnated Paper Bushings(RIP)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lobal View"/>
          <p:cNvSpPr txBox="1">
            <a:spLocks noGrp="1"/>
          </p:cNvSpPr>
          <p:nvPr>
            <p:ph type="title"/>
          </p:nvPr>
        </p:nvSpPr>
        <p:spPr>
          <a:xfrm>
            <a:off x="482082" y="714727"/>
            <a:ext cx="21031201" cy="934780"/>
          </a:xfrm>
          <a:prstGeom prst="rect">
            <a:avLst/>
          </a:prstGeom>
        </p:spPr>
        <p:txBody>
          <a:bodyPr/>
          <a:lstStyle>
            <a:lvl1pPr defTabSz="1243583">
              <a:defRPr sz="5984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Global View</a:t>
            </a:r>
          </a:p>
        </p:txBody>
      </p:sp>
      <p:sp>
        <p:nvSpPr>
          <p:cNvPr id="122" name="Installed Capacities and Annual Consumption"/>
          <p:cNvSpPr txBox="1">
            <a:spLocks noGrp="1"/>
          </p:cNvSpPr>
          <p:nvPr>
            <p:ph type="body" sz="quarter" idx="1"/>
          </p:nvPr>
        </p:nvSpPr>
        <p:spPr>
          <a:xfrm>
            <a:off x="1206500" y="1693397"/>
            <a:ext cx="21971000" cy="934780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Installed Capacities and Annual Consumption</a:t>
            </a:r>
          </a:p>
        </p:txBody>
      </p:sp>
      <p:sp>
        <p:nvSpPr>
          <p:cNvPr id="123" name="Installed Capacity of…"/>
          <p:cNvSpPr txBox="1">
            <a:spLocks noGrp="1"/>
          </p:cNvSpPr>
          <p:nvPr>
            <p:ph type="body" idx="21"/>
          </p:nvPr>
        </p:nvSpPr>
        <p:spPr>
          <a:xfrm>
            <a:off x="1206499" y="2814962"/>
            <a:ext cx="15004386" cy="10117268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pPr marL="377952" indent="-377952" defTabSz="1511770">
              <a:spcBef>
                <a:spcPts val="2700"/>
              </a:spcBef>
              <a:defRPr sz="3200" b="1">
                <a:latin typeface="Arial"/>
                <a:ea typeface="Arial"/>
                <a:cs typeface="Arial"/>
                <a:sym typeface="Arial"/>
              </a:defRPr>
            </a:pPr>
            <a:r>
              <a:t>I</a:t>
            </a:r>
            <a:r>
              <a:rPr sz="4000"/>
              <a:t>nstalled Capacity of </a:t>
            </a:r>
          </a:p>
          <a:p>
            <a:pPr marL="377952" indent="-377952" defTabSz="1511770">
              <a:spcBef>
                <a:spcPts val="2700"/>
              </a:spcBef>
              <a:defRPr sz="4000">
                <a:latin typeface="Arial"/>
                <a:ea typeface="Arial"/>
                <a:cs typeface="Arial"/>
                <a:sym typeface="Arial"/>
              </a:defRPr>
            </a:pPr>
            <a:r>
              <a:t>China-2355GW,USA-1176GW</a:t>
            </a:r>
          </a:p>
          <a:p>
            <a:pPr marL="377952" indent="-377952" defTabSz="1511770">
              <a:spcBef>
                <a:spcPts val="2700"/>
              </a:spcBef>
              <a:defRPr sz="4000">
                <a:latin typeface="Arial"/>
                <a:ea typeface="Arial"/>
                <a:cs typeface="Arial"/>
                <a:sym typeface="Arial"/>
              </a:defRPr>
            </a:pPr>
            <a:r>
              <a:t>Third Largest is India with 400GW.</a:t>
            </a:r>
          </a:p>
          <a:p>
            <a:pPr marL="377952" indent="-377952" defTabSz="1511770">
              <a:spcBef>
                <a:spcPts val="2700"/>
              </a:spcBef>
              <a:defRPr sz="4000" b="1">
                <a:latin typeface="Arial"/>
                <a:ea typeface="Arial"/>
                <a:cs typeface="Arial"/>
                <a:sym typeface="Arial"/>
              </a:defRPr>
            </a:pPr>
            <a:r>
              <a:t>Annual Consumption.</a:t>
            </a:r>
          </a:p>
          <a:p>
            <a:pPr marL="377952" indent="-377952" defTabSz="1511770">
              <a:spcBef>
                <a:spcPts val="2700"/>
              </a:spcBef>
              <a:defRPr sz="4000">
                <a:latin typeface="Arial"/>
                <a:ea typeface="Arial"/>
                <a:cs typeface="Arial"/>
                <a:sym typeface="Arial"/>
              </a:defRPr>
            </a:pPr>
            <a:r>
              <a:t>1. China-8.8PWh</a:t>
            </a:r>
          </a:p>
          <a:p>
            <a:pPr marL="377952" indent="-377952" defTabSz="1511770">
              <a:spcBef>
                <a:spcPts val="2700"/>
              </a:spcBef>
              <a:defRPr sz="4000">
                <a:latin typeface="Arial"/>
                <a:ea typeface="Arial"/>
                <a:cs typeface="Arial"/>
                <a:sym typeface="Arial"/>
              </a:defRPr>
            </a:pPr>
            <a:r>
              <a:t>2.USA-4.2 PWh</a:t>
            </a:r>
          </a:p>
          <a:p>
            <a:pPr marL="377952" indent="-377952" defTabSz="1511770">
              <a:spcBef>
                <a:spcPts val="2700"/>
              </a:spcBef>
              <a:defRPr sz="4000">
                <a:latin typeface="Arial"/>
                <a:ea typeface="Arial"/>
                <a:cs typeface="Arial"/>
                <a:sym typeface="Arial"/>
              </a:defRPr>
            </a:pPr>
            <a:r>
              <a:t>3.Third India with 1.5</a:t>
            </a:r>
          </a:p>
          <a:p>
            <a:pPr marL="377952" indent="-377952" defTabSz="1511770">
              <a:spcBef>
                <a:spcPts val="2700"/>
              </a:spcBef>
              <a:defRPr sz="4000">
                <a:latin typeface="Arial"/>
                <a:ea typeface="Arial"/>
                <a:cs typeface="Arial"/>
                <a:sym typeface="Arial"/>
              </a:defRPr>
            </a:pPr>
            <a:r>
              <a:t>4.Russia-1.08PWh</a:t>
            </a:r>
          </a:p>
          <a:p>
            <a:pPr marL="377952" indent="-377952" defTabSz="1511770">
              <a:spcBef>
                <a:spcPts val="2700"/>
              </a:spcBef>
              <a:defRPr sz="4000">
                <a:latin typeface="Arial"/>
                <a:ea typeface="Arial"/>
                <a:cs typeface="Arial"/>
                <a:sym typeface="Arial"/>
              </a:defRPr>
            </a:pPr>
            <a:r>
              <a:t>5.Japan-1PWh</a:t>
            </a:r>
          </a:p>
          <a:p>
            <a:pPr marL="377952" indent="-377952" defTabSz="1511770">
              <a:spcBef>
                <a:spcPts val="2700"/>
              </a:spcBef>
              <a:defRPr sz="4000">
                <a:latin typeface="Arial"/>
                <a:ea typeface="Arial"/>
                <a:cs typeface="Arial"/>
                <a:sym typeface="Arial"/>
              </a:defRPr>
            </a:pPr>
            <a:r>
              <a:rPr b="1"/>
              <a:t>Global Generation Growth</a:t>
            </a:r>
            <a:r>
              <a:t> Slower down from 5.7%to 2.3%.</a:t>
            </a:r>
          </a:p>
          <a:p>
            <a:pPr marL="377952" indent="-377952" defTabSz="1511770">
              <a:spcBef>
                <a:spcPts val="2700"/>
              </a:spcBef>
              <a:defRPr sz="4000">
                <a:latin typeface="Arial"/>
                <a:ea typeface="Arial"/>
                <a:cs typeface="Arial"/>
                <a:sym typeface="Arial"/>
              </a:defRPr>
            </a:pPr>
            <a:r>
              <a:t>India marked first with 9.7%, Indonasia-7.9%,China-3.7,US-3</a:t>
            </a:r>
          </a:p>
        </p:txBody>
      </p:sp>
      <p:graphicFrame>
        <p:nvGraphicFramePr>
          <p:cNvPr id="124" name="Table 1"/>
          <p:cNvGraphicFramePr/>
          <p:nvPr/>
        </p:nvGraphicFramePr>
        <p:xfrm>
          <a:off x="16786393" y="3671798"/>
          <a:ext cx="6604904" cy="7448378"/>
        </p:xfrm>
        <a:graphic>
          <a:graphicData uri="http://schemas.openxmlformats.org/drawingml/2006/table">
            <a:tbl>
              <a:tblPr firstRow="1" firstCol="1">
                <a:tableStyleId>{4C3C2611-4C71-4FC5-86AE-919BDF0F9419}</a:tableStyleId>
              </a:tblPr>
              <a:tblGrid>
                <a:gridCol w="169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345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795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65900">
                <a:tc>
                  <a:txBody>
                    <a:bodyPr/>
                    <a:lstStyle/>
                    <a:p>
                      <a:pPr algn="l">
                        <a:tabLst>
                          <a:tab pos="1663700" algn="l"/>
                        </a:tabLst>
                        <a:defRPr sz="3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1663700" algn="l"/>
                        </a:tabLst>
                        <a:defRPr sz="1800" b="0"/>
                      </a:pPr>
                      <a:r>
                        <a:rPr sz="3200" b="1"/>
                        <a:t>Installed Capacity 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1663700" algn="l"/>
                        </a:tabLst>
                        <a:defRPr sz="1800" b="0"/>
                      </a:pPr>
                      <a:r>
                        <a:rPr sz="3200" b="1"/>
                        <a:t>Annual Consumption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60826">
                <a:tc>
                  <a:txBody>
                    <a:bodyPr/>
                    <a:lstStyle/>
                    <a:p>
                      <a:pPr algn="l">
                        <a:tabLst>
                          <a:tab pos="1663700" algn="l"/>
                        </a:tabLst>
                        <a:defRPr sz="1800" b="0"/>
                      </a:pPr>
                      <a:r>
                        <a:rPr sz="3200" b="1"/>
                        <a:t>World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3200"/>
                        <a:t>10,000 GW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3200"/>
                        <a:t>25 PWh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60826">
                <a:tc>
                  <a:txBody>
                    <a:bodyPr/>
                    <a:lstStyle/>
                    <a:p>
                      <a:pPr algn="l">
                        <a:tabLst>
                          <a:tab pos="1663700" algn="l"/>
                        </a:tabLst>
                        <a:defRPr sz="1800" b="0"/>
                      </a:pPr>
                      <a:r>
                        <a:rPr sz="3200" b="1"/>
                        <a:t>India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3200"/>
                        <a:t>400GW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3200"/>
                        <a:t>1.5 PWh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60826">
                <a:tc>
                  <a:txBody>
                    <a:bodyPr/>
                    <a:lstStyle/>
                    <a:p>
                      <a:pPr algn="l">
                        <a:tabLst>
                          <a:tab pos="1663700" algn="l"/>
                        </a:tabLst>
                        <a:defRPr sz="1800" b="0"/>
                      </a:pPr>
                      <a:r>
                        <a:rPr sz="3200" b="1"/>
                        <a:t>AP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3200"/>
                        <a:t>27GW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3200"/>
                        <a:t>65830 Million Units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8" fill="hold" grpId="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1" fill="hold" grpId="4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" grpId="1" animBg="1" advAuto="0"/>
      <p:bldP spid="122" grpId="2" animBg="1" advAuto="0"/>
      <p:bldP spid="123" grpId="3" animBg="1" advAuto="0"/>
      <p:bldP spid="124" grpId="4" animBg="1" advAuto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Title 1"/>
          <p:cNvSpPr txBox="1">
            <a:spLocks noGrp="1"/>
          </p:cNvSpPr>
          <p:nvPr>
            <p:ph type="title"/>
          </p:nvPr>
        </p:nvSpPr>
        <p:spPr>
          <a:xfrm>
            <a:off x="1153885" y="729434"/>
            <a:ext cx="21031201" cy="1471774"/>
          </a:xfrm>
          <a:prstGeom prst="rect">
            <a:avLst/>
          </a:prstGeom>
        </p:spPr>
        <p:txBody>
          <a:bodyPr/>
          <a:lstStyle>
            <a:lvl1pPr>
              <a:defRPr sz="60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Bushing Failures</a:t>
            </a:r>
          </a:p>
        </p:txBody>
      </p:sp>
      <p:sp>
        <p:nvSpPr>
          <p:cNvPr id="221" name="Text Placeholder 3"/>
          <p:cNvSpPr txBox="1">
            <a:spLocks noGrp="1"/>
          </p:cNvSpPr>
          <p:nvPr>
            <p:ph type="body" idx="1"/>
          </p:nvPr>
        </p:nvSpPr>
        <p:spPr>
          <a:xfrm>
            <a:off x="1153885" y="2009062"/>
            <a:ext cx="21031201" cy="11352376"/>
          </a:xfrm>
          <a:prstGeom prst="rect">
            <a:avLst/>
          </a:prstGeom>
        </p:spPr>
        <p:txBody>
          <a:bodyPr lIns="45719" tIns="45719" rIns="45719" bIns="45719"/>
          <a:lstStyle/>
          <a:p>
            <a:pPr defTabSz="1828800">
              <a:lnSpc>
                <a:spcPct val="90000"/>
              </a:lnSpc>
              <a:spcBef>
                <a:spcPts val="2000"/>
              </a:spcBef>
              <a:defRPr sz="5600" b="0"/>
            </a:pPr>
            <a:endParaRPr/>
          </a:p>
          <a:p>
            <a:pPr marL="457200" indent="-457200" defTabSz="1828800">
              <a:lnSpc>
                <a:spcPct val="90000"/>
              </a:lnSpc>
              <a:spcBef>
                <a:spcPts val="2000"/>
              </a:spcBef>
              <a:buSzPct val="100000"/>
              <a:buFont typeface="Arial"/>
              <a:buChar char="•"/>
              <a:defRPr sz="5600" b="0"/>
            </a:pPr>
            <a:r>
              <a:t>Because of OLTC – 40%</a:t>
            </a:r>
          </a:p>
          <a:p>
            <a:pPr marL="457200" indent="-457200" defTabSz="1828800">
              <a:lnSpc>
                <a:spcPct val="90000"/>
              </a:lnSpc>
              <a:spcBef>
                <a:spcPts val="2000"/>
              </a:spcBef>
              <a:buSzPct val="100000"/>
              <a:buFont typeface="Arial"/>
              <a:buChar char="•"/>
              <a:defRPr sz="5600" b="0"/>
            </a:pPr>
            <a:r>
              <a:t>Because of Winding -35%</a:t>
            </a:r>
          </a:p>
          <a:p>
            <a:pPr marL="457200" indent="-457200" defTabSz="1828800">
              <a:lnSpc>
                <a:spcPct val="90000"/>
              </a:lnSpc>
              <a:spcBef>
                <a:spcPts val="2000"/>
              </a:spcBef>
              <a:buSzPct val="100000"/>
              <a:buFont typeface="Arial"/>
              <a:buChar char="•"/>
              <a:defRPr sz="5600" b="0"/>
            </a:pPr>
            <a:r>
              <a:t>Because of Bushing -14% (it occupies 3rh position in T/F failures)</a:t>
            </a:r>
          </a:p>
          <a:p>
            <a:pPr marL="457200" indent="-457200" defTabSz="1828800">
              <a:lnSpc>
                <a:spcPct val="90000"/>
              </a:lnSpc>
              <a:spcBef>
                <a:spcPts val="2000"/>
              </a:spcBef>
              <a:buSzPct val="100000"/>
              <a:buFont typeface="Arial"/>
              <a:buChar char="•"/>
              <a:defRPr sz="5600" b="0"/>
            </a:pPr>
            <a:r>
              <a:t>They are mainly due to</a:t>
            </a:r>
          </a:p>
          <a:p>
            <a:pPr marL="457200" indent="-457200" defTabSz="1828800">
              <a:lnSpc>
                <a:spcPct val="90000"/>
              </a:lnSpc>
              <a:spcBef>
                <a:spcPts val="2000"/>
              </a:spcBef>
              <a:buSzPct val="100000"/>
              <a:buFont typeface="Arial"/>
              <a:buChar char="•"/>
              <a:defRPr sz="5600" b="0"/>
            </a:pPr>
            <a:r>
              <a:t>Ingress of moisture</a:t>
            </a:r>
          </a:p>
          <a:p>
            <a:pPr marL="457200" indent="-457200" defTabSz="1828800">
              <a:lnSpc>
                <a:spcPct val="90000"/>
              </a:lnSpc>
              <a:spcBef>
                <a:spcPts val="2000"/>
              </a:spcBef>
              <a:buSzPct val="100000"/>
              <a:buFont typeface="Arial"/>
              <a:buChar char="•"/>
              <a:defRPr sz="5600" b="0"/>
            </a:pPr>
            <a:r>
              <a:t>Short circuiting of capacitance graded layers</a:t>
            </a:r>
          </a:p>
          <a:p>
            <a:pPr marL="457200" indent="-457200" defTabSz="1828800">
              <a:lnSpc>
                <a:spcPct val="90000"/>
              </a:lnSpc>
              <a:spcBef>
                <a:spcPts val="2000"/>
              </a:spcBef>
              <a:buSzPct val="100000"/>
              <a:buFont typeface="Arial"/>
              <a:buChar char="•"/>
              <a:defRPr sz="5600" b="0"/>
            </a:pPr>
            <a:r>
              <a:t>Lightening surges</a:t>
            </a:r>
          </a:p>
          <a:p>
            <a:pPr marL="457200" indent="-457200" defTabSz="1828800">
              <a:lnSpc>
                <a:spcPct val="90000"/>
              </a:lnSpc>
              <a:spcBef>
                <a:spcPts val="2000"/>
              </a:spcBef>
              <a:buSzPct val="100000"/>
              <a:buFont typeface="Arial"/>
              <a:buChar char="•"/>
              <a:defRPr sz="5600" b="0"/>
            </a:pPr>
            <a:r>
              <a:t>Mishandling of bushing </a:t>
            </a:r>
          </a:p>
        </p:txBody>
      </p:sp>
    </p:spTree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Title 1"/>
          <p:cNvSpPr txBox="1">
            <a:spLocks noGrp="1"/>
          </p:cNvSpPr>
          <p:nvPr>
            <p:ph type="title"/>
          </p:nvPr>
        </p:nvSpPr>
        <p:spPr>
          <a:xfrm>
            <a:off x="1153885" y="729434"/>
            <a:ext cx="21031201" cy="1471774"/>
          </a:xfrm>
          <a:prstGeom prst="rect">
            <a:avLst/>
          </a:prstGeom>
        </p:spPr>
        <p:txBody>
          <a:bodyPr/>
          <a:lstStyle>
            <a:lvl1pPr>
              <a:defRPr sz="60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Diagnosis</a:t>
            </a:r>
          </a:p>
        </p:txBody>
      </p:sp>
      <p:sp>
        <p:nvSpPr>
          <p:cNvPr id="224" name="Text Placeholder 3"/>
          <p:cNvSpPr txBox="1">
            <a:spLocks noGrp="1"/>
          </p:cNvSpPr>
          <p:nvPr>
            <p:ph type="body" idx="1"/>
          </p:nvPr>
        </p:nvSpPr>
        <p:spPr>
          <a:xfrm>
            <a:off x="1153885" y="2459301"/>
            <a:ext cx="21031201" cy="11352376"/>
          </a:xfrm>
          <a:prstGeom prst="rect">
            <a:avLst/>
          </a:prstGeom>
        </p:spPr>
        <p:txBody>
          <a:bodyPr lIns="45719" tIns="45719" rIns="45719" bIns="45719"/>
          <a:lstStyle/>
          <a:p>
            <a:pPr defTabSz="1828800">
              <a:lnSpc>
                <a:spcPct val="90000"/>
              </a:lnSpc>
              <a:spcBef>
                <a:spcPts val="2000"/>
              </a:spcBef>
              <a:defRPr sz="5600" b="0"/>
            </a:pPr>
            <a:r>
              <a:t>Tan delta- for power factor measurement, dissipation</a:t>
            </a:r>
          </a:p>
          <a:p>
            <a:pPr defTabSz="1828800">
              <a:lnSpc>
                <a:spcPct val="90000"/>
              </a:lnSpc>
              <a:spcBef>
                <a:spcPts val="2000"/>
              </a:spcBef>
              <a:defRPr sz="5600" b="0"/>
            </a:pPr>
            <a:r>
              <a:t> factor and capacitance to access the condition of the insulation</a:t>
            </a:r>
          </a:p>
          <a:p>
            <a:pPr defTabSz="1828800">
              <a:lnSpc>
                <a:spcPct val="90000"/>
              </a:lnSpc>
              <a:spcBef>
                <a:spcPts val="2000"/>
              </a:spcBef>
              <a:defRPr sz="5600" b="0"/>
            </a:pPr>
            <a:endParaRPr/>
          </a:p>
          <a:p>
            <a:pPr defTabSz="1828800">
              <a:lnSpc>
                <a:spcPct val="90000"/>
              </a:lnSpc>
              <a:spcBef>
                <a:spcPts val="2000"/>
              </a:spcBef>
              <a:defRPr sz="5600" b="0"/>
            </a:pPr>
            <a:r>
              <a:t>VFPF test(Variable Frequency Power Factor Test)- to determine conductive contaminants , top terminal looseness , potential discharges</a:t>
            </a:r>
          </a:p>
          <a:p>
            <a:pPr defTabSz="1828800">
              <a:lnSpc>
                <a:spcPct val="90000"/>
              </a:lnSpc>
              <a:spcBef>
                <a:spcPts val="2000"/>
              </a:spcBef>
              <a:defRPr sz="5600" b="0"/>
            </a:pPr>
            <a:endParaRPr/>
          </a:p>
          <a:p>
            <a:pPr defTabSz="1828800">
              <a:lnSpc>
                <a:spcPct val="90000"/>
              </a:lnSpc>
              <a:spcBef>
                <a:spcPts val="2000"/>
              </a:spcBef>
              <a:defRPr sz="5600" b="0"/>
            </a:pPr>
            <a:r>
              <a:t>Hot collar Test to determine detoriation ,low liquid levels and contaminations</a:t>
            </a:r>
          </a:p>
        </p:txBody>
      </p:sp>
    </p:spTree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6" name="Table 6"/>
          <p:cNvGraphicFramePr/>
          <p:nvPr/>
        </p:nvGraphicFramePr>
        <p:xfrm>
          <a:off x="2212485" y="1920426"/>
          <a:ext cx="19473838" cy="987514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99984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753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8567">
                <a:tc>
                  <a:txBody>
                    <a:bodyPr/>
                    <a:lstStyle/>
                    <a:p>
                      <a:pPr algn="ctr">
                        <a:tabLst>
                          <a:tab pos="1663700" algn="l"/>
                        </a:tabLst>
                        <a:defRPr sz="1800"/>
                      </a:pPr>
                      <a:r>
                        <a:rPr sz="4400" b="1"/>
                        <a:t>OIP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1663700" algn="l"/>
                        </a:tabLst>
                        <a:defRPr sz="1800"/>
                      </a:pPr>
                      <a:r>
                        <a:rPr sz="4400" b="1"/>
                        <a:t>RIP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0205">
                <a:tc>
                  <a:txBody>
                    <a:bodyPr/>
                    <a:lstStyle/>
                    <a:p>
                      <a:pPr algn="ctr">
                        <a:tabLst>
                          <a:tab pos="1663700" algn="l"/>
                        </a:tabLst>
                        <a:defRPr sz="1800"/>
                      </a:pPr>
                      <a:r>
                        <a:rPr sz="4000"/>
                        <a:t>Susceptible for oil leakages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4000"/>
                        <a:t>Superior thermal and electrical performance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6633">
                <a:tc>
                  <a:txBody>
                    <a:bodyPr/>
                    <a:lstStyle/>
                    <a:p>
                      <a:pPr algn="ctr">
                        <a:tabLst>
                          <a:tab pos="1663700" algn="l"/>
                        </a:tabLst>
                        <a:defRPr sz="1800"/>
                      </a:pPr>
                      <a:r>
                        <a:rPr sz="4000"/>
                        <a:t>Moisture ingress can trigger explosive failure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4000"/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6633">
                <a:tc>
                  <a:txBody>
                    <a:bodyPr/>
                    <a:lstStyle/>
                    <a:p>
                      <a:pPr algn="ctr">
                        <a:tabLst>
                          <a:tab pos="1663700" algn="l"/>
                        </a:tabLst>
                        <a:defRPr sz="1800"/>
                      </a:pPr>
                      <a:r>
                        <a:rPr sz="4000"/>
                        <a:t>Oil impregnated liquid phase throughout its life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4000"/>
                        <a:t>Forms a solid condenser 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34657">
                <a:tc>
                  <a:txBody>
                    <a:bodyPr/>
                    <a:lstStyle/>
                    <a:p>
                      <a:pPr algn="ctr">
                        <a:tabLst>
                          <a:tab pos="1663700" algn="l"/>
                        </a:tabLst>
                        <a:defRPr sz="1800"/>
                      </a:pPr>
                      <a:r>
                        <a:rPr sz="4000"/>
                        <a:t>Partial discharge level is low 2Pc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4000"/>
                        <a:t>Higher 5Pc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6633">
                <a:tc>
                  <a:txBody>
                    <a:bodyPr/>
                    <a:lstStyle/>
                    <a:p>
                      <a:pPr algn="ctr">
                        <a:tabLst>
                          <a:tab pos="1663700" algn="l"/>
                        </a:tabLst>
                        <a:defRPr sz="1800"/>
                      </a:pPr>
                      <a:r>
                        <a:rPr sz="4000"/>
                        <a:t>Tan delta 0.35%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4000"/>
                        <a:t>0.45%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27642">
                <a:tc>
                  <a:txBody>
                    <a:bodyPr/>
                    <a:lstStyle/>
                    <a:p>
                      <a:pPr algn="ctr">
                        <a:tabLst>
                          <a:tab pos="1663700" algn="l"/>
                        </a:tabLst>
                        <a:defRPr sz="1800"/>
                      </a:pPr>
                      <a:r>
                        <a:rPr sz="4000"/>
                        <a:t>Insulating class E (120 degrees)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4000"/>
                        <a:t>A (105)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82094">
                <a:tc>
                  <a:txBody>
                    <a:bodyPr/>
                    <a:lstStyle/>
                    <a:p>
                      <a:pPr algn="ctr">
                        <a:tabLst>
                          <a:tab pos="1663700" algn="l"/>
                        </a:tabLst>
                        <a:defRPr sz="1800"/>
                      </a:pPr>
                      <a:r>
                        <a:rPr sz="4000"/>
                        <a:t>Weight double RIP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4000"/>
                        <a:t>50% of OIP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58748">
                <a:tc>
                  <a:txBody>
                    <a:bodyPr/>
                    <a:lstStyle/>
                    <a:p>
                      <a:pPr algn="ctr">
                        <a:tabLst>
                          <a:tab pos="1663700" algn="l"/>
                        </a:tabLst>
                        <a:defRPr sz="1800"/>
                      </a:pPr>
                      <a:r>
                        <a:rPr sz="4000"/>
                        <a:t>Transportation and installation tough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4000"/>
                        <a:t>Easy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878311">
                <a:tc>
                  <a:txBody>
                    <a:bodyPr/>
                    <a:lstStyle/>
                    <a:p>
                      <a:pPr algn="ctr">
                        <a:tabLst>
                          <a:tab pos="1663700" algn="l"/>
                        </a:tabLst>
                        <a:defRPr sz="1800"/>
                      </a:pPr>
                      <a:r>
                        <a:rPr sz="4000"/>
                        <a:t>Mechanical Srength less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4000"/>
                        <a:t>More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814679">
                <a:tc>
                  <a:txBody>
                    <a:bodyPr/>
                    <a:lstStyle/>
                    <a:p>
                      <a:pPr algn="ctr">
                        <a:tabLst>
                          <a:tab pos="1663700" algn="l"/>
                        </a:tabLst>
                        <a:defRPr sz="1800"/>
                      </a:pPr>
                      <a:r>
                        <a:rPr sz="4000"/>
                        <a:t>High Maint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4000"/>
                        <a:t>Low Maint.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930338">
                <a:tc>
                  <a:txBody>
                    <a:bodyPr/>
                    <a:lstStyle/>
                    <a:p>
                      <a:pPr algn="ctr">
                        <a:tabLst>
                          <a:tab pos="1663700" algn="l"/>
                        </a:tabLst>
                        <a:defRPr sz="1800"/>
                      </a:pPr>
                      <a:r>
                        <a:rPr sz="4000"/>
                        <a:t>More fire hazard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4000"/>
                        <a:t>Low fire hazard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227" name="Text Placeholder 3"/>
          <p:cNvSpPr txBox="1">
            <a:spLocks noGrp="1"/>
          </p:cNvSpPr>
          <p:nvPr>
            <p:ph type="body" sz="quarter" idx="1"/>
          </p:nvPr>
        </p:nvSpPr>
        <p:spPr>
          <a:xfrm>
            <a:off x="963903" y="353638"/>
            <a:ext cx="21971001" cy="934779"/>
          </a:xfrm>
          <a:prstGeom prst="rect">
            <a:avLst/>
          </a:prstGeom>
        </p:spPr>
        <p:txBody>
          <a:bodyPr/>
          <a:lstStyle>
            <a:lvl1pPr>
              <a:defRPr sz="5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OIP V/s RIP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6" grpId="1" animBg="1" advAuto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Title 1"/>
          <p:cNvSpPr txBox="1">
            <a:spLocks noGrp="1"/>
          </p:cNvSpPr>
          <p:nvPr>
            <p:ph type="title"/>
          </p:nvPr>
        </p:nvSpPr>
        <p:spPr>
          <a:xfrm>
            <a:off x="1153885" y="729434"/>
            <a:ext cx="21031201" cy="1471774"/>
          </a:xfrm>
          <a:prstGeom prst="rect">
            <a:avLst/>
          </a:prstGeom>
        </p:spPr>
        <p:txBody>
          <a:bodyPr/>
          <a:lstStyle>
            <a:lvl1pPr>
              <a:defRPr sz="60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Tan Delta Test</a:t>
            </a:r>
          </a:p>
        </p:txBody>
      </p:sp>
      <p:sp>
        <p:nvSpPr>
          <p:cNvPr id="230" name="Text Placeholder 3"/>
          <p:cNvSpPr txBox="1">
            <a:spLocks noGrp="1"/>
          </p:cNvSpPr>
          <p:nvPr>
            <p:ph type="body" idx="21"/>
          </p:nvPr>
        </p:nvSpPr>
        <p:spPr>
          <a:xfrm>
            <a:off x="1407896" y="2393981"/>
            <a:ext cx="22761874" cy="29097168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t>To determine condition of bushing healthiness</a:t>
            </a:r>
          </a:p>
          <a:p>
            <a:r>
              <a:t>Test is conducted at different voltages 2KV,5KV and 10KV,</a:t>
            </a:r>
          </a:p>
          <a:p>
            <a:r>
              <a:t>A healthy bushing will have low Tan Delta value and an unhealthy bushing will have high Tan value</a:t>
            </a:r>
          </a:p>
        </p:txBody>
      </p:sp>
      <p:pic>
        <p:nvPicPr>
          <p:cNvPr id="231" name="Picture 2" descr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28588" y="7784247"/>
            <a:ext cx="10991461" cy="520231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Maintenance."/>
          <p:cNvSpPr txBox="1">
            <a:spLocks noGrp="1"/>
          </p:cNvSpPr>
          <p:nvPr>
            <p:ph type="body" sz="quarter" idx="1"/>
          </p:nvPr>
        </p:nvSpPr>
        <p:spPr>
          <a:xfrm>
            <a:off x="1206500" y="457901"/>
            <a:ext cx="21971000" cy="1017099"/>
          </a:xfrm>
          <a:prstGeom prst="rect">
            <a:avLst/>
          </a:prstGeom>
        </p:spPr>
        <p:txBody>
          <a:bodyPr/>
          <a:lstStyle>
            <a:lvl1pPr>
              <a:defRPr sz="6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Lighting arrestors</a:t>
            </a:r>
          </a:p>
        </p:txBody>
      </p:sp>
      <p:sp>
        <p:nvSpPr>
          <p:cNvPr id="234" name="Regular walk down checks will help in identifying abnormalities.…"/>
          <p:cNvSpPr txBox="1">
            <a:spLocks noGrp="1"/>
          </p:cNvSpPr>
          <p:nvPr>
            <p:ph type="body" idx="21"/>
          </p:nvPr>
        </p:nvSpPr>
        <p:spPr>
          <a:xfrm>
            <a:off x="1206500" y="1850064"/>
            <a:ext cx="21971000" cy="11376932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pPr marL="512062" indent="-512062" defTabSz="2048204">
              <a:lnSpc>
                <a:spcPct val="72000"/>
              </a:lnSpc>
              <a:spcBef>
                <a:spcPts val="3700"/>
              </a:spcBef>
              <a:defRPr sz="3100">
                <a:latin typeface="Arial"/>
                <a:ea typeface="Arial"/>
                <a:cs typeface="Arial"/>
                <a:sym typeface="Arial"/>
              </a:defRPr>
            </a:pPr>
            <a:r>
              <a:t>It’s main function is to discharge over voltages to ground. Lightning voltages are in the range of 5-20 Million Volts</a:t>
            </a:r>
          </a:p>
          <a:p>
            <a:pPr marL="512062" indent="-512062" defTabSz="2048204">
              <a:lnSpc>
                <a:spcPct val="72000"/>
              </a:lnSpc>
              <a:spcBef>
                <a:spcPts val="3700"/>
              </a:spcBef>
              <a:defRPr sz="3100">
                <a:latin typeface="Arial"/>
                <a:ea typeface="Arial"/>
                <a:cs typeface="Arial"/>
                <a:sym typeface="Arial"/>
              </a:defRPr>
            </a:pPr>
            <a:r>
              <a:t>The average strokes of the globe – 100 strokes per second</a:t>
            </a:r>
          </a:p>
          <a:p>
            <a:pPr marL="512062" indent="-512062" defTabSz="2048204">
              <a:lnSpc>
                <a:spcPct val="72000"/>
              </a:lnSpc>
              <a:spcBef>
                <a:spcPts val="3700"/>
              </a:spcBef>
              <a:defRPr sz="3100">
                <a:latin typeface="Arial"/>
                <a:ea typeface="Arial"/>
                <a:cs typeface="Arial"/>
                <a:sym typeface="Arial"/>
              </a:defRPr>
            </a:pPr>
            <a:r>
              <a:t>Currents will be in the range of 10K – 90K</a:t>
            </a:r>
          </a:p>
          <a:p>
            <a:pPr marL="512062" indent="-512062" defTabSz="2048204">
              <a:lnSpc>
                <a:spcPct val="72000"/>
              </a:lnSpc>
              <a:spcBef>
                <a:spcPts val="3700"/>
              </a:spcBef>
              <a:defRPr sz="3100">
                <a:latin typeface="Arial"/>
                <a:ea typeface="Arial"/>
                <a:cs typeface="Arial"/>
                <a:sym typeface="Arial"/>
              </a:defRPr>
            </a:pPr>
            <a:r>
              <a:t>Over voltages can cause due to external or internal reasons</a:t>
            </a:r>
          </a:p>
          <a:p>
            <a:pPr marL="512062" indent="-512062" defTabSz="2048204">
              <a:lnSpc>
                <a:spcPct val="72000"/>
              </a:lnSpc>
              <a:spcBef>
                <a:spcPts val="3700"/>
              </a:spcBef>
              <a:defRPr sz="3100">
                <a:latin typeface="Arial"/>
                <a:ea typeface="Arial"/>
                <a:cs typeface="Arial"/>
                <a:sym typeface="Arial"/>
              </a:defRPr>
            </a:pPr>
            <a:r>
              <a:t>External</a:t>
            </a:r>
          </a:p>
          <a:p>
            <a:pPr marL="1657350" lvl="1" indent="-742950" defTabSz="2048204">
              <a:lnSpc>
                <a:spcPct val="72000"/>
              </a:lnSpc>
              <a:spcBef>
                <a:spcPts val="3700"/>
              </a:spcBef>
              <a:buFontTx/>
              <a:buAutoNum type="arabicPeriod"/>
              <a:defRPr sz="3100">
                <a:latin typeface="Arial"/>
                <a:ea typeface="Arial"/>
                <a:cs typeface="Arial"/>
                <a:sym typeface="Arial"/>
              </a:defRPr>
            </a:pPr>
            <a:r>
              <a:t>Direct lightning strokes</a:t>
            </a:r>
          </a:p>
          <a:p>
            <a:pPr marL="1657350" lvl="1" indent="-742950" defTabSz="2048204">
              <a:lnSpc>
                <a:spcPct val="72000"/>
              </a:lnSpc>
              <a:spcBef>
                <a:spcPts val="3700"/>
              </a:spcBef>
              <a:buFontTx/>
              <a:buAutoNum type="arabicPeriod"/>
              <a:defRPr sz="3100">
                <a:latin typeface="Arial"/>
                <a:ea typeface="Arial"/>
                <a:cs typeface="Arial"/>
                <a:sym typeface="Arial"/>
              </a:defRPr>
            </a:pPr>
            <a:r>
              <a:t>Over voltages due to lightning discharges near by (Side stroke)</a:t>
            </a:r>
          </a:p>
          <a:p>
            <a:pPr marL="1657350" lvl="1" indent="-742950" defTabSz="2048204">
              <a:lnSpc>
                <a:spcPct val="72000"/>
              </a:lnSpc>
              <a:spcBef>
                <a:spcPts val="3700"/>
              </a:spcBef>
              <a:buFontTx/>
              <a:buAutoNum type="arabicPeriod"/>
              <a:defRPr sz="3100">
                <a:latin typeface="Arial"/>
                <a:ea typeface="Arial"/>
                <a:cs typeface="Arial"/>
                <a:sym typeface="Arial"/>
              </a:defRPr>
            </a:pPr>
            <a:r>
              <a:t>Over voltage due to atmospheric changes along the length of the line</a:t>
            </a:r>
          </a:p>
          <a:p>
            <a:pPr marL="1657350" lvl="1" indent="-742950" defTabSz="2048204">
              <a:lnSpc>
                <a:spcPct val="72000"/>
              </a:lnSpc>
              <a:spcBef>
                <a:spcPts val="3700"/>
              </a:spcBef>
              <a:buFontTx/>
              <a:buAutoNum type="arabicPeriod"/>
              <a:defRPr sz="3100">
                <a:latin typeface="Arial"/>
                <a:ea typeface="Arial"/>
                <a:cs typeface="Arial"/>
                <a:sym typeface="Arial"/>
              </a:defRPr>
            </a:pPr>
            <a:r>
              <a:t>External statically induced due to clouds, dust, dry snow and due to high altitudes</a:t>
            </a:r>
          </a:p>
          <a:p>
            <a:pPr marL="512062" indent="-512062" defTabSz="2048204">
              <a:lnSpc>
                <a:spcPct val="72000"/>
              </a:lnSpc>
              <a:spcBef>
                <a:spcPts val="3700"/>
              </a:spcBef>
              <a:defRPr sz="3100">
                <a:latin typeface="Arial"/>
                <a:ea typeface="Arial"/>
                <a:cs typeface="Arial"/>
                <a:sym typeface="Arial"/>
              </a:defRPr>
            </a:pPr>
            <a:r>
              <a:t>Internal</a:t>
            </a:r>
          </a:p>
          <a:p>
            <a:pPr marL="1657350" lvl="1" indent="-742950" defTabSz="2048204">
              <a:lnSpc>
                <a:spcPct val="72000"/>
              </a:lnSpc>
              <a:spcBef>
                <a:spcPts val="3700"/>
              </a:spcBef>
              <a:buFontTx/>
              <a:buAutoNum type="arabicPeriod"/>
              <a:defRPr sz="3100">
                <a:latin typeface="Arial"/>
                <a:ea typeface="Arial"/>
                <a:cs typeface="Arial"/>
                <a:sym typeface="Arial"/>
              </a:defRPr>
            </a:pPr>
            <a:r>
              <a:t>Switching surges</a:t>
            </a:r>
          </a:p>
          <a:p>
            <a:pPr marL="1657350" lvl="1" indent="-742950" defTabSz="2048204">
              <a:lnSpc>
                <a:spcPct val="72000"/>
              </a:lnSpc>
              <a:spcBef>
                <a:spcPts val="3700"/>
              </a:spcBef>
              <a:buFontTx/>
              <a:buAutoNum type="arabicPeriod"/>
              <a:defRPr sz="3100">
                <a:latin typeface="Arial"/>
                <a:ea typeface="Arial"/>
                <a:cs typeface="Arial"/>
                <a:sym typeface="Arial"/>
              </a:defRPr>
            </a:pPr>
            <a:r>
              <a:t>Insulation failure</a:t>
            </a:r>
          </a:p>
          <a:p>
            <a:pPr marL="1657350" lvl="1" indent="-742950" defTabSz="2048204">
              <a:lnSpc>
                <a:spcPct val="72000"/>
              </a:lnSpc>
              <a:spcBef>
                <a:spcPts val="3700"/>
              </a:spcBef>
              <a:buFontTx/>
              <a:buAutoNum type="arabicPeriod"/>
              <a:defRPr sz="3100">
                <a:latin typeface="Arial"/>
                <a:ea typeface="Arial"/>
                <a:cs typeface="Arial"/>
                <a:sym typeface="Arial"/>
              </a:defRPr>
            </a:pPr>
            <a:r>
              <a:t>Arching</a:t>
            </a:r>
          </a:p>
          <a:p>
            <a:pPr marL="1657350" lvl="1" indent="-742950" defTabSz="2048204">
              <a:lnSpc>
                <a:spcPct val="72000"/>
              </a:lnSpc>
              <a:spcBef>
                <a:spcPts val="3700"/>
              </a:spcBef>
              <a:buFontTx/>
              <a:buAutoNum type="arabicPeriod"/>
              <a:defRPr sz="3100">
                <a:latin typeface="Arial"/>
                <a:ea typeface="Arial"/>
                <a:cs typeface="Arial"/>
                <a:sym typeface="Arial"/>
              </a:defRPr>
            </a:pPr>
            <a:r>
              <a:t>Resonance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4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3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50"/>
                                        <p:tgtEl>
                                          <p:spTgt spid="23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2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50"/>
                                        <p:tgtEl>
                                          <p:spTgt spid="2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150"/>
                            </p:stCondLst>
                            <p:childTnLst>
                              <p:par>
                                <p:cTn id="21" presetID="22" presetClass="entr" presetSubtype="4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50"/>
                                        <p:tgtEl>
                                          <p:spTgt spid="2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300"/>
                            </p:stCondLst>
                            <p:childTnLst>
                              <p:par>
                                <p:cTn id="25" presetID="22" presetClass="entr" presetSubtype="4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2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50"/>
                                        <p:tgtEl>
                                          <p:spTgt spid="2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450"/>
                            </p:stCondLst>
                            <p:childTnLst>
                              <p:par>
                                <p:cTn id="29" presetID="22" presetClass="entr" presetSubtype="4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2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50"/>
                                        <p:tgtEl>
                                          <p:spTgt spid="2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600"/>
                            </p:stCondLst>
                            <p:childTnLst>
                              <p:par>
                                <p:cTn id="33" presetID="22" presetClass="entr" presetSubtype="4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50"/>
                                        <p:tgtEl>
                                          <p:spTgt spid="2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2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7" fill="hold"/>
                                        <p:tgtEl>
                                          <p:spTgt spid="2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150"/>
                                        <p:tgtEl>
                                          <p:spTgt spid="2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2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2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150"/>
                                        <p:tgtEl>
                                          <p:spTgt spid="2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2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3" fill="hold"/>
                                        <p:tgtEl>
                                          <p:spTgt spid="2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150"/>
                                        <p:tgtEl>
                                          <p:spTgt spid="2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2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2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150"/>
                                        <p:tgtEl>
                                          <p:spTgt spid="2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750"/>
                            </p:stCondLst>
                            <p:childTnLst>
                              <p:par>
                                <p:cTn id="49" presetID="22" presetClass="entr" presetSubtype="4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0" fill="hold"/>
                                        <p:tgtEl>
                                          <p:spTgt spid="2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150"/>
                                        <p:tgtEl>
                                          <p:spTgt spid="2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2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3" fill="hold"/>
                                        <p:tgtEl>
                                          <p:spTgt spid="2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150"/>
                                        <p:tgtEl>
                                          <p:spTgt spid="2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2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6" fill="hold"/>
                                        <p:tgtEl>
                                          <p:spTgt spid="23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150"/>
                                        <p:tgtEl>
                                          <p:spTgt spid="23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grpId="2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9" fill="hold"/>
                                        <p:tgtEl>
                                          <p:spTgt spid="23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150"/>
                                        <p:tgtEl>
                                          <p:spTgt spid="23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grpId="2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2" fill="hold"/>
                                        <p:tgtEl>
                                          <p:spTgt spid="23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150"/>
                                        <p:tgtEl>
                                          <p:spTgt spid="23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3" grpId="1" build="p" animBg="1" advAuto="0"/>
      <p:bldP spid="234" grpId="2" build="p" animBg="1" advAuto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Title 1"/>
          <p:cNvSpPr txBox="1">
            <a:spLocks noGrp="1"/>
          </p:cNvSpPr>
          <p:nvPr>
            <p:ph type="title"/>
          </p:nvPr>
        </p:nvSpPr>
        <p:spPr>
          <a:xfrm>
            <a:off x="1153885" y="729434"/>
            <a:ext cx="21031201" cy="1471774"/>
          </a:xfrm>
          <a:prstGeom prst="rect">
            <a:avLst/>
          </a:prstGeom>
        </p:spPr>
        <p:txBody>
          <a:bodyPr/>
          <a:lstStyle>
            <a:lvl1pPr>
              <a:defRPr sz="60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 Auto Transformer</a:t>
            </a:r>
          </a:p>
        </p:txBody>
      </p:sp>
      <p:sp>
        <p:nvSpPr>
          <p:cNvPr id="237" name="Text Placeholder 3"/>
          <p:cNvSpPr txBox="1">
            <a:spLocks noGrp="1"/>
          </p:cNvSpPr>
          <p:nvPr>
            <p:ph type="body" idx="1"/>
          </p:nvPr>
        </p:nvSpPr>
        <p:spPr>
          <a:xfrm>
            <a:off x="1396482" y="2201208"/>
            <a:ext cx="21031201" cy="10785358"/>
          </a:xfrm>
          <a:prstGeom prst="rect">
            <a:avLst/>
          </a:prstGeom>
        </p:spPr>
        <p:txBody>
          <a:bodyPr lIns="45719" tIns="45719" rIns="45719" bIns="45719"/>
          <a:lstStyle/>
          <a:p>
            <a:pPr marL="411479" indent="-411479" defTabSz="1645919">
              <a:lnSpc>
                <a:spcPct val="81000"/>
              </a:lnSpc>
              <a:spcBef>
                <a:spcPts val="1800"/>
              </a:spcBef>
              <a:buSzPct val="100000"/>
              <a:buFont typeface="Arial"/>
              <a:buChar char="•"/>
              <a:defRPr sz="5040" b="0"/>
            </a:pPr>
            <a:r>
              <a:t>In Auto T/F apart from primary and secondary windings there will be Tertiary winding so it is also called as three winding T/F.</a:t>
            </a:r>
          </a:p>
          <a:p>
            <a:pPr marL="411479" indent="-411479" defTabSz="1645919">
              <a:lnSpc>
                <a:spcPct val="81000"/>
              </a:lnSpc>
              <a:spcBef>
                <a:spcPts val="1800"/>
              </a:spcBef>
              <a:buSzPct val="100000"/>
              <a:buFont typeface="Arial"/>
              <a:buChar char="•"/>
              <a:defRPr sz="5040" b="0"/>
            </a:pPr>
            <a:r>
              <a:t>Advantages</a:t>
            </a:r>
          </a:p>
          <a:p>
            <a:pPr marL="411479" indent="-411479" defTabSz="1645919">
              <a:lnSpc>
                <a:spcPct val="81000"/>
              </a:lnSpc>
              <a:spcBef>
                <a:spcPts val="1800"/>
              </a:spcBef>
              <a:buSzPct val="100000"/>
              <a:buFont typeface="Arial"/>
              <a:buChar char="•"/>
              <a:defRPr sz="5040" b="0"/>
            </a:pPr>
            <a:r>
              <a:t>Load at different voltage can be taken</a:t>
            </a:r>
          </a:p>
          <a:p>
            <a:pPr marL="411479" indent="-411479" defTabSz="1645919">
              <a:lnSpc>
                <a:spcPct val="81000"/>
              </a:lnSpc>
              <a:spcBef>
                <a:spcPts val="1800"/>
              </a:spcBef>
              <a:buSzPct val="100000"/>
              <a:buFont typeface="Arial"/>
              <a:buChar char="•"/>
              <a:defRPr sz="5040" b="0"/>
            </a:pPr>
            <a:r>
              <a:t>It reduces the flow of fault current</a:t>
            </a:r>
          </a:p>
          <a:p>
            <a:pPr marL="411479" indent="-411479" defTabSz="1645919">
              <a:lnSpc>
                <a:spcPct val="81000"/>
              </a:lnSpc>
              <a:spcBef>
                <a:spcPts val="1800"/>
              </a:spcBef>
              <a:buSzPct val="100000"/>
              <a:buFont typeface="Arial"/>
              <a:buChar char="•"/>
              <a:defRPr sz="5040" b="0"/>
            </a:pPr>
            <a:r>
              <a:t>It reduces the unbalanceing in the primary due to unbalancing in three phase load</a:t>
            </a:r>
          </a:p>
          <a:p>
            <a:pPr marL="411479" indent="-411479" defTabSz="1645919">
              <a:lnSpc>
                <a:spcPct val="81000"/>
              </a:lnSpc>
              <a:spcBef>
                <a:spcPts val="1800"/>
              </a:spcBef>
              <a:buSzPct val="100000"/>
              <a:buFont typeface="Arial"/>
              <a:buChar char="•"/>
              <a:defRPr sz="5040" b="0"/>
            </a:pPr>
            <a:r>
              <a:t>Allows third harmonics</a:t>
            </a:r>
          </a:p>
          <a:p>
            <a:pPr marL="411479" indent="-411479" defTabSz="1645919">
              <a:lnSpc>
                <a:spcPct val="81000"/>
              </a:lnSpc>
              <a:spcBef>
                <a:spcPts val="1800"/>
              </a:spcBef>
              <a:buSzPct val="100000"/>
              <a:buFont typeface="Arial"/>
              <a:buChar char="•"/>
              <a:defRPr sz="5040" b="0"/>
            </a:pPr>
            <a:r>
              <a:t>Disadvantages</a:t>
            </a:r>
          </a:p>
          <a:p>
            <a:pPr marL="411479" indent="-411479" defTabSz="1645919">
              <a:lnSpc>
                <a:spcPct val="81000"/>
              </a:lnSpc>
              <a:spcBef>
                <a:spcPts val="1800"/>
              </a:spcBef>
              <a:buSzPct val="100000"/>
              <a:buFont typeface="Arial"/>
              <a:buChar char="•"/>
              <a:defRPr sz="5040" b="0"/>
            </a:pPr>
            <a:r>
              <a:t>Due to extra winding accuracy is less in positioning the coils so electrical and performance may be affected</a:t>
            </a:r>
          </a:p>
          <a:p>
            <a:pPr marL="411479" indent="-411479" defTabSz="1645919">
              <a:lnSpc>
                <a:spcPct val="81000"/>
              </a:lnSpc>
              <a:spcBef>
                <a:spcPts val="1800"/>
              </a:spcBef>
              <a:buSzPct val="100000"/>
              <a:buFont typeface="Arial"/>
              <a:buChar char="•"/>
              <a:defRPr sz="5040" b="0"/>
            </a:pPr>
            <a:r>
              <a:t>More maintenance</a:t>
            </a:r>
          </a:p>
          <a:p>
            <a:pPr marL="411479" indent="-411479" defTabSz="1645919">
              <a:lnSpc>
                <a:spcPct val="81000"/>
              </a:lnSpc>
              <a:spcBef>
                <a:spcPts val="1800"/>
              </a:spcBef>
              <a:buSzPct val="100000"/>
              <a:buFont typeface="Arial"/>
              <a:buChar char="•"/>
              <a:defRPr sz="5040" b="0"/>
            </a:pPr>
            <a:r>
              <a:t>Extra safety required.</a:t>
            </a:r>
          </a:p>
        </p:txBody>
      </p:sp>
    </p:spTree>
  </p:cSld>
  <p:clrMapOvr>
    <a:masterClrMapping/>
  </p:clrMapOvr>
  <p:transition spd="med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Title 1"/>
          <p:cNvSpPr txBox="1">
            <a:spLocks noGrp="1"/>
          </p:cNvSpPr>
          <p:nvPr>
            <p:ph type="title"/>
          </p:nvPr>
        </p:nvSpPr>
        <p:spPr>
          <a:xfrm>
            <a:off x="1153885" y="729434"/>
            <a:ext cx="21031201" cy="1471774"/>
          </a:xfrm>
          <a:prstGeom prst="rect">
            <a:avLst/>
          </a:prstGeom>
        </p:spPr>
        <p:txBody>
          <a:bodyPr/>
          <a:lstStyle>
            <a:lvl1pPr>
              <a:defRPr sz="60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Evolution of maintenance practices</a:t>
            </a:r>
          </a:p>
        </p:txBody>
      </p:sp>
      <p:sp>
        <p:nvSpPr>
          <p:cNvPr id="240" name="Text Placeholder 2"/>
          <p:cNvSpPr txBox="1">
            <a:spLocks noGrp="1"/>
          </p:cNvSpPr>
          <p:nvPr>
            <p:ph type="body" sz="quarter" idx="1"/>
          </p:nvPr>
        </p:nvSpPr>
        <p:spPr>
          <a:xfrm>
            <a:off x="1676400" y="2383377"/>
            <a:ext cx="21031200" cy="934780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Reliability centred maintenance (RCM)	</a:t>
            </a:r>
          </a:p>
        </p:txBody>
      </p:sp>
      <p:sp>
        <p:nvSpPr>
          <p:cNvPr id="241" name="Text Placeholder 3"/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pPr marL="0" indent="0">
              <a:buSzTx/>
              <a:buNone/>
              <a:defRPr b="1"/>
            </a:pPr>
            <a:r>
              <a:t>Corrective Maintenance</a:t>
            </a:r>
          </a:p>
          <a:p>
            <a:r>
              <a:t>Maintenance after failure</a:t>
            </a:r>
          </a:p>
          <a:p>
            <a:r>
              <a:t>Costly and time consuming hence not desirable</a:t>
            </a:r>
          </a:p>
          <a:p>
            <a:pPr marL="0" indent="0">
              <a:buSzTx/>
              <a:buNone/>
              <a:defRPr b="1"/>
            </a:pPr>
            <a:r>
              <a:t>Preventive</a:t>
            </a:r>
            <a:r>
              <a:rPr b="0"/>
              <a:t> </a:t>
            </a:r>
            <a:r>
              <a:t>Maintenance</a:t>
            </a:r>
          </a:p>
          <a:p>
            <a:r>
              <a:t>Many failures almost have a regular pattern failing after an average period therefore maintenance is planned before it fails</a:t>
            </a:r>
          </a:p>
          <a:p>
            <a:pPr marL="0" indent="0">
              <a:buSzTx/>
              <a:buNone/>
              <a:defRPr b="1"/>
            </a:pPr>
            <a:r>
              <a:t>Predictive</a:t>
            </a:r>
            <a:r>
              <a:rPr b="0"/>
              <a:t> </a:t>
            </a:r>
            <a:r>
              <a:t>Maintenance</a:t>
            </a:r>
          </a:p>
          <a:p>
            <a:r>
              <a:t>Modern instruments and Technologies were used to identify failure symptoms.  </a:t>
            </a:r>
          </a:p>
        </p:txBody>
      </p:sp>
    </p:spTree>
  </p:cSld>
  <p:clrMapOvr>
    <a:masterClrMapping/>
  </p:clrMapOvr>
  <p:transition spd="med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Maintenance."/>
          <p:cNvSpPr txBox="1">
            <a:spLocks noGrp="1"/>
          </p:cNvSpPr>
          <p:nvPr>
            <p:ph type="body" sz="quarter" idx="1"/>
          </p:nvPr>
        </p:nvSpPr>
        <p:spPr>
          <a:xfrm>
            <a:off x="1206500" y="457901"/>
            <a:ext cx="21971000" cy="1017099"/>
          </a:xfrm>
          <a:prstGeom prst="rect">
            <a:avLst/>
          </a:prstGeom>
        </p:spPr>
        <p:txBody>
          <a:bodyPr/>
          <a:lstStyle>
            <a:lvl1pPr>
              <a:defRPr sz="6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Maintenance</a:t>
            </a:r>
          </a:p>
        </p:txBody>
      </p:sp>
      <p:sp>
        <p:nvSpPr>
          <p:cNvPr id="244" name="Regular walk down checks will help in identifying abnormalities.…"/>
          <p:cNvSpPr txBox="1">
            <a:spLocks noGrp="1"/>
          </p:cNvSpPr>
          <p:nvPr>
            <p:ph type="body" idx="21"/>
          </p:nvPr>
        </p:nvSpPr>
        <p:spPr>
          <a:xfrm>
            <a:off x="1206500" y="1575137"/>
            <a:ext cx="21971000" cy="11651860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pPr marL="512062" indent="-512062" defTabSz="2048204">
              <a:spcBef>
                <a:spcPts val="3700"/>
              </a:spcBef>
              <a:defRPr sz="4000">
                <a:latin typeface="Arial"/>
                <a:ea typeface="Arial"/>
                <a:cs typeface="Arial"/>
                <a:sym typeface="Arial"/>
              </a:defRPr>
            </a:pPr>
            <a:r>
              <a:t>Regular walk down checks will help in identifying abnormalities.</a:t>
            </a:r>
          </a:p>
          <a:p>
            <a:pPr marL="512062" indent="-512062" defTabSz="2048204">
              <a:spcBef>
                <a:spcPts val="3700"/>
              </a:spcBef>
              <a:defRPr sz="4000">
                <a:latin typeface="Arial"/>
                <a:ea typeface="Arial"/>
                <a:cs typeface="Arial"/>
                <a:sym typeface="Arial"/>
              </a:defRPr>
            </a:pPr>
            <a:r>
              <a:t>Checklists are to be prepared and monitored regularly.</a:t>
            </a:r>
          </a:p>
          <a:p>
            <a:pPr marL="512062" indent="-512062" defTabSz="2048204">
              <a:spcBef>
                <a:spcPts val="3700"/>
              </a:spcBef>
              <a:defRPr sz="4000">
                <a:latin typeface="Arial"/>
                <a:ea typeface="Arial"/>
                <a:cs typeface="Arial"/>
                <a:sym typeface="Arial"/>
              </a:defRPr>
            </a:pPr>
            <a:r>
              <a:t>PM jobs are to be done at regular intervals.</a:t>
            </a:r>
          </a:p>
          <a:p>
            <a:pPr marL="512062" indent="-512062" defTabSz="2048204">
              <a:spcBef>
                <a:spcPts val="3700"/>
              </a:spcBef>
              <a:defRPr sz="4000">
                <a:latin typeface="Arial"/>
                <a:ea typeface="Arial"/>
                <a:cs typeface="Arial"/>
                <a:sym typeface="Arial"/>
              </a:defRPr>
            </a:pPr>
            <a:r>
              <a:t>Oil Samples are to be monitored at regularly and depending on the recommendations.</a:t>
            </a:r>
          </a:p>
          <a:p>
            <a:pPr marL="512062" indent="-512062" defTabSz="2048204">
              <a:spcBef>
                <a:spcPts val="3700"/>
              </a:spcBef>
              <a:defRPr sz="4000">
                <a:latin typeface="Arial"/>
                <a:ea typeface="Arial"/>
                <a:cs typeface="Arial"/>
                <a:sym typeface="Arial"/>
              </a:defRPr>
            </a:pPr>
            <a:r>
              <a:t>All relays are to be calibrated on regular basis and settings are to be checked for proper grading.</a:t>
            </a:r>
          </a:p>
          <a:p>
            <a:pPr marL="512062" indent="-512062" defTabSz="2048204">
              <a:spcBef>
                <a:spcPts val="3700"/>
              </a:spcBef>
              <a:defRPr sz="4000">
                <a:latin typeface="Arial"/>
                <a:ea typeface="Arial"/>
                <a:cs typeface="Arial"/>
                <a:sym typeface="Arial"/>
              </a:defRPr>
            </a:pPr>
            <a:r>
              <a:t>Any abnormality is to be attended on top priority.</a:t>
            </a:r>
          </a:p>
          <a:p>
            <a:pPr marL="512062" indent="-512062" defTabSz="2048204">
              <a:spcBef>
                <a:spcPts val="3700"/>
              </a:spcBef>
              <a:defRPr sz="4000">
                <a:latin typeface="Arial"/>
                <a:ea typeface="Arial"/>
                <a:cs typeface="Arial"/>
                <a:sym typeface="Arial"/>
              </a:defRPr>
            </a:pPr>
            <a:r>
              <a:t>All spares shall be sufficiently available and are to be stored as per the instructions of manual or as per IS.</a:t>
            </a:r>
          </a:p>
          <a:p>
            <a:pPr marL="512062" indent="-512062" defTabSz="2048204">
              <a:spcBef>
                <a:spcPts val="3700"/>
              </a:spcBef>
              <a:defRPr sz="4000">
                <a:latin typeface="Arial"/>
                <a:ea typeface="Arial"/>
                <a:cs typeface="Arial"/>
                <a:sym typeface="Arial"/>
              </a:defRPr>
            </a:pPr>
            <a:r>
              <a:t>Spares are to be checked for healthiness at regular intervals.</a:t>
            </a:r>
          </a:p>
          <a:p>
            <a:pPr marL="512062" indent="-512062" defTabSz="2048204">
              <a:spcBef>
                <a:spcPts val="3700"/>
              </a:spcBef>
              <a:defRPr sz="4000">
                <a:latin typeface="Arial"/>
                <a:ea typeface="Arial"/>
                <a:cs typeface="Arial"/>
                <a:sym typeface="Arial"/>
              </a:defRPr>
            </a:pPr>
            <a:r>
              <a:t>Working personnel shall have sufficient knowledge and skills. Regular trainings are to be organized to up grade their knowledge.</a:t>
            </a:r>
          </a:p>
          <a:p>
            <a:pPr marL="512062" indent="-512062" defTabSz="2048204">
              <a:spcBef>
                <a:spcPts val="3700"/>
              </a:spcBef>
              <a:defRPr sz="4000">
                <a:latin typeface="Arial"/>
                <a:ea typeface="Arial"/>
                <a:cs typeface="Arial"/>
                <a:sym typeface="Arial"/>
              </a:defRPr>
            </a:pPr>
            <a:r>
              <a:t>Modern maintenance practices are to be adopted.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4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4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4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2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4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4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4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2" presetClass="entr" presetSubtype="4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22" presetClass="entr" presetSubtype="4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22" presetClass="entr" presetSubtype="4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2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500"/>
                            </p:stCondLst>
                            <p:childTnLst>
                              <p:par>
                                <p:cTn id="41" presetID="22" presetClass="entr" presetSubtype="4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fill="hold"/>
                                        <p:tgtEl>
                                          <p:spTgt spid="2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2" presetClass="entr" presetSubtype="4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2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500"/>
                            </p:stCondLst>
                            <p:childTnLst>
                              <p:par>
                                <p:cTn id="49" presetID="22" presetClass="entr" presetSubtype="4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0" fill="hold"/>
                                        <p:tgtEl>
                                          <p:spTgt spid="24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4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3" grpId="1" build="p" animBg="1" advAuto="0"/>
      <p:bldP spid="244" grpId="2" build="p" animBg="1" advAuto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Maintenance."/>
          <p:cNvSpPr txBox="1">
            <a:spLocks noGrp="1"/>
          </p:cNvSpPr>
          <p:nvPr>
            <p:ph type="body" sz="quarter" idx="1"/>
          </p:nvPr>
        </p:nvSpPr>
        <p:spPr>
          <a:xfrm>
            <a:off x="1206500" y="457901"/>
            <a:ext cx="21971000" cy="1017099"/>
          </a:xfrm>
          <a:prstGeom prst="rect">
            <a:avLst/>
          </a:prstGeom>
        </p:spPr>
        <p:txBody>
          <a:bodyPr/>
          <a:lstStyle>
            <a:lvl1pPr>
              <a:defRPr sz="6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Maintenance (Online Monitoring)</a:t>
            </a:r>
          </a:p>
        </p:txBody>
      </p:sp>
      <p:sp>
        <p:nvSpPr>
          <p:cNvPr id="247" name="Regular walk down checks will help in identifying abnormalities.…"/>
          <p:cNvSpPr txBox="1">
            <a:spLocks noGrp="1"/>
          </p:cNvSpPr>
          <p:nvPr>
            <p:ph type="body" idx="21"/>
          </p:nvPr>
        </p:nvSpPr>
        <p:spPr>
          <a:xfrm>
            <a:off x="1206500" y="1575137"/>
            <a:ext cx="21971000" cy="11651860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pPr marL="512062" indent="-512062" defTabSz="2048204">
              <a:spcBef>
                <a:spcPts val="3700"/>
              </a:spcBef>
              <a:defRPr sz="4000">
                <a:latin typeface="Arial"/>
                <a:ea typeface="Arial"/>
                <a:cs typeface="Arial"/>
                <a:sym typeface="Arial"/>
              </a:defRPr>
            </a:pPr>
            <a:r>
              <a:t>It is increasingly widespread practice</a:t>
            </a:r>
          </a:p>
          <a:p>
            <a:pPr marL="512062" indent="-512062" defTabSz="2048204">
              <a:spcBef>
                <a:spcPts val="3700"/>
              </a:spcBef>
              <a:defRPr sz="4000">
                <a:latin typeface="Arial"/>
                <a:ea typeface="Arial"/>
                <a:cs typeface="Arial"/>
                <a:sym typeface="Arial"/>
              </a:defRPr>
            </a:pPr>
            <a:r>
              <a:t>The objective is to detect faults in the initial stage and alert the operator</a:t>
            </a:r>
          </a:p>
          <a:p>
            <a:pPr marL="512062" indent="-512062" defTabSz="2048204">
              <a:spcBef>
                <a:spcPts val="3700"/>
              </a:spcBef>
              <a:defRPr sz="4000">
                <a:latin typeface="Arial"/>
                <a:ea typeface="Arial"/>
                <a:cs typeface="Arial"/>
                <a:sym typeface="Arial"/>
              </a:defRPr>
            </a:pPr>
            <a:r>
              <a:t>As far as possible estimate the tolerable time to become severe problem</a:t>
            </a:r>
          </a:p>
          <a:p>
            <a:pPr marL="512062" indent="-512062" defTabSz="2048204">
              <a:spcBef>
                <a:spcPts val="3700"/>
              </a:spcBef>
              <a:defRPr sz="4000">
                <a:latin typeface="Arial"/>
                <a:ea typeface="Arial"/>
                <a:cs typeface="Arial"/>
                <a:sym typeface="Arial"/>
              </a:defRPr>
            </a:pPr>
            <a:r>
              <a:t>Can be used to estimate useful life.</a:t>
            </a:r>
          </a:p>
          <a:p>
            <a:pPr marL="512062" indent="-512062" defTabSz="2048204">
              <a:spcBef>
                <a:spcPts val="3700"/>
              </a:spcBef>
              <a:defRPr sz="4000">
                <a:latin typeface="Arial"/>
                <a:ea typeface="Arial"/>
                <a:cs typeface="Arial"/>
                <a:sym typeface="Arial"/>
              </a:defRPr>
            </a:pPr>
            <a:r>
              <a:t>Monitoring DGA , Partial discharge and thermal scanning are most widely used</a:t>
            </a:r>
          </a:p>
          <a:p>
            <a:pPr marL="512062" indent="-512062" defTabSz="2048204">
              <a:spcBef>
                <a:spcPts val="3700"/>
              </a:spcBef>
              <a:defRPr sz="4000">
                <a:latin typeface="Arial"/>
                <a:ea typeface="Arial"/>
                <a:cs typeface="Arial"/>
                <a:sym typeface="Arial"/>
              </a:defRPr>
            </a:pPr>
            <a:r>
              <a:t> It improves the reliability and availability</a:t>
            </a:r>
          </a:p>
          <a:p>
            <a:pPr marL="512062" indent="-512062" defTabSz="2048204">
              <a:spcBef>
                <a:spcPts val="3700"/>
              </a:spcBef>
              <a:defRPr sz="4000">
                <a:latin typeface="Arial"/>
                <a:ea typeface="Arial"/>
                <a:cs typeface="Arial"/>
                <a:sym typeface="Arial"/>
              </a:defRPr>
            </a:pPr>
            <a:r>
              <a:t>Online testings can be used for alerting only but for accurate reliable results offline testing are preferred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4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4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4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2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2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2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2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4" fill="hold"/>
                                        <p:tgtEl>
                                          <p:spTgt spid="2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" grpId="1" build="p" animBg="1" advAuto="0"/>
      <p:bldP spid="247" grpId="2" build="p" animBg="1" advAuto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DGA"/>
          <p:cNvSpPr txBox="1">
            <a:spLocks noGrp="1"/>
          </p:cNvSpPr>
          <p:nvPr>
            <p:ph type="body" sz="quarter" idx="1"/>
          </p:nvPr>
        </p:nvSpPr>
        <p:spPr>
          <a:xfrm>
            <a:off x="1206500" y="684109"/>
            <a:ext cx="21971000" cy="1017099"/>
          </a:xfrm>
          <a:prstGeom prst="rect">
            <a:avLst/>
          </a:prstGeom>
        </p:spPr>
        <p:txBody>
          <a:bodyPr/>
          <a:lstStyle>
            <a:lvl1pPr>
              <a:defRPr sz="6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Most used online testing techniques</a:t>
            </a:r>
          </a:p>
        </p:txBody>
      </p:sp>
      <p:graphicFrame>
        <p:nvGraphicFramePr>
          <p:cNvPr id="250" name="Table 6"/>
          <p:cNvGraphicFramePr/>
          <p:nvPr/>
        </p:nvGraphicFramePr>
        <p:xfrm>
          <a:off x="1206500" y="2469663"/>
          <a:ext cx="20949855" cy="9545127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69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61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915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657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57005">
                <a:tc>
                  <a:txBody>
                    <a:bodyPr/>
                    <a:lstStyle/>
                    <a:p>
                      <a:pPr algn="ctr">
                        <a:tabLst>
                          <a:tab pos="1663700" algn="l"/>
                        </a:tabLst>
                        <a:defRPr sz="1800"/>
                      </a:pPr>
                      <a:r>
                        <a:rPr sz="3200" b="1"/>
                        <a:t>Test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1663700" algn="l"/>
                        </a:tabLst>
                        <a:defRPr sz="1800"/>
                      </a:pPr>
                      <a:r>
                        <a:rPr sz="3200" b="1"/>
                        <a:t>Method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1663700" algn="l"/>
                        </a:tabLst>
                        <a:defRPr sz="1800"/>
                      </a:pPr>
                      <a:r>
                        <a:rPr sz="3200" b="1"/>
                        <a:t>Degree of reliability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1663700" algn="l"/>
                        </a:tabLst>
                        <a:defRPr sz="1800"/>
                      </a:pPr>
                      <a:r>
                        <a:rPr sz="3200" b="1"/>
                        <a:t>Features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78720">
                <a:tc rowSpan="2">
                  <a:txBody>
                    <a:bodyPr/>
                    <a:lstStyle/>
                    <a:p>
                      <a:pPr algn="ctr">
                        <a:tabLst>
                          <a:tab pos="1663700" algn="l"/>
                        </a:tabLst>
                        <a:defRPr sz="1800"/>
                      </a:pPr>
                      <a:r>
                        <a:rPr sz="3200" b="1"/>
                        <a:t>Partial Discharge(PD)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Online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Medium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3600"/>
                        <a:t>Lack of confidence and robustness (interferences), although it is possible to make precise and traceable measurements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7436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Offline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High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3600"/>
                        <a:t>Greater sensitivity than online measurements. It can be measured directly inside the transformer tank with liquid insulation using ultra high frequency sensors (UHF)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83075">
                <a:tc rowSpan="2">
                  <a:txBody>
                    <a:bodyPr/>
                    <a:lstStyle/>
                    <a:p>
                      <a:pPr algn="ctr">
                        <a:tabLst>
                          <a:tab pos="1663700" algn="l"/>
                        </a:tabLst>
                        <a:defRPr sz="1800"/>
                      </a:pPr>
                      <a:r>
                        <a:rPr sz="3200" b="1"/>
                        <a:t>Insulation Resistance (IR)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Online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Medium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3600"/>
                        <a:t>Incorporated in current monitoring systems. It is not traceable with offline measurements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7000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Offline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Medium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3600"/>
                        <a:t>It detects defects on the insulation, such as deterioration or contamination and faults between windings or windings to earth in extreme cases. PI or DRA test are recommended as complementary tests 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66148">
                <a:tc>
                  <a:txBody>
                    <a:bodyPr/>
                    <a:lstStyle/>
                    <a:p>
                      <a:pPr algn="ctr">
                        <a:tabLst>
                          <a:tab pos="1663700" algn="l"/>
                        </a:tabLst>
                        <a:defRPr sz="1800"/>
                      </a:pPr>
                      <a:r>
                        <a:rPr sz="3200" b="1"/>
                        <a:t>Infrared thermography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Online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Medium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1828800">
                        <a:defRPr sz="1800"/>
                      </a:pPr>
                      <a:r>
                        <a:rPr sz="3600"/>
                        <a:t>Easy interpretation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4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" presetClass="entr" presetSubtype="4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9" grpId="1" build="p" animBg="1" advAuto="0"/>
      <p:bldP spid="250" grpId="2" animBg="1" advAuto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er Capita Consumption"/>
          <p:cNvSpPr txBox="1">
            <a:spLocks noGrp="1"/>
          </p:cNvSpPr>
          <p:nvPr>
            <p:ph type="body" sz="quarter" idx="1"/>
          </p:nvPr>
        </p:nvSpPr>
        <p:spPr>
          <a:xfrm>
            <a:off x="1206500" y="1362074"/>
            <a:ext cx="21971000" cy="934780"/>
          </a:xfrm>
          <a:prstGeom prst="rect">
            <a:avLst/>
          </a:prstGeom>
        </p:spPr>
        <p:txBody>
          <a:bodyPr/>
          <a:lstStyle/>
          <a:p>
            <a:r>
              <a:t>Per Capita Consumption</a:t>
            </a:r>
          </a:p>
        </p:txBody>
      </p:sp>
      <p:sp>
        <p:nvSpPr>
          <p:cNvPr id="127" name="Global Per Capita Consumption is 4500 Units…"/>
          <p:cNvSpPr txBox="1">
            <a:spLocks noGrp="1"/>
          </p:cNvSpPr>
          <p:nvPr>
            <p:ph type="body" idx="21"/>
          </p:nvPr>
        </p:nvSpPr>
        <p:spPr>
          <a:xfrm>
            <a:off x="1676400" y="2506660"/>
            <a:ext cx="21031200" cy="959920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pPr marL="359054" indent="-359054" defTabSz="1436181">
              <a:spcBef>
                <a:spcPts val="2500"/>
              </a:spcBef>
              <a:defRPr sz="3895">
                <a:latin typeface="Arial"/>
                <a:ea typeface="Arial"/>
                <a:cs typeface="Arial"/>
                <a:sym typeface="Arial"/>
              </a:defRPr>
            </a:pPr>
            <a:r>
              <a:t>Global Per Capita Consumption is 4500 Units</a:t>
            </a:r>
          </a:p>
          <a:p>
            <a:pPr marL="359054" indent="-359054" defTabSz="1436181">
              <a:spcBef>
                <a:spcPts val="2500"/>
              </a:spcBef>
              <a:defRPr sz="3895">
                <a:latin typeface="Arial"/>
                <a:ea typeface="Arial"/>
                <a:cs typeface="Arial"/>
                <a:sym typeface="Arial"/>
              </a:defRPr>
            </a:pPr>
            <a:r>
              <a:t>India -1500 Units (1/3 of World).</a:t>
            </a:r>
          </a:p>
          <a:p>
            <a:pPr marL="359054" indent="-359054" defTabSz="1436181">
              <a:spcBef>
                <a:spcPts val="2500"/>
              </a:spcBef>
              <a:defRPr sz="3895">
                <a:latin typeface="Arial"/>
                <a:ea typeface="Arial"/>
                <a:cs typeface="Arial"/>
                <a:sym typeface="Arial"/>
              </a:defRPr>
            </a:pPr>
            <a:r>
              <a:t>Max Dadar &amp; Nagar Haveli - 10000Units.</a:t>
            </a:r>
          </a:p>
          <a:p>
            <a:pPr marL="359054" indent="-359054" defTabSz="1436181">
              <a:spcBef>
                <a:spcPts val="2500"/>
              </a:spcBef>
              <a:defRPr sz="3895">
                <a:latin typeface="Arial"/>
                <a:ea typeface="Arial"/>
                <a:cs typeface="Arial"/>
                <a:sym typeface="Arial"/>
              </a:defRPr>
            </a:pPr>
            <a:r>
              <a:t>Min Bihar - 311 Units.</a:t>
            </a:r>
          </a:p>
          <a:p>
            <a:pPr marL="359054" indent="-359054" defTabSz="1436181">
              <a:spcBef>
                <a:spcPts val="2500"/>
              </a:spcBef>
              <a:defRPr sz="3895">
                <a:latin typeface="Arial"/>
                <a:ea typeface="Arial"/>
                <a:cs typeface="Arial"/>
                <a:sym typeface="Arial"/>
              </a:defRPr>
            </a:pPr>
            <a:r>
              <a:t>AP -1400 Units.</a:t>
            </a:r>
          </a:p>
          <a:p>
            <a:pPr marL="359054" indent="-359054" defTabSz="1436181">
              <a:spcBef>
                <a:spcPts val="2500"/>
              </a:spcBef>
              <a:defRPr sz="3895">
                <a:latin typeface="Arial"/>
                <a:ea typeface="Arial"/>
                <a:cs typeface="Arial"/>
                <a:sym typeface="Arial"/>
              </a:defRPr>
            </a:pPr>
            <a:r>
              <a:t>Telangana- 2100 Units (70% increase from 2014)</a:t>
            </a:r>
          </a:p>
          <a:p>
            <a:pPr marL="359054" indent="-359054" defTabSz="1436181">
              <a:spcBef>
                <a:spcPts val="2500"/>
              </a:spcBef>
              <a:defRPr sz="3895">
                <a:latin typeface="Arial"/>
                <a:ea typeface="Arial"/>
                <a:cs typeface="Arial"/>
                <a:sym typeface="Arial"/>
              </a:defRPr>
            </a:pPr>
            <a:r>
              <a:t>Length of Transmission lines in AP 400KV-11KV-2,31,127KM(Excluding PGCL)</a:t>
            </a:r>
          </a:p>
          <a:p>
            <a:pPr marL="359054" indent="-359054" defTabSz="1436181">
              <a:spcBef>
                <a:spcPts val="2500"/>
              </a:spcBef>
              <a:defRPr sz="3895">
                <a:latin typeface="Arial"/>
                <a:ea typeface="Arial"/>
                <a:cs typeface="Arial"/>
                <a:sym typeface="Arial"/>
              </a:defRPr>
            </a:pPr>
            <a:r>
              <a:t>Max Day consumption - 251 MU ( on 28.05.23)</a:t>
            </a:r>
          </a:p>
          <a:p>
            <a:pPr marL="359054" indent="-359054" defTabSz="1436181">
              <a:spcBef>
                <a:spcPts val="2500"/>
              </a:spcBef>
              <a:defRPr sz="3895">
                <a:latin typeface="Arial"/>
                <a:ea typeface="Arial"/>
                <a:cs typeface="Arial"/>
                <a:sym typeface="Arial"/>
              </a:defRPr>
            </a:pPr>
            <a:r>
              <a:t>Highest grid demand in India - 223GW(09.06.23)</a:t>
            </a:r>
          </a:p>
          <a:p>
            <a:pPr marL="359054" indent="-359054" defTabSz="1436181">
              <a:spcBef>
                <a:spcPts val="2500"/>
              </a:spcBef>
              <a:defRPr sz="3895">
                <a:latin typeface="Arial"/>
                <a:ea typeface="Arial"/>
                <a:cs typeface="Arial"/>
                <a:sym typeface="Arial"/>
              </a:defRPr>
            </a:pPr>
            <a:r>
              <a:t>India’s population is 18% of world population but energy consumption is 6%.</a:t>
            </a:r>
          </a:p>
          <a:p>
            <a:pPr marL="359054" indent="-359054" defTabSz="1436181">
              <a:spcBef>
                <a:spcPts val="2500"/>
              </a:spcBef>
              <a:defRPr sz="3895">
                <a:latin typeface="Arial"/>
                <a:ea typeface="Arial"/>
                <a:cs typeface="Arial"/>
                <a:sym typeface="Arial"/>
              </a:defRPr>
            </a:pPr>
            <a:r>
              <a:t>Transmission and Distribution losses in India is 20% and AP &lt;3%( 40% is given free without metering)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fade/>
      </p:transition>
    </mc:Choice>
    <mc:Fallback xmlns="" xmlns:m="http://schemas.openxmlformats.org/officeDocument/2006/math" xmlns:a14="http://schemas.microsoft.com/office/drawing/2010/main">
      <p:transition spd="slow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4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4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" grpId="1" animBg="1" advAuto="0"/>
      <p:bldP spid="127" grpId="2" animBg="1" advAuto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DGA"/>
          <p:cNvSpPr txBox="1">
            <a:spLocks noGrp="1"/>
          </p:cNvSpPr>
          <p:nvPr>
            <p:ph type="body" sz="quarter" idx="1"/>
          </p:nvPr>
        </p:nvSpPr>
        <p:spPr>
          <a:xfrm>
            <a:off x="1206500" y="457901"/>
            <a:ext cx="21971000" cy="1017099"/>
          </a:xfrm>
          <a:prstGeom prst="rect">
            <a:avLst/>
          </a:prstGeom>
        </p:spPr>
        <p:txBody>
          <a:bodyPr/>
          <a:lstStyle>
            <a:lvl1pPr>
              <a:defRPr sz="6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Most used online testing techniques</a:t>
            </a:r>
          </a:p>
        </p:txBody>
      </p:sp>
      <p:graphicFrame>
        <p:nvGraphicFramePr>
          <p:cNvPr id="253" name="Table 6"/>
          <p:cNvGraphicFramePr/>
          <p:nvPr/>
        </p:nvGraphicFramePr>
        <p:xfrm>
          <a:off x="1206500" y="2193216"/>
          <a:ext cx="22631695" cy="9614094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32681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89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639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906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57005">
                <a:tc>
                  <a:txBody>
                    <a:bodyPr/>
                    <a:lstStyle/>
                    <a:p>
                      <a:pPr algn="ctr">
                        <a:tabLst>
                          <a:tab pos="1663700" algn="l"/>
                        </a:tabLst>
                        <a:defRPr sz="1800"/>
                      </a:pPr>
                      <a:r>
                        <a:rPr sz="3200" b="1"/>
                        <a:t>Test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1663700" algn="l"/>
                        </a:tabLst>
                        <a:defRPr sz="1800"/>
                      </a:pPr>
                      <a:r>
                        <a:rPr sz="3200" b="1"/>
                        <a:t>Method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1663700" algn="l"/>
                        </a:tabLst>
                        <a:defRPr sz="1800"/>
                      </a:pPr>
                      <a:r>
                        <a:rPr sz="3200" b="1"/>
                        <a:t>Degree of reliability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1663700" algn="l"/>
                        </a:tabLst>
                        <a:defRPr sz="1800"/>
                      </a:pPr>
                      <a:r>
                        <a:rPr sz="3200" b="1"/>
                        <a:t>Features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78720">
                <a:tc rowSpan="2">
                  <a:txBody>
                    <a:bodyPr/>
                    <a:lstStyle/>
                    <a:p>
                      <a:pPr algn="ctr" defTabSz="1828800">
                        <a:defRPr sz="3600" b="1"/>
                      </a:pPr>
                      <a:endParaRPr/>
                    </a:p>
                    <a:p>
                      <a:pPr algn="ctr" defTabSz="1828800">
                        <a:defRPr sz="3600" b="1"/>
                      </a:pPr>
                      <a:endParaRPr/>
                    </a:p>
                    <a:p>
                      <a:pPr algn="ctr" defTabSz="1828800">
                        <a:defRPr sz="3600" b="1"/>
                      </a:pPr>
                      <a:r>
                        <a:t>Dissolved gases analysis (DGA)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Online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High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1828800">
                        <a:defRPr sz="1800"/>
                      </a:pPr>
                      <a:r>
                        <a:rPr sz="3600"/>
                        <a:t>Good detection and diagnostic capacity. A similar, but more economical alternative, is the equivalent hydrogen method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930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Offline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High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1828800">
                        <a:defRPr sz="1800"/>
                      </a:pPr>
                      <a:r>
                        <a:rPr sz="3600"/>
                        <a:t>Very good detection and diagnostic capacity based on laboratory chromatography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30223">
                <a:tc rowSpan="2">
                  <a:txBody>
                    <a:bodyPr/>
                    <a:lstStyle/>
                    <a:p>
                      <a:pPr algn="ctr">
                        <a:tabLst>
                          <a:tab pos="1663700" algn="l"/>
                        </a:tabLst>
                        <a:defRPr sz="3200" b="1"/>
                      </a:pPr>
                      <a:endParaRPr/>
                    </a:p>
                    <a:p>
                      <a:pPr algn="ctr">
                        <a:tabLst>
                          <a:tab pos="1663700" algn="l"/>
                        </a:tabLst>
                        <a:defRPr sz="3200" b="1"/>
                      </a:pPr>
                      <a:endParaRPr/>
                    </a:p>
                    <a:p>
                      <a:pPr algn="ctr">
                        <a:tabLst>
                          <a:tab pos="1663700" algn="l"/>
                        </a:tabLst>
                        <a:defRPr sz="3200" b="1"/>
                      </a:pPr>
                      <a:r>
                        <a:t>Transformation ratio (TTR)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Online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High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1828800">
                        <a:defRPr sz="1800"/>
                      </a:pPr>
                      <a:r>
                        <a:rPr sz="3600"/>
                        <a:t>The accuracy of current and voltage transformers make possible to detect very small changes in the properties of the transformer, being comparable to the tolerance limits established for the off-line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8320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Offline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High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1828800">
                        <a:defRPr sz="1800"/>
                      </a:pPr>
                      <a:r>
                        <a:rPr sz="3600"/>
                        <a:t>Open circuits and short-circuited turns can be detected by measuring the ratio and phase angle of one winding to another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83205">
                <a:tc>
                  <a:txBody>
                    <a:bodyPr/>
                    <a:lstStyle/>
                    <a:p>
                      <a:pPr algn="ctr" defTabSz="1828800">
                        <a:defRPr sz="1800"/>
                      </a:pPr>
                      <a:r>
                        <a:rPr sz="3200" b="1"/>
                        <a:t>Differential protection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Online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High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1828800">
                        <a:defRPr sz="1800"/>
                      </a:pPr>
                      <a:r>
                        <a:rPr sz="3600"/>
                        <a:t>Primary protection for its reliability, certainty, and operation speed
Disadvantage: False operations caused by the magnetization current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49631">
                <a:tc>
                  <a:txBody>
                    <a:bodyPr/>
                    <a:lstStyle/>
                    <a:p>
                      <a:pPr algn="ctr" defTabSz="1828800">
                        <a:defRPr sz="3200" b="1"/>
                      </a:pPr>
                      <a:r>
                        <a:t>Vibrations and</a:t>
                      </a:r>
                      <a:r>
                        <a:rPr sz="3600" b="0"/>
                        <a:t> </a:t>
                      </a:r>
                      <a:r>
                        <a:t>acoustic</a:t>
                      </a:r>
                      <a:r>
                        <a:rPr sz="3600" b="0"/>
                        <a:t> </a:t>
                      </a:r>
                      <a:r>
                        <a:t>analysis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Online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3200"/>
                        <a:t>High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1828800">
                        <a:defRPr sz="1800"/>
                      </a:pPr>
                      <a:r>
                        <a:rPr sz="3600"/>
                        <a:t>Suitable for mechanical faults in transformers and OLTC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" presetClass="entr" presetSubtype="4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2" grpId="1" build="p" animBg="1" advAuto="0"/>
      <p:bldP spid="253" grpId="2" animBg="1" advAuto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Title 1"/>
          <p:cNvSpPr txBox="1">
            <a:spLocks noGrp="1"/>
          </p:cNvSpPr>
          <p:nvPr>
            <p:ph type="title"/>
          </p:nvPr>
        </p:nvSpPr>
        <p:spPr>
          <a:xfrm>
            <a:off x="1676399" y="241152"/>
            <a:ext cx="21031201" cy="1378469"/>
          </a:xfrm>
          <a:prstGeom prst="rect">
            <a:avLst/>
          </a:prstGeom>
        </p:spPr>
        <p:txBody>
          <a:bodyPr/>
          <a:lstStyle>
            <a:lvl1pPr>
              <a:defRPr sz="60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Sample PM Checklist</a:t>
            </a:r>
          </a:p>
        </p:txBody>
      </p:sp>
      <p:sp>
        <p:nvSpPr>
          <p:cNvPr id="256" name="Text Placeholder 3"/>
          <p:cNvSpPr txBox="1">
            <a:spLocks noGrp="1"/>
          </p:cNvSpPr>
          <p:nvPr>
            <p:ph type="body" idx="1"/>
          </p:nvPr>
        </p:nvSpPr>
        <p:spPr>
          <a:xfrm>
            <a:off x="1488558" y="1382234"/>
            <a:ext cx="21711684" cy="11904558"/>
          </a:xfrm>
          <a:prstGeom prst="rect">
            <a:avLst/>
          </a:prstGeom>
        </p:spPr>
        <p:txBody>
          <a:bodyPr lIns="45719" tIns="45719" rIns="45719" bIns="45719"/>
          <a:lstStyle/>
          <a:p>
            <a:pPr marL="443484" indent="-443484" defTabSz="443484">
              <a:lnSpc>
                <a:spcPct val="72000"/>
              </a:lnSpc>
              <a:spcBef>
                <a:spcPts val="1900"/>
              </a:spcBef>
              <a:buSzPct val="100000"/>
              <a:buFont typeface="Arial"/>
              <a:buChar char="•"/>
              <a:defRPr sz="2716" u="sng">
                <a:latin typeface="Arial"/>
                <a:ea typeface="Arial"/>
                <a:cs typeface="Arial"/>
                <a:sym typeface="Arial"/>
              </a:defRPr>
            </a:pPr>
            <a:r>
              <a:t>Transformer Details:	</a:t>
            </a:r>
            <a:r>
              <a:rPr sz="1552" u="none"/>
              <a:t>	     				                                                                                                                                                                                                                            	</a:t>
            </a:r>
            <a:r>
              <a:t>DATE: </a:t>
            </a:r>
            <a:endParaRPr sz="10864"/>
          </a:p>
          <a:p>
            <a:pPr marL="443484" indent="-443484" defTabSz="443484">
              <a:lnSpc>
                <a:spcPct val="72000"/>
              </a:lnSpc>
              <a:spcBef>
                <a:spcPts val="1900"/>
              </a:spcBef>
              <a:buSzPct val="100000"/>
              <a:buFont typeface="Arial"/>
              <a:buChar char="•"/>
              <a:defRPr sz="2716">
                <a:latin typeface="Arial"/>
                <a:ea typeface="Arial"/>
                <a:cs typeface="Arial"/>
                <a:sym typeface="Arial"/>
              </a:defRPr>
            </a:pPr>
            <a:r>
              <a:t>PTW No:-                                                                                            </a:t>
            </a:r>
            <a:endParaRPr sz="6208"/>
          </a:p>
          <a:p>
            <a:pPr marL="1022477" indent="-886968" defTabSz="443484">
              <a:lnSpc>
                <a:spcPct val="96000"/>
              </a:lnSpc>
              <a:spcBef>
                <a:spcPts val="1900"/>
              </a:spcBef>
              <a:buClr>
                <a:srgbClr val="000000"/>
              </a:buClr>
              <a:buSzPct val="100000"/>
              <a:buAutoNum type="arabicParenR"/>
              <a:defRPr sz="2328" b="0">
                <a:latin typeface="Arial"/>
                <a:ea typeface="Arial"/>
                <a:cs typeface="Arial"/>
                <a:sym typeface="Arial"/>
              </a:defRPr>
            </a:pPr>
            <a:r>
              <a:t>HT&amp;LT side bushings cleaned and ensured healthiness of bushings and studs</a:t>
            </a:r>
            <a:endParaRPr sz="1358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022477" indent="-886968" defTabSz="443484">
              <a:lnSpc>
                <a:spcPct val="96000"/>
              </a:lnSpc>
              <a:spcBef>
                <a:spcPts val="1900"/>
              </a:spcBef>
              <a:buClr>
                <a:srgbClr val="000000"/>
              </a:buClr>
              <a:buSzPct val="100000"/>
              <a:buAutoNum type="arabicParenR"/>
              <a:defRPr sz="2328" b="0">
                <a:latin typeface="Arial"/>
                <a:ea typeface="Arial"/>
                <a:cs typeface="Arial"/>
                <a:sym typeface="Arial"/>
              </a:defRPr>
            </a:pPr>
            <a:r>
              <a:t>HT and LT side termination healthiness ensured and tightness checked using torque wrench</a:t>
            </a:r>
            <a:endParaRPr sz="1358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022477" indent="-886968" defTabSz="443484">
              <a:lnSpc>
                <a:spcPct val="96000"/>
              </a:lnSpc>
              <a:spcBef>
                <a:spcPts val="1900"/>
              </a:spcBef>
              <a:buClr>
                <a:srgbClr val="000000"/>
              </a:buClr>
              <a:buSzPct val="100000"/>
              <a:buAutoNum type="arabicParenR"/>
              <a:defRPr sz="2328" b="0">
                <a:latin typeface="Arial"/>
                <a:ea typeface="Arial"/>
                <a:cs typeface="Arial"/>
                <a:sym typeface="Arial"/>
              </a:defRPr>
            </a:pPr>
            <a:r>
              <a:t>Plugged all holes/openings with Suitable putty/Aluminum foil tape.</a:t>
            </a:r>
            <a:endParaRPr sz="1358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022477" indent="-886968" defTabSz="443484">
              <a:lnSpc>
                <a:spcPct val="96000"/>
              </a:lnSpc>
              <a:spcBef>
                <a:spcPts val="1900"/>
              </a:spcBef>
              <a:buClr>
                <a:srgbClr val="000000"/>
              </a:buClr>
              <a:buSzPct val="100000"/>
              <a:buAutoNum type="arabicParenR"/>
              <a:defRPr sz="2328" b="0">
                <a:latin typeface="Arial"/>
                <a:ea typeface="Arial"/>
                <a:cs typeface="Arial"/>
                <a:sym typeface="Arial"/>
              </a:defRPr>
            </a:pPr>
            <a:r>
              <a:t>Discharge rod removed and IR Values Recorded:-HV side. R-E____.Y-E.____ B-E.____</a:t>
            </a:r>
            <a:endParaRPr sz="1358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022477" indent="-886968" defTabSz="443484">
              <a:lnSpc>
                <a:spcPct val="96000"/>
              </a:lnSpc>
              <a:spcBef>
                <a:spcPts val="1900"/>
              </a:spcBef>
              <a:buClr>
                <a:srgbClr val="000000"/>
              </a:buClr>
              <a:buSzPct val="100000"/>
              <a:buAutoNum type="arabicParenR"/>
              <a:defRPr sz="2328" b="0">
                <a:latin typeface="Arial"/>
                <a:ea typeface="Arial"/>
                <a:cs typeface="Arial"/>
                <a:sym typeface="Arial"/>
              </a:defRPr>
            </a:pPr>
            <a:r>
              <a:t>Ensured healthiness of gasket and HT&amp;LT covers closed</a:t>
            </a:r>
            <a:endParaRPr sz="1358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022477" indent="-886968" defTabSz="443484">
              <a:lnSpc>
                <a:spcPct val="96000"/>
              </a:lnSpc>
              <a:spcBef>
                <a:spcPts val="1900"/>
              </a:spcBef>
              <a:buClr>
                <a:srgbClr val="000000"/>
              </a:buClr>
              <a:buSzPct val="100000"/>
              <a:buAutoNum type="arabicParenR"/>
              <a:defRPr sz="2328" b="0">
                <a:latin typeface="Arial"/>
                <a:ea typeface="Arial"/>
                <a:cs typeface="Arial"/>
                <a:sym typeface="Arial"/>
              </a:defRPr>
            </a:pPr>
            <a:r>
              <a:t>Checked for healthiness of OTI, WTI, MOG and Gauge Glass. TBs cleaned and tightened</a:t>
            </a:r>
            <a:endParaRPr sz="1358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022477" indent="-886968" defTabSz="443484">
              <a:lnSpc>
                <a:spcPct val="96000"/>
              </a:lnSpc>
              <a:spcBef>
                <a:spcPts val="1900"/>
              </a:spcBef>
              <a:buClr>
                <a:srgbClr val="000000"/>
              </a:buClr>
              <a:buSzPct val="100000"/>
              <a:buAutoNum type="arabicParenR"/>
              <a:defRPr sz="2328" b="0">
                <a:latin typeface="Arial"/>
                <a:ea typeface="Arial"/>
                <a:cs typeface="Arial"/>
                <a:sym typeface="Arial"/>
              </a:defRPr>
            </a:pPr>
            <a:r>
              <a:t>Simulated all protections</a:t>
            </a:r>
            <a:endParaRPr sz="1358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022477" indent="-886968" defTabSz="443484">
              <a:lnSpc>
                <a:spcPct val="96000"/>
              </a:lnSpc>
              <a:spcBef>
                <a:spcPts val="1900"/>
              </a:spcBef>
              <a:buClr>
                <a:srgbClr val="000000"/>
              </a:buClr>
              <a:buSzPct val="100000"/>
              <a:buAutoNum type="arabicParenR"/>
              <a:defRPr sz="2328" b="0">
                <a:latin typeface="Arial"/>
                <a:ea typeface="Arial"/>
                <a:cs typeface="Arial"/>
                <a:sym typeface="Arial"/>
              </a:defRPr>
            </a:pPr>
            <a:r>
              <a:t>Protocol made and PTW cancelled</a:t>
            </a:r>
            <a:endParaRPr sz="1358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022477" indent="-886968" defTabSz="443484">
              <a:lnSpc>
                <a:spcPct val="80000"/>
              </a:lnSpc>
              <a:spcBef>
                <a:spcPts val="1900"/>
              </a:spcBef>
              <a:buClr>
                <a:srgbClr val="000000"/>
              </a:buClr>
              <a:buSzPct val="100000"/>
              <a:buAutoNum type="arabicParenR"/>
              <a:defRPr sz="2328" b="0">
                <a:latin typeface="Arial"/>
                <a:ea typeface="Arial"/>
                <a:cs typeface="Arial"/>
                <a:sym typeface="Arial"/>
              </a:defRPr>
            </a:pPr>
            <a:r>
              <a:t>Confirmed isolation of I/C (Upstream and Downstream breakers both), locking as mentioned in PTW and verified personally including control supply isolations</a:t>
            </a:r>
            <a:endParaRPr sz="1358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022477" indent="-886968" defTabSz="443484">
              <a:lnSpc>
                <a:spcPct val="80000"/>
              </a:lnSpc>
              <a:spcBef>
                <a:spcPts val="1900"/>
              </a:spcBef>
              <a:buClr>
                <a:srgbClr val="000000"/>
              </a:buClr>
              <a:buSzPct val="100000"/>
              <a:buAutoNum type="arabicParenR"/>
              <a:defRPr sz="2328" b="0">
                <a:latin typeface="Arial"/>
                <a:ea typeface="Arial"/>
                <a:cs typeface="Arial"/>
                <a:sym typeface="Arial"/>
              </a:defRPr>
            </a:pPr>
            <a:r>
              <a:t>Discharged incoming cables and bus. (Keep the earth rod connected till the work is completed)</a:t>
            </a:r>
            <a:endParaRPr sz="1358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022477" indent="-886968" defTabSz="443484">
              <a:lnSpc>
                <a:spcPct val="80000"/>
              </a:lnSpc>
              <a:spcBef>
                <a:spcPts val="1900"/>
              </a:spcBef>
              <a:buClr>
                <a:srgbClr val="000000"/>
              </a:buClr>
              <a:buSzPct val="100000"/>
              <a:buAutoNum type="arabicParenR"/>
              <a:defRPr sz="2328" b="0">
                <a:latin typeface="Arial"/>
                <a:ea typeface="Arial"/>
                <a:cs typeface="Arial"/>
                <a:sym typeface="Arial"/>
              </a:defRPr>
            </a:pPr>
            <a:r>
              <a:t>Protective relays cleaned and calibration ensured</a:t>
            </a:r>
            <a:endParaRPr sz="1358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022477" indent="-886968" defTabSz="443484">
              <a:lnSpc>
                <a:spcPct val="80000"/>
              </a:lnSpc>
              <a:spcBef>
                <a:spcPts val="1900"/>
              </a:spcBef>
              <a:buClr>
                <a:srgbClr val="000000"/>
              </a:buClr>
              <a:buSzPct val="100000"/>
              <a:buAutoNum type="arabicParenR"/>
              <a:defRPr sz="2328" b="0">
                <a:latin typeface="Arial"/>
                <a:ea typeface="Arial"/>
                <a:cs typeface="Arial"/>
                <a:sym typeface="Arial"/>
              </a:defRPr>
            </a:pPr>
            <a:r>
              <a:t>Oil filtration done based on earlier oil BDV values if required</a:t>
            </a:r>
            <a:endParaRPr sz="1358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022477" indent="-886968" defTabSz="443484">
              <a:lnSpc>
                <a:spcPct val="80000"/>
              </a:lnSpc>
              <a:spcBef>
                <a:spcPts val="1900"/>
              </a:spcBef>
              <a:buClr>
                <a:srgbClr val="000000"/>
              </a:buClr>
              <a:buSzPct val="100000"/>
              <a:buAutoNum type="arabicParenR"/>
              <a:defRPr sz="2328" b="0">
                <a:latin typeface="Arial"/>
                <a:ea typeface="Arial"/>
                <a:cs typeface="Arial"/>
                <a:sym typeface="Arial"/>
              </a:defRPr>
            </a:pPr>
            <a:r>
              <a:t>Attended all oil leakages (replaced gaskets &amp; oil seals wherever required)</a:t>
            </a:r>
            <a:endParaRPr sz="1358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022477" indent="-886968" defTabSz="443484">
              <a:lnSpc>
                <a:spcPct val="80000"/>
              </a:lnSpc>
              <a:spcBef>
                <a:spcPts val="1900"/>
              </a:spcBef>
              <a:buClr>
                <a:srgbClr val="000000"/>
              </a:buClr>
              <a:buSzPct val="100000"/>
              <a:buAutoNum type="arabicParenR"/>
              <a:defRPr sz="2328" b="0">
                <a:latin typeface="Arial"/>
                <a:ea typeface="Arial"/>
                <a:cs typeface="Arial"/>
                <a:sym typeface="Arial"/>
              </a:defRPr>
            </a:pPr>
            <a:r>
              <a:t>Oil level ensured</a:t>
            </a:r>
            <a:endParaRPr sz="1358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022477" indent="-886968" defTabSz="443484">
              <a:lnSpc>
                <a:spcPct val="80000"/>
              </a:lnSpc>
              <a:spcBef>
                <a:spcPts val="1900"/>
              </a:spcBef>
              <a:buClr>
                <a:srgbClr val="000000"/>
              </a:buClr>
              <a:buSzPct val="100000"/>
              <a:buAutoNum type="arabicParenR"/>
              <a:defRPr sz="2328" b="0">
                <a:latin typeface="Arial"/>
                <a:ea typeface="Arial"/>
                <a:cs typeface="Arial"/>
                <a:sym typeface="Arial"/>
              </a:defRPr>
            </a:pPr>
            <a:r>
              <a:t>Cleaned transformer and marshaling box thoroughly using suitable cleaning agent.</a:t>
            </a:r>
            <a:endParaRPr sz="1358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022477" indent="-886968" defTabSz="443484">
              <a:lnSpc>
                <a:spcPct val="80000"/>
              </a:lnSpc>
              <a:spcBef>
                <a:spcPts val="1900"/>
              </a:spcBef>
              <a:buClr>
                <a:srgbClr val="000000"/>
              </a:buClr>
              <a:buSzPct val="100000"/>
              <a:buAutoNum type="arabicParenR"/>
              <a:defRPr sz="8536" b="0">
                <a:latin typeface="Arial"/>
                <a:ea typeface="Arial"/>
                <a:cs typeface="Arial"/>
                <a:sym typeface="Arial"/>
              </a:defRPr>
            </a:pPr>
            <a:endParaRPr sz="1358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43484" indent="-443484" defTabSz="443484">
              <a:lnSpc>
                <a:spcPct val="72000"/>
              </a:lnSpc>
              <a:spcBef>
                <a:spcPts val="1900"/>
              </a:spcBef>
              <a:buSzPct val="100000"/>
              <a:buFont typeface="Arial"/>
              <a:buChar char="•"/>
              <a:defRPr sz="2716" b="0">
                <a:latin typeface="Arial"/>
                <a:ea typeface="Arial"/>
                <a:cs typeface="Arial"/>
                <a:sym typeface="Arial"/>
              </a:defRPr>
            </a:pPr>
            <a:r>
              <a:t>Any observations for improvement</a:t>
            </a:r>
            <a:endParaRPr sz="10864"/>
          </a:p>
          <a:p>
            <a:pPr marL="443484" indent="-443484" defTabSz="443484">
              <a:lnSpc>
                <a:spcPct val="72000"/>
              </a:lnSpc>
              <a:spcBef>
                <a:spcPts val="1900"/>
              </a:spcBef>
              <a:buSzPct val="100000"/>
              <a:buFont typeface="Arial"/>
              <a:buChar char="•"/>
              <a:defRPr sz="2716" b="0">
                <a:latin typeface="Arial"/>
                <a:ea typeface="Arial"/>
                <a:cs typeface="Arial"/>
                <a:sym typeface="Arial"/>
              </a:defRPr>
            </a:pPr>
            <a:r>
              <a:t>Spares Consumed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5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"/>
                                        <p:tgtEl>
                                          <p:spTgt spid="25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"/>
                                        <p:tgtEl>
                                          <p:spTgt spid="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10"/>
                            </p:stCondLst>
                            <p:childTnLst>
                              <p:par>
                                <p:cTn id="16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2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"/>
                                        <p:tgtEl>
                                          <p:spTgt spid="2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20"/>
                            </p:stCondLst>
                            <p:childTnLst>
                              <p:par>
                                <p:cTn id="20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2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"/>
                                        <p:tgtEl>
                                          <p:spTgt spid="2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30"/>
                            </p:stCondLst>
                            <p:childTnLst>
                              <p:par>
                                <p:cTn id="24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2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"/>
                                        <p:tgtEl>
                                          <p:spTgt spid="2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40"/>
                            </p:stCondLst>
                            <p:childTnLst>
                              <p:par>
                                <p:cTn id="28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2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"/>
                                        <p:tgtEl>
                                          <p:spTgt spid="2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50"/>
                            </p:stCondLst>
                            <p:childTnLst>
                              <p:par>
                                <p:cTn id="32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2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"/>
                                        <p:tgtEl>
                                          <p:spTgt spid="2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60"/>
                            </p:stCondLst>
                            <p:childTnLst>
                              <p:par>
                                <p:cTn id="36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7" fill="hold"/>
                                        <p:tgtEl>
                                          <p:spTgt spid="2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"/>
                                        <p:tgtEl>
                                          <p:spTgt spid="2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70"/>
                            </p:stCondLst>
                            <p:childTnLst>
                              <p:par>
                                <p:cTn id="40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1" fill="hold"/>
                                        <p:tgtEl>
                                          <p:spTgt spid="2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"/>
                                        <p:tgtEl>
                                          <p:spTgt spid="2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80"/>
                            </p:stCondLst>
                            <p:childTnLst>
                              <p:par>
                                <p:cTn id="44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5" fill="hold"/>
                                        <p:tgtEl>
                                          <p:spTgt spid="25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"/>
                                        <p:tgtEl>
                                          <p:spTgt spid="25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90"/>
                            </p:stCondLst>
                            <p:childTnLst>
                              <p:par>
                                <p:cTn id="48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9" fill="hold"/>
                                        <p:tgtEl>
                                          <p:spTgt spid="25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"/>
                                        <p:tgtEl>
                                          <p:spTgt spid="25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600"/>
                            </p:stCondLst>
                            <p:childTnLst>
                              <p:par>
                                <p:cTn id="52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3" fill="hold"/>
                                        <p:tgtEl>
                                          <p:spTgt spid="25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"/>
                                        <p:tgtEl>
                                          <p:spTgt spid="25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10"/>
                            </p:stCondLst>
                            <p:childTnLst>
                              <p:par>
                                <p:cTn id="56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7" fill="hold"/>
                                        <p:tgtEl>
                                          <p:spTgt spid="25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"/>
                                        <p:tgtEl>
                                          <p:spTgt spid="25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20"/>
                            </p:stCondLst>
                            <p:childTnLst>
                              <p:par>
                                <p:cTn id="60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1" fill="hold"/>
                                        <p:tgtEl>
                                          <p:spTgt spid="25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"/>
                                        <p:tgtEl>
                                          <p:spTgt spid="25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630"/>
                            </p:stCondLst>
                            <p:childTnLst>
                              <p:par>
                                <p:cTn id="64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5" fill="hold"/>
                                        <p:tgtEl>
                                          <p:spTgt spid="25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"/>
                                        <p:tgtEl>
                                          <p:spTgt spid="25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640"/>
                            </p:stCondLst>
                            <p:childTnLst>
                              <p:par>
                                <p:cTn id="68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9" fill="hold"/>
                                        <p:tgtEl>
                                          <p:spTgt spid="25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"/>
                                        <p:tgtEl>
                                          <p:spTgt spid="25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650"/>
                            </p:stCondLst>
                            <p:childTnLst>
                              <p:par>
                                <p:cTn id="72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3" fill="hold"/>
                                        <p:tgtEl>
                                          <p:spTgt spid="25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"/>
                                        <p:tgtEl>
                                          <p:spTgt spid="25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660"/>
                            </p:stCondLst>
                            <p:childTnLst>
                              <p:par>
                                <p:cTn id="76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7" fill="hold"/>
                                        <p:tgtEl>
                                          <p:spTgt spid="25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"/>
                                        <p:tgtEl>
                                          <p:spTgt spid="25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670"/>
                            </p:stCondLst>
                            <p:childTnLst>
                              <p:par>
                                <p:cTn id="80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1" fill="hold"/>
                                        <p:tgtEl>
                                          <p:spTgt spid="25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"/>
                                        <p:tgtEl>
                                          <p:spTgt spid="25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680"/>
                            </p:stCondLst>
                            <p:childTnLst>
                              <p:par>
                                <p:cTn id="84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5" fill="hold"/>
                                        <p:tgtEl>
                                          <p:spTgt spid="25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"/>
                                        <p:tgtEl>
                                          <p:spTgt spid="25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690"/>
                            </p:stCondLst>
                            <p:childTnLst>
                              <p:par>
                                <p:cTn id="88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9" fill="hold"/>
                                        <p:tgtEl>
                                          <p:spTgt spid="256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"/>
                                        <p:tgtEl>
                                          <p:spTgt spid="256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5" grpId="1" animBg="1" advAuto="0"/>
      <p:bldP spid="256" grpId="2" build="p" animBg="1" advAuto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Maintenance."/>
          <p:cNvSpPr txBox="1">
            <a:spLocks noGrp="1"/>
          </p:cNvSpPr>
          <p:nvPr>
            <p:ph type="body" sz="quarter" idx="1"/>
          </p:nvPr>
        </p:nvSpPr>
        <p:spPr>
          <a:xfrm>
            <a:off x="1206500" y="1353639"/>
            <a:ext cx="21971000" cy="1017099"/>
          </a:xfrm>
          <a:prstGeom prst="rect">
            <a:avLst/>
          </a:prstGeom>
        </p:spPr>
        <p:txBody>
          <a:bodyPr lIns="45719" tIns="45719" rIns="45719" bIns="45719"/>
          <a:lstStyle>
            <a:lvl1pPr defTabSz="1828800">
              <a:lnSpc>
                <a:spcPct val="90000"/>
              </a:lnSpc>
              <a:spcBef>
                <a:spcPts val="2000"/>
              </a:spcBef>
              <a:defRPr sz="5600"/>
            </a:lvl1pPr>
          </a:lstStyle>
          <a:p>
            <a:r>
              <a:t>DGA Format Sample</a:t>
            </a:r>
          </a:p>
        </p:txBody>
      </p:sp>
      <p:graphicFrame>
        <p:nvGraphicFramePr>
          <p:cNvPr id="259" name="Table 1-1"/>
          <p:cNvGraphicFramePr/>
          <p:nvPr/>
        </p:nvGraphicFramePr>
        <p:xfrm>
          <a:off x="1272286" y="2780521"/>
          <a:ext cx="21839425" cy="9423921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7431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931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04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33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1705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1705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815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724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4762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4423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248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83743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83743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79336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79336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749284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705209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705209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506868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572981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749284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1216621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2155158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</a:tblGrid>
              <a:tr h="1568704">
                <a:tc gridSpan="23"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100" b="1" u="sng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Oil test reports for CHP - 1,2,3&amp;4 transformers for 2018</a:t>
                      </a:r>
                    </a:p>
                  </a:txBody>
                  <a:tcPr marL="0" marR="0" marT="0" marB="0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68704">
                <a:tc>
                  <a:txBody>
                    <a:bodyPr/>
                    <a:lstStyle/>
                    <a:p>
                      <a:pPr algn="l">
                        <a:defRPr sz="3200"/>
                      </a:pPr>
                      <a:endParaRPr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>
                        <a:defRPr sz="3200"/>
                      </a:pPr>
                      <a:endParaRPr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>
                        <a:defRPr sz="3200"/>
                      </a:pPr>
                      <a:endParaRPr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>
                        <a:defRPr sz="3200"/>
                      </a:pPr>
                      <a:endParaRPr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>
                        <a:defRPr sz="3200"/>
                      </a:pPr>
                      <a:endParaRPr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>
                        <a:defRPr sz="3200"/>
                      </a:pPr>
                      <a:endParaRPr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>
                        <a:defRPr sz="3200"/>
                      </a:pPr>
                      <a:endParaRPr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>
                        <a:defRPr sz="3200"/>
                      </a:pPr>
                      <a:endParaRPr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>
                        <a:defRPr sz="3200"/>
                      </a:pPr>
                      <a:endParaRPr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>
                        <a:defRPr sz="3200"/>
                      </a:pPr>
                      <a:endParaRPr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>
                        <a:defRPr sz="3200"/>
                      </a:pPr>
                      <a:endParaRPr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>
                        <a:defRPr sz="3200"/>
                      </a:pPr>
                      <a:endParaRPr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>
                        <a:defRPr sz="3200"/>
                      </a:pPr>
                      <a:endParaRPr/>
                    </a:p>
                  </a:txBody>
                  <a:tcPr marL="0" marR="0" marT="0" marB="0" anchor="ctr" horzOverflow="overflow"/>
                </a:tc>
                <a:tc gridSpan="9"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1400"/>
                        <a:t>Prepared By - Shivang Deep</a:t>
                      </a:r>
                    </a:p>
                  </a:txBody>
                  <a:tcPr marL="0" marR="0" marT="0" marB="0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3200"/>
                      </a:pPr>
                      <a:endParaRPr/>
                    </a:p>
                  </a:txBody>
                  <a:tcPr marL="0" marR="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68704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1000" b="1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Sl.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1000" b="1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Transformer description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1000" b="1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Location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1000" b="1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KVA Rating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1000" b="1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Pri Vol (KV)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1000" b="1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Sec Vol (KV)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1000" b="1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Serial no.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1000" b="1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Moisture (PPM)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1000" b="1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Acidity (mg KOG/gm)</a:t>
                      </a:r>
                    </a:p>
                  </a:txBody>
                  <a:tcPr marL="0" marR="0" marT="0" marB="0" anchor="ctr" horzOverflow="overflow"/>
                </a:tc>
                <a:tc gridSpan="12"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1000" b="1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DGA</a:t>
                      </a:r>
                    </a:p>
                  </a:txBody>
                  <a:tcPr marL="0" marR="0" marT="0" marB="0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1000" b="1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BDV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1000" b="1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Date of Testing</a:t>
                      </a:r>
                    </a:p>
                  </a:txBody>
                  <a:tcPr marL="0" marR="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49105">
                <a:tc>
                  <a:txBody>
                    <a:bodyPr/>
                    <a:lstStyle/>
                    <a:p>
                      <a:pPr algn="l">
                        <a:defRPr sz="3200"/>
                      </a:pPr>
                      <a:endParaRPr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>
                        <a:defRPr sz="3200"/>
                      </a:pPr>
                      <a:endParaRPr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>
                        <a:defRPr sz="3200"/>
                      </a:pPr>
                      <a:endParaRPr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>
                        <a:defRPr sz="3200"/>
                      </a:pPr>
                      <a:endParaRPr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>
                        <a:defRPr sz="3200"/>
                      </a:pPr>
                      <a:endParaRPr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>
                        <a:defRPr sz="3200"/>
                      </a:pPr>
                      <a:endParaRPr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>
                        <a:defRPr sz="3200"/>
                      </a:pPr>
                      <a:endParaRPr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>
                        <a:defRPr sz="3200"/>
                      </a:pPr>
                      <a:endParaRPr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>
                        <a:defRPr sz="3200"/>
                      </a:pPr>
                      <a:endParaRPr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1400"/>
                        <a:t>H2 (PPM)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1400"/>
                        <a:t>CO (Ppm)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1400"/>
                        <a:t>CH4 (Ppm)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1400"/>
                        <a:t>CO2 (Ppm)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1400"/>
                        <a:t>C2H4 (Ppm)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1400"/>
                        <a:t>C2H6 (Ppm)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1400"/>
                        <a:t>C2H2 (Ppm)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1400"/>
                        <a:t>C3H8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1400"/>
                        <a:t>C3H6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400"/>
                      </a:pPr>
                      <a:r>
                        <a:t>O2</a:t>
                      </a:r>
                    </a:p>
                    <a:p>
                      <a:pPr algn="l" defTabSz="457200">
                        <a:defRPr sz="1400"/>
                      </a:pPr>
                      <a:r>
                        <a:t>(%)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400"/>
                      </a:pPr>
                      <a:r>
                        <a:t>N2</a:t>
                      </a:r>
                    </a:p>
                    <a:p>
                      <a:pPr algn="l" defTabSz="457200">
                        <a:defRPr sz="1400"/>
                      </a:pPr>
                      <a:r>
                        <a:t>(%)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1400"/>
                        <a:t>TDG (% by Vol)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>
                        <a:defRPr sz="3200"/>
                      </a:pPr>
                      <a:endParaRPr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>
                        <a:defRPr sz="3200"/>
                      </a:pPr>
                      <a:endParaRPr/>
                    </a:p>
                  </a:txBody>
                  <a:tcPr marL="0" marR="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68704">
                <a:tc>
                  <a:txBody>
                    <a:bodyPr/>
                    <a:lstStyle/>
                    <a:p>
                      <a:pPr algn="l">
                        <a:defRPr sz="3200"/>
                      </a:pPr>
                      <a:endParaRPr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>
                        <a:defRPr sz="3200"/>
                      </a:pPr>
                      <a:endParaRPr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>
                        <a:defRPr sz="3200"/>
                      </a:pPr>
                      <a:endParaRPr/>
                    </a:p>
                  </a:txBody>
                  <a:tcPr marL="0" marR="0" marT="0" marB="0" anchor="ctr" horzOverflow="overflow"/>
                </a:tc>
                <a:tc gridSpan="4">
                  <a:txBody>
                    <a:bodyPr/>
                    <a:lstStyle/>
                    <a:p>
                      <a:pPr defTabSz="457200">
                        <a:defRPr sz="1800"/>
                      </a:pPr>
                      <a:r>
                        <a:rPr sz="1000" b="1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Safe Limit</a:t>
                      </a:r>
                    </a:p>
                  </a:txBody>
                  <a:tcPr marL="0" marR="0" marT="0" marB="0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1000" b="1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35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1000" b="1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0,03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1000" b="1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100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1000" b="1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300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1000" b="1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120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1000" b="1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2500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1000" b="1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50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1000" b="1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65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1000" b="1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1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1000" b="1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-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1000" b="1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-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>
                        <a:defRPr sz="3200"/>
                      </a:pPr>
                      <a:endParaRPr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>
                        <a:defRPr sz="3200"/>
                      </a:pPr>
                      <a:endParaRPr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1000" b="1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10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1000" b="1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40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>
                        <a:defRPr sz="3200"/>
                      </a:pPr>
                      <a:endParaRPr/>
                    </a:p>
                  </a:txBody>
                  <a:tcPr marL="0" marR="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1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822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822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8" grpId="1" build="p" animBg="1" advAuto="0"/>
      <p:bldP spid="259" grpId="2" animBg="1" advAuto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Title 1"/>
          <p:cNvSpPr txBox="1">
            <a:spLocks noGrp="1"/>
          </p:cNvSpPr>
          <p:nvPr>
            <p:ph type="title"/>
          </p:nvPr>
        </p:nvSpPr>
        <p:spPr>
          <a:xfrm>
            <a:off x="1676400" y="5532437"/>
            <a:ext cx="21031200" cy="2651127"/>
          </a:xfrm>
          <a:prstGeom prst="rect">
            <a:avLst/>
          </a:prstGeom>
        </p:spPr>
        <p:txBody>
          <a:bodyPr/>
          <a:lstStyle>
            <a:lvl1pPr algn="ctr">
              <a:defRPr sz="138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THANK YOU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1" grpId="1" animBg="1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An AC device used to change high voltage low current to low voltage high current without changing frequency on mutual induction principle."/>
          <p:cNvSpPr txBox="1">
            <a:spLocks noGrp="1"/>
          </p:cNvSpPr>
          <p:nvPr>
            <p:ph type="body" sz="quarter" idx="1"/>
          </p:nvPr>
        </p:nvSpPr>
        <p:spPr>
          <a:xfrm>
            <a:off x="1206498" y="7367375"/>
            <a:ext cx="21971002" cy="2273582"/>
          </a:xfrm>
          <a:prstGeom prst="rect">
            <a:avLst/>
          </a:prstGeom>
        </p:spPr>
        <p:txBody>
          <a:bodyPr/>
          <a:lstStyle>
            <a:lvl1pPr algn="just" defTabSz="759459">
              <a:defRPr sz="5000"/>
            </a:lvl1pPr>
          </a:lstStyle>
          <a:p>
            <a:r>
              <a:t>An AC device used to change high voltage low current to low voltage high current without changing frequency on mutual induction principle</a:t>
            </a:r>
          </a:p>
        </p:txBody>
      </p:sp>
      <p:sp>
        <p:nvSpPr>
          <p:cNvPr id="130" name="Transformer"/>
          <p:cNvSpPr txBox="1">
            <a:spLocks noGrp="1"/>
          </p:cNvSpPr>
          <p:nvPr>
            <p:ph type="title"/>
          </p:nvPr>
        </p:nvSpPr>
        <p:spPr>
          <a:xfrm>
            <a:off x="1206495" y="2574991"/>
            <a:ext cx="21971006" cy="4648202"/>
          </a:xfrm>
          <a:prstGeom prst="rect">
            <a:avLst/>
          </a:prstGeom>
        </p:spPr>
        <p:txBody>
          <a:bodyPr/>
          <a:lstStyle>
            <a:lvl1pPr>
              <a:defRPr spc="-300"/>
            </a:lvl1pPr>
          </a:lstStyle>
          <a:p>
            <a:r>
              <a:t>Transformer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 xmlns:m="http://schemas.openxmlformats.org/officeDocument/2006/math" xmlns:a14="http://schemas.microsoft.com/office/drawing/2010/main">
      <p:transition spd="med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32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" grpId="2" animBg="1" advAuto="0"/>
      <p:bldP spid="130" grpId="1" animBg="1" advAuto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ower Transformer"/>
          <p:cNvSpPr txBox="1">
            <a:spLocks noGrp="1"/>
          </p:cNvSpPr>
          <p:nvPr>
            <p:ph type="body" sz="quarter" idx="1"/>
          </p:nvPr>
        </p:nvSpPr>
        <p:spPr>
          <a:xfrm>
            <a:off x="1206500" y="765330"/>
            <a:ext cx="21971000" cy="855602"/>
          </a:xfrm>
          <a:prstGeom prst="rect">
            <a:avLst/>
          </a:prstGeom>
        </p:spPr>
        <p:txBody>
          <a:bodyPr/>
          <a:lstStyle>
            <a:lvl1pPr defTabSz="759459">
              <a:lnSpc>
                <a:spcPct val="90000"/>
              </a:lnSpc>
              <a:defRPr sz="5000"/>
            </a:lvl1pPr>
          </a:lstStyle>
          <a:p>
            <a:r>
              <a:t>Power Transformer</a:t>
            </a:r>
          </a:p>
        </p:txBody>
      </p:sp>
      <p:sp>
        <p:nvSpPr>
          <p:cNvPr id="133" name="Difference between Power and distribution Transformers…"/>
          <p:cNvSpPr txBox="1">
            <a:spLocks noGrp="1"/>
          </p:cNvSpPr>
          <p:nvPr>
            <p:ph type="body" idx="21"/>
          </p:nvPr>
        </p:nvSpPr>
        <p:spPr>
          <a:xfrm>
            <a:off x="1624822" y="2033329"/>
            <a:ext cx="17278999" cy="11180314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pPr marL="0" indent="0" defTabSz="1877520">
              <a:lnSpc>
                <a:spcPct val="81000"/>
              </a:lnSpc>
              <a:spcBef>
                <a:spcPts val="3400"/>
              </a:spcBef>
              <a:buSzTx/>
              <a:buNone/>
              <a:defRPr sz="3300" b="1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Difference between Power and distribution Transformers</a:t>
            </a:r>
          </a:p>
          <a:p>
            <a:pPr marL="938783" lvl="1" indent="-469391" algn="just" defTabSz="1877520">
              <a:lnSpc>
                <a:spcPct val="81000"/>
              </a:lnSpc>
              <a:spcBef>
                <a:spcPts val="3400"/>
              </a:spcBef>
              <a:defRPr sz="3300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Power transformers are designed to step up or down voltage levels for transmission purposes, distribution transformers are made specifically to provide stepped-down voltages to consumers.</a:t>
            </a:r>
          </a:p>
          <a:p>
            <a:pPr marL="0" indent="0" defTabSz="1877520">
              <a:lnSpc>
                <a:spcPct val="81000"/>
              </a:lnSpc>
              <a:spcBef>
                <a:spcPts val="3400"/>
              </a:spcBef>
              <a:buSzTx/>
              <a:buNone/>
              <a:defRPr sz="3300" b="1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Why KVA not KW</a:t>
            </a:r>
          </a:p>
          <a:p>
            <a:pPr marL="938783" lvl="1" indent="-469391" algn="just" defTabSz="1877520">
              <a:lnSpc>
                <a:spcPct val="81000"/>
              </a:lnSpc>
              <a:spcBef>
                <a:spcPts val="3400"/>
              </a:spcBef>
              <a:defRPr sz="3300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As the copper losses depends on current and Iron losses on Voltage. Since total losses depend on Volt-Amp(VA) and not on load power factor the transformers rating is given in MVA/KVA </a:t>
            </a:r>
          </a:p>
          <a:p>
            <a:pPr marL="0" lvl="1" indent="352042" algn="just" defTabSz="1877520">
              <a:lnSpc>
                <a:spcPct val="81000"/>
              </a:lnSpc>
              <a:spcBef>
                <a:spcPts val="3400"/>
              </a:spcBef>
              <a:buSzTx/>
              <a:buNone/>
              <a:defRPr sz="3300" b="1" u="sng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Dry Type T/F</a:t>
            </a:r>
            <a:r>
              <a:rPr b="0" u="none" dirty="0"/>
              <a:t> </a:t>
            </a:r>
          </a:p>
          <a:p>
            <a:pPr marL="938783" lvl="1" indent="-469391" algn="just" defTabSz="1877520">
              <a:lnSpc>
                <a:spcPct val="81000"/>
              </a:lnSpc>
              <a:spcBef>
                <a:spcPts val="3400"/>
              </a:spcBef>
              <a:defRPr sz="3300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Are of cast resin type or Vacuum Pressure Impregnated</a:t>
            </a:r>
          </a:p>
          <a:p>
            <a:pPr marL="938783" lvl="1" indent="-469391" algn="just" defTabSz="1877520">
              <a:lnSpc>
                <a:spcPct val="81000"/>
              </a:lnSpc>
              <a:spcBef>
                <a:spcPts val="3400"/>
              </a:spcBef>
              <a:defRPr sz="3300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Most suitable for moist atmosphere.</a:t>
            </a:r>
          </a:p>
          <a:p>
            <a:pPr marL="938783" lvl="1" indent="-469391" algn="just" defTabSz="1877520">
              <a:lnSpc>
                <a:spcPct val="81000"/>
              </a:lnSpc>
              <a:spcBef>
                <a:spcPts val="3400"/>
              </a:spcBef>
              <a:defRPr sz="3300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Less fire hazard</a:t>
            </a:r>
          </a:p>
          <a:p>
            <a:pPr marL="938783" lvl="1" indent="-469391" algn="just" defTabSz="1877520">
              <a:lnSpc>
                <a:spcPct val="81000"/>
              </a:lnSpc>
              <a:spcBef>
                <a:spcPts val="3400"/>
              </a:spcBef>
              <a:defRPr sz="3300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Low maintenance.</a:t>
            </a:r>
          </a:p>
          <a:p>
            <a:pPr marL="938783" lvl="1" indent="-469391" algn="just" defTabSz="1877520">
              <a:lnSpc>
                <a:spcPct val="81000"/>
              </a:lnSpc>
              <a:spcBef>
                <a:spcPts val="3400"/>
              </a:spcBef>
              <a:defRPr sz="3300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Easy erection.</a:t>
            </a:r>
          </a:p>
          <a:p>
            <a:pPr marL="938783" lvl="1" indent="-469391" algn="just" defTabSz="1877520">
              <a:lnSpc>
                <a:spcPct val="81000"/>
              </a:lnSpc>
              <a:spcBef>
                <a:spcPts val="3400"/>
              </a:spcBef>
              <a:defRPr sz="3300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Limitation is initial cost is more compared to oil immersed T/F.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3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1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fill="hold"/>
                                        <p:tgtEl>
                                          <p:spTgt spid="1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1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000"/>
                            </p:stCondLst>
                            <p:childTnLst>
                              <p:par>
                                <p:cTn id="49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0" fill="hold"/>
                                        <p:tgtEl>
                                          <p:spTgt spid="13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3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4" fill="hold"/>
                                        <p:tgtEl>
                                          <p:spTgt spid="13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3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0"/>
                            </p:stCondLst>
                            <p:childTnLst>
                              <p:par>
                                <p:cTn id="57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8" fill="hold"/>
                                        <p:tgtEl>
                                          <p:spTgt spid="13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3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" grpId="1" animBg="1" advAuto="0"/>
      <p:bldP spid="133" grpId="2" build="p" bldLvl="5" animBg="1" advAuto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recautions (Generally neglected but very Important)…"/>
          <p:cNvSpPr txBox="1">
            <a:spLocks noGrp="1"/>
          </p:cNvSpPr>
          <p:nvPr>
            <p:ph type="body" idx="1"/>
          </p:nvPr>
        </p:nvSpPr>
        <p:spPr>
          <a:xfrm>
            <a:off x="1206500" y="1913495"/>
            <a:ext cx="21971000" cy="10570865"/>
          </a:xfrm>
          <a:prstGeom prst="rect">
            <a:avLst/>
          </a:prstGeom>
        </p:spPr>
        <p:txBody>
          <a:bodyPr lIns="45719" tIns="45719" rIns="45719" bIns="45719"/>
          <a:lstStyle/>
          <a:p>
            <a:pPr defTabSz="1926287">
              <a:lnSpc>
                <a:spcPct val="90000"/>
              </a:lnSpc>
              <a:spcBef>
                <a:spcPts val="3500"/>
              </a:spcBef>
              <a:defRPr sz="3700">
                <a:latin typeface="Arial"/>
                <a:ea typeface="Arial"/>
                <a:cs typeface="Arial"/>
                <a:sym typeface="Arial"/>
              </a:defRPr>
            </a:pPr>
            <a:r>
              <a:t>Precautions (</a:t>
            </a:r>
            <a:r>
              <a:rPr b="0"/>
              <a:t>Generally neglected but very Important</a:t>
            </a:r>
            <a:r>
              <a:t>)</a:t>
            </a:r>
          </a:p>
          <a:p>
            <a:pPr marL="481583" indent="-481583" defTabSz="1926287">
              <a:lnSpc>
                <a:spcPct val="90000"/>
              </a:lnSpc>
              <a:spcBef>
                <a:spcPts val="3500"/>
              </a:spcBef>
              <a:buSzPct val="100000"/>
              <a:buFont typeface="Arial"/>
              <a:buChar char="•"/>
              <a:defRPr sz="3700" b="0">
                <a:latin typeface="Arial"/>
                <a:ea typeface="Arial"/>
                <a:cs typeface="Arial"/>
                <a:sym typeface="Arial"/>
              </a:defRPr>
            </a:pPr>
            <a:r>
              <a:t>Empty pockets.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481583" indent="-481583" defTabSz="1926287">
              <a:lnSpc>
                <a:spcPct val="90000"/>
              </a:lnSpc>
              <a:spcBef>
                <a:spcPts val="3500"/>
              </a:spcBef>
              <a:buSzPct val="100000"/>
              <a:buFont typeface="Arial"/>
              <a:buChar char="•"/>
              <a:defRPr sz="3700" b="0">
                <a:latin typeface="Arial"/>
                <a:ea typeface="Arial"/>
                <a:cs typeface="Arial"/>
                <a:sym typeface="Arial"/>
              </a:defRPr>
            </a:pPr>
            <a:r>
              <a:t>Secure all tools with cotton tapes.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481583" indent="-481583" defTabSz="1926287">
              <a:lnSpc>
                <a:spcPct val="90000"/>
              </a:lnSpc>
              <a:spcBef>
                <a:spcPts val="3500"/>
              </a:spcBef>
              <a:buSzPct val="100000"/>
              <a:buFont typeface="Arial"/>
              <a:buChar char="•"/>
              <a:defRPr sz="3700" b="0">
                <a:latin typeface="Arial"/>
                <a:ea typeface="Arial"/>
                <a:cs typeface="Arial"/>
                <a:sym typeface="Arial"/>
              </a:defRPr>
            </a:pPr>
            <a:r>
              <a:t>Oil being flammable no fire works to be take-up. If it is essential utmost carfare to be taken with first aid and fire extinguishers.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481583" indent="-481583" defTabSz="1926287">
              <a:lnSpc>
                <a:spcPct val="90000"/>
              </a:lnSpc>
              <a:spcBef>
                <a:spcPts val="3500"/>
              </a:spcBef>
              <a:buSzPct val="100000"/>
              <a:buFont typeface="Arial"/>
              <a:buChar char="•"/>
              <a:defRPr sz="3700" b="0">
                <a:latin typeface="Arial"/>
                <a:ea typeface="Arial"/>
                <a:cs typeface="Arial"/>
                <a:sym typeface="Arial"/>
              </a:defRPr>
            </a:pPr>
            <a:r>
              <a:t>Minimize exposing the winding to atmosphere.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481583" indent="-481583" defTabSz="1926287">
              <a:lnSpc>
                <a:spcPct val="90000"/>
              </a:lnSpc>
              <a:spcBef>
                <a:spcPts val="3500"/>
              </a:spcBef>
              <a:buSzPct val="100000"/>
              <a:buFont typeface="Arial"/>
              <a:buChar char="•"/>
              <a:defRPr sz="3700" b="0">
                <a:latin typeface="Arial"/>
                <a:ea typeface="Arial"/>
                <a:cs typeface="Arial"/>
                <a:sym typeface="Arial"/>
              </a:defRPr>
            </a:pPr>
            <a:r>
              <a:t>Foundation shall be level and strong.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481583" indent="-481583" defTabSz="1926287">
              <a:lnSpc>
                <a:spcPct val="90000"/>
              </a:lnSpc>
              <a:spcBef>
                <a:spcPts val="3500"/>
              </a:spcBef>
              <a:buSzPct val="100000"/>
              <a:buFont typeface="Arial"/>
              <a:buChar char="•"/>
              <a:defRPr sz="3700" b="0">
                <a:latin typeface="Arial"/>
                <a:ea typeface="Arial"/>
                <a:cs typeface="Arial"/>
                <a:sym typeface="Arial"/>
              </a:defRPr>
            </a:pPr>
            <a:r>
              <a:t>No influence of external vibrations and ensure proper ventilation.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481583" indent="-481583" defTabSz="1926287">
              <a:lnSpc>
                <a:spcPct val="90000"/>
              </a:lnSpc>
              <a:spcBef>
                <a:spcPts val="3500"/>
              </a:spcBef>
              <a:buSzPct val="100000"/>
              <a:buFont typeface="Arial"/>
              <a:buChar char="•"/>
              <a:defRPr sz="3700" b="0">
                <a:latin typeface="Arial"/>
                <a:ea typeface="Arial"/>
                <a:cs typeface="Arial"/>
                <a:sym typeface="Arial"/>
              </a:defRPr>
            </a:pPr>
            <a:r>
              <a:t>Suitable rail/road should be available and accessibility for suitable heavy vehicle movement. 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481583" indent="-481583" defTabSz="1926287">
              <a:lnSpc>
                <a:spcPct val="90000"/>
              </a:lnSpc>
              <a:spcBef>
                <a:spcPts val="3500"/>
              </a:spcBef>
              <a:buSzPct val="100000"/>
              <a:buFont typeface="Arial"/>
              <a:buChar char="•"/>
              <a:defRPr sz="3700" b="0">
                <a:latin typeface="Arial"/>
                <a:ea typeface="Arial"/>
                <a:cs typeface="Arial"/>
                <a:sym typeface="Arial"/>
              </a:defRPr>
            </a:pPr>
            <a:r>
              <a:t>TNP readiness and identify competent agency.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481583" indent="-481583" defTabSz="1926287">
              <a:lnSpc>
                <a:spcPct val="90000"/>
              </a:lnSpc>
              <a:spcBef>
                <a:spcPts val="3500"/>
              </a:spcBef>
              <a:buSzPct val="100000"/>
              <a:buFont typeface="Arial"/>
              <a:buChar char="•"/>
              <a:defRPr sz="3700" b="0">
                <a:latin typeface="Arial"/>
                <a:ea typeface="Arial"/>
                <a:cs typeface="Arial"/>
                <a:sym typeface="Arial"/>
              </a:defRPr>
            </a:pPr>
            <a:r>
              <a:t>All factory reports and all formats are to be  made ready.</a:t>
            </a:r>
          </a:p>
        </p:txBody>
      </p:sp>
      <p:sp>
        <p:nvSpPr>
          <p:cNvPr id="136" name="Erection of T/F (IS Code -10028)"/>
          <p:cNvSpPr txBox="1"/>
          <p:nvPr/>
        </p:nvSpPr>
        <p:spPr>
          <a:xfrm>
            <a:off x="1206500" y="917387"/>
            <a:ext cx="21971000" cy="934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normAutofit/>
          </a:bodyPr>
          <a:lstStyle/>
          <a:p>
            <a:pPr defTabSz="825500">
              <a:defRPr sz="5500" b="1">
                <a:latin typeface="Arial"/>
                <a:ea typeface="Arial"/>
                <a:cs typeface="Arial"/>
                <a:sym typeface="Arial"/>
              </a:defRPr>
            </a:pPr>
            <a:r>
              <a:t>Erection of T/F </a:t>
            </a:r>
            <a:r>
              <a:rPr b="0" i="1"/>
              <a:t>(IS Code -10028)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3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1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1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1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5" fill="hold"/>
                                        <p:tgtEl>
                                          <p:spTgt spid="1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1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0"/>
                            </p:stCondLst>
                            <p:childTnLst>
                              <p:par>
                                <p:cTn id="42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3" fill="hold"/>
                                        <p:tgtEl>
                                          <p:spTgt spid="1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000"/>
                            </p:stCondLst>
                            <p:childTnLst>
                              <p:par>
                                <p:cTn id="46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7" fill="hold"/>
                                        <p:tgtEl>
                                          <p:spTgt spid="1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7000"/>
                            </p:stCondLst>
                            <p:childTnLst>
                              <p:par>
                                <p:cTn id="50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1" fill="hold"/>
                                        <p:tgtEl>
                                          <p:spTgt spid="1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" grpId="2" build="p" bldLvl="5" animBg="1" advAuto="0"/>
      <p:bldP spid="136" grpId="1" animBg="1" advAuto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ower T/F tests"/>
          <p:cNvSpPr txBox="1">
            <a:spLocks noGrp="1"/>
          </p:cNvSpPr>
          <p:nvPr>
            <p:ph type="title"/>
          </p:nvPr>
        </p:nvSpPr>
        <p:spPr>
          <a:xfrm>
            <a:off x="1206500" y="1066153"/>
            <a:ext cx="21031200" cy="1527758"/>
          </a:xfrm>
          <a:prstGeom prst="rect">
            <a:avLst/>
          </a:prstGeom>
        </p:spPr>
        <p:txBody>
          <a:bodyPr/>
          <a:lstStyle/>
          <a:p>
            <a:r>
              <a:t>Power T/F tests</a:t>
            </a:r>
          </a:p>
        </p:txBody>
      </p:sp>
      <p:sp>
        <p:nvSpPr>
          <p:cNvPr id="139" name="Type Tests…"/>
          <p:cNvSpPr txBox="1">
            <a:spLocks noGrp="1"/>
          </p:cNvSpPr>
          <p:nvPr>
            <p:ph type="body" idx="1"/>
          </p:nvPr>
        </p:nvSpPr>
        <p:spPr>
          <a:xfrm>
            <a:off x="1206500" y="2811037"/>
            <a:ext cx="21971000" cy="9693480"/>
          </a:xfrm>
          <a:prstGeom prst="rect">
            <a:avLst/>
          </a:prstGeom>
        </p:spPr>
        <p:txBody>
          <a:bodyPr lIns="45719" tIns="45719" rIns="45719" bIns="45719"/>
          <a:lstStyle/>
          <a:p>
            <a:pPr indent="122936" algn="just" defTabSz="402336">
              <a:lnSpc>
                <a:spcPct val="108000"/>
              </a:lnSpc>
              <a:defRPr sz="4200">
                <a:latin typeface="Arial"/>
                <a:ea typeface="Arial"/>
                <a:cs typeface="Arial"/>
                <a:sym typeface="Arial"/>
              </a:defRPr>
            </a:pPr>
            <a:r>
              <a:t>Type Tests</a:t>
            </a:r>
            <a:endParaRPr u="sng"/>
          </a:p>
          <a:p>
            <a:pPr marL="561848" indent="-438912" algn="just" defTabSz="402336">
              <a:lnSpc>
                <a:spcPct val="108000"/>
              </a:lnSpc>
              <a:buClr>
                <a:srgbClr val="000000"/>
              </a:buClr>
              <a:buSzPct val="100000"/>
              <a:buFont typeface="Arial"/>
              <a:buChar char="•"/>
              <a:defRPr sz="4200" b="0">
                <a:latin typeface="Arial"/>
                <a:ea typeface="Arial"/>
                <a:cs typeface="Arial"/>
                <a:sym typeface="Arial"/>
              </a:defRPr>
            </a:pPr>
            <a:r>
              <a:t>To prove customer’s Specifications and design criteria are met.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561848" indent="-438912" algn="just" defTabSz="402336">
              <a:lnSpc>
                <a:spcPct val="108000"/>
              </a:lnSpc>
              <a:buClr>
                <a:srgbClr val="000000"/>
              </a:buClr>
              <a:buSzPct val="100000"/>
              <a:buFont typeface="Arial"/>
              <a:buChar char="•"/>
              <a:defRPr sz="4200" b="0">
                <a:latin typeface="Arial"/>
                <a:ea typeface="Arial"/>
                <a:cs typeface="Arial"/>
                <a:sym typeface="Arial"/>
              </a:defRPr>
            </a:pPr>
            <a:r>
              <a:t>It is conducted on sample unit.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561848" indent="-438912" algn="just" defTabSz="402336">
              <a:lnSpc>
                <a:spcPct val="108000"/>
              </a:lnSpc>
              <a:buClr>
                <a:srgbClr val="000000"/>
              </a:buClr>
              <a:buSzPct val="100000"/>
              <a:buFont typeface="Arial"/>
              <a:buChar char="•"/>
              <a:defRPr sz="4200" b="0">
                <a:latin typeface="Arial"/>
                <a:ea typeface="Arial"/>
                <a:cs typeface="Arial"/>
                <a:sym typeface="Arial"/>
              </a:defRPr>
            </a:pPr>
            <a:r>
              <a:t>Done at manufacturer’s premises.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algn="just" defTabSz="402336">
              <a:lnSpc>
                <a:spcPct val="108000"/>
              </a:lnSpc>
              <a:defRPr sz="4200" u="sng">
                <a:latin typeface="Arial"/>
                <a:ea typeface="Arial"/>
                <a:cs typeface="Arial"/>
                <a:sym typeface="Arial"/>
              </a:defRPr>
            </a:pPr>
            <a:endParaRPr>
              <a:latin typeface="Calibri"/>
              <a:ea typeface="Calibri"/>
              <a:cs typeface="Calibri"/>
              <a:sym typeface="Calibri"/>
            </a:endParaRPr>
          </a:p>
          <a:p>
            <a:pPr algn="just" defTabSz="402336">
              <a:lnSpc>
                <a:spcPct val="108000"/>
              </a:lnSpc>
              <a:defRPr sz="4200">
                <a:latin typeface="Arial"/>
                <a:ea typeface="Arial"/>
                <a:cs typeface="Arial"/>
                <a:sym typeface="Arial"/>
              </a:defRPr>
            </a:pPr>
            <a:r>
              <a:t> Routine Tests</a:t>
            </a:r>
            <a:endParaRPr b="0"/>
          </a:p>
          <a:p>
            <a:pPr marL="561848" indent="-438912" algn="just" defTabSz="402336">
              <a:lnSpc>
                <a:spcPct val="108000"/>
              </a:lnSpc>
              <a:buClr>
                <a:srgbClr val="000000"/>
              </a:buClr>
              <a:buSzPct val="100000"/>
              <a:buFont typeface="Arial"/>
              <a:buChar char="•"/>
              <a:defRPr sz="4200" b="0">
                <a:latin typeface="Arial"/>
                <a:ea typeface="Arial"/>
                <a:cs typeface="Arial"/>
                <a:sym typeface="Arial"/>
              </a:defRPr>
            </a:pPr>
            <a:r>
              <a:t>Done mainly to conform operational performance.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561848" indent="-438912" defTabSz="402336">
              <a:lnSpc>
                <a:spcPct val="108000"/>
              </a:lnSpc>
              <a:buClr>
                <a:srgbClr val="000000"/>
              </a:buClr>
              <a:buSzPct val="100000"/>
              <a:buFont typeface="Arial"/>
              <a:buChar char="•"/>
              <a:defRPr sz="4200" b="0">
                <a:latin typeface="Arial"/>
                <a:ea typeface="Arial"/>
                <a:cs typeface="Arial"/>
                <a:sym typeface="Arial"/>
              </a:defRPr>
            </a:pPr>
            <a:r>
              <a:t>It is conducted on every unit.</a:t>
            </a:r>
            <a:br/>
            <a:endParaRPr/>
          </a:p>
          <a:p>
            <a:pPr indent="122936" defTabSz="402336">
              <a:lnSpc>
                <a:spcPct val="108000"/>
              </a:lnSpc>
              <a:defRPr sz="4200">
                <a:latin typeface="Arial"/>
                <a:ea typeface="Arial"/>
                <a:cs typeface="Arial"/>
                <a:sym typeface="Arial"/>
              </a:defRPr>
            </a:pPr>
            <a:r>
              <a:t>Special Tests</a:t>
            </a:r>
            <a:endParaRPr u="sng"/>
          </a:p>
          <a:p>
            <a:pPr marL="561848" indent="-438912" algn="just" defTabSz="402336">
              <a:lnSpc>
                <a:spcPct val="108000"/>
              </a:lnSpc>
              <a:buClr>
                <a:srgbClr val="000000"/>
              </a:buClr>
              <a:buSzPct val="100000"/>
              <a:buFont typeface="Arial"/>
              <a:buChar char="•"/>
              <a:defRPr sz="4200" b="0">
                <a:latin typeface="Arial"/>
                <a:ea typeface="Arial"/>
                <a:cs typeface="Arial"/>
                <a:sym typeface="Arial"/>
              </a:defRPr>
            </a:pPr>
            <a:r>
              <a:t>To obtain useful information for operation and maintenance.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561848" indent="-438912" algn="just" defTabSz="402336">
              <a:lnSpc>
                <a:spcPct val="108000"/>
              </a:lnSpc>
              <a:buClr>
                <a:srgbClr val="000000"/>
              </a:buClr>
              <a:buSzPct val="100000"/>
              <a:buFont typeface="Arial"/>
              <a:buChar char="•"/>
              <a:defRPr sz="4200" b="0">
                <a:latin typeface="Arial"/>
                <a:ea typeface="Arial"/>
                <a:cs typeface="Arial"/>
                <a:sym typeface="Arial"/>
              </a:defRPr>
            </a:pPr>
            <a:r>
              <a:t>(Auchostic, Harmonics, Power consumption of pumps and fans, brought out items testing)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3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50"/>
                                        <p:tgtEl>
                                          <p:spTgt spid="13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50"/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250"/>
                            </p:stCondLst>
                            <p:childTnLst>
                              <p:par>
                                <p:cTn id="16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50"/>
                                        <p:tgtEl>
                                          <p:spTgt spid="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50"/>
                                        <p:tgtEl>
                                          <p:spTgt spid="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750"/>
                            </p:stCondLst>
                            <p:childTnLst>
                              <p:par>
                                <p:cTn id="24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50"/>
                                        <p:tgtEl>
                                          <p:spTgt spid="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50"/>
                                        <p:tgtEl>
                                          <p:spTgt spid="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250"/>
                            </p:stCondLst>
                            <p:childTnLst>
                              <p:par>
                                <p:cTn id="32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50"/>
                                        <p:tgtEl>
                                          <p:spTgt spid="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7" fill="hold"/>
                                        <p:tgtEl>
                                          <p:spTgt spid="1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50"/>
                                        <p:tgtEl>
                                          <p:spTgt spid="1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750"/>
                            </p:stCondLst>
                            <p:childTnLst>
                              <p:par>
                                <p:cTn id="40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1" fill="hold"/>
                                        <p:tgtEl>
                                          <p:spTgt spid="1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50"/>
                                        <p:tgtEl>
                                          <p:spTgt spid="1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5" fill="hold"/>
                                        <p:tgtEl>
                                          <p:spTgt spid="1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50"/>
                                        <p:tgtEl>
                                          <p:spTgt spid="1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250"/>
                            </p:stCondLst>
                            <p:childTnLst>
                              <p:par>
                                <p:cTn id="48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9" fill="hold"/>
                                        <p:tgtEl>
                                          <p:spTgt spid="1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50"/>
                                        <p:tgtEl>
                                          <p:spTgt spid="1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500"/>
                            </p:stCondLst>
                            <p:childTnLst>
                              <p:par>
                                <p:cTn id="52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3" fill="hold"/>
                                        <p:tgtEl>
                                          <p:spTgt spid="1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50"/>
                                        <p:tgtEl>
                                          <p:spTgt spid="1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" grpId="1" animBg="1" advAuto="0"/>
      <p:bldP spid="139" grpId="2" build="p" animBg="1" advAuto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Tests on T/F"/>
          <p:cNvSpPr txBox="1">
            <a:spLocks noGrp="1"/>
          </p:cNvSpPr>
          <p:nvPr>
            <p:ph type="body" sz="quarter" idx="1"/>
          </p:nvPr>
        </p:nvSpPr>
        <p:spPr>
          <a:xfrm>
            <a:off x="1206500" y="589277"/>
            <a:ext cx="21971000" cy="907178"/>
          </a:xfrm>
          <a:prstGeom prst="rect">
            <a:avLst/>
          </a:prstGeom>
        </p:spPr>
        <p:txBody>
          <a:bodyPr/>
          <a:lstStyle>
            <a:lvl1pPr defTabSz="792479">
              <a:defRPr sz="5200"/>
            </a:lvl1pPr>
          </a:lstStyle>
          <a:p>
            <a:r>
              <a:t>Tests on T/F</a:t>
            </a:r>
          </a:p>
        </p:txBody>
      </p:sp>
      <p:sp>
        <p:nvSpPr>
          <p:cNvPr id="142" name="Winding resistance test of transformer…"/>
          <p:cNvSpPr txBox="1">
            <a:spLocks noGrp="1"/>
          </p:cNvSpPr>
          <p:nvPr>
            <p:ph type="body" idx="21"/>
          </p:nvPr>
        </p:nvSpPr>
        <p:spPr>
          <a:xfrm>
            <a:off x="1206500" y="1582999"/>
            <a:ext cx="10158601" cy="11109167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anchor="ctr"/>
          <a:lstStyle/>
          <a:p>
            <a:pPr marL="1220342" lvl="2" indent="-914400" defTabSz="333756">
              <a:lnSpc>
                <a:spcPct val="120000"/>
              </a:lnSpc>
              <a:spcBef>
                <a:spcPts val="0"/>
              </a:spcBef>
              <a:buClr>
                <a:srgbClr val="000000"/>
              </a:buClr>
              <a:buFontTx/>
              <a:buAutoNum type="arabicParenR"/>
              <a:defRPr sz="4900">
                <a:latin typeface="Arial"/>
                <a:ea typeface="Arial"/>
                <a:cs typeface="Arial"/>
                <a:sym typeface="Arial"/>
              </a:defRPr>
            </a:pPr>
            <a:r>
              <a:t>Winding resistance test of transformer</a:t>
            </a:r>
            <a:endParaRPr b="1" u="sng"/>
          </a:p>
          <a:p>
            <a:pPr marL="1220342" lvl="2" indent="-914400" defTabSz="333756">
              <a:lnSpc>
                <a:spcPct val="120000"/>
              </a:lnSpc>
              <a:spcBef>
                <a:spcPts val="0"/>
              </a:spcBef>
              <a:buClr>
                <a:srgbClr val="000000"/>
              </a:buClr>
              <a:buFontTx/>
              <a:buAutoNum type="arabicParenR"/>
              <a:defRPr sz="4900">
                <a:latin typeface="Arial"/>
                <a:ea typeface="Arial"/>
                <a:cs typeface="Arial"/>
                <a:sym typeface="Arial"/>
              </a:defRPr>
            </a:pPr>
            <a:r>
              <a:t>Transformer ratio test</a:t>
            </a:r>
          </a:p>
          <a:p>
            <a:pPr marL="1220342" lvl="2" indent="-914400" defTabSz="333756">
              <a:lnSpc>
                <a:spcPct val="120000"/>
              </a:lnSpc>
              <a:spcBef>
                <a:spcPts val="0"/>
              </a:spcBef>
              <a:buClr>
                <a:srgbClr val="000000"/>
              </a:buClr>
              <a:buFontTx/>
              <a:buAutoNum type="arabicParenR"/>
              <a:defRPr sz="4900">
                <a:latin typeface="Arial"/>
                <a:ea typeface="Arial"/>
                <a:cs typeface="Arial"/>
                <a:sym typeface="Arial"/>
              </a:defRPr>
            </a:pPr>
            <a:r>
              <a:t>Magnetic Balance Test.</a:t>
            </a:r>
          </a:p>
          <a:p>
            <a:pPr marL="1220342" lvl="2" indent="-914400" defTabSz="333756">
              <a:lnSpc>
                <a:spcPct val="120000"/>
              </a:lnSpc>
              <a:spcBef>
                <a:spcPts val="0"/>
              </a:spcBef>
              <a:buClr>
                <a:srgbClr val="000000"/>
              </a:buClr>
              <a:buFontTx/>
              <a:buAutoNum type="arabicParenR"/>
              <a:defRPr sz="4900">
                <a:latin typeface="Arial"/>
                <a:ea typeface="Arial"/>
                <a:cs typeface="Arial"/>
                <a:sym typeface="Arial"/>
              </a:defRPr>
            </a:pPr>
            <a:r>
              <a:t>Magnetizing Current Test.</a:t>
            </a:r>
          </a:p>
          <a:p>
            <a:pPr marL="1220342" lvl="2" indent="-914400" defTabSz="333756">
              <a:lnSpc>
                <a:spcPct val="120000"/>
              </a:lnSpc>
              <a:spcBef>
                <a:spcPts val="0"/>
              </a:spcBef>
              <a:buClr>
                <a:srgbClr val="000000"/>
              </a:buClr>
              <a:buFontTx/>
              <a:buAutoNum type="arabicParenR"/>
              <a:defRPr sz="4900">
                <a:latin typeface="Arial"/>
                <a:ea typeface="Arial"/>
                <a:cs typeface="Arial"/>
                <a:sym typeface="Arial"/>
              </a:defRPr>
            </a:pPr>
            <a:r>
              <a:t>Transformer vector group test</a:t>
            </a:r>
          </a:p>
          <a:p>
            <a:pPr marL="1220342" lvl="2" indent="-914400" defTabSz="333756">
              <a:lnSpc>
                <a:spcPct val="120000"/>
              </a:lnSpc>
              <a:spcBef>
                <a:spcPts val="0"/>
              </a:spcBef>
              <a:buClr>
                <a:srgbClr val="000000"/>
              </a:buClr>
              <a:buFontTx/>
              <a:buAutoNum type="arabicParenR"/>
              <a:defRPr sz="4900">
                <a:latin typeface="Arial"/>
                <a:ea typeface="Arial"/>
                <a:cs typeface="Arial"/>
                <a:sym typeface="Arial"/>
              </a:defRPr>
            </a:pPr>
            <a:r>
              <a:t>Measurement of impedance voltage/short circuit impedance (principal tap) and load loss (Short circuit test)</a:t>
            </a:r>
          </a:p>
          <a:p>
            <a:pPr marL="1220342" lvl="2" indent="-914400" defTabSz="333756">
              <a:lnSpc>
                <a:spcPct val="120000"/>
              </a:lnSpc>
              <a:spcBef>
                <a:spcPts val="0"/>
              </a:spcBef>
              <a:buClr>
                <a:srgbClr val="000000"/>
              </a:buClr>
              <a:buFontTx/>
              <a:buAutoNum type="arabicParenR"/>
              <a:defRPr sz="4900">
                <a:latin typeface="Arial"/>
                <a:ea typeface="Arial"/>
                <a:cs typeface="Arial"/>
                <a:sym typeface="Arial"/>
              </a:defRPr>
            </a:pPr>
            <a:r>
              <a:t>Measurement of no load loss and current (Open circuit test)</a:t>
            </a:r>
          </a:p>
        </p:txBody>
      </p:sp>
      <p:sp>
        <p:nvSpPr>
          <p:cNvPr id="143" name="Measurement of insulation resistance…"/>
          <p:cNvSpPr txBox="1"/>
          <p:nvPr/>
        </p:nvSpPr>
        <p:spPr>
          <a:xfrm>
            <a:off x="11973360" y="1582999"/>
            <a:ext cx="10158602" cy="111091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pPr marL="1207769" lvl="2" indent="-914400" defTabSz="320038">
              <a:lnSpc>
                <a:spcPct val="120000"/>
              </a:lnSpc>
              <a:buClr>
                <a:srgbClr val="000000"/>
              </a:buClr>
              <a:buSzPct val="100000"/>
              <a:buAutoNum type="arabicParenR" startAt="8"/>
              <a:defRPr sz="4700">
                <a:latin typeface="Arial"/>
                <a:ea typeface="Arial"/>
                <a:cs typeface="Arial"/>
                <a:sym typeface="Arial"/>
              </a:defRPr>
            </a:pPr>
            <a:r>
              <a:t>Measurement of insulation resistance</a:t>
            </a:r>
          </a:p>
          <a:p>
            <a:pPr marL="1207769" lvl="2" indent="-914400" defTabSz="320038">
              <a:lnSpc>
                <a:spcPct val="120000"/>
              </a:lnSpc>
              <a:buClr>
                <a:srgbClr val="000000"/>
              </a:buClr>
              <a:buSzPct val="100000"/>
              <a:buAutoNum type="arabicParenR" startAt="8"/>
              <a:defRPr sz="4700">
                <a:latin typeface="Arial"/>
                <a:ea typeface="Arial"/>
                <a:cs typeface="Arial"/>
                <a:sym typeface="Arial"/>
              </a:defRPr>
            </a:pPr>
            <a:r>
              <a:t>Dielectric tests of transformer.</a:t>
            </a:r>
          </a:p>
          <a:p>
            <a:pPr marL="1207769" lvl="2" indent="-914400" defTabSz="320038">
              <a:lnSpc>
                <a:spcPct val="120000"/>
              </a:lnSpc>
              <a:buClr>
                <a:srgbClr val="000000"/>
              </a:buClr>
              <a:buSzPct val="100000"/>
              <a:buAutoNum type="arabicParenR" startAt="8"/>
              <a:defRPr sz="4700">
                <a:latin typeface="Arial"/>
                <a:ea typeface="Arial"/>
                <a:cs typeface="Arial"/>
                <a:sym typeface="Arial"/>
              </a:defRPr>
            </a:pPr>
            <a:r>
              <a:t>Induced Voltage Test.</a:t>
            </a:r>
          </a:p>
          <a:p>
            <a:pPr marL="1207769" lvl="2" indent="-914400" defTabSz="320038">
              <a:lnSpc>
                <a:spcPct val="150000"/>
              </a:lnSpc>
              <a:buClr>
                <a:srgbClr val="000000"/>
              </a:buClr>
              <a:buSzPct val="100000"/>
              <a:buAutoNum type="arabicParenR" startAt="8"/>
              <a:defRPr sz="4700">
                <a:latin typeface="Arial"/>
                <a:ea typeface="Arial"/>
                <a:cs typeface="Arial"/>
                <a:sym typeface="Arial"/>
              </a:defRPr>
            </a:pPr>
            <a:r>
              <a:t>Tests on on-load tap-changer.</a:t>
            </a:r>
          </a:p>
          <a:p>
            <a:pPr marL="1207769" lvl="2" indent="-914400" defTabSz="320038">
              <a:lnSpc>
                <a:spcPct val="150000"/>
              </a:lnSpc>
              <a:buClr>
                <a:srgbClr val="000000"/>
              </a:buClr>
              <a:buSzPct val="100000"/>
              <a:buAutoNum type="arabicParenR" startAt="8"/>
              <a:defRPr sz="4700">
                <a:latin typeface="Arial"/>
                <a:ea typeface="Arial"/>
                <a:cs typeface="Arial"/>
                <a:sym typeface="Arial"/>
              </a:defRPr>
            </a:pPr>
            <a:r>
              <a:t>Temp rise test</a:t>
            </a:r>
          </a:p>
          <a:p>
            <a:pPr marL="1207769" lvl="2" indent="-914400" defTabSz="320038">
              <a:lnSpc>
                <a:spcPct val="150000"/>
              </a:lnSpc>
              <a:buClr>
                <a:srgbClr val="000000"/>
              </a:buClr>
              <a:buSzPct val="100000"/>
              <a:buAutoNum type="arabicParenR" startAt="8"/>
              <a:defRPr sz="4700">
                <a:latin typeface="Arial"/>
                <a:ea typeface="Arial"/>
                <a:cs typeface="Arial"/>
                <a:sym typeface="Arial"/>
              </a:defRPr>
            </a:pPr>
            <a:r>
              <a:t>Vacuum test on Tank and Radiators.</a:t>
            </a:r>
          </a:p>
          <a:p>
            <a:pPr marL="1207769" lvl="2" indent="-914400" defTabSz="320038">
              <a:lnSpc>
                <a:spcPct val="150000"/>
              </a:lnSpc>
              <a:buClr>
                <a:srgbClr val="000000"/>
              </a:buClr>
              <a:buSzPct val="100000"/>
              <a:buAutoNum type="arabicParenR" startAt="8"/>
              <a:defRPr sz="4700">
                <a:latin typeface="Arial"/>
                <a:ea typeface="Arial"/>
                <a:cs typeface="Arial"/>
                <a:sym typeface="Arial"/>
              </a:defRPr>
            </a:pPr>
            <a:r>
              <a:t>Oil pressure test on transformer to check against leakages past joints and gaskets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10" presetClass="entr" fill="hold" grpId="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" grpId="1" build="p" animBg="1" advAuto="0"/>
      <p:bldP spid="142" grpId="2" animBg="1" advAuto="0"/>
      <p:bldP spid="143" grpId="3" animBg="1" advAuto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4048</Words>
  <Application>Microsoft Office PowerPoint</Application>
  <PresentationFormat>Custom</PresentationFormat>
  <Paragraphs>602</Paragraphs>
  <Slides>43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51" baseType="lpstr">
      <vt:lpstr>Arial</vt:lpstr>
      <vt:lpstr>Calibri</vt:lpstr>
      <vt:lpstr>Calibri Light</vt:lpstr>
      <vt:lpstr>Cambria</vt:lpstr>
      <vt:lpstr>Helvetica Neue</vt:lpstr>
      <vt:lpstr>Palatino</vt:lpstr>
      <vt:lpstr>Times New Roman</vt:lpstr>
      <vt:lpstr>Office Theme</vt:lpstr>
      <vt:lpstr>Power Transformer</vt:lpstr>
      <vt:lpstr>PowerPoint Presentation</vt:lpstr>
      <vt:lpstr>Global View</vt:lpstr>
      <vt:lpstr>PowerPoint Presentation</vt:lpstr>
      <vt:lpstr>Transformer</vt:lpstr>
      <vt:lpstr>PowerPoint Presentation</vt:lpstr>
      <vt:lpstr>PowerPoint Presentation</vt:lpstr>
      <vt:lpstr>Power T/F tests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Bushings</vt:lpstr>
      <vt:lpstr>Bushing Failures</vt:lpstr>
      <vt:lpstr>Diagnosis</vt:lpstr>
      <vt:lpstr>PowerPoint Presentation</vt:lpstr>
      <vt:lpstr>Tan Delta Test</vt:lpstr>
      <vt:lpstr>PowerPoint Presentation</vt:lpstr>
      <vt:lpstr> Auto Transformer</vt:lpstr>
      <vt:lpstr>Evolution of maintenance practices</vt:lpstr>
      <vt:lpstr>PowerPoint Presentation</vt:lpstr>
      <vt:lpstr>PowerPoint Presentation</vt:lpstr>
      <vt:lpstr>PowerPoint Presentation</vt:lpstr>
      <vt:lpstr>PowerPoint Presentation</vt:lpstr>
      <vt:lpstr>Sample PM Checklist</vt:lpstr>
      <vt:lpstr>PowerPoint Presentation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 Transformer</dc:title>
  <cp:lastModifiedBy>Harsha Deshmukh</cp:lastModifiedBy>
  <cp:revision>2</cp:revision>
  <dcterms:modified xsi:type="dcterms:W3CDTF">2023-09-20T17:38:09Z</dcterms:modified>
</cp:coreProperties>
</file>