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5"/>
  </p:notesMasterIdLst>
  <p:sldIdLst>
    <p:sldId id="256" r:id="rId2"/>
    <p:sldId id="302" r:id="rId3"/>
    <p:sldId id="257" r:id="rId4"/>
    <p:sldId id="258" r:id="rId5"/>
    <p:sldId id="259" r:id="rId6"/>
    <p:sldId id="260" r:id="rId7"/>
    <p:sldId id="299" r:id="rId8"/>
    <p:sldId id="261" r:id="rId9"/>
    <p:sldId id="262" r:id="rId10"/>
    <p:sldId id="263" r:id="rId11"/>
    <p:sldId id="300" r:id="rId12"/>
    <p:sldId id="264" r:id="rId13"/>
    <p:sldId id="265" r:id="rId14"/>
    <p:sldId id="266" r:id="rId15"/>
    <p:sldId id="301" r:id="rId16"/>
    <p:sldId id="267" r:id="rId17"/>
    <p:sldId id="268" r:id="rId18"/>
    <p:sldId id="269" r:id="rId19"/>
    <p:sldId id="270" r:id="rId20"/>
    <p:sldId id="304" r:id="rId21"/>
    <p:sldId id="308" r:id="rId22"/>
    <p:sldId id="307" r:id="rId23"/>
    <p:sldId id="306" r:id="rId24"/>
    <p:sldId id="305" r:id="rId25"/>
    <p:sldId id="271" r:id="rId26"/>
    <p:sldId id="273" r:id="rId27"/>
    <p:sldId id="272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309" r:id="rId53"/>
    <p:sldId id="311" r:id="rId54"/>
    <p:sldId id="318" r:id="rId55"/>
    <p:sldId id="319" r:id="rId56"/>
    <p:sldId id="312" r:id="rId57"/>
    <p:sldId id="313" r:id="rId58"/>
    <p:sldId id="314" r:id="rId59"/>
    <p:sldId id="315" r:id="rId60"/>
    <p:sldId id="316" r:id="rId61"/>
    <p:sldId id="317" r:id="rId62"/>
    <p:sldId id="310" r:id="rId63"/>
    <p:sldId id="298" r:id="rId6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-744" y="-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914400" algn="ctr">
              <a:buSzTx/>
              <a:buFontTx/>
              <a:buNone/>
              <a:defRPr sz="4800"/>
            </a:lvl2pPr>
            <a:lvl3pPr marL="0" indent="1828800" algn="ctr">
              <a:buSzTx/>
              <a:buFontTx/>
              <a:buNone/>
              <a:defRPr sz="4800"/>
            </a:lvl3pPr>
            <a:lvl4pPr marL="0" indent="2743200" algn="ctr">
              <a:buSzTx/>
              <a:buFontTx/>
              <a:buNone/>
              <a:defRPr sz="4800"/>
            </a:lvl4pPr>
            <a:lvl5pPr marL="0" indent="3657600" algn="ctr">
              <a:buSzTx/>
              <a:buFont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/>
            </a:lvl1pPr>
            <a:lvl2pPr marL="1438275" indent="-523875" defTabSz="825500">
              <a:lnSpc>
                <a:spcPct val="100000"/>
              </a:lnSpc>
              <a:spcBef>
                <a:spcPts val="0"/>
              </a:spcBef>
              <a:buFontTx/>
              <a:defRPr sz="5500" b="1"/>
            </a:lvl2pPr>
            <a:lvl3pPr marL="2457450" indent="-628650" defTabSz="825500">
              <a:lnSpc>
                <a:spcPct val="100000"/>
              </a:lnSpc>
              <a:spcBef>
                <a:spcPts val="0"/>
              </a:spcBef>
              <a:buFontTx/>
              <a:defRPr sz="5500" b="1"/>
            </a:lvl3pPr>
            <a:lvl4pPr marL="3441700" indent="-698500" defTabSz="825500">
              <a:lnSpc>
                <a:spcPct val="100000"/>
              </a:lnSpc>
              <a:spcBef>
                <a:spcPts val="0"/>
              </a:spcBef>
              <a:buFontTx/>
              <a:defRPr sz="5500" b="1"/>
            </a:lvl4pPr>
            <a:lvl5pPr marL="4356100" indent="-698500" defTabSz="825500">
              <a:lnSpc>
                <a:spcPct val="100000"/>
              </a:lnSpc>
              <a:spcBef>
                <a:spcPts val="0"/>
              </a:spcBef>
              <a:buFontTx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7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27432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36576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1679575" y="730251"/>
            <a:ext cx="21031201" cy="26511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76" y="3362326"/>
            <a:ext cx="10315576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914400">
              <a:buSzTx/>
              <a:buFontTx/>
              <a:buNone/>
              <a:defRPr sz="4800" b="1"/>
            </a:lvl2pPr>
            <a:lvl3pPr marL="0" indent="1828800">
              <a:buSzTx/>
              <a:buFontTx/>
              <a:buNone/>
              <a:defRPr sz="4800" b="1"/>
            </a:lvl3pPr>
            <a:lvl4pPr marL="0" indent="2743200">
              <a:buSzTx/>
              <a:buFontTx/>
              <a:buNone/>
              <a:defRPr sz="4800" b="1"/>
            </a:lvl4pPr>
            <a:lvl5pPr marL="0" indent="3657600">
              <a:buSzTx/>
              <a:buFontTx/>
              <a:buNone/>
              <a:defRPr sz="4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2344400" y="3362326"/>
            <a:ext cx="10366376" cy="1647825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48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1679576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0"/>
            <a:ext cx="12344401" cy="974725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1436914" indent="-522514">
              <a:defRPr sz="6400"/>
            </a:lvl2pPr>
            <a:lvl3pPr marL="2438400" indent="-609600">
              <a:defRPr sz="6400"/>
            </a:lvl3pPr>
            <a:lvl4pPr marL="3474720" indent="-731520">
              <a:defRPr sz="6400"/>
            </a:lvl4pPr>
            <a:lvl5pPr marL="4389120" indent="-731520"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679576" y="4114800"/>
            <a:ext cx="7864475" cy="762317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679576" y="914400"/>
            <a:ext cx="786447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0366375" y="1974850"/>
            <a:ext cx="12344401" cy="97472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9576" y="4114800"/>
            <a:ext cx="786447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914400">
              <a:buSzTx/>
              <a:buFontTx/>
              <a:buNone/>
              <a:defRPr sz="3200"/>
            </a:lvl2pPr>
            <a:lvl3pPr marL="0" indent="1828800">
              <a:buSzTx/>
              <a:buFontTx/>
              <a:buNone/>
              <a:defRPr sz="3200"/>
            </a:lvl3pPr>
            <a:lvl4pPr marL="0" indent="2743200">
              <a:buSzTx/>
              <a:buFontTx/>
              <a:buNone/>
              <a:defRPr sz="3200"/>
            </a:lvl4pPr>
            <a:lvl5pPr marL="0" indent="3657600">
              <a:buSzTx/>
              <a:buFont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600" b="1"/>
            </a:lvl1pPr>
            <a:lvl2pPr marL="1257300" indent="-342900" defTabSz="825500">
              <a:lnSpc>
                <a:spcPct val="100000"/>
              </a:lnSpc>
              <a:spcBef>
                <a:spcPts val="0"/>
              </a:spcBef>
              <a:buFontTx/>
              <a:defRPr sz="3600" b="1"/>
            </a:lvl2pPr>
            <a:lvl3pPr marL="2240279" indent="-411479" defTabSz="825500">
              <a:lnSpc>
                <a:spcPct val="100000"/>
              </a:lnSpc>
              <a:spcBef>
                <a:spcPts val="0"/>
              </a:spcBef>
              <a:buFontTx/>
              <a:defRPr sz="3600" b="1"/>
            </a:lvl3pPr>
            <a:lvl4pPr marL="3200400" indent="-457200" defTabSz="825500">
              <a:lnSpc>
                <a:spcPct val="100000"/>
              </a:lnSpc>
              <a:spcBef>
                <a:spcPts val="0"/>
              </a:spcBef>
              <a:buFontTx/>
              <a:defRPr sz="3600" b="1"/>
            </a:lvl4pPr>
            <a:lvl5pPr marL="4114800" indent="-457200" defTabSz="825500">
              <a:lnSpc>
                <a:spcPct val="100000"/>
              </a:lnSpc>
              <a:spcBef>
                <a:spcPts val="0"/>
              </a:spcBef>
              <a:buFontTx/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294492" y="12881590"/>
            <a:ext cx="413108" cy="39247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4478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24688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5283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6197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7112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8026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Erection , Commissioning and Maintenance."/>
          <p:cNvSpPr txBox="1">
            <a:spLocks noGrp="1"/>
          </p:cNvSpPr>
          <p:nvPr>
            <p:ph type="body" sz="quarter" idx="1"/>
          </p:nvPr>
        </p:nvSpPr>
        <p:spPr>
          <a:xfrm>
            <a:off x="1206499" y="5224788"/>
            <a:ext cx="21971002" cy="1905002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Erection </a:t>
            </a:r>
            <a:r>
              <a:rPr/>
              <a:t>, </a:t>
            </a:r>
            <a:r>
              <a:rPr smtClean="0"/>
              <a:t>Commissioning</a:t>
            </a:r>
            <a:r>
              <a:rPr lang="en-US" dirty="0" smtClean="0"/>
              <a:t> ,</a:t>
            </a:r>
            <a:r>
              <a:rPr smtClean="0"/>
              <a:t> </a:t>
            </a:r>
            <a:r>
              <a:rPr lang="en-US" dirty="0" smtClean="0"/>
              <a:t>Testing </a:t>
            </a:r>
            <a:r>
              <a:rPr smtClean="0"/>
              <a:t>and </a:t>
            </a:r>
            <a:r>
              <a:t>Maintenance</a:t>
            </a:r>
          </a:p>
        </p:txBody>
      </p:sp>
      <p:sp>
        <p:nvSpPr>
          <p:cNvPr id="115" name="Power Transformer"/>
          <p:cNvSpPr txBox="1">
            <a:spLocks noGrp="1"/>
          </p:cNvSpPr>
          <p:nvPr>
            <p:ph type="title"/>
          </p:nvPr>
        </p:nvSpPr>
        <p:spPr>
          <a:xfrm>
            <a:off x="1206498" y="1713414"/>
            <a:ext cx="21971006" cy="1698430"/>
          </a:xfrm>
          <a:prstGeom prst="rect">
            <a:avLst/>
          </a:prstGeom>
        </p:spPr>
        <p:txBody>
          <a:bodyPr/>
          <a:lstStyle>
            <a:lvl1pPr defTabSz="1560536">
              <a:defRPr sz="8800" b="1" spc="-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Power Transformer</a:t>
            </a:r>
          </a:p>
        </p:txBody>
      </p:sp>
      <p:sp>
        <p:nvSpPr>
          <p:cNvPr id="116" name="Deshmukh Anand Rao"/>
          <p:cNvSpPr txBox="1">
            <a:spLocks noGrp="1"/>
          </p:cNvSpPr>
          <p:nvPr>
            <p:ph type="body" idx="21"/>
          </p:nvPr>
        </p:nvSpPr>
        <p:spPr>
          <a:xfrm>
            <a:off x="15533160" y="6492809"/>
            <a:ext cx="5852604" cy="6369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3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- Deshmukh Anand Rao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2" build="p" animBg="1" advAuto="0"/>
      <p:bldP spid="115" grpId="1" animBg="1" advAuto="0"/>
      <p:bldP spid="116" grpId="3" build="p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ower T/F tests"/>
          <p:cNvSpPr txBox="1">
            <a:spLocks noGrp="1"/>
          </p:cNvSpPr>
          <p:nvPr>
            <p:ph type="title"/>
          </p:nvPr>
        </p:nvSpPr>
        <p:spPr>
          <a:xfrm>
            <a:off x="1206500" y="1066153"/>
            <a:ext cx="21031200" cy="7626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5400" b="1" smtClean="0"/>
              <a:t> </a:t>
            </a:r>
            <a:r>
              <a:rPr lang="en-US" sz="5400" b="1" dirty="0" smtClean="0"/>
              <a:t>T</a:t>
            </a:r>
            <a:r>
              <a:rPr sz="5400" b="1" smtClean="0"/>
              <a:t>ests</a:t>
            </a:r>
            <a:r>
              <a:rPr lang="en-US" sz="5400" b="1" dirty="0" smtClean="0"/>
              <a:t> on Power Transformer</a:t>
            </a:r>
            <a:endParaRPr sz="5400" b="1"/>
          </a:p>
        </p:txBody>
      </p:sp>
      <p:sp>
        <p:nvSpPr>
          <p:cNvPr id="139" name="Type Tests…"/>
          <p:cNvSpPr txBox="1">
            <a:spLocks noGrp="1"/>
          </p:cNvSpPr>
          <p:nvPr>
            <p:ph type="body" idx="1"/>
          </p:nvPr>
        </p:nvSpPr>
        <p:spPr>
          <a:xfrm>
            <a:off x="1267460" y="1988076"/>
            <a:ext cx="21971000" cy="11362164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/>
          <a:p>
            <a:pPr indent="122936" algn="just" defTabSz="402336">
              <a:lnSpc>
                <a:spcPct val="108000"/>
              </a:lnSpc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rPr sz="3600" u="sng">
                <a:latin typeface="Arial" pitchFamily="34" charset="0"/>
                <a:ea typeface="Arial"/>
                <a:cs typeface="Arial" pitchFamily="34" charset="0"/>
                <a:sym typeface="Arial"/>
              </a:rPr>
              <a:t>Type</a:t>
            </a:r>
            <a:r>
              <a:rPr sz="3600" u="sng">
                <a:latin typeface="Arial" pitchFamily="34" charset="0"/>
                <a:cs typeface="Arial" pitchFamily="34" charset="0"/>
              </a:rPr>
              <a:t> </a:t>
            </a:r>
            <a:r>
              <a:rPr sz="3600" u="sng" smtClean="0">
                <a:latin typeface="Arial" pitchFamily="34" charset="0"/>
                <a:cs typeface="Arial" pitchFamily="34" charset="0"/>
              </a:rPr>
              <a:t>Tests</a:t>
            </a:r>
            <a:endParaRPr lang="en-US" sz="3600" u="sng" dirty="0" smtClean="0">
              <a:latin typeface="Arial" pitchFamily="34" charset="0"/>
              <a:cs typeface="Arial" pitchFamily="34" charset="0"/>
            </a:endParaRPr>
          </a:p>
          <a:p>
            <a:pPr indent="122936" algn="just" defTabSz="402336">
              <a:lnSpc>
                <a:spcPct val="108000"/>
              </a:lnSpc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Purpose</a:t>
            </a:r>
            <a:endParaRPr sz="3600" u="sng">
              <a:latin typeface="Arial" pitchFamily="34" charset="0"/>
              <a:cs typeface="Arial" pitchFamily="34" charset="0"/>
            </a:endParaRPr>
          </a:p>
          <a:p>
            <a:pPr marL="561848" indent="-438912" algn="just" defTabSz="402336">
              <a:lnSpc>
                <a:spcPct val="108000"/>
              </a:lnSpc>
              <a:buClr>
                <a:srgbClr val="000000"/>
              </a:buClr>
              <a:buSzPct val="100000"/>
              <a:buFont typeface="Arial"/>
              <a:buChar char="•"/>
              <a:defRPr sz="4200" b="0">
                <a:latin typeface="Arial"/>
                <a:ea typeface="Arial"/>
                <a:cs typeface="Arial"/>
                <a:sym typeface="Arial"/>
              </a:defRPr>
            </a:pPr>
            <a:r>
              <a:rPr sz="3600">
                <a:latin typeface="Arial" pitchFamily="34" charset="0"/>
                <a:cs typeface="Arial" pitchFamily="34" charset="0"/>
              </a:rPr>
              <a:t>To prove customer’s Specifications and design criteria are met.</a:t>
            </a:r>
            <a:endParaRPr sz="3600">
              <a:latin typeface="Arial" pitchFamily="34" charset="0"/>
              <a:cs typeface="Arial" pitchFamily="34" charset="0"/>
              <a:sym typeface="Calibri"/>
            </a:endParaRPr>
          </a:p>
          <a:p>
            <a:pPr marL="561848" indent="-438912" algn="just" defTabSz="402336">
              <a:lnSpc>
                <a:spcPct val="108000"/>
              </a:lnSpc>
              <a:buClr>
                <a:srgbClr val="000000"/>
              </a:buClr>
              <a:buSzPct val="100000"/>
              <a:buFont typeface="Arial"/>
              <a:buChar char="•"/>
              <a:defRPr sz="4200" b="0">
                <a:latin typeface="Arial"/>
                <a:ea typeface="Arial"/>
                <a:cs typeface="Arial"/>
                <a:sym typeface="Arial"/>
              </a:defRPr>
            </a:pPr>
            <a:r>
              <a:rPr sz="3600">
                <a:latin typeface="Arial" pitchFamily="34" charset="0"/>
                <a:cs typeface="Arial" pitchFamily="34" charset="0"/>
              </a:rPr>
              <a:t>It is </a:t>
            </a:r>
            <a:r>
              <a:rPr sz="3600" b="0"/>
              <a:t>conducted</a:t>
            </a:r>
            <a:r>
              <a:rPr sz="3600">
                <a:latin typeface="Arial" pitchFamily="34" charset="0"/>
                <a:cs typeface="Arial" pitchFamily="34" charset="0"/>
              </a:rPr>
              <a:t> on sample unit.</a:t>
            </a:r>
            <a:endParaRPr sz="3600">
              <a:latin typeface="Arial" pitchFamily="34" charset="0"/>
              <a:cs typeface="Arial" pitchFamily="34" charset="0"/>
              <a:sym typeface="Calibri"/>
            </a:endParaRPr>
          </a:p>
          <a:p>
            <a:pPr>
              <a:buFont typeface="Arial" pitchFamily="34" charset="0"/>
              <a:buChar char="•"/>
            </a:pPr>
            <a:r>
              <a:rPr lang="en-US" sz="3600" b="0" dirty="0" smtClean="0">
                <a:latin typeface="Arial" pitchFamily="34" charset="0"/>
                <a:ea typeface="Arial"/>
                <a:cs typeface="Arial" pitchFamily="34" charset="0"/>
                <a:sym typeface="Arial"/>
              </a:rPr>
              <a:t>  </a:t>
            </a:r>
            <a:r>
              <a:rPr sz="3600" b="0" smtClean="0">
                <a:latin typeface="Arial" pitchFamily="34" charset="0"/>
                <a:ea typeface="Arial"/>
                <a:cs typeface="Arial" pitchFamily="34" charset="0"/>
                <a:sym typeface="Arial"/>
              </a:rPr>
              <a:t>Done</a:t>
            </a:r>
            <a:r>
              <a:rPr sz="3600" smtClean="0">
                <a:latin typeface="Arial" pitchFamily="34" charset="0"/>
                <a:cs typeface="Arial" pitchFamily="34" charset="0"/>
              </a:rPr>
              <a:t> </a:t>
            </a:r>
            <a:r>
              <a:rPr sz="3600" b="0">
                <a:latin typeface="Arial"/>
                <a:ea typeface="Arial"/>
                <a:cs typeface="Arial"/>
                <a:sym typeface="Arial"/>
              </a:rPr>
              <a:t>at</a:t>
            </a:r>
            <a:r>
              <a:rPr sz="3600">
                <a:latin typeface="Arial" pitchFamily="34" charset="0"/>
                <a:cs typeface="Arial" pitchFamily="34" charset="0"/>
              </a:rPr>
              <a:t> </a:t>
            </a:r>
            <a:r>
              <a:rPr sz="3600" b="0">
                <a:latin typeface="Arial"/>
                <a:ea typeface="Arial"/>
                <a:cs typeface="Arial"/>
                <a:sym typeface="Arial"/>
              </a:rPr>
              <a:t>manufacturer’s</a:t>
            </a:r>
            <a:r>
              <a:rPr sz="3600">
                <a:latin typeface="Arial" pitchFamily="34" charset="0"/>
                <a:cs typeface="Arial" pitchFamily="34" charset="0"/>
              </a:rPr>
              <a:t> </a:t>
            </a:r>
            <a:r>
              <a:rPr sz="3600" b="0">
                <a:latin typeface="Arial"/>
                <a:ea typeface="Arial"/>
                <a:cs typeface="Arial"/>
                <a:sym typeface="Arial"/>
              </a:rPr>
              <a:t>premises</a:t>
            </a:r>
            <a:r>
              <a:rPr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u="sng" dirty="0" smtClean="0">
                <a:latin typeface="Arial" pitchFamily="34" charset="0"/>
                <a:ea typeface="Arial"/>
                <a:cs typeface="Arial" pitchFamily="34" charset="0"/>
                <a:sym typeface="Arial"/>
              </a:rPr>
              <a:t>Type</a:t>
            </a: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u="sng" dirty="0" smtClean="0">
                <a:latin typeface="Arial" pitchFamily="34" charset="0"/>
                <a:ea typeface="Arial"/>
                <a:cs typeface="Arial" pitchFamily="34" charset="0"/>
                <a:sym typeface="Arial"/>
              </a:rPr>
              <a:t>Tests</a:t>
            </a: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u="sng" dirty="0" smtClean="0">
                <a:latin typeface="Arial" pitchFamily="34" charset="0"/>
                <a:ea typeface="Arial"/>
                <a:cs typeface="Arial" pitchFamily="34" charset="0"/>
                <a:sym typeface="Arial"/>
              </a:rPr>
              <a:t>are</a:t>
            </a:r>
          </a:p>
          <a:p>
            <a:endParaRPr lang="en-US" sz="3600" b="0" dirty="0" smtClean="0">
              <a:latin typeface="Arial"/>
              <a:ea typeface="Arial"/>
              <a:cs typeface="Arial"/>
              <a:sym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3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smtClean="0">
                <a:latin typeface="Arial" pitchFamily="34" charset="0"/>
                <a:ea typeface="Arial"/>
                <a:cs typeface="Arial" pitchFamily="34" charset="0"/>
                <a:sym typeface="Arial"/>
              </a:rPr>
              <a:t>Transformation</a:t>
            </a:r>
            <a:r>
              <a:rPr lang="en-US" sz="3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smtClean="0">
                <a:latin typeface="Arial" pitchFamily="34" charset="0"/>
                <a:ea typeface="Arial"/>
                <a:cs typeface="Arial" pitchFamily="34" charset="0"/>
                <a:sym typeface="Arial"/>
              </a:rPr>
              <a:t>ratio</a:t>
            </a:r>
            <a:r>
              <a:rPr lang="en-US" sz="36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smtClean="0">
                <a:latin typeface="Arial" pitchFamily="34" charset="0"/>
                <a:ea typeface="Arial"/>
                <a:cs typeface="Arial" pitchFamily="34" charset="0"/>
                <a:sym typeface="Arial"/>
              </a:rPr>
              <a:t>test</a:t>
            </a:r>
          </a:p>
          <a:p>
            <a:pPr>
              <a:buFont typeface="Arial" pitchFamily="34" charset="0"/>
              <a:buChar char="•"/>
            </a:pPr>
            <a:r>
              <a:rPr lang="en-US" sz="3600" b="0" dirty="0" smtClean="0">
                <a:latin typeface="Arial"/>
                <a:ea typeface="Arial"/>
                <a:cs typeface="Arial"/>
                <a:sym typeface="Arial"/>
              </a:rPr>
              <a:t>Winding</a:t>
            </a:r>
            <a:r>
              <a:rPr lang="en-US" sz="3600" b="0" dirty="0" smtClean="0">
                <a:latin typeface="Arial" pitchFamily="34" charset="0"/>
                <a:cs typeface="Arial" pitchFamily="34" charset="0"/>
              </a:rPr>
              <a:t> resistance test of transformer</a:t>
            </a:r>
          </a:p>
          <a:p>
            <a:pPr>
              <a:buFont typeface="Arial" pitchFamily="34" charset="0"/>
              <a:buChar char="•"/>
            </a:pPr>
            <a:r>
              <a:rPr lang="en-US" sz="3600" b="0" dirty="0" smtClean="0">
                <a:latin typeface="Arial" pitchFamily="34" charset="0"/>
                <a:cs typeface="Arial" pitchFamily="34" charset="0"/>
              </a:rPr>
              <a:t>Measurement of core losses and no-load current through open-circuit test</a:t>
            </a:r>
          </a:p>
          <a:p>
            <a:pPr>
              <a:buFont typeface="Arial" pitchFamily="34" charset="0"/>
              <a:buChar char="•"/>
            </a:pPr>
            <a:r>
              <a:rPr lang="en-US" sz="3600" b="0" dirty="0" smtClean="0">
                <a:latin typeface="Arial" pitchFamily="34" charset="0"/>
                <a:cs typeface="Arial" pitchFamily="34" charset="0"/>
              </a:rPr>
              <a:t>Measurement of short circuit impedance and copper losses through short-circuit test</a:t>
            </a:r>
          </a:p>
          <a:p>
            <a:pPr>
              <a:buFont typeface="Arial" pitchFamily="34" charset="0"/>
              <a:buChar char="•"/>
            </a:pPr>
            <a:r>
              <a:rPr lang="en-US" sz="3600" b="0" dirty="0" smtClean="0">
                <a:latin typeface="Arial" pitchFamily="34" charset="0"/>
                <a:cs typeface="Arial" pitchFamily="34" charset="0"/>
              </a:rPr>
              <a:t>Transformer vector group test</a:t>
            </a:r>
          </a:p>
          <a:p>
            <a:pPr>
              <a:buFont typeface="Arial" pitchFamily="34" charset="0"/>
              <a:buChar char="•"/>
            </a:pPr>
            <a:r>
              <a:rPr lang="en-US" sz="3600" b="0" dirty="0" smtClean="0">
                <a:latin typeface="Arial" pitchFamily="34" charset="0"/>
                <a:cs typeface="Arial" pitchFamily="34" charset="0"/>
              </a:rPr>
              <a:t>Measurement of insulation resistance</a:t>
            </a:r>
          </a:p>
          <a:p>
            <a:pPr>
              <a:buFont typeface="Arial" pitchFamily="34" charset="0"/>
              <a:buChar char="•"/>
            </a:pPr>
            <a:r>
              <a:rPr lang="en-US" sz="3600" b="0" dirty="0" smtClean="0">
                <a:latin typeface="Arial" pitchFamily="34" charset="0"/>
                <a:cs typeface="Arial" pitchFamily="34" charset="0"/>
              </a:rPr>
              <a:t>Dielectric test of transformer</a:t>
            </a:r>
          </a:p>
          <a:p>
            <a:pPr>
              <a:buFont typeface="Arial" pitchFamily="34" charset="0"/>
              <a:buChar char="•"/>
            </a:pPr>
            <a:r>
              <a:rPr lang="en-US" sz="3600" b="0" dirty="0" smtClean="0">
                <a:latin typeface="Arial" pitchFamily="34" charset="0"/>
                <a:cs typeface="Arial" pitchFamily="34" charset="0"/>
              </a:rPr>
              <a:t>On-load tap-changer test</a:t>
            </a:r>
          </a:p>
          <a:p>
            <a:pPr>
              <a:buFont typeface="Arial" pitchFamily="34" charset="0"/>
              <a:buChar char="•"/>
            </a:pPr>
            <a:r>
              <a:rPr lang="en-US" sz="3600" b="0" dirty="0" smtClean="0">
                <a:latin typeface="Arial" pitchFamily="34" charset="0"/>
                <a:cs typeface="Arial" pitchFamily="34" charset="0"/>
              </a:rPr>
              <a:t>Temperature rise test</a:t>
            </a:r>
          </a:p>
          <a:p>
            <a:pPr>
              <a:buFont typeface="Arial" pitchFamily="34" charset="0"/>
              <a:buChar char="•"/>
            </a:pPr>
            <a:r>
              <a:rPr lang="en-US" sz="3600" b="0" dirty="0" smtClean="0">
                <a:latin typeface="Arial" pitchFamily="34" charset="0"/>
                <a:cs typeface="Arial" pitchFamily="34" charset="0"/>
              </a:rPr>
              <a:t>Vacuum test of tank and radiators</a:t>
            </a:r>
          </a:p>
          <a:p>
            <a:pPr marL="561848" indent="-438912" algn="just" defTabSz="402336">
              <a:lnSpc>
                <a:spcPct val="108000"/>
              </a:lnSpc>
              <a:buClr>
                <a:srgbClr val="000000"/>
              </a:buClr>
              <a:buSzPct val="100000"/>
              <a:buFont typeface="Arial"/>
              <a:buChar char="•"/>
              <a:defRPr sz="4200" b="0">
                <a:latin typeface="Arial"/>
                <a:ea typeface="Arial"/>
                <a:cs typeface="Arial"/>
                <a:sym typeface="Arial"/>
              </a:defRPr>
            </a:pPr>
            <a:endParaRPr lang="en-US" sz="36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561848" indent="-438912" algn="just" defTabSz="402336">
              <a:lnSpc>
                <a:spcPct val="108000"/>
              </a:lnSpc>
              <a:buClr>
                <a:srgbClr val="000000"/>
              </a:buClr>
              <a:buSzPct val="100000"/>
              <a:buFont typeface="Arial"/>
              <a:buChar char="•"/>
              <a:defRPr sz="4200" b="0">
                <a:latin typeface="Arial"/>
                <a:ea typeface="Arial"/>
                <a:cs typeface="Arial"/>
                <a:sym typeface="Arial"/>
              </a:defRPr>
            </a:pPr>
            <a:endParaRPr sz="3600" smtClean="0">
              <a:latin typeface="Calibri"/>
              <a:ea typeface="Calibri"/>
              <a:cs typeface="Calibri"/>
              <a:sym typeface="Calibri"/>
            </a:endParaRPr>
          </a:p>
          <a:p>
            <a:pPr algn="just" defTabSz="402336">
              <a:lnSpc>
                <a:spcPct val="108000"/>
              </a:lnSpc>
              <a:defRPr sz="4200" u="sng">
                <a:latin typeface="Arial"/>
                <a:ea typeface="Arial"/>
                <a:cs typeface="Arial"/>
                <a:sym typeface="Arial"/>
              </a:defRPr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algn="just" defTabSz="402336">
              <a:lnSpc>
                <a:spcPct val="108000"/>
              </a:lnSpc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rPr sz="360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1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3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3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animBg="1" advAuto="0"/>
      <p:bldP spid="139" grpId="2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1267460" y="452721"/>
            <a:ext cx="21971000" cy="934781"/>
          </a:xfrm>
        </p:spPr>
        <p:txBody>
          <a:bodyPr/>
          <a:lstStyle/>
          <a:p>
            <a:r>
              <a:rPr lang="en-US" sz="5400" dirty="0" smtClean="0"/>
              <a:t>Routine Tests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1"/>
          </p:nvPr>
        </p:nvSpPr>
        <p:spPr>
          <a:xfrm>
            <a:off x="1463040" y="1548130"/>
            <a:ext cx="21031200" cy="11558270"/>
          </a:xfrm>
        </p:spPr>
        <p:txBody>
          <a:bodyPr>
            <a:normAutofit fontScale="55000" lnSpcReduction="20000"/>
          </a:bodyPr>
          <a:lstStyle/>
          <a:p>
            <a:pPr algn="just" defTabSz="402336">
              <a:lnSpc>
                <a:spcPct val="108000"/>
              </a:lnSpc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rPr lang="en-US" sz="6000" b="1" u="sng" dirty="0" smtClean="0"/>
              <a:t>Purpose</a:t>
            </a:r>
          </a:p>
          <a:p>
            <a:pPr marL="561848" indent="-438912" algn="just" defTabSz="402336">
              <a:lnSpc>
                <a:spcPct val="108000"/>
              </a:lnSpc>
              <a:buClr>
                <a:srgbClr val="000000"/>
              </a:buClr>
              <a:defRPr sz="4200" b="0">
                <a:latin typeface="Arial"/>
                <a:ea typeface="Arial"/>
                <a:cs typeface="Arial"/>
                <a:sym typeface="Arial"/>
              </a:defRPr>
            </a:pPr>
            <a:r>
              <a:rPr lang="en-US" sz="6000" dirty="0" smtClean="0"/>
              <a:t>Done mainly to conform operational performance.</a:t>
            </a:r>
          </a:p>
          <a:p>
            <a:pPr marL="561848" indent="-438912" defTabSz="402336">
              <a:lnSpc>
                <a:spcPct val="108000"/>
              </a:lnSpc>
              <a:buClr>
                <a:srgbClr val="000000"/>
              </a:buClr>
              <a:defRPr sz="4200" b="0">
                <a:latin typeface="Arial"/>
                <a:ea typeface="Arial"/>
                <a:cs typeface="Arial"/>
                <a:sym typeface="Arial"/>
              </a:defRPr>
            </a:pPr>
            <a:r>
              <a:rPr lang="en-US" sz="6000" dirty="0" smtClean="0"/>
              <a:t>It is conducted on every unit.</a:t>
            </a:r>
          </a:p>
          <a:p>
            <a:pPr marL="561848" indent="-438912" defTabSz="402336">
              <a:lnSpc>
                <a:spcPct val="108000"/>
              </a:lnSpc>
              <a:buClr>
                <a:srgbClr val="000000"/>
              </a:buClr>
              <a:defRPr sz="4200" b="0">
                <a:latin typeface="Arial"/>
                <a:ea typeface="Arial"/>
                <a:cs typeface="Arial"/>
                <a:sym typeface="Arial"/>
              </a:defRPr>
            </a:pPr>
            <a:r>
              <a:rPr lang="en-US" sz="6000" b="1" u="sng" dirty="0" smtClean="0"/>
              <a:t>Routine Tests are</a:t>
            </a:r>
          </a:p>
          <a:p>
            <a:r>
              <a:rPr lang="en-US" sz="6000" dirty="0" smtClean="0"/>
              <a:t>Winding resistance test of transformer</a:t>
            </a:r>
          </a:p>
          <a:p>
            <a:r>
              <a:rPr lang="en-US" sz="6000" dirty="0" smtClean="0"/>
              <a:t>Transformation ratio test</a:t>
            </a:r>
          </a:p>
          <a:p>
            <a:r>
              <a:rPr lang="en-US" sz="6000" dirty="0" smtClean="0"/>
              <a:t>Measurement of core losses and no-load current through open-circuit test</a:t>
            </a:r>
          </a:p>
          <a:p>
            <a:r>
              <a:rPr lang="en-US" sz="6000" dirty="0" smtClean="0"/>
              <a:t>Measurement of short circuit impedance and copper losses through short-circuit test</a:t>
            </a:r>
          </a:p>
          <a:p>
            <a:r>
              <a:rPr lang="en-US" sz="6000" dirty="0" smtClean="0"/>
              <a:t>Transformer vector group test</a:t>
            </a:r>
          </a:p>
          <a:p>
            <a:r>
              <a:rPr lang="en-US" sz="6000" dirty="0" smtClean="0"/>
              <a:t>Dielectric test of transformer</a:t>
            </a:r>
          </a:p>
          <a:p>
            <a:r>
              <a:rPr lang="en-US" sz="6000" dirty="0" smtClean="0"/>
              <a:t>On-load tap-changer test</a:t>
            </a:r>
          </a:p>
          <a:p>
            <a:r>
              <a:rPr lang="en-US" sz="6000" dirty="0" smtClean="0"/>
              <a:t>Oil pressure to check against the leakages of joints and gaskets.</a:t>
            </a:r>
          </a:p>
          <a:p>
            <a:pPr marL="561848" indent="-438912" defTabSz="402336">
              <a:lnSpc>
                <a:spcPct val="108000"/>
              </a:lnSpc>
              <a:buClr>
                <a:srgbClr val="000000"/>
              </a:buClr>
              <a:buNone/>
              <a:defRPr sz="4200" b="0">
                <a:latin typeface="Arial"/>
                <a:ea typeface="Arial"/>
                <a:cs typeface="Arial"/>
                <a:sym typeface="Arial"/>
              </a:defRPr>
            </a:pP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 smtClean="0"/>
          </a:p>
          <a:p>
            <a:pPr indent="122936" defTabSz="402336">
              <a:lnSpc>
                <a:spcPct val="108000"/>
              </a:lnSpc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rPr lang="en-US" sz="6000" dirty="0" smtClean="0"/>
              <a:t>Special Tests</a:t>
            </a:r>
            <a:endParaRPr lang="en-US" sz="6000" u="sng" dirty="0" smtClean="0"/>
          </a:p>
          <a:p>
            <a:pPr marL="561848" indent="-438912" algn="just" defTabSz="402336">
              <a:lnSpc>
                <a:spcPct val="108000"/>
              </a:lnSpc>
              <a:buClr>
                <a:srgbClr val="000000"/>
              </a:buClr>
              <a:defRPr sz="4200" b="0">
                <a:latin typeface="Arial"/>
                <a:ea typeface="Arial"/>
                <a:cs typeface="Arial"/>
                <a:sym typeface="Arial"/>
              </a:defRPr>
            </a:pPr>
            <a:r>
              <a:rPr lang="en-US" sz="6000" dirty="0" smtClean="0"/>
              <a:t>To obtain useful information for operation and maintenance.</a:t>
            </a:r>
          </a:p>
          <a:p>
            <a:pPr marL="561848" indent="-438912" algn="just" defTabSz="402336">
              <a:lnSpc>
                <a:spcPct val="108000"/>
              </a:lnSpc>
              <a:buClr>
                <a:srgbClr val="000000"/>
              </a:buClr>
              <a:defRPr sz="4200" b="0">
                <a:latin typeface="Arial"/>
                <a:ea typeface="Arial"/>
                <a:cs typeface="Arial"/>
                <a:sym typeface="Arial"/>
              </a:defRPr>
            </a:pPr>
            <a:r>
              <a:rPr lang="en-US" sz="6000" dirty="0" smtClean="0"/>
              <a:t>(</a:t>
            </a:r>
            <a:r>
              <a:rPr lang="en-US" sz="6000" dirty="0" err="1" smtClean="0"/>
              <a:t>Auchostic</a:t>
            </a:r>
            <a:r>
              <a:rPr lang="en-US" sz="6000" dirty="0" smtClean="0"/>
              <a:t>, Harmonics, Power consumption of pumps and fans, brought out items testing)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sts on T/F"/>
          <p:cNvSpPr txBox="1">
            <a:spLocks noGrp="1"/>
          </p:cNvSpPr>
          <p:nvPr>
            <p:ph type="body" sz="quarter" idx="1"/>
          </p:nvPr>
        </p:nvSpPr>
        <p:spPr>
          <a:xfrm>
            <a:off x="1206500" y="589277"/>
            <a:ext cx="21971000" cy="907178"/>
          </a:xfrm>
          <a:prstGeom prst="rect">
            <a:avLst/>
          </a:prstGeom>
        </p:spPr>
        <p:txBody>
          <a:bodyPr/>
          <a:lstStyle>
            <a:lvl1pPr defTabSz="792479">
              <a:defRPr sz="5200"/>
            </a:lvl1pPr>
          </a:lstStyle>
          <a:p>
            <a:r>
              <a:t>Tests on T/F</a:t>
            </a:r>
          </a:p>
        </p:txBody>
      </p:sp>
      <p:sp>
        <p:nvSpPr>
          <p:cNvPr id="142" name="Winding resistance test of transformer…"/>
          <p:cNvSpPr txBox="1">
            <a:spLocks noGrp="1"/>
          </p:cNvSpPr>
          <p:nvPr>
            <p:ph type="body" idx="21"/>
          </p:nvPr>
        </p:nvSpPr>
        <p:spPr>
          <a:xfrm>
            <a:off x="1206500" y="1582999"/>
            <a:ext cx="10158601" cy="1110916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/>
          <a:p>
            <a:pPr marL="1220342" lvl="2" indent="-914400" defTabSz="333756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Tx/>
              <a:buAutoNum type="arabicParenR"/>
              <a:defRPr sz="4900">
                <a:latin typeface="Arial"/>
                <a:ea typeface="Arial"/>
                <a:cs typeface="Arial"/>
                <a:sym typeface="Arial"/>
              </a:defRPr>
            </a:pPr>
            <a:r>
              <a:t>Winding resistance test of transformer</a:t>
            </a:r>
            <a:endParaRPr b="1" u="sng"/>
          </a:p>
          <a:p>
            <a:pPr marL="1220342" lvl="2" indent="-914400" defTabSz="333756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Tx/>
              <a:buAutoNum type="arabicParenR"/>
              <a:defRPr sz="4900">
                <a:latin typeface="Arial"/>
                <a:ea typeface="Arial"/>
                <a:cs typeface="Arial"/>
                <a:sym typeface="Arial"/>
              </a:defRPr>
            </a:pPr>
            <a:r>
              <a:t>Transformer ratio test</a:t>
            </a:r>
          </a:p>
          <a:p>
            <a:pPr marL="1220342" lvl="2" indent="-914400" defTabSz="333756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Tx/>
              <a:buAutoNum type="arabicParenR"/>
              <a:defRPr sz="4900">
                <a:latin typeface="Arial"/>
                <a:ea typeface="Arial"/>
                <a:cs typeface="Arial"/>
                <a:sym typeface="Arial"/>
              </a:defRPr>
            </a:pPr>
            <a:r>
              <a:t>Magnetic Balance Test.</a:t>
            </a:r>
          </a:p>
          <a:p>
            <a:pPr marL="1220342" lvl="2" indent="-914400" defTabSz="333756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Tx/>
              <a:buAutoNum type="arabicParenR"/>
              <a:defRPr sz="4900">
                <a:latin typeface="Arial"/>
                <a:ea typeface="Arial"/>
                <a:cs typeface="Arial"/>
                <a:sym typeface="Arial"/>
              </a:defRPr>
            </a:pPr>
            <a:r>
              <a:t>Magnetizing Current Test.</a:t>
            </a:r>
          </a:p>
          <a:p>
            <a:pPr marL="1220342" lvl="2" indent="-914400" defTabSz="333756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Tx/>
              <a:buAutoNum type="arabicParenR"/>
              <a:defRPr sz="4900">
                <a:latin typeface="Arial"/>
                <a:ea typeface="Arial"/>
                <a:cs typeface="Arial"/>
                <a:sym typeface="Arial"/>
              </a:defRPr>
            </a:pPr>
            <a:r>
              <a:t>Transformer vector group test</a:t>
            </a:r>
          </a:p>
          <a:p>
            <a:pPr marL="1220342" lvl="2" indent="-914400" defTabSz="333756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Tx/>
              <a:buAutoNum type="arabicParenR"/>
              <a:defRPr sz="4900">
                <a:latin typeface="Arial"/>
                <a:ea typeface="Arial"/>
                <a:cs typeface="Arial"/>
                <a:sym typeface="Arial"/>
              </a:defRPr>
            </a:pPr>
            <a:r>
              <a:t>Measurement of impedance voltage/short circuit impedance (principal tap) and load loss (Short circuit test)</a:t>
            </a:r>
          </a:p>
          <a:p>
            <a:pPr marL="1220342" lvl="2" indent="-914400" defTabSz="333756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Tx/>
              <a:buAutoNum type="arabicParenR"/>
              <a:defRPr sz="4900">
                <a:latin typeface="Arial"/>
                <a:ea typeface="Arial"/>
                <a:cs typeface="Arial"/>
                <a:sym typeface="Arial"/>
              </a:defRPr>
            </a:pPr>
            <a:r>
              <a:t>Measurement of no load loss and current (Open circuit test)</a:t>
            </a:r>
          </a:p>
        </p:txBody>
      </p:sp>
      <p:sp>
        <p:nvSpPr>
          <p:cNvPr id="143" name="Measurement of insulation resistance…"/>
          <p:cNvSpPr txBox="1"/>
          <p:nvPr/>
        </p:nvSpPr>
        <p:spPr>
          <a:xfrm>
            <a:off x="11973360" y="1582999"/>
            <a:ext cx="10158602" cy="11109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1207769" lvl="2" indent="-914400" defTabSz="320038">
              <a:lnSpc>
                <a:spcPct val="120000"/>
              </a:lnSpc>
              <a:buClr>
                <a:srgbClr val="000000"/>
              </a:buClr>
              <a:buSzPct val="100000"/>
              <a:buAutoNum type="arabicParenR" startAt="8"/>
              <a:defRPr sz="4700">
                <a:latin typeface="Arial"/>
                <a:ea typeface="Arial"/>
                <a:cs typeface="Arial"/>
                <a:sym typeface="Arial"/>
              </a:defRPr>
            </a:pPr>
            <a:r>
              <a:t>Measurement of insulation resistance</a:t>
            </a:r>
          </a:p>
          <a:p>
            <a:pPr marL="1207769" lvl="2" indent="-914400" defTabSz="320038">
              <a:lnSpc>
                <a:spcPct val="120000"/>
              </a:lnSpc>
              <a:buClr>
                <a:srgbClr val="000000"/>
              </a:buClr>
              <a:buSzPct val="100000"/>
              <a:buAutoNum type="arabicParenR" startAt="8"/>
              <a:defRPr sz="4700">
                <a:latin typeface="Arial"/>
                <a:ea typeface="Arial"/>
                <a:cs typeface="Arial"/>
                <a:sym typeface="Arial"/>
              </a:defRPr>
            </a:pPr>
            <a:r>
              <a:t>Dielectric tests of transformer.</a:t>
            </a:r>
          </a:p>
          <a:p>
            <a:pPr marL="1207769" lvl="2" indent="-914400" defTabSz="320038">
              <a:lnSpc>
                <a:spcPct val="120000"/>
              </a:lnSpc>
              <a:buClr>
                <a:srgbClr val="000000"/>
              </a:buClr>
              <a:buSzPct val="100000"/>
              <a:buAutoNum type="arabicParenR" startAt="8"/>
              <a:defRPr sz="4700">
                <a:latin typeface="Arial"/>
                <a:ea typeface="Arial"/>
                <a:cs typeface="Arial"/>
                <a:sym typeface="Arial"/>
              </a:defRPr>
            </a:pPr>
            <a:r>
              <a:t>Induced Voltage Test.</a:t>
            </a:r>
          </a:p>
          <a:p>
            <a:pPr marL="1207769" lvl="2" indent="-914400" defTabSz="320038">
              <a:lnSpc>
                <a:spcPct val="150000"/>
              </a:lnSpc>
              <a:buClr>
                <a:srgbClr val="000000"/>
              </a:buClr>
              <a:buSzPct val="100000"/>
              <a:buAutoNum type="arabicParenR" startAt="8"/>
              <a:defRPr sz="4700">
                <a:latin typeface="Arial"/>
                <a:ea typeface="Arial"/>
                <a:cs typeface="Arial"/>
                <a:sym typeface="Arial"/>
              </a:defRPr>
            </a:pPr>
            <a:r>
              <a:t>Tests on on-load tap-changer.</a:t>
            </a:r>
          </a:p>
          <a:p>
            <a:pPr marL="1207769" lvl="2" indent="-914400" defTabSz="320038">
              <a:lnSpc>
                <a:spcPct val="150000"/>
              </a:lnSpc>
              <a:buClr>
                <a:srgbClr val="000000"/>
              </a:buClr>
              <a:buSzPct val="100000"/>
              <a:buAutoNum type="arabicParenR" startAt="8"/>
              <a:defRPr sz="4700">
                <a:latin typeface="Arial"/>
                <a:ea typeface="Arial"/>
                <a:cs typeface="Arial"/>
                <a:sym typeface="Arial"/>
              </a:defRPr>
            </a:pPr>
            <a:r>
              <a:t>Temp rise test</a:t>
            </a:r>
          </a:p>
          <a:p>
            <a:pPr marL="1207769" lvl="2" indent="-914400" defTabSz="320038">
              <a:lnSpc>
                <a:spcPct val="150000"/>
              </a:lnSpc>
              <a:buClr>
                <a:srgbClr val="000000"/>
              </a:buClr>
              <a:buSzPct val="100000"/>
              <a:buAutoNum type="arabicParenR" startAt="8"/>
              <a:defRPr sz="4700">
                <a:latin typeface="Arial"/>
                <a:ea typeface="Arial"/>
                <a:cs typeface="Arial"/>
                <a:sym typeface="Arial"/>
              </a:defRPr>
            </a:pPr>
            <a:r>
              <a:t>Vacuum test on Tank and Radiators.</a:t>
            </a:r>
          </a:p>
          <a:p>
            <a:pPr marL="1207769" lvl="2" indent="-914400" defTabSz="320038">
              <a:lnSpc>
                <a:spcPct val="150000"/>
              </a:lnSpc>
              <a:buClr>
                <a:srgbClr val="000000"/>
              </a:buClr>
              <a:buSzPct val="100000"/>
              <a:buAutoNum type="arabicParenR" startAt="8"/>
              <a:defRPr sz="4700">
                <a:latin typeface="Arial"/>
                <a:ea typeface="Arial"/>
                <a:cs typeface="Arial"/>
                <a:sym typeface="Arial"/>
              </a:defRPr>
            </a:pPr>
            <a:r>
              <a:t>Oil pressure test on transformer to check against </a:t>
            </a:r>
            <a:r>
              <a:rPr/>
              <a:t>leakages </a:t>
            </a:r>
            <a:r>
              <a:rPr smtClean="0"/>
              <a:t>joints </a:t>
            </a:r>
            <a:r>
              <a:t>and gaskets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build="p" animBg="1" advAuto="0"/>
      <p:bldP spid="142" grpId="2" animBg="1" advAuto="0"/>
      <p:bldP spid="143" grpId="3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sts on T/F"/>
          <p:cNvSpPr txBox="1">
            <a:spLocks noGrp="1"/>
          </p:cNvSpPr>
          <p:nvPr>
            <p:ph type="body" sz="quarter" idx="1"/>
          </p:nvPr>
        </p:nvSpPr>
        <p:spPr>
          <a:xfrm>
            <a:off x="952500" y="280139"/>
            <a:ext cx="21971000" cy="903963"/>
          </a:xfrm>
          <a:prstGeom prst="rect">
            <a:avLst/>
          </a:prstGeom>
        </p:spPr>
        <p:txBody>
          <a:bodyPr/>
          <a:lstStyle>
            <a:lvl1pPr defTabSz="792479">
              <a:defRPr sz="5200"/>
            </a:lvl1pPr>
          </a:lstStyle>
          <a:p>
            <a:r>
              <a:t>Tests on T/F</a:t>
            </a:r>
          </a:p>
        </p:txBody>
      </p:sp>
      <p:sp>
        <p:nvSpPr>
          <p:cNvPr id="146" name="Winding Resistance Test…"/>
          <p:cNvSpPr txBox="1">
            <a:spLocks noGrp="1"/>
          </p:cNvSpPr>
          <p:nvPr>
            <p:ph type="body" idx="21"/>
          </p:nvPr>
        </p:nvSpPr>
        <p:spPr>
          <a:xfrm>
            <a:off x="1206500" y="1211482"/>
            <a:ext cx="21971000" cy="1369323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25000" lnSpcReduction="20000"/>
          </a:bodyPr>
          <a:lstStyle/>
          <a:p>
            <a:pPr marL="0" lvl="1" indent="0" defTabSz="2243271">
              <a:spcBef>
                <a:spcPts val="4100"/>
              </a:spcBef>
              <a:buSzTx/>
              <a:buNone/>
              <a:defRPr sz="4400" b="1" u="sng"/>
            </a:pPr>
            <a:r>
              <a:rPr sz="17600"/>
              <a:t>Winding Resistance </a:t>
            </a:r>
            <a:r>
              <a:rPr sz="17600" smtClean="0"/>
              <a:t>Test</a:t>
            </a:r>
            <a:r>
              <a:rPr lang="en-US" sz="17600" dirty="0" smtClean="0"/>
              <a:t> (</a:t>
            </a:r>
            <a:r>
              <a:rPr lang="en-US" sz="17600" i="1" dirty="0" smtClean="0"/>
              <a:t>It i</a:t>
            </a:r>
            <a:r>
              <a:rPr lang="en-US" sz="17600" dirty="0" smtClean="0"/>
              <a:t>s carried out as type test, routine and also field test).</a:t>
            </a:r>
          </a:p>
          <a:p>
            <a:pPr marL="0" lvl="1" indent="0" defTabSz="2243271">
              <a:spcBef>
                <a:spcPts val="4100"/>
              </a:spcBef>
              <a:buSzTx/>
              <a:buNone/>
              <a:defRPr sz="4400" b="1" u="sng"/>
            </a:pPr>
            <a:r>
              <a:rPr lang="en-US" sz="17600" dirty="0" smtClean="0"/>
              <a:t>     Purpose</a:t>
            </a:r>
          </a:p>
          <a:p>
            <a:pPr marL="1635760" lvl="1" indent="-817880" defTabSz="2243271">
              <a:lnSpc>
                <a:spcPct val="120000"/>
              </a:lnSpc>
              <a:spcBef>
                <a:spcPts val="4100"/>
              </a:spcBef>
              <a:buFontTx/>
              <a:buAutoNum type="arabicPeriod"/>
              <a:defRPr sz="4400"/>
            </a:pPr>
            <a:r>
              <a:rPr sz="14400" smtClean="0"/>
              <a:t>Used </a:t>
            </a:r>
            <a:r>
              <a:rPr sz="14400"/>
              <a:t>to calculate Copper Losses (I2R)</a:t>
            </a:r>
          </a:p>
          <a:p>
            <a:pPr marL="1635760" lvl="1" indent="-817880" defTabSz="2243271">
              <a:lnSpc>
                <a:spcPct val="120000"/>
              </a:lnSpc>
              <a:spcBef>
                <a:spcPts val="4100"/>
              </a:spcBef>
              <a:buFontTx/>
              <a:buAutoNum type="arabicPeriod"/>
              <a:defRPr sz="4400"/>
            </a:pPr>
            <a:r>
              <a:rPr sz="14400"/>
              <a:t>Used in Calculation of  WT as winding temp.can not be measured directly.</a:t>
            </a:r>
          </a:p>
          <a:p>
            <a:pPr marL="1635760" lvl="1" indent="-817880" defTabSz="2243271">
              <a:lnSpc>
                <a:spcPct val="120000"/>
              </a:lnSpc>
              <a:spcBef>
                <a:spcPts val="4100"/>
              </a:spcBef>
              <a:buFontTx/>
              <a:buAutoNum type="arabicPeriod"/>
              <a:defRPr sz="4400"/>
            </a:pPr>
            <a:r>
              <a:rPr sz="14400"/>
              <a:t>Used as intial reading for further </a:t>
            </a:r>
            <a:r>
              <a:rPr sz="14400" smtClean="0"/>
              <a:t>analysis</a:t>
            </a:r>
            <a:endParaRPr lang="en-US" sz="14400" dirty="0" smtClean="0"/>
          </a:p>
          <a:p>
            <a:pPr marL="1635760" lvl="1" indent="-817880" defTabSz="2243271">
              <a:lnSpc>
                <a:spcPct val="120000"/>
              </a:lnSpc>
              <a:spcBef>
                <a:spcPts val="4100"/>
              </a:spcBef>
              <a:buFontTx/>
              <a:buAutoNum type="arabicPeriod"/>
              <a:defRPr sz="4400"/>
            </a:pPr>
            <a:r>
              <a:rPr lang="en-US" sz="14400" dirty="0" smtClean="0"/>
              <a:t>Important diagnostic tool for assessing possible defects due to poor design , assembly , handling , overloading and maintenance</a:t>
            </a:r>
          </a:p>
          <a:p>
            <a:pPr marL="1635760" lvl="1" indent="-817880" defTabSz="2243271">
              <a:lnSpc>
                <a:spcPct val="120000"/>
              </a:lnSpc>
              <a:spcBef>
                <a:spcPts val="4100"/>
              </a:spcBef>
              <a:buFontTx/>
              <a:buAutoNum type="arabicPeriod"/>
              <a:defRPr sz="4400"/>
            </a:pPr>
            <a:r>
              <a:rPr lang="en-US" sz="14400" dirty="0" smtClean="0"/>
              <a:t>To ensure all connections are proper and tight</a:t>
            </a:r>
          </a:p>
          <a:p>
            <a:pPr marL="1635760" lvl="1" indent="-817880" defTabSz="2243271">
              <a:lnSpc>
                <a:spcPct val="120000"/>
              </a:lnSpc>
              <a:spcBef>
                <a:spcPts val="4100"/>
              </a:spcBef>
              <a:buFontTx/>
              <a:buAutoNum type="arabicPeriod"/>
              <a:defRPr sz="4400"/>
            </a:pPr>
            <a:r>
              <a:rPr lang="en-US" sz="14400" dirty="0" smtClean="0"/>
              <a:t>To  ensure Tap changer healthiness</a:t>
            </a:r>
          </a:p>
          <a:p>
            <a:pPr marL="1635760" lvl="1" indent="-817880" defTabSz="2243271">
              <a:spcBef>
                <a:spcPts val="4100"/>
              </a:spcBef>
              <a:buNone/>
              <a:defRPr sz="4400"/>
            </a:pPr>
            <a:r>
              <a:rPr lang="en-US" sz="17600" b="1" u="sng" dirty="0" smtClean="0"/>
              <a:t>Procedure</a:t>
            </a:r>
          </a:p>
          <a:p>
            <a:pPr marL="1635760" lvl="1" indent="-817880" defTabSz="2243271">
              <a:spcBef>
                <a:spcPts val="4100"/>
              </a:spcBef>
              <a:buNone/>
              <a:defRPr sz="4400"/>
            </a:pPr>
            <a:r>
              <a:rPr lang="en-US" sz="14400" dirty="0" smtClean="0"/>
              <a:t>Known DC current is passed through the winding under test and voltage drop is measured across the terminals and apply Ohm's Law (V/I)</a:t>
            </a:r>
          </a:p>
          <a:p>
            <a:pPr marL="1635760" lvl="1" indent="-817880" defTabSz="2243271">
              <a:spcBef>
                <a:spcPts val="4100"/>
              </a:spcBef>
              <a:buNone/>
              <a:defRPr sz="4400"/>
            </a:pPr>
            <a:r>
              <a:rPr lang="en-US" sz="14400" dirty="0" smtClean="0"/>
              <a:t>Modern kits are using Kelvin Bridge method</a:t>
            </a:r>
          </a:p>
          <a:p>
            <a:pPr marL="1635760" lvl="1" indent="-817880" defTabSz="2243271">
              <a:spcBef>
                <a:spcPts val="4100"/>
              </a:spcBef>
              <a:buFontTx/>
              <a:buAutoNum type="arabicPeriod"/>
              <a:defRPr sz="4400"/>
            </a:pPr>
            <a:r>
              <a:rPr sz="14400" smtClean="0"/>
              <a:t>For </a:t>
            </a:r>
            <a:r>
              <a:rPr sz="14400"/>
              <a:t>star connected T/F </a:t>
            </a:r>
            <a:r>
              <a:rPr sz="14400" smtClean="0"/>
              <a:t>N-Phase</a:t>
            </a:r>
            <a:endParaRPr lang="en-US" sz="14400" dirty="0" smtClean="0"/>
          </a:p>
          <a:p>
            <a:pPr marL="1635760" lvl="1" indent="-817880" defTabSz="2243271">
              <a:spcBef>
                <a:spcPts val="4100"/>
              </a:spcBef>
              <a:buFontTx/>
              <a:buAutoNum type="arabicPeriod"/>
              <a:defRPr sz="4400"/>
            </a:pPr>
            <a:r>
              <a:rPr sz="14400" smtClean="0"/>
              <a:t> </a:t>
            </a:r>
            <a:r>
              <a:rPr sz="14400"/>
              <a:t>for Delta 1.5X Reading</a:t>
            </a:r>
            <a:r>
              <a:rPr sz="14400" smtClean="0"/>
              <a:t>.</a:t>
            </a:r>
            <a:endParaRPr sz="1440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  <p:bldP spid="146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sts on T/F"/>
          <p:cNvSpPr txBox="1">
            <a:spLocks noGrp="1"/>
          </p:cNvSpPr>
          <p:nvPr>
            <p:ph type="body" sz="quarter" idx="1"/>
          </p:nvPr>
        </p:nvSpPr>
        <p:spPr>
          <a:xfrm>
            <a:off x="952500" y="280139"/>
            <a:ext cx="21971000" cy="903963"/>
          </a:xfrm>
          <a:prstGeom prst="rect">
            <a:avLst/>
          </a:prstGeom>
        </p:spPr>
        <p:txBody>
          <a:bodyPr/>
          <a:lstStyle>
            <a:lvl1pPr defTabSz="792479">
              <a:defRPr sz="5200"/>
            </a:lvl1pPr>
          </a:lstStyle>
          <a:p>
            <a:r>
              <a:t>Tests on T/F</a:t>
            </a:r>
          </a:p>
        </p:txBody>
      </p:sp>
      <p:sp>
        <p:nvSpPr>
          <p:cNvPr id="149" name="Magnetic Balance Test…"/>
          <p:cNvSpPr txBox="1">
            <a:spLocks noGrp="1"/>
          </p:cNvSpPr>
          <p:nvPr>
            <p:ph type="body" idx="21"/>
          </p:nvPr>
        </p:nvSpPr>
        <p:spPr>
          <a:xfrm>
            <a:off x="1206500" y="1224183"/>
            <a:ext cx="21971000" cy="120735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None/>
              <a:defRPr b="1" u="sng"/>
            </a:pPr>
            <a:r>
              <a:t>Magnetic </a:t>
            </a:r>
            <a:r>
              <a:rPr/>
              <a:t>Balance </a:t>
            </a:r>
            <a:r>
              <a:rPr smtClean="0"/>
              <a:t>Test</a:t>
            </a:r>
            <a:endParaRPr lang="en-US" dirty="0" smtClean="0"/>
          </a:p>
          <a:p>
            <a:pPr marL="0" indent="0">
              <a:buSzTx/>
              <a:buNone/>
              <a:defRPr b="1" u="sng"/>
            </a:pPr>
            <a:r>
              <a:rPr lang="en-US" dirty="0" smtClean="0"/>
              <a:t>Purpose</a:t>
            </a:r>
            <a:endParaRPr/>
          </a:p>
          <a:p>
            <a:pPr marL="1371600" lvl="1" indent="-457200">
              <a:spcBef>
                <a:spcPts val="1000"/>
              </a:spcBef>
              <a:defRPr sz="4800"/>
            </a:pPr>
            <a:r>
              <a:t>Conducted on 3 </a:t>
            </a:r>
            <a:r>
              <a:rPr/>
              <a:t>phase </a:t>
            </a:r>
            <a:r>
              <a:rPr smtClean="0"/>
              <a:t>T/F</a:t>
            </a:r>
            <a:r>
              <a:rPr lang="en-US" dirty="0" smtClean="0"/>
              <a:t>.</a:t>
            </a:r>
          </a:p>
          <a:p>
            <a:pPr marL="1371600" lvl="1" indent="-457200">
              <a:spcBef>
                <a:spcPts val="1000"/>
              </a:spcBef>
              <a:defRPr sz="4800"/>
            </a:pPr>
            <a:r>
              <a:rPr lang="en-US" dirty="0" smtClean="0"/>
              <a:t>T</a:t>
            </a:r>
            <a:r>
              <a:rPr smtClean="0"/>
              <a:t>o </a:t>
            </a:r>
            <a:r>
              <a:rPr lang="en-US" dirty="0" smtClean="0"/>
              <a:t>detect the faults in the core to verify the imbalances in the magnetic circuit</a:t>
            </a:r>
          </a:p>
          <a:p>
            <a:pPr marL="1371600" lvl="1" indent="-457200">
              <a:spcBef>
                <a:spcPts val="1000"/>
              </a:spcBef>
              <a:defRPr sz="4800"/>
            </a:pPr>
            <a:r>
              <a:rPr lang="en-US" dirty="0" smtClean="0"/>
              <a:t>To identify inter-turn faults at early stage of manufacturing </a:t>
            </a:r>
          </a:p>
          <a:p>
            <a:pPr marL="1371600" lvl="1" indent="-457200">
              <a:spcBef>
                <a:spcPts val="1000"/>
              </a:spcBef>
              <a:defRPr sz="4800"/>
            </a:pPr>
            <a:endParaRPr lang="en-US" dirty="0" smtClean="0"/>
          </a:p>
          <a:p>
            <a:pPr marL="1371600" lvl="1" indent="-457200">
              <a:spcBef>
                <a:spcPts val="1000"/>
              </a:spcBef>
              <a:buNone/>
              <a:defRPr sz="4800"/>
            </a:pPr>
            <a:r>
              <a:rPr lang="en-US" b="1" u="sng" dirty="0" smtClean="0"/>
              <a:t>Procedure</a:t>
            </a:r>
          </a:p>
          <a:p>
            <a:pPr marL="1371600" lvl="1" indent="-457200">
              <a:spcBef>
                <a:spcPts val="1000"/>
              </a:spcBef>
              <a:defRPr sz="4800"/>
            </a:pPr>
            <a:r>
              <a:rPr smtClean="0"/>
              <a:t>Apply </a:t>
            </a:r>
            <a:r>
              <a:t>single phase voltage and measure the voltages on the </a:t>
            </a:r>
            <a:r>
              <a:rPr/>
              <a:t>other </a:t>
            </a:r>
            <a:r>
              <a:rPr lang="en-US" dirty="0" smtClean="0"/>
              <a:t>phases</a:t>
            </a:r>
            <a:r>
              <a:rPr smtClean="0"/>
              <a:t> </a:t>
            </a:r>
            <a:r>
              <a:t>and record.Voltages depends on the respective limp position.</a:t>
            </a:r>
          </a:p>
          <a:p>
            <a:pPr marL="1371600" lvl="1" indent="-457200">
              <a:spcBef>
                <a:spcPts val="1000"/>
              </a:spcBef>
              <a:defRPr sz="4800"/>
            </a:pPr>
            <a:r>
              <a:t>Eg:</a:t>
            </a:r>
          </a:p>
        </p:txBody>
      </p:sp>
      <p:pic>
        <p:nvPicPr>
          <p:cNvPr id="150" name="1513917563.PNG.jpeg" descr="1513917563.PN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975" y="9412762"/>
            <a:ext cx="18872977" cy="3827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  <p:bldP spid="149" grpId="3" build="p" animBg="1" advAuto="0"/>
      <p:bldP spid="150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Test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pPr marL="1635760" lvl="1" indent="-817880" defTabSz="2243271">
              <a:spcBef>
                <a:spcPts val="4100"/>
              </a:spcBef>
              <a:buNone/>
              <a:defRPr sz="4400"/>
            </a:pPr>
            <a:endParaRPr lang="en-US" sz="17600" dirty="0" smtClean="0"/>
          </a:p>
          <a:p>
            <a:pPr marL="0" indent="0" defTabSz="2243271">
              <a:spcBef>
                <a:spcPts val="4100"/>
              </a:spcBef>
              <a:buSzTx/>
              <a:buNone/>
              <a:defRPr sz="4400" b="1" u="sng"/>
            </a:pPr>
            <a:r>
              <a:rPr lang="en-US" dirty="0" smtClean="0"/>
              <a:t>Ratio Test</a:t>
            </a:r>
          </a:p>
          <a:p>
            <a:pPr marL="1635760" lvl="1" indent="-817880" defTabSz="2243271">
              <a:spcBef>
                <a:spcPts val="4100"/>
              </a:spcBef>
              <a:buFontTx/>
              <a:buAutoNum type="arabicPeriod"/>
              <a:defRPr sz="4400"/>
            </a:pPr>
            <a:r>
              <a:rPr lang="en-US" dirty="0" smtClean="0"/>
              <a:t>Important to ensure design voltages.</a:t>
            </a:r>
          </a:p>
          <a:p>
            <a:pPr marL="1635760" lvl="1" indent="-817880" defTabSz="2243271">
              <a:spcBef>
                <a:spcPts val="4100"/>
              </a:spcBef>
              <a:buFontTx/>
              <a:buAutoNum type="arabicPeriod"/>
              <a:defRPr sz="4400"/>
            </a:pPr>
            <a:r>
              <a:rPr lang="en-US" dirty="0" smtClean="0"/>
              <a:t>During test voltages are applied on HV side to avoid unsafe voltages.</a:t>
            </a:r>
          </a:p>
          <a:p>
            <a:pPr marL="1635760" lvl="1" indent="-817880" defTabSz="2243271">
              <a:spcBef>
                <a:spcPts val="4100"/>
              </a:spcBef>
              <a:buFontTx/>
              <a:buAutoNum type="arabicPeriod"/>
              <a:defRPr sz="4400"/>
            </a:pPr>
            <a:r>
              <a:rPr lang="en-US" dirty="0" smtClean="0"/>
              <a:t>Should be done on all Tap positions.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sts on T/F"/>
          <p:cNvSpPr txBox="1">
            <a:spLocks noGrp="1"/>
          </p:cNvSpPr>
          <p:nvPr>
            <p:ph type="body" sz="quarter" idx="1"/>
          </p:nvPr>
        </p:nvSpPr>
        <p:spPr>
          <a:xfrm>
            <a:off x="1206500" y="690687"/>
            <a:ext cx="21971000" cy="8560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759459">
              <a:defRPr sz="5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Tests on T/F</a:t>
            </a:r>
          </a:p>
        </p:txBody>
      </p:sp>
      <p:sp>
        <p:nvSpPr>
          <p:cNvPr id="153" name="Magnetising Current test…"/>
          <p:cNvSpPr txBox="1">
            <a:spLocks noGrp="1"/>
          </p:cNvSpPr>
          <p:nvPr>
            <p:ph type="body" idx="21"/>
          </p:nvPr>
        </p:nvSpPr>
        <p:spPr>
          <a:xfrm>
            <a:off x="1206500" y="1903445"/>
            <a:ext cx="21971000" cy="113008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 defTabSz="2096971">
              <a:spcBef>
                <a:spcPts val="3800"/>
              </a:spcBef>
              <a:buSzTx/>
              <a:buNone/>
              <a:defRPr sz="4400" b="1" u="sng">
                <a:latin typeface="Arial"/>
                <a:ea typeface="Arial"/>
                <a:cs typeface="Arial"/>
                <a:sym typeface="Arial"/>
              </a:defRPr>
            </a:pPr>
            <a:r>
              <a:t>Magnetising Current test</a:t>
            </a:r>
            <a:endParaRPr sz="4100">
              <a:latin typeface="Calibri"/>
              <a:ea typeface="Calibri"/>
              <a:cs typeface="Calibri"/>
              <a:sym typeface="Calibri"/>
            </a:endParaRPr>
          </a:p>
          <a:p>
            <a:pPr marL="524255" indent="-524255" defTabSz="2096971">
              <a:spcBef>
                <a:spcPts val="38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Mainly conducted to locate defects in magnetic core structure, shifting of winding, failure of insulation between turns or tap changer problems.</a:t>
            </a:r>
            <a:endParaRPr sz="4100"/>
          </a:p>
          <a:p>
            <a:pPr marL="524255" indent="-524255" defTabSz="2096971">
              <a:spcBef>
                <a:spcPts val="38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Keep tap at lowest position and open all HV,LV terminals.</a:t>
            </a:r>
            <a:endParaRPr sz="4100"/>
          </a:p>
          <a:p>
            <a:pPr marL="524255" indent="-524255" defTabSz="2096971">
              <a:spcBef>
                <a:spcPts val="38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Apply 3 Phase voltage and measure current and voltages I each phase.</a:t>
            </a:r>
            <a:endParaRPr sz="4100"/>
          </a:p>
          <a:p>
            <a:pPr marL="524255" indent="-524255" defTabSz="2096971">
              <a:spcBef>
                <a:spcPts val="38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Observation :- Higher readings on outer limb lower on center limb windings</a:t>
            </a:r>
            <a:endParaRPr sz="4100"/>
          </a:p>
          <a:p>
            <a:pPr marL="0" indent="0" defTabSz="2096971">
              <a:spcBef>
                <a:spcPts val="3800"/>
              </a:spcBef>
              <a:buSzTx/>
              <a:buNone/>
              <a:defRPr sz="4400" b="1" u="sng">
                <a:latin typeface="Arial"/>
                <a:ea typeface="Arial"/>
                <a:cs typeface="Arial"/>
                <a:sym typeface="Arial"/>
              </a:defRPr>
            </a:pPr>
            <a:r>
              <a:t>Vector Group test</a:t>
            </a:r>
            <a:endParaRPr sz="4100">
              <a:latin typeface="Calibri"/>
              <a:ea typeface="Calibri"/>
              <a:cs typeface="Calibri"/>
              <a:sym typeface="Calibri"/>
            </a:endParaRPr>
          </a:p>
          <a:p>
            <a:pPr marL="524255" indent="-524255" defTabSz="2096971">
              <a:spcBef>
                <a:spcPts val="38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Very essential test for parallel operation</a:t>
            </a:r>
            <a:endParaRPr sz="4100"/>
          </a:p>
          <a:p>
            <a:pPr marL="524255" indent="-524255" defTabSz="2096971">
              <a:spcBef>
                <a:spcPts val="38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It is factory test on all T/F to ensure customer specifications.</a:t>
            </a:r>
            <a:endParaRPr sz="4100"/>
          </a:p>
          <a:p>
            <a:pPr marL="524255" indent="-524255" defTabSz="2096971">
              <a:spcBef>
                <a:spcPts val="3800"/>
              </a:spcBef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Different Clock positions (0,5,6,11 O'clock) and different Star/Delta combinations can achieved by adopting different  combinations of start and end winding connections (IS 2026 part -1)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  <p:bldP spid="153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creenshot 2023-09-20 at 9.55.46 PM.png" descr="Screenshot 2023-09-20 at 9.55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205" y="2762249"/>
            <a:ext cx="7213601" cy="812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Screenshot 2023-09-20 at 9.57.48 PM.png" descr="Screenshot 2023-09-20 at 9.57.4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3" y="2825749"/>
            <a:ext cx="7239001" cy="806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Screenshot 2023-09-20 at 9.59.37 PM.png" descr="Screenshot 2023-09-20 at 9.59.3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7097" y="2546349"/>
            <a:ext cx="7505701" cy="8343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rotective relays (Differential Protection)"/>
          <p:cNvSpPr txBox="1">
            <a:spLocks noGrp="1"/>
          </p:cNvSpPr>
          <p:nvPr>
            <p:ph type="body" sz="quarter" idx="1"/>
          </p:nvPr>
        </p:nvSpPr>
        <p:spPr>
          <a:xfrm>
            <a:off x="1206500" y="457901"/>
            <a:ext cx="21971000" cy="67997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defTabSz="709930">
              <a:defRPr sz="4730"/>
            </a:lvl1pPr>
          </a:lstStyle>
          <a:p>
            <a:r>
              <a:t>Finding the Vector Group (Sample for YNd11)</a:t>
            </a:r>
          </a:p>
        </p:txBody>
      </p:sp>
      <p:sp>
        <p:nvSpPr>
          <p:cNvPr id="160" name="Operates for internal faults only.…"/>
          <p:cNvSpPr txBox="1">
            <a:spLocks noGrp="1"/>
          </p:cNvSpPr>
          <p:nvPr>
            <p:ph type="body" idx="21"/>
          </p:nvPr>
        </p:nvSpPr>
        <p:spPr>
          <a:xfrm>
            <a:off x="1396074" y="7191278"/>
            <a:ext cx="21971001" cy="586031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 defTabSz="361188">
              <a:lnSpc>
                <a:spcPct val="100000"/>
              </a:lnSpc>
              <a:spcBef>
                <a:spcPts val="1900"/>
              </a:spcBef>
              <a:buSzTx/>
              <a:buFontTx/>
              <a:buNone/>
              <a:defRPr sz="2844">
                <a:solidFill>
                  <a:srgbClr val="000000">
                    <a:alpha val="83921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Let’s have a YNd11 transformer.</a:t>
            </a:r>
          </a:p>
          <a:p>
            <a:pPr marL="361188" indent="-250825" defTabSz="361188">
              <a:lnSpc>
                <a:spcPct val="100000"/>
              </a:lnSpc>
              <a:spcBef>
                <a:spcPts val="0"/>
              </a:spcBef>
              <a:buClr>
                <a:srgbClr val="000000">
                  <a:alpha val="83921"/>
                </a:srgbClr>
              </a:buClr>
              <a:buFont typeface="Palatino"/>
              <a:buAutoNum type="arabicPeriod"/>
              <a:defRPr sz="2844">
                <a:solidFill>
                  <a:srgbClr val="000000">
                    <a:alpha val="83921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Connect neutral point of star connected winding with earth.</a:t>
            </a:r>
          </a:p>
          <a:p>
            <a:pPr marL="361188" indent="-250825" defTabSz="361188">
              <a:lnSpc>
                <a:spcPct val="100000"/>
              </a:lnSpc>
              <a:spcBef>
                <a:spcPts val="0"/>
              </a:spcBef>
              <a:buClr>
                <a:srgbClr val="000000">
                  <a:alpha val="83921"/>
                </a:srgbClr>
              </a:buClr>
              <a:buFont typeface="Palatino"/>
              <a:buAutoNum type="arabicPeriod"/>
              <a:defRPr sz="2844">
                <a:solidFill>
                  <a:srgbClr val="000000">
                    <a:alpha val="83921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Join 1U of HV and 2W of LV together.</a:t>
            </a:r>
          </a:p>
          <a:p>
            <a:pPr marL="361188" indent="-250825" defTabSz="361188">
              <a:lnSpc>
                <a:spcPct val="100000"/>
              </a:lnSpc>
              <a:spcBef>
                <a:spcPts val="0"/>
              </a:spcBef>
              <a:buClr>
                <a:srgbClr val="000000">
                  <a:alpha val="83921"/>
                </a:srgbClr>
              </a:buClr>
              <a:buFont typeface="Palatino"/>
              <a:buAutoNum type="arabicPeriod"/>
              <a:defRPr sz="2844">
                <a:solidFill>
                  <a:srgbClr val="000000">
                    <a:alpha val="83921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Apply 415 V, three phase supply to HV terminals.</a:t>
            </a:r>
          </a:p>
          <a:p>
            <a:pPr marL="361188" indent="-250825" defTabSz="361188">
              <a:lnSpc>
                <a:spcPct val="100000"/>
              </a:lnSpc>
              <a:spcBef>
                <a:spcPts val="0"/>
              </a:spcBef>
              <a:buClr>
                <a:srgbClr val="000000">
                  <a:alpha val="83921"/>
                </a:srgbClr>
              </a:buClr>
              <a:buFont typeface="Palatino"/>
              <a:buAutoNum type="arabicPeriod"/>
              <a:defRPr sz="2844">
                <a:solidFill>
                  <a:srgbClr val="000000">
                    <a:alpha val="83921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Measure voltages between terminals 2U-1N, 2V-1N, 2W-1N, that means voltages between each LV terminal and HV neutral.</a:t>
            </a:r>
          </a:p>
          <a:p>
            <a:pPr marL="361188" indent="-250825" defTabSz="361188">
              <a:lnSpc>
                <a:spcPct val="100000"/>
              </a:lnSpc>
              <a:spcBef>
                <a:spcPts val="0"/>
              </a:spcBef>
              <a:buClr>
                <a:srgbClr val="000000">
                  <a:alpha val="83921"/>
                </a:srgbClr>
              </a:buClr>
              <a:buFont typeface="Palatino"/>
              <a:buAutoNum type="arabicPeriod"/>
              <a:defRPr sz="2844">
                <a:solidFill>
                  <a:srgbClr val="000000">
                    <a:alpha val="83921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Also measure voltages between terminals 2V-1V, 2W-1W and 2V-1W.</a:t>
            </a:r>
          </a:p>
          <a:p>
            <a:pPr marL="0" indent="0" defTabSz="361188">
              <a:lnSpc>
                <a:spcPct val="100000"/>
              </a:lnSpc>
              <a:spcBef>
                <a:spcPts val="1900"/>
              </a:spcBef>
              <a:buSzTx/>
              <a:buFontTx/>
              <a:buNone/>
              <a:defRPr sz="2844">
                <a:solidFill>
                  <a:srgbClr val="000000">
                    <a:alpha val="83921"/>
                  </a:srgb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For YNd11 transformer, we will find,</a:t>
            </a:r>
            <a:br/>
            <a:r>
              <a:t>2U-1N &gt; 2V-1N &gt; 2W-1N</a:t>
            </a:r>
            <a:br/>
            <a:r>
              <a:t>2V-1W &gt; 2V-1V or 2W-1W .</a:t>
            </a:r>
            <a:br/>
            <a:r>
              <a:t>The </a:t>
            </a:r>
            <a:r>
              <a:rPr b="1"/>
              <a:t>vector group test of transformer</a:t>
            </a:r>
            <a:r>
              <a:t> for other group can also be done in similar way.</a:t>
            </a:r>
          </a:p>
        </p:txBody>
      </p:sp>
      <p:pic>
        <p:nvPicPr>
          <p:cNvPr id="161" name="vector-group-relation.gif" descr="vector-group-rel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763" y="1469645"/>
            <a:ext cx="6945813" cy="57881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  <p:bldP spid="160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sts on T/F"/>
          <p:cNvSpPr txBox="1">
            <a:spLocks noGrp="1"/>
          </p:cNvSpPr>
          <p:nvPr>
            <p:ph type="body" sz="quarter" idx="1"/>
          </p:nvPr>
        </p:nvSpPr>
        <p:spPr>
          <a:xfrm>
            <a:off x="1206500" y="280139"/>
            <a:ext cx="21971000" cy="8560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683513">
              <a:defRPr sz="5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Tests on T/F</a:t>
            </a:r>
          </a:p>
        </p:txBody>
      </p:sp>
      <p:sp>
        <p:nvSpPr>
          <p:cNvPr id="164" name="Short Circuit Test.…"/>
          <p:cNvSpPr txBox="1">
            <a:spLocks noGrp="1"/>
          </p:cNvSpPr>
          <p:nvPr>
            <p:ph type="body" idx="21"/>
          </p:nvPr>
        </p:nvSpPr>
        <p:spPr>
          <a:xfrm>
            <a:off x="1206500" y="1698170"/>
            <a:ext cx="21971000" cy="1131679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0" indent="0">
              <a:buSzTx/>
              <a:buNone/>
              <a:defRPr sz="5400" b="1" u="sng">
                <a:latin typeface="Arial"/>
                <a:ea typeface="Arial"/>
                <a:cs typeface="Arial"/>
                <a:sym typeface="Arial"/>
              </a:defRPr>
            </a:pPr>
            <a:r>
              <a:t>Short </a:t>
            </a:r>
            <a:r>
              <a:rPr/>
              <a:t>Circuit </a:t>
            </a:r>
            <a:r>
              <a:rPr smtClean="0"/>
              <a:t>Test</a:t>
            </a:r>
            <a:r>
              <a:rPr lang="en-US" dirty="0" smtClean="0"/>
              <a:t> or Impedance Test</a:t>
            </a:r>
          </a:p>
        </p:txBody>
      </p:sp>
      <p:pic>
        <p:nvPicPr>
          <p:cNvPr id="4" name="Picture 3" descr="Screenshot_20231004-160131_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3261360"/>
            <a:ext cx="18288000" cy="9845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 advAuto="0"/>
      <p:bldP spid="164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1450340" y="483201"/>
            <a:ext cx="21971000" cy="934781"/>
          </a:xfrm>
        </p:spPr>
        <p:txBody>
          <a:bodyPr/>
          <a:lstStyle/>
          <a:p>
            <a:r>
              <a:rPr lang="en-US" dirty="0" smtClean="0"/>
              <a:t>Objective of this class 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1"/>
          </p:nvPr>
        </p:nvSpPr>
        <p:spPr>
          <a:xfrm>
            <a:off x="1554480" y="1456690"/>
            <a:ext cx="21031200" cy="110401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make you to understand what is Transformer and other associated equipment in sub station like CTs &amp; PTs  etc</a:t>
            </a:r>
          </a:p>
          <a:p>
            <a:r>
              <a:rPr lang="en-US" dirty="0" smtClean="0"/>
              <a:t>How to understand the name plates of T/F, CTs &amp; PTs</a:t>
            </a:r>
          </a:p>
          <a:p>
            <a:r>
              <a:rPr lang="en-US" dirty="0" smtClean="0"/>
              <a:t>How to prepare specifications and its importance</a:t>
            </a:r>
          </a:p>
          <a:p>
            <a:r>
              <a:rPr lang="en-US" dirty="0" smtClean="0"/>
              <a:t>Purpose of different tests and how they are conducted</a:t>
            </a:r>
          </a:p>
          <a:p>
            <a:r>
              <a:rPr lang="en-US" dirty="0" smtClean="0"/>
              <a:t>Interpretation of test results</a:t>
            </a:r>
          </a:p>
          <a:p>
            <a:r>
              <a:rPr lang="en-US" dirty="0" smtClean="0"/>
              <a:t>Different types of important protective relays ,their basic operating principles and connection drawings </a:t>
            </a:r>
          </a:p>
          <a:p>
            <a:r>
              <a:rPr lang="en-US" dirty="0" smtClean="0"/>
              <a:t>Basics Control Drawings and how to study drawings.</a:t>
            </a:r>
          </a:p>
          <a:p>
            <a:r>
              <a:rPr lang="en-US" dirty="0" smtClean="0"/>
              <a:t>Case studies and experience sharing for better understanding</a:t>
            </a:r>
          </a:p>
          <a:p>
            <a:r>
              <a:rPr lang="en-US" dirty="0" smtClean="0"/>
              <a:t>Importance of checklists and how to prepare them and use them in erection ,commissioning and maintenance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sts on T/F"/>
          <p:cNvSpPr txBox="1">
            <a:spLocks noGrp="1"/>
          </p:cNvSpPr>
          <p:nvPr>
            <p:ph type="body" sz="quarter" idx="1"/>
          </p:nvPr>
        </p:nvSpPr>
        <p:spPr>
          <a:xfrm>
            <a:off x="1206500" y="280139"/>
            <a:ext cx="21971000" cy="8560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683513">
              <a:defRPr sz="5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Tests on T/F</a:t>
            </a:r>
          </a:p>
        </p:txBody>
      </p:sp>
      <p:sp>
        <p:nvSpPr>
          <p:cNvPr id="164" name="Short Circuit Test.…"/>
          <p:cNvSpPr txBox="1">
            <a:spLocks noGrp="1"/>
          </p:cNvSpPr>
          <p:nvPr>
            <p:ph type="body" idx="21"/>
          </p:nvPr>
        </p:nvSpPr>
        <p:spPr>
          <a:xfrm>
            <a:off x="1206500" y="1698170"/>
            <a:ext cx="21971000" cy="1165207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 lnSpcReduction="20000"/>
          </a:bodyPr>
          <a:lstStyle/>
          <a:p>
            <a:pPr marL="0" indent="0">
              <a:buSzTx/>
              <a:buNone/>
              <a:defRPr sz="5400" b="1" u="sng">
                <a:latin typeface="Arial"/>
                <a:ea typeface="Arial"/>
                <a:cs typeface="Arial"/>
                <a:sym typeface="Arial"/>
              </a:defRPr>
            </a:pPr>
            <a:r>
              <a:t>Short </a:t>
            </a:r>
            <a:r>
              <a:rPr/>
              <a:t>Circuit </a:t>
            </a:r>
            <a:r>
              <a:rPr smtClean="0"/>
              <a:t>Test</a:t>
            </a:r>
            <a:r>
              <a:rPr lang="en-US" dirty="0" smtClean="0"/>
              <a:t> or Impedance Test</a:t>
            </a:r>
          </a:p>
          <a:p>
            <a:pPr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Percentage Impedance is the voltage drop in the T/F windings when the full load current  flowing through the T/F</a:t>
            </a:r>
          </a:p>
          <a:p>
            <a:pPr>
              <a:buNone/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rPr lang="en-US" u="sng" dirty="0" smtClean="0"/>
              <a:t>Purpose</a:t>
            </a:r>
          </a:p>
          <a:p>
            <a:pPr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Is used in determining copper losses</a:t>
            </a:r>
          </a:p>
          <a:p>
            <a:pPr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Required while designing protective relays, fuses, Circuit breakers and switchgears</a:t>
            </a:r>
          </a:p>
          <a:p>
            <a:pPr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Used in calculating maximum level of fault current</a:t>
            </a:r>
          </a:p>
          <a:p>
            <a:pPr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For parallel operation of T/Fs the impedances shall be equal otherwise they will not be loaded equally. The T/F with less %Impedance(%Z) will take more load and get overloaded</a:t>
            </a:r>
          </a:p>
          <a:p>
            <a:pPr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Advantage of having more %Z is it can handle fault currents easily but </a:t>
            </a:r>
            <a:r>
              <a:rPr lang="en-US" dirty="0" err="1" smtClean="0"/>
              <a:t>dis</a:t>
            </a:r>
            <a:r>
              <a:rPr lang="en-US" dirty="0" smtClean="0"/>
              <a:t> advantage is it will have more voltage drop</a:t>
            </a:r>
          </a:p>
          <a:p>
            <a:pPr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Less %Z will result in more currents and more heating which may result in early failure of insulation, hence as per IEC minimum level of %Z is mentioned.</a:t>
            </a:r>
          </a:p>
          <a:p>
            <a:pPr>
              <a:buNone/>
              <a:defRPr sz="5400">
                <a:latin typeface="Arial"/>
                <a:ea typeface="Arial"/>
                <a:cs typeface="Arial"/>
                <a:sym typeface="Arial"/>
              </a:defRPr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 advAuto="0"/>
      <p:bldP spid="164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1084580" y="452721"/>
            <a:ext cx="21971000" cy="934781"/>
          </a:xfrm>
        </p:spPr>
        <p:txBody>
          <a:bodyPr/>
          <a:lstStyle/>
          <a:p>
            <a:r>
              <a:rPr lang="en-US" dirty="0" smtClean="0"/>
              <a:t>Minimum Percentage Impedance as per IEC</a:t>
            </a:r>
            <a:endParaRPr lang="en-US" dirty="0"/>
          </a:p>
        </p:txBody>
      </p:sp>
      <p:pic>
        <p:nvPicPr>
          <p:cNvPr id="5" name="Picture 4" descr="Screenshot_20231004-160635_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10640"/>
            <a:ext cx="21031200" cy="11887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sts on T/F"/>
          <p:cNvSpPr txBox="1">
            <a:spLocks noGrp="1"/>
          </p:cNvSpPr>
          <p:nvPr>
            <p:ph type="body" sz="quarter" idx="1"/>
          </p:nvPr>
        </p:nvSpPr>
        <p:spPr>
          <a:xfrm>
            <a:off x="1206500" y="280139"/>
            <a:ext cx="21971000" cy="8560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683513">
              <a:defRPr sz="5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% Impedance Test  Procedure</a:t>
            </a:r>
            <a:endParaRPr/>
          </a:p>
        </p:txBody>
      </p:sp>
      <p:pic>
        <p:nvPicPr>
          <p:cNvPr id="4" name="Picture 3" descr="Screenshot_20231004-155838_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743200"/>
            <a:ext cx="18288000" cy="990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sts on T/F"/>
          <p:cNvSpPr txBox="1">
            <a:spLocks noGrp="1"/>
          </p:cNvSpPr>
          <p:nvPr>
            <p:ph type="body" sz="quarter" idx="1"/>
          </p:nvPr>
        </p:nvSpPr>
        <p:spPr>
          <a:xfrm>
            <a:off x="1206500" y="280139"/>
            <a:ext cx="21971000" cy="8560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683513">
              <a:defRPr sz="5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Tests on T/F</a:t>
            </a:r>
          </a:p>
        </p:txBody>
      </p:sp>
      <p:sp>
        <p:nvSpPr>
          <p:cNvPr id="164" name="Short Circuit Test.…"/>
          <p:cNvSpPr txBox="1">
            <a:spLocks noGrp="1"/>
          </p:cNvSpPr>
          <p:nvPr>
            <p:ph type="body" idx="21"/>
          </p:nvPr>
        </p:nvSpPr>
        <p:spPr>
          <a:xfrm>
            <a:off x="1206500" y="1698170"/>
            <a:ext cx="21971000" cy="1165207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0" indent="0">
              <a:buSzTx/>
              <a:buNone/>
              <a:defRPr sz="5400" b="1" u="sng">
                <a:latin typeface="Arial"/>
                <a:ea typeface="Arial"/>
                <a:cs typeface="Arial"/>
                <a:sym typeface="Arial"/>
              </a:defRPr>
            </a:pPr>
            <a:r>
              <a:t>Short </a:t>
            </a:r>
            <a:r>
              <a:rPr/>
              <a:t>Circuit </a:t>
            </a:r>
            <a:r>
              <a:rPr smtClean="0"/>
              <a:t>Test</a:t>
            </a:r>
            <a:r>
              <a:rPr lang="en-US" dirty="0" smtClean="0"/>
              <a:t> or Impedance Test</a:t>
            </a:r>
          </a:p>
          <a:p>
            <a:pPr>
              <a:buNone/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rPr lang="en-US" u="sng" dirty="0" smtClean="0"/>
              <a:t>Procedure</a:t>
            </a:r>
          </a:p>
          <a:p>
            <a:pPr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rPr smtClean="0"/>
              <a:t>Very </a:t>
            </a:r>
            <a:r>
              <a:t>low voltage (5-10%) is applied on HV side with secondary short circuited and slowly increase the voltage till rated HV current is reached.</a:t>
            </a:r>
          </a:p>
          <a:p>
            <a:pPr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t>Wattmeter shows Copper Losses and ammeter reads full load HV current. Then Impedance(Ze=Vsc/IL</a:t>
            </a:r>
            <a:r>
              <a:rPr/>
              <a:t>). </a:t>
            </a:r>
            <a:endParaRPr lang="en-US" dirty="0" smtClean="0"/>
          </a:p>
          <a:p>
            <a:pPr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% Impedance =Injected Voltage X 100/Primary Voltage</a:t>
            </a:r>
          </a:p>
          <a:p>
            <a:pPr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Example case =495X100/11000=4.5%</a:t>
            </a:r>
          </a:p>
          <a:p>
            <a:pPr>
              <a:buNone/>
              <a:defRPr sz="5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 advAuto="0"/>
      <p:bldP spid="164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sts on T/F"/>
          <p:cNvSpPr txBox="1">
            <a:spLocks noGrp="1"/>
          </p:cNvSpPr>
          <p:nvPr>
            <p:ph type="body" sz="quarter" idx="1"/>
          </p:nvPr>
        </p:nvSpPr>
        <p:spPr>
          <a:xfrm>
            <a:off x="1206500" y="280139"/>
            <a:ext cx="21971000" cy="8560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683513">
              <a:defRPr sz="5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Open Circuit Test</a:t>
            </a:r>
            <a:endParaRPr/>
          </a:p>
        </p:txBody>
      </p:sp>
      <p:sp>
        <p:nvSpPr>
          <p:cNvPr id="164" name="Short Circuit Test.…"/>
          <p:cNvSpPr txBox="1">
            <a:spLocks noGrp="1"/>
          </p:cNvSpPr>
          <p:nvPr>
            <p:ph type="body" idx="21"/>
          </p:nvPr>
        </p:nvSpPr>
        <p:spPr>
          <a:xfrm>
            <a:off x="1206500" y="1698170"/>
            <a:ext cx="21971000" cy="955454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0" indent="0">
              <a:buSzTx/>
              <a:buNone/>
              <a:defRPr sz="5400" b="1" u="sng">
                <a:latin typeface="Arial"/>
                <a:ea typeface="Arial"/>
                <a:cs typeface="Arial"/>
                <a:sym typeface="Arial"/>
              </a:defRPr>
            </a:pPr>
            <a:r>
              <a:rPr lang="en-US" b="0" u="sng" dirty="0" smtClean="0"/>
              <a:t>Purpose</a:t>
            </a:r>
            <a:endParaRPr b="0" u="sng"/>
          </a:p>
          <a:p>
            <a:pPr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To determine core losses</a:t>
            </a:r>
          </a:p>
          <a:p>
            <a:pPr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To determine No-Load current</a:t>
            </a:r>
          </a:p>
          <a:p>
            <a:pPr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rPr smtClean="0"/>
              <a:t>Voltage </a:t>
            </a:r>
            <a:r>
              <a:t>is applied on LV side and measure voltage, current and power.</a:t>
            </a:r>
          </a:p>
          <a:p>
            <a:pPr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rPr smtClean="0"/>
              <a:t>Ammeter reads No-Load Current. Wattmeter reads Core losses.</a:t>
            </a:r>
            <a:endParaRPr/>
          </a:p>
        </p:txBody>
      </p:sp>
      <p:pic>
        <p:nvPicPr>
          <p:cNvPr id="6" name="Picture 5" descr="Screenshot_20231005-152737_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7589520"/>
            <a:ext cx="18288000" cy="6126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 advAuto="0"/>
      <p:bldP spid="164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sts on T/F"/>
          <p:cNvSpPr txBox="1">
            <a:spLocks noGrp="1"/>
          </p:cNvSpPr>
          <p:nvPr>
            <p:ph type="body" sz="quarter" idx="1"/>
          </p:nvPr>
        </p:nvSpPr>
        <p:spPr>
          <a:xfrm>
            <a:off x="1206500" y="280139"/>
            <a:ext cx="21971000" cy="8982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760779">
              <a:defRPr sz="576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Tests on T/F</a:t>
            </a:r>
          </a:p>
        </p:txBody>
      </p:sp>
      <p:sp>
        <p:nvSpPr>
          <p:cNvPr id="167" name="Insulation Resistance Test.…"/>
          <p:cNvSpPr txBox="1">
            <a:spLocks noGrp="1"/>
          </p:cNvSpPr>
          <p:nvPr>
            <p:ph type="body" idx="21"/>
          </p:nvPr>
        </p:nvSpPr>
        <p:spPr>
          <a:xfrm>
            <a:off x="1206500" y="1436913"/>
            <a:ext cx="21971000" cy="1179429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 defTabSz="2048204">
              <a:lnSpc>
                <a:spcPct val="81000"/>
              </a:lnSpc>
              <a:spcBef>
                <a:spcPts val="3700"/>
              </a:spcBef>
              <a:buSzTx/>
              <a:buNone/>
              <a:defRPr sz="4000" b="1" u="sng">
                <a:latin typeface="Arial"/>
                <a:ea typeface="Arial"/>
                <a:cs typeface="Arial"/>
                <a:sym typeface="Arial"/>
              </a:defRPr>
            </a:pPr>
            <a:r>
              <a:t>Insulation Resistance Test.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12062" indent="-512062" defTabSz="2048204">
              <a:lnSpc>
                <a:spcPct val="81000"/>
              </a:lnSpc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15 sec,1 minute and 10 minute values are taken</a:t>
            </a:r>
          </a:p>
          <a:p>
            <a:pPr marL="512062" indent="-512062" defTabSz="2048204">
              <a:lnSpc>
                <a:spcPct val="81000"/>
              </a:lnSpc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Increase in IR value indicates dryness of insulation.</a:t>
            </a:r>
          </a:p>
          <a:p>
            <a:pPr marL="512062" indent="-512062" defTabSz="2048204">
              <a:lnSpc>
                <a:spcPct val="81000"/>
              </a:lnSpc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Is the ratio of applied voltage across insulation to current through it.</a:t>
            </a:r>
          </a:p>
          <a:p>
            <a:pPr marL="512062" indent="-512062" defTabSz="2048204">
              <a:lnSpc>
                <a:spcPct val="81000"/>
              </a:lnSpc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The current has three components</a:t>
            </a:r>
          </a:p>
          <a:p>
            <a:pPr marL="512062" indent="-512062" defTabSz="2048204">
              <a:lnSpc>
                <a:spcPct val="81000"/>
              </a:lnSpc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1) Leakage current which is mainly due to moisture and dust etc.</a:t>
            </a:r>
          </a:p>
          <a:p>
            <a:pPr marL="512062" indent="-512062" defTabSz="2048204">
              <a:lnSpc>
                <a:spcPct val="81000"/>
              </a:lnSpc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2) Capacitive charging current because insulation materials are dielectric in nature. This will disappear in 1 minute.</a:t>
            </a:r>
          </a:p>
          <a:p>
            <a:pPr marL="512062" indent="-512062" defTabSz="2048204">
              <a:lnSpc>
                <a:spcPct val="81000"/>
              </a:lnSpc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3) Most important is conduction current. This remains steady throughout the test.</a:t>
            </a:r>
          </a:p>
          <a:p>
            <a:pPr marL="512062" indent="-512062" defTabSz="2048204">
              <a:lnSpc>
                <a:spcPct val="81000"/>
              </a:lnSpc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Absorption Coefficient (Dielectric Absorption Ratio)= 1 Minute value/15 Sec value. (1.4 best and&lt;1 bad)</a:t>
            </a:r>
          </a:p>
          <a:p>
            <a:pPr marL="512062" indent="-512062" defTabSz="2048204">
              <a:lnSpc>
                <a:spcPct val="81000"/>
              </a:lnSpc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Polarization index=10 minute Value/1 minute value.( Value shall be &gt; than 2)</a:t>
            </a:r>
          </a:p>
          <a:p>
            <a:pPr marL="512062" indent="-512062" defTabSz="2048204">
              <a:lnSpc>
                <a:spcPct val="81000"/>
              </a:lnSpc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Dielectric absorption Ratio(DAR) is incase PI is &lt;2 than DAR &gt;1.4 is acceptable.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  <p:bldP spid="167" grpId="2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sts on T/F"/>
          <p:cNvSpPr txBox="1">
            <a:spLocks noGrp="1"/>
          </p:cNvSpPr>
          <p:nvPr>
            <p:ph type="body" sz="quarter" idx="1"/>
          </p:nvPr>
        </p:nvSpPr>
        <p:spPr>
          <a:xfrm>
            <a:off x="1206500" y="761580"/>
            <a:ext cx="21971000" cy="9347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Tests on T/F</a:t>
            </a:r>
          </a:p>
        </p:txBody>
      </p:sp>
      <p:sp>
        <p:nvSpPr>
          <p:cNvPr id="175" name="Induced Voltage Test.…"/>
          <p:cNvSpPr txBox="1">
            <a:spLocks noGrp="1"/>
          </p:cNvSpPr>
          <p:nvPr>
            <p:ph type="body" idx="21"/>
          </p:nvPr>
        </p:nvSpPr>
        <p:spPr>
          <a:xfrm>
            <a:off x="1206500" y="1831430"/>
            <a:ext cx="21971000" cy="1099511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 defTabSz="2023821">
              <a:spcBef>
                <a:spcPts val="3700"/>
              </a:spcBef>
              <a:buSzTx/>
              <a:buNone/>
              <a:defRPr sz="3900" b="1" u="sng">
                <a:latin typeface="Arial"/>
                <a:ea typeface="Arial"/>
                <a:cs typeface="Arial"/>
                <a:sym typeface="Arial"/>
              </a:defRPr>
            </a:pPr>
            <a:r>
              <a:t>Induced Voltage Test.</a:t>
            </a:r>
            <a:r>
              <a:rPr b="0" u="none"/>
              <a:t> </a:t>
            </a:r>
          </a:p>
          <a:p>
            <a:pPr marL="189737" indent="-189737" defTabSz="2023821">
              <a:spcBef>
                <a:spcPts val="3700"/>
              </a:spcBef>
              <a:defRPr sz="3900">
                <a:latin typeface="Arial"/>
                <a:ea typeface="Arial"/>
                <a:cs typeface="Arial"/>
                <a:sym typeface="Arial"/>
              </a:defRPr>
            </a:pPr>
            <a:r>
              <a:t>To check the inter turn and line end insulation as well as main insulation to each and between windings.</a:t>
            </a:r>
          </a:p>
          <a:p>
            <a:pPr marL="189737" indent="-189737" defTabSz="2023821">
              <a:spcBef>
                <a:spcPts val="3700"/>
              </a:spcBef>
              <a:defRPr sz="3900">
                <a:latin typeface="Arial"/>
                <a:ea typeface="Arial"/>
                <a:cs typeface="Arial"/>
                <a:sym typeface="Arial"/>
              </a:defRPr>
            </a:pPr>
            <a:r>
              <a:t> Apply twice the voltage and frequency of the secondary and keep the Primary (HV) winding open for 60 sec</a:t>
            </a:r>
          </a:p>
          <a:p>
            <a:pPr marL="0" indent="0" defTabSz="2023821">
              <a:spcBef>
                <a:spcPts val="3700"/>
              </a:spcBef>
              <a:buSzTx/>
              <a:buNone/>
              <a:defRPr sz="3900" b="1" u="sng">
                <a:latin typeface="Arial"/>
                <a:ea typeface="Arial"/>
                <a:cs typeface="Arial"/>
                <a:sym typeface="Arial"/>
              </a:defRPr>
            </a:pPr>
            <a:r>
              <a:t>Temperature Rise Test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05968" indent="-505968" defTabSz="2023821">
              <a:spcBef>
                <a:spcPts val="3700"/>
              </a:spcBef>
              <a:defRPr sz="3900">
                <a:latin typeface="Arial"/>
                <a:ea typeface="Arial"/>
                <a:cs typeface="Arial"/>
                <a:sym typeface="Arial"/>
              </a:defRPr>
            </a:pPr>
            <a:r>
              <a:t>LV side to be short circuited.</a:t>
            </a:r>
          </a:p>
          <a:p>
            <a:pPr marL="505968" indent="-505968" defTabSz="2023821">
              <a:spcBef>
                <a:spcPts val="3700"/>
              </a:spcBef>
              <a:defRPr sz="3900">
                <a:latin typeface="Arial"/>
                <a:ea typeface="Arial"/>
                <a:cs typeface="Arial"/>
                <a:sym typeface="Arial"/>
              </a:defRPr>
            </a:pPr>
            <a:r>
              <a:t>Low voltage is applied at HV side and increased to get wall meter reading equal to core plus copper losses.</a:t>
            </a:r>
          </a:p>
          <a:p>
            <a:pPr marL="505968" indent="-505968" defTabSz="2023821">
              <a:spcBef>
                <a:spcPts val="3700"/>
              </a:spcBef>
              <a:defRPr sz="3900">
                <a:latin typeface="Arial"/>
                <a:ea typeface="Arial"/>
                <a:cs typeface="Arial"/>
                <a:sym typeface="Arial"/>
              </a:defRPr>
            </a:pPr>
            <a:r>
              <a:t>Temperature is recorded on Hourly basis till it reaches study value or approximately 3 degrees raise in 1 hour. </a:t>
            </a:r>
          </a:p>
          <a:p>
            <a:pPr marL="505968" indent="-505968" defTabSz="2023821">
              <a:spcBef>
                <a:spcPts val="3700"/>
              </a:spcBef>
              <a:defRPr sz="3900">
                <a:latin typeface="Arial"/>
                <a:ea typeface="Arial"/>
                <a:cs typeface="Arial"/>
                <a:sym typeface="Arial"/>
              </a:defRPr>
            </a:pPr>
            <a:r>
              <a:t>Check whether the rise is within the temp. Rise mentioned on the name plate.</a:t>
            </a:r>
          </a:p>
          <a:p>
            <a:pPr marL="505968" indent="-505968" defTabSz="2023821">
              <a:spcBef>
                <a:spcPts val="3700"/>
              </a:spcBef>
              <a:defRPr sz="3900">
                <a:latin typeface="Arial"/>
                <a:ea typeface="Arial"/>
                <a:cs typeface="Arial"/>
                <a:sym typeface="Arial"/>
              </a:defRPr>
            </a:pPr>
            <a:r>
              <a:t>Oil Pressure Test. Is to ensure oil leakages from joints and gaskets.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animBg="1" advAuto="0"/>
      <p:bldP spid="175" grpId="2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Dielectric Test"/>
          <p:cNvSpPr txBox="1">
            <a:spLocks noGrp="1"/>
          </p:cNvSpPr>
          <p:nvPr>
            <p:ph type="body" sz="quarter" idx="1"/>
          </p:nvPr>
        </p:nvSpPr>
        <p:spPr>
          <a:xfrm>
            <a:off x="1206500" y="1326551"/>
            <a:ext cx="21971000" cy="93477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Dielectric Test</a:t>
            </a:r>
          </a:p>
        </p:txBody>
      </p:sp>
      <p:sp>
        <p:nvSpPr>
          <p:cNvPr id="170" name="Separate source voltage withstand test…"/>
          <p:cNvSpPr txBox="1">
            <a:spLocks noGrp="1"/>
          </p:cNvSpPr>
          <p:nvPr>
            <p:ph type="body" idx="21"/>
          </p:nvPr>
        </p:nvSpPr>
        <p:spPr>
          <a:xfrm>
            <a:off x="1277589" y="2409461"/>
            <a:ext cx="11765651" cy="1068047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536447" indent="-536447" defTabSz="2145738">
              <a:spcBef>
                <a:spcPts val="3900"/>
              </a:spcBef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Separate source voltage withstand test</a:t>
            </a:r>
          </a:p>
          <a:p>
            <a:pPr marL="536447" indent="-536447" defTabSz="2145738">
              <a:spcBef>
                <a:spcPts val="3900"/>
              </a:spcBef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All three line terminals are shorted and other winding is shorted and earthed.</a:t>
            </a:r>
          </a:p>
          <a:p>
            <a:pPr marL="536447" indent="-536447" defTabSz="2145738">
              <a:spcBef>
                <a:spcPts val="3900"/>
              </a:spcBef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Single phase supply is applied for 60 sec. Peak value X0.707 is applied.</a:t>
            </a:r>
          </a:p>
        </p:txBody>
      </p:sp>
      <p:graphicFrame>
        <p:nvGraphicFramePr>
          <p:cNvPr id="171" name="Table 1"/>
          <p:cNvGraphicFramePr/>
          <p:nvPr/>
        </p:nvGraphicFramePr>
        <p:xfrm>
          <a:off x="13242064" y="2409462"/>
          <a:ext cx="9401859" cy="694828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0577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42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011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33595">
                <a:tc>
                  <a:txBody>
                    <a:bodyPr/>
                    <a:lstStyle/>
                    <a:p>
                      <a:pPr algn="l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Nominal Voltage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Highest system rated Voltage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Rated short duration withstand voyages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57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415V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1.1KV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3KV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896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11KV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12KV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28KV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896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33KV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36KV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70KV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896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400KV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420KV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>
                          <a:latin typeface="Arial"/>
                          <a:ea typeface="Arial"/>
                          <a:cs typeface="Arial"/>
                          <a:sym typeface="Arial"/>
                        </a:rPr>
                        <a:t>630KV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2" name="Tests on T/F"/>
          <p:cNvSpPr txBox="1"/>
          <p:nvPr/>
        </p:nvSpPr>
        <p:spPr>
          <a:xfrm>
            <a:off x="1206500" y="280140"/>
            <a:ext cx="21971000" cy="94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792479">
              <a:defRPr sz="6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Tests on T/F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3" build="p" animBg="1" advAuto="0"/>
      <p:bldP spid="170" grpId="4" build="p" animBg="1" advAuto="0"/>
      <p:bldP spid="171" grpId="2" animBg="1" advAuto="0"/>
      <p:bldP spid="172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Final Commissioning Checks"/>
          <p:cNvSpPr txBox="1">
            <a:spLocks noGrp="1"/>
          </p:cNvSpPr>
          <p:nvPr>
            <p:ph type="body" sz="quarter" idx="1"/>
          </p:nvPr>
        </p:nvSpPr>
        <p:spPr>
          <a:xfrm>
            <a:off x="1206500" y="880064"/>
            <a:ext cx="21971000" cy="9347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Final Commissioning Checks</a:t>
            </a:r>
          </a:p>
        </p:txBody>
      </p:sp>
      <p:sp>
        <p:nvSpPr>
          <p:cNvPr id="178" name="All test results are verified and compared with factory results.…"/>
          <p:cNvSpPr txBox="1">
            <a:spLocks noGrp="1"/>
          </p:cNvSpPr>
          <p:nvPr>
            <p:ph type="body" idx="21"/>
          </p:nvPr>
        </p:nvSpPr>
        <p:spPr>
          <a:xfrm>
            <a:off x="1206500" y="2481942"/>
            <a:ext cx="21971000" cy="1050065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512062" indent="-512062" defTabSz="2048204">
              <a:spcBef>
                <a:spcPts val="3700"/>
              </a:spcBef>
              <a:defRPr sz="3700">
                <a:latin typeface="Arial"/>
                <a:ea typeface="Arial"/>
                <a:cs typeface="Arial"/>
                <a:sym typeface="Arial"/>
              </a:defRPr>
            </a:pPr>
            <a:r>
              <a:t>All test results are verified and compared with factory results.</a:t>
            </a:r>
          </a:p>
          <a:p>
            <a:pPr marL="512062" indent="-512062" defTabSz="2048204">
              <a:spcBef>
                <a:spcPts val="3700"/>
              </a:spcBef>
              <a:defRPr sz="3700">
                <a:latin typeface="Arial"/>
                <a:ea typeface="Arial"/>
                <a:cs typeface="Arial"/>
                <a:sym typeface="Arial"/>
              </a:defRPr>
            </a:pPr>
            <a:r>
              <a:t>Check for oil leakages and rectify.</a:t>
            </a:r>
          </a:p>
          <a:p>
            <a:pPr marL="512062" indent="-512062" defTabSz="2048204">
              <a:spcBef>
                <a:spcPts val="3700"/>
              </a:spcBef>
              <a:defRPr sz="3700">
                <a:latin typeface="Arial"/>
                <a:ea typeface="Arial"/>
                <a:cs typeface="Arial"/>
                <a:sym typeface="Arial"/>
              </a:defRPr>
            </a:pPr>
            <a:r>
              <a:t>All required points to be earthed as per commissioning chart.</a:t>
            </a:r>
          </a:p>
          <a:p>
            <a:pPr marL="512062" indent="-512062" defTabSz="2048204">
              <a:spcBef>
                <a:spcPts val="3700"/>
              </a:spcBef>
              <a:defRPr sz="3700">
                <a:latin typeface="Arial"/>
                <a:ea typeface="Arial"/>
                <a:cs typeface="Arial"/>
                <a:sym typeface="Arial"/>
              </a:defRPr>
            </a:pPr>
            <a:r>
              <a:t>Ensure all connections are tight and R-Y-B phase matching.</a:t>
            </a:r>
          </a:p>
          <a:p>
            <a:pPr marL="512062" indent="-512062" defTabSz="2048204">
              <a:spcBef>
                <a:spcPts val="3700"/>
              </a:spcBef>
              <a:defRPr sz="3700">
                <a:latin typeface="Arial"/>
                <a:ea typeface="Arial"/>
                <a:cs typeface="Arial"/>
                <a:sym typeface="Arial"/>
              </a:defRPr>
            </a:pPr>
            <a:r>
              <a:t>Check for desired oil levels in bushings and conservator.</a:t>
            </a:r>
          </a:p>
          <a:p>
            <a:pPr marL="512062" indent="-512062" defTabSz="2048204">
              <a:spcBef>
                <a:spcPts val="3700"/>
              </a:spcBef>
              <a:defRPr sz="3700">
                <a:latin typeface="Arial"/>
                <a:ea typeface="Arial"/>
                <a:cs typeface="Arial"/>
                <a:sym typeface="Arial"/>
              </a:defRPr>
            </a:pPr>
            <a:r>
              <a:t>Ensure all radiator and Bucholze valves are open.</a:t>
            </a:r>
          </a:p>
          <a:p>
            <a:pPr marL="512062" indent="-512062" defTabSz="2048204">
              <a:spcBef>
                <a:spcPts val="3700"/>
              </a:spcBef>
              <a:defRPr sz="3700">
                <a:latin typeface="Arial"/>
                <a:ea typeface="Arial"/>
                <a:cs typeface="Arial"/>
                <a:sym typeface="Arial"/>
              </a:defRPr>
            </a:pPr>
            <a:r>
              <a:t>Check operation of alarms and trips of Bucholze relay,OTI,WTI,MOG&amp;PRV </a:t>
            </a:r>
          </a:p>
          <a:p>
            <a:pPr marL="512062" indent="-512062" defTabSz="2048204">
              <a:spcBef>
                <a:spcPts val="3700"/>
              </a:spcBef>
              <a:defRPr sz="3700">
                <a:latin typeface="Arial"/>
                <a:ea typeface="Arial"/>
                <a:cs typeface="Arial"/>
                <a:sym typeface="Arial"/>
              </a:defRPr>
            </a:pPr>
            <a:r>
              <a:t>Ensure proper operation of OLTC, Oil pumps, cooling fans.</a:t>
            </a:r>
          </a:p>
          <a:p>
            <a:pPr marL="512062" indent="-512062" defTabSz="2048204">
              <a:spcBef>
                <a:spcPts val="3700"/>
              </a:spcBef>
              <a:defRPr sz="3700">
                <a:latin typeface="Arial"/>
                <a:ea typeface="Arial"/>
                <a:cs typeface="Arial"/>
                <a:sym typeface="Arial"/>
              </a:defRPr>
            </a:pPr>
            <a:r>
              <a:t>Simulate all protection circuits </a:t>
            </a:r>
          </a:p>
          <a:p>
            <a:pPr marL="512062" indent="-512062" defTabSz="2048204">
              <a:spcBef>
                <a:spcPts val="3700"/>
              </a:spcBef>
              <a:defRPr sz="3700">
                <a:latin typeface="Arial"/>
                <a:ea typeface="Arial"/>
                <a:cs typeface="Arial"/>
                <a:sym typeface="Arial"/>
              </a:defRPr>
            </a:pPr>
            <a:r>
              <a:t>Fire fighting system and mulsifire  system should be ready and tested.</a:t>
            </a:r>
          </a:p>
          <a:p>
            <a:pPr marL="512062" indent="-512062" defTabSz="2048204">
              <a:spcBef>
                <a:spcPts val="3700"/>
              </a:spcBef>
              <a:defRPr sz="3700">
                <a:latin typeface="Arial"/>
                <a:ea typeface="Arial"/>
                <a:cs typeface="Arial"/>
                <a:sym typeface="Arial"/>
              </a:defRPr>
            </a:pPr>
            <a:r>
              <a:t>Follow all commissioning protocols.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1" animBg="1" advAuto="0"/>
      <p:bldP spid="178" grpId="2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rotective relays (Differential Protection)"/>
          <p:cNvSpPr txBox="1">
            <a:spLocks noGrp="1"/>
          </p:cNvSpPr>
          <p:nvPr>
            <p:ph type="body" sz="quarter" idx="1"/>
          </p:nvPr>
        </p:nvSpPr>
        <p:spPr>
          <a:xfrm>
            <a:off x="1206500" y="457901"/>
            <a:ext cx="21971000" cy="1017099"/>
          </a:xfrm>
          <a:prstGeom prst="rect">
            <a:avLst/>
          </a:prstGeom>
        </p:spPr>
        <p:txBody>
          <a:bodyPr/>
          <a:lstStyle/>
          <a:p>
            <a:r>
              <a:t>Protective relays (</a:t>
            </a:r>
            <a:r>
              <a:rPr b="0"/>
              <a:t>Differential Protection</a:t>
            </a:r>
            <a:r>
              <a:t>)</a:t>
            </a:r>
          </a:p>
        </p:txBody>
      </p:sp>
      <p:sp>
        <p:nvSpPr>
          <p:cNvPr id="181" name="Operates for internal faults only.…"/>
          <p:cNvSpPr txBox="1">
            <a:spLocks noGrp="1"/>
          </p:cNvSpPr>
          <p:nvPr>
            <p:ph type="body" idx="21"/>
          </p:nvPr>
        </p:nvSpPr>
        <p:spPr>
          <a:xfrm>
            <a:off x="1206500" y="1575138"/>
            <a:ext cx="21971000" cy="586031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505968" indent="-505968" defTabSz="2023821">
              <a:spcBef>
                <a:spcPts val="3700"/>
              </a:spcBef>
              <a:defRPr sz="3900">
                <a:latin typeface="Arial"/>
                <a:ea typeface="Arial"/>
                <a:cs typeface="Arial"/>
                <a:sym typeface="Arial"/>
              </a:defRPr>
            </a:pPr>
            <a:r>
              <a:t>Operates for internal faults only.</a:t>
            </a:r>
          </a:p>
          <a:p>
            <a:pPr marL="505968" indent="-505968" defTabSz="2023821">
              <a:spcBef>
                <a:spcPts val="3700"/>
              </a:spcBef>
              <a:defRPr sz="3900">
                <a:latin typeface="Arial"/>
                <a:ea typeface="Arial"/>
                <a:cs typeface="Arial"/>
                <a:sym typeface="Arial"/>
              </a:defRPr>
            </a:pPr>
            <a:r>
              <a:t>Provided generally for T/F of &gt;5 MVA</a:t>
            </a:r>
          </a:p>
          <a:p>
            <a:pPr marL="505968" indent="-505968" defTabSz="2023821">
              <a:spcBef>
                <a:spcPts val="3700"/>
              </a:spcBef>
              <a:defRPr sz="3900">
                <a:latin typeface="Arial"/>
                <a:ea typeface="Arial"/>
                <a:cs typeface="Arial"/>
                <a:sym typeface="Arial"/>
              </a:defRPr>
            </a:pPr>
            <a:r>
              <a:t>Though Bucholze relay can identify faults in the oil but it is slow and restricted to only oil and nor for bushings etc.</a:t>
            </a:r>
          </a:p>
          <a:p>
            <a:pPr marL="505968" indent="-505968" defTabSz="2023821">
              <a:spcBef>
                <a:spcPts val="3700"/>
              </a:spcBef>
              <a:defRPr sz="3900">
                <a:latin typeface="Arial"/>
                <a:ea typeface="Arial"/>
                <a:cs typeface="Arial"/>
                <a:sym typeface="Arial"/>
              </a:defRPr>
            </a:pPr>
            <a:r>
              <a:t>Detects faults in the deferential zone.</a:t>
            </a:r>
          </a:p>
          <a:p>
            <a:pPr marL="505968" indent="-505968" defTabSz="2023821">
              <a:spcBef>
                <a:spcPts val="3700"/>
              </a:spcBef>
              <a:defRPr sz="3900">
                <a:latin typeface="Arial"/>
                <a:ea typeface="Arial"/>
                <a:cs typeface="Arial"/>
                <a:sym typeface="Arial"/>
              </a:defRPr>
            </a:pPr>
            <a:r>
              <a:t>Compares the primary and secondary currents with help of CTs and any unbalance found, it will activate trip circuits of both primary and secondary circuit breakers.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2"/>
          <a:srcRect b="3367"/>
          <a:stretch>
            <a:fillRect/>
          </a:stretch>
        </p:blipFill>
        <p:spPr>
          <a:xfrm>
            <a:off x="3050426" y="7405541"/>
            <a:ext cx="13875569" cy="5940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  <p:bldP spid="181" grpId="2" animBg="1" advAuto="0"/>
      <p:bldP spid="182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opics Covered"/>
          <p:cNvSpPr txBox="1">
            <a:spLocks noGrp="1"/>
          </p:cNvSpPr>
          <p:nvPr>
            <p:ph type="body" sz="quarter" idx="1"/>
          </p:nvPr>
        </p:nvSpPr>
        <p:spPr>
          <a:xfrm>
            <a:off x="1206500" y="1477223"/>
            <a:ext cx="21971000" cy="9347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Topics Covered</a:t>
            </a:r>
          </a:p>
        </p:txBody>
      </p:sp>
      <p:sp>
        <p:nvSpPr>
          <p:cNvPr id="119" name="Global View…"/>
          <p:cNvSpPr txBox="1">
            <a:spLocks noGrp="1"/>
          </p:cNvSpPr>
          <p:nvPr>
            <p:ph type="body" idx="21"/>
          </p:nvPr>
        </p:nvSpPr>
        <p:spPr>
          <a:xfrm>
            <a:off x="1206499" y="2668554"/>
            <a:ext cx="12957371" cy="98359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defTabSz="265174">
              <a:lnSpc>
                <a:spcPct val="100000"/>
              </a:lnSpc>
              <a:spcBef>
                <a:spcPts val="1400"/>
              </a:spcBef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t>Global View</a:t>
            </a:r>
            <a:endParaRPr sz="4200"/>
          </a:p>
          <a:p>
            <a:pPr defTabSz="265174">
              <a:lnSpc>
                <a:spcPct val="100000"/>
              </a:lnSpc>
              <a:spcBef>
                <a:spcPts val="1400"/>
              </a:spcBef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t>Erection of T/F</a:t>
            </a:r>
            <a:endParaRPr sz="4200"/>
          </a:p>
          <a:p>
            <a:pPr defTabSz="265174">
              <a:lnSpc>
                <a:spcPct val="100000"/>
              </a:lnSpc>
              <a:spcBef>
                <a:spcPts val="1400"/>
              </a:spcBef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t>Type tests</a:t>
            </a:r>
            <a:endParaRPr sz="4200"/>
          </a:p>
          <a:p>
            <a:pPr defTabSz="265174">
              <a:lnSpc>
                <a:spcPct val="100000"/>
              </a:lnSpc>
              <a:spcBef>
                <a:spcPts val="1400"/>
              </a:spcBef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t>Routine Tests</a:t>
            </a:r>
            <a:endParaRPr sz="4200"/>
          </a:p>
          <a:p>
            <a:pPr defTabSz="265174">
              <a:lnSpc>
                <a:spcPct val="100000"/>
              </a:lnSpc>
              <a:spcBef>
                <a:spcPts val="1400"/>
              </a:spcBef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t>Protection and protective Relays</a:t>
            </a:r>
            <a:endParaRPr sz="4200"/>
          </a:p>
          <a:p>
            <a:pPr defTabSz="265174">
              <a:lnSpc>
                <a:spcPct val="100000"/>
              </a:lnSpc>
              <a:spcBef>
                <a:spcPts val="1400"/>
              </a:spcBef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t>Commissioning  </a:t>
            </a:r>
            <a:endParaRPr sz="4200"/>
          </a:p>
          <a:p>
            <a:pPr defTabSz="265174">
              <a:lnSpc>
                <a:spcPct val="100000"/>
              </a:lnSpc>
              <a:spcBef>
                <a:spcPts val="1400"/>
              </a:spcBef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t>Maintenance</a:t>
            </a:r>
            <a:endParaRPr sz="4200"/>
          </a:p>
          <a:p>
            <a:pPr defTabSz="265174">
              <a:lnSpc>
                <a:spcPct val="100000"/>
              </a:lnSpc>
              <a:spcBef>
                <a:spcPts val="1400"/>
              </a:spcBef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t>Maintenance Check </a:t>
            </a:r>
            <a:r>
              <a:rPr/>
              <a:t>Lists </a:t>
            </a:r>
            <a:r>
              <a:rPr smtClean="0"/>
              <a:t>Sample</a:t>
            </a:r>
            <a:r>
              <a:rPr lang="en-US" dirty="0" smtClean="0"/>
              <a:t>s</a:t>
            </a:r>
          </a:p>
          <a:p>
            <a:pPr defTabSz="265174">
              <a:lnSpc>
                <a:spcPct val="100000"/>
              </a:lnSpc>
              <a:spcBef>
                <a:spcPts val="1400"/>
              </a:spcBef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Control Circuits</a:t>
            </a:r>
            <a:endParaRPr/>
          </a:p>
          <a:p>
            <a:pPr defTabSz="265174">
              <a:lnSpc>
                <a:spcPct val="100000"/>
              </a:lnSpc>
              <a:spcBef>
                <a:spcPts val="1400"/>
              </a:spcBef>
              <a:defRPr sz="5400">
                <a:latin typeface="Arial"/>
                <a:ea typeface="Arial"/>
                <a:cs typeface="Arial"/>
                <a:sym typeface="Arial"/>
              </a:defRPr>
            </a:pPr>
            <a:r>
              <a:t>Experiences sharing / Case studies.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1" build="p" animBg="1" advAuto="0"/>
      <p:bldP spid="119" grpId="2" build="p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F"/>
          <p:cNvSpPr txBox="1">
            <a:spLocks noGrp="1"/>
          </p:cNvSpPr>
          <p:nvPr>
            <p:ph type="body" sz="quarter" idx="1"/>
          </p:nvPr>
        </p:nvSpPr>
        <p:spPr>
          <a:xfrm>
            <a:off x="1206500" y="935958"/>
            <a:ext cx="21971000" cy="1017099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REF</a:t>
            </a:r>
          </a:p>
        </p:txBody>
      </p:sp>
      <p:sp>
        <p:nvSpPr>
          <p:cNvPr id="185" name="For external faults, phase current is balanced by neutral CT. So no current flow in REF circuit.…"/>
          <p:cNvSpPr txBox="1">
            <a:spLocks noGrp="1"/>
          </p:cNvSpPr>
          <p:nvPr>
            <p:ph type="body" idx="21"/>
          </p:nvPr>
        </p:nvSpPr>
        <p:spPr>
          <a:xfrm>
            <a:off x="1019888" y="1953057"/>
            <a:ext cx="21971001" cy="316011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For external faults, phase current is balanced by neutral CT. So no current flow in REF circuit.</a:t>
            </a:r>
          </a:p>
          <a:p>
            <a:pPr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For faults in restricted zone the current flows in neutral CT. that current will actuate REF relay.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250" y="5353075"/>
            <a:ext cx="14506252" cy="7000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rippl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O/C and E/F protection."/>
          <p:cNvSpPr txBox="1">
            <a:spLocks noGrp="1"/>
          </p:cNvSpPr>
          <p:nvPr>
            <p:ph type="body" sz="quarter" idx="1"/>
          </p:nvPr>
        </p:nvSpPr>
        <p:spPr>
          <a:xfrm>
            <a:off x="1206500" y="963725"/>
            <a:ext cx="21971000" cy="1017099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O/C and E/F protection</a:t>
            </a:r>
          </a:p>
        </p:txBody>
      </p:sp>
      <p:sp>
        <p:nvSpPr>
          <p:cNvPr id="189" name="To protect the T/F damage due to heavy external fault currents.…"/>
          <p:cNvSpPr txBox="1">
            <a:spLocks noGrp="1"/>
          </p:cNvSpPr>
          <p:nvPr>
            <p:ph type="body" idx="21"/>
          </p:nvPr>
        </p:nvSpPr>
        <p:spPr>
          <a:xfrm>
            <a:off x="1206500" y="2110561"/>
            <a:ext cx="21971000" cy="260239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81000"/>
              </a:lnSpc>
              <a:defRPr sz="5500">
                <a:latin typeface="Arial"/>
                <a:ea typeface="Arial"/>
                <a:cs typeface="Arial"/>
                <a:sym typeface="Arial"/>
              </a:defRPr>
            </a:pPr>
            <a:r>
              <a:t>To protect the T/F damage due to heavy external fault currents.</a:t>
            </a:r>
            <a:endParaRPr sz="5100"/>
          </a:p>
          <a:p>
            <a:pPr>
              <a:lnSpc>
                <a:spcPct val="81000"/>
              </a:lnSpc>
              <a:defRPr sz="5500">
                <a:latin typeface="Arial"/>
                <a:ea typeface="Arial"/>
                <a:cs typeface="Arial"/>
                <a:sym typeface="Arial"/>
              </a:defRPr>
            </a:pPr>
            <a:r>
              <a:t>IDMT(inverse definite min time), DMT when used as backup protection.</a:t>
            </a:r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962" y="4712958"/>
            <a:ext cx="11254666" cy="7637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1" build="p" animBg="1" advAuto="0"/>
      <p:bldP spid="189" grpId="2" build="p" animBg="1" advAuto="0"/>
      <p:bldP spid="190" grpId="3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Over Fluxing"/>
          <p:cNvSpPr txBox="1">
            <a:spLocks noGrp="1"/>
          </p:cNvSpPr>
          <p:nvPr>
            <p:ph type="body" sz="quarter" idx="1"/>
          </p:nvPr>
        </p:nvSpPr>
        <p:spPr>
          <a:xfrm>
            <a:off x="1206500" y="457901"/>
            <a:ext cx="21971000" cy="1017099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Over Fluxing </a:t>
            </a:r>
          </a:p>
        </p:txBody>
      </p:sp>
      <p:sp>
        <p:nvSpPr>
          <p:cNvPr id="193" name="Flux in core is proportional to V/f and inversely proportional to number of turns on primary.…"/>
          <p:cNvSpPr txBox="1">
            <a:spLocks noGrp="1"/>
          </p:cNvSpPr>
          <p:nvPr>
            <p:ph type="body" idx="21"/>
          </p:nvPr>
        </p:nvSpPr>
        <p:spPr>
          <a:xfrm>
            <a:off x="1206500" y="1996751"/>
            <a:ext cx="21971000" cy="793102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Flux in core is proportional to V/f and inversely proportional to number of turns on primary.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Max. Flux density of cold rolled grain oriented (CRGO)is 1.9 Tesla. If it is magnetized more ,core gets saturated leading to overheating.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May cause due to Over voltage due to sudden load rejection/Low frequency generation of power/Transmission line lightly loaded/Proper shunt compensation is not provided.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Instantaneous  tripping is not desirable. Inverse time characteristics can be considered.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build="p" animBg="1" advAuto="0"/>
      <p:bldP spid="193" grpId="2" build="p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Over Fluxing"/>
          <p:cNvSpPr txBox="1">
            <a:spLocks noGrp="1"/>
          </p:cNvSpPr>
          <p:nvPr>
            <p:ph type="body" sz="quarter" idx="1"/>
          </p:nvPr>
        </p:nvSpPr>
        <p:spPr>
          <a:xfrm>
            <a:off x="1206500" y="457901"/>
            <a:ext cx="21971000" cy="1017099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DGA(Dissolved Gas Analysis)</a:t>
            </a:r>
          </a:p>
        </p:txBody>
      </p:sp>
      <p:sp>
        <p:nvSpPr>
          <p:cNvPr id="196" name="Flux in core is proportional to V/f and inversely proportional to number of turns on primary.…"/>
          <p:cNvSpPr txBox="1">
            <a:spLocks noGrp="1"/>
          </p:cNvSpPr>
          <p:nvPr>
            <p:ph type="body" idx="21"/>
          </p:nvPr>
        </p:nvSpPr>
        <p:spPr>
          <a:xfrm>
            <a:off x="1206500" y="1634262"/>
            <a:ext cx="21971000" cy="1185245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/>
          <a:p>
            <a:pPr marL="312724" indent="-312724" defTabSz="1250867">
              <a:lnSpc>
                <a:spcPct val="96000"/>
              </a:lnSpc>
              <a:spcBef>
                <a:spcPts val="2200"/>
              </a:spcBef>
              <a:defRPr sz="2970">
                <a:latin typeface="Arial"/>
                <a:ea typeface="Arial"/>
                <a:cs typeface="Arial"/>
                <a:sym typeface="Arial"/>
              </a:defRPr>
            </a:pPr>
            <a:r>
              <a:t>Whenever T/F undergoes abnormal thermal and electrical stress, certain gases are decomposed.</a:t>
            </a:r>
            <a:endParaRPr sz="1260"/>
          </a:p>
          <a:p>
            <a:pPr marL="312724" indent="-312724" defTabSz="1250867">
              <a:lnSpc>
                <a:spcPct val="96000"/>
              </a:lnSpc>
              <a:spcBef>
                <a:spcPts val="2200"/>
              </a:spcBef>
              <a:defRPr sz="2970">
                <a:latin typeface="Arial"/>
                <a:ea typeface="Arial"/>
                <a:cs typeface="Arial"/>
                <a:sym typeface="Arial"/>
              </a:defRPr>
            </a:pPr>
            <a:r>
              <a:t>For major faults gas get collected in Buchholz relay. When stress is not significantly high, it is not possible to predict the condition of T/F with Buchholz relay.</a:t>
            </a:r>
            <a:endParaRPr sz="1260"/>
          </a:p>
          <a:p>
            <a:pPr marL="312724" indent="-312724" defTabSz="1250867">
              <a:lnSpc>
                <a:spcPct val="96000"/>
              </a:lnSpc>
              <a:spcBef>
                <a:spcPts val="2200"/>
              </a:spcBef>
              <a:defRPr sz="2970">
                <a:latin typeface="Arial"/>
                <a:ea typeface="Arial"/>
                <a:cs typeface="Arial"/>
                <a:sym typeface="Arial"/>
              </a:defRPr>
            </a:pPr>
            <a:r>
              <a:t>It is analogy to our blood test.</a:t>
            </a:r>
            <a:endParaRPr sz="1260"/>
          </a:p>
          <a:p>
            <a:pPr marL="0" indent="0" defTabSz="1250867">
              <a:lnSpc>
                <a:spcPct val="96000"/>
              </a:lnSpc>
              <a:spcBef>
                <a:spcPts val="2200"/>
              </a:spcBef>
              <a:buSzTx/>
              <a:buFontTx/>
              <a:buNone/>
              <a:defRPr sz="2970">
                <a:latin typeface="Arial"/>
                <a:ea typeface="Arial"/>
                <a:cs typeface="Arial"/>
                <a:sym typeface="Arial"/>
              </a:defRPr>
            </a:pPr>
            <a:r>
              <a:t>Gases from oil is extracted by “Vacuum Gas Apparatus” and Gases are analysed by “Gas Chronograph”</a:t>
            </a:r>
            <a:r>
              <a:rPr b="1"/>
              <a:t>.</a:t>
            </a:r>
          </a:p>
          <a:p>
            <a:pPr marL="0" indent="0" defTabSz="1250867">
              <a:lnSpc>
                <a:spcPct val="96000"/>
              </a:lnSpc>
              <a:spcBef>
                <a:spcPts val="2200"/>
              </a:spcBef>
              <a:buSzTx/>
              <a:buFontTx/>
              <a:buNone/>
              <a:defRPr sz="2970" b="1">
                <a:latin typeface="Arial"/>
                <a:ea typeface="Arial"/>
                <a:cs typeface="Arial"/>
                <a:sym typeface="Arial"/>
              </a:defRPr>
            </a:pPr>
            <a:r>
              <a:t>Temperature V/s Gas Generation</a:t>
            </a:r>
          </a:p>
          <a:p>
            <a:pPr marL="312724" indent="-312724" defTabSz="1250867">
              <a:lnSpc>
                <a:spcPct val="96000"/>
              </a:lnSpc>
              <a:spcBef>
                <a:spcPts val="2200"/>
              </a:spcBef>
              <a:defRPr sz="2970">
                <a:latin typeface="Arial"/>
                <a:ea typeface="Arial"/>
                <a:cs typeface="Arial"/>
                <a:sym typeface="Arial"/>
              </a:defRPr>
            </a:pPr>
            <a:r>
              <a:t>H2 and Methane(CH4) starts at 150 degrees temp.</a:t>
            </a:r>
          </a:p>
          <a:p>
            <a:pPr marL="312724" indent="-312724" defTabSz="1250867">
              <a:lnSpc>
                <a:spcPct val="96000"/>
              </a:lnSpc>
              <a:spcBef>
                <a:spcPts val="2200"/>
              </a:spcBef>
              <a:defRPr sz="2970">
                <a:latin typeface="Arial"/>
                <a:ea typeface="Arial"/>
                <a:cs typeface="Arial"/>
                <a:sym typeface="Arial"/>
              </a:defRPr>
            </a:pPr>
            <a:r>
              <a:t>Ethane (C2H6) starts at 250 degrees temp.</a:t>
            </a:r>
          </a:p>
          <a:p>
            <a:pPr marL="312724" indent="-312724" defTabSz="1250867">
              <a:lnSpc>
                <a:spcPct val="96000"/>
              </a:lnSpc>
              <a:spcBef>
                <a:spcPts val="2200"/>
              </a:spcBef>
              <a:defRPr sz="2970">
                <a:latin typeface="Arial"/>
                <a:ea typeface="Arial"/>
                <a:cs typeface="Arial"/>
                <a:sym typeface="Arial"/>
              </a:defRPr>
            </a:pPr>
            <a:r>
              <a:t>Ethylene (C2H4) starts at 350 degrees temp</a:t>
            </a:r>
          </a:p>
          <a:p>
            <a:pPr marL="312724" indent="-312724" defTabSz="1250867">
              <a:lnSpc>
                <a:spcPct val="96000"/>
              </a:lnSpc>
              <a:spcBef>
                <a:spcPts val="2200"/>
              </a:spcBef>
              <a:defRPr sz="2970">
                <a:latin typeface="Arial"/>
                <a:ea typeface="Arial"/>
                <a:cs typeface="Arial"/>
                <a:sym typeface="Arial"/>
              </a:defRPr>
            </a:pPr>
            <a:r>
              <a:t>Methane, Ethene and Ethylene after reaching their maximum points, their production goes down as the temp increases.</a:t>
            </a:r>
          </a:p>
          <a:p>
            <a:pPr marL="312724" indent="-312724" defTabSz="1250867">
              <a:lnSpc>
                <a:spcPct val="96000"/>
              </a:lnSpc>
              <a:spcBef>
                <a:spcPts val="2200"/>
              </a:spcBef>
              <a:defRPr sz="2970">
                <a:latin typeface="Arial"/>
                <a:ea typeface="Arial"/>
                <a:cs typeface="Arial"/>
                <a:sym typeface="Arial"/>
              </a:defRPr>
            </a:pPr>
            <a:r>
              <a:t>Acetylene (C2H2) begins between 500-700 degrees </a:t>
            </a:r>
          </a:p>
          <a:p>
            <a:pPr marL="312724" indent="-312724" defTabSz="1250867">
              <a:lnSpc>
                <a:spcPct val="96000"/>
              </a:lnSpc>
              <a:spcBef>
                <a:spcPts val="2200"/>
              </a:spcBef>
              <a:defRPr sz="2970">
                <a:latin typeface="Arial"/>
                <a:ea typeface="Arial"/>
                <a:cs typeface="Arial"/>
                <a:sym typeface="Arial"/>
              </a:defRPr>
            </a:pPr>
            <a:r>
              <a:t>Note:- thermal decomposition of cellulose material starts at 100 degrees are less and produces CO,CO2,O2 and H2. So OTI is set for alarm at 90 degrees. </a:t>
            </a:r>
          </a:p>
          <a:p>
            <a:pPr marL="0" indent="0" defTabSz="1250867">
              <a:lnSpc>
                <a:spcPct val="96000"/>
              </a:lnSpc>
              <a:spcBef>
                <a:spcPts val="2200"/>
              </a:spcBef>
              <a:buSzTx/>
              <a:buFontTx/>
              <a:buNone/>
              <a:defRPr sz="2970" b="1">
                <a:latin typeface="Arial"/>
                <a:ea typeface="Arial"/>
                <a:cs typeface="Arial"/>
                <a:sym typeface="Arial"/>
              </a:defRPr>
            </a:pPr>
            <a:r>
              <a:t>Methods</a:t>
            </a:r>
          </a:p>
          <a:p>
            <a:pPr marL="297781" indent="-297781" defTabSz="1250867">
              <a:lnSpc>
                <a:spcPct val="96000"/>
              </a:lnSpc>
              <a:spcBef>
                <a:spcPts val="2200"/>
              </a:spcBef>
              <a:buFontTx/>
              <a:defRPr sz="2970">
                <a:latin typeface="Arial"/>
                <a:ea typeface="Arial"/>
                <a:cs typeface="Arial"/>
                <a:sym typeface="Arial"/>
              </a:defRPr>
            </a:pPr>
            <a:r>
              <a:t>Duval Triangle Method</a:t>
            </a:r>
          </a:p>
          <a:p>
            <a:pPr marL="297781" indent="-297781" defTabSz="1250867">
              <a:lnSpc>
                <a:spcPct val="96000"/>
              </a:lnSpc>
              <a:spcBef>
                <a:spcPts val="2200"/>
              </a:spcBef>
              <a:buFontTx/>
              <a:defRPr sz="2970">
                <a:latin typeface="Arial"/>
                <a:ea typeface="Arial"/>
                <a:cs typeface="Arial"/>
                <a:sym typeface="Arial"/>
              </a:defRPr>
            </a:pPr>
            <a:r>
              <a:t>Rogers Ratio Metod</a:t>
            </a:r>
          </a:p>
          <a:p>
            <a:pPr marL="297781" indent="-297781" defTabSz="1250867">
              <a:lnSpc>
                <a:spcPct val="96000"/>
              </a:lnSpc>
              <a:spcBef>
                <a:spcPts val="2200"/>
              </a:spcBef>
              <a:buFontTx/>
              <a:defRPr sz="2970">
                <a:latin typeface="Arial"/>
                <a:ea typeface="Arial"/>
                <a:cs typeface="Arial"/>
                <a:sym typeface="Arial"/>
              </a:defRPr>
            </a:pPr>
            <a:r>
              <a:t> Total Dissolved Combustible Gas Method</a:t>
            </a:r>
          </a:p>
          <a:p>
            <a:pPr marL="297781" indent="-297781" defTabSz="1250867">
              <a:lnSpc>
                <a:spcPct val="96000"/>
              </a:lnSpc>
              <a:spcBef>
                <a:spcPts val="2200"/>
              </a:spcBef>
              <a:buFontTx/>
              <a:defRPr sz="2970">
                <a:latin typeface="Arial"/>
                <a:ea typeface="Arial"/>
                <a:cs typeface="Arial"/>
                <a:sym typeface="Arial"/>
              </a:defRPr>
            </a:pPr>
            <a:r>
              <a:t>Doornenburg Ratio Method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build="p" animBg="1" advAuto="0"/>
      <p:bldP spid="196" grpId="2" build="p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DGA"/>
          <p:cNvSpPr txBox="1">
            <a:spLocks noGrp="1"/>
          </p:cNvSpPr>
          <p:nvPr>
            <p:ph type="body" sz="quarter" idx="1"/>
          </p:nvPr>
        </p:nvSpPr>
        <p:spPr>
          <a:xfrm>
            <a:off x="1206500" y="457901"/>
            <a:ext cx="21971000" cy="1017099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DGA(Total Dissolved Combustible Gas Method- TDCG)</a:t>
            </a:r>
          </a:p>
        </p:txBody>
      </p:sp>
      <p:graphicFrame>
        <p:nvGraphicFramePr>
          <p:cNvPr id="199" name="Table 6"/>
          <p:cNvGraphicFramePr/>
          <p:nvPr/>
        </p:nvGraphicFramePr>
        <p:xfrm>
          <a:off x="1133020" y="1863170"/>
          <a:ext cx="22242251" cy="1136032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9284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5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809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616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743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0699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4542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605716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Gas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Chemical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Normal Value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Level Exceeded Normal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High Level of Decomposition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Very High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3200" b="1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2937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Hydrogen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H2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100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101-700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/>
                      </a:pPr>
                      <a:r>
                        <a:rPr sz="3600"/>
                        <a:t>701-1800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&gt;1800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r>
                        <a:t>Produced due to oil temp. rise up to 150-300 degrees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2937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3200" b="1"/>
                      </a:pPr>
                      <a:r>
                        <a:t>Methane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CH4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120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121-400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/>
                      </a:pPr>
                      <a:r>
                        <a:rPr sz="3600"/>
                        <a:t>401-1000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&gt;1000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due to abnormal thermal stress.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2937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Ethane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C2H2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2-9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/>
                      </a:pPr>
                      <a:r>
                        <a:rPr sz="3600"/>
                        <a:t>10-35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&gt;35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It indicates Arcing.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05716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Ethylene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C2H4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50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51-100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/>
                      </a:pPr>
                      <a:r>
                        <a:rPr sz="3600"/>
                        <a:t>101-200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&gt;200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r>
                        <a:t>If temp. goes&gt;300 it indicates Very High temp hot spot.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2937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Acetylene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C2H6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65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66-100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/>
                      </a:pPr>
                      <a:r>
                        <a:rPr sz="3600"/>
                        <a:t>101-150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&gt;150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Local Over heating.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05716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Carbon Monoxide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CO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350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351-570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/>
                      </a:pPr>
                      <a:r>
                        <a:rPr sz="3600"/>
                        <a:t>571-1400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&gt;1400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In large quantity indicates that there is decomposition of paper insulation.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05716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Carbon Dioxide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CO2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2500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2501-4000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/>
                      </a:pPr>
                      <a:r>
                        <a:rPr sz="3600"/>
                        <a:t>4001-10000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&gt;10000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In large quantity indicates that there is decomposition of paper insulation.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05716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TDCG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Total Gas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720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721-1920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/>
                      </a:pPr>
                      <a:r>
                        <a:rPr sz="3600"/>
                        <a:t>1921-4630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&gt;4630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1" build="p" animBg="1" advAuto="0"/>
      <p:bldP spid="199" grpId="2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GA(Ratios and Duval DGA Interpretation)"/>
          <p:cNvSpPr txBox="1">
            <a:spLocks noGrp="1"/>
          </p:cNvSpPr>
          <p:nvPr>
            <p:ph type="body" sz="quarter" idx="1"/>
          </p:nvPr>
        </p:nvSpPr>
        <p:spPr>
          <a:xfrm>
            <a:off x="675356" y="518669"/>
            <a:ext cx="21971001" cy="1017099"/>
          </a:xfrm>
          <a:prstGeom prst="rect">
            <a:avLst/>
          </a:prstGeom>
        </p:spPr>
        <p:txBody>
          <a:bodyPr/>
          <a:lstStyle/>
          <a:p>
            <a:r>
              <a:t>DGA(Duval DGA Interpretation)</a:t>
            </a:r>
          </a:p>
        </p:txBody>
      </p:sp>
      <p:graphicFrame>
        <p:nvGraphicFramePr>
          <p:cNvPr id="202" name="Table 1"/>
          <p:cNvGraphicFramePr/>
          <p:nvPr/>
        </p:nvGraphicFramePr>
        <p:xfrm>
          <a:off x="675356" y="1974619"/>
          <a:ext cx="16297513" cy="11345495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28424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55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95124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Partial Discharge(PD)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The corona occurs, which can result in deposits of “X-Wax”on paper insulation or the sparking type occurs which can induce pin holes in paper (Carbonized punctures) in paper that may be difficult to find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2495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Low energy Partial Discharge(D1)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Discharges of low energy occures in oil and/or paper , as indicated by large carbonised punctures in paper, carbonisation of the papersurface(tracking) or carbon particles in iol(as in an OTC)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19196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High Energy Partial discharge(D2).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Occurs in oil and/or paper, as indicated by extensive destruction and carbonisation of paper or metal fusion at the discharge extremes, extensive carbonisation of oil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7020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Thermal Fault (T1)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Occurs in oil and/or paper below 300 degrees temperature turning the paper “brownish”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67020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Thermal Fault (T2)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Occurs in oil and/or paper 300-700 degrees temperature carbonising the paper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67020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Thermal Fault (T3)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Occurs in oil and/or paper above 700 degrees temperature with strong evidence of carbonisation of oil, metal coloration (at 800 degrees) and metal fusion (at 1000 degrees)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3" name="Image" descr="Image"/>
          <p:cNvPicPr>
            <a:picLocks noChangeAspect="1"/>
          </p:cNvPicPr>
          <p:nvPr/>
        </p:nvPicPr>
        <p:blipFill>
          <a:blip r:embed="rId2"/>
          <a:srcRect l="57853" t="13892" r="1" b="16073"/>
          <a:stretch>
            <a:fillRect/>
          </a:stretch>
        </p:blipFill>
        <p:spPr>
          <a:xfrm>
            <a:off x="17700742" y="1958025"/>
            <a:ext cx="6301443" cy="560948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% CH4 = 32/(32+129+85)*100 = 13%…"/>
          <p:cNvSpPr txBox="1"/>
          <p:nvPr/>
        </p:nvSpPr>
        <p:spPr>
          <a:xfrm>
            <a:off x="17635788" y="8666806"/>
            <a:ext cx="6431490" cy="1522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300"/>
            </a:pPr>
            <a:r>
              <a:t>% CH</a:t>
            </a:r>
            <a:r>
              <a:rPr baseline="-5999"/>
              <a:t>4</a:t>
            </a:r>
            <a:r>
              <a:t> = 32/(32+129+85)*100 = 13%</a:t>
            </a:r>
          </a:p>
          <a:p>
            <a:pPr>
              <a:defRPr sz="3300"/>
            </a:pPr>
            <a:r>
              <a:t>% C</a:t>
            </a:r>
            <a:r>
              <a:rPr baseline="-5999"/>
              <a:t>2</a:t>
            </a:r>
            <a:r>
              <a:t>H</a:t>
            </a:r>
            <a:r>
              <a:rPr baseline="-5999"/>
              <a:t>4</a:t>
            </a:r>
            <a:r>
              <a:t> = 52%</a:t>
            </a:r>
          </a:p>
          <a:p>
            <a:pPr>
              <a:defRPr sz="3300"/>
            </a:pPr>
            <a:r>
              <a:t>% C</a:t>
            </a:r>
            <a:r>
              <a:rPr baseline="-5999"/>
              <a:t>2</a:t>
            </a:r>
            <a:r>
              <a:t>H</a:t>
            </a:r>
            <a:r>
              <a:rPr baseline="-5999"/>
              <a:t>2</a:t>
            </a:r>
            <a:r>
              <a:t> = 35%</a:t>
            </a:r>
          </a:p>
        </p:txBody>
      </p:sp>
      <p:sp>
        <p:nvSpPr>
          <p:cNvPr id="205" name="Line"/>
          <p:cNvSpPr/>
          <p:nvPr/>
        </p:nvSpPr>
        <p:spPr>
          <a:xfrm flipV="1">
            <a:off x="20449338" y="2797429"/>
            <a:ext cx="3192311" cy="500830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" name="Line"/>
          <p:cNvSpPr/>
          <p:nvPr/>
        </p:nvSpPr>
        <p:spPr>
          <a:xfrm>
            <a:off x="17626359" y="6356317"/>
            <a:ext cx="680786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" name="Line"/>
          <p:cNvSpPr/>
          <p:nvPr/>
        </p:nvSpPr>
        <p:spPr>
          <a:xfrm>
            <a:off x="19127876" y="2467914"/>
            <a:ext cx="3030612" cy="526674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1" build="p" animBg="1" advAuto="0"/>
      <p:bldP spid="202" grpId="2" animBg="1" advAuto="0"/>
      <p:bldP spid="203" grpId="3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DGA(Ratios and Duval DGA Interpretation)"/>
          <p:cNvSpPr txBox="1">
            <a:spLocks noGrp="1"/>
          </p:cNvSpPr>
          <p:nvPr>
            <p:ph type="body" sz="quarter" idx="1"/>
          </p:nvPr>
        </p:nvSpPr>
        <p:spPr>
          <a:xfrm>
            <a:off x="675356" y="518669"/>
            <a:ext cx="21971001" cy="1017099"/>
          </a:xfrm>
          <a:prstGeom prst="rect">
            <a:avLst/>
          </a:prstGeom>
        </p:spPr>
        <p:txBody>
          <a:bodyPr/>
          <a:lstStyle/>
          <a:p>
            <a:r>
              <a:t>DGA(Doernenburg Ratio Interpretation)</a:t>
            </a:r>
          </a:p>
        </p:txBody>
      </p:sp>
      <p:sp>
        <p:nvSpPr>
          <p:cNvPr id="210" name="CO2/CO&gt;11(Indicates poor insulation and 4-11 is normal value)…"/>
          <p:cNvSpPr txBox="1">
            <a:spLocks noGrp="1"/>
          </p:cNvSpPr>
          <p:nvPr>
            <p:ph type="body" idx="21"/>
          </p:nvPr>
        </p:nvSpPr>
        <p:spPr>
          <a:xfrm>
            <a:off x="680200" y="9642389"/>
            <a:ext cx="17775752" cy="310781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566927" indent="-566927" defTabSz="2267654">
              <a:lnSpc>
                <a:spcPct val="72000"/>
              </a:lnSpc>
              <a:spcBef>
                <a:spcPts val="4100"/>
              </a:spcBef>
              <a:defRPr sz="4000"/>
            </a:pPr>
            <a:r>
              <a:t>CO2/CO&gt;11(Indicates poor insulation and 4-11 is normal value)</a:t>
            </a:r>
          </a:p>
          <a:p>
            <a:pPr marL="566927" indent="-566927" defTabSz="2267654">
              <a:lnSpc>
                <a:spcPct val="72000"/>
              </a:lnSpc>
              <a:spcBef>
                <a:spcPts val="4100"/>
              </a:spcBef>
              <a:defRPr sz="4000"/>
            </a:pPr>
            <a:r>
              <a:t>Furan Analysis is done on insulation to know the paper life and considered the best.</a:t>
            </a:r>
          </a:p>
          <a:p>
            <a:pPr marL="566927" indent="-566927" defTabSz="2267654">
              <a:lnSpc>
                <a:spcPct val="72000"/>
              </a:lnSpc>
              <a:spcBef>
                <a:spcPts val="4100"/>
              </a:spcBef>
              <a:defRPr sz="4000"/>
            </a:pPr>
            <a:r>
              <a:t>H2 and C2H4  released in large quantities for temp&gt;700 degrees</a:t>
            </a:r>
          </a:p>
        </p:txBody>
      </p:sp>
      <p:graphicFrame>
        <p:nvGraphicFramePr>
          <p:cNvPr id="211" name="Table 1"/>
          <p:cNvGraphicFramePr/>
          <p:nvPr/>
        </p:nvGraphicFramePr>
        <p:xfrm>
          <a:off x="1172989" y="2069703"/>
          <a:ext cx="12559236" cy="6037001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30753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41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51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6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9282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36845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Fault Diagnosis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(R1)     CH4/H2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(R2) -    C2H2/C2H4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(R3)-    C2H2/CH4    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(R4)-           C2H6/C2H2     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0052">
                <a:tc>
                  <a:txBody>
                    <a:bodyPr/>
                    <a:lstStyle/>
                    <a:p>
                      <a:pPr algn="ctr" defTabSz="1828800">
                        <a:defRPr sz="1800" b="0"/>
                      </a:pPr>
                      <a:r>
                        <a:rPr sz="3600" b="1"/>
                        <a:t>Thermal Decomposition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&lt;0.75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&lt;0.3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&gt;0.4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00052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Partial Discharge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&lt; 0.1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-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&lt;0.3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&gt;0.4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0052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Arcing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 0.1 - &lt;1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&gt;0.75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&gt;0.3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&lt;0.4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1" build="p" animBg="1" advAuto="0"/>
      <p:bldP spid="210" grpId="3" build="p" animBg="1" advAuto="0"/>
      <p:bldP spid="211" grpId="2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DGA(Ratios and Duval DGA Interpretation)"/>
          <p:cNvSpPr txBox="1">
            <a:spLocks noGrp="1"/>
          </p:cNvSpPr>
          <p:nvPr>
            <p:ph type="body" sz="quarter" idx="1"/>
          </p:nvPr>
        </p:nvSpPr>
        <p:spPr>
          <a:xfrm>
            <a:off x="675356" y="518669"/>
            <a:ext cx="21971001" cy="1017099"/>
          </a:xfrm>
          <a:prstGeom prst="rect">
            <a:avLst/>
          </a:prstGeom>
        </p:spPr>
        <p:txBody>
          <a:bodyPr/>
          <a:lstStyle/>
          <a:p>
            <a:r>
              <a:t>DGA (Roger’s Ratio Method)</a:t>
            </a:r>
          </a:p>
        </p:txBody>
      </p:sp>
      <p:sp>
        <p:nvSpPr>
          <p:cNvPr id="214" name="CO2/CO&gt;11(Indicates poor insulation and 4-11 is normal value)…"/>
          <p:cNvSpPr txBox="1">
            <a:spLocks noGrp="1"/>
          </p:cNvSpPr>
          <p:nvPr>
            <p:ph type="body" idx="21"/>
          </p:nvPr>
        </p:nvSpPr>
        <p:spPr>
          <a:xfrm>
            <a:off x="15041379" y="2072619"/>
            <a:ext cx="8104112" cy="1002127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566927" indent="-566927" defTabSz="2267654">
              <a:lnSpc>
                <a:spcPct val="72000"/>
              </a:lnSpc>
              <a:spcBef>
                <a:spcPts val="4100"/>
              </a:spcBef>
              <a:defRPr sz="4000"/>
            </a:pPr>
            <a:r>
              <a:t>CO2/CO&gt;11(Indicates poor insulation and 4-11 is normal value)</a:t>
            </a:r>
          </a:p>
          <a:p>
            <a:pPr marL="566927" indent="-566927" defTabSz="2267654">
              <a:lnSpc>
                <a:spcPct val="72000"/>
              </a:lnSpc>
              <a:spcBef>
                <a:spcPts val="4100"/>
              </a:spcBef>
              <a:defRPr sz="4000"/>
            </a:pPr>
            <a:r>
              <a:t>Furan Analysis is done on insulation to know the paper life and considered the best.</a:t>
            </a:r>
          </a:p>
          <a:p>
            <a:pPr marL="566927" indent="-566927" defTabSz="2267654">
              <a:lnSpc>
                <a:spcPct val="72000"/>
              </a:lnSpc>
              <a:spcBef>
                <a:spcPts val="4100"/>
              </a:spcBef>
              <a:defRPr sz="4000"/>
            </a:pPr>
            <a:r>
              <a:t>H2 and C2H4  released in large quantities for temp&gt;700 degrees</a:t>
            </a:r>
          </a:p>
          <a:p>
            <a:pPr marL="566927" indent="-566927" defTabSz="2267654">
              <a:lnSpc>
                <a:spcPct val="72000"/>
              </a:lnSpc>
              <a:spcBef>
                <a:spcPts val="4100"/>
              </a:spcBef>
              <a:defRPr sz="4000"/>
            </a:pPr>
            <a:r>
              <a:t>Case Study</a:t>
            </a:r>
          </a:p>
          <a:p>
            <a:pPr marL="566927" indent="-566927" defTabSz="2267654">
              <a:lnSpc>
                <a:spcPct val="72000"/>
              </a:lnSpc>
              <a:spcBef>
                <a:spcPts val="4100"/>
              </a:spcBef>
              <a:defRPr sz="4000"/>
            </a:pPr>
            <a:r>
              <a:t>R1=0.65</a:t>
            </a:r>
          </a:p>
          <a:p>
            <a:pPr marL="566927" indent="-566927" defTabSz="2267654">
              <a:lnSpc>
                <a:spcPct val="72000"/>
              </a:lnSpc>
              <a:spcBef>
                <a:spcPts val="4100"/>
              </a:spcBef>
              <a:defRPr sz="4000"/>
            </a:pPr>
            <a:r>
              <a:t>R2=0.65</a:t>
            </a:r>
          </a:p>
          <a:p>
            <a:pPr marL="566927" indent="-566927" defTabSz="2267654">
              <a:lnSpc>
                <a:spcPct val="72000"/>
              </a:lnSpc>
              <a:spcBef>
                <a:spcPts val="4100"/>
              </a:spcBef>
              <a:defRPr sz="4000"/>
            </a:pPr>
            <a:r>
              <a:t>R5=1.55</a:t>
            </a:r>
          </a:p>
        </p:txBody>
      </p:sp>
      <p:graphicFrame>
        <p:nvGraphicFramePr>
          <p:cNvPr id="215" name="Table 1"/>
          <p:cNvGraphicFramePr/>
          <p:nvPr/>
        </p:nvGraphicFramePr>
        <p:xfrm>
          <a:off x="1172989" y="2069703"/>
          <a:ext cx="13448979" cy="10537157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9480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48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9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101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5260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36845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Case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(R2) -    C2H2/C2H4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(R1)     CH4/H2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(R5)-           C2H4/C2H6    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1828800">
                        <a:defRPr sz="1800" b="0"/>
                      </a:pPr>
                      <a:r>
                        <a:rPr sz="3600" b="1"/>
                        <a:t>Fault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0052">
                <a:tc>
                  <a:txBody>
                    <a:bodyPr/>
                    <a:lstStyle/>
                    <a:p>
                      <a:pPr algn="ctr" defTabSz="1828800">
                        <a:defRPr sz="1800" b="0"/>
                      </a:pPr>
                      <a:r>
                        <a:rPr sz="3600" b="1"/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&lt;0.1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&gt;0.1-&lt;1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&lt;1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Unit Normal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00052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&lt; 0.1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&lt;0.1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&lt;1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Low energy arcing-PD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0052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 u="sng"/>
                        <a:t>&lt;0.1-3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 u="sng"/>
                        <a:t>&gt;0.1-&lt;1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/>
                        <a:t>Arcing -High energy discharge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00052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&lt;0.1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 u="sng"/>
                        <a:t>&gt;0.1-&lt;1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 u="sng"/>
                        <a:t>1 - 3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 b="1"/>
                        <a:t>Low thermal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00052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&lt;0.1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 b="1" u="sng"/>
                        <a:t>1 - 3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Thermal&lt;700 degrees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00052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&lt;0.1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&gt;3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Thermal&gt;700 degrees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build="p" animBg="1" advAuto="0"/>
      <p:bldP spid="214" grpId="3" build="p" animBg="1" advAuto="0"/>
      <p:bldP spid="215" grpId="2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1"/>
          <p:cNvSpPr txBox="1">
            <a:spLocks noGrp="1"/>
          </p:cNvSpPr>
          <p:nvPr>
            <p:ph type="title"/>
          </p:nvPr>
        </p:nvSpPr>
        <p:spPr>
          <a:xfrm>
            <a:off x="1153885" y="729434"/>
            <a:ext cx="21031201" cy="1471774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Bushings</a:t>
            </a:r>
          </a:p>
        </p:txBody>
      </p:sp>
      <p:sp>
        <p:nvSpPr>
          <p:cNvPr id="218" name="Text Placeholder 3"/>
          <p:cNvSpPr txBox="1">
            <a:spLocks noGrp="1"/>
          </p:cNvSpPr>
          <p:nvPr>
            <p:ph type="body" idx="1"/>
          </p:nvPr>
        </p:nvSpPr>
        <p:spPr>
          <a:xfrm>
            <a:off x="1396482" y="2201208"/>
            <a:ext cx="21031201" cy="1078535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434340" indent="-434340" defTabSz="1737360">
              <a:lnSpc>
                <a:spcPct val="81000"/>
              </a:lnSpc>
              <a:spcBef>
                <a:spcPts val="1900"/>
              </a:spcBef>
              <a:buSzPct val="100000"/>
              <a:buFont typeface="Arial"/>
              <a:buChar char="•"/>
              <a:defRPr sz="5320" b="0"/>
            </a:pPr>
            <a:r>
              <a:t>Most important function is to insulate the high voltage terminals from the body of T/F</a:t>
            </a:r>
          </a:p>
          <a:p>
            <a:pPr marL="434340" indent="-434340" defTabSz="1737360">
              <a:lnSpc>
                <a:spcPct val="81000"/>
              </a:lnSpc>
              <a:spcBef>
                <a:spcPts val="1900"/>
              </a:spcBef>
              <a:buSzPct val="100000"/>
              <a:buFont typeface="Arial"/>
              <a:buChar char="•"/>
              <a:defRPr sz="5320" b="0"/>
            </a:pPr>
            <a:r>
              <a:t>Based on construction there are two types of bushings Solid – Type and condenser – type.</a:t>
            </a:r>
          </a:p>
          <a:p>
            <a:pPr marL="434340" indent="-434340" defTabSz="1737360">
              <a:lnSpc>
                <a:spcPct val="81000"/>
              </a:lnSpc>
              <a:spcBef>
                <a:spcPts val="1900"/>
              </a:spcBef>
              <a:buSzPct val="100000"/>
              <a:buFont typeface="Arial"/>
              <a:buChar char="•"/>
              <a:defRPr sz="5320" b="0"/>
            </a:pPr>
            <a:r>
              <a:t>Solid type consists of an insulator with central conductor surrounded by oil</a:t>
            </a:r>
          </a:p>
          <a:p>
            <a:pPr marL="434340" indent="-434340" defTabSz="1737360">
              <a:lnSpc>
                <a:spcPct val="81000"/>
              </a:lnSpc>
              <a:spcBef>
                <a:spcPts val="1900"/>
              </a:spcBef>
              <a:buSzPct val="100000"/>
              <a:buFont typeface="Arial"/>
              <a:buChar char="•"/>
              <a:defRPr sz="5320" b="0"/>
            </a:pPr>
            <a:r>
              <a:t>In capacitance –graded bushing several conducting layers are inserted at predetermined radial intervals within the insulation separating the central conductor. These conducting layers cause a capacitive effect.</a:t>
            </a:r>
          </a:p>
          <a:p>
            <a:pPr marL="434340" indent="-434340" defTabSz="1737360">
              <a:lnSpc>
                <a:spcPct val="81000"/>
              </a:lnSpc>
              <a:spcBef>
                <a:spcPts val="1900"/>
              </a:spcBef>
              <a:buSzPct val="100000"/>
              <a:buFont typeface="Arial"/>
              <a:buChar char="•"/>
              <a:defRPr sz="5320" b="0"/>
            </a:pPr>
            <a:r>
              <a:t>Solid Porcelain Bushings</a:t>
            </a:r>
          </a:p>
          <a:p>
            <a:pPr marL="434340" indent="-434340" defTabSz="1737360">
              <a:lnSpc>
                <a:spcPct val="81000"/>
              </a:lnSpc>
              <a:spcBef>
                <a:spcPts val="1900"/>
              </a:spcBef>
              <a:buSzPct val="100000"/>
              <a:buFont typeface="Arial"/>
              <a:buChar char="•"/>
              <a:defRPr sz="5320" b="0"/>
            </a:pPr>
            <a:r>
              <a:t>Oil Impregnated Paper Bushings(OIP)</a:t>
            </a:r>
          </a:p>
          <a:p>
            <a:pPr marL="434340" indent="-434340" defTabSz="1737360">
              <a:lnSpc>
                <a:spcPct val="81000"/>
              </a:lnSpc>
              <a:spcBef>
                <a:spcPts val="1900"/>
              </a:spcBef>
              <a:buSzPct val="100000"/>
              <a:buFont typeface="Arial"/>
              <a:buChar char="•"/>
              <a:defRPr sz="5320" b="0"/>
            </a:pPr>
            <a:r>
              <a:t>Silicon Rubber Insulator Bushings</a:t>
            </a:r>
          </a:p>
          <a:p>
            <a:pPr marL="434340" indent="-434340" defTabSz="1737360">
              <a:lnSpc>
                <a:spcPct val="81000"/>
              </a:lnSpc>
              <a:spcBef>
                <a:spcPts val="1900"/>
              </a:spcBef>
              <a:buSzPct val="100000"/>
              <a:buFont typeface="Arial"/>
              <a:buChar char="•"/>
              <a:defRPr sz="5320" b="0"/>
            </a:pPr>
            <a:r>
              <a:t>Resin Impregnated Paper Bushings(RIP)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>
            <a:spLocks noGrp="1"/>
          </p:cNvSpPr>
          <p:nvPr>
            <p:ph type="title"/>
          </p:nvPr>
        </p:nvSpPr>
        <p:spPr>
          <a:xfrm>
            <a:off x="1153885" y="729434"/>
            <a:ext cx="21031201" cy="1471774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Bushing Failures</a:t>
            </a:r>
          </a:p>
        </p:txBody>
      </p:sp>
      <p:sp>
        <p:nvSpPr>
          <p:cNvPr id="221" name="Text Placeholder 3"/>
          <p:cNvSpPr txBox="1">
            <a:spLocks noGrp="1"/>
          </p:cNvSpPr>
          <p:nvPr>
            <p:ph type="body" idx="1"/>
          </p:nvPr>
        </p:nvSpPr>
        <p:spPr>
          <a:xfrm>
            <a:off x="1153885" y="2009062"/>
            <a:ext cx="21031201" cy="11352376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1828800">
              <a:lnSpc>
                <a:spcPct val="90000"/>
              </a:lnSpc>
              <a:spcBef>
                <a:spcPts val="2000"/>
              </a:spcBef>
              <a:defRPr sz="5600" b="0"/>
            </a:pPr>
            <a:endParaRPr/>
          </a:p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 b="0"/>
            </a:pPr>
            <a:r>
              <a:t>Because of OLTC – 40%</a:t>
            </a:r>
          </a:p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 b="0"/>
            </a:pPr>
            <a:r>
              <a:t>Because of Winding -35%</a:t>
            </a:r>
          </a:p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 b="0"/>
            </a:pPr>
            <a:r>
              <a:t>Because of Bushing -14% (it occupies 3rh position in T/F failures)</a:t>
            </a:r>
          </a:p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 b="0"/>
            </a:pPr>
            <a:r>
              <a:t>They are mainly due to</a:t>
            </a:r>
          </a:p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 b="0"/>
            </a:pPr>
            <a:r>
              <a:t>Ingress of moisture</a:t>
            </a:r>
          </a:p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 b="0"/>
            </a:pPr>
            <a:r>
              <a:t>Short circuiting of capacitance graded layers</a:t>
            </a:r>
          </a:p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 b="0"/>
            </a:pPr>
            <a:r>
              <a:t>Lightening surges</a:t>
            </a:r>
          </a:p>
          <a:p>
            <a: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buChar char="•"/>
              <a:defRPr sz="5600" b="0"/>
            </a:pPr>
            <a:r>
              <a:t>Mishandling of bushing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lobal View"/>
          <p:cNvSpPr txBox="1">
            <a:spLocks noGrp="1"/>
          </p:cNvSpPr>
          <p:nvPr>
            <p:ph type="title"/>
          </p:nvPr>
        </p:nvSpPr>
        <p:spPr>
          <a:xfrm>
            <a:off x="482082" y="714727"/>
            <a:ext cx="21031201" cy="934780"/>
          </a:xfrm>
          <a:prstGeom prst="rect">
            <a:avLst/>
          </a:prstGeom>
        </p:spPr>
        <p:txBody>
          <a:bodyPr/>
          <a:lstStyle>
            <a:lvl1pPr defTabSz="1243583">
              <a:defRPr sz="5984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Global View</a:t>
            </a:r>
          </a:p>
        </p:txBody>
      </p:sp>
      <p:sp>
        <p:nvSpPr>
          <p:cNvPr id="122" name="Installed Capacities and Annual Consumption"/>
          <p:cNvSpPr txBox="1">
            <a:spLocks noGrp="1"/>
          </p:cNvSpPr>
          <p:nvPr>
            <p:ph type="body" sz="quarter" idx="1"/>
          </p:nvPr>
        </p:nvSpPr>
        <p:spPr>
          <a:xfrm>
            <a:off x="1206500" y="1693397"/>
            <a:ext cx="21971000" cy="93478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Installed Capacities and Annual Consumption</a:t>
            </a:r>
          </a:p>
        </p:txBody>
      </p:sp>
      <p:sp>
        <p:nvSpPr>
          <p:cNvPr id="123" name="Installed Capacity of…"/>
          <p:cNvSpPr txBox="1">
            <a:spLocks noGrp="1"/>
          </p:cNvSpPr>
          <p:nvPr>
            <p:ph type="body" idx="21"/>
          </p:nvPr>
        </p:nvSpPr>
        <p:spPr>
          <a:xfrm>
            <a:off x="1206499" y="2814962"/>
            <a:ext cx="15004386" cy="1011726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377952" indent="-377952" defTabSz="1511770">
              <a:spcBef>
                <a:spcPts val="2700"/>
              </a:spcBef>
              <a:defRPr sz="3200" b="1"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 sz="4000"/>
              <a:t>nstalled Capacity of </a:t>
            </a:r>
          </a:p>
          <a:p>
            <a:pPr marL="377952" indent="-377952" defTabSz="1511770">
              <a:spcBef>
                <a:spcPts val="2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China-2355GW,USA-1176GW</a:t>
            </a:r>
          </a:p>
          <a:p>
            <a:pPr marL="377952" indent="-377952" defTabSz="1511770">
              <a:spcBef>
                <a:spcPts val="2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Third Largest is India with 400GW.</a:t>
            </a:r>
          </a:p>
          <a:p>
            <a:pPr marL="377952" indent="-377952" defTabSz="1511770">
              <a:spcBef>
                <a:spcPts val="2700"/>
              </a:spcBef>
              <a:defRPr sz="4000" b="1">
                <a:latin typeface="Arial"/>
                <a:ea typeface="Arial"/>
                <a:cs typeface="Arial"/>
                <a:sym typeface="Arial"/>
              </a:defRPr>
            </a:pPr>
            <a:r>
              <a:t>Annual Consumption.</a:t>
            </a:r>
          </a:p>
          <a:p>
            <a:pPr marL="377952" indent="-377952" defTabSz="1511770">
              <a:spcBef>
                <a:spcPts val="2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1. China-8.8PWh</a:t>
            </a:r>
          </a:p>
          <a:p>
            <a:pPr marL="377952" indent="-377952" defTabSz="1511770">
              <a:spcBef>
                <a:spcPts val="2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2.USA-4.2 PWh</a:t>
            </a:r>
          </a:p>
          <a:p>
            <a:pPr marL="377952" indent="-377952" defTabSz="1511770">
              <a:spcBef>
                <a:spcPts val="2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3.Third India with 1.5</a:t>
            </a:r>
          </a:p>
          <a:p>
            <a:pPr marL="377952" indent="-377952" defTabSz="1511770">
              <a:spcBef>
                <a:spcPts val="2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4.Russia-1.08PWh</a:t>
            </a:r>
          </a:p>
          <a:p>
            <a:pPr marL="377952" indent="-377952" defTabSz="1511770">
              <a:spcBef>
                <a:spcPts val="2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5.Japan-1PWh</a:t>
            </a:r>
          </a:p>
          <a:p>
            <a:pPr marL="377952" indent="-377952" defTabSz="1511770">
              <a:spcBef>
                <a:spcPts val="2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Global Generation Growth</a:t>
            </a:r>
            <a:r>
              <a:t> Slower down from 5.7%to 2.3%.</a:t>
            </a:r>
          </a:p>
          <a:p>
            <a:pPr marL="377952" indent="-377952" defTabSz="1511770">
              <a:spcBef>
                <a:spcPts val="2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India marked first with 9.7%, Indonasia-7.9%,China-3.7,US-3</a:t>
            </a:r>
          </a:p>
        </p:txBody>
      </p:sp>
      <p:graphicFrame>
        <p:nvGraphicFramePr>
          <p:cNvPr id="124" name="Table 1"/>
          <p:cNvGraphicFramePr/>
          <p:nvPr/>
        </p:nvGraphicFramePr>
        <p:xfrm>
          <a:off x="16786393" y="3671798"/>
          <a:ext cx="6604904" cy="7448378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1690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45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795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65900">
                <a:tc>
                  <a:txBody>
                    <a:bodyPr/>
                    <a:lstStyle/>
                    <a:p>
                      <a:pPr algn="l">
                        <a:tabLst>
                          <a:tab pos="1663700" algn="l"/>
                        </a:tabLst>
                        <a:defRPr sz="32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Installed Capacity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Annual Consumption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60826">
                <a:tc>
                  <a:txBody>
                    <a:bodyPr/>
                    <a:lstStyle/>
                    <a:p>
                      <a:pPr algn="l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World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10,000 GW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25 PWh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0826">
                <a:tc>
                  <a:txBody>
                    <a:bodyPr/>
                    <a:lstStyle/>
                    <a:p>
                      <a:pPr algn="l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India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400GW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1.5 PWh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0826">
                <a:tc>
                  <a:txBody>
                    <a:bodyPr/>
                    <a:lstStyle/>
                    <a:p>
                      <a:pPr algn="l">
                        <a:tabLst>
                          <a:tab pos="1663700" algn="l"/>
                        </a:tabLst>
                        <a:defRPr sz="1800" b="0"/>
                      </a:pPr>
                      <a:r>
                        <a:rPr sz="3200" b="1"/>
                        <a:t>AP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27GW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200"/>
                        <a:t>65830 Million Units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1" animBg="1" advAuto="0"/>
      <p:bldP spid="122" grpId="2" animBg="1" advAuto="0"/>
      <p:bldP spid="123" grpId="3" animBg="1" advAuto="0"/>
      <p:bldP spid="124" grpId="4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/>
          <p:cNvSpPr txBox="1">
            <a:spLocks noGrp="1"/>
          </p:cNvSpPr>
          <p:nvPr>
            <p:ph type="title"/>
          </p:nvPr>
        </p:nvSpPr>
        <p:spPr>
          <a:xfrm>
            <a:off x="1153885" y="729434"/>
            <a:ext cx="21031201" cy="1471774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Diagnosis</a:t>
            </a:r>
          </a:p>
        </p:txBody>
      </p:sp>
      <p:sp>
        <p:nvSpPr>
          <p:cNvPr id="224" name="Text Placeholder 3"/>
          <p:cNvSpPr txBox="1">
            <a:spLocks noGrp="1"/>
          </p:cNvSpPr>
          <p:nvPr>
            <p:ph type="body" idx="1"/>
          </p:nvPr>
        </p:nvSpPr>
        <p:spPr>
          <a:xfrm>
            <a:off x="1153885" y="2459301"/>
            <a:ext cx="21031201" cy="11352376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1828800">
              <a:lnSpc>
                <a:spcPct val="90000"/>
              </a:lnSpc>
              <a:spcBef>
                <a:spcPts val="2000"/>
              </a:spcBef>
              <a:defRPr sz="5600" b="0"/>
            </a:pPr>
            <a:r>
              <a:t>Tan delta- for power factor measurement, dissipation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  <a:defRPr sz="5600" b="0"/>
            </a:pPr>
            <a:r>
              <a:t> factor and capacitance to access the condition of the insulation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  <a:defRPr sz="5600" b="0"/>
            </a:pPr>
            <a:endParaRPr/>
          </a:p>
          <a:p>
            <a:pPr defTabSz="1828800">
              <a:lnSpc>
                <a:spcPct val="90000"/>
              </a:lnSpc>
              <a:spcBef>
                <a:spcPts val="2000"/>
              </a:spcBef>
              <a:defRPr sz="5600" b="0"/>
            </a:pPr>
            <a:r>
              <a:t>VFPF test(Variable Frequency Power Factor Test)- to determine conductive contaminants , top terminal looseness , potential discharges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  <a:defRPr sz="5600" b="0"/>
            </a:pPr>
            <a:endParaRPr/>
          </a:p>
          <a:p>
            <a:pPr defTabSz="1828800">
              <a:lnSpc>
                <a:spcPct val="90000"/>
              </a:lnSpc>
              <a:spcBef>
                <a:spcPts val="2000"/>
              </a:spcBef>
              <a:defRPr sz="5600" b="0"/>
            </a:pPr>
            <a:r>
              <a:t>Hot collar Test to determine detoriation ,low liquid levels and contaminations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Table 6"/>
          <p:cNvGraphicFramePr/>
          <p:nvPr/>
        </p:nvGraphicFramePr>
        <p:xfrm>
          <a:off x="2212485" y="1920426"/>
          <a:ext cx="19473838" cy="987514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9984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753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8567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4400" b="1"/>
                        <a:t>OIP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4400" b="1"/>
                        <a:t>RIP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0205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4000"/>
                        <a:t>Susceptible for oil leakages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/>
                        <a:t>Superior thermal and electrical performance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6633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4000"/>
                        <a:t>Moisture ingress can trigger explosive failure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40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6633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4000"/>
                        <a:t>Oil impregnated liquid phase throughout its life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/>
                        <a:t>Forms a solid condenser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4657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4000"/>
                        <a:t>Partial discharge level is low 2Pc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/>
                        <a:t>Higher 5Pc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6633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4000"/>
                        <a:t>Tan delta 0.35%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/>
                        <a:t>0.45%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7642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4000"/>
                        <a:t>Insulating class E (120 degrees)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/>
                        <a:t>A (105)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82094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4000"/>
                        <a:t>Weight double RIP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/>
                        <a:t>50% of OIP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58748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4000"/>
                        <a:t>Transportation and installation tough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/>
                        <a:t>Easy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78311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4000"/>
                        <a:t>Mechanical Srength less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/>
                        <a:t>More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814679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4000"/>
                        <a:t>High Maint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/>
                        <a:t>Low Maint.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930338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4000"/>
                        <a:t>More fire hazard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4000"/>
                        <a:t>Low fire hazard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27" name="Text Placeholder 3"/>
          <p:cNvSpPr txBox="1">
            <a:spLocks noGrp="1"/>
          </p:cNvSpPr>
          <p:nvPr>
            <p:ph type="body" sz="quarter" idx="1"/>
          </p:nvPr>
        </p:nvSpPr>
        <p:spPr>
          <a:xfrm>
            <a:off x="963903" y="353638"/>
            <a:ext cx="21971001" cy="934779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OIP V/s RIP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1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>
            <a:spLocks noGrp="1"/>
          </p:cNvSpPr>
          <p:nvPr>
            <p:ph type="title"/>
          </p:nvPr>
        </p:nvSpPr>
        <p:spPr>
          <a:xfrm>
            <a:off x="1153885" y="729434"/>
            <a:ext cx="21031201" cy="1471774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Tan Delta Test</a:t>
            </a:r>
          </a:p>
        </p:txBody>
      </p:sp>
      <p:sp>
        <p:nvSpPr>
          <p:cNvPr id="230" name="Text Placeholder 3"/>
          <p:cNvSpPr txBox="1">
            <a:spLocks noGrp="1"/>
          </p:cNvSpPr>
          <p:nvPr>
            <p:ph type="body" idx="21"/>
          </p:nvPr>
        </p:nvSpPr>
        <p:spPr>
          <a:xfrm>
            <a:off x="1407896" y="2393981"/>
            <a:ext cx="22761874" cy="2909716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To determine condition of bushing healthiness</a:t>
            </a:r>
          </a:p>
          <a:p>
            <a:r>
              <a:t>Test is conducted at different voltages 2KV,5KV and 10KV,</a:t>
            </a:r>
          </a:p>
          <a:p>
            <a:r>
              <a:t>A healthy bushing will have low Tan Delta value and an unhealthy bushing will have high Tan value</a:t>
            </a:r>
          </a:p>
        </p:txBody>
      </p:sp>
      <p:pic>
        <p:nvPicPr>
          <p:cNvPr id="23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588" y="7784247"/>
            <a:ext cx="10991461" cy="5202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Maintenance."/>
          <p:cNvSpPr txBox="1">
            <a:spLocks noGrp="1"/>
          </p:cNvSpPr>
          <p:nvPr>
            <p:ph type="body" sz="quarter" idx="1"/>
          </p:nvPr>
        </p:nvSpPr>
        <p:spPr>
          <a:xfrm>
            <a:off x="1206500" y="457901"/>
            <a:ext cx="21971000" cy="1017099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Lighting arrestors</a:t>
            </a:r>
          </a:p>
        </p:txBody>
      </p:sp>
      <p:sp>
        <p:nvSpPr>
          <p:cNvPr id="234" name="Regular walk down checks will help in identifying abnormalities.…"/>
          <p:cNvSpPr txBox="1">
            <a:spLocks noGrp="1"/>
          </p:cNvSpPr>
          <p:nvPr>
            <p:ph type="body" idx="21"/>
          </p:nvPr>
        </p:nvSpPr>
        <p:spPr>
          <a:xfrm>
            <a:off x="1206500" y="1850064"/>
            <a:ext cx="21971000" cy="113769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512062" indent="-512062" defTabSz="2048204">
              <a:lnSpc>
                <a:spcPct val="72000"/>
              </a:lnSpc>
              <a:spcBef>
                <a:spcPts val="3700"/>
              </a:spcBef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It’s main function is to discharge over voltages to ground. Lightning voltages are in the range of 5-20 Million Volts</a:t>
            </a:r>
          </a:p>
          <a:p>
            <a:pPr marL="512062" indent="-512062" defTabSz="2048204">
              <a:lnSpc>
                <a:spcPct val="72000"/>
              </a:lnSpc>
              <a:spcBef>
                <a:spcPts val="3700"/>
              </a:spcBef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The average strokes of the globe – 100 strokes per second</a:t>
            </a:r>
          </a:p>
          <a:p>
            <a:pPr marL="512062" indent="-512062" defTabSz="2048204">
              <a:lnSpc>
                <a:spcPct val="72000"/>
              </a:lnSpc>
              <a:spcBef>
                <a:spcPts val="3700"/>
              </a:spcBef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Currents will be in the range of 10K – 90K</a:t>
            </a:r>
          </a:p>
          <a:p>
            <a:pPr marL="512062" indent="-512062" defTabSz="2048204">
              <a:lnSpc>
                <a:spcPct val="72000"/>
              </a:lnSpc>
              <a:spcBef>
                <a:spcPts val="3700"/>
              </a:spcBef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Over voltages can cause due to external or internal reasons</a:t>
            </a:r>
          </a:p>
          <a:p>
            <a:pPr marL="512062" indent="-512062" defTabSz="2048204">
              <a:lnSpc>
                <a:spcPct val="72000"/>
              </a:lnSpc>
              <a:spcBef>
                <a:spcPts val="3700"/>
              </a:spcBef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External</a:t>
            </a:r>
          </a:p>
          <a:p>
            <a:pPr marL="1657350" lvl="1" indent="-742950" defTabSz="2048204">
              <a:lnSpc>
                <a:spcPct val="72000"/>
              </a:lnSpc>
              <a:spcBef>
                <a:spcPts val="3700"/>
              </a:spcBef>
              <a:buFontTx/>
              <a:buAutoNum type="arabicPeriod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Direct lightning strokes</a:t>
            </a:r>
          </a:p>
          <a:p>
            <a:pPr marL="1657350" lvl="1" indent="-742950" defTabSz="2048204">
              <a:lnSpc>
                <a:spcPct val="72000"/>
              </a:lnSpc>
              <a:spcBef>
                <a:spcPts val="3700"/>
              </a:spcBef>
              <a:buFontTx/>
              <a:buAutoNum type="arabicPeriod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Over voltages due to lightning discharges near by (Side stroke)</a:t>
            </a:r>
          </a:p>
          <a:p>
            <a:pPr marL="1657350" lvl="1" indent="-742950" defTabSz="2048204">
              <a:lnSpc>
                <a:spcPct val="72000"/>
              </a:lnSpc>
              <a:spcBef>
                <a:spcPts val="3700"/>
              </a:spcBef>
              <a:buFontTx/>
              <a:buAutoNum type="arabicPeriod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Over voltage due to atmospheric changes along the length of the line</a:t>
            </a:r>
          </a:p>
          <a:p>
            <a:pPr marL="1657350" lvl="1" indent="-742950" defTabSz="2048204">
              <a:lnSpc>
                <a:spcPct val="72000"/>
              </a:lnSpc>
              <a:spcBef>
                <a:spcPts val="3700"/>
              </a:spcBef>
              <a:buFontTx/>
              <a:buAutoNum type="arabicPeriod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External statically induced due to clouds, dust, dry snow and due to high altitudes</a:t>
            </a:r>
          </a:p>
          <a:p>
            <a:pPr marL="512062" indent="-512062" defTabSz="2048204">
              <a:lnSpc>
                <a:spcPct val="72000"/>
              </a:lnSpc>
              <a:spcBef>
                <a:spcPts val="3700"/>
              </a:spcBef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Internal</a:t>
            </a:r>
          </a:p>
          <a:p>
            <a:pPr marL="1657350" lvl="1" indent="-742950" defTabSz="2048204">
              <a:lnSpc>
                <a:spcPct val="72000"/>
              </a:lnSpc>
              <a:spcBef>
                <a:spcPts val="3700"/>
              </a:spcBef>
              <a:buFontTx/>
              <a:buAutoNum type="arabicPeriod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Switching surges</a:t>
            </a:r>
          </a:p>
          <a:p>
            <a:pPr marL="1657350" lvl="1" indent="-742950" defTabSz="2048204">
              <a:lnSpc>
                <a:spcPct val="72000"/>
              </a:lnSpc>
              <a:spcBef>
                <a:spcPts val="3700"/>
              </a:spcBef>
              <a:buFontTx/>
              <a:buAutoNum type="arabicPeriod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Insulation failure</a:t>
            </a:r>
          </a:p>
          <a:p>
            <a:pPr marL="1657350" lvl="1" indent="-742950" defTabSz="2048204">
              <a:lnSpc>
                <a:spcPct val="72000"/>
              </a:lnSpc>
              <a:spcBef>
                <a:spcPts val="3700"/>
              </a:spcBef>
              <a:buFontTx/>
              <a:buAutoNum type="arabicPeriod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Arching</a:t>
            </a:r>
          </a:p>
          <a:p>
            <a:pPr marL="1657350" lvl="1" indent="-742950" defTabSz="2048204">
              <a:lnSpc>
                <a:spcPct val="72000"/>
              </a:lnSpc>
              <a:spcBef>
                <a:spcPts val="3700"/>
              </a:spcBef>
              <a:buFontTx/>
              <a:buAutoNum type="arabicPeriod"/>
              <a:defRPr sz="3100">
                <a:latin typeface="Arial"/>
                <a:ea typeface="Arial"/>
                <a:cs typeface="Arial"/>
                <a:sym typeface="Arial"/>
              </a:defRPr>
            </a:pPr>
            <a:r>
              <a:t>Resonance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"/>
                            </p:stCondLst>
                            <p:childTnLst>
                              <p:par>
                                <p:cTn id="21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"/>
                            </p:stCondLst>
                            <p:childTnLst>
                              <p:par>
                                <p:cTn id="2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5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5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50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"/>
                                        <p:tgtEl>
                                          <p:spTgt spid="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50"/>
                                        <p:tgtEl>
                                          <p:spTgt spid="2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50"/>
                                        <p:tgtEl>
                                          <p:spTgt spid="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50"/>
                                        <p:tgtEl>
                                          <p:spTgt spid="2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50"/>
                                        <p:tgtEl>
                                          <p:spTgt spid="2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50"/>
                                        <p:tgtEl>
                                          <p:spTgt spid="2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1" build="p" animBg="1" advAuto="0"/>
      <p:bldP spid="234" grpId="2" build="p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1"/>
          <p:cNvSpPr txBox="1">
            <a:spLocks noGrp="1"/>
          </p:cNvSpPr>
          <p:nvPr>
            <p:ph type="title"/>
          </p:nvPr>
        </p:nvSpPr>
        <p:spPr>
          <a:xfrm>
            <a:off x="1153885" y="729434"/>
            <a:ext cx="21031201" cy="1471774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Auto Transformer</a:t>
            </a:r>
          </a:p>
        </p:txBody>
      </p:sp>
      <p:sp>
        <p:nvSpPr>
          <p:cNvPr id="237" name="Text Placeholder 3"/>
          <p:cNvSpPr txBox="1">
            <a:spLocks noGrp="1"/>
          </p:cNvSpPr>
          <p:nvPr>
            <p:ph type="body" idx="1"/>
          </p:nvPr>
        </p:nvSpPr>
        <p:spPr>
          <a:xfrm>
            <a:off x="1396482" y="2201208"/>
            <a:ext cx="21031201" cy="1078535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411479" indent="-411479" defTabSz="1645919">
              <a:lnSpc>
                <a:spcPct val="81000"/>
              </a:lnSpc>
              <a:spcBef>
                <a:spcPts val="1800"/>
              </a:spcBef>
              <a:buSzPct val="100000"/>
              <a:buFont typeface="Arial"/>
              <a:buChar char="•"/>
              <a:defRPr sz="5040" b="0"/>
            </a:pPr>
            <a:r>
              <a:t>In Auto T/F apart from primary and secondary windings there will be Tertiary winding so it is also called as three winding T/F.</a:t>
            </a:r>
          </a:p>
          <a:p>
            <a:pPr marL="411479" indent="-411479" defTabSz="1645919">
              <a:lnSpc>
                <a:spcPct val="81000"/>
              </a:lnSpc>
              <a:spcBef>
                <a:spcPts val="1800"/>
              </a:spcBef>
              <a:buSzPct val="100000"/>
              <a:buFont typeface="Arial"/>
              <a:buChar char="•"/>
              <a:defRPr sz="5040" b="0"/>
            </a:pPr>
            <a:r>
              <a:t>Advantages</a:t>
            </a:r>
          </a:p>
          <a:p>
            <a:pPr marL="411479" indent="-411479" defTabSz="1645919">
              <a:lnSpc>
                <a:spcPct val="81000"/>
              </a:lnSpc>
              <a:spcBef>
                <a:spcPts val="1800"/>
              </a:spcBef>
              <a:buSzPct val="100000"/>
              <a:buFont typeface="Arial"/>
              <a:buChar char="•"/>
              <a:defRPr sz="5040" b="0"/>
            </a:pPr>
            <a:r>
              <a:t>Load at different voltage can be taken</a:t>
            </a:r>
          </a:p>
          <a:p>
            <a:pPr marL="411479" indent="-411479" defTabSz="1645919">
              <a:lnSpc>
                <a:spcPct val="81000"/>
              </a:lnSpc>
              <a:spcBef>
                <a:spcPts val="1800"/>
              </a:spcBef>
              <a:buSzPct val="100000"/>
              <a:buFont typeface="Arial"/>
              <a:buChar char="•"/>
              <a:defRPr sz="5040" b="0"/>
            </a:pPr>
            <a:r>
              <a:t>It reduces the flow of fault current</a:t>
            </a:r>
          </a:p>
          <a:p>
            <a:pPr marL="411479" indent="-411479" defTabSz="1645919">
              <a:lnSpc>
                <a:spcPct val="81000"/>
              </a:lnSpc>
              <a:spcBef>
                <a:spcPts val="1800"/>
              </a:spcBef>
              <a:buSzPct val="100000"/>
              <a:buFont typeface="Arial"/>
              <a:buChar char="•"/>
              <a:defRPr sz="5040" b="0"/>
            </a:pPr>
            <a:r>
              <a:t>It reduces the unbalanceing in the primary due to unbalancing in three phase load</a:t>
            </a:r>
          </a:p>
          <a:p>
            <a:pPr marL="411479" indent="-411479" defTabSz="1645919">
              <a:lnSpc>
                <a:spcPct val="81000"/>
              </a:lnSpc>
              <a:spcBef>
                <a:spcPts val="1800"/>
              </a:spcBef>
              <a:buSzPct val="100000"/>
              <a:buFont typeface="Arial"/>
              <a:buChar char="•"/>
              <a:defRPr sz="5040" b="0"/>
            </a:pPr>
            <a:r>
              <a:t>Allows third harmonics</a:t>
            </a:r>
          </a:p>
          <a:p>
            <a:pPr marL="411479" indent="-411479" defTabSz="1645919">
              <a:lnSpc>
                <a:spcPct val="81000"/>
              </a:lnSpc>
              <a:spcBef>
                <a:spcPts val="1800"/>
              </a:spcBef>
              <a:buSzPct val="100000"/>
              <a:buFont typeface="Arial"/>
              <a:buChar char="•"/>
              <a:defRPr sz="5040" b="0"/>
            </a:pPr>
            <a:r>
              <a:t>Disadvantages</a:t>
            </a:r>
          </a:p>
          <a:p>
            <a:pPr marL="411479" indent="-411479" defTabSz="1645919">
              <a:lnSpc>
                <a:spcPct val="81000"/>
              </a:lnSpc>
              <a:spcBef>
                <a:spcPts val="1800"/>
              </a:spcBef>
              <a:buSzPct val="100000"/>
              <a:buFont typeface="Arial"/>
              <a:buChar char="•"/>
              <a:defRPr sz="5040" b="0"/>
            </a:pPr>
            <a:r>
              <a:t>Due to extra winding accuracy is less in positioning the coils so electrical and performance may be affected</a:t>
            </a:r>
          </a:p>
          <a:p>
            <a:pPr marL="411479" indent="-411479" defTabSz="1645919">
              <a:lnSpc>
                <a:spcPct val="81000"/>
              </a:lnSpc>
              <a:spcBef>
                <a:spcPts val="1800"/>
              </a:spcBef>
              <a:buSzPct val="100000"/>
              <a:buFont typeface="Arial"/>
              <a:buChar char="•"/>
              <a:defRPr sz="5040" b="0"/>
            </a:pPr>
            <a:r>
              <a:t>More maintenance</a:t>
            </a:r>
          </a:p>
          <a:p>
            <a:pPr marL="411479" indent="-411479" defTabSz="1645919">
              <a:lnSpc>
                <a:spcPct val="81000"/>
              </a:lnSpc>
              <a:spcBef>
                <a:spcPts val="1800"/>
              </a:spcBef>
              <a:buSzPct val="100000"/>
              <a:buFont typeface="Arial"/>
              <a:buChar char="•"/>
              <a:defRPr sz="5040" b="0"/>
            </a:pPr>
            <a:r>
              <a:t>Extra safety required.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1"/>
          <p:cNvSpPr txBox="1">
            <a:spLocks noGrp="1"/>
          </p:cNvSpPr>
          <p:nvPr>
            <p:ph type="title"/>
          </p:nvPr>
        </p:nvSpPr>
        <p:spPr>
          <a:xfrm>
            <a:off x="1153885" y="729434"/>
            <a:ext cx="21031201" cy="1471774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Evolution of maintenance practices</a:t>
            </a:r>
          </a:p>
        </p:txBody>
      </p:sp>
      <p:sp>
        <p:nvSpPr>
          <p:cNvPr id="240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1676400" y="2383377"/>
            <a:ext cx="21031200" cy="93478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Reliability centred maintenance (RCM)	</a:t>
            </a:r>
          </a:p>
        </p:txBody>
      </p:sp>
      <p:sp>
        <p:nvSpPr>
          <p:cNvPr id="241" name="Text Placeholder 3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t>Corrective Maintenance</a:t>
            </a:r>
          </a:p>
          <a:p>
            <a:r>
              <a:t>Maintenance after failure</a:t>
            </a:r>
          </a:p>
          <a:p>
            <a:r>
              <a:t>Costly and time consuming hence not desirable</a:t>
            </a:r>
          </a:p>
          <a:p>
            <a:pPr marL="0" indent="0">
              <a:buSzTx/>
              <a:buNone/>
              <a:defRPr b="1"/>
            </a:pPr>
            <a:r>
              <a:t>Preventive</a:t>
            </a:r>
            <a:r>
              <a:rPr b="0"/>
              <a:t> </a:t>
            </a:r>
            <a:r>
              <a:t>Maintenance</a:t>
            </a:r>
          </a:p>
          <a:p>
            <a:r>
              <a:t>Many failures almost have a regular pattern failing after an average period therefore maintenance is planned before it fails</a:t>
            </a:r>
          </a:p>
          <a:p>
            <a:pPr marL="0" indent="0">
              <a:buSzTx/>
              <a:buNone/>
              <a:defRPr b="1"/>
            </a:pPr>
            <a:r>
              <a:t>Predictive</a:t>
            </a:r>
            <a:r>
              <a:rPr b="0"/>
              <a:t> </a:t>
            </a:r>
            <a:r>
              <a:t>Maintenance</a:t>
            </a:r>
          </a:p>
          <a:p>
            <a:r>
              <a:t>Modern instruments and Technologies were used to identify failure symptoms.  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Maintenance."/>
          <p:cNvSpPr txBox="1">
            <a:spLocks noGrp="1"/>
          </p:cNvSpPr>
          <p:nvPr>
            <p:ph type="body" sz="quarter" idx="1"/>
          </p:nvPr>
        </p:nvSpPr>
        <p:spPr>
          <a:xfrm>
            <a:off x="1206500" y="457901"/>
            <a:ext cx="21971000" cy="1017099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Maintenance</a:t>
            </a:r>
          </a:p>
        </p:txBody>
      </p:sp>
      <p:sp>
        <p:nvSpPr>
          <p:cNvPr id="244" name="Regular walk down checks will help in identifying abnormalities.…"/>
          <p:cNvSpPr txBox="1">
            <a:spLocks noGrp="1"/>
          </p:cNvSpPr>
          <p:nvPr>
            <p:ph type="body" idx="21"/>
          </p:nvPr>
        </p:nvSpPr>
        <p:spPr>
          <a:xfrm>
            <a:off x="1206500" y="1575137"/>
            <a:ext cx="21971000" cy="116518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512062" indent="-512062" defTabSz="2048204"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Regular walk down checks will help in identifying abnormalities.</a:t>
            </a:r>
          </a:p>
          <a:p>
            <a:pPr marL="512062" indent="-512062" defTabSz="2048204"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Checklists are to be prepared and monitored regularly.</a:t>
            </a:r>
          </a:p>
          <a:p>
            <a:pPr marL="512062" indent="-512062" defTabSz="2048204"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PM jobs are to be done at regular intervals.</a:t>
            </a:r>
          </a:p>
          <a:p>
            <a:pPr marL="512062" indent="-512062" defTabSz="2048204"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Oil Samples are to be monitored at regularly and depending on the recommendations.</a:t>
            </a:r>
          </a:p>
          <a:p>
            <a:pPr marL="512062" indent="-512062" defTabSz="2048204"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All relays are to be calibrated on regular basis and settings are to be checked for proper grading.</a:t>
            </a:r>
          </a:p>
          <a:p>
            <a:pPr marL="512062" indent="-512062" defTabSz="2048204"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Any abnormality is to be attended on top priority.</a:t>
            </a:r>
          </a:p>
          <a:p>
            <a:pPr marL="512062" indent="-512062" defTabSz="2048204"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All spares shall be sufficiently available and are to be stored as per the instructions of manual or as per IS.</a:t>
            </a:r>
          </a:p>
          <a:p>
            <a:pPr marL="512062" indent="-512062" defTabSz="2048204"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Spares are to be checked for healthiness at regular intervals.</a:t>
            </a:r>
          </a:p>
          <a:p>
            <a:pPr marL="512062" indent="-512062" defTabSz="2048204"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Working personnel shall have sufficient knowledge and skills. Regular trainings are to be organized to up grade their knowledge.</a:t>
            </a:r>
          </a:p>
          <a:p>
            <a:pPr marL="512062" indent="-512062" defTabSz="2048204"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Modern maintenance practices are to be adopted.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1" build="p" animBg="1" advAuto="0"/>
      <p:bldP spid="244" grpId="2" build="p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Maintenance."/>
          <p:cNvSpPr txBox="1">
            <a:spLocks noGrp="1"/>
          </p:cNvSpPr>
          <p:nvPr>
            <p:ph type="body" sz="quarter" idx="1"/>
          </p:nvPr>
        </p:nvSpPr>
        <p:spPr>
          <a:xfrm>
            <a:off x="1206500" y="457901"/>
            <a:ext cx="21971000" cy="1017099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Maintenance (Online Monitoring)</a:t>
            </a:r>
          </a:p>
        </p:txBody>
      </p:sp>
      <p:sp>
        <p:nvSpPr>
          <p:cNvPr id="247" name="Regular walk down checks will help in identifying abnormalities.…"/>
          <p:cNvSpPr txBox="1">
            <a:spLocks noGrp="1"/>
          </p:cNvSpPr>
          <p:nvPr>
            <p:ph type="body" idx="21"/>
          </p:nvPr>
        </p:nvSpPr>
        <p:spPr>
          <a:xfrm>
            <a:off x="1206500" y="1575137"/>
            <a:ext cx="21971000" cy="116518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512062" indent="-512062" defTabSz="2048204"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It is increasingly widespread practice</a:t>
            </a:r>
          </a:p>
          <a:p>
            <a:pPr marL="512062" indent="-512062" defTabSz="2048204"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The objective is to detect faults in the initial stage and alert the operator</a:t>
            </a:r>
          </a:p>
          <a:p>
            <a:pPr marL="512062" indent="-512062" defTabSz="2048204"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As far as possible estimate the tolerable time to become severe problem</a:t>
            </a:r>
          </a:p>
          <a:p>
            <a:pPr marL="512062" indent="-512062" defTabSz="2048204"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Can be used to estimate useful life.</a:t>
            </a:r>
          </a:p>
          <a:p>
            <a:pPr marL="512062" indent="-512062" defTabSz="2048204"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Monitoring DGA , Partial discharge and thermal scanning are most widely used</a:t>
            </a:r>
          </a:p>
          <a:p>
            <a:pPr marL="512062" indent="-512062" defTabSz="2048204"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 It improves the reliability and availability</a:t>
            </a:r>
          </a:p>
          <a:p>
            <a:pPr marL="512062" indent="-512062" defTabSz="2048204">
              <a:spcBef>
                <a:spcPts val="3700"/>
              </a:spcBef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Online testings can be used for alerting only but for accurate reliable results offline testing are preferred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1" build="p" animBg="1" advAuto="0"/>
      <p:bldP spid="247" grpId="2" build="p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DGA"/>
          <p:cNvSpPr txBox="1">
            <a:spLocks noGrp="1"/>
          </p:cNvSpPr>
          <p:nvPr>
            <p:ph type="body" sz="quarter" idx="1"/>
          </p:nvPr>
        </p:nvSpPr>
        <p:spPr>
          <a:xfrm>
            <a:off x="1206500" y="684109"/>
            <a:ext cx="21971000" cy="1017099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Most used online testing techniques</a:t>
            </a:r>
          </a:p>
        </p:txBody>
      </p:sp>
      <p:graphicFrame>
        <p:nvGraphicFramePr>
          <p:cNvPr id="250" name="Table 6"/>
          <p:cNvGraphicFramePr/>
          <p:nvPr/>
        </p:nvGraphicFramePr>
        <p:xfrm>
          <a:off x="1206500" y="2469663"/>
          <a:ext cx="20949855" cy="954512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9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61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915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657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7005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Test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Method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Degree of reliability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Features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8720">
                <a:tc rowSpan="2"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Partial Discharge(PD)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Online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Medium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Lack of confidence and robustness (interferences), although it is possible to make precise and traceable measurements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743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Offline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High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Greater sensitivity than online measurements. It can be measured directly inside the transformer tank with liquid insulation using ultra high frequency sensors (UHF)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3075">
                <a:tc rowSpan="2"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Insulation Resistance (IR)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Online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Medium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Incorporated in current monitoring systems. It is not traceable with offline measurements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0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Offline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Medium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600"/>
                        <a:t>It detects defects on the insulation, such as deterioration or contamination and faults between windings or windings to earth in extreme cases. PI or DRA test are recommended as complementary tests 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66148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Infrared thermography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Online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Medium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/>
                      </a:pPr>
                      <a:r>
                        <a:rPr sz="3600"/>
                        <a:t>Easy interpretation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1" build="p" animBg="1" advAuto="0"/>
      <p:bldP spid="250" grpId="2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DGA"/>
          <p:cNvSpPr txBox="1">
            <a:spLocks noGrp="1"/>
          </p:cNvSpPr>
          <p:nvPr>
            <p:ph type="body" sz="quarter" idx="1"/>
          </p:nvPr>
        </p:nvSpPr>
        <p:spPr>
          <a:xfrm>
            <a:off x="1206500" y="457901"/>
            <a:ext cx="21971000" cy="1017099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Most used online testing techniques</a:t>
            </a:r>
          </a:p>
        </p:txBody>
      </p:sp>
      <p:graphicFrame>
        <p:nvGraphicFramePr>
          <p:cNvPr id="253" name="Table 6"/>
          <p:cNvGraphicFramePr/>
          <p:nvPr/>
        </p:nvGraphicFramePr>
        <p:xfrm>
          <a:off x="1206500" y="2193216"/>
          <a:ext cx="22631695" cy="961409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68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89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639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2906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57005"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Test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Method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Degree of reliability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1800"/>
                      </a:pPr>
                      <a:r>
                        <a:rPr sz="3200" b="1"/>
                        <a:t>Features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8720">
                <a:tc rowSpan="2">
                  <a:txBody>
                    <a:bodyPr/>
                    <a:lstStyle/>
                    <a:p>
                      <a:pPr algn="ctr" defTabSz="1828800">
                        <a:defRPr sz="3600" b="1"/>
                      </a:pPr>
                      <a:endParaRPr/>
                    </a:p>
                    <a:p>
                      <a:pPr algn="ctr" defTabSz="1828800">
                        <a:defRPr sz="3600" b="1"/>
                      </a:pPr>
                      <a:endParaRPr/>
                    </a:p>
                    <a:p>
                      <a:pPr algn="ctr" defTabSz="1828800">
                        <a:defRPr sz="3600" b="1"/>
                      </a:pPr>
                      <a:r>
                        <a:t>Dissolved gases analysis (DGA)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Online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High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/>
                      </a:pPr>
                      <a:r>
                        <a:rPr sz="3600"/>
                        <a:t>Good detection and diagnostic capacity. A similar, but more economical alternative, is the equivalent hydrogen method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930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Offline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High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/>
                      </a:pPr>
                      <a:r>
                        <a:rPr sz="3600"/>
                        <a:t>Very good detection and diagnostic capacity based on laboratory chromatography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30223">
                <a:tc rowSpan="2">
                  <a:txBody>
                    <a:bodyPr/>
                    <a:lstStyle/>
                    <a:p>
                      <a:pPr algn="ctr">
                        <a:tabLst>
                          <a:tab pos="1663700" algn="l"/>
                        </a:tabLst>
                        <a:defRPr sz="3200" b="1"/>
                      </a:pPr>
                      <a:endParaRPr/>
                    </a:p>
                    <a:p>
                      <a:pPr algn="ctr">
                        <a:tabLst>
                          <a:tab pos="1663700" algn="l"/>
                        </a:tabLst>
                        <a:defRPr sz="3200" b="1"/>
                      </a:pPr>
                      <a:endParaRPr/>
                    </a:p>
                    <a:p>
                      <a:pPr algn="ctr">
                        <a:tabLst>
                          <a:tab pos="1663700" algn="l"/>
                        </a:tabLst>
                        <a:defRPr sz="3200" b="1"/>
                      </a:pPr>
                      <a:r>
                        <a:t>Transformation ratio (TTR)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Online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High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/>
                      </a:pPr>
                      <a:r>
                        <a:rPr sz="3600"/>
                        <a:t>The accuracy of current and voltage transformers make possible to detect very small changes in the properties of the transformer, being comparable to the tolerance limits established for the off-line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83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Offline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High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/>
                      </a:pPr>
                      <a:r>
                        <a:rPr sz="3600"/>
                        <a:t>Open circuits and short-circuited turns can be detected by measuring the ratio and phase angle of one winding to another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83205">
                <a:tc>
                  <a:txBody>
                    <a:bodyPr/>
                    <a:lstStyle/>
                    <a:p>
                      <a:pPr algn="ctr" defTabSz="1828800">
                        <a:defRPr sz="1800"/>
                      </a:pPr>
                      <a:r>
                        <a:rPr sz="3200" b="1"/>
                        <a:t>Differential protection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Online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High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/>
                      </a:pPr>
                      <a:r>
                        <a:rPr sz="3600"/>
                        <a:t>Primary protection for its reliability, certainty, and operation speed
Disadvantage: False operations caused by the magnetization current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49631">
                <a:tc>
                  <a:txBody>
                    <a:bodyPr/>
                    <a:lstStyle/>
                    <a:p>
                      <a:pPr algn="ctr" defTabSz="1828800">
                        <a:defRPr sz="3200" b="1"/>
                      </a:pPr>
                      <a:r>
                        <a:t>Vibrations and</a:t>
                      </a:r>
                      <a:r>
                        <a:rPr sz="3600" b="0"/>
                        <a:t> </a:t>
                      </a:r>
                      <a:r>
                        <a:t>acoustic</a:t>
                      </a:r>
                      <a:r>
                        <a:rPr sz="3600" b="0"/>
                        <a:t> </a:t>
                      </a:r>
                      <a:r>
                        <a:t>analysis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Online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3200"/>
                        <a:t>High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1828800">
                        <a:defRPr sz="1800"/>
                      </a:pPr>
                      <a:r>
                        <a:rPr sz="3600"/>
                        <a:t>Suitable for mechanical faults in transformers and OLTC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1" build="p" animBg="1" advAuto="0"/>
      <p:bldP spid="253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er Capita Consumption"/>
          <p:cNvSpPr txBox="1">
            <a:spLocks noGrp="1"/>
          </p:cNvSpPr>
          <p:nvPr>
            <p:ph type="body" sz="quarter" idx="1"/>
          </p:nvPr>
        </p:nvSpPr>
        <p:spPr>
          <a:xfrm>
            <a:off x="1206500" y="1362074"/>
            <a:ext cx="21971000" cy="934780"/>
          </a:xfrm>
          <a:prstGeom prst="rect">
            <a:avLst/>
          </a:prstGeom>
        </p:spPr>
        <p:txBody>
          <a:bodyPr/>
          <a:lstStyle/>
          <a:p>
            <a:r>
              <a:t>Per Capita Consumption</a:t>
            </a:r>
          </a:p>
        </p:txBody>
      </p:sp>
      <p:sp>
        <p:nvSpPr>
          <p:cNvPr id="127" name="Global Per Capita Consumption is 4500 Units…"/>
          <p:cNvSpPr txBox="1">
            <a:spLocks noGrp="1"/>
          </p:cNvSpPr>
          <p:nvPr>
            <p:ph type="body" idx="21"/>
          </p:nvPr>
        </p:nvSpPr>
        <p:spPr>
          <a:xfrm>
            <a:off x="1676400" y="2506660"/>
            <a:ext cx="21031200" cy="9599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359054" indent="-359054" defTabSz="1436181">
              <a:spcBef>
                <a:spcPts val="2500"/>
              </a:spcBef>
              <a:defRPr sz="3895">
                <a:latin typeface="Arial"/>
                <a:ea typeface="Arial"/>
                <a:cs typeface="Arial"/>
                <a:sym typeface="Arial"/>
              </a:defRPr>
            </a:pPr>
            <a:r>
              <a:t>Global Per Capita Consumption is 4500 Units</a:t>
            </a:r>
          </a:p>
          <a:p>
            <a:pPr marL="359054" indent="-359054" defTabSz="1436181">
              <a:spcBef>
                <a:spcPts val="2500"/>
              </a:spcBef>
              <a:defRPr sz="3895">
                <a:latin typeface="Arial"/>
                <a:ea typeface="Arial"/>
                <a:cs typeface="Arial"/>
                <a:sym typeface="Arial"/>
              </a:defRPr>
            </a:pPr>
            <a:r>
              <a:t>India -1500 Units (1/3 of World).</a:t>
            </a:r>
          </a:p>
          <a:p>
            <a:pPr marL="359054" indent="-359054" defTabSz="1436181">
              <a:spcBef>
                <a:spcPts val="2500"/>
              </a:spcBef>
              <a:defRPr sz="3895">
                <a:latin typeface="Arial"/>
                <a:ea typeface="Arial"/>
                <a:cs typeface="Arial"/>
                <a:sym typeface="Arial"/>
              </a:defRPr>
            </a:pPr>
            <a:r>
              <a:t>Max Dadar &amp; Nagar Haveli - 10000Units.</a:t>
            </a:r>
          </a:p>
          <a:p>
            <a:pPr marL="359054" indent="-359054" defTabSz="1436181">
              <a:spcBef>
                <a:spcPts val="2500"/>
              </a:spcBef>
              <a:defRPr sz="3895">
                <a:latin typeface="Arial"/>
                <a:ea typeface="Arial"/>
                <a:cs typeface="Arial"/>
                <a:sym typeface="Arial"/>
              </a:defRPr>
            </a:pPr>
            <a:r>
              <a:t>Min Bihar - 311 Units.</a:t>
            </a:r>
          </a:p>
          <a:p>
            <a:pPr marL="359054" indent="-359054" defTabSz="1436181">
              <a:spcBef>
                <a:spcPts val="2500"/>
              </a:spcBef>
              <a:defRPr sz="3895">
                <a:latin typeface="Arial"/>
                <a:ea typeface="Arial"/>
                <a:cs typeface="Arial"/>
                <a:sym typeface="Arial"/>
              </a:defRPr>
            </a:pPr>
            <a:r>
              <a:t>AP -1400 </a:t>
            </a:r>
            <a:r>
              <a:rPr/>
              <a:t>Units</a:t>
            </a:r>
            <a:r>
              <a:rPr smtClean="0"/>
              <a:t>.</a:t>
            </a:r>
            <a:endParaRPr/>
          </a:p>
          <a:p>
            <a:pPr marL="359054" indent="-359054" defTabSz="1436181">
              <a:spcBef>
                <a:spcPts val="2500"/>
              </a:spcBef>
              <a:defRPr sz="3895">
                <a:latin typeface="Arial"/>
                <a:ea typeface="Arial"/>
                <a:cs typeface="Arial"/>
                <a:sym typeface="Arial"/>
              </a:defRPr>
            </a:pPr>
            <a:r>
              <a:t>Length of Transmission lines in AP 400KV-11KV-2,31,127KM(Excluding PGCL)</a:t>
            </a:r>
          </a:p>
          <a:p>
            <a:pPr marL="359054" indent="-359054" defTabSz="1436181">
              <a:spcBef>
                <a:spcPts val="2500"/>
              </a:spcBef>
              <a:defRPr sz="3895">
                <a:latin typeface="Arial"/>
                <a:ea typeface="Arial"/>
                <a:cs typeface="Arial"/>
                <a:sym typeface="Arial"/>
              </a:defRPr>
            </a:pPr>
            <a:r>
              <a:t>Max Day consumption - 251 MU ( on 28.05.23)</a:t>
            </a:r>
          </a:p>
          <a:p>
            <a:pPr marL="359054" indent="-359054" defTabSz="1436181">
              <a:spcBef>
                <a:spcPts val="2500"/>
              </a:spcBef>
              <a:defRPr sz="3895">
                <a:latin typeface="Arial"/>
                <a:ea typeface="Arial"/>
                <a:cs typeface="Arial"/>
                <a:sym typeface="Arial"/>
              </a:defRPr>
            </a:pPr>
            <a:r>
              <a:t>Highest grid demand in India - 223GW(09.06.23)</a:t>
            </a:r>
          </a:p>
          <a:p>
            <a:pPr marL="359054" indent="-359054" defTabSz="1436181">
              <a:spcBef>
                <a:spcPts val="2500"/>
              </a:spcBef>
              <a:defRPr sz="3895">
                <a:latin typeface="Arial"/>
                <a:ea typeface="Arial"/>
                <a:cs typeface="Arial"/>
                <a:sym typeface="Arial"/>
              </a:defRPr>
            </a:pPr>
            <a:r>
              <a:t>India’s population is 18% of world population but energy consumption is 6%.</a:t>
            </a:r>
          </a:p>
          <a:p>
            <a:pPr marL="359054" indent="-359054" defTabSz="1436181">
              <a:spcBef>
                <a:spcPts val="2500"/>
              </a:spcBef>
              <a:buNone/>
              <a:defRPr sz="3895">
                <a:latin typeface="Arial"/>
                <a:ea typeface="Arial"/>
                <a:cs typeface="Arial"/>
                <a:sym typeface="Arial"/>
              </a:defRPr>
            </a:pPr>
            <a:endParaRPr lang="en-US" dirty="0" smtClean="0"/>
          </a:p>
          <a:p>
            <a:pPr marL="359054" indent="-359054" defTabSz="1436181">
              <a:spcBef>
                <a:spcPts val="2500"/>
              </a:spcBef>
              <a:buNone/>
              <a:defRPr sz="3895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1" animBg="1" advAuto="0"/>
      <p:bldP spid="127" grpId="2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1"/>
          <p:cNvSpPr txBox="1">
            <a:spLocks noGrp="1"/>
          </p:cNvSpPr>
          <p:nvPr>
            <p:ph type="title"/>
          </p:nvPr>
        </p:nvSpPr>
        <p:spPr>
          <a:xfrm>
            <a:off x="1676399" y="241152"/>
            <a:ext cx="21031201" cy="1378469"/>
          </a:xfrm>
          <a:prstGeom prst="rect">
            <a:avLst/>
          </a:prstGeom>
        </p:spPr>
        <p:txBody>
          <a:bodyPr/>
          <a:lstStyle>
            <a:lvl1pPr>
              <a:defRPr sz="6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Sample PM Checklist</a:t>
            </a:r>
          </a:p>
        </p:txBody>
      </p:sp>
      <p:sp>
        <p:nvSpPr>
          <p:cNvPr id="256" name="Text Placeholder 3"/>
          <p:cNvSpPr txBox="1">
            <a:spLocks noGrp="1"/>
          </p:cNvSpPr>
          <p:nvPr>
            <p:ph type="body" idx="1"/>
          </p:nvPr>
        </p:nvSpPr>
        <p:spPr>
          <a:xfrm>
            <a:off x="1488558" y="1382234"/>
            <a:ext cx="21711684" cy="1190455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443484" indent="-443484" defTabSz="443484">
              <a:lnSpc>
                <a:spcPct val="72000"/>
              </a:lnSpc>
              <a:spcBef>
                <a:spcPts val="1900"/>
              </a:spcBef>
              <a:buSzPct val="100000"/>
              <a:buFont typeface="Arial"/>
              <a:buChar char="•"/>
              <a:defRPr sz="2716" u="sng">
                <a:latin typeface="Arial"/>
                <a:ea typeface="Arial"/>
                <a:cs typeface="Arial"/>
                <a:sym typeface="Arial"/>
              </a:defRPr>
            </a:pPr>
            <a:r>
              <a:t>Transformer Details:	</a:t>
            </a:r>
            <a:r>
              <a:rPr sz="1552" u="none"/>
              <a:t>	     				                                                                                                                                                                                                                            	</a:t>
            </a:r>
            <a:r>
              <a:t>DATE: </a:t>
            </a:r>
            <a:endParaRPr sz="10864"/>
          </a:p>
          <a:p>
            <a:pPr marL="443484" indent="-443484" defTabSz="443484">
              <a:lnSpc>
                <a:spcPct val="72000"/>
              </a:lnSpc>
              <a:spcBef>
                <a:spcPts val="1900"/>
              </a:spcBef>
              <a:buSzPct val="100000"/>
              <a:buFont typeface="Arial"/>
              <a:buChar char="•"/>
              <a:defRPr sz="2716">
                <a:latin typeface="Arial"/>
                <a:ea typeface="Arial"/>
                <a:cs typeface="Arial"/>
                <a:sym typeface="Arial"/>
              </a:defRPr>
            </a:pPr>
            <a:r>
              <a:t>PTW No:-                                                                                            </a:t>
            </a:r>
            <a:endParaRPr sz="6208"/>
          </a:p>
          <a:p>
            <a:pPr marL="1022477" indent="-886968" defTabSz="443484">
              <a:lnSpc>
                <a:spcPct val="96000"/>
              </a:lnSpc>
              <a:spcBef>
                <a:spcPts val="1900"/>
              </a:spcBef>
              <a:buClr>
                <a:srgbClr val="000000"/>
              </a:buClr>
              <a:buSzPct val="100000"/>
              <a:buAutoNum type="arabicParenR"/>
              <a:defRPr sz="2328" b="0">
                <a:latin typeface="Arial"/>
                <a:ea typeface="Arial"/>
                <a:cs typeface="Arial"/>
                <a:sym typeface="Arial"/>
              </a:defRPr>
            </a:pPr>
            <a:r>
              <a:t>HT&amp;LT side bushings cleaned and ensured healthiness of bushings and studs</a:t>
            </a:r>
            <a:endParaRPr sz="135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2477" indent="-886968" defTabSz="443484">
              <a:lnSpc>
                <a:spcPct val="96000"/>
              </a:lnSpc>
              <a:spcBef>
                <a:spcPts val="1900"/>
              </a:spcBef>
              <a:buClr>
                <a:srgbClr val="000000"/>
              </a:buClr>
              <a:buSzPct val="100000"/>
              <a:buAutoNum type="arabicParenR"/>
              <a:defRPr sz="2328" b="0">
                <a:latin typeface="Arial"/>
                <a:ea typeface="Arial"/>
                <a:cs typeface="Arial"/>
                <a:sym typeface="Arial"/>
              </a:defRPr>
            </a:pPr>
            <a:r>
              <a:t>HT and LT side termination healthiness ensured and tightness checked using torque wrench</a:t>
            </a:r>
            <a:endParaRPr sz="135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2477" indent="-886968" defTabSz="443484">
              <a:lnSpc>
                <a:spcPct val="96000"/>
              </a:lnSpc>
              <a:spcBef>
                <a:spcPts val="1900"/>
              </a:spcBef>
              <a:buClr>
                <a:srgbClr val="000000"/>
              </a:buClr>
              <a:buSzPct val="100000"/>
              <a:buAutoNum type="arabicParenR"/>
              <a:defRPr sz="2328" b="0">
                <a:latin typeface="Arial"/>
                <a:ea typeface="Arial"/>
                <a:cs typeface="Arial"/>
                <a:sym typeface="Arial"/>
              </a:defRPr>
            </a:pPr>
            <a:r>
              <a:t>Plugged all holes/openings with Suitable putty/Aluminum foil tape.</a:t>
            </a:r>
            <a:endParaRPr sz="135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2477" indent="-886968" defTabSz="443484">
              <a:lnSpc>
                <a:spcPct val="96000"/>
              </a:lnSpc>
              <a:spcBef>
                <a:spcPts val="1900"/>
              </a:spcBef>
              <a:buClr>
                <a:srgbClr val="000000"/>
              </a:buClr>
              <a:buSzPct val="100000"/>
              <a:buAutoNum type="arabicParenR"/>
              <a:defRPr sz="2328" b="0">
                <a:latin typeface="Arial"/>
                <a:ea typeface="Arial"/>
                <a:cs typeface="Arial"/>
                <a:sym typeface="Arial"/>
              </a:defRPr>
            </a:pPr>
            <a:r>
              <a:t>Discharge rod removed and IR Values Recorded:-HV side. R-E____.Y-E.____ B-E.____</a:t>
            </a:r>
            <a:endParaRPr sz="135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2477" indent="-886968" defTabSz="443484">
              <a:lnSpc>
                <a:spcPct val="96000"/>
              </a:lnSpc>
              <a:spcBef>
                <a:spcPts val="1900"/>
              </a:spcBef>
              <a:buClr>
                <a:srgbClr val="000000"/>
              </a:buClr>
              <a:buSzPct val="100000"/>
              <a:buAutoNum type="arabicParenR"/>
              <a:defRPr sz="2328" b="0">
                <a:latin typeface="Arial"/>
                <a:ea typeface="Arial"/>
                <a:cs typeface="Arial"/>
                <a:sym typeface="Arial"/>
              </a:defRPr>
            </a:pPr>
            <a:r>
              <a:t>Ensured healthiness of gasket and HT&amp;LT covers closed</a:t>
            </a:r>
            <a:endParaRPr sz="135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2477" indent="-886968" defTabSz="443484">
              <a:lnSpc>
                <a:spcPct val="96000"/>
              </a:lnSpc>
              <a:spcBef>
                <a:spcPts val="1900"/>
              </a:spcBef>
              <a:buClr>
                <a:srgbClr val="000000"/>
              </a:buClr>
              <a:buSzPct val="100000"/>
              <a:buAutoNum type="arabicParenR"/>
              <a:defRPr sz="2328" b="0">
                <a:latin typeface="Arial"/>
                <a:ea typeface="Arial"/>
                <a:cs typeface="Arial"/>
                <a:sym typeface="Arial"/>
              </a:defRPr>
            </a:pPr>
            <a:r>
              <a:t>Checked for healthiness of OTI, WTI, MOG and Gauge Glass. TBs cleaned and tightened</a:t>
            </a:r>
            <a:endParaRPr sz="135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2477" indent="-886968" defTabSz="443484">
              <a:lnSpc>
                <a:spcPct val="96000"/>
              </a:lnSpc>
              <a:spcBef>
                <a:spcPts val="1900"/>
              </a:spcBef>
              <a:buClr>
                <a:srgbClr val="000000"/>
              </a:buClr>
              <a:buSzPct val="100000"/>
              <a:buAutoNum type="arabicParenR"/>
              <a:defRPr sz="2328" b="0">
                <a:latin typeface="Arial"/>
                <a:ea typeface="Arial"/>
                <a:cs typeface="Arial"/>
                <a:sym typeface="Arial"/>
              </a:defRPr>
            </a:pPr>
            <a:r>
              <a:t>Simulated all protections</a:t>
            </a:r>
            <a:endParaRPr sz="135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2477" indent="-886968" defTabSz="443484">
              <a:lnSpc>
                <a:spcPct val="96000"/>
              </a:lnSpc>
              <a:spcBef>
                <a:spcPts val="1900"/>
              </a:spcBef>
              <a:buClr>
                <a:srgbClr val="000000"/>
              </a:buClr>
              <a:buSzPct val="100000"/>
              <a:buAutoNum type="arabicParenR"/>
              <a:defRPr sz="2328" b="0">
                <a:latin typeface="Arial"/>
                <a:ea typeface="Arial"/>
                <a:cs typeface="Arial"/>
                <a:sym typeface="Arial"/>
              </a:defRPr>
            </a:pPr>
            <a:r>
              <a:t>Protocol made and PTW cancelled</a:t>
            </a:r>
            <a:endParaRPr sz="135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2477" indent="-886968" defTabSz="443484">
              <a:lnSpc>
                <a:spcPct val="80000"/>
              </a:lnSpc>
              <a:spcBef>
                <a:spcPts val="1900"/>
              </a:spcBef>
              <a:buClr>
                <a:srgbClr val="000000"/>
              </a:buClr>
              <a:buSzPct val="100000"/>
              <a:buAutoNum type="arabicParenR"/>
              <a:defRPr sz="2328" b="0">
                <a:latin typeface="Arial"/>
                <a:ea typeface="Arial"/>
                <a:cs typeface="Arial"/>
                <a:sym typeface="Arial"/>
              </a:defRPr>
            </a:pPr>
            <a:r>
              <a:t>Confirmed isolation of I/C (Upstream and Downstream breakers both), locking as mentioned in PTW and verified personally including control supply isolations</a:t>
            </a:r>
            <a:endParaRPr sz="135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2477" indent="-886968" defTabSz="443484">
              <a:lnSpc>
                <a:spcPct val="80000"/>
              </a:lnSpc>
              <a:spcBef>
                <a:spcPts val="1900"/>
              </a:spcBef>
              <a:buClr>
                <a:srgbClr val="000000"/>
              </a:buClr>
              <a:buSzPct val="100000"/>
              <a:buAutoNum type="arabicParenR"/>
              <a:defRPr sz="2328" b="0">
                <a:latin typeface="Arial"/>
                <a:ea typeface="Arial"/>
                <a:cs typeface="Arial"/>
                <a:sym typeface="Arial"/>
              </a:defRPr>
            </a:pPr>
            <a:r>
              <a:t>Discharged incoming cables and bus. (Keep the earth rod connected till the work is completed)</a:t>
            </a:r>
            <a:endParaRPr sz="135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2477" indent="-886968" defTabSz="443484">
              <a:lnSpc>
                <a:spcPct val="80000"/>
              </a:lnSpc>
              <a:spcBef>
                <a:spcPts val="1900"/>
              </a:spcBef>
              <a:buClr>
                <a:srgbClr val="000000"/>
              </a:buClr>
              <a:buSzPct val="100000"/>
              <a:buAutoNum type="arabicParenR"/>
              <a:defRPr sz="2328" b="0">
                <a:latin typeface="Arial"/>
                <a:ea typeface="Arial"/>
                <a:cs typeface="Arial"/>
                <a:sym typeface="Arial"/>
              </a:defRPr>
            </a:pPr>
            <a:r>
              <a:t>Protective relays cleaned and calibration ensured</a:t>
            </a:r>
            <a:endParaRPr sz="135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2477" indent="-886968" defTabSz="443484">
              <a:lnSpc>
                <a:spcPct val="80000"/>
              </a:lnSpc>
              <a:spcBef>
                <a:spcPts val="1900"/>
              </a:spcBef>
              <a:buClr>
                <a:srgbClr val="000000"/>
              </a:buClr>
              <a:buSzPct val="100000"/>
              <a:buAutoNum type="arabicParenR"/>
              <a:defRPr sz="2328" b="0">
                <a:latin typeface="Arial"/>
                <a:ea typeface="Arial"/>
                <a:cs typeface="Arial"/>
                <a:sym typeface="Arial"/>
              </a:defRPr>
            </a:pPr>
            <a:r>
              <a:t>Oil filtration done based on earlier oil BDV values if required</a:t>
            </a:r>
            <a:endParaRPr sz="135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2477" indent="-886968" defTabSz="443484">
              <a:lnSpc>
                <a:spcPct val="80000"/>
              </a:lnSpc>
              <a:spcBef>
                <a:spcPts val="1900"/>
              </a:spcBef>
              <a:buClr>
                <a:srgbClr val="000000"/>
              </a:buClr>
              <a:buSzPct val="100000"/>
              <a:buAutoNum type="arabicParenR"/>
              <a:defRPr sz="2328" b="0">
                <a:latin typeface="Arial"/>
                <a:ea typeface="Arial"/>
                <a:cs typeface="Arial"/>
                <a:sym typeface="Arial"/>
              </a:defRPr>
            </a:pPr>
            <a:r>
              <a:t>Attended all oil leakages (replaced gaskets &amp; oil seals wherever required)</a:t>
            </a:r>
            <a:endParaRPr sz="135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2477" indent="-886968" defTabSz="443484">
              <a:lnSpc>
                <a:spcPct val="80000"/>
              </a:lnSpc>
              <a:spcBef>
                <a:spcPts val="1900"/>
              </a:spcBef>
              <a:buClr>
                <a:srgbClr val="000000"/>
              </a:buClr>
              <a:buSzPct val="100000"/>
              <a:buAutoNum type="arabicParenR"/>
              <a:defRPr sz="2328" b="0">
                <a:latin typeface="Arial"/>
                <a:ea typeface="Arial"/>
                <a:cs typeface="Arial"/>
                <a:sym typeface="Arial"/>
              </a:defRPr>
            </a:pPr>
            <a:r>
              <a:t>Oil level ensured</a:t>
            </a:r>
            <a:endParaRPr sz="135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2477" indent="-886968" defTabSz="443484">
              <a:lnSpc>
                <a:spcPct val="80000"/>
              </a:lnSpc>
              <a:spcBef>
                <a:spcPts val="1900"/>
              </a:spcBef>
              <a:buClr>
                <a:srgbClr val="000000"/>
              </a:buClr>
              <a:buSzPct val="100000"/>
              <a:buAutoNum type="arabicParenR"/>
              <a:defRPr sz="2328" b="0">
                <a:latin typeface="Arial"/>
                <a:ea typeface="Arial"/>
                <a:cs typeface="Arial"/>
                <a:sym typeface="Arial"/>
              </a:defRPr>
            </a:pPr>
            <a:r>
              <a:t>Cleaned transformer and marshaling box thoroughly using suitable cleaning agent.</a:t>
            </a:r>
            <a:endParaRPr sz="135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22477" indent="-886968" defTabSz="443484">
              <a:lnSpc>
                <a:spcPct val="80000"/>
              </a:lnSpc>
              <a:spcBef>
                <a:spcPts val="1900"/>
              </a:spcBef>
              <a:buClr>
                <a:srgbClr val="000000"/>
              </a:buClr>
              <a:buSzPct val="100000"/>
              <a:buAutoNum type="arabicParenR"/>
              <a:defRPr sz="8536" b="0">
                <a:latin typeface="Arial"/>
                <a:ea typeface="Arial"/>
                <a:cs typeface="Arial"/>
                <a:sym typeface="Arial"/>
              </a:defRPr>
            </a:pPr>
            <a:endParaRPr sz="135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3484" indent="-443484" defTabSz="443484">
              <a:lnSpc>
                <a:spcPct val="72000"/>
              </a:lnSpc>
              <a:spcBef>
                <a:spcPts val="1900"/>
              </a:spcBef>
              <a:buSzPct val="100000"/>
              <a:buFont typeface="Arial"/>
              <a:buChar char="•"/>
              <a:defRPr sz="2716" b="0">
                <a:latin typeface="Arial"/>
                <a:ea typeface="Arial"/>
                <a:cs typeface="Arial"/>
                <a:sym typeface="Arial"/>
              </a:defRPr>
            </a:pPr>
            <a:r>
              <a:t>Any observations for improvement</a:t>
            </a:r>
            <a:endParaRPr sz="10864"/>
          </a:p>
          <a:p>
            <a:pPr marL="443484" indent="-443484" defTabSz="443484">
              <a:lnSpc>
                <a:spcPct val="72000"/>
              </a:lnSpc>
              <a:spcBef>
                <a:spcPts val="1900"/>
              </a:spcBef>
              <a:buSzPct val="100000"/>
              <a:buFont typeface="Arial"/>
              <a:buChar char="•"/>
              <a:defRPr sz="2716" b="0">
                <a:latin typeface="Arial"/>
                <a:ea typeface="Arial"/>
                <a:cs typeface="Arial"/>
                <a:sym typeface="Arial"/>
              </a:defRPr>
            </a:pPr>
            <a:r>
              <a:t>Spares Consumed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10"/>
                            </p:stCondLst>
                            <p:childTnLst>
                              <p:par>
                                <p:cTn id="16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"/>
                            </p:stCondLst>
                            <p:childTnLst>
                              <p:par>
                                <p:cTn id="20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0"/>
                            </p:stCondLst>
                            <p:childTnLst>
                              <p:par>
                                <p:cTn id="24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"/>
                            </p:stCondLst>
                            <p:childTnLst>
                              <p:par>
                                <p:cTn id="2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"/>
                            </p:stCondLst>
                            <p:childTnLst>
                              <p:par>
                                <p:cTn id="32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0"/>
                            </p:stCondLst>
                            <p:childTnLst>
                              <p:par>
                                <p:cTn id="36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70"/>
                            </p:stCondLst>
                            <p:childTnLst>
                              <p:par>
                                <p:cTn id="40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"/>
                            </p:stCondLst>
                            <p:childTnLst>
                              <p:par>
                                <p:cTn id="44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0"/>
                            </p:stCondLst>
                            <p:childTnLst>
                              <p:par>
                                <p:cTn id="4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"/>
                            </p:stCondLst>
                            <p:childTnLst>
                              <p:par>
                                <p:cTn id="52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2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0"/>
                            </p:stCondLst>
                            <p:childTnLst>
                              <p:par>
                                <p:cTn id="56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2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"/>
                            </p:stCondLst>
                            <p:childTnLst>
                              <p:par>
                                <p:cTn id="60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2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0"/>
                            </p:stCondLst>
                            <p:childTnLst>
                              <p:par>
                                <p:cTn id="64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"/>
                                        <p:tgtEl>
                                          <p:spTgt spid="2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"/>
                            </p:stCondLst>
                            <p:childTnLst>
                              <p:par>
                                <p:cTn id="6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2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"/>
                            </p:stCondLst>
                            <p:childTnLst>
                              <p:par>
                                <p:cTn id="72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2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60"/>
                            </p:stCondLst>
                            <p:childTnLst>
                              <p:par>
                                <p:cTn id="76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5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"/>
                                        <p:tgtEl>
                                          <p:spTgt spid="25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0"/>
                            </p:stCondLst>
                            <p:childTnLst>
                              <p:par>
                                <p:cTn id="80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5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"/>
                                        <p:tgtEl>
                                          <p:spTgt spid="25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80"/>
                            </p:stCondLst>
                            <p:childTnLst>
                              <p:par>
                                <p:cTn id="84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5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"/>
                                        <p:tgtEl>
                                          <p:spTgt spid="25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90"/>
                            </p:stCondLst>
                            <p:childTnLst>
                              <p:par>
                                <p:cTn id="8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5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"/>
                                        <p:tgtEl>
                                          <p:spTgt spid="25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1" animBg="1" advAuto="0"/>
      <p:bldP spid="256" grpId="2" build="p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Maintenance."/>
          <p:cNvSpPr txBox="1">
            <a:spLocks noGrp="1"/>
          </p:cNvSpPr>
          <p:nvPr>
            <p:ph type="body" sz="quarter" idx="1"/>
          </p:nvPr>
        </p:nvSpPr>
        <p:spPr>
          <a:xfrm>
            <a:off x="1206500" y="1353639"/>
            <a:ext cx="21971000" cy="1017099"/>
          </a:xfrm>
          <a:prstGeom prst="rect">
            <a:avLst/>
          </a:prstGeom>
        </p:spPr>
        <p:txBody>
          <a:bodyPr lIns="45719" tIns="45719" rIns="45719" bIns="45719"/>
          <a:lstStyle>
            <a:lvl1pPr defTabSz="1828800">
              <a:lnSpc>
                <a:spcPct val="90000"/>
              </a:lnSpc>
              <a:spcBef>
                <a:spcPts val="2000"/>
              </a:spcBef>
              <a:defRPr sz="5600"/>
            </a:lvl1pPr>
          </a:lstStyle>
          <a:p>
            <a:r>
              <a:t>DGA Format Sample</a:t>
            </a:r>
          </a:p>
        </p:txBody>
      </p:sp>
      <p:graphicFrame>
        <p:nvGraphicFramePr>
          <p:cNvPr id="259" name="Table 1-1"/>
          <p:cNvGraphicFramePr/>
          <p:nvPr/>
        </p:nvGraphicFramePr>
        <p:xfrm>
          <a:off x="1272286" y="2780521"/>
          <a:ext cx="21839425" cy="942392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431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31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04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33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70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70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815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724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4762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4423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4248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83743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83743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79336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79336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74928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705209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705209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506868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572981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749284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1216621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2155158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</a:tblGrid>
              <a:tr h="1568704">
                <a:tc gridSpan="23"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100" b="1" u="sng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Oil test reports for CHP - 1,2,3&amp;4 transformers for 2018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8704"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 gridSpan="9"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Prepared By - Shivang Deep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8704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Sl.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Transformer description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Location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KVA Rating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 Vol (KV)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Sec Vol (KV)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Serial no.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Moisture (PPM)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Acidity (mg KOG/gm)</a:t>
                      </a:r>
                    </a:p>
                  </a:txBody>
                  <a:tcPr marL="0" marR="0" marT="0" marB="0" anchor="ctr" horzOverflow="overflow"/>
                </a:tc>
                <a:tc gridSpan="12"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DGA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BDV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Date of Testing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9105"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H2 (PPM)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CO (Ppm)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CH4 (Ppm)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CO2 (Ppm)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C2H4 (Ppm)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C2H6 (Ppm)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C2H2 (Ppm)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C3H8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C3H6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400"/>
                      </a:pPr>
                      <a:r>
                        <a:t>O2</a:t>
                      </a:r>
                    </a:p>
                    <a:p>
                      <a:pPr algn="l" defTabSz="457200">
                        <a:defRPr sz="1400"/>
                      </a:pPr>
                      <a:r>
                        <a:t>(%)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400"/>
                      </a:pPr>
                      <a:r>
                        <a:t>N2</a:t>
                      </a:r>
                    </a:p>
                    <a:p>
                      <a:pPr algn="l" defTabSz="457200">
                        <a:defRPr sz="1400"/>
                      </a:pPr>
                      <a:r>
                        <a:t>(%)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400"/>
                        <a:t>TDG (% by Vol)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68704"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 gridSpan="4"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Safe Limit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0,03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2500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3200"/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22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22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1" build="p" animBg="1" advAuto="0"/>
      <p:bldP spid="259" grpId="2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9766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1"/>
          </p:nvPr>
        </p:nvSpPr>
        <p:spPr>
          <a:xfrm>
            <a:off x="1676400" y="2346960"/>
            <a:ext cx="21031200" cy="10006966"/>
          </a:xfrm>
        </p:spPr>
        <p:txBody>
          <a:bodyPr/>
          <a:lstStyle/>
          <a:p>
            <a:r>
              <a:rPr lang="en-US" dirty="0" smtClean="0"/>
              <a:t>Electrical Circuits are mainly </a:t>
            </a:r>
          </a:p>
          <a:p>
            <a:r>
              <a:rPr lang="en-US" dirty="0" smtClean="0"/>
              <a:t>Power Circuits</a:t>
            </a:r>
          </a:p>
          <a:p>
            <a:r>
              <a:rPr lang="en-US" dirty="0" smtClean="0"/>
              <a:t>Control Circuits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1281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 Circuit for 132 KV feeder Control Sheet 1</a:t>
            </a:r>
            <a:endParaRPr lang="en-US" dirty="0"/>
          </a:p>
        </p:txBody>
      </p:sp>
      <p:pic>
        <p:nvPicPr>
          <p:cNvPr id="4" name="Picture 3" descr="New Document(26)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340" y="2225040"/>
            <a:ext cx="18509320" cy="114909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1311909"/>
          </a:xfrm>
        </p:spPr>
        <p:txBody>
          <a:bodyPr/>
          <a:lstStyle/>
          <a:p>
            <a:r>
              <a:rPr lang="en-US" dirty="0" smtClean="0"/>
              <a:t>DC Distribution Sheet 2</a:t>
            </a:r>
            <a:endParaRPr lang="en-US" dirty="0"/>
          </a:p>
        </p:txBody>
      </p:sp>
      <p:pic>
        <p:nvPicPr>
          <p:cNvPr id="5" name="Picture 4" descr="New Document(27)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563" y="2286000"/>
            <a:ext cx="18734873" cy="1143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1129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Sheet 7</a:t>
            </a:r>
            <a:endParaRPr lang="en-US" dirty="0"/>
          </a:p>
        </p:txBody>
      </p:sp>
      <p:pic>
        <p:nvPicPr>
          <p:cNvPr id="5" name="Picture 4" descr="New Document(27)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196" y="1584960"/>
            <a:ext cx="19063607" cy="121310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0"/>
            <a:ext cx="21031200" cy="1311909"/>
          </a:xfrm>
        </p:spPr>
        <p:txBody>
          <a:bodyPr/>
          <a:lstStyle/>
          <a:p>
            <a:r>
              <a:rPr lang="en-US" dirty="0" smtClean="0"/>
              <a:t>CB TC-1 Control CKT  Sheet 11</a:t>
            </a:r>
            <a:endParaRPr lang="en-US" dirty="0"/>
          </a:p>
        </p:txBody>
      </p:sp>
      <p:pic>
        <p:nvPicPr>
          <p:cNvPr id="5" name="Picture 4" descr="New Document(27)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1341120"/>
            <a:ext cx="22067520" cy="123748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7632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Indication CKT Sheet 13</a:t>
            </a:r>
            <a:endParaRPr lang="en-US" dirty="0"/>
          </a:p>
        </p:txBody>
      </p:sp>
      <p:pic>
        <p:nvPicPr>
          <p:cNvPr id="5" name="Picture 4" descr="New Document(28)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13" y="1371600"/>
            <a:ext cx="19518454" cy="1234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1403349"/>
          </a:xfrm>
        </p:spPr>
        <p:txBody>
          <a:bodyPr/>
          <a:lstStyle/>
          <a:p>
            <a:r>
              <a:rPr lang="en-US" dirty="0" smtClean="0"/>
              <a:t>Annunciation CKT Sheet 14</a:t>
            </a:r>
            <a:endParaRPr lang="en-US" dirty="0"/>
          </a:p>
        </p:txBody>
      </p:sp>
      <p:pic>
        <p:nvPicPr>
          <p:cNvPr id="5" name="Picture 4" descr="New Document(29)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563" y="1767840"/>
            <a:ext cx="18734873" cy="11582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8851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Schematic Drawing Sheet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New Document(30)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194" y="1706880"/>
            <a:ext cx="19095612" cy="120091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n AC device used to change high voltage low current to low voltage high current without changing frequency on mutual induction principle."/>
          <p:cNvSpPr txBox="1">
            <a:spLocks noGrp="1"/>
          </p:cNvSpPr>
          <p:nvPr>
            <p:ph type="body" sz="quarter" idx="1"/>
          </p:nvPr>
        </p:nvSpPr>
        <p:spPr>
          <a:xfrm>
            <a:off x="840738" y="4227934"/>
            <a:ext cx="21971002" cy="8695586"/>
          </a:xfrm>
          <a:prstGeom prst="rect">
            <a:avLst/>
          </a:prstGeom>
        </p:spPr>
        <p:txBody>
          <a:bodyPr>
            <a:normAutofit/>
          </a:bodyPr>
          <a:lstStyle>
            <a:lvl1pPr algn="just" defTabSz="759459">
              <a:defRPr sz="5000"/>
            </a:lvl1pPr>
          </a:lstStyle>
          <a:p>
            <a:r>
              <a:t>An AC device used to change high voltage low current to low voltage </a:t>
            </a:r>
            <a:r>
              <a:rPr/>
              <a:t>high </a:t>
            </a:r>
            <a:r>
              <a:rPr smtClean="0"/>
              <a:t>current</a:t>
            </a:r>
            <a:r>
              <a:rPr lang="en-US" dirty="0" smtClean="0"/>
              <a:t>                             </a:t>
            </a:r>
            <a:r>
              <a:rPr smtClean="0"/>
              <a:t> </a:t>
            </a:r>
            <a:r>
              <a:rPr lang="en-US" dirty="0" smtClean="0"/>
              <a:t> or Low Voltage high current to high voltage low current </a:t>
            </a:r>
            <a:r>
              <a:rPr smtClean="0"/>
              <a:t>without </a:t>
            </a:r>
            <a:r>
              <a:t>changing frequency on mutual </a:t>
            </a:r>
            <a:r>
              <a:rPr/>
              <a:t>induction </a:t>
            </a:r>
            <a:r>
              <a:rPr smtClean="0"/>
              <a:t>principle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Overall, a transformer carries out the following operations:</a:t>
            </a:r>
          </a:p>
          <a:p>
            <a:r>
              <a:rPr lang="en-US" dirty="0" smtClean="0"/>
              <a:t>1.Transfer of electrical energy from one circuit to another</a:t>
            </a:r>
          </a:p>
          <a:p>
            <a:r>
              <a:rPr lang="en-US" dirty="0" smtClean="0"/>
              <a:t>2.Transfer of electrical power through electromagnetic induction</a:t>
            </a:r>
          </a:p>
          <a:p>
            <a:r>
              <a:rPr lang="en-US" dirty="0" smtClean="0"/>
              <a:t>3.Electric power transfer without any change in frequency</a:t>
            </a:r>
          </a:p>
          <a:p>
            <a:r>
              <a:rPr lang="en-US" dirty="0" smtClean="0"/>
              <a:t>4.Two circuits are linked with mutual induction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/>
          </a:p>
        </p:txBody>
      </p:sp>
      <p:sp>
        <p:nvSpPr>
          <p:cNvPr id="130" name="Transformer"/>
          <p:cNvSpPr txBox="1">
            <a:spLocks noGrp="1"/>
          </p:cNvSpPr>
          <p:nvPr>
            <p:ph type="title"/>
          </p:nvPr>
        </p:nvSpPr>
        <p:spPr>
          <a:xfrm>
            <a:off x="779775" y="868111"/>
            <a:ext cx="21971006" cy="166172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pc="-300"/>
            </a:lvl1pPr>
          </a:lstStyle>
          <a:p>
            <a:r>
              <a:t>Transformer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ipple/>
      </p:transition>
    </mc:Choice>
    <mc:Fallback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2" animBg="1" advAuto="0"/>
      <p:bldP spid="130" grpId="1" animBg="1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12814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Schematic Drawing Sheet 3</a:t>
            </a:r>
            <a:endParaRPr lang="en-US" dirty="0"/>
          </a:p>
        </p:txBody>
      </p:sp>
      <p:pic>
        <p:nvPicPr>
          <p:cNvPr id="5" name="Picture 4" descr="New Document(30)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12" y="1706880"/>
            <a:ext cx="18262376" cy="120091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12509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Schematic Drawing Sheet 4</a:t>
            </a:r>
            <a:endParaRPr lang="en-US" dirty="0"/>
          </a:p>
        </p:txBody>
      </p:sp>
      <p:pic>
        <p:nvPicPr>
          <p:cNvPr id="5" name="Picture 4" descr="New Document(29)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1920240"/>
            <a:ext cx="20292349" cy="117957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26721"/>
            <a:ext cx="21031200" cy="1097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reaker Control Circuit 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1737360"/>
            <a:ext cx="20025360" cy="1139952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200" cy="2651127"/>
          </a:xfrm>
          <a:prstGeom prst="rect">
            <a:avLst/>
          </a:prstGeom>
        </p:spPr>
        <p:txBody>
          <a:bodyPr/>
          <a:lstStyle>
            <a:lvl1pPr algn="ctr">
              <a:defRPr sz="138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THANK YOU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596900" y="0"/>
            <a:ext cx="21971000" cy="934781"/>
          </a:xfrm>
        </p:spPr>
        <p:txBody>
          <a:bodyPr>
            <a:normAutofit lnSpcReduction="10000"/>
          </a:bodyPr>
          <a:lstStyle/>
          <a:p>
            <a:r>
              <a:rPr lang="en-US" sz="6000" dirty="0" smtClean="0"/>
              <a:t>Types of Transformers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1"/>
          </p:nvPr>
        </p:nvSpPr>
        <p:spPr>
          <a:xfrm>
            <a:off x="457200" y="1121410"/>
            <a:ext cx="21031200" cy="125945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1.</a:t>
            </a:r>
            <a:r>
              <a:rPr lang="en-US" sz="3600" b="1" dirty="0" smtClean="0"/>
              <a:t> Based on Voltage Levels</a:t>
            </a:r>
            <a:endParaRPr lang="en-US" sz="3600" dirty="0" smtClean="0"/>
          </a:p>
          <a:p>
            <a:r>
              <a:rPr lang="en-US" sz="3600" b="1" dirty="0" smtClean="0"/>
              <a:t>Step-Up Transformer</a:t>
            </a:r>
          </a:p>
          <a:p>
            <a:r>
              <a:rPr lang="en-US" sz="3600" b="1" dirty="0" smtClean="0"/>
              <a:t>Step- Down Transformer.</a:t>
            </a:r>
          </a:p>
          <a:p>
            <a:r>
              <a:rPr lang="en-US" sz="3600" b="1" dirty="0" smtClean="0"/>
              <a:t>Isolation Transformer.</a:t>
            </a:r>
          </a:p>
          <a:p>
            <a:pPr>
              <a:buNone/>
            </a:pPr>
            <a:r>
              <a:rPr lang="en-US" sz="3600" b="1" dirty="0" smtClean="0"/>
              <a:t> 2. Based on Usage/application</a:t>
            </a:r>
          </a:p>
          <a:p>
            <a:r>
              <a:rPr lang="en-US" sz="3600" b="1" dirty="0" smtClean="0"/>
              <a:t>Power Transformer</a:t>
            </a:r>
          </a:p>
          <a:p>
            <a:r>
              <a:rPr lang="en-US" sz="3600" b="1" dirty="0" smtClean="0"/>
              <a:t>Distribution Transformer</a:t>
            </a:r>
          </a:p>
          <a:p>
            <a:r>
              <a:rPr lang="en-US" sz="3600" b="1" dirty="0" smtClean="0"/>
              <a:t>Instrument Transformer</a:t>
            </a:r>
          </a:p>
          <a:p>
            <a:pPr>
              <a:buNone/>
            </a:pPr>
            <a:r>
              <a:rPr lang="en-US" sz="3600" b="1" dirty="0" smtClean="0"/>
              <a:t>3. Based on cooling medium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Oil Immersed Transformer</a:t>
            </a:r>
          </a:p>
          <a:p>
            <a:r>
              <a:rPr lang="en-US" sz="3600" b="1" dirty="0" smtClean="0"/>
              <a:t>Dry Type Transformer</a:t>
            </a:r>
          </a:p>
          <a:p>
            <a:pPr>
              <a:buNone/>
            </a:pPr>
            <a:r>
              <a:rPr lang="en-US" sz="3600" b="1" dirty="0" smtClean="0"/>
              <a:t>4.Based on construction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Shell Type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/>
              <a:t>Core type</a:t>
            </a:r>
            <a:endParaRPr lang="en-US" sz="3600" dirty="0" smtClean="0"/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ower Transformer"/>
          <p:cNvSpPr txBox="1">
            <a:spLocks noGrp="1"/>
          </p:cNvSpPr>
          <p:nvPr>
            <p:ph type="body" sz="quarter" idx="1"/>
          </p:nvPr>
        </p:nvSpPr>
        <p:spPr>
          <a:xfrm>
            <a:off x="1206500" y="765330"/>
            <a:ext cx="21971000" cy="855602"/>
          </a:xfrm>
          <a:prstGeom prst="rect">
            <a:avLst/>
          </a:prstGeom>
        </p:spPr>
        <p:txBody>
          <a:bodyPr/>
          <a:lstStyle>
            <a:lvl1pPr defTabSz="759459">
              <a:lnSpc>
                <a:spcPct val="90000"/>
              </a:lnSpc>
              <a:defRPr sz="5000"/>
            </a:lvl1pPr>
          </a:lstStyle>
          <a:p>
            <a:r>
              <a:t>Power Transformer</a:t>
            </a:r>
          </a:p>
        </p:txBody>
      </p:sp>
      <p:sp>
        <p:nvSpPr>
          <p:cNvPr id="133" name="Difference between Power and distribution Transformers…"/>
          <p:cNvSpPr txBox="1">
            <a:spLocks noGrp="1"/>
          </p:cNvSpPr>
          <p:nvPr>
            <p:ph type="body" idx="21"/>
          </p:nvPr>
        </p:nvSpPr>
        <p:spPr>
          <a:xfrm>
            <a:off x="1624822" y="2033329"/>
            <a:ext cx="17278999" cy="1118031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 defTabSz="1877520">
              <a:lnSpc>
                <a:spcPct val="81000"/>
              </a:lnSpc>
              <a:spcBef>
                <a:spcPts val="3400"/>
              </a:spcBef>
              <a:buSzTx/>
              <a:buNone/>
              <a:defRPr sz="33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Difference between Power and distribution Transformers</a:t>
            </a:r>
          </a:p>
          <a:p>
            <a:pPr marL="938783" lvl="1" indent="-469391" algn="just" defTabSz="1877520">
              <a:lnSpc>
                <a:spcPct val="81000"/>
              </a:lnSpc>
              <a:spcBef>
                <a:spcPts val="3400"/>
              </a:spcBef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Power transformers are designed to step up or down voltage levels for transmission purposes, distribution transformers are made specifically to provide stepped-down voltages to consumers.</a:t>
            </a:r>
          </a:p>
          <a:p>
            <a:pPr marL="0" indent="0" defTabSz="1877520">
              <a:lnSpc>
                <a:spcPct val="81000"/>
              </a:lnSpc>
              <a:spcBef>
                <a:spcPts val="3400"/>
              </a:spcBef>
              <a:buSzTx/>
              <a:buNone/>
              <a:defRPr sz="33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Why KVA not KW</a:t>
            </a:r>
          </a:p>
          <a:p>
            <a:pPr marL="938783" lvl="1" indent="-469391" algn="just" defTabSz="1877520">
              <a:lnSpc>
                <a:spcPct val="81000"/>
              </a:lnSpc>
              <a:spcBef>
                <a:spcPts val="3400"/>
              </a:spcBef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As the copper losses depends on current and Iron losses on Voltage. Since total losses depend on Volt-Amp(VA) and not on load power factor the transformers rating is given in MVA/KVA </a:t>
            </a:r>
          </a:p>
          <a:p>
            <a:pPr marL="0" lvl="1" indent="352042" algn="just" defTabSz="1877520">
              <a:lnSpc>
                <a:spcPct val="81000"/>
              </a:lnSpc>
              <a:spcBef>
                <a:spcPts val="3400"/>
              </a:spcBef>
              <a:buSzTx/>
              <a:buNone/>
              <a:defRPr sz="3300" b="1" u="sng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Dry Type T/F</a:t>
            </a:r>
            <a:r>
              <a:rPr b="0" u="none" dirty="0"/>
              <a:t> </a:t>
            </a:r>
          </a:p>
          <a:p>
            <a:pPr marL="938783" lvl="1" indent="-469391" algn="just" defTabSz="1877520">
              <a:lnSpc>
                <a:spcPct val="81000"/>
              </a:lnSpc>
              <a:spcBef>
                <a:spcPts val="3400"/>
              </a:spcBef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Are of cast resin type or Vacuum Pressure Impregnated</a:t>
            </a:r>
          </a:p>
          <a:p>
            <a:pPr marL="938783" lvl="1" indent="-469391" algn="just" defTabSz="1877520">
              <a:lnSpc>
                <a:spcPct val="81000"/>
              </a:lnSpc>
              <a:spcBef>
                <a:spcPts val="3400"/>
              </a:spcBef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Most suitable for moist atmosphere.</a:t>
            </a:r>
          </a:p>
          <a:p>
            <a:pPr marL="938783" lvl="1" indent="-469391" algn="just" defTabSz="1877520">
              <a:lnSpc>
                <a:spcPct val="81000"/>
              </a:lnSpc>
              <a:spcBef>
                <a:spcPts val="3400"/>
              </a:spcBef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Less fire hazard</a:t>
            </a:r>
          </a:p>
          <a:p>
            <a:pPr marL="938783" lvl="1" indent="-469391" algn="just" defTabSz="1877520">
              <a:lnSpc>
                <a:spcPct val="81000"/>
              </a:lnSpc>
              <a:spcBef>
                <a:spcPts val="3400"/>
              </a:spcBef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Low maintenance.</a:t>
            </a:r>
          </a:p>
          <a:p>
            <a:pPr marL="938783" lvl="1" indent="-469391" algn="just" defTabSz="1877520">
              <a:lnSpc>
                <a:spcPct val="81000"/>
              </a:lnSpc>
              <a:spcBef>
                <a:spcPts val="3400"/>
              </a:spcBef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Easy erection.</a:t>
            </a:r>
          </a:p>
          <a:p>
            <a:pPr marL="938783" lvl="1" indent="-469391" algn="just" defTabSz="1877520">
              <a:lnSpc>
                <a:spcPct val="81000"/>
              </a:lnSpc>
              <a:spcBef>
                <a:spcPts val="3400"/>
              </a:spcBef>
              <a:defRPr sz="33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Limitation is initial cost is more compared to oil immersed </a:t>
            </a:r>
            <a:r>
              <a:rPr/>
              <a:t>T/F</a:t>
            </a:r>
            <a:r>
              <a:rPr smtClean="0"/>
              <a:t>.</a:t>
            </a:r>
            <a:r>
              <a:rPr lang="en-US" dirty="0" smtClean="0"/>
              <a:t> So it is limited to 36KV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animBg="1" advAuto="0"/>
      <p:bldP spid="133" grpId="2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recautions (Generally neglected but very Important)…"/>
          <p:cNvSpPr txBox="1">
            <a:spLocks noGrp="1"/>
          </p:cNvSpPr>
          <p:nvPr>
            <p:ph type="body" idx="1"/>
          </p:nvPr>
        </p:nvSpPr>
        <p:spPr>
          <a:xfrm>
            <a:off x="1206500" y="1913495"/>
            <a:ext cx="21971000" cy="10570865"/>
          </a:xfrm>
          <a:prstGeom prst="rect">
            <a:avLst/>
          </a:prstGeom>
        </p:spPr>
        <p:txBody>
          <a:bodyPr lIns="45719" tIns="45719" rIns="45719" bIns="45719"/>
          <a:lstStyle/>
          <a:p>
            <a:pPr defTabSz="1926287">
              <a:lnSpc>
                <a:spcPct val="90000"/>
              </a:lnSpc>
              <a:spcBef>
                <a:spcPts val="3500"/>
              </a:spcBef>
              <a:defRPr sz="3700">
                <a:latin typeface="Arial"/>
                <a:ea typeface="Arial"/>
                <a:cs typeface="Arial"/>
                <a:sym typeface="Arial"/>
              </a:defRPr>
            </a:pPr>
            <a:r>
              <a:t>Precautions (</a:t>
            </a:r>
            <a:r>
              <a:rPr b="0"/>
              <a:t>Generally neglected but very Important</a:t>
            </a:r>
            <a:r>
              <a:t>)</a:t>
            </a:r>
          </a:p>
          <a:p>
            <a:pPr marL="481583" indent="-481583" defTabSz="1926287">
              <a:lnSpc>
                <a:spcPct val="90000"/>
              </a:lnSpc>
              <a:spcBef>
                <a:spcPts val="3500"/>
              </a:spcBef>
              <a:buSzPct val="100000"/>
              <a:buFont typeface="Arial"/>
              <a:buChar char="•"/>
              <a:defRPr sz="3700" b="0">
                <a:latin typeface="Arial"/>
                <a:ea typeface="Arial"/>
                <a:cs typeface="Arial"/>
                <a:sym typeface="Arial"/>
              </a:defRPr>
            </a:pPr>
            <a:r>
              <a:t>Empty pockets.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81583" indent="-481583" defTabSz="1926287">
              <a:lnSpc>
                <a:spcPct val="90000"/>
              </a:lnSpc>
              <a:spcBef>
                <a:spcPts val="3500"/>
              </a:spcBef>
              <a:buSzPct val="100000"/>
              <a:buFont typeface="Arial"/>
              <a:buChar char="•"/>
              <a:defRPr sz="3700" b="0">
                <a:latin typeface="Arial"/>
                <a:ea typeface="Arial"/>
                <a:cs typeface="Arial"/>
                <a:sym typeface="Arial"/>
              </a:defRPr>
            </a:pPr>
            <a:r>
              <a:t>Secure all tools with cotton tapes.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81583" indent="-481583" defTabSz="1926287">
              <a:lnSpc>
                <a:spcPct val="90000"/>
              </a:lnSpc>
              <a:spcBef>
                <a:spcPts val="3500"/>
              </a:spcBef>
              <a:buSzPct val="100000"/>
              <a:buFont typeface="Arial"/>
              <a:buChar char="•"/>
              <a:defRPr sz="3700" b="0">
                <a:latin typeface="Arial"/>
                <a:ea typeface="Arial"/>
                <a:cs typeface="Arial"/>
                <a:sym typeface="Arial"/>
              </a:defRPr>
            </a:pPr>
            <a:r>
              <a:t>Oil being flammable no fire works to be take-up. If it is essential utmost carfare to be taken with first aid and fire extinguishers.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81583" indent="-481583" defTabSz="1926287">
              <a:lnSpc>
                <a:spcPct val="90000"/>
              </a:lnSpc>
              <a:spcBef>
                <a:spcPts val="3500"/>
              </a:spcBef>
              <a:buSzPct val="100000"/>
              <a:buFont typeface="Arial"/>
              <a:buChar char="•"/>
              <a:defRPr sz="3700" b="0">
                <a:latin typeface="Arial"/>
                <a:ea typeface="Arial"/>
                <a:cs typeface="Arial"/>
                <a:sym typeface="Arial"/>
              </a:defRPr>
            </a:pPr>
            <a:r>
              <a:t>Minimize exposing the winding to atmosphere.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81583" indent="-481583" defTabSz="1926287">
              <a:lnSpc>
                <a:spcPct val="90000"/>
              </a:lnSpc>
              <a:spcBef>
                <a:spcPts val="3500"/>
              </a:spcBef>
              <a:buSzPct val="100000"/>
              <a:buFont typeface="Arial"/>
              <a:buChar char="•"/>
              <a:defRPr sz="3700" b="0">
                <a:latin typeface="Arial"/>
                <a:ea typeface="Arial"/>
                <a:cs typeface="Arial"/>
                <a:sym typeface="Arial"/>
              </a:defRPr>
            </a:pPr>
            <a:r>
              <a:t>Foundation shall be level and </a:t>
            </a:r>
            <a:r>
              <a:rPr/>
              <a:t>strong</a:t>
            </a:r>
            <a:r>
              <a:rPr smtClean="0"/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81583" indent="-481583" defTabSz="1926287">
              <a:lnSpc>
                <a:spcPct val="90000"/>
              </a:lnSpc>
              <a:spcBef>
                <a:spcPts val="3500"/>
              </a:spcBef>
              <a:buSzPct val="100000"/>
              <a:buFont typeface="Arial"/>
              <a:buChar char="•"/>
              <a:defRPr sz="3700" b="0">
                <a:latin typeface="Arial"/>
                <a:ea typeface="Arial"/>
                <a:cs typeface="Arial"/>
                <a:sym typeface="Arial"/>
              </a:defRPr>
            </a:pPr>
            <a:r>
              <a:t>Suitable rail/road should be available and accessibility for suitable heavy vehicle movement.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81583" indent="-481583" defTabSz="1926287">
              <a:lnSpc>
                <a:spcPct val="90000"/>
              </a:lnSpc>
              <a:spcBef>
                <a:spcPts val="3500"/>
              </a:spcBef>
              <a:buSzPct val="100000"/>
              <a:buFont typeface="Arial"/>
              <a:buChar char="•"/>
              <a:defRPr sz="3700" b="0">
                <a:latin typeface="Arial"/>
                <a:ea typeface="Arial"/>
                <a:cs typeface="Arial"/>
                <a:sym typeface="Arial"/>
              </a:defRPr>
            </a:pPr>
            <a:r>
              <a:t>TNP readiness and identify competent agency.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81583" indent="-481583" defTabSz="1926287">
              <a:lnSpc>
                <a:spcPct val="90000"/>
              </a:lnSpc>
              <a:spcBef>
                <a:spcPts val="3500"/>
              </a:spcBef>
              <a:buSzPct val="100000"/>
              <a:buFont typeface="Arial"/>
              <a:buChar char="•"/>
              <a:defRPr sz="3700" b="0">
                <a:latin typeface="Arial"/>
                <a:ea typeface="Arial"/>
                <a:cs typeface="Arial"/>
                <a:sym typeface="Arial"/>
              </a:defRPr>
            </a:pPr>
            <a:r>
              <a:t>All factory reports and all formats are to be  made ready.</a:t>
            </a:r>
          </a:p>
        </p:txBody>
      </p:sp>
      <p:sp>
        <p:nvSpPr>
          <p:cNvPr id="136" name="Erection of T/F (IS Code -10028)"/>
          <p:cNvSpPr txBox="1"/>
          <p:nvPr/>
        </p:nvSpPr>
        <p:spPr>
          <a:xfrm>
            <a:off x="1206500" y="917387"/>
            <a:ext cx="21971000" cy="934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825500">
              <a:defRPr sz="5500" b="1">
                <a:latin typeface="Arial"/>
                <a:ea typeface="Arial"/>
                <a:cs typeface="Arial"/>
                <a:sym typeface="Arial"/>
              </a:defRPr>
            </a:pPr>
            <a:r>
              <a:t>Erection of T/F </a:t>
            </a:r>
            <a:r>
              <a:rPr b="0" i="1"/>
              <a:t>(IS Code -10028)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2" build="p" bldLvl="5" animBg="1" advAuto="0"/>
      <p:bldP spid="136" grpId="1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6004</TotalTime>
  <Words>4188</Words>
  <Application>Microsoft Office PowerPoint</Application>
  <PresentationFormat>Custom</PresentationFormat>
  <Paragraphs>712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Power Transformer</vt:lpstr>
      <vt:lpstr>Slide 2</vt:lpstr>
      <vt:lpstr>Slide 3</vt:lpstr>
      <vt:lpstr>Global View</vt:lpstr>
      <vt:lpstr>Slide 5</vt:lpstr>
      <vt:lpstr>Transformer</vt:lpstr>
      <vt:lpstr>Slide 7</vt:lpstr>
      <vt:lpstr>Slide 8</vt:lpstr>
      <vt:lpstr>Slide 9</vt:lpstr>
      <vt:lpstr> Tests on Power Transformer</vt:lpstr>
      <vt:lpstr>Slide 11</vt:lpstr>
      <vt:lpstr>Slide 12</vt:lpstr>
      <vt:lpstr>Slide 13</vt:lpstr>
      <vt:lpstr>Slide 14</vt:lpstr>
      <vt:lpstr>Ratio Test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 Bushings</vt:lpstr>
      <vt:lpstr>Bushing Failures</vt:lpstr>
      <vt:lpstr>Diagnosis</vt:lpstr>
      <vt:lpstr>Slide 41</vt:lpstr>
      <vt:lpstr>Tan Delta Test</vt:lpstr>
      <vt:lpstr>Slide 43</vt:lpstr>
      <vt:lpstr> Auto Transformer</vt:lpstr>
      <vt:lpstr>Evolution of maintenance practices</vt:lpstr>
      <vt:lpstr>Slide 46</vt:lpstr>
      <vt:lpstr>Slide 47</vt:lpstr>
      <vt:lpstr>Slide 48</vt:lpstr>
      <vt:lpstr>Slide 49</vt:lpstr>
      <vt:lpstr>Sample PM Checklist</vt:lpstr>
      <vt:lpstr>Slide 51</vt:lpstr>
      <vt:lpstr>Slide 52</vt:lpstr>
      <vt:lpstr>CT Circuit for 132 KV feeder Control Sheet 1</vt:lpstr>
      <vt:lpstr>DC Distribution Sheet 2</vt:lpstr>
      <vt:lpstr>Sheet 7</vt:lpstr>
      <vt:lpstr>CB TC-1 Control CKT  Sheet 11</vt:lpstr>
      <vt:lpstr>Indication CKT Sheet 13</vt:lpstr>
      <vt:lpstr>Annunciation CKT Sheet 14</vt:lpstr>
      <vt:lpstr>Schematic Drawing Sheet 2</vt:lpstr>
      <vt:lpstr>Schematic Drawing Sheet 3</vt:lpstr>
      <vt:lpstr>Schematic Drawing Sheet 4</vt:lpstr>
      <vt:lpstr>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Transformer</dc:title>
  <dc:creator>AESD2</dc:creator>
  <cp:lastModifiedBy>DEII</cp:lastModifiedBy>
  <cp:revision>237</cp:revision>
  <dcterms:modified xsi:type="dcterms:W3CDTF">2023-10-10T12:35:50Z</dcterms:modified>
</cp:coreProperties>
</file>