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52"/>
  </p:notesMasterIdLst>
  <p:sldIdLst>
    <p:sldId id="420" r:id="rId2"/>
    <p:sldId id="256" r:id="rId3"/>
    <p:sldId id="257" r:id="rId4"/>
    <p:sldId id="258" r:id="rId5"/>
    <p:sldId id="261" r:id="rId6"/>
    <p:sldId id="260" r:id="rId7"/>
    <p:sldId id="263" r:id="rId8"/>
    <p:sldId id="264" r:id="rId9"/>
    <p:sldId id="267" r:id="rId10"/>
    <p:sldId id="266" r:id="rId11"/>
    <p:sldId id="660" r:id="rId12"/>
    <p:sldId id="734" r:id="rId13"/>
    <p:sldId id="719" r:id="rId14"/>
    <p:sldId id="265" r:id="rId15"/>
    <p:sldId id="350" r:id="rId16"/>
    <p:sldId id="269" r:id="rId17"/>
    <p:sldId id="722" r:id="rId18"/>
    <p:sldId id="663" r:id="rId19"/>
    <p:sldId id="668" r:id="rId20"/>
    <p:sldId id="718" r:id="rId21"/>
    <p:sldId id="669" r:id="rId22"/>
    <p:sldId id="670" r:id="rId23"/>
    <p:sldId id="667" r:id="rId24"/>
    <p:sldId id="726" r:id="rId25"/>
    <p:sldId id="727" r:id="rId26"/>
    <p:sldId id="728" r:id="rId27"/>
    <p:sldId id="731" r:id="rId28"/>
    <p:sldId id="732" r:id="rId29"/>
    <p:sldId id="289" r:id="rId30"/>
    <p:sldId id="671" r:id="rId31"/>
    <p:sldId id="676" r:id="rId32"/>
    <p:sldId id="674" r:id="rId33"/>
    <p:sldId id="677" r:id="rId34"/>
    <p:sldId id="678" r:id="rId35"/>
    <p:sldId id="685" r:id="rId36"/>
    <p:sldId id="684" r:id="rId37"/>
    <p:sldId id="741" r:id="rId38"/>
    <p:sldId id="271" r:id="rId39"/>
    <p:sldId id="270" r:id="rId40"/>
    <p:sldId id="705" r:id="rId41"/>
    <p:sldId id="272" r:id="rId42"/>
    <p:sldId id="274" r:id="rId43"/>
    <p:sldId id="413" r:id="rId44"/>
    <p:sldId id="412" r:id="rId45"/>
    <p:sldId id="411" r:id="rId46"/>
    <p:sldId id="409" r:id="rId47"/>
    <p:sldId id="275" r:id="rId48"/>
    <p:sldId id="746" r:id="rId49"/>
    <p:sldId id="277" r:id="rId50"/>
    <p:sldId id="683" r:id="rId51"/>
    <p:sldId id="672" r:id="rId52"/>
    <p:sldId id="686" r:id="rId53"/>
    <p:sldId id="666" r:id="rId54"/>
    <p:sldId id="673" r:id="rId55"/>
    <p:sldId id="302" r:id="rId56"/>
    <p:sldId id="303" r:id="rId57"/>
    <p:sldId id="304" r:id="rId58"/>
    <p:sldId id="305" r:id="rId59"/>
    <p:sldId id="306" r:id="rId60"/>
    <p:sldId id="307" r:id="rId61"/>
    <p:sldId id="268" r:id="rId62"/>
    <p:sldId id="288" r:id="rId63"/>
    <p:sldId id="290" r:id="rId64"/>
    <p:sldId id="349" r:id="rId65"/>
    <p:sldId id="283" r:id="rId66"/>
    <p:sldId id="351" r:id="rId67"/>
    <p:sldId id="352" r:id="rId68"/>
    <p:sldId id="733" r:id="rId69"/>
    <p:sldId id="358" r:id="rId70"/>
    <p:sldId id="401" r:id="rId71"/>
    <p:sldId id="354" r:id="rId72"/>
    <p:sldId id="356" r:id="rId73"/>
    <p:sldId id="414" r:id="rId74"/>
    <p:sldId id="355" r:id="rId75"/>
    <p:sldId id="403" r:id="rId76"/>
    <p:sldId id="404" r:id="rId77"/>
    <p:sldId id="360" r:id="rId78"/>
    <p:sldId id="407" r:id="rId79"/>
    <p:sldId id="408" r:id="rId80"/>
    <p:sldId id="405" r:id="rId81"/>
    <p:sldId id="361" r:id="rId82"/>
    <p:sldId id="362" r:id="rId83"/>
    <p:sldId id="363" r:id="rId84"/>
    <p:sldId id="687" r:id="rId85"/>
    <p:sldId id="682" r:id="rId86"/>
    <p:sldId id="278" r:id="rId87"/>
    <p:sldId id="366" r:id="rId88"/>
    <p:sldId id="657" r:id="rId89"/>
    <p:sldId id="659" r:id="rId90"/>
    <p:sldId id="635" r:id="rId91"/>
    <p:sldId id="757" r:id="rId92"/>
    <p:sldId id="636" r:id="rId93"/>
    <p:sldId id="758" r:id="rId94"/>
    <p:sldId id="745" r:id="rId95"/>
    <p:sldId id="637" r:id="rId96"/>
    <p:sldId id="759" r:id="rId97"/>
    <p:sldId id="639" r:id="rId98"/>
    <p:sldId id="638" r:id="rId99"/>
    <p:sldId id="640" r:id="rId100"/>
    <p:sldId id="760" r:id="rId101"/>
    <p:sldId id="641" r:id="rId102"/>
    <p:sldId id="644" r:id="rId103"/>
    <p:sldId id="364" r:id="rId104"/>
    <p:sldId id="713" r:id="rId105"/>
    <p:sldId id="752" r:id="rId106"/>
    <p:sldId id="753" r:id="rId107"/>
    <p:sldId id="754" r:id="rId108"/>
    <p:sldId id="755" r:id="rId109"/>
    <p:sldId id="756" r:id="rId110"/>
    <p:sldId id="688" r:id="rId111"/>
    <p:sldId id="689" r:id="rId112"/>
    <p:sldId id="690" r:id="rId113"/>
    <p:sldId id="704" r:id="rId114"/>
    <p:sldId id="706" r:id="rId115"/>
    <p:sldId id="368" r:id="rId116"/>
    <p:sldId id="367" r:id="rId117"/>
    <p:sldId id="702" r:id="rId118"/>
    <p:sldId id="703" r:id="rId119"/>
    <p:sldId id="382" r:id="rId120"/>
    <p:sldId id="396" r:id="rId121"/>
    <p:sldId id="398" r:id="rId122"/>
    <p:sldId id="400" r:id="rId123"/>
    <p:sldId id="386" r:id="rId124"/>
    <p:sldId id="399" r:id="rId125"/>
    <p:sldId id="387" r:id="rId126"/>
    <p:sldId id="747" r:id="rId127"/>
    <p:sldId id="415" r:id="rId128"/>
    <p:sldId id="416" r:id="rId129"/>
    <p:sldId id="417" r:id="rId130"/>
    <p:sldId id="418" r:id="rId131"/>
    <p:sldId id="369" r:id="rId132"/>
    <p:sldId id="309" r:id="rId133"/>
    <p:sldId id="353" r:id="rId134"/>
    <p:sldId id="365" r:id="rId135"/>
    <p:sldId id="743" r:id="rId136"/>
    <p:sldId id="384" r:id="rId137"/>
    <p:sldId id="390" r:id="rId138"/>
    <p:sldId id="744" r:id="rId139"/>
    <p:sldId id="389" r:id="rId140"/>
    <p:sldId id="391" r:id="rId141"/>
    <p:sldId id="370" r:id="rId142"/>
    <p:sldId id="371" r:id="rId143"/>
    <p:sldId id="372" r:id="rId144"/>
    <p:sldId id="373" r:id="rId145"/>
    <p:sldId id="374" r:id="rId146"/>
    <p:sldId id="375" r:id="rId147"/>
    <p:sldId id="376" r:id="rId148"/>
    <p:sldId id="379" r:id="rId149"/>
    <p:sldId id="377" r:id="rId150"/>
    <p:sldId id="378" r:id="rId1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84FF"/>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1" y="38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ctrical Division" userId="d8fa8754-47f9-4ed2-8c2b-1113b3d3a1d8" providerId="ADAL" clId="{936BA658-8A35-4E95-B400-597966274CC1}"/>
    <pc:docChg chg="undo custSel addSld delSld modSld sldOrd">
      <pc:chgData name="Electrical Division" userId="d8fa8754-47f9-4ed2-8c2b-1113b3d3a1d8" providerId="ADAL" clId="{936BA658-8A35-4E95-B400-597966274CC1}" dt="2022-11-28T03:14:55.985" v="2207" actId="14100"/>
      <pc:docMkLst>
        <pc:docMk/>
      </pc:docMkLst>
      <pc:sldChg chg="modSp mod">
        <pc:chgData name="Electrical Division" userId="d8fa8754-47f9-4ed2-8c2b-1113b3d3a1d8" providerId="ADAL" clId="{936BA658-8A35-4E95-B400-597966274CC1}" dt="2022-11-28T01:36:36.273" v="566" actId="6549"/>
        <pc:sldMkLst>
          <pc:docMk/>
          <pc:sldMk cId="3630534101" sldId="261"/>
        </pc:sldMkLst>
        <pc:spChg chg="mod">
          <ac:chgData name="Electrical Division" userId="d8fa8754-47f9-4ed2-8c2b-1113b3d3a1d8" providerId="ADAL" clId="{936BA658-8A35-4E95-B400-597966274CC1}" dt="2022-11-28T01:36:36.273" v="566" actId="6549"/>
          <ac:spMkLst>
            <pc:docMk/>
            <pc:sldMk cId="3630534101" sldId="261"/>
            <ac:spMk id="8" creationId="{2C72B749-4D72-95AB-D279-CAAA3CCF55FB}"/>
          </ac:spMkLst>
        </pc:spChg>
      </pc:sldChg>
      <pc:sldChg chg="modSp mod">
        <pc:chgData name="Electrical Division" userId="d8fa8754-47f9-4ed2-8c2b-1113b3d3a1d8" providerId="ADAL" clId="{936BA658-8A35-4E95-B400-597966274CC1}" dt="2022-11-28T02:08:05.564" v="1022" actId="20577"/>
        <pc:sldMkLst>
          <pc:docMk/>
          <pc:sldMk cId="1558693129" sldId="267"/>
        </pc:sldMkLst>
        <pc:spChg chg="mod">
          <ac:chgData name="Electrical Division" userId="d8fa8754-47f9-4ed2-8c2b-1113b3d3a1d8" providerId="ADAL" clId="{936BA658-8A35-4E95-B400-597966274CC1}" dt="2022-11-28T02:08:05.564" v="1022" actId="20577"/>
          <ac:spMkLst>
            <pc:docMk/>
            <pc:sldMk cId="1558693129" sldId="267"/>
            <ac:spMk id="11" creationId="{416B04E0-5A96-9121-A8D4-0D4B3A5FA764}"/>
          </ac:spMkLst>
        </pc:spChg>
      </pc:sldChg>
      <pc:sldChg chg="add">
        <pc:chgData name="Electrical Division" userId="d8fa8754-47f9-4ed2-8c2b-1113b3d3a1d8" providerId="ADAL" clId="{936BA658-8A35-4E95-B400-597966274CC1}" dt="2022-11-28T01:27:20.732" v="546"/>
        <pc:sldMkLst>
          <pc:docMk/>
          <pc:sldMk cId="856779" sldId="268"/>
        </pc:sldMkLst>
      </pc:sldChg>
      <pc:sldChg chg="modSp add mod ord">
        <pc:chgData name="Electrical Division" userId="d8fa8754-47f9-4ed2-8c2b-1113b3d3a1d8" providerId="ADAL" clId="{936BA658-8A35-4E95-B400-597966274CC1}" dt="2022-11-28T01:10:48.032" v="262" actId="20577"/>
        <pc:sldMkLst>
          <pc:docMk/>
          <pc:sldMk cId="2994000807" sldId="276"/>
        </pc:sldMkLst>
        <pc:spChg chg="mod">
          <ac:chgData name="Electrical Division" userId="d8fa8754-47f9-4ed2-8c2b-1113b3d3a1d8" providerId="ADAL" clId="{936BA658-8A35-4E95-B400-597966274CC1}" dt="2022-11-28T01:06:45.200" v="192" actId="20577"/>
          <ac:spMkLst>
            <pc:docMk/>
            <pc:sldMk cId="2994000807" sldId="276"/>
            <ac:spMk id="10" creationId="{F1AD780C-C45B-A709-7222-C3BA0B71792E}"/>
          </ac:spMkLst>
        </pc:spChg>
        <pc:spChg chg="mod">
          <ac:chgData name="Electrical Division" userId="d8fa8754-47f9-4ed2-8c2b-1113b3d3a1d8" providerId="ADAL" clId="{936BA658-8A35-4E95-B400-597966274CC1}" dt="2022-11-28T01:10:48.032" v="262" actId="20577"/>
          <ac:spMkLst>
            <pc:docMk/>
            <pc:sldMk cId="2994000807" sldId="276"/>
            <ac:spMk id="11" creationId="{416B04E0-5A96-9121-A8D4-0D4B3A5FA764}"/>
          </ac:spMkLst>
        </pc:spChg>
      </pc:sldChg>
      <pc:sldChg chg="add">
        <pc:chgData name="Electrical Division" userId="d8fa8754-47f9-4ed2-8c2b-1113b3d3a1d8" providerId="ADAL" clId="{936BA658-8A35-4E95-B400-597966274CC1}" dt="2022-11-28T01:06:24.018" v="167" actId="2890"/>
        <pc:sldMkLst>
          <pc:docMk/>
          <pc:sldMk cId="675252884" sldId="277"/>
        </pc:sldMkLst>
      </pc:sldChg>
      <pc:sldChg chg="modSp add mod">
        <pc:chgData name="Electrical Division" userId="d8fa8754-47f9-4ed2-8c2b-1113b3d3a1d8" providerId="ADAL" clId="{936BA658-8A35-4E95-B400-597966274CC1}" dt="2022-11-28T01:17:34.563" v="328" actId="404"/>
        <pc:sldMkLst>
          <pc:docMk/>
          <pc:sldMk cId="3987557330" sldId="278"/>
        </pc:sldMkLst>
        <pc:spChg chg="mod">
          <ac:chgData name="Electrical Division" userId="d8fa8754-47f9-4ed2-8c2b-1113b3d3a1d8" providerId="ADAL" clId="{936BA658-8A35-4E95-B400-597966274CC1}" dt="2022-11-28T01:17:23.237" v="324" actId="14100"/>
          <ac:spMkLst>
            <pc:docMk/>
            <pc:sldMk cId="3987557330" sldId="278"/>
            <ac:spMk id="10" creationId="{F1AD780C-C45B-A709-7222-C3BA0B71792E}"/>
          </ac:spMkLst>
        </pc:spChg>
        <pc:spChg chg="mod">
          <ac:chgData name="Electrical Division" userId="d8fa8754-47f9-4ed2-8c2b-1113b3d3a1d8" providerId="ADAL" clId="{936BA658-8A35-4E95-B400-597966274CC1}" dt="2022-11-28T01:17:34.563" v="328" actId="404"/>
          <ac:spMkLst>
            <pc:docMk/>
            <pc:sldMk cId="3987557330" sldId="278"/>
            <ac:spMk id="11" creationId="{416B04E0-5A96-9121-A8D4-0D4B3A5FA764}"/>
          </ac:spMkLst>
        </pc:spChg>
      </pc:sldChg>
      <pc:sldChg chg="addSp delSp modSp add del mod ord">
        <pc:chgData name="Electrical Division" userId="d8fa8754-47f9-4ed2-8c2b-1113b3d3a1d8" providerId="ADAL" clId="{936BA658-8A35-4E95-B400-597966274CC1}" dt="2022-11-28T01:21:52.803" v="372" actId="47"/>
        <pc:sldMkLst>
          <pc:docMk/>
          <pc:sldMk cId="2884346878" sldId="279"/>
        </pc:sldMkLst>
        <pc:spChg chg="add mod">
          <ac:chgData name="Electrical Division" userId="d8fa8754-47f9-4ed2-8c2b-1113b3d3a1d8" providerId="ADAL" clId="{936BA658-8A35-4E95-B400-597966274CC1}" dt="2022-11-28T01:20:26.392" v="339"/>
          <ac:spMkLst>
            <pc:docMk/>
            <pc:sldMk cId="2884346878" sldId="279"/>
            <ac:spMk id="3" creationId="{475A264D-8F76-7876-DAA5-3449C151C55F}"/>
          </ac:spMkLst>
        </pc:spChg>
        <pc:spChg chg="add mod">
          <ac:chgData name="Electrical Division" userId="d8fa8754-47f9-4ed2-8c2b-1113b3d3a1d8" providerId="ADAL" clId="{936BA658-8A35-4E95-B400-597966274CC1}" dt="2022-11-28T01:20:52.325" v="367" actId="1038"/>
          <ac:spMkLst>
            <pc:docMk/>
            <pc:sldMk cId="2884346878" sldId="279"/>
            <ac:spMk id="4" creationId="{2BEB076F-3246-58E8-1EC5-7325B76ACE5D}"/>
          </ac:spMkLst>
        </pc:spChg>
        <pc:spChg chg="add mod">
          <ac:chgData name="Electrical Division" userId="d8fa8754-47f9-4ed2-8c2b-1113b3d3a1d8" providerId="ADAL" clId="{936BA658-8A35-4E95-B400-597966274CC1}" dt="2022-11-28T01:20:26.392" v="339"/>
          <ac:spMkLst>
            <pc:docMk/>
            <pc:sldMk cId="2884346878" sldId="279"/>
            <ac:spMk id="6" creationId="{5D956C9A-270C-22FC-0AA4-DD3F840F6B01}"/>
          </ac:spMkLst>
        </pc:spChg>
        <pc:spChg chg="add mod">
          <ac:chgData name="Electrical Division" userId="d8fa8754-47f9-4ed2-8c2b-1113b3d3a1d8" providerId="ADAL" clId="{936BA658-8A35-4E95-B400-597966274CC1}" dt="2022-11-28T01:20:26.392" v="339"/>
          <ac:spMkLst>
            <pc:docMk/>
            <pc:sldMk cId="2884346878" sldId="279"/>
            <ac:spMk id="7" creationId="{7EC77ABE-B02A-EE1F-B5E9-DEDAC9CD166B}"/>
          </ac:spMkLst>
        </pc:spChg>
        <pc:spChg chg="add mod">
          <ac:chgData name="Electrical Division" userId="d8fa8754-47f9-4ed2-8c2b-1113b3d3a1d8" providerId="ADAL" clId="{936BA658-8A35-4E95-B400-597966274CC1}" dt="2022-11-28T01:20:26.392" v="339"/>
          <ac:spMkLst>
            <pc:docMk/>
            <pc:sldMk cId="2884346878" sldId="279"/>
            <ac:spMk id="8" creationId="{D96F33CF-5DEF-5FB7-D8F6-96B4ED4556FF}"/>
          </ac:spMkLst>
        </pc:spChg>
        <pc:spChg chg="add mod">
          <ac:chgData name="Electrical Division" userId="d8fa8754-47f9-4ed2-8c2b-1113b3d3a1d8" providerId="ADAL" clId="{936BA658-8A35-4E95-B400-597966274CC1}" dt="2022-11-28T01:20:26.392" v="339"/>
          <ac:spMkLst>
            <pc:docMk/>
            <pc:sldMk cId="2884346878" sldId="279"/>
            <ac:spMk id="9" creationId="{DB768291-7114-DD5A-8605-FFDCA93CCCAD}"/>
          </ac:spMkLst>
        </pc:spChg>
        <pc:spChg chg="del mod">
          <ac:chgData name="Electrical Division" userId="d8fa8754-47f9-4ed2-8c2b-1113b3d3a1d8" providerId="ADAL" clId="{936BA658-8A35-4E95-B400-597966274CC1}" dt="2022-11-28T01:20:30.577" v="341" actId="478"/>
          <ac:spMkLst>
            <pc:docMk/>
            <pc:sldMk cId="2884346878" sldId="279"/>
            <ac:spMk id="10" creationId="{F1AD780C-C45B-A709-7222-C3BA0B71792E}"/>
          </ac:spMkLst>
        </pc:spChg>
        <pc:spChg chg="add del mod">
          <ac:chgData name="Electrical Division" userId="d8fa8754-47f9-4ed2-8c2b-1113b3d3a1d8" providerId="ADAL" clId="{936BA658-8A35-4E95-B400-597966274CC1}" dt="2022-11-28T01:20:40.976" v="343" actId="478"/>
          <ac:spMkLst>
            <pc:docMk/>
            <pc:sldMk cId="2884346878" sldId="279"/>
            <ac:spMk id="11" creationId="{416B04E0-5A96-9121-A8D4-0D4B3A5FA764}"/>
          </ac:spMkLst>
        </pc:spChg>
        <pc:spChg chg="add mod">
          <ac:chgData name="Electrical Division" userId="d8fa8754-47f9-4ed2-8c2b-1113b3d3a1d8" providerId="ADAL" clId="{936BA658-8A35-4E95-B400-597966274CC1}" dt="2022-11-28T01:20:26.392" v="339"/>
          <ac:spMkLst>
            <pc:docMk/>
            <pc:sldMk cId="2884346878" sldId="279"/>
            <ac:spMk id="12" creationId="{DA362C23-CC40-274E-A0D9-69A126A5EF46}"/>
          </ac:spMkLst>
        </pc:spChg>
        <pc:spChg chg="add mod">
          <ac:chgData name="Electrical Division" userId="d8fa8754-47f9-4ed2-8c2b-1113b3d3a1d8" providerId="ADAL" clId="{936BA658-8A35-4E95-B400-597966274CC1}" dt="2022-11-28T01:20:26.392" v="339"/>
          <ac:spMkLst>
            <pc:docMk/>
            <pc:sldMk cId="2884346878" sldId="279"/>
            <ac:spMk id="13" creationId="{4E63EA51-816D-83A3-354D-55F0A50E5FD5}"/>
          </ac:spMkLst>
        </pc:spChg>
        <pc:spChg chg="add mod">
          <ac:chgData name="Electrical Division" userId="d8fa8754-47f9-4ed2-8c2b-1113b3d3a1d8" providerId="ADAL" clId="{936BA658-8A35-4E95-B400-597966274CC1}" dt="2022-11-28T01:20:26.392" v="339"/>
          <ac:spMkLst>
            <pc:docMk/>
            <pc:sldMk cId="2884346878" sldId="279"/>
            <ac:spMk id="14" creationId="{5EFD3846-CDD2-DC74-E4B3-CE11EF3696B2}"/>
          </ac:spMkLst>
        </pc:spChg>
        <pc:spChg chg="add mod">
          <ac:chgData name="Electrical Division" userId="d8fa8754-47f9-4ed2-8c2b-1113b3d3a1d8" providerId="ADAL" clId="{936BA658-8A35-4E95-B400-597966274CC1}" dt="2022-11-28T01:20:26.392" v="339"/>
          <ac:spMkLst>
            <pc:docMk/>
            <pc:sldMk cId="2884346878" sldId="279"/>
            <ac:spMk id="15" creationId="{674FAB5B-6537-738C-5F90-54B2BF3D4817}"/>
          </ac:spMkLst>
        </pc:spChg>
        <pc:spChg chg="add mod">
          <ac:chgData name="Electrical Division" userId="d8fa8754-47f9-4ed2-8c2b-1113b3d3a1d8" providerId="ADAL" clId="{936BA658-8A35-4E95-B400-597966274CC1}" dt="2022-11-28T01:20:26.392" v="339"/>
          <ac:spMkLst>
            <pc:docMk/>
            <pc:sldMk cId="2884346878" sldId="279"/>
            <ac:spMk id="16" creationId="{77240928-92D2-ACE6-0074-464FFED1E06B}"/>
          </ac:spMkLst>
        </pc:spChg>
        <pc:spChg chg="add mod">
          <ac:chgData name="Electrical Division" userId="d8fa8754-47f9-4ed2-8c2b-1113b3d3a1d8" providerId="ADAL" clId="{936BA658-8A35-4E95-B400-597966274CC1}" dt="2022-11-28T01:20:26.392" v="339"/>
          <ac:spMkLst>
            <pc:docMk/>
            <pc:sldMk cId="2884346878" sldId="279"/>
            <ac:spMk id="17" creationId="{17624CE3-70F5-BF7F-691C-B90AD5C85F03}"/>
          </ac:spMkLst>
        </pc:spChg>
        <pc:spChg chg="add mod">
          <ac:chgData name="Electrical Division" userId="d8fa8754-47f9-4ed2-8c2b-1113b3d3a1d8" providerId="ADAL" clId="{936BA658-8A35-4E95-B400-597966274CC1}" dt="2022-11-28T01:20:26.392" v="339"/>
          <ac:spMkLst>
            <pc:docMk/>
            <pc:sldMk cId="2884346878" sldId="279"/>
            <ac:spMk id="18" creationId="{49906DDB-28A4-0E3B-A67B-98222B7E1C7D}"/>
          </ac:spMkLst>
        </pc:spChg>
        <pc:spChg chg="add mod">
          <ac:chgData name="Electrical Division" userId="d8fa8754-47f9-4ed2-8c2b-1113b3d3a1d8" providerId="ADAL" clId="{936BA658-8A35-4E95-B400-597966274CC1}" dt="2022-11-28T01:20:26.392" v="339"/>
          <ac:spMkLst>
            <pc:docMk/>
            <pc:sldMk cId="2884346878" sldId="279"/>
            <ac:spMk id="19" creationId="{1A7750F8-43ED-14E3-9DD9-00106F8280AE}"/>
          </ac:spMkLst>
        </pc:spChg>
        <pc:spChg chg="add mod">
          <ac:chgData name="Electrical Division" userId="d8fa8754-47f9-4ed2-8c2b-1113b3d3a1d8" providerId="ADAL" clId="{936BA658-8A35-4E95-B400-597966274CC1}" dt="2022-11-28T01:20:26.392" v="339"/>
          <ac:spMkLst>
            <pc:docMk/>
            <pc:sldMk cId="2884346878" sldId="279"/>
            <ac:spMk id="20" creationId="{7DF5AD2B-C32E-1DC0-9F43-81B77F514060}"/>
          </ac:spMkLst>
        </pc:spChg>
        <pc:spChg chg="add mod">
          <ac:chgData name="Electrical Division" userId="d8fa8754-47f9-4ed2-8c2b-1113b3d3a1d8" providerId="ADAL" clId="{936BA658-8A35-4E95-B400-597966274CC1}" dt="2022-11-28T01:20:26.392" v="339"/>
          <ac:spMkLst>
            <pc:docMk/>
            <pc:sldMk cId="2884346878" sldId="279"/>
            <ac:spMk id="21" creationId="{2D305D43-81F5-F467-99A8-D6DFD38BA757}"/>
          </ac:spMkLst>
        </pc:spChg>
        <pc:spChg chg="add mod">
          <ac:chgData name="Electrical Division" userId="d8fa8754-47f9-4ed2-8c2b-1113b3d3a1d8" providerId="ADAL" clId="{936BA658-8A35-4E95-B400-597966274CC1}" dt="2022-11-28T01:20:26.392" v="339"/>
          <ac:spMkLst>
            <pc:docMk/>
            <pc:sldMk cId="2884346878" sldId="279"/>
            <ac:spMk id="22" creationId="{0749DB29-EAAC-3FEA-9A02-EC1B66A9B459}"/>
          </ac:spMkLst>
        </pc:spChg>
        <pc:spChg chg="add mod">
          <ac:chgData name="Electrical Division" userId="d8fa8754-47f9-4ed2-8c2b-1113b3d3a1d8" providerId="ADAL" clId="{936BA658-8A35-4E95-B400-597966274CC1}" dt="2022-11-28T01:20:26.392" v="339"/>
          <ac:spMkLst>
            <pc:docMk/>
            <pc:sldMk cId="2884346878" sldId="279"/>
            <ac:spMk id="23" creationId="{E311B4C6-A182-10CA-DCB9-6CE1DA1018DF}"/>
          </ac:spMkLst>
        </pc:spChg>
        <pc:spChg chg="add mod">
          <ac:chgData name="Electrical Division" userId="d8fa8754-47f9-4ed2-8c2b-1113b3d3a1d8" providerId="ADAL" clId="{936BA658-8A35-4E95-B400-597966274CC1}" dt="2022-11-28T01:20:26.392" v="339"/>
          <ac:spMkLst>
            <pc:docMk/>
            <pc:sldMk cId="2884346878" sldId="279"/>
            <ac:spMk id="24" creationId="{07A7DC40-709E-AAD1-AC00-A774521C1014}"/>
          </ac:spMkLst>
        </pc:spChg>
        <pc:spChg chg="add mod">
          <ac:chgData name="Electrical Division" userId="d8fa8754-47f9-4ed2-8c2b-1113b3d3a1d8" providerId="ADAL" clId="{936BA658-8A35-4E95-B400-597966274CC1}" dt="2022-11-28T01:20:26.392" v="339"/>
          <ac:spMkLst>
            <pc:docMk/>
            <pc:sldMk cId="2884346878" sldId="279"/>
            <ac:spMk id="25" creationId="{6A41554A-234A-F549-8E65-22DB924231DD}"/>
          </ac:spMkLst>
        </pc:spChg>
        <pc:spChg chg="add mod">
          <ac:chgData name="Electrical Division" userId="d8fa8754-47f9-4ed2-8c2b-1113b3d3a1d8" providerId="ADAL" clId="{936BA658-8A35-4E95-B400-597966274CC1}" dt="2022-11-28T01:20:26.392" v="339"/>
          <ac:spMkLst>
            <pc:docMk/>
            <pc:sldMk cId="2884346878" sldId="279"/>
            <ac:spMk id="26" creationId="{CE0B406C-2B73-5479-5557-25371655FBFB}"/>
          </ac:spMkLst>
        </pc:spChg>
        <pc:spChg chg="add del mod">
          <ac:chgData name="Electrical Division" userId="d8fa8754-47f9-4ed2-8c2b-1113b3d3a1d8" providerId="ADAL" clId="{936BA658-8A35-4E95-B400-597966274CC1}" dt="2022-11-28T01:20:35.741" v="342" actId="478"/>
          <ac:spMkLst>
            <pc:docMk/>
            <pc:sldMk cId="2884346878" sldId="279"/>
            <ac:spMk id="28" creationId="{AE54F428-3A46-F5E4-1381-3408335F6775}"/>
          </ac:spMkLst>
        </pc:spChg>
        <pc:graphicFrameChg chg="add del mod">
          <ac:chgData name="Electrical Division" userId="d8fa8754-47f9-4ed2-8c2b-1113b3d3a1d8" providerId="ADAL" clId="{936BA658-8A35-4E95-B400-597966274CC1}" dt="2022-11-28T01:21:12.648" v="370" actId="14100"/>
          <ac:graphicFrameMkLst>
            <pc:docMk/>
            <pc:sldMk cId="2884346878" sldId="279"/>
            <ac:graphicFrameMk id="5" creationId="{DAB75716-17D6-87FB-052B-73AB49A8AF69}"/>
          </ac:graphicFrameMkLst>
        </pc:graphicFrameChg>
        <pc:picChg chg="add del mod">
          <ac:chgData name="Electrical Division" userId="d8fa8754-47f9-4ed2-8c2b-1113b3d3a1d8" providerId="ADAL" clId="{936BA658-8A35-4E95-B400-597966274CC1}" dt="2022-11-28T01:20:23.702" v="338"/>
          <ac:picMkLst>
            <pc:docMk/>
            <pc:sldMk cId="2884346878" sldId="279"/>
            <ac:picMk id="2" creationId="{FFC65C55-72ED-958B-CC69-DE552FE34E7C}"/>
          </ac:picMkLst>
        </pc:picChg>
      </pc:sldChg>
      <pc:sldChg chg="add">
        <pc:chgData name="Electrical Division" userId="d8fa8754-47f9-4ed2-8c2b-1113b3d3a1d8" providerId="ADAL" clId="{936BA658-8A35-4E95-B400-597966274CC1}" dt="2022-11-28T01:28:22.113" v="550"/>
        <pc:sldMkLst>
          <pc:docMk/>
          <pc:sldMk cId="3975794143" sldId="283"/>
        </pc:sldMkLst>
      </pc:sldChg>
      <pc:sldChg chg="add">
        <pc:chgData name="Electrical Division" userId="d8fa8754-47f9-4ed2-8c2b-1113b3d3a1d8" providerId="ADAL" clId="{936BA658-8A35-4E95-B400-597966274CC1}" dt="2022-11-28T01:27:36.409" v="547"/>
        <pc:sldMkLst>
          <pc:docMk/>
          <pc:sldMk cId="293543774" sldId="288"/>
        </pc:sldMkLst>
      </pc:sldChg>
      <pc:sldChg chg="add">
        <pc:chgData name="Electrical Division" userId="d8fa8754-47f9-4ed2-8c2b-1113b3d3a1d8" providerId="ADAL" clId="{936BA658-8A35-4E95-B400-597966274CC1}" dt="2022-11-28T01:27:49.644" v="548"/>
        <pc:sldMkLst>
          <pc:docMk/>
          <pc:sldMk cId="1943310086" sldId="290"/>
        </pc:sldMkLst>
      </pc:sldChg>
      <pc:sldChg chg="add">
        <pc:chgData name="Electrical Division" userId="d8fa8754-47f9-4ed2-8c2b-1113b3d3a1d8" providerId="ADAL" clId="{936BA658-8A35-4E95-B400-597966274CC1}" dt="2022-11-28T01:21:50.302" v="371"/>
        <pc:sldMkLst>
          <pc:docMk/>
          <pc:sldMk cId="4087322601" sldId="302"/>
        </pc:sldMkLst>
      </pc:sldChg>
      <pc:sldChg chg="add del">
        <pc:chgData name="Electrical Division" userId="d8fa8754-47f9-4ed2-8c2b-1113b3d3a1d8" providerId="ADAL" clId="{936BA658-8A35-4E95-B400-597966274CC1}" dt="2022-11-28T01:22:30.543" v="374" actId="47"/>
        <pc:sldMkLst>
          <pc:docMk/>
          <pc:sldMk cId="321633061" sldId="303"/>
        </pc:sldMkLst>
      </pc:sldChg>
      <pc:sldChg chg="add">
        <pc:chgData name="Electrical Division" userId="d8fa8754-47f9-4ed2-8c2b-1113b3d3a1d8" providerId="ADAL" clId="{936BA658-8A35-4E95-B400-597966274CC1}" dt="2022-11-28T01:22:46.060" v="375"/>
        <pc:sldMkLst>
          <pc:docMk/>
          <pc:sldMk cId="2678443261" sldId="303"/>
        </pc:sldMkLst>
      </pc:sldChg>
      <pc:sldChg chg="add">
        <pc:chgData name="Electrical Division" userId="d8fa8754-47f9-4ed2-8c2b-1113b3d3a1d8" providerId="ADAL" clId="{936BA658-8A35-4E95-B400-597966274CC1}" dt="2022-11-28T01:23:15.980" v="376"/>
        <pc:sldMkLst>
          <pc:docMk/>
          <pc:sldMk cId="1183038641" sldId="304"/>
        </pc:sldMkLst>
      </pc:sldChg>
      <pc:sldChg chg="add">
        <pc:chgData name="Electrical Division" userId="d8fa8754-47f9-4ed2-8c2b-1113b3d3a1d8" providerId="ADAL" clId="{936BA658-8A35-4E95-B400-597966274CC1}" dt="2022-11-28T01:23:34.375" v="377"/>
        <pc:sldMkLst>
          <pc:docMk/>
          <pc:sldMk cId="2238691925" sldId="305"/>
        </pc:sldMkLst>
      </pc:sldChg>
      <pc:sldChg chg="add">
        <pc:chgData name="Electrical Division" userId="d8fa8754-47f9-4ed2-8c2b-1113b3d3a1d8" providerId="ADAL" clId="{936BA658-8A35-4E95-B400-597966274CC1}" dt="2022-11-28T01:23:56.408" v="378"/>
        <pc:sldMkLst>
          <pc:docMk/>
          <pc:sldMk cId="4180973692" sldId="306"/>
        </pc:sldMkLst>
      </pc:sldChg>
      <pc:sldChg chg="delSp modSp add mod">
        <pc:chgData name="Electrical Division" userId="d8fa8754-47f9-4ed2-8c2b-1113b3d3a1d8" providerId="ADAL" clId="{936BA658-8A35-4E95-B400-597966274CC1}" dt="2022-11-28T01:26:53.681" v="545" actId="1076"/>
        <pc:sldMkLst>
          <pc:docMk/>
          <pc:sldMk cId="2911518142" sldId="307"/>
        </pc:sldMkLst>
        <pc:spChg chg="del mod">
          <ac:chgData name="Electrical Division" userId="d8fa8754-47f9-4ed2-8c2b-1113b3d3a1d8" providerId="ADAL" clId="{936BA658-8A35-4E95-B400-597966274CC1}" dt="2022-11-28T01:25:10.892" v="408" actId="478"/>
          <ac:spMkLst>
            <pc:docMk/>
            <pc:sldMk cId="2911518142" sldId="307"/>
            <ac:spMk id="342" creationId="{00000000-0000-0000-0000-000000000000}"/>
          </ac:spMkLst>
        </pc:spChg>
        <pc:grpChg chg="mod">
          <ac:chgData name="Electrical Division" userId="d8fa8754-47f9-4ed2-8c2b-1113b3d3a1d8" providerId="ADAL" clId="{936BA658-8A35-4E95-B400-597966274CC1}" dt="2022-11-28T01:26:32.853" v="540" actId="14100"/>
          <ac:grpSpMkLst>
            <pc:docMk/>
            <pc:sldMk cId="2911518142" sldId="307"/>
            <ac:grpSpMk id="3" creationId="{00000000-0000-0000-0000-000000000000}"/>
          </ac:grpSpMkLst>
        </pc:grpChg>
        <pc:picChg chg="mod">
          <ac:chgData name="Electrical Division" userId="d8fa8754-47f9-4ed2-8c2b-1113b3d3a1d8" providerId="ADAL" clId="{936BA658-8A35-4E95-B400-597966274CC1}" dt="2022-11-28T01:26:53.681" v="545" actId="1076"/>
          <ac:picMkLst>
            <pc:docMk/>
            <pc:sldMk cId="2911518142" sldId="307"/>
            <ac:picMk id="340" creationId="{00000000-0000-0000-0000-000000000000}"/>
          </ac:picMkLst>
        </pc:picChg>
        <pc:picChg chg="del">
          <ac:chgData name="Electrical Division" userId="d8fa8754-47f9-4ed2-8c2b-1113b3d3a1d8" providerId="ADAL" clId="{936BA658-8A35-4E95-B400-597966274CC1}" dt="2022-11-28T01:24:57.310" v="380" actId="478"/>
          <ac:picMkLst>
            <pc:docMk/>
            <pc:sldMk cId="2911518142" sldId="307"/>
            <ac:picMk id="1026" creationId="{00000000-0000-0000-0000-000000000000}"/>
          </ac:picMkLst>
        </pc:picChg>
        <pc:picChg chg="del">
          <ac:chgData name="Electrical Division" userId="d8fa8754-47f9-4ed2-8c2b-1113b3d3a1d8" providerId="ADAL" clId="{936BA658-8A35-4E95-B400-597966274CC1}" dt="2022-11-28T01:24:58.154" v="381" actId="478"/>
          <ac:picMkLst>
            <pc:docMk/>
            <pc:sldMk cId="2911518142" sldId="307"/>
            <ac:picMk id="1027" creationId="{00000000-0000-0000-0000-000000000000}"/>
          </ac:picMkLst>
        </pc:picChg>
      </pc:sldChg>
      <pc:sldChg chg="add">
        <pc:chgData name="Electrical Division" userId="d8fa8754-47f9-4ed2-8c2b-1113b3d3a1d8" providerId="ADAL" clId="{936BA658-8A35-4E95-B400-597966274CC1}" dt="2022-11-28T01:59:13.964" v="958"/>
        <pc:sldMkLst>
          <pc:docMk/>
          <pc:sldMk cId="0" sldId="309"/>
        </pc:sldMkLst>
      </pc:sldChg>
      <pc:sldChg chg="add">
        <pc:chgData name="Electrical Division" userId="d8fa8754-47f9-4ed2-8c2b-1113b3d3a1d8" providerId="ADAL" clId="{936BA658-8A35-4E95-B400-597966274CC1}" dt="2022-11-28T01:28:05.131" v="549"/>
        <pc:sldMkLst>
          <pc:docMk/>
          <pc:sldMk cId="2241108864" sldId="349"/>
        </pc:sldMkLst>
      </pc:sldChg>
      <pc:sldChg chg="modSp add mod">
        <pc:chgData name="Electrical Division" userId="d8fa8754-47f9-4ed2-8c2b-1113b3d3a1d8" providerId="ADAL" clId="{936BA658-8A35-4E95-B400-597966274CC1}" dt="2022-11-28T01:43:26.571" v="621" actId="20577"/>
        <pc:sldMkLst>
          <pc:docMk/>
          <pc:sldMk cId="3154267278" sldId="350"/>
        </pc:sldMkLst>
        <pc:spChg chg="mod">
          <ac:chgData name="Electrical Division" userId="d8fa8754-47f9-4ed2-8c2b-1113b3d3a1d8" providerId="ADAL" clId="{936BA658-8A35-4E95-B400-597966274CC1}" dt="2022-11-28T01:43:05.383" v="600" actId="20577"/>
          <ac:spMkLst>
            <pc:docMk/>
            <pc:sldMk cId="3154267278" sldId="350"/>
            <ac:spMk id="10" creationId="{F1AD780C-C45B-A709-7222-C3BA0B71792E}"/>
          </ac:spMkLst>
        </pc:spChg>
        <pc:spChg chg="mod">
          <ac:chgData name="Electrical Division" userId="d8fa8754-47f9-4ed2-8c2b-1113b3d3a1d8" providerId="ADAL" clId="{936BA658-8A35-4E95-B400-597966274CC1}" dt="2022-11-28T01:43:26.571" v="621" actId="20577"/>
          <ac:spMkLst>
            <pc:docMk/>
            <pc:sldMk cId="3154267278" sldId="350"/>
            <ac:spMk id="11" creationId="{416B04E0-5A96-9121-A8D4-0D4B3A5FA764}"/>
          </ac:spMkLst>
        </pc:spChg>
      </pc:sldChg>
      <pc:sldChg chg="del">
        <pc:chgData name="Electrical Division" userId="d8fa8754-47f9-4ed2-8c2b-1113b3d3a1d8" providerId="ADAL" clId="{936BA658-8A35-4E95-B400-597966274CC1}" dt="2022-11-28T01:48:49.406" v="622"/>
        <pc:sldMkLst>
          <pc:docMk/>
          <pc:sldMk cId="85684575" sldId="351"/>
        </pc:sldMkLst>
      </pc:sldChg>
      <pc:sldChg chg="addSp delSp modSp mod ord">
        <pc:chgData name="Electrical Division" userId="d8fa8754-47f9-4ed2-8c2b-1113b3d3a1d8" providerId="ADAL" clId="{936BA658-8A35-4E95-B400-597966274CC1}" dt="2022-11-28T02:48:00.117" v="1644"/>
        <pc:sldMkLst>
          <pc:docMk/>
          <pc:sldMk cId="509605926" sldId="351"/>
        </pc:sldMkLst>
        <pc:spChg chg="add del mod">
          <ac:chgData name="Electrical Division" userId="d8fa8754-47f9-4ed2-8c2b-1113b3d3a1d8" providerId="ADAL" clId="{936BA658-8A35-4E95-B400-597966274CC1}" dt="2022-11-28T02:44:16.998" v="1542"/>
          <ac:spMkLst>
            <pc:docMk/>
            <pc:sldMk cId="509605926" sldId="351"/>
            <ac:spMk id="5" creationId="{248CCACB-F0D4-E322-518D-B396D96BC934}"/>
          </ac:spMkLst>
        </pc:spChg>
        <pc:spChg chg="mod">
          <ac:chgData name="Electrical Division" userId="d8fa8754-47f9-4ed2-8c2b-1113b3d3a1d8" providerId="ADAL" clId="{936BA658-8A35-4E95-B400-597966274CC1}" dt="2022-11-28T02:44:36.009" v="1566" actId="20577"/>
          <ac:spMkLst>
            <pc:docMk/>
            <pc:sldMk cId="509605926" sldId="351"/>
            <ac:spMk id="10" creationId="{F1AD780C-C45B-A709-7222-C3BA0B71792E}"/>
          </ac:spMkLst>
        </pc:spChg>
        <pc:spChg chg="del mod">
          <ac:chgData name="Electrical Division" userId="d8fa8754-47f9-4ed2-8c2b-1113b3d3a1d8" providerId="ADAL" clId="{936BA658-8A35-4E95-B400-597966274CC1}" dt="2022-11-28T01:53:56.482" v="796" actId="22"/>
          <ac:spMkLst>
            <pc:docMk/>
            <pc:sldMk cId="509605926" sldId="351"/>
            <ac:spMk id="11" creationId="{416B04E0-5A96-9121-A8D4-0D4B3A5FA764}"/>
          </ac:spMkLst>
        </pc:spChg>
        <pc:picChg chg="add del mod ord">
          <ac:chgData name="Electrical Division" userId="d8fa8754-47f9-4ed2-8c2b-1113b3d3a1d8" providerId="ADAL" clId="{936BA658-8A35-4E95-B400-597966274CC1}" dt="2022-11-28T02:44:12.226" v="1541" actId="478"/>
          <ac:picMkLst>
            <pc:docMk/>
            <pc:sldMk cId="509605926" sldId="351"/>
            <ac:picMk id="3" creationId="{0929F1AC-D7D0-158A-FE05-8741B325DA06}"/>
          </ac:picMkLst>
        </pc:picChg>
        <pc:picChg chg="add mod">
          <ac:chgData name="Electrical Division" userId="d8fa8754-47f9-4ed2-8c2b-1113b3d3a1d8" providerId="ADAL" clId="{936BA658-8A35-4E95-B400-597966274CC1}" dt="2022-11-28T02:44:26.701" v="1547" actId="14100"/>
          <ac:picMkLst>
            <pc:docMk/>
            <pc:sldMk cId="509605926" sldId="351"/>
            <ac:picMk id="6" creationId="{97D3703D-9E1E-65F5-532C-3258673B0065}"/>
          </ac:picMkLst>
        </pc:picChg>
      </pc:sldChg>
      <pc:sldChg chg="addSp delSp modSp add mod">
        <pc:chgData name="Electrical Division" userId="d8fa8754-47f9-4ed2-8c2b-1113b3d3a1d8" providerId="ADAL" clId="{936BA658-8A35-4E95-B400-597966274CC1}" dt="2022-11-28T02:10:27.865" v="1091" actId="20577"/>
        <pc:sldMkLst>
          <pc:docMk/>
          <pc:sldMk cId="411172097" sldId="352"/>
        </pc:sldMkLst>
        <pc:spChg chg="add del mod">
          <ac:chgData name="Electrical Division" userId="d8fa8754-47f9-4ed2-8c2b-1113b3d3a1d8" providerId="ADAL" clId="{936BA658-8A35-4E95-B400-597966274CC1}" dt="2022-11-28T01:55:40.179" v="886" actId="478"/>
          <ac:spMkLst>
            <pc:docMk/>
            <pc:sldMk cId="411172097" sldId="352"/>
            <ac:spMk id="4" creationId="{297E0588-5F6F-3CCA-26E9-ED9DD8D9DD1C}"/>
          </ac:spMkLst>
        </pc:spChg>
        <pc:spChg chg="mod">
          <ac:chgData name="Electrical Division" userId="d8fa8754-47f9-4ed2-8c2b-1113b3d3a1d8" providerId="ADAL" clId="{936BA658-8A35-4E95-B400-597966274CC1}" dt="2022-11-28T02:10:27.865" v="1091" actId="20577"/>
          <ac:spMkLst>
            <pc:docMk/>
            <pc:sldMk cId="411172097" sldId="352"/>
            <ac:spMk id="10" creationId="{F1AD780C-C45B-A709-7222-C3BA0B71792E}"/>
          </ac:spMkLst>
        </pc:spChg>
        <pc:picChg chg="del">
          <ac:chgData name="Electrical Division" userId="d8fa8754-47f9-4ed2-8c2b-1113b3d3a1d8" providerId="ADAL" clId="{936BA658-8A35-4E95-B400-597966274CC1}" dt="2022-11-28T01:55:32.912" v="884" actId="478"/>
          <ac:picMkLst>
            <pc:docMk/>
            <pc:sldMk cId="411172097" sldId="352"/>
            <ac:picMk id="3" creationId="{0929F1AC-D7D0-158A-FE05-8741B325DA06}"/>
          </ac:picMkLst>
        </pc:picChg>
        <pc:picChg chg="add mod">
          <ac:chgData name="Electrical Division" userId="d8fa8754-47f9-4ed2-8c2b-1113b3d3a1d8" providerId="ADAL" clId="{936BA658-8A35-4E95-B400-597966274CC1}" dt="2022-11-28T01:55:35.012" v="885"/>
          <ac:picMkLst>
            <pc:docMk/>
            <pc:sldMk cId="411172097" sldId="352"/>
            <ac:picMk id="5" creationId="{B07E4B32-3DAC-2FAD-7B21-CDE1B51B2E86}"/>
          </ac:picMkLst>
        </pc:picChg>
      </pc:sldChg>
      <pc:sldChg chg="addSp delSp modSp add mod">
        <pc:chgData name="Electrical Division" userId="d8fa8754-47f9-4ed2-8c2b-1113b3d3a1d8" providerId="ADAL" clId="{936BA658-8A35-4E95-B400-597966274CC1}" dt="2022-11-28T02:05:26.718" v="960" actId="14100"/>
        <pc:sldMkLst>
          <pc:docMk/>
          <pc:sldMk cId="1929419903" sldId="353"/>
        </pc:sldMkLst>
        <pc:spChg chg="add del mod">
          <ac:chgData name="Electrical Division" userId="d8fa8754-47f9-4ed2-8c2b-1113b3d3a1d8" providerId="ADAL" clId="{936BA658-8A35-4E95-B400-597966274CC1}" dt="2022-11-28T01:57:23.877" v="889"/>
          <ac:spMkLst>
            <pc:docMk/>
            <pc:sldMk cId="1929419903" sldId="353"/>
            <ac:spMk id="4" creationId="{65A8855A-E730-B818-0CD2-D7B472D24AEC}"/>
          </ac:spMkLst>
        </pc:spChg>
        <pc:spChg chg="add mod">
          <ac:chgData name="Electrical Division" userId="d8fa8754-47f9-4ed2-8c2b-1113b3d3a1d8" providerId="ADAL" clId="{936BA658-8A35-4E95-B400-597966274CC1}" dt="2022-11-28T01:58:44.724" v="957" actId="20577"/>
          <ac:spMkLst>
            <pc:docMk/>
            <pc:sldMk cId="1929419903" sldId="353"/>
            <ac:spMk id="6" creationId="{365A3400-8702-3E3A-DA5C-A1A5DFC2307A}"/>
          </ac:spMkLst>
        </pc:spChg>
        <pc:spChg chg="mod">
          <ac:chgData name="Electrical Division" userId="d8fa8754-47f9-4ed2-8c2b-1113b3d3a1d8" providerId="ADAL" clId="{936BA658-8A35-4E95-B400-597966274CC1}" dt="2022-11-28T01:57:39.345" v="915" actId="20577"/>
          <ac:spMkLst>
            <pc:docMk/>
            <pc:sldMk cId="1929419903" sldId="353"/>
            <ac:spMk id="10" creationId="{F1AD780C-C45B-A709-7222-C3BA0B71792E}"/>
          </ac:spMkLst>
        </pc:spChg>
        <pc:picChg chg="del">
          <ac:chgData name="Electrical Division" userId="d8fa8754-47f9-4ed2-8c2b-1113b3d3a1d8" providerId="ADAL" clId="{936BA658-8A35-4E95-B400-597966274CC1}" dt="2022-11-28T01:57:21.580" v="888" actId="478"/>
          <ac:picMkLst>
            <pc:docMk/>
            <pc:sldMk cId="1929419903" sldId="353"/>
            <ac:picMk id="3" creationId="{0929F1AC-D7D0-158A-FE05-8741B325DA06}"/>
          </ac:picMkLst>
        </pc:picChg>
        <pc:picChg chg="add mod">
          <ac:chgData name="Electrical Division" userId="d8fa8754-47f9-4ed2-8c2b-1113b3d3a1d8" providerId="ADAL" clId="{936BA658-8A35-4E95-B400-597966274CC1}" dt="2022-11-28T02:05:26.718" v="960" actId="14100"/>
          <ac:picMkLst>
            <pc:docMk/>
            <pc:sldMk cId="1929419903" sldId="353"/>
            <ac:picMk id="5" creationId="{03646DB5-BCF0-97CC-1E7E-09A84894A4B2}"/>
          </ac:picMkLst>
        </pc:picChg>
      </pc:sldChg>
      <pc:sldChg chg="addSp delSp modSp add mod">
        <pc:chgData name="Electrical Division" userId="d8fa8754-47f9-4ed2-8c2b-1113b3d3a1d8" providerId="ADAL" clId="{936BA658-8A35-4E95-B400-597966274CC1}" dt="2022-11-28T02:30:16.200" v="1445" actId="20577"/>
        <pc:sldMkLst>
          <pc:docMk/>
          <pc:sldMk cId="1426153310" sldId="354"/>
        </pc:sldMkLst>
        <pc:spChg chg="add mod">
          <ac:chgData name="Electrical Division" userId="d8fa8754-47f9-4ed2-8c2b-1113b3d3a1d8" providerId="ADAL" clId="{936BA658-8A35-4E95-B400-597966274CC1}" dt="2022-11-28T02:30:16.200" v="1445" actId="20577"/>
          <ac:spMkLst>
            <pc:docMk/>
            <pc:sldMk cId="1426153310" sldId="354"/>
            <ac:spMk id="4" creationId="{D209D542-D9D7-73B6-EE9C-DDD69C0B9338}"/>
          </ac:spMkLst>
        </pc:spChg>
        <pc:spChg chg="mod">
          <ac:chgData name="Electrical Division" userId="d8fa8754-47f9-4ed2-8c2b-1113b3d3a1d8" providerId="ADAL" clId="{936BA658-8A35-4E95-B400-597966274CC1}" dt="2022-11-28T02:29:44.358" v="1419" actId="14100"/>
          <ac:spMkLst>
            <pc:docMk/>
            <pc:sldMk cId="1426153310" sldId="354"/>
            <ac:spMk id="10" creationId="{F1AD780C-C45B-A709-7222-C3BA0B71792E}"/>
          </ac:spMkLst>
        </pc:spChg>
        <pc:picChg chg="add mod">
          <ac:chgData name="Electrical Division" userId="d8fa8754-47f9-4ed2-8c2b-1113b3d3a1d8" providerId="ADAL" clId="{936BA658-8A35-4E95-B400-597966274CC1}" dt="2022-11-28T02:29:49.203" v="1421" actId="14100"/>
          <ac:picMkLst>
            <pc:docMk/>
            <pc:sldMk cId="1426153310" sldId="354"/>
            <ac:picMk id="2" creationId="{5CD14228-E5AE-B15B-A052-18B860164507}"/>
          </ac:picMkLst>
        </pc:picChg>
        <pc:picChg chg="del">
          <ac:chgData name="Electrical Division" userId="d8fa8754-47f9-4ed2-8c2b-1113b3d3a1d8" providerId="ADAL" clId="{936BA658-8A35-4E95-B400-597966274CC1}" dt="2022-11-28T02:09:53.660" v="1024" actId="478"/>
          <ac:picMkLst>
            <pc:docMk/>
            <pc:sldMk cId="1426153310" sldId="354"/>
            <ac:picMk id="5" creationId="{B07E4B32-3DAC-2FAD-7B21-CDE1B51B2E86}"/>
          </ac:picMkLst>
        </pc:picChg>
      </pc:sldChg>
      <pc:sldChg chg="addSp delSp modSp add mod">
        <pc:chgData name="Electrical Division" userId="d8fa8754-47f9-4ed2-8c2b-1113b3d3a1d8" providerId="ADAL" clId="{936BA658-8A35-4E95-B400-597966274CC1}" dt="2022-11-28T02:11:29.524" v="1114" actId="20577"/>
        <pc:sldMkLst>
          <pc:docMk/>
          <pc:sldMk cId="3798151455" sldId="355"/>
        </pc:sldMkLst>
        <pc:spChg chg="add del">
          <ac:chgData name="Electrical Division" userId="d8fa8754-47f9-4ed2-8c2b-1113b3d3a1d8" providerId="ADAL" clId="{936BA658-8A35-4E95-B400-597966274CC1}" dt="2022-11-28T02:10:50.843" v="1095" actId="22"/>
          <ac:spMkLst>
            <pc:docMk/>
            <pc:sldMk cId="3798151455" sldId="355"/>
            <ac:spMk id="4" creationId="{D9F8205D-641D-B26B-9144-942448E52EEF}"/>
          </ac:spMkLst>
        </pc:spChg>
        <pc:spChg chg="add mod">
          <ac:chgData name="Electrical Division" userId="d8fa8754-47f9-4ed2-8c2b-1113b3d3a1d8" providerId="ADAL" clId="{936BA658-8A35-4E95-B400-597966274CC1}" dt="2022-11-28T02:11:15.947" v="1100" actId="20577"/>
          <ac:spMkLst>
            <pc:docMk/>
            <pc:sldMk cId="3798151455" sldId="355"/>
            <ac:spMk id="6" creationId="{957B18D2-B1CE-F544-C055-816D47D516BA}"/>
          </ac:spMkLst>
        </pc:spChg>
        <pc:spChg chg="mod">
          <ac:chgData name="Electrical Division" userId="d8fa8754-47f9-4ed2-8c2b-1113b3d3a1d8" providerId="ADAL" clId="{936BA658-8A35-4E95-B400-597966274CC1}" dt="2022-11-28T02:11:29.524" v="1114" actId="20577"/>
          <ac:spMkLst>
            <pc:docMk/>
            <pc:sldMk cId="3798151455" sldId="355"/>
            <ac:spMk id="10" creationId="{F1AD780C-C45B-A709-7222-C3BA0B71792E}"/>
          </ac:spMkLst>
        </pc:spChg>
        <pc:picChg chg="del">
          <ac:chgData name="Electrical Division" userId="d8fa8754-47f9-4ed2-8c2b-1113b3d3a1d8" providerId="ADAL" clId="{936BA658-8A35-4E95-B400-597966274CC1}" dt="2022-11-28T02:10:43.110" v="1093" actId="478"/>
          <ac:picMkLst>
            <pc:docMk/>
            <pc:sldMk cId="3798151455" sldId="355"/>
            <ac:picMk id="2" creationId="{5CD14228-E5AE-B15B-A052-18B860164507}"/>
          </ac:picMkLst>
        </pc:picChg>
      </pc:sldChg>
      <pc:sldChg chg="addSp delSp modSp add mod">
        <pc:chgData name="Electrical Division" userId="d8fa8754-47f9-4ed2-8c2b-1113b3d3a1d8" providerId="ADAL" clId="{936BA658-8A35-4E95-B400-597966274CC1}" dt="2022-11-28T02:12:29.844" v="1143" actId="14100"/>
        <pc:sldMkLst>
          <pc:docMk/>
          <pc:sldMk cId="180829902" sldId="356"/>
        </pc:sldMkLst>
        <pc:spChg chg="mod">
          <ac:chgData name="Electrical Division" userId="d8fa8754-47f9-4ed2-8c2b-1113b3d3a1d8" providerId="ADAL" clId="{936BA658-8A35-4E95-B400-597966274CC1}" dt="2022-11-28T02:12:22.818" v="1141" actId="20577"/>
          <ac:spMkLst>
            <pc:docMk/>
            <pc:sldMk cId="180829902" sldId="356"/>
            <ac:spMk id="10" creationId="{F1AD780C-C45B-A709-7222-C3BA0B71792E}"/>
          </ac:spMkLst>
        </pc:spChg>
        <pc:picChg chg="del">
          <ac:chgData name="Electrical Division" userId="d8fa8754-47f9-4ed2-8c2b-1113b3d3a1d8" providerId="ADAL" clId="{936BA658-8A35-4E95-B400-597966274CC1}" dt="2022-11-28T02:12:04.759" v="1116" actId="478"/>
          <ac:picMkLst>
            <pc:docMk/>
            <pc:sldMk cId="180829902" sldId="356"/>
            <ac:picMk id="2" creationId="{5CD14228-E5AE-B15B-A052-18B860164507}"/>
          </ac:picMkLst>
        </pc:picChg>
        <pc:picChg chg="add mod">
          <ac:chgData name="Electrical Division" userId="d8fa8754-47f9-4ed2-8c2b-1113b3d3a1d8" providerId="ADAL" clId="{936BA658-8A35-4E95-B400-597966274CC1}" dt="2022-11-28T02:12:29.844" v="1143" actId="14100"/>
          <ac:picMkLst>
            <pc:docMk/>
            <pc:sldMk cId="180829902" sldId="356"/>
            <ac:picMk id="3" creationId="{93E7F3EA-ACB8-A4D8-FC7C-64209726576F}"/>
          </ac:picMkLst>
        </pc:picChg>
      </pc:sldChg>
      <pc:sldChg chg="addSp delSp modSp add mod">
        <pc:chgData name="Electrical Division" userId="d8fa8754-47f9-4ed2-8c2b-1113b3d3a1d8" providerId="ADAL" clId="{936BA658-8A35-4E95-B400-597966274CC1}" dt="2022-11-28T02:15:10.231" v="1154" actId="1076"/>
        <pc:sldMkLst>
          <pc:docMk/>
          <pc:sldMk cId="6784125" sldId="357"/>
        </pc:sldMkLst>
        <pc:picChg chg="add mod">
          <ac:chgData name="Electrical Division" userId="d8fa8754-47f9-4ed2-8c2b-1113b3d3a1d8" providerId="ADAL" clId="{936BA658-8A35-4E95-B400-597966274CC1}" dt="2022-11-28T02:15:10.231" v="1154" actId="1076"/>
          <ac:picMkLst>
            <pc:docMk/>
            <pc:sldMk cId="6784125" sldId="357"/>
            <ac:picMk id="2" creationId="{D7C16840-1553-8DD4-2744-CA6809ACBC3D}"/>
          </ac:picMkLst>
        </pc:picChg>
        <pc:picChg chg="del">
          <ac:chgData name="Electrical Division" userId="d8fa8754-47f9-4ed2-8c2b-1113b3d3a1d8" providerId="ADAL" clId="{936BA658-8A35-4E95-B400-597966274CC1}" dt="2022-11-28T02:14:35.960" v="1145" actId="478"/>
          <ac:picMkLst>
            <pc:docMk/>
            <pc:sldMk cId="6784125" sldId="357"/>
            <ac:picMk id="5" creationId="{B07E4B32-3DAC-2FAD-7B21-CDE1B51B2E86}"/>
          </ac:picMkLst>
        </pc:picChg>
      </pc:sldChg>
      <pc:sldChg chg="addSp delSp modSp add">
        <pc:chgData name="Electrical Division" userId="d8fa8754-47f9-4ed2-8c2b-1113b3d3a1d8" providerId="ADAL" clId="{936BA658-8A35-4E95-B400-597966274CC1}" dt="2022-11-28T02:15:29.850" v="1162" actId="14100"/>
        <pc:sldMkLst>
          <pc:docMk/>
          <pc:sldMk cId="113433593" sldId="358"/>
        </pc:sldMkLst>
        <pc:picChg chg="del">
          <ac:chgData name="Electrical Division" userId="d8fa8754-47f9-4ed2-8c2b-1113b3d3a1d8" providerId="ADAL" clId="{936BA658-8A35-4E95-B400-597966274CC1}" dt="2022-11-28T02:15:16.199" v="1156" actId="478"/>
          <ac:picMkLst>
            <pc:docMk/>
            <pc:sldMk cId="113433593" sldId="358"/>
            <ac:picMk id="2" creationId="{D7C16840-1553-8DD4-2744-CA6809ACBC3D}"/>
          </ac:picMkLst>
        </pc:picChg>
        <pc:picChg chg="add mod">
          <ac:chgData name="Electrical Division" userId="d8fa8754-47f9-4ed2-8c2b-1113b3d3a1d8" providerId="ADAL" clId="{936BA658-8A35-4E95-B400-597966274CC1}" dt="2022-11-28T02:15:29.850" v="1162" actId="14100"/>
          <ac:picMkLst>
            <pc:docMk/>
            <pc:sldMk cId="113433593" sldId="358"/>
            <ac:picMk id="3" creationId="{E11F8BBE-340F-D57E-3CDE-839B039011DB}"/>
          </ac:picMkLst>
        </pc:picChg>
      </pc:sldChg>
      <pc:sldChg chg="addSp delSp modSp add mod">
        <pc:chgData name="Electrical Division" userId="d8fa8754-47f9-4ed2-8c2b-1113b3d3a1d8" providerId="ADAL" clId="{936BA658-8A35-4E95-B400-597966274CC1}" dt="2022-11-28T02:16:29.820" v="1169" actId="14734"/>
        <pc:sldMkLst>
          <pc:docMk/>
          <pc:sldMk cId="514597216" sldId="359"/>
        </pc:sldMkLst>
        <pc:spChg chg="mod">
          <ac:chgData name="Electrical Division" userId="d8fa8754-47f9-4ed2-8c2b-1113b3d3a1d8" providerId="ADAL" clId="{936BA658-8A35-4E95-B400-597966274CC1}" dt="2022-11-28T02:16:04.302" v="1167" actId="207"/>
          <ac:spMkLst>
            <pc:docMk/>
            <pc:sldMk cId="514597216" sldId="359"/>
            <ac:spMk id="10" creationId="{F1AD780C-C45B-A709-7222-C3BA0B71792E}"/>
          </ac:spMkLst>
        </pc:spChg>
        <pc:graphicFrameChg chg="add mod modGraphic">
          <ac:chgData name="Electrical Division" userId="d8fa8754-47f9-4ed2-8c2b-1113b3d3a1d8" providerId="ADAL" clId="{936BA658-8A35-4E95-B400-597966274CC1}" dt="2022-11-28T02:16:29.820" v="1169" actId="14734"/>
          <ac:graphicFrameMkLst>
            <pc:docMk/>
            <pc:sldMk cId="514597216" sldId="359"/>
            <ac:graphicFrameMk id="2" creationId="{A52E7E61-7628-1545-D49E-CBC5F78F2916}"/>
          </ac:graphicFrameMkLst>
        </pc:graphicFrameChg>
        <pc:picChg chg="del">
          <ac:chgData name="Electrical Division" userId="d8fa8754-47f9-4ed2-8c2b-1113b3d3a1d8" providerId="ADAL" clId="{936BA658-8A35-4E95-B400-597966274CC1}" dt="2022-11-28T02:15:50.670" v="1164" actId="478"/>
          <ac:picMkLst>
            <pc:docMk/>
            <pc:sldMk cId="514597216" sldId="359"/>
            <ac:picMk id="3" creationId="{E11F8BBE-340F-D57E-3CDE-839B039011DB}"/>
          </ac:picMkLst>
        </pc:picChg>
      </pc:sldChg>
      <pc:sldChg chg="addSp delSp modSp add mod">
        <pc:chgData name="Electrical Division" userId="d8fa8754-47f9-4ed2-8c2b-1113b3d3a1d8" providerId="ADAL" clId="{936BA658-8A35-4E95-B400-597966274CC1}" dt="2022-11-28T03:06:20.943" v="1856" actId="14734"/>
        <pc:sldMkLst>
          <pc:docMk/>
          <pc:sldMk cId="1531923736" sldId="360"/>
        </pc:sldMkLst>
        <pc:spChg chg="add mod">
          <ac:chgData name="Electrical Division" userId="d8fa8754-47f9-4ed2-8c2b-1113b3d3a1d8" providerId="ADAL" clId="{936BA658-8A35-4E95-B400-597966274CC1}" dt="2022-11-28T03:06:02.713" v="1853" actId="20577"/>
          <ac:spMkLst>
            <pc:docMk/>
            <pc:sldMk cId="1531923736" sldId="360"/>
            <ac:spMk id="5" creationId="{30E734BD-100E-5225-5ECB-F0B1FE9E7362}"/>
          </ac:spMkLst>
        </pc:spChg>
        <pc:spChg chg="del mod">
          <ac:chgData name="Electrical Division" userId="d8fa8754-47f9-4ed2-8c2b-1113b3d3a1d8" providerId="ADAL" clId="{936BA658-8A35-4E95-B400-597966274CC1}" dt="2022-11-28T02:19:19.441" v="1177" actId="478"/>
          <ac:spMkLst>
            <pc:docMk/>
            <pc:sldMk cId="1531923736" sldId="360"/>
            <ac:spMk id="6" creationId="{957B18D2-B1CE-F544-C055-816D47D516BA}"/>
          </ac:spMkLst>
        </pc:spChg>
        <pc:spChg chg="mod">
          <ac:chgData name="Electrical Division" userId="d8fa8754-47f9-4ed2-8c2b-1113b3d3a1d8" providerId="ADAL" clId="{936BA658-8A35-4E95-B400-597966274CC1}" dt="2022-11-28T02:19:32.645" v="1198" actId="20577"/>
          <ac:spMkLst>
            <pc:docMk/>
            <pc:sldMk cId="1531923736" sldId="360"/>
            <ac:spMk id="10" creationId="{F1AD780C-C45B-A709-7222-C3BA0B71792E}"/>
          </ac:spMkLst>
        </pc:spChg>
        <pc:graphicFrameChg chg="add del mod">
          <ac:chgData name="Electrical Division" userId="d8fa8754-47f9-4ed2-8c2b-1113b3d3a1d8" providerId="ADAL" clId="{936BA658-8A35-4E95-B400-597966274CC1}" dt="2022-11-28T02:19:13.050" v="1175" actId="478"/>
          <ac:graphicFrameMkLst>
            <pc:docMk/>
            <pc:sldMk cId="1531923736" sldId="360"/>
            <ac:graphicFrameMk id="2" creationId="{CAD55275-55E0-69B7-1A4B-7FCCA9AE66EC}"/>
          </ac:graphicFrameMkLst>
        </pc:graphicFrameChg>
        <pc:graphicFrameChg chg="add mod modGraphic">
          <ac:chgData name="Electrical Division" userId="d8fa8754-47f9-4ed2-8c2b-1113b3d3a1d8" providerId="ADAL" clId="{936BA658-8A35-4E95-B400-597966274CC1}" dt="2022-11-28T03:06:20.943" v="1856" actId="14734"/>
          <ac:graphicFrameMkLst>
            <pc:docMk/>
            <pc:sldMk cId="1531923736" sldId="360"/>
            <ac:graphicFrameMk id="3" creationId="{1F22097F-B30C-573C-8E27-6E33BCE7E5E9}"/>
          </ac:graphicFrameMkLst>
        </pc:graphicFrameChg>
      </pc:sldChg>
      <pc:sldChg chg="delSp modSp add mod">
        <pc:chgData name="Electrical Division" userId="d8fa8754-47f9-4ed2-8c2b-1113b3d3a1d8" providerId="ADAL" clId="{936BA658-8A35-4E95-B400-597966274CC1}" dt="2022-11-28T02:22:01.862" v="1305" actId="20577"/>
        <pc:sldMkLst>
          <pc:docMk/>
          <pc:sldMk cId="1951123055" sldId="361"/>
        </pc:sldMkLst>
        <pc:spChg chg="mod">
          <ac:chgData name="Electrical Division" userId="d8fa8754-47f9-4ed2-8c2b-1113b3d3a1d8" providerId="ADAL" clId="{936BA658-8A35-4E95-B400-597966274CC1}" dt="2022-11-28T02:22:01.862" v="1305" actId="20577"/>
          <ac:spMkLst>
            <pc:docMk/>
            <pc:sldMk cId="1951123055" sldId="361"/>
            <ac:spMk id="5" creationId="{30E734BD-100E-5225-5ECB-F0B1FE9E7362}"/>
          </ac:spMkLst>
        </pc:spChg>
        <pc:graphicFrameChg chg="del">
          <ac:chgData name="Electrical Division" userId="d8fa8754-47f9-4ed2-8c2b-1113b3d3a1d8" providerId="ADAL" clId="{936BA658-8A35-4E95-B400-597966274CC1}" dt="2022-11-28T02:21:03.169" v="1284" actId="478"/>
          <ac:graphicFrameMkLst>
            <pc:docMk/>
            <pc:sldMk cId="1951123055" sldId="361"/>
            <ac:graphicFrameMk id="3" creationId="{1F22097F-B30C-573C-8E27-6E33BCE7E5E9}"/>
          </ac:graphicFrameMkLst>
        </pc:graphicFrameChg>
      </pc:sldChg>
      <pc:sldChg chg="modSp add mod">
        <pc:chgData name="Electrical Division" userId="d8fa8754-47f9-4ed2-8c2b-1113b3d3a1d8" providerId="ADAL" clId="{936BA658-8A35-4E95-B400-597966274CC1}" dt="2022-11-28T02:25:10.310" v="1333" actId="6549"/>
        <pc:sldMkLst>
          <pc:docMk/>
          <pc:sldMk cId="3611524014" sldId="362"/>
        </pc:sldMkLst>
        <pc:spChg chg="mod">
          <ac:chgData name="Electrical Division" userId="d8fa8754-47f9-4ed2-8c2b-1113b3d3a1d8" providerId="ADAL" clId="{936BA658-8A35-4E95-B400-597966274CC1}" dt="2022-11-28T02:25:10.310" v="1333" actId="6549"/>
          <ac:spMkLst>
            <pc:docMk/>
            <pc:sldMk cId="3611524014" sldId="362"/>
            <ac:spMk id="5" creationId="{30E734BD-100E-5225-5ECB-F0B1FE9E7362}"/>
          </ac:spMkLst>
        </pc:spChg>
        <pc:spChg chg="mod">
          <ac:chgData name="Electrical Division" userId="d8fa8754-47f9-4ed2-8c2b-1113b3d3a1d8" providerId="ADAL" clId="{936BA658-8A35-4E95-B400-597966274CC1}" dt="2022-11-28T02:23:32.487" v="1320" actId="20577"/>
          <ac:spMkLst>
            <pc:docMk/>
            <pc:sldMk cId="3611524014" sldId="362"/>
            <ac:spMk id="10" creationId="{F1AD780C-C45B-A709-7222-C3BA0B71792E}"/>
          </ac:spMkLst>
        </pc:spChg>
      </pc:sldChg>
      <pc:sldChg chg="modSp add mod">
        <pc:chgData name="Electrical Division" userId="d8fa8754-47f9-4ed2-8c2b-1113b3d3a1d8" providerId="ADAL" clId="{936BA658-8A35-4E95-B400-597966274CC1}" dt="2022-11-28T03:00:02.990" v="1763" actId="20577"/>
        <pc:sldMkLst>
          <pc:docMk/>
          <pc:sldMk cId="2935565118" sldId="363"/>
        </pc:sldMkLst>
        <pc:spChg chg="mod">
          <ac:chgData name="Electrical Division" userId="d8fa8754-47f9-4ed2-8c2b-1113b3d3a1d8" providerId="ADAL" clId="{936BA658-8A35-4E95-B400-597966274CC1}" dt="2022-11-28T03:00:02.990" v="1763" actId="20577"/>
          <ac:spMkLst>
            <pc:docMk/>
            <pc:sldMk cId="2935565118" sldId="363"/>
            <ac:spMk id="5" creationId="{30E734BD-100E-5225-5ECB-F0B1FE9E7362}"/>
          </ac:spMkLst>
        </pc:spChg>
        <pc:spChg chg="mod">
          <ac:chgData name="Electrical Division" userId="d8fa8754-47f9-4ed2-8c2b-1113b3d3a1d8" providerId="ADAL" clId="{936BA658-8A35-4E95-B400-597966274CC1}" dt="2022-11-28T02:25:51.360" v="1365" actId="20577"/>
          <ac:spMkLst>
            <pc:docMk/>
            <pc:sldMk cId="2935565118" sldId="363"/>
            <ac:spMk id="10" creationId="{F1AD780C-C45B-A709-7222-C3BA0B71792E}"/>
          </ac:spMkLst>
        </pc:spChg>
      </pc:sldChg>
      <pc:sldChg chg="addSp delSp modSp add mod ord">
        <pc:chgData name="Electrical Division" userId="d8fa8754-47f9-4ed2-8c2b-1113b3d3a1d8" providerId="ADAL" clId="{936BA658-8A35-4E95-B400-597966274CC1}" dt="2022-11-28T02:38:35.890" v="1536" actId="14100"/>
        <pc:sldMkLst>
          <pc:docMk/>
          <pc:sldMk cId="840984101" sldId="364"/>
        </pc:sldMkLst>
        <pc:spChg chg="add del mod">
          <ac:chgData name="Electrical Division" userId="d8fa8754-47f9-4ed2-8c2b-1113b3d3a1d8" providerId="ADAL" clId="{936BA658-8A35-4E95-B400-597966274CC1}" dt="2022-11-28T02:38:09.178" v="1530" actId="22"/>
          <ac:spMkLst>
            <pc:docMk/>
            <pc:sldMk cId="840984101" sldId="364"/>
            <ac:spMk id="4" creationId="{438305E6-EB29-118D-EFDD-0D1B45179DA5}"/>
          </ac:spMkLst>
        </pc:spChg>
        <pc:spChg chg="mod">
          <ac:chgData name="Electrical Division" userId="d8fa8754-47f9-4ed2-8c2b-1113b3d3a1d8" providerId="ADAL" clId="{936BA658-8A35-4E95-B400-597966274CC1}" dt="2022-11-28T02:35:06.242" v="1521" actId="20577"/>
          <ac:spMkLst>
            <pc:docMk/>
            <pc:sldMk cId="840984101" sldId="364"/>
            <ac:spMk id="10" creationId="{F1AD780C-C45B-A709-7222-C3BA0B71792E}"/>
          </ac:spMkLst>
        </pc:spChg>
        <pc:picChg chg="del">
          <ac:chgData name="Electrical Division" userId="d8fa8754-47f9-4ed2-8c2b-1113b3d3a1d8" providerId="ADAL" clId="{936BA658-8A35-4E95-B400-597966274CC1}" dt="2022-11-28T02:34:22.312" v="1472" actId="478"/>
          <ac:picMkLst>
            <pc:docMk/>
            <pc:sldMk cId="840984101" sldId="364"/>
            <ac:picMk id="3" creationId="{0929F1AC-D7D0-158A-FE05-8741B325DA06}"/>
          </ac:picMkLst>
        </pc:picChg>
        <pc:picChg chg="add mod ord">
          <ac:chgData name="Electrical Division" userId="d8fa8754-47f9-4ed2-8c2b-1113b3d3a1d8" providerId="ADAL" clId="{936BA658-8A35-4E95-B400-597966274CC1}" dt="2022-11-28T02:38:35.890" v="1536" actId="14100"/>
          <ac:picMkLst>
            <pc:docMk/>
            <pc:sldMk cId="840984101" sldId="364"/>
            <ac:picMk id="6" creationId="{014ECA3B-8A60-CBA2-EDB8-A60B74E2FE5B}"/>
          </ac:picMkLst>
        </pc:picChg>
      </pc:sldChg>
      <pc:sldChg chg="add ord">
        <pc:chgData name="Electrical Division" userId="d8fa8754-47f9-4ed2-8c2b-1113b3d3a1d8" providerId="ADAL" clId="{936BA658-8A35-4E95-B400-597966274CC1}" dt="2022-11-28T02:50:51.354" v="1648"/>
        <pc:sldMkLst>
          <pc:docMk/>
          <pc:sldMk cId="3226541236" sldId="365"/>
        </pc:sldMkLst>
      </pc:sldChg>
      <pc:sldChg chg="addSp delSp modSp add mod ord">
        <pc:chgData name="Electrical Division" userId="d8fa8754-47f9-4ed2-8c2b-1113b3d3a1d8" providerId="ADAL" clId="{936BA658-8A35-4E95-B400-597966274CC1}" dt="2022-11-28T02:48:01.804" v="1646"/>
        <pc:sldMkLst>
          <pc:docMk/>
          <pc:sldMk cId="3998068050" sldId="366"/>
        </pc:sldMkLst>
        <pc:spChg chg="add del mod">
          <ac:chgData name="Electrical Division" userId="d8fa8754-47f9-4ed2-8c2b-1113b3d3a1d8" providerId="ADAL" clId="{936BA658-8A35-4E95-B400-597966274CC1}" dt="2022-11-28T02:45:07.921" v="1569"/>
          <ac:spMkLst>
            <pc:docMk/>
            <pc:sldMk cId="3998068050" sldId="366"/>
            <ac:spMk id="2" creationId="{0F14B148-DD4E-A15C-B18D-C602EE831E5D}"/>
          </ac:spMkLst>
        </pc:spChg>
        <pc:spChg chg="add del mod">
          <ac:chgData name="Electrical Division" userId="d8fa8754-47f9-4ed2-8c2b-1113b3d3a1d8" providerId="ADAL" clId="{936BA658-8A35-4E95-B400-597966274CC1}" dt="2022-11-28T02:46:50.092" v="1574" actId="22"/>
          <ac:spMkLst>
            <pc:docMk/>
            <pc:sldMk cId="3998068050" sldId="366"/>
            <ac:spMk id="5" creationId="{7913861E-A961-DA89-6B09-829142EE9971}"/>
          </ac:spMkLst>
        </pc:spChg>
        <pc:spChg chg="mod">
          <ac:chgData name="Electrical Division" userId="d8fa8754-47f9-4ed2-8c2b-1113b3d3a1d8" providerId="ADAL" clId="{936BA658-8A35-4E95-B400-597966274CC1}" dt="2022-11-28T02:47:42.191" v="1642" actId="20577"/>
          <ac:spMkLst>
            <pc:docMk/>
            <pc:sldMk cId="3998068050" sldId="366"/>
            <ac:spMk id="10" creationId="{F1AD780C-C45B-A709-7222-C3BA0B71792E}"/>
          </ac:spMkLst>
        </pc:spChg>
        <pc:picChg chg="add del mod">
          <ac:chgData name="Electrical Division" userId="d8fa8754-47f9-4ed2-8c2b-1113b3d3a1d8" providerId="ADAL" clId="{936BA658-8A35-4E95-B400-597966274CC1}" dt="2022-11-28T02:45:57.436" v="1573" actId="478"/>
          <ac:picMkLst>
            <pc:docMk/>
            <pc:sldMk cId="3998068050" sldId="366"/>
            <ac:picMk id="3" creationId="{34548559-65C2-479B-E62A-E0D54F93582E}"/>
          </ac:picMkLst>
        </pc:picChg>
        <pc:picChg chg="del">
          <ac:chgData name="Electrical Division" userId="d8fa8754-47f9-4ed2-8c2b-1113b3d3a1d8" providerId="ADAL" clId="{936BA658-8A35-4E95-B400-597966274CC1}" dt="2022-11-28T02:45:04.547" v="1568" actId="478"/>
          <ac:picMkLst>
            <pc:docMk/>
            <pc:sldMk cId="3998068050" sldId="366"/>
            <ac:picMk id="6" creationId="{97D3703D-9E1E-65F5-532C-3258673B0065}"/>
          </ac:picMkLst>
        </pc:picChg>
        <pc:picChg chg="add mod ord">
          <ac:chgData name="Electrical Division" userId="d8fa8754-47f9-4ed2-8c2b-1113b3d3a1d8" providerId="ADAL" clId="{936BA658-8A35-4E95-B400-597966274CC1}" dt="2022-11-28T02:47:02.410" v="1579" actId="14100"/>
          <ac:picMkLst>
            <pc:docMk/>
            <pc:sldMk cId="3998068050" sldId="366"/>
            <ac:picMk id="8" creationId="{E3D9EB9B-9117-C5E8-275F-63ED7047C5D4}"/>
          </ac:picMkLst>
        </pc:picChg>
      </pc:sldChg>
      <pc:sldChg chg="addSp delSp modSp add mod">
        <pc:chgData name="Electrical Division" userId="d8fa8754-47f9-4ed2-8c2b-1113b3d3a1d8" providerId="ADAL" clId="{936BA658-8A35-4E95-B400-597966274CC1}" dt="2022-11-28T02:51:45.730" v="1670" actId="20577"/>
        <pc:sldMkLst>
          <pc:docMk/>
          <pc:sldMk cId="309838404" sldId="367"/>
        </pc:sldMkLst>
        <pc:spChg chg="del mod">
          <ac:chgData name="Electrical Division" userId="d8fa8754-47f9-4ed2-8c2b-1113b3d3a1d8" providerId="ADAL" clId="{936BA658-8A35-4E95-B400-597966274CC1}" dt="2022-11-28T02:51:36.236" v="1651" actId="478"/>
          <ac:spMkLst>
            <pc:docMk/>
            <pc:sldMk cId="309838404" sldId="367"/>
            <ac:spMk id="5" creationId="{30E734BD-100E-5225-5ECB-F0B1FE9E7362}"/>
          </ac:spMkLst>
        </pc:spChg>
        <pc:spChg chg="mod">
          <ac:chgData name="Electrical Division" userId="d8fa8754-47f9-4ed2-8c2b-1113b3d3a1d8" providerId="ADAL" clId="{936BA658-8A35-4E95-B400-597966274CC1}" dt="2022-11-28T02:51:45.730" v="1670" actId="20577"/>
          <ac:spMkLst>
            <pc:docMk/>
            <pc:sldMk cId="309838404" sldId="367"/>
            <ac:spMk id="10" creationId="{F1AD780C-C45B-A709-7222-C3BA0B71792E}"/>
          </ac:spMkLst>
        </pc:spChg>
        <pc:picChg chg="add mod">
          <ac:chgData name="Electrical Division" userId="d8fa8754-47f9-4ed2-8c2b-1113b3d3a1d8" providerId="ADAL" clId="{936BA658-8A35-4E95-B400-597966274CC1}" dt="2022-11-28T02:51:38.325" v="1652"/>
          <ac:picMkLst>
            <pc:docMk/>
            <pc:sldMk cId="309838404" sldId="367"/>
            <ac:picMk id="2" creationId="{5C9965C9-AB14-D1B8-6787-03BAB5F3172B}"/>
          </ac:picMkLst>
        </pc:picChg>
      </pc:sldChg>
      <pc:sldChg chg="modSp add mod">
        <pc:chgData name="Electrical Division" userId="d8fa8754-47f9-4ed2-8c2b-1113b3d3a1d8" providerId="ADAL" clId="{936BA658-8A35-4E95-B400-597966274CC1}" dt="2022-11-28T02:54:35.856" v="1739" actId="20577"/>
        <pc:sldMkLst>
          <pc:docMk/>
          <pc:sldMk cId="2780982791" sldId="368"/>
        </pc:sldMkLst>
        <pc:spChg chg="mod">
          <ac:chgData name="Electrical Division" userId="d8fa8754-47f9-4ed2-8c2b-1113b3d3a1d8" providerId="ADAL" clId="{936BA658-8A35-4E95-B400-597966274CC1}" dt="2022-11-28T02:54:24.501" v="1719" actId="1037"/>
          <ac:spMkLst>
            <pc:docMk/>
            <pc:sldMk cId="2780982791" sldId="368"/>
            <ac:spMk id="5" creationId="{30E734BD-100E-5225-5ECB-F0B1FE9E7362}"/>
          </ac:spMkLst>
        </pc:spChg>
        <pc:spChg chg="mod">
          <ac:chgData name="Electrical Division" userId="d8fa8754-47f9-4ed2-8c2b-1113b3d3a1d8" providerId="ADAL" clId="{936BA658-8A35-4E95-B400-597966274CC1}" dt="2022-11-28T02:54:35.856" v="1739" actId="20577"/>
          <ac:spMkLst>
            <pc:docMk/>
            <pc:sldMk cId="2780982791" sldId="368"/>
            <ac:spMk id="10" creationId="{F1AD780C-C45B-A709-7222-C3BA0B71792E}"/>
          </ac:spMkLst>
        </pc:spChg>
      </pc:sldChg>
      <pc:sldChg chg="modSp add mod ord">
        <pc:chgData name="Electrical Division" userId="d8fa8754-47f9-4ed2-8c2b-1113b3d3a1d8" providerId="ADAL" clId="{936BA658-8A35-4E95-B400-597966274CC1}" dt="2022-11-28T02:55:39.177" v="1762"/>
        <pc:sldMkLst>
          <pc:docMk/>
          <pc:sldMk cId="2156144940" sldId="369"/>
        </pc:sldMkLst>
        <pc:spChg chg="mod">
          <ac:chgData name="Electrical Division" userId="d8fa8754-47f9-4ed2-8c2b-1113b3d3a1d8" providerId="ADAL" clId="{936BA658-8A35-4E95-B400-597966274CC1}" dt="2022-11-28T02:55:39.177" v="1762"/>
          <ac:spMkLst>
            <pc:docMk/>
            <pc:sldMk cId="2156144940" sldId="369"/>
            <ac:spMk id="5" creationId="{30E734BD-100E-5225-5ECB-F0B1FE9E7362}"/>
          </ac:spMkLst>
        </pc:spChg>
        <pc:spChg chg="mod">
          <ac:chgData name="Electrical Division" userId="d8fa8754-47f9-4ed2-8c2b-1113b3d3a1d8" providerId="ADAL" clId="{936BA658-8A35-4E95-B400-597966274CC1}" dt="2022-11-28T02:55:31.324" v="1761" actId="20577"/>
          <ac:spMkLst>
            <pc:docMk/>
            <pc:sldMk cId="2156144940" sldId="369"/>
            <ac:spMk id="10" creationId="{F1AD780C-C45B-A709-7222-C3BA0B71792E}"/>
          </ac:spMkLst>
        </pc:spChg>
      </pc:sldChg>
      <pc:sldChg chg="addSp delSp modSp add mod">
        <pc:chgData name="Electrical Division" userId="d8fa8754-47f9-4ed2-8c2b-1113b3d3a1d8" providerId="ADAL" clId="{936BA658-8A35-4E95-B400-597966274CC1}" dt="2022-11-28T03:02:25.347" v="1808" actId="20577"/>
        <pc:sldMkLst>
          <pc:docMk/>
          <pc:sldMk cId="1361606651" sldId="370"/>
        </pc:sldMkLst>
        <pc:spChg chg="add del mod">
          <ac:chgData name="Electrical Division" userId="d8fa8754-47f9-4ed2-8c2b-1113b3d3a1d8" providerId="ADAL" clId="{936BA658-8A35-4E95-B400-597966274CC1}" dt="2022-11-28T03:01:09.603" v="1766"/>
          <ac:spMkLst>
            <pc:docMk/>
            <pc:sldMk cId="1361606651" sldId="370"/>
            <ac:spMk id="4" creationId="{BCE2BE9A-8C46-A5D2-FE0B-51AAE5F4A1BC}"/>
          </ac:spMkLst>
        </pc:spChg>
        <pc:spChg chg="mod">
          <ac:chgData name="Electrical Division" userId="d8fa8754-47f9-4ed2-8c2b-1113b3d3a1d8" providerId="ADAL" clId="{936BA658-8A35-4E95-B400-597966274CC1}" dt="2022-11-28T03:02:25.347" v="1808" actId="20577"/>
          <ac:spMkLst>
            <pc:docMk/>
            <pc:sldMk cId="1361606651" sldId="370"/>
            <ac:spMk id="10" creationId="{F1AD780C-C45B-A709-7222-C3BA0B71792E}"/>
          </ac:spMkLst>
        </pc:spChg>
        <pc:picChg chg="del">
          <ac:chgData name="Electrical Division" userId="d8fa8754-47f9-4ed2-8c2b-1113b3d3a1d8" providerId="ADAL" clId="{936BA658-8A35-4E95-B400-597966274CC1}" dt="2022-11-28T03:01:07.104" v="1765" actId="478"/>
          <ac:picMkLst>
            <pc:docMk/>
            <pc:sldMk cId="1361606651" sldId="370"/>
            <ac:picMk id="3" creationId="{0929F1AC-D7D0-158A-FE05-8741B325DA06}"/>
          </ac:picMkLst>
        </pc:picChg>
        <pc:picChg chg="add mod">
          <ac:chgData name="Electrical Division" userId="d8fa8754-47f9-4ed2-8c2b-1113b3d3a1d8" providerId="ADAL" clId="{936BA658-8A35-4E95-B400-597966274CC1}" dt="2022-11-28T03:01:38.173" v="1792" actId="1076"/>
          <ac:picMkLst>
            <pc:docMk/>
            <pc:sldMk cId="1361606651" sldId="370"/>
            <ac:picMk id="5" creationId="{00842E54-2F52-EB6C-D031-6D00D859A95B}"/>
          </ac:picMkLst>
        </pc:picChg>
      </pc:sldChg>
      <pc:sldChg chg="addSp delSp modSp add mod">
        <pc:chgData name="Electrical Division" userId="d8fa8754-47f9-4ed2-8c2b-1113b3d3a1d8" providerId="ADAL" clId="{936BA658-8A35-4E95-B400-597966274CC1}" dt="2022-11-28T03:02:12.538" v="1804" actId="20577"/>
        <pc:sldMkLst>
          <pc:docMk/>
          <pc:sldMk cId="1183851002" sldId="371"/>
        </pc:sldMkLst>
        <pc:spChg chg="add del mod">
          <ac:chgData name="Electrical Division" userId="d8fa8754-47f9-4ed2-8c2b-1113b3d3a1d8" providerId="ADAL" clId="{936BA658-8A35-4E95-B400-597966274CC1}" dt="2022-11-28T03:01:57.509" v="1795"/>
          <ac:spMkLst>
            <pc:docMk/>
            <pc:sldMk cId="1183851002" sldId="371"/>
            <ac:spMk id="2" creationId="{97CBDF40-01FC-8299-B9AA-C692CD04DF51}"/>
          </ac:spMkLst>
        </pc:spChg>
        <pc:spChg chg="mod">
          <ac:chgData name="Electrical Division" userId="d8fa8754-47f9-4ed2-8c2b-1113b3d3a1d8" providerId="ADAL" clId="{936BA658-8A35-4E95-B400-597966274CC1}" dt="2022-11-28T03:02:12.538" v="1804" actId="20577"/>
          <ac:spMkLst>
            <pc:docMk/>
            <pc:sldMk cId="1183851002" sldId="371"/>
            <ac:spMk id="10" creationId="{F1AD780C-C45B-A709-7222-C3BA0B71792E}"/>
          </ac:spMkLst>
        </pc:spChg>
        <pc:picChg chg="add mod">
          <ac:chgData name="Electrical Division" userId="d8fa8754-47f9-4ed2-8c2b-1113b3d3a1d8" providerId="ADAL" clId="{936BA658-8A35-4E95-B400-597966274CC1}" dt="2022-11-28T03:02:06.618" v="1801" actId="1076"/>
          <ac:picMkLst>
            <pc:docMk/>
            <pc:sldMk cId="1183851002" sldId="371"/>
            <ac:picMk id="3" creationId="{42A9D7C6-5826-8AF3-DD55-B868B4FE03BC}"/>
          </ac:picMkLst>
        </pc:picChg>
        <pc:picChg chg="del">
          <ac:chgData name="Electrical Division" userId="d8fa8754-47f9-4ed2-8c2b-1113b3d3a1d8" providerId="ADAL" clId="{936BA658-8A35-4E95-B400-597966274CC1}" dt="2022-11-28T03:01:55.557" v="1794" actId="478"/>
          <ac:picMkLst>
            <pc:docMk/>
            <pc:sldMk cId="1183851002" sldId="371"/>
            <ac:picMk id="5" creationId="{00842E54-2F52-EB6C-D031-6D00D859A95B}"/>
          </ac:picMkLst>
        </pc:picChg>
      </pc:sldChg>
      <pc:sldChg chg="addSp delSp modSp add del mod">
        <pc:chgData name="Electrical Division" userId="d8fa8754-47f9-4ed2-8c2b-1113b3d3a1d8" providerId="ADAL" clId="{936BA658-8A35-4E95-B400-597966274CC1}" dt="2022-11-28T03:03:43.228" v="1828" actId="2696"/>
        <pc:sldMkLst>
          <pc:docMk/>
          <pc:sldMk cId="924949017" sldId="372"/>
        </pc:sldMkLst>
        <pc:spChg chg="add del mod">
          <ac:chgData name="Electrical Division" userId="d8fa8754-47f9-4ed2-8c2b-1113b3d3a1d8" providerId="ADAL" clId="{936BA658-8A35-4E95-B400-597966274CC1}" dt="2022-11-28T03:02:58.939" v="1811"/>
          <ac:spMkLst>
            <pc:docMk/>
            <pc:sldMk cId="924949017" sldId="372"/>
            <ac:spMk id="2" creationId="{0D72BFD1-59CA-327F-7C14-F4F3353735F1}"/>
          </ac:spMkLst>
        </pc:spChg>
        <pc:spChg chg="mod">
          <ac:chgData name="Electrical Division" userId="d8fa8754-47f9-4ed2-8c2b-1113b3d3a1d8" providerId="ADAL" clId="{936BA658-8A35-4E95-B400-597966274CC1}" dt="2022-11-28T03:03:20.964" v="1826" actId="20577"/>
          <ac:spMkLst>
            <pc:docMk/>
            <pc:sldMk cId="924949017" sldId="372"/>
            <ac:spMk id="10" creationId="{F1AD780C-C45B-A709-7222-C3BA0B71792E}"/>
          </ac:spMkLst>
        </pc:spChg>
        <pc:picChg chg="del">
          <ac:chgData name="Electrical Division" userId="d8fa8754-47f9-4ed2-8c2b-1113b3d3a1d8" providerId="ADAL" clId="{936BA658-8A35-4E95-B400-597966274CC1}" dt="2022-11-28T03:02:56.033" v="1810" actId="478"/>
          <ac:picMkLst>
            <pc:docMk/>
            <pc:sldMk cId="924949017" sldId="372"/>
            <ac:picMk id="3" creationId="{42A9D7C6-5826-8AF3-DD55-B868B4FE03BC}"/>
          </ac:picMkLst>
        </pc:picChg>
        <pc:picChg chg="add mod">
          <ac:chgData name="Electrical Division" userId="d8fa8754-47f9-4ed2-8c2b-1113b3d3a1d8" providerId="ADAL" clId="{936BA658-8A35-4E95-B400-597966274CC1}" dt="2022-11-28T03:03:14.013" v="1819" actId="14100"/>
          <ac:picMkLst>
            <pc:docMk/>
            <pc:sldMk cId="924949017" sldId="372"/>
            <ac:picMk id="4" creationId="{B74DB363-90DE-23DA-34E4-3618A6562B92}"/>
          </ac:picMkLst>
        </pc:picChg>
      </pc:sldChg>
      <pc:sldChg chg="addSp delSp modSp add">
        <pc:chgData name="Electrical Division" userId="d8fa8754-47f9-4ed2-8c2b-1113b3d3a1d8" providerId="ADAL" clId="{936BA658-8A35-4E95-B400-597966274CC1}" dt="2022-11-28T03:04:00.288" v="1835" actId="1076"/>
        <pc:sldMkLst>
          <pc:docMk/>
          <pc:sldMk cId="2419177112" sldId="373"/>
        </pc:sldMkLst>
        <pc:spChg chg="add del mod">
          <ac:chgData name="Electrical Division" userId="d8fa8754-47f9-4ed2-8c2b-1113b3d3a1d8" providerId="ADAL" clId="{936BA658-8A35-4E95-B400-597966274CC1}" dt="2022-11-28T03:03:53.227" v="1831"/>
          <ac:spMkLst>
            <pc:docMk/>
            <pc:sldMk cId="2419177112" sldId="373"/>
            <ac:spMk id="2" creationId="{7774CE8C-F917-8538-E37D-07EDDAA759FF}"/>
          </ac:spMkLst>
        </pc:spChg>
        <pc:picChg chg="add mod">
          <ac:chgData name="Electrical Division" userId="d8fa8754-47f9-4ed2-8c2b-1113b3d3a1d8" providerId="ADAL" clId="{936BA658-8A35-4E95-B400-597966274CC1}" dt="2022-11-28T03:04:00.288" v="1835" actId="1076"/>
          <ac:picMkLst>
            <pc:docMk/>
            <pc:sldMk cId="2419177112" sldId="373"/>
            <ac:picMk id="3" creationId="{611A60FC-CE48-C2B3-378A-354419E095EA}"/>
          </ac:picMkLst>
        </pc:picChg>
        <pc:picChg chg="del">
          <ac:chgData name="Electrical Division" userId="d8fa8754-47f9-4ed2-8c2b-1113b3d3a1d8" providerId="ADAL" clId="{936BA658-8A35-4E95-B400-597966274CC1}" dt="2022-11-28T03:03:50.993" v="1830" actId="478"/>
          <ac:picMkLst>
            <pc:docMk/>
            <pc:sldMk cId="2419177112" sldId="373"/>
            <ac:picMk id="4" creationId="{B74DB363-90DE-23DA-34E4-3618A6562B92}"/>
          </ac:picMkLst>
        </pc:picChg>
      </pc:sldChg>
      <pc:sldChg chg="addSp delSp modSp add mod">
        <pc:chgData name="Electrical Division" userId="d8fa8754-47f9-4ed2-8c2b-1113b3d3a1d8" providerId="ADAL" clId="{936BA658-8A35-4E95-B400-597966274CC1}" dt="2022-11-28T03:04:32.811" v="1844" actId="14100"/>
        <pc:sldMkLst>
          <pc:docMk/>
          <pc:sldMk cId="2927298793" sldId="374"/>
        </pc:sldMkLst>
        <pc:spChg chg="add del mod">
          <ac:chgData name="Electrical Division" userId="d8fa8754-47f9-4ed2-8c2b-1113b3d3a1d8" providerId="ADAL" clId="{936BA658-8A35-4E95-B400-597966274CC1}" dt="2022-11-28T03:04:22.079" v="1838"/>
          <ac:spMkLst>
            <pc:docMk/>
            <pc:sldMk cId="2927298793" sldId="374"/>
            <ac:spMk id="2" creationId="{225F299C-7E7B-D22F-6A3A-AF145D207570}"/>
          </ac:spMkLst>
        </pc:spChg>
        <pc:picChg chg="del">
          <ac:chgData name="Electrical Division" userId="d8fa8754-47f9-4ed2-8c2b-1113b3d3a1d8" providerId="ADAL" clId="{936BA658-8A35-4E95-B400-597966274CC1}" dt="2022-11-28T03:04:19.845" v="1837" actId="478"/>
          <ac:picMkLst>
            <pc:docMk/>
            <pc:sldMk cId="2927298793" sldId="374"/>
            <ac:picMk id="3" creationId="{611A60FC-CE48-C2B3-378A-354419E095EA}"/>
          </ac:picMkLst>
        </pc:picChg>
        <pc:picChg chg="add mod">
          <ac:chgData name="Electrical Division" userId="d8fa8754-47f9-4ed2-8c2b-1113b3d3a1d8" providerId="ADAL" clId="{936BA658-8A35-4E95-B400-597966274CC1}" dt="2022-11-28T03:04:32.811" v="1844" actId="14100"/>
          <ac:picMkLst>
            <pc:docMk/>
            <pc:sldMk cId="2927298793" sldId="374"/>
            <ac:picMk id="4" creationId="{68111759-78BD-BF0C-AFAD-A8FD9F4E44CD}"/>
          </ac:picMkLst>
        </pc:picChg>
      </pc:sldChg>
      <pc:sldChg chg="addSp delSp modSp add mod">
        <pc:chgData name="Electrical Division" userId="d8fa8754-47f9-4ed2-8c2b-1113b3d3a1d8" providerId="ADAL" clId="{936BA658-8A35-4E95-B400-597966274CC1}" dt="2022-11-28T03:05:24.088" v="1852" actId="1076"/>
        <pc:sldMkLst>
          <pc:docMk/>
          <pc:sldMk cId="1001497124" sldId="375"/>
        </pc:sldMkLst>
        <pc:spChg chg="add del mod">
          <ac:chgData name="Electrical Division" userId="d8fa8754-47f9-4ed2-8c2b-1113b3d3a1d8" providerId="ADAL" clId="{936BA658-8A35-4E95-B400-597966274CC1}" dt="2022-11-28T03:05:12.403" v="1847"/>
          <ac:spMkLst>
            <pc:docMk/>
            <pc:sldMk cId="1001497124" sldId="375"/>
            <ac:spMk id="3" creationId="{BBB96030-3694-958E-FA05-C9AFF595BA1E}"/>
          </ac:spMkLst>
        </pc:spChg>
        <pc:picChg chg="del">
          <ac:chgData name="Electrical Division" userId="d8fa8754-47f9-4ed2-8c2b-1113b3d3a1d8" providerId="ADAL" clId="{936BA658-8A35-4E95-B400-597966274CC1}" dt="2022-11-28T03:05:09.482" v="1846" actId="478"/>
          <ac:picMkLst>
            <pc:docMk/>
            <pc:sldMk cId="1001497124" sldId="375"/>
            <ac:picMk id="4" creationId="{68111759-78BD-BF0C-AFAD-A8FD9F4E44CD}"/>
          </ac:picMkLst>
        </pc:picChg>
        <pc:picChg chg="add mod">
          <ac:chgData name="Electrical Division" userId="d8fa8754-47f9-4ed2-8c2b-1113b3d3a1d8" providerId="ADAL" clId="{936BA658-8A35-4E95-B400-597966274CC1}" dt="2022-11-28T03:05:24.088" v="1852" actId="1076"/>
          <ac:picMkLst>
            <pc:docMk/>
            <pc:sldMk cId="1001497124" sldId="375"/>
            <ac:picMk id="5" creationId="{48DA7B77-BF47-609A-CC63-C9AFEDF352FC}"/>
          </ac:picMkLst>
        </pc:picChg>
      </pc:sldChg>
      <pc:sldChg chg="addSp delSp modSp add mod">
        <pc:chgData name="Electrical Division" userId="d8fa8754-47f9-4ed2-8c2b-1113b3d3a1d8" providerId="ADAL" clId="{936BA658-8A35-4E95-B400-597966274CC1}" dt="2022-11-28T03:12:13.856" v="2142" actId="15"/>
        <pc:sldMkLst>
          <pc:docMk/>
          <pc:sldMk cId="1261613843" sldId="376"/>
        </pc:sldMkLst>
        <pc:spChg chg="add del mod">
          <ac:chgData name="Electrical Division" userId="d8fa8754-47f9-4ed2-8c2b-1113b3d3a1d8" providerId="ADAL" clId="{936BA658-8A35-4E95-B400-597966274CC1}" dt="2022-11-28T03:07:08.408" v="1859"/>
          <ac:spMkLst>
            <pc:docMk/>
            <pc:sldMk cId="1261613843" sldId="376"/>
            <ac:spMk id="3" creationId="{1C8B7B03-84A2-3339-2E84-2DC4E114DCE6}"/>
          </ac:spMkLst>
        </pc:spChg>
        <pc:spChg chg="add mod">
          <ac:chgData name="Electrical Division" userId="d8fa8754-47f9-4ed2-8c2b-1113b3d3a1d8" providerId="ADAL" clId="{936BA658-8A35-4E95-B400-597966274CC1}" dt="2022-11-28T03:12:13.856" v="2142" actId="15"/>
          <ac:spMkLst>
            <pc:docMk/>
            <pc:sldMk cId="1261613843" sldId="376"/>
            <ac:spMk id="7" creationId="{2A81D953-62D5-0F73-766B-E5F4FFB34FA6}"/>
          </ac:spMkLst>
        </pc:spChg>
        <pc:spChg chg="mod">
          <ac:chgData name="Electrical Division" userId="d8fa8754-47f9-4ed2-8c2b-1113b3d3a1d8" providerId="ADAL" clId="{936BA658-8A35-4E95-B400-597966274CC1}" dt="2022-11-28T03:07:26.035" v="1896" actId="20577"/>
          <ac:spMkLst>
            <pc:docMk/>
            <pc:sldMk cId="1261613843" sldId="376"/>
            <ac:spMk id="10" creationId="{F1AD780C-C45B-A709-7222-C3BA0B71792E}"/>
          </ac:spMkLst>
        </pc:spChg>
        <pc:picChg chg="add del mod">
          <ac:chgData name="Electrical Division" userId="d8fa8754-47f9-4ed2-8c2b-1113b3d3a1d8" providerId="ADAL" clId="{936BA658-8A35-4E95-B400-597966274CC1}" dt="2022-11-28T03:08:40.450" v="1920" actId="478"/>
          <ac:picMkLst>
            <pc:docMk/>
            <pc:sldMk cId="1261613843" sldId="376"/>
            <ac:picMk id="4" creationId="{8FCA9403-7F30-AF93-BF37-F11992753682}"/>
          </ac:picMkLst>
        </pc:picChg>
        <pc:picChg chg="del">
          <ac:chgData name="Electrical Division" userId="d8fa8754-47f9-4ed2-8c2b-1113b3d3a1d8" providerId="ADAL" clId="{936BA658-8A35-4E95-B400-597966274CC1}" dt="2022-11-28T03:07:05.174" v="1858" actId="478"/>
          <ac:picMkLst>
            <pc:docMk/>
            <pc:sldMk cId="1261613843" sldId="376"/>
            <ac:picMk id="5" creationId="{48DA7B77-BF47-609A-CC63-C9AFEDF352FC}"/>
          </ac:picMkLst>
        </pc:picChg>
      </pc:sldChg>
      <pc:sldChg chg="addSp delSp modSp add mod">
        <pc:chgData name="Electrical Division" userId="d8fa8754-47f9-4ed2-8c2b-1113b3d3a1d8" providerId="ADAL" clId="{936BA658-8A35-4E95-B400-597966274CC1}" dt="2022-11-28T03:08:31.680" v="1919" actId="27636"/>
        <pc:sldMkLst>
          <pc:docMk/>
          <pc:sldMk cId="1857126533" sldId="377"/>
        </pc:sldMkLst>
        <pc:spChg chg="add del mod">
          <ac:chgData name="Electrical Division" userId="d8fa8754-47f9-4ed2-8c2b-1113b3d3a1d8" providerId="ADAL" clId="{936BA658-8A35-4E95-B400-597966274CC1}" dt="2022-11-28T03:07:45.213" v="1903"/>
          <ac:spMkLst>
            <pc:docMk/>
            <pc:sldMk cId="1857126533" sldId="377"/>
            <ac:spMk id="3" creationId="{C7194C4F-8F34-5CAA-DB90-AA641E253E89}"/>
          </ac:spMkLst>
        </pc:spChg>
        <pc:spChg chg="add del mod">
          <ac:chgData name="Electrical Division" userId="d8fa8754-47f9-4ed2-8c2b-1113b3d3a1d8" providerId="ADAL" clId="{936BA658-8A35-4E95-B400-597966274CC1}" dt="2022-11-28T03:07:42.791" v="1902"/>
          <ac:spMkLst>
            <pc:docMk/>
            <pc:sldMk cId="1857126533" sldId="377"/>
            <ac:spMk id="5" creationId="{3572E8B6-312F-15B3-D4B6-955579B23A2C}"/>
          </ac:spMkLst>
        </pc:spChg>
        <pc:spChg chg="add del mod">
          <ac:chgData name="Electrical Division" userId="d8fa8754-47f9-4ed2-8c2b-1113b3d3a1d8" providerId="ADAL" clId="{936BA658-8A35-4E95-B400-597966274CC1}" dt="2022-11-28T03:08:31.680" v="1919" actId="27636"/>
          <ac:spMkLst>
            <pc:docMk/>
            <pc:sldMk cId="1857126533" sldId="377"/>
            <ac:spMk id="8" creationId="{B2486260-F387-5118-310D-0812D7283AD3}"/>
          </ac:spMkLst>
        </pc:spChg>
        <pc:spChg chg="add del mod">
          <ac:chgData name="Electrical Division" userId="d8fa8754-47f9-4ed2-8c2b-1113b3d3a1d8" providerId="ADAL" clId="{936BA658-8A35-4E95-B400-597966274CC1}" dt="2022-11-28T03:08:09.816" v="1910"/>
          <ac:spMkLst>
            <pc:docMk/>
            <pc:sldMk cId="1857126533" sldId="377"/>
            <ac:spMk id="11" creationId="{E96FF06D-DC32-9914-9136-1843AE0FDAA0}"/>
          </ac:spMkLst>
        </pc:spChg>
        <pc:picChg chg="del">
          <ac:chgData name="Electrical Division" userId="d8fa8754-47f9-4ed2-8c2b-1113b3d3a1d8" providerId="ADAL" clId="{936BA658-8A35-4E95-B400-597966274CC1}" dt="2022-11-28T03:07:38.323" v="1898" actId="478"/>
          <ac:picMkLst>
            <pc:docMk/>
            <pc:sldMk cId="1857126533" sldId="377"/>
            <ac:picMk id="4" creationId="{8FCA9403-7F30-AF93-BF37-F11992753682}"/>
          </ac:picMkLst>
        </pc:picChg>
        <pc:picChg chg="add del mod">
          <ac:chgData name="Electrical Division" userId="d8fa8754-47f9-4ed2-8c2b-1113b3d3a1d8" providerId="ADAL" clId="{936BA658-8A35-4E95-B400-597966274CC1}" dt="2022-11-28T03:07:51.618" v="1904" actId="478"/>
          <ac:picMkLst>
            <pc:docMk/>
            <pc:sldMk cId="1857126533" sldId="377"/>
            <ac:picMk id="6" creationId="{D04E71BE-87C2-188D-2D30-71EF6223B479}"/>
          </ac:picMkLst>
        </pc:picChg>
        <pc:picChg chg="add del mod">
          <ac:chgData name="Electrical Division" userId="d8fa8754-47f9-4ed2-8c2b-1113b3d3a1d8" providerId="ADAL" clId="{936BA658-8A35-4E95-B400-597966274CC1}" dt="2022-11-28T03:08:00.196" v="1906"/>
          <ac:picMkLst>
            <pc:docMk/>
            <pc:sldMk cId="1857126533" sldId="377"/>
            <ac:picMk id="9" creationId="{0B94740E-0FD1-17A8-E308-A9D5E54901C9}"/>
          </ac:picMkLst>
        </pc:picChg>
      </pc:sldChg>
      <pc:sldChg chg="modSp add mod">
        <pc:chgData name="Electrical Division" userId="d8fa8754-47f9-4ed2-8c2b-1113b3d3a1d8" providerId="ADAL" clId="{936BA658-8A35-4E95-B400-597966274CC1}" dt="2022-11-28T03:13:59.924" v="2199" actId="27636"/>
        <pc:sldMkLst>
          <pc:docMk/>
          <pc:sldMk cId="1842791095" sldId="378"/>
        </pc:sldMkLst>
        <pc:spChg chg="mod">
          <ac:chgData name="Electrical Division" userId="d8fa8754-47f9-4ed2-8c2b-1113b3d3a1d8" providerId="ADAL" clId="{936BA658-8A35-4E95-B400-597966274CC1}" dt="2022-11-28T03:13:59.924" v="2199" actId="27636"/>
          <ac:spMkLst>
            <pc:docMk/>
            <pc:sldMk cId="1842791095" sldId="378"/>
            <ac:spMk id="8" creationId="{B2486260-F387-5118-310D-0812D7283AD3}"/>
          </ac:spMkLst>
        </pc:spChg>
      </pc:sldChg>
      <pc:sldChg chg="addSp delSp modSp add mod">
        <pc:chgData name="Electrical Division" userId="d8fa8754-47f9-4ed2-8c2b-1113b3d3a1d8" providerId="ADAL" clId="{936BA658-8A35-4E95-B400-597966274CC1}" dt="2022-11-28T03:14:55.985" v="2207" actId="14100"/>
        <pc:sldMkLst>
          <pc:docMk/>
          <pc:sldMk cId="2920417582" sldId="379"/>
        </pc:sldMkLst>
        <pc:spChg chg="add del mod">
          <ac:chgData name="Electrical Division" userId="d8fa8754-47f9-4ed2-8c2b-1113b3d3a1d8" providerId="ADAL" clId="{936BA658-8A35-4E95-B400-597966274CC1}" dt="2022-11-28T03:14:46.331" v="2203"/>
          <ac:spMkLst>
            <pc:docMk/>
            <pc:sldMk cId="2920417582" sldId="379"/>
            <ac:spMk id="3" creationId="{66B0AB48-427E-C3A2-730D-8A9FE15133BE}"/>
          </ac:spMkLst>
        </pc:spChg>
        <pc:spChg chg="del mod">
          <ac:chgData name="Electrical Division" userId="d8fa8754-47f9-4ed2-8c2b-1113b3d3a1d8" providerId="ADAL" clId="{936BA658-8A35-4E95-B400-597966274CC1}" dt="2022-11-28T03:14:43.334" v="2202" actId="478"/>
          <ac:spMkLst>
            <pc:docMk/>
            <pc:sldMk cId="2920417582" sldId="379"/>
            <ac:spMk id="7" creationId="{2A81D953-62D5-0F73-766B-E5F4FFB34FA6}"/>
          </ac:spMkLst>
        </pc:spChg>
        <pc:picChg chg="add mod">
          <ac:chgData name="Electrical Division" userId="d8fa8754-47f9-4ed2-8c2b-1113b3d3a1d8" providerId="ADAL" clId="{936BA658-8A35-4E95-B400-597966274CC1}" dt="2022-11-28T03:14:55.985" v="2207" actId="14100"/>
          <ac:picMkLst>
            <pc:docMk/>
            <pc:sldMk cId="2920417582" sldId="379"/>
            <ac:picMk id="4" creationId="{EC1F675A-B9E3-24D6-2AEB-96A5A6A85CE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55D10-F861-4A79-B3C8-2037DD435154}" type="datetimeFigureOut">
              <a:rPr lang="en-IN" smtClean="0"/>
              <a:t>06-12-2022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C1D62-9739-4418-866B-34C325AD6378}" type="slidenum">
              <a:rPr lang="en-IN" smtClean="0"/>
              <a:t>‹#›</a:t>
            </a:fld>
            <a:endParaRPr lang="en-IN"/>
          </a:p>
        </p:txBody>
      </p:sp>
    </p:spTree>
    <p:extLst>
      <p:ext uri="{BB962C8B-B14F-4D97-AF65-F5344CB8AC3E}">
        <p14:creationId xmlns:p14="http://schemas.microsoft.com/office/powerpoint/2010/main" val="1395140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D370437-8CD8-D932-3910-8776CD39B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E2B5F2-56AA-4D28-81D1-D54AED1E5692}" type="slidenum">
              <a:rPr lang="en-US" altLang="en-US"/>
              <a:pPr eaLnBrk="1" hangingPunct="1"/>
              <a:t>29</a:t>
            </a:fld>
            <a:endParaRPr lang="en-US" altLang="en-US"/>
          </a:p>
        </p:txBody>
      </p:sp>
      <p:sp>
        <p:nvSpPr>
          <p:cNvPr id="37891" name="Rectangle 7">
            <a:extLst>
              <a:ext uri="{FF2B5EF4-FFF2-40B4-BE49-F238E27FC236}">
                <a16:creationId xmlns:a16="http://schemas.microsoft.com/office/drawing/2014/main" id="{4FEC1CE3-0795-E501-52CA-175A4AD3E03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94E0287-2378-474B-8FB7-1EEFC7A6B1C5}" type="slidenum">
              <a:rPr lang="en-US" altLang="en-US" sz="1200"/>
              <a:pPr algn="r" eaLnBrk="1" hangingPunct="1"/>
              <a:t>29</a:t>
            </a:fld>
            <a:endParaRPr lang="en-US" altLang="en-US" sz="1200"/>
          </a:p>
        </p:txBody>
      </p:sp>
      <p:sp>
        <p:nvSpPr>
          <p:cNvPr id="37892" name="Rectangle 2">
            <a:extLst>
              <a:ext uri="{FF2B5EF4-FFF2-40B4-BE49-F238E27FC236}">
                <a16:creationId xmlns:a16="http://schemas.microsoft.com/office/drawing/2014/main" id="{5B6FC3E4-C298-916F-8E66-09E566FD0E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3">
            <a:extLst>
              <a:ext uri="{FF2B5EF4-FFF2-40B4-BE49-F238E27FC236}">
                <a16:creationId xmlns:a16="http://schemas.microsoft.com/office/drawing/2014/main" id="{F5478C1F-B501-FB25-D3BA-1B372B7B08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B90E0B97-9854-982C-0F1B-1CCA7498FD10}"/>
              </a:ext>
            </a:extLst>
          </p:cNvPr>
          <p:cNvSpPr>
            <a:spLocks noGrp="1" noRot="1" noChangeAspect="1" noTextEdit="1"/>
          </p:cNvSpPr>
          <p:nvPr>
            <p:ph type="sldImg"/>
          </p:nvPr>
        </p:nvSpPr>
        <p:spPr>
          <a:ln/>
        </p:spPr>
      </p:sp>
      <p:sp>
        <p:nvSpPr>
          <p:cNvPr id="174083" name="Notes Placeholder 2">
            <a:extLst>
              <a:ext uri="{FF2B5EF4-FFF2-40B4-BE49-F238E27FC236}">
                <a16:creationId xmlns:a16="http://schemas.microsoft.com/office/drawing/2014/main" id="{EBB7036C-ECCC-F973-E403-3C7240964ED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a-IN" altLang="en-US"/>
          </a:p>
        </p:txBody>
      </p:sp>
      <p:sp>
        <p:nvSpPr>
          <p:cNvPr id="174084" name="Header Placeholder 4">
            <a:extLst>
              <a:ext uri="{FF2B5EF4-FFF2-40B4-BE49-F238E27FC236}">
                <a16:creationId xmlns:a16="http://schemas.microsoft.com/office/drawing/2014/main" id="{88A4398E-AA55-6117-1BB3-2E4BB2862595}"/>
              </a:ext>
            </a:extLst>
          </p:cNvPr>
          <p:cNvSpPr>
            <a:spLocks noGrp="1"/>
          </p:cNvSpPr>
          <p:nvPr>
            <p:ph type="hdr" sz="quarter" idx="4294967295"/>
          </p:nvPr>
        </p:nvSpPr>
        <p:spPr bwMode="auto">
          <a:xfrm>
            <a:off x="0" y="0"/>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lgn="l"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lgn="l"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lgn="l"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lgn="l"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lgn="l"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pPr>
            <a:r>
              <a:rPr lang="tzm-Latn-DZ" altLang="en-US">
                <a:latin typeface="Tahoma" panose="020B0604030504040204" pitchFamily="34" charset="0"/>
              </a:rPr>
              <a:t>R.SARAVANAN, PGET, L&amp;T UAE</a:t>
            </a:r>
            <a:endParaRPr lang="ta-IN" altLang="en-US">
              <a:latin typeface="Tahoma" panose="020B0604030504040204" pitchFamily="34" charset="0"/>
              <a:cs typeface="Latha"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Refer</a:t>
            </a:r>
            <a:r>
              <a:rPr lang="en-IN" baseline="0"/>
              <a:t> auto cad</a:t>
            </a:r>
            <a:endParaRPr lang="en-IN"/>
          </a:p>
        </p:txBody>
      </p:sp>
      <p:sp>
        <p:nvSpPr>
          <p:cNvPr id="4" name="Slide Number Placeholder 3"/>
          <p:cNvSpPr>
            <a:spLocks noGrp="1"/>
          </p:cNvSpPr>
          <p:nvPr>
            <p:ph type="sldNum" sz="quarter" idx="10"/>
          </p:nvPr>
        </p:nvSpPr>
        <p:spPr/>
        <p:txBody>
          <a:bodyPr/>
          <a:lstStyle/>
          <a:p>
            <a:fld id="{4B2F6255-BA36-47AA-8992-179BBFE76919}" type="slidenum">
              <a:rPr lang="en-IN" smtClean="0"/>
              <a:pPr/>
              <a:t>61</a:t>
            </a:fld>
            <a:endParaRPr lang="en-IN"/>
          </a:p>
        </p:txBody>
      </p:sp>
    </p:spTree>
    <p:extLst>
      <p:ext uri="{BB962C8B-B14F-4D97-AF65-F5344CB8AC3E}">
        <p14:creationId xmlns:p14="http://schemas.microsoft.com/office/powerpoint/2010/main" val="248259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Refer</a:t>
            </a:r>
            <a:r>
              <a:rPr lang="en-IN" baseline="0"/>
              <a:t> auto cad</a:t>
            </a:r>
            <a:endParaRPr lang="en-IN"/>
          </a:p>
        </p:txBody>
      </p:sp>
      <p:sp>
        <p:nvSpPr>
          <p:cNvPr id="4" name="Slide Number Placeholder 3"/>
          <p:cNvSpPr>
            <a:spLocks noGrp="1"/>
          </p:cNvSpPr>
          <p:nvPr>
            <p:ph type="sldNum" sz="quarter" idx="10"/>
          </p:nvPr>
        </p:nvSpPr>
        <p:spPr/>
        <p:txBody>
          <a:bodyPr/>
          <a:lstStyle/>
          <a:p>
            <a:fld id="{4B2F6255-BA36-47AA-8992-179BBFE76919}" type="slidenum">
              <a:rPr lang="en-IN" smtClean="0"/>
              <a:pPr/>
              <a:t>62</a:t>
            </a:fld>
            <a:endParaRPr lang="en-IN"/>
          </a:p>
        </p:txBody>
      </p:sp>
    </p:spTree>
    <p:extLst>
      <p:ext uri="{BB962C8B-B14F-4D97-AF65-F5344CB8AC3E}">
        <p14:creationId xmlns:p14="http://schemas.microsoft.com/office/powerpoint/2010/main" val="2022203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Refer</a:t>
            </a:r>
            <a:r>
              <a:rPr lang="en-IN" baseline="0"/>
              <a:t> auto cad</a:t>
            </a:r>
            <a:endParaRPr lang="en-IN"/>
          </a:p>
        </p:txBody>
      </p:sp>
      <p:sp>
        <p:nvSpPr>
          <p:cNvPr id="4" name="Slide Number Placeholder 3"/>
          <p:cNvSpPr>
            <a:spLocks noGrp="1"/>
          </p:cNvSpPr>
          <p:nvPr>
            <p:ph type="sldNum" sz="quarter" idx="10"/>
          </p:nvPr>
        </p:nvSpPr>
        <p:spPr/>
        <p:txBody>
          <a:bodyPr/>
          <a:lstStyle/>
          <a:p>
            <a:fld id="{4B2F6255-BA36-47AA-8992-179BBFE76919}" type="slidenum">
              <a:rPr lang="en-IN" smtClean="0"/>
              <a:pPr/>
              <a:t>63</a:t>
            </a:fld>
            <a:endParaRPr lang="en-IN"/>
          </a:p>
        </p:txBody>
      </p:sp>
    </p:spTree>
    <p:extLst>
      <p:ext uri="{BB962C8B-B14F-4D97-AF65-F5344CB8AC3E}">
        <p14:creationId xmlns:p14="http://schemas.microsoft.com/office/powerpoint/2010/main" val="170242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Refer</a:t>
            </a:r>
            <a:r>
              <a:rPr lang="en-IN" baseline="0"/>
              <a:t> auto cad</a:t>
            </a:r>
            <a:endParaRPr lang="en-IN"/>
          </a:p>
        </p:txBody>
      </p:sp>
      <p:sp>
        <p:nvSpPr>
          <p:cNvPr id="4" name="Slide Number Placeholder 3"/>
          <p:cNvSpPr>
            <a:spLocks noGrp="1"/>
          </p:cNvSpPr>
          <p:nvPr>
            <p:ph type="sldNum" sz="quarter" idx="10"/>
          </p:nvPr>
        </p:nvSpPr>
        <p:spPr/>
        <p:txBody>
          <a:bodyPr/>
          <a:lstStyle/>
          <a:p>
            <a:fld id="{4B2F6255-BA36-47AA-8992-179BBFE76919}" type="slidenum">
              <a:rPr lang="en-IN" smtClean="0"/>
              <a:pPr/>
              <a:t>65</a:t>
            </a:fld>
            <a:endParaRPr lang="en-IN"/>
          </a:p>
        </p:txBody>
      </p:sp>
    </p:spTree>
    <p:extLst>
      <p:ext uri="{BB962C8B-B14F-4D97-AF65-F5344CB8AC3E}">
        <p14:creationId xmlns:p14="http://schemas.microsoft.com/office/powerpoint/2010/main" val="3004008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A4053E00-93F9-7EBF-23F4-8EDEB7162C2E}"/>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7EE99ABC-72D0-F56D-468E-E9E4EF1221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C75FD53-7523-D610-4157-191EB270472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E0EE8FC3-78D3-ACD6-7F5F-2BFC4D86BB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587BC1D5-FD77-0D64-1A74-B20F0D1CDA01}"/>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DE4D928E-6294-ED6D-8AE7-4DC3C5D511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5D1B3F-4C2F-4B99-9B28-A6F20EB6165D}" type="datetimeFigureOut">
              <a:rPr lang="en-IN" smtClean="0"/>
              <a:t>06-12-2022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1548899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5D1B3F-4C2F-4B99-9B28-A6F20EB6165D}" type="datetimeFigureOut">
              <a:rPr lang="en-IN" smtClean="0"/>
              <a:t>06-12-2022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2537608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5D1B3F-4C2F-4B99-9B28-A6F20EB6165D}" type="datetimeFigureOut">
              <a:rPr lang="en-IN" smtClean="0"/>
              <a:t>06-12-2022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FCE94E-B61B-4E2E-90F7-5AD2B1E25357}" type="slidenum">
              <a:rPr lang="en-IN" smtClean="0"/>
              <a:t>‹#›</a:t>
            </a:fld>
            <a:endParaRPr lang="en-I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922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5D1B3F-4C2F-4B99-9B28-A6F20EB6165D}" type="datetimeFigureOut">
              <a:rPr lang="en-IN" smtClean="0"/>
              <a:t>06-12-2022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269294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5D1B3F-4C2F-4B99-9B28-A6F20EB6165D}" type="datetimeFigureOut">
              <a:rPr lang="en-IN" smtClean="0"/>
              <a:t>06-12-2022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FCE94E-B61B-4E2E-90F7-5AD2B1E25357}"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76597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5D1B3F-4C2F-4B99-9B28-A6F20EB6165D}" type="datetimeFigureOut">
              <a:rPr lang="en-IN" smtClean="0"/>
              <a:t>06-12-2022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1036659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D1B3F-4C2F-4B99-9B28-A6F20EB6165D}" type="datetimeFigureOut">
              <a:rPr lang="en-IN" smtClean="0"/>
              <a:t>06-12-2022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4209934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D1B3F-4C2F-4B99-9B28-A6F20EB6165D}" type="datetimeFigureOut">
              <a:rPr lang="en-IN" smtClean="0"/>
              <a:t>06-12-2022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751587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1" y="152400"/>
            <a:ext cx="11722100" cy="990600"/>
          </a:xfrm>
        </p:spPr>
        <p:txBody>
          <a:bodyPr/>
          <a:lstStyle/>
          <a:p>
            <a:r>
              <a:rPr lang="en-US"/>
              <a:t>Click to edit Master title style</a:t>
            </a:r>
            <a:endParaRPr lang="en-IN"/>
          </a:p>
        </p:txBody>
      </p:sp>
      <p:sp>
        <p:nvSpPr>
          <p:cNvPr id="3" name="Table Placeholder 2"/>
          <p:cNvSpPr>
            <a:spLocks noGrp="1"/>
          </p:cNvSpPr>
          <p:nvPr>
            <p:ph type="tbl" idx="1"/>
          </p:nvPr>
        </p:nvSpPr>
        <p:spPr>
          <a:xfrm>
            <a:off x="1117600" y="1676401"/>
            <a:ext cx="10769600" cy="4456113"/>
          </a:xfrm>
        </p:spPr>
        <p:txBody>
          <a:bodyPr/>
          <a:lstStyle/>
          <a:p>
            <a:pPr lvl="0"/>
            <a:endParaRPr lang="en-IN" noProof="0"/>
          </a:p>
        </p:txBody>
      </p:sp>
      <p:sp>
        <p:nvSpPr>
          <p:cNvPr id="4" name="Rectangle 5">
            <a:extLst>
              <a:ext uri="{FF2B5EF4-FFF2-40B4-BE49-F238E27FC236}">
                <a16:creationId xmlns:a16="http://schemas.microsoft.com/office/drawing/2014/main" id="{04480576-9746-D829-D903-6DE370D8778B}"/>
              </a:ext>
            </a:extLst>
          </p:cNvPr>
          <p:cNvSpPr>
            <a:spLocks noGrp="1" noChangeArrowheads="1"/>
          </p:cNvSpPr>
          <p:nvPr>
            <p:ph type="sldNum" sz="quarter" idx="10"/>
          </p:nvPr>
        </p:nvSpPr>
        <p:spPr/>
        <p:txBody>
          <a:bodyPr/>
          <a:lstStyle>
            <a:lvl1pPr>
              <a:defRPr/>
            </a:lvl1pPr>
          </a:lstStyle>
          <a:p>
            <a:fld id="{B91F65F7-FE0E-47AC-BEA3-C7552A08002A}" type="slidenum">
              <a:rPr lang="zh-CN" altLang="en-GB"/>
              <a:pPr/>
              <a:t>‹#›</a:t>
            </a:fld>
            <a:endParaRPr lang="en-GB" altLang="zh-CN"/>
          </a:p>
        </p:txBody>
      </p:sp>
    </p:spTree>
    <p:extLst>
      <p:ext uri="{BB962C8B-B14F-4D97-AF65-F5344CB8AC3E}">
        <p14:creationId xmlns:p14="http://schemas.microsoft.com/office/powerpoint/2010/main" val="228635000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D1B3F-4C2F-4B99-9B28-A6F20EB6165D}" type="datetimeFigureOut">
              <a:rPr lang="en-IN" smtClean="0"/>
              <a:t>06-12-2022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2557355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5D1B3F-4C2F-4B99-9B28-A6F20EB6165D}" type="datetimeFigureOut">
              <a:rPr lang="en-IN" smtClean="0"/>
              <a:t>06-12-2022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3331464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5D1B3F-4C2F-4B99-9B28-A6F20EB6165D}" type="datetimeFigureOut">
              <a:rPr lang="en-IN" smtClean="0"/>
              <a:t>06-12-2022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285018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5D1B3F-4C2F-4B99-9B28-A6F20EB6165D}" type="datetimeFigureOut">
              <a:rPr lang="en-IN" smtClean="0"/>
              <a:t>06-12-2022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141036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5D1B3F-4C2F-4B99-9B28-A6F20EB6165D}" type="datetimeFigureOut">
              <a:rPr lang="en-IN" smtClean="0"/>
              <a:t>06-12-2022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156878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D1B3F-4C2F-4B99-9B28-A6F20EB6165D}" type="datetimeFigureOut">
              <a:rPr lang="en-IN" smtClean="0"/>
              <a:t>06-12-2022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1282982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5D1B3F-4C2F-4B99-9B28-A6F20EB6165D}" type="datetimeFigureOut">
              <a:rPr lang="en-IN" smtClean="0"/>
              <a:t>06-12-2022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338668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5D1B3F-4C2F-4B99-9B28-A6F20EB6165D}" type="datetimeFigureOut">
              <a:rPr lang="en-IN" smtClean="0"/>
              <a:t>06-12-2022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DFCE94E-B61B-4E2E-90F7-5AD2B1E25357}" type="slidenum">
              <a:rPr lang="en-IN" smtClean="0"/>
              <a:t>‹#›</a:t>
            </a:fld>
            <a:endParaRPr lang="en-IN"/>
          </a:p>
        </p:txBody>
      </p:sp>
    </p:spTree>
    <p:extLst>
      <p:ext uri="{BB962C8B-B14F-4D97-AF65-F5344CB8AC3E}">
        <p14:creationId xmlns:p14="http://schemas.microsoft.com/office/powerpoint/2010/main" val="1700472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5D1B3F-4C2F-4B99-9B28-A6F20EB6165D}" type="datetimeFigureOut">
              <a:rPr lang="en-IN" smtClean="0"/>
              <a:t>06-12-2022</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DFCE94E-B61B-4E2E-90F7-5AD2B1E25357}" type="slidenum">
              <a:rPr lang="en-IN" smtClean="0"/>
              <a:t>‹#›</a:t>
            </a:fld>
            <a:endParaRPr lang="en-IN"/>
          </a:p>
        </p:txBody>
      </p:sp>
    </p:spTree>
    <p:extLst>
      <p:ext uri="{BB962C8B-B14F-4D97-AF65-F5344CB8AC3E}">
        <p14:creationId xmlns:p14="http://schemas.microsoft.com/office/powerpoint/2010/main" val="36232842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ptranscodesigns@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4">
            <a:extLst>
              <a:ext uri="{FF2B5EF4-FFF2-40B4-BE49-F238E27FC236}">
                <a16:creationId xmlns:a16="http://schemas.microsoft.com/office/drawing/2014/main" id="{A79B5080-D631-DA43-8B8B-DD45C1D451C8}"/>
              </a:ext>
            </a:extLst>
          </p:cNvPr>
          <p:cNvSpPr>
            <a:spLocks noGrp="1" noChangeArrowheads="1"/>
          </p:cNvSpPr>
          <p:nvPr>
            <p:ph type="ctrTitle"/>
          </p:nvPr>
        </p:nvSpPr>
        <p:spPr>
          <a:xfrm>
            <a:off x="2016868" y="473390"/>
            <a:ext cx="6172200" cy="609600"/>
          </a:xfrm>
          <a:noFill/>
        </p:spPr>
        <p:txBody>
          <a:bodyPr/>
          <a:lstStyle/>
          <a:p>
            <a:pPr algn="l" eaLnBrk="1" hangingPunct="1"/>
            <a:r>
              <a:rPr lang="en-GB" altLang="zh-CN" sz="3600" b="1" u="sng" dirty="0">
                <a:solidFill>
                  <a:schemeClr val="bg1"/>
                </a:solidFill>
              </a:rPr>
              <a:t>Transmission Line Towers</a:t>
            </a:r>
            <a:r>
              <a:rPr lang="en-GB" altLang="zh-CN" b="1" u="sng" dirty="0">
                <a:solidFill>
                  <a:schemeClr val="bg1"/>
                </a:solidFill>
              </a:rPr>
              <a:t> </a:t>
            </a:r>
            <a:endParaRPr lang="en-US" altLang="zh-CN" b="1" u="sng" dirty="0">
              <a:solidFill>
                <a:schemeClr val="bg1"/>
              </a:solidFill>
            </a:endParaRPr>
          </a:p>
        </p:txBody>
      </p:sp>
      <p:sp>
        <p:nvSpPr>
          <p:cNvPr id="17411" name="Rectangle 7">
            <a:extLst>
              <a:ext uri="{FF2B5EF4-FFF2-40B4-BE49-F238E27FC236}">
                <a16:creationId xmlns:a16="http://schemas.microsoft.com/office/drawing/2014/main" id="{77153286-69B1-0CB5-6B09-3D5328D3F94D}"/>
              </a:ext>
            </a:extLst>
          </p:cNvPr>
          <p:cNvSpPr>
            <a:spLocks noGrp="1" noChangeArrowheads="1"/>
          </p:cNvSpPr>
          <p:nvPr>
            <p:ph type="subTitle" idx="1"/>
          </p:nvPr>
        </p:nvSpPr>
        <p:spPr>
          <a:xfrm>
            <a:off x="1755061" y="1742873"/>
            <a:ext cx="8099058" cy="1390580"/>
          </a:xfrm>
        </p:spPr>
        <p:txBody>
          <a:bodyPr>
            <a:normAutofit/>
          </a:bodyPr>
          <a:lstStyle/>
          <a:p>
            <a:pPr algn="l" eaLnBrk="1" hangingPunct="1"/>
            <a:r>
              <a:rPr lang="en-US" altLang="zh-CN" sz="4000" b="1" dirty="0">
                <a:solidFill>
                  <a:srgbClr val="FF00FF"/>
                </a:solidFill>
              </a:rPr>
              <a:t> </a:t>
            </a:r>
            <a:r>
              <a:rPr lang="en-US" altLang="zh-CN" sz="5400" b="1" dirty="0">
                <a:solidFill>
                  <a:srgbClr val="FF00FF"/>
                </a:solidFill>
              </a:rPr>
              <a:t>B.SRINIVASA RAO</a:t>
            </a:r>
          </a:p>
          <a:p>
            <a:pPr algn="l" eaLnBrk="1" hangingPunct="1"/>
            <a:r>
              <a:rPr lang="en-US" altLang="zh-CN" dirty="0">
                <a:solidFill>
                  <a:srgbClr val="FF33CC"/>
                </a:solidFill>
              </a:rPr>
              <a:t>			</a:t>
            </a:r>
            <a:r>
              <a:rPr lang="en-US" altLang="zh-CN" sz="2200" dirty="0">
                <a:solidFill>
                  <a:srgbClr val="FF33CC"/>
                </a:solidFill>
              </a:rPr>
              <a:t>             </a:t>
            </a:r>
            <a:r>
              <a:rPr lang="en-US" altLang="zh-CN" sz="2200" b="1" dirty="0">
                <a:solidFill>
                  <a:srgbClr val="009900"/>
                </a:solidFill>
              </a:rPr>
              <a:t>B.Tech., (EEE) &amp; MBA (HR) </a:t>
            </a:r>
          </a:p>
          <a:p>
            <a:pPr algn="l" eaLnBrk="1" hangingPunct="1"/>
            <a:endParaRPr lang="zh-CN" altLang="en-US" dirty="0"/>
          </a:p>
        </p:txBody>
      </p:sp>
      <p:sp>
        <p:nvSpPr>
          <p:cNvPr id="17412" name="Rectangle 8">
            <a:extLst>
              <a:ext uri="{FF2B5EF4-FFF2-40B4-BE49-F238E27FC236}">
                <a16:creationId xmlns:a16="http://schemas.microsoft.com/office/drawing/2014/main" id="{5DE3F394-6F9C-8361-28B1-630B77DD0414}"/>
              </a:ext>
            </a:extLst>
          </p:cNvPr>
          <p:cNvSpPr>
            <a:spLocks noChangeArrowheads="1"/>
          </p:cNvSpPr>
          <p:nvPr/>
        </p:nvSpPr>
        <p:spPr bwMode="auto">
          <a:xfrm>
            <a:off x="1498060" y="3467101"/>
            <a:ext cx="8735438" cy="2240613"/>
          </a:xfrm>
          <a:prstGeom prst="rect">
            <a:avLst/>
          </a:prstGeom>
          <a:noFill/>
          <a:ln w="9525">
            <a:noFill/>
            <a:miter lim="800000"/>
            <a:headEnd/>
            <a:tailEnd/>
          </a:ln>
        </p:spPr>
        <p:txBody>
          <a:bodyPr wrap="square">
            <a:spAutoFit/>
          </a:bodyPr>
          <a:lstStyle/>
          <a:p>
            <a:pPr algn="l" eaLnBrk="0" hangingPunct="0">
              <a:spcBef>
                <a:spcPct val="50000"/>
              </a:spcBef>
              <a:buClr>
                <a:srgbClr val="3366FF"/>
              </a:buClr>
              <a:buFont typeface="Wingdings" pitchFamily="2" charset="2"/>
              <a:buNone/>
              <a:defRPr/>
            </a:pPr>
            <a:r>
              <a:rPr kumimoji="1" lang="en-US" altLang="en-US" sz="2400" dirty="0">
                <a:solidFill>
                  <a:srgbClr val="0000FF"/>
                </a:solidFill>
                <a:latin typeface="+mj-lt"/>
              </a:rPr>
              <a:t>       </a:t>
            </a:r>
            <a:r>
              <a:rPr kumimoji="1" lang="en-US" altLang="en-US" sz="2400" dirty="0">
                <a:solidFill>
                  <a:schemeClr val="bg1"/>
                </a:solidFill>
                <a:latin typeface="+mj-lt"/>
              </a:rPr>
              <a:t>DEPUTY EXECUTIVE ENGINEER  / DESIGNS                           TRANSMISSION CORPORATION OF ANDHRA PRADESH LTD</a:t>
            </a:r>
            <a:br>
              <a:rPr lang="en-US" altLang="en-US" sz="2400" dirty="0">
                <a:solidFill>
                  <a:schemeClr val="bg1"/>
                </a:solidFill>
                <a:latin typeface="+mj-lt"/>
              </a:rPr>
            </a:br>
            <a:r>
              <a:rPr lang="en-US" altLang="en-US" sz="2400" dirty="0">
                <a:solidFill>
                  <a:schemeClr val="bg1"/>
                </a:solidFill>
                <a:latin typeface="+mj-lt"/>
              </a:rPr>
              <a:t>            </a:t>
            </a:r>
            <a:r>
              <a:rPr kumimoji="1" lang="en-US" altLang="en-US" sz="2400" dirty="0">
                <a:solidFill>
                  <a:schemeClr val="bg1"/>
                </a:solidFill>
                <a:latin typeface="+mj-lt"/>
              </a:rPr>
              <a:t>Vidyut </a:t>
            </a:r>
            <a:r>
              <a:rPr kumimoji="1" lang="en-US" altLang="en-US" sz="2400" dirty="0" err="1">
                <a:solidFill>
                  <a:schemeClr val="bg1"/>
                </a:solidFill>
                <a:latin typeface="+mj-lt"/>
              </a:rPr>
              <a:t>Soudha</a:t>
            </a:r>
            <a:r>
              <a:rPr kumimoji="1" lang="en-US" altLang="en-US" sz="2400" dirty="0">
                <a:solidFill>
                  <a:schemeClr val="bg1"/>
                </a:solidFill>
                <a:latin typeface="+mj-lt"/>
              </a:rPr>
              <a:t>, VIJAYAWADA-520 004</a:t>
            </a:r>
            <a:br>
              <a:rPr kumimoji="1" lang="en-US" altLang="en-US" sz="2800" dirty="0">
                <a:solidFill>
                  <a:schemeClr val="bg1"/>
                </a:solidFill>
              </a:rPr>
            </a:br>
            <a:endParaRPr kumimoji="1" lang="en-US" altLang="en-US" sz="2800" dirty="0">
              <a:solidFill>
                <a:schemeClr val="bg1"/>
              </a:solidFill>
            </a:endParaRPr>
          </a:p>
          <a:p>
            <a:pPr algn="l" eaLnBrk="0" hangingPunct="0">
              <a:spcBef>
                <a:spcPct val="10000"/>
              </a:spcBef>
              <a:buClr>
                <a:srgbClr val="3366FF"/>
              </a:buClr>
              <a:buFont typeface="Wingdings" pitchFamily="2" charset="2"/>
              <a:buNone/>
              <a:defRPr/>
            </a:pPr>
            <a:r>
              <a:rPr kumimoji="1" lang="en-US" altLang="en-US" dirty="0">
                <a:solidFill>
                  <a:schemeClr val="bg1"/>
                </a:solidFill>
              </a:rPr>
              <a:t>e-mail:  </a:t>
            </a:r>
            <a:r>
              <a:rPr kumimoji="1" lang="en-US" altLang="en-US" dirty="0">
                <a:solidFill>
                  <a:schemeClr val="bg1"/>
                </a:solidFill>
                <a:hlinkClick r:id="rId2">
                  <a:extLst>
                    <a:ext uri="{A12FA001-AC4F-418D-AE19-62706E023703}">
                      <ahyp:hlinkClr xmlns:ahyp="http://schemas.microsoft.com/office/drawing/2018/hyperlinkcolor" val="tx"/>
                    </a:ext>
                  </a:extLst>
                </a:hlinkClick>
              </a:rPr>
              <a:t>aptranscodesigns@gmail.com</a:t>
            </a:r>
            <a:r>
              <a:rPr kumimoji="1" lang="en-US" altLang="en-US" dirty="0">
                <a:solidFill>
                  <a:schemeClr val="bg1"/>
                </a:solidFill>
              </a:rPr>
              <a:t> </a:t>
            </a:r>
          </a:p>
          <a:p>
            <a:pPr algn="l" eaLnBrk="0" hangingPunct="0">
              <a:spcBef>
                <a:spcPct val="10000"/>
              </a:spcBef>
              <a:buClr>
                <a:srgbClr val="3366FF"/>
              </a:buClr>
              <a:buFont typeface="Wingdings" pitchFamily="2" charset="2"/>
              <a:buNone/>
              <a:defRPr/>
            </a:pPr>
            <a:r>
              <a:rPr kumimoji="1" lang="en-US" altLang="en-US" dirty="0">
                <a:solidFill>
                  <a:schemeClr val="bg1"/>
                </a:solidFill>
              </a:rPr>
              <a:t>Mobile (O): 87126 13226, Mobile (P): 96766 59759</a:t>
            </a:r>
          </a:p>
        </p:txBody>
      </p:sp>
      <p:sp>
        <p:nvSpPr>
          <p:cNvPr id="17413" name="Slide Number Placeholder 4">
            <a:extLst>
              <a:ext uri="{FF2B5EF4-FFF2-40B4-BE49-F238E27FC236}">
                <a16:creationId xmlns:a16="http://schemas.microsoft.com/office/drawing/2014/main" id="{5AAA52FA-C596-06FD-67F4-8A9E00F2ECC0}"/>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EFE200FB-D7F5-4A49-8E66-E6F01A52A505}" type="slidenum">
              <a:rPr lang="zh-CN" altLang="en-GB" sz="1400">
                <a:solidFill>
                  <a:schemeClr val="bg2"/>
                </a:solidFill>
              </a:rPr>
              <a:pPr algn="r" eaLnBrk="1" hangingPunct="1">
                <a:spcBef>
                  <a:spcPct val="0"/>
                </a:spcBef>
                <a:buClrTx/>
                <a:buSzTx/>
                <a:buFontTx/>
                <a:buNone/>
              </a:pPr>
              <a:t>1</a:t>
            </a:fld>
            <a:endParaRPr lang="en-GB" altLang="zh-CN" sz="1400">
              <a:solidFill>
                <a:schemeClr val="bg2"/>
              </a:solidFill>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172720"/>
            <a:ext cx="11067626" cy="731520"/>
          </a:xfrm>
        </p:spPr>
        <p:txBody>
          <a:bodyPr>
            <a:normAutofit/>
          </a:bodyPr>
          <a:lstStyle/>
          <a:p>
            <a:pPr algn="ctr"/>
            <a:r>
              <a:rPr lang="en-US" sz="4000" i="1" dirty="0">
                <a:solidFill>
                  <a:schemeClr val="bg1"/>
                </a:solidFill>
              </a:rPr>
              <a:t>SAMPLE PROFILE </a:t>
            </a:r>
            <a:endParaRPr lang="en-IN" sz="4000" i="1" dirty="0">
              <a:solidFill>
                <a:schemeClr val="bg1"/>
              </a:solidFill>
            </a:endParaRPr>
          </a:p>
        </p:txBody>
      </p:sp>
      <p:pic>
        <p:nvPicPr>
          <p:cNvPr id="4" name="Picture 3">
            <a:extLst>
              <a:ext uri="{FF2B5EF4-FFF2-40B4-BE49-F238E27FC236}">
                <a16:creationId xmlns:a16="http://schemas.microsoft.com/office/drawing/2014/main" id="{18DFD7A2-3EAD-3C9C-4B8A-FFC87E47303E}"/>
              </a:ext>
            </a:extLst>
          </p:cNvPr>
          <p:cNvPicPr>
            <a:picLocks noChangeAspect="1"/>
          </p:cNvPicPr>
          <p:nvPr/>
        </p:nvPicPr>
        <p:blipFill>
          <a:blip r:embed="rId2"/>
          <a:stretch>
            <a:fillRect/>
          </a:stretch>
        </p:blipFill>
        <p:spPr>
          <a:xfrm>
            <a:off x="1290320" y="1158240"/>
            <a:ext cx="9570720" cy="5416516"/>
          </a:xfrm>
          <a:prstGeom prst="rect">
            <a:avLst/>
          </a:prstGeom>
        </p:spPr>
      </p:pic>
    </p:spTree>
    <p:extLst>
      <p:ext uri="{BB962C8B-B14F-4D97-AF65-F5344CB8AC3E}">
        <p14:creationId xmlns:p14="http://schemas.microsoft.com/office/powerpoint/2010/main" val="21102067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273C77C-B491-A7E0-ED56-BDAEBD9C5EF0}"/>
              </a:ext>
            </a:extLst>
          </p:cNvPr>
          <p:cNvSpPr>
            <a:spLocks noGrp="1" noChangeArrowheads="1"/>
          </p:cNvSpPr>
          <p:nvPr>
            <p:ph type="title"/>
          </p:nvPr>
        </p:nvSpPr>
        <p:spPr>
          <a:xfrm>
            <a:off x="375462" y="118557"/>
            <a:ext cx="8791575" cy="609600"/>
          </a:xfrm>
          <a:noFill/>
        </p:spPr>
        <p:txBody>
          <a:bodyPr>
            <a:normAutofit fontScale="90000"/>
          </a:bodyPr>
          <a:lstStyle/>
          <a:p>
            <a:pPr eaLnBrk="1" hangingPunct="1"/>
            <a:r>
              <a:rPr lang="en-US" altLang="en-US" b="1" u="sng" dirty="0">
                <a:solidFill>
                  <a:srgbClr val="FF00FF"/>
                </a:solidFill>
              </a:rPr>
              <a:t>Wind Load on Conductor</a:t>
            </a:r>
          </a:p>
        </p:txBody>
      </p:sp>
      <p:sp>
        <p:nvSpPr>
          <p:cNvPr id="118787" name="Rectangle 3">
            <a:extLst>
              <a:ext uri="{FF2B5EF4-FFF2-40B4-BE49-F238E27FC236}">
                <a16:creationId xmlns:a16="http://schemas.microsoft.com/office/drawing/2014/main" id="{497D7D22-FDAD-2901-556A-AF82BA0646F1}"/>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8788" name="Rectangle 4">
            <a:extLst>
              <a:ext uri="{FF2B5EF4-FFF2-40B4-BE49-F238E27FC236}">
                <a16:creationId xmlns:a16="http://schemas.microsoft.com/office/drawing/2014/main" id="{6A675123-008F-860B-AEC1-7AE5C3F1A3FD}"/>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8789" name="Rectangle 5">
            <a:extLst>
              <a:ext uri="{FF2B5EF4-FFF2-40B4-BE49-F238E27FC236}">
                <a16:creationId xmlns:a16="http://schemas.microsoft.com/office/drawing/2014/main" id="{8F5F4031-0BEC-A7B1-E2A3-6797664F33FF}"/>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8790" name="Rectangle 6">
            <a:extLst>
              <a:ext uri="{FF2B5EF4-FFF2-40B4-BE49-F238E27FC236}">
                <a16:creationId xmlns:a16="http://schemas.microsoft.com/office/drawing/2014/main" id="{2C809ACE-89C3-BC54-2C81-A258A0F78168}"/>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8791" name="Rectangle 7">
            <a:extLst>
              <a:ext uri="{FF2B5EF4-FFF2-40B4-BE49-F238E27FC236}">
                <a16:creationId xmlns:a16="http://schemas.microsoft.com/office/drawing/2014/main" id="{28051F6D-FEC6-7496-A0C4-8DBB538FC1DB}"/>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18792" name="Rectangle 8">
            <a:extLst>
              <a:ext uri="{FF2B5EF4-FFF2-40B4-BE49-F238E27FC236}">
                <a16:creationId xmlns:a16="http://schemas.microsoft.com/office/drawing/2014/main" id="{631518B4-1220-E068-2D19-881203037C82}"/>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8793" name="Rectangle 9">
            <a:extLst>
              <a:ext uri="{FF2B5EF4-FFF2-40B4-BE49-F238E27FC236}">
                <a16:creationId xmlns:a16="http://schemas.microsoft.com/office/drawing/2014/main" id="{D423E3DB-7F3F-C1B6-B761-46895603E654}"/>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8794" name="Rectangle 10">
            <a:extLst>
              <a:ext uri="{FF2B5EF4-FFF2-40B4-BE49-F238E27FC236}">
                <a16:creationId xmlns:a16="http://schemas.microsoft.com/office/drawing/2014/main" id="{827C621D-0592-8886-E435-EF68FF67FCF9}"/>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8795" name="Rectangle 11">
            <a:extLst>
              <a:ext uri="{FF2B5EF4-FFF2-40B4-BE49-F238E27FC236}">
                <a16:creationId xmlns:a16="http://schemas.microsoft.com/office/drawing/2014/main" id="{A44BDFB3-102B-7360-6056-C92A99E8BE52}"/>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8796" name="Rectangle 12">
            <a:extLst>
              <a:ext uri="{FF2B5EF4-FFF2-40B4-BE49-F238E27FC236}">
                <a16:creationId xmlns:a16="http://schemas.microsoft.com/office/drawing/2014/main" id="{2D2FA5B5-EE66-C330-66D2-9192EEB7C742}"/>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8797" name="Rectangle 13">
            <a:extLst>
              <a:ext uri="{FF2B5EF4-FFF2-40B4-BE49-F238E27FC236}">
                <a16:creationId xmlns:a16="http://schemas.microsoft.com/office/drawing/2014/main" id="{E0CCCECE-695B-0348-20CC-300C6DC5B7A1}"/>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18798" name="Slide Number Placeholder 14">
            <a:extLst>
              <a:ext uri="{FF2B5EF4-FFF2-40B4-BE49-F238E27FC236}">
                <a16:creationId xmlns:a16="http://schemas.microsoft.com/office/drawing/2014/main" id="{5C34C190-8B77-E2FC-FDFC-0CA5267424B5}"/>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3ED52129-13D0-48BF-8FE0-6132DB31F831}" type="slidenum">
              <a:rPr lang="zh-CN" altLang="en-GB" sz="1400">
                <a:solidFill>
                  <a:schemeClr val="tx1"/>
                </a:solidFill>
              </a:rPr>
              <a:pPr algn="r" eaLnBrk="1" hangingPunct="1">
                <a:spcBef>
                  <a:spcPct val="0"/>
                </a:spcBef>
                <a:buClrTx/>
                <a:buSzTx/>
                <a:buFontTx/>
                <a:buNone/>
              </a:pPr>
              <a:t>100</a:t>
            </a:fld>
            <a:endParaRPr lang="en-GB" altLang="zh-CN" sz="1400">
              <a:solidFill>
                <a:schemeClr val="tx1"/>
              </a:solidFill>
            </a:endParaRPr>
          </a:p>
        </p:txBody>
      </p:sp>
      <p:graphicFrame>
        <p:nvGraphicFramePr>
          <p:cNvPr id="3" name="Table 2">
            <a:extLst>
              <a:ext uri="{FF2B5EF4-FFF2-40B4-BE49-F238E27FC236}">
                <a16:creationId xmlns:a16="http://schemas.microsoft.com/office/drawing/2014/main" id="{EF07E3CC-2D51-A16A-5DCA-0DE3F984CFDE}"/>
              </a:ext>
            </a:extLst>
          </p:cNvPr>
          <p:cNvGraphicFramePr>
            <a:graphicFrameLocks noGrp="1"/>
          </p:cNvGraphicFramePr>
          <p:nvPr>
            <p:extLst>
              <p:ext uri="{D42A27DB-BD31-4B8C-83A1-F6EECF244321}">
                <p14:modId xmlns:p14="http://schemas.microsoft.com/office/powerpoint/2010/main" val="1572336884"/>
              </p:ext>
            </p:extLst>
          </p:nvPr>
        </p:nvGraphicFramePr>
        <p:xfrm>
          <a:off x="565489" y="810033"/>
          <a:ext cx="8899527" cy="5875337"/>
        </p:xfrm>
        <a:graphic>
          <a:graphicData uri="http://schemas.openxmlformats.org/drawingml/2006/table">
            <a:tbl>
              <a:tblPr/>
              <a:tblGrid>
                <a:gridCol w="968876">
                  <a:extLst>
                    <a:ext uri="{9D8B030D-6E8A-4147-A177-3AD203B41FA5}">
                      <a16:colId xmlns:a16="http://schemas.microsoft.com/office/drawing/2014/main" val="20000"/>
                    </a:ext>
                  </a:extLst>
                </a:gridCol>
                <a:gridCol w="539251">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989552">
                  <a:extLst>
                    <a:ext uri="{9D8B030D-6E8A-4147-A177-3AD203B41FA5}">
                      <a16:colId xmlns:a16="http://schemas.microsoft.com/office/drawing/2014/main" val="20008"/>
                    </a:ext>
                  </a:extLst>
                </a:gridCol>
                <a:gridCol w="839248">
                  <a:extLst>
                    <a:ext uri="{9D8B030D-6E8A-4147-A177-3AD203B41FA5}">
                      <a16:colId xmlns:a16="http://schemas.microsoft.com/office/drawing/2014/main" val="20009"/>
                    </a:ext>
                  </a:extLst>
                </a:gridCol>
              </a:tblGrid>
              <a:tr h="304837">
                <a:tc rowSpan="2">
                  <a:txBody>
                    <a:bodyPr/>
                    <a:lstStyle/>
                    <a:p>
                      <a:pPr algn="ctr" fontAlgn="b"/>
                      <a:r>
                        <a:rPr lang="en-IN" sz="1800" b="0" i="0" u="none" strike="noStrike" dirty="0">
                          <a:solidFill>
                            <a:schemeClr val="bg1"/>
                          </a:solidFill>
                          <a:effectLst/>
                          <a:latin typeface="Arial"/>
                        </a:rPr>
                        <a:t>Terrain Category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b"/>
                      <a:r>
                        <a:rPr lang="en-IN" sz="1800" b="0" i="0" u="none" strike="noStrike" dirty="0">
                          <a:solidFill>
                            <a:schemeClr val="bg1"/>
                          </a:solidFill>
                          <a:effectLst/>
                          <a:latin typeface="Arial"/>
                        </a:rPr>
                        <a:t>Height in meters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IN"/>
                    </a:p>
                  </a:txBody>
                  <a:tcPr/>
                </a:tc>
                <a:tc gridSpan="7">
                  <a:txBody>
                    <a:bodyPr/>
                    <a:lstStyle/>
                    <a:p>
                      <a:pPr algn="ctr" fontAlgn="b"/>
                      <a:r>
                        <a:rPr lang="en-GB" sz="1800" b="0" i="0" u="none" strike="noStrike">
                          <a:solidFill>
                            <a:schemeClr val="bg1"/>
                          </a:solidFill>
                          <a:effectLst/>
                          <a:latin typeface="Arial"/>
                        </a:rPr>
                        <a:t>Values of Gc for ruling span of in meters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548704">
                <a:tc vMerge="1">
                  <a:txBody>
                    <a:bodyPr/>
                    <a:lstStyle/>
                    <a:p>
                      <a:endParaRPr lang="en-IN"/>
                    </a:p>
                  </a:txBody>
                  <a:tcPr/>
                </a:tc>
                <a:tc gridSpan="2" vMerge="1">
                  <a:txBody>
                    <a:bodyPr/>
                    <a:lstStyle/>
                    <a:p>
                      <a:endParaRPr lang="en-IN"/>
                    </a:p>
                  </a:txBody>
                  <a:tcPr/>
                </a:tc>
                <a:tc hMerge="1" vMerge="1">
                  <a:txBody>
                    <a:bodyPr/>
                    <a:lstStyle/>
                    <a:p>
                      <a:endParaRPr lang="en-IN"/>
                    </a:p>
                  </a:txBody>
                  <a:tcPr/>
                </a:tc>
                <a:tc>
                  <a:txBody>
                    <a:bodyPr/>
                    <a:lstStyle/>
                    <a:p>
                      <a:pPr algn="ctr" fontAlgn="ctr"/>
                      <a:r>
                        <a:rPr lang="en-IN" sz="1800" b="1" i="0" u="none" strike="noStrike" dirty="0">
                          <a:solidFill>
                            <a:schemeClr val="bg1"/>
                          </a:solidFill>
                          <a:effectLst/>
                          <a:latin typeface="Times New Roman"/>
                        </a:rPr>
                        <a:t>up to 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800 and above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352">
                <a:tc rowSpan="5">
                  <a:txBody>
                    <a:bodyPr/>
                    <a:lstStyle/>
                    <a:p>
                      <a:pPr algn="ctr" fontAlgn="ctr"/>
                      <a:r>
                        <a:rPr lang="en-IN" sz="1800" b="0" i="0" u="none" strike="noStrike">
                          <a:solidFill>
                            <a:schemeClr val="bg1"/>
                          </a:solidFill>
                          <a:effectLst/>
                          <a:latin typeface="Arial"/>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IN" sz="1800" b="0" i="0" u="none" strike="noStrike" dirty="0">
                          <a:solidFill>
                            <a:schemeClr val="bg1"/>
                          </a:solidFill>
                          <a:effectLst/>
                          <a:latin typeface="Arial"/>
                        </a:rPr>
                        <a:t>Up</a:t>
                      </a:r>
                    </a:p>
                    <a:p>
                      <a:pPr algn="ctr" fontAlgn="ctr"/>
                      <a:r>
                        <a:rPr lang="en-IN" sz="1800" b="0" i="0" u="none" strike="noStrike" dirty="0">
                          <a:solidFill>
                            <a:schemeClr val="bg1"/>
                          </a:solidFill>
                          <a:effectLst/>
                          <a:latin typeface="Arial"/>
                        </a:rPr>
                        <a:t>to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1.65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352">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4084">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1.95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4084">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4084">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4084">
                <a:tc rowSpan="5">
                  <a:txBody>
                    <a:bodyPr/>
                    <a:lstStyle/>
                    <a:p>
                      <a:pPr algn="ctr" fontAlgn="ctr"/>
                      <a:r>
                        <a:rPr lang="en-IN" sz="1800" b="0" i="0" u="none" strike="noStrike">
                          <a:solidFill>
                            <a:schemeClr val="bg1"/>
                          </a:solidFill>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IN" sz="1800" b="0" i="0" u="none" strike="noStrike" dirty="0">
                          <a:solidFill>
                            <a:schemeClr val="bg1"/>
                          </a:solidFill>
                          <a:effectLst/>
                          <a:latin typeface="Arial"/>
                        </a:rPr>
                        <a:t>Up</a:t>
                      </a:r>
                    </a:p>
                    <a:p>
                      <a:pPr algn="ctr" fontAlgn="ctr"/>
                      <a:r>
                        <a:rPr lang="en-IN" sz="1800" b="0" i="0" u="none" strike="noStrike" dirty="0">
                          <a:solidFill>
                            <a:schemeClr val="bg1"/>
                          </a:solidFill>
                          <a:effectLst/>
                          <a:latin typeface="Arial"/>
                        </a:rPr>
                        <a:t>to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1.83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1.69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1.65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4084">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1.88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4084">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44084">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44084">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44084">
                <a:tc rowSpan="5">
                  <a:txBody>
                    <a:bodyPr/>
                    <a:lstStyle/>
                    <a:p>
                      <a:pPr algn="ctr" fontAlgn="ctr"/>
                      <a:r>
                        <a:rPr lang="en-IN" sz="1800" b="0" i="0" u="none" strike="noStrike">
                          <a:solidFill>
                            <a:schemeClr val="bg1"/>
                          </a:solidFill>
                          <a:effectLst/>
                          <a:latin typeface="Arial"/>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IN" sz="1800" b="0" i="0" u="none" strike="noStrike" dirty="0">
                          <a:solidFill>
                            <a:schemeClr val="bg1"/>
                          </a:solidFill>
                          <a:effectLst/>
                          <a:latin typeface="Arial"/>
                        </a:rPr>
                        <a:t>Up</a:t>
                      </a:r>
                    </a:p>
                    <a:p>
                      <a:pPr algn="ctr" fontAlgn="ctr"/>
                      <a:r>
                        <a:rPr lang="en-IN" sz="1800" b="0" i="0" u="none" strike="noStrike" dirty="0">
                          <a:solidFill>
                            <a:schemeClr val="bg1"/>
                          </a:solidFill>
                          <a:effectLst/>
                          <a:latin typeface="Arial"/>
                        </a:rPr>
                        <a:t>to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1.77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1.73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44084">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44084">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44084">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44084">
                <a:tc vMerge="1">
                  <a:txBody>
                    <a:bodyPr/>
                    <a:lstStyle/>
                    <a:p>
                      <a:endParaRPr lang="en-IN"/>
                    </a:p>
                  </a:txBody>
                  <a:tcPr/>
                </a:tc>
                <a:tc vMerge="1">
                  <a:txBody>
                    <a:bodyPr/>
                    <a:lstStyle/>
                    <a:p>
                      <a:endParaRPr lang="en-IN"/>
                    </a:p>
                  </a:txBody>
                  <a:tcPr/>
                </a:tc>
                <a:tc>
                  <a:txBody>
                    <a:bodyPr/>
                    <a:lstStyle/>
                    <a:p>
                      <a:pPr algn="ctr" fontAlgn="ctr"/>
                      <a:r>
                        <a:rPr lang="en-IN" sz="1800" b="0" i="0" u="none" strike="noStrike">
                          <a:solidFill>
                            <a:schemeClr val="bg1"/>
                          </a:solidFill>
                          <a:effectLst/>
                          <a:latin typeface="Arial"/>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3.19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3.04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a:solidFill>
                            <a:schemeClr val="bg1"/>
                          </a:solidFill>
                          <a:effectLst/>
                          <a:latin typeface="Arial"/>
                        </a:rPr>
                        <a:t>2.78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Arial"/>
                        </a:rPr>
                        <a:t>2.69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D8A79B5A-974A-6C9B-286D-9FE5D96F15CD}"/>
              </a:ext>
            </a:extLst>
          </p:cNvPr>
          <p:cNvSpPr>
            <a:spLocks noGrp="1" noChangeArrowheads="1"/>
          </p:cNvSpPr>
          <p:nvPr>
            <p:ph type="title"/>
          </p:nvPr>
        </p:nvSpPr>
        <p:spPr>
          <a:xfrm>
            <a:off x="2057400" y="304800"/>
            <a:ext cx="7772400" cy="1143000"/>
          </a:xfrm>
        </p:spPr>
        <p:txBody>
          <a:bodyPr/>
          <a:lstStyle/>
          <a:p>
            <a:pPr eaLnBrk="1" hangingPunct="1"/>
            <a:r>
              <a:rPr lang="en-US" altLang="en-US" sz="4000" b="1" u="sng" dirty="0">
                <a:solidFill>
                  <a:srgbClr val="FF00FF"/>
                </a:solidFill>
              </a:rPr>
              <a:t>Loads  of Towers</a:t>
            </a:r>
          </a:p>
        </p:txBody>
      </p:sp>
      <p:sp>
        <p:nvSpPr>
          <p:cNvPr id="119811" name="Rectangle 3">
            <a:extLst>
              <a:ext uri="{FF2B5EF4-FFF2-40B4-BE49-F238E27FC236}">
                <a16:creationId xmlns:a16="http://schemas.microsoft.com/office/drawing/2014/main" id="{D885C5E7-7A41-D5EC-B243-B7AA4823253C}"/>
              </a:ext>
            </a:extLst>
          </p:cNvPr>
          <p:cNvSpPr>
            <a:spLocks noGrp="1" noChangeArrowheads="1"/>
          </p:cNvSpPr>
          <p:nvPr>
            <p:ph idx="1"/>
          </p:nvPr>
        </p:nvSpPr>
        <p:spPr>
          <a:xfrm>
            <a:off x="1752599" y="1295400"/>
            <a:ext cx="9414753" cy="5029200"/>
          </a:xfrm>
        </p:spPr>
        <p:txBody>
          <a:bodyPr>
            <a:normAutofit fontScale="85000" lnSpcReduction="20000"/>
          </a:bodyPr>
          <a:lstStyle/>
          <a:p>
            <a:pPr eaLnBrk="1" hangingPunct="1">
              <a:lnSpc>
                <a:spcPct val="80000"/>
              </a:lnSpc>
              <a:buClr>
                <a:srgbClr val="000000"/>
              </a:buClr>
              <a:buFontTx/>
              <a:buNone/>
            </a:pPr>
            <a:r>
              <a:rPr lang="en-US" altLang="en-US" sz="1600" dirty="0">
                <a:solidFill>
                  <a:srgbClr val="000000"/>
                </a:solidFill>
              </a:rPr>
              <a:t>	</a:t>
            </a:r>
            <a:endParaRPr lang="en-US" altLang="en-US" dirty="0">
              <a:solidFill>
                <a:srgbClr val="000000"/>
              </a:solidFill>
            </a:endParaRPr>
          </a:p>
          <a:p>
            <a:pPr eaLnBrk="1" hangingPunct="1">
              <a:lnSpc>
                <a:spcPct val="80000"/>
              </a:lnSpc>
              <a:buClr>
                <a:srgbClr val="000000"/>
              </a:buClr>
              <a:buFontTx/>
              <a:buNone/>
            </a:pPr>
            <a:endParaRPr lang="en-US" altLang="en-US" sz="2600" dirty="0">
              <a:solidFill>
                <a:schemeClr val="bg1"/>
              </a:solidFill>
            </a:endParaRPr>
          </a:p>
          <a:p>
            <a:pPr eaLnBrk="1" hangingPunct="1">
              <a:lnSpc>
                <a:spcPct val="80000"/>
              </a:lnSpc>
              <a:buClr>
                <a:srgbClr val="000000"/>
              </a:buClr>
              <a:buFontTx/>
              <a:buNone/>
            </a:pPr>
            <a:r>
              <a:rPr lang="en-US" altLang="en-US" sz="2600" dirty="0">
                <a:solidFill>
                  <a:schemeClr val="bg1"/>
                </a:solidFill>
              </a:rPr>
              <a:t>SALIENT DESIGN CONDITIONS</a:t>
            </a:r>
          </a:p>
          <a:p>
            <a:pPr eaLnBrk="1" hangingPunct="1">
              <a:lnSpc>
                <a:spcPct val="80000"/>
              </a:lnSpc>
              <a:buClr>
                <a:srgbClr val="000000"/>
              </a:buClr>
              <a:buFontTx/>
              <a:buNone/>
            </a:pPr>
            <a:endParaRPr lang="en-US" altLang="en-US" sz="3000" dirty="0">
              <a:solidFill>
                <a:schemeClr val="bg1"/>
              </a:solidFill>
            </a:endParaRPr>
          </a:p>
          <a:p>
            <a:pPr eaLnBrk="1" hangingPunct="1">
              <a:lnSpc>
                <a:spcPct val="80000"/>
              </a:lnSpc>
              <a:buClr>
                <a:srgbClr val="000000"/>
              </a:buClr>
              <a:buFontTx/>
              <a:buNone/>
            </a:pPr>
            <a:r>
              <a:rPr lang="en-US" altLang="en-US" sz="3000" dirty="0">
                <a:solidFill>
                  <a:schemeClr val="bg1"/>
                </a:solidFill>
              </a:rPr>
              <a:t>RELIABILITY REQUIREMENTS		CLIMATIC LOADS UNDER</a:t>
            </a:r>
          </a:p>
          <a:p>
            <a:pPr eaLnBrk="1" hangingPunct="1">
              <a:lnSpc>
                <a:spcPct val="80000"/>
              </a:lnSpc>
              <a:buClr>
                <a:srgbClr val="000000"/>
              </a:buClr>
              <a:buFontTx/>
              <a:buNone/>
            </a:pPr>
            <a:r>
              <a:rPr lang="en-US" altLang="en-US" sz="3000" dirty="0">
                <a:solidFill>
                  <a:schemeClr val="bg1"/>
                </a:solidFill>
              </a:rPr>
              <a:t>											NORMAL CONDITION</a:t>
            </a:r>
          </a:p>
          <a:p>
            <a:pPr eaLnBrk="1" hangingPunct="1">
              <a:lnSpc>
                <a:spcPct val="80000"/>
              </a:lnSpc>
              <a:buClr>
                <a:srgbClr val="000000"/>
              </a:buClr>
              <a:buFontTx/>
              <a:buNone/>
            </a:pPr>
            <a:endParaRPr lang="en-US" altLang="en-US" sz="3000" dirty="0">
              <a:solidFill>
                <a:schemeClr val="bg1"/>
              </a:solidFill>
            </a:endParaRPr>
          </a:p>
          <a:p>
            <a:pPr eaLnBrk="1" hangingPunct="1">
              <a:lnSpc>
                <a:spcPct val="80000"/>
              </a:lnSpc>
              <a:buClr>
                <a:srgbClr val="000000"/>
              </a:buClr>
              <a:buFontTx/>
              <a:buNone/>
            </a:pPr>
            <a:r>
              <a:rPr lang="en-US" altLang="en-US" sz="3000" dirty="0">
                <a:solidFill>
                  <a:schemeClr val="bg1"/>
                </a:solidFill>
              </a:rPr>
              <a:t>SECURITY REQUIREMENTS		FAILURE CONTAINMENT</a:t>
            </a:r>
          </a:p>
          <a:p>
            <a:pPr eaLnBrk="1" hangingPunct="1">
              <a:lnSpc>
                <a:spcPct val="80000"/>
              </a:lnSpc>
              <a:buClr>
                <a:srgbClr val="000000"/>
              </a:buClr>
              <a:buFontTx/>
              <a:buNone/>
            </a:pPr>
            <a:r>
              <a:rPr lang="en-US" altLang="en-US" sz="3000" dirty="0">
                <a:solidFill>
                  <a:schemeClr val="bg1"/>
                </a:solidFill>
              </a:rPr>
              <a:t>											LOADS UNDER BROKEN</a:t>
            </a:r>
          </a:p>
          <a:p>
            <a:pPr eaLnBrk="1" hangingPunct="1">
              <a:lnSpc>
                <a:spcPct val="80000"/>
              </a:lnSpc>
              <a:buClr>
                <a:srgbClr val="000000"/>
              </a:buClr>
              <a:buFontTx/>
              <a:buNone/>
            </a:pPr>
            <a:r>
              <a:rPr lang="en-US" altLang="en-US" sz="3000" dirty="0">
                <a:solidFill>
                  <a:schemeClr val="bg1"/>
                </a:solidFill>
              </a:rPr>
              <a:t>											WIRE CONDITION</a:t>
            </a:r>
          </a:p>
          <a:p>
            <a:pPr eaLnBrk="1" hangingPunct="1">
              <a:lnSpc>
                <a:spcPct val="80000"/>
              </a:lnSpc>
              <a:buClr>
                <a:srgbClr val="000000"/>
              </a:buClr>
              <a:buFontTx/>
              <a:buNone/>
            </a:pPr>
            <a:endParaRPr lang="en-US" altLang="en-US" sz="3000" dirty="0">
              <a:solidFill>
                <a:schemeClr val="bg1"/>
              </a:solidFill>
            </a:endParaRPr>
          </a:p>
          <a:p>
            <a:pPr eaLnBrk="1" hangingPunct="1">
              <a:lnSpc>
                <a:spcPct val="80000"/>
              </a:lnSpc>
              <a:buClr>
                <a:srgbClr val="000000"/>
              </a:buClr>
              <a:buFontTx/>
              <a:buNone/>
            </a:pPr>
            <a:r>
              <a:rPr lang="en-US" altLang="en-US" sz="3000" dirty="0">
                <a:solidFill>
                  <a:schemeClr val="bg1"/>
                </a:solidFill>
              </a:rPr>
              <a:t>SAFETY REQUIREMENTS		LOADS DURING CONSTRUCTION</a:t>
            </a:r>
          </a:p>
          <a:p>
            <a:pPr eaLnBrk="1" hangingPunct="1">
              <a:lnSpc>
                <a:spcPct val="80000"/>
              </a:lnSpc>
              <a:buClr>
                <a:srgbClr val="000000"/>
              </a:buClr>
              <a:buFontTx/>
              <a:buNone/>
            </a:pPr>
            <a:r>
              <a:rPr lang="en-US" altLang="en-US" sz="3000" dirty="0">
                <a:solidFill>
                  <a:schemeClr val="bg1"/>
                </a:solidFill>
              </a:rPr>
              <a:t>										AND MAINTENANCE LOAD</a:t>
            </a:r>
          </a:p>
          <a:p>
            <a:pPr eaLnBrk="1" hangingPunct="1">
              <a:lnSpc>
                <a:spcPct val="80000"/>
              </a:lnSpc>
              <a:buClr>
                <a:srgbClr val="000000"/>
              </a:buClr>
              <a:buFontTx/>
              <a:buNone/>
            </a:pPr>
            <a:r>
              <a:rPr lang="en-US" altLang="en-US" sz="3000" dirty="0">
                <a:solidFill>
                  <a:schemeClr val="bg1"/>
                </a:solidFill>
              </a:rPr>
              <a:t>										</a:t>
            </a:r>
          </a:p>
          <a:p>
            <a:pPr eaLnBrk="1" hangingPunct="1">
              <a:lnSpc>
                <a:spcPct val="80000"/>
              </a:lnSpc>
              <a:buClr>
                <a:srgbClr val="000000"/>
              </a:buClr>
              <a:buFontTx/>
              <a:buNone/>
            </a:pPr>
            <a:endParaRPr lang="en-US" altLang="en-US" sz="2200" dirty="0">
              <a:solidFill>
                <a:schemeClr val="bg1"/>
              </a:solidFill>
            </a:endParaRPr>
          </a:p>
          <a:p>
            <a:pPr eaLnBrk="1" hangingPunct="1">
              <a:lnSpc>
                <a:spcPct val="80000"/>
              </a:lnSpc>
              <a:buClr>
                <a:srgbClr val="000000"/>
              </a:buClr>
              <a:buFontTx/>
              <a:buNone/>
            </a:pPr>
            <a:endParaRPr lang="en-US" altLang="en-US" sz="2200" dirty="0">
              <a:solidFill>
                <a:schemeClr val="bg1"/>
              </a:solidFill>
            </a:endParaRPr>
          </a:p>
          <a:p>
            <a:pPr eaLnBrk="1" hangingPunct="1">
              <a:lnSpc>
                <a:spcPct val="80000"/>
              </a:lnSpc>
              <a:buClr>
                <a:srgbClr val="000000"/>
              </a:buClr>
              <a:buFontTx/>
              <a:buNone/>
            </a:pPr>
            <a:endParaRPr lang="en-US" altLang="en-US" sz="900" dirty="0">
              <a:solidFill>
                <a:srgbClr val="000000"/>
              </a:solidFill>
            </a:endParaRPr>
          </a:p>
          <a:p>
            <a:pPr eaLnBrk="1" hangingPunct="1">
              <a:lnSpc>
                <a:spcPct val="80000"/>
              </a:lnSpc>
              <a:buFontTx/>
              <a:buNone/>
            </a:pPr>
            <a:endParaRPr lang="en-US" altLang="en-US" sz="800" dirty="0">
              <a:solidFill>
                <a:srgbClr val="000000"/>
              </a:solidFill>
            </a:endParaRPr>
          </a:p>
        </p:txBody>
      </p:sp>
      <p:sp>
        <p:nvSpPr>
          <p:cNvPr id="119812" name="Slide Number Placeholder 3">
            <a:extLst>
              <a:ext uri="{FF2B5EF4-FFF2-40B4-BE49-F238E27FC236}">
                <a16:creationId xmlns:a16="http://schemas.microsoft.com/office/drawing/2014/main" id="{603A8191-B568-62FD-CBE3-0507A03C1DB5}"/>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11BEA4AC-E64C-4D51-90F7-8F658306CBB1}" type="slidenum">
              <a:rPr lang="zh-CN" altLang="en-GB" sz="1400">
                <a:solidFill>
                  <a:schemeClr val="tx1"/>
                </a:solidFill>
              </a:rPr>
              <a:pPr algn="r" eaLnBrk="1" hangingPunct="1">
                <a:spcBef>
                  <a:spcPct val="0"/>
                </a:spcBef>
                <a:buClrTx/>
                <a:buSzTx/>
                <a:buFontTx/>
                <a:buNone/>
              </a:pPr>
              <a:t>101</a:t>
            </a:fld>
            <a:endParaRPr lang="en-GB" altLang="zh-CN" sz="1400">
              <a:solidFill>
                <a:schemeClr val="tx1"/>
              </a:solidFill>
            </a:endParaRPr>
          </a:p>
        </p:txBody>
      </p:sp>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331C023B-EA1A-8D9F-AC2C-642FD9510DA6}"/>
              </a:ext>
            </a:extLst>
          </p:cNvPr>
          <p:cNvSpPr>
            <a:spLocks noGrp="1" noChangeArrowheads="1"/>
          </p:cNvSpPr>
          <p:nvPr>
            <p:ph type="title"/>
          </p:nvPr>
        </p:nvSpPr>
        <p:spPr>
          <a:xfrm>
            <a:off x="2209800" y="152400"/>
            <a:ext cx="7772400" cy="1143000"/>
          </a:xfrm>
        </p:spPr>
        <p:txBody>
          <a:bodyPr/>
          <a:lstStyle/>
          <a:p>
            <a:pPr eaLnBrk="1" hangingPunct="1"/>
            <a:r>
              <a:rPr lang="en-US" altLang="en-US" b="1" u="sng">
                <a:solidFill>
                  <a:srgbClr val="FF00FF"/>
                </a:solidFill>
              </a:rPr>
              <a:t>Computation of Loads</a:t>
            </a:r>
          </a:p>
        </p:txBody>
      </p:sp>
      <p:sp>
        <p:nvSpPr>
          <p:cNvPr id="120835" name="Rectangle 3">
            <a:extLst>
              <a:ext uri="{FF2B5EF4-FFF2-40B4-BE49-F238E27FC236}">
                <a16:creationId xmlns:a16="http://schemas.microsoft.com/office/drawing/2014/main" id="{D25BA6DA-6742-64AE-F3E5-189EF51F5316}"/>
              </a:ext>
            </a:extLst>
          </p:cNvPr>
          <p:cNvSpPr>
            <a:spLocks noGrp="1" noChangeArrowheads="1"/>
          </p:cNvSpPr>
          <p:nvPr>
            <p:ph idx="1"/>
          </p:nvPr>
        </p:nvSpPr>
        <p:spPr>
          <a:xfrm>
            <a:off x="859276" y="1094119"/>
            <a:ext cx="8858655" cy="4669762"/>
          </a:xfrm>
        </p:spPr>
        <p:txBody>
          <a:bodyPr>
            <a:normAutofit fontScale="25000" lnSpcReduction="20000"/>
          </a:bodyPr>
          <a:lstStyle/>
          <a:p>
            <a:pPr eaLnBrk="1" hangingPunct="1">
              <a:lnSpc>
                <a:spcPct val="90000"/>
              </a:lnSpc>
              <a:buFontTx/>
              <a:buNone/>
            </a:pPr>
            <a:r>
              <a:rPr lang="en-US" altLang="en-US" sz="2400" dirty="0" err="1">
                <a:solidFill>
                  <a:srgbClr val="000000"/>
                </a:solidFill>
              </a:rPr>
              <a:t>i</a:t>
            </a:r>
            <a:r>
              <a:rPr lang="en-US" altLang="en-US" sz="2400" dirty="0">
                <a:solidFill>
                  <a:srgbClr val="000000"/>
                </a:solidFill>
              </a:rPr>
              <a:t>).	</a:t>
            </a:r>
            <a:r>
              <a:rPr lang="en-US" altLang="en-US" sz="9600" dirty="0">
                <a:solidFill>
                  <a:schemeClr val="bg1"/>
                </a:solidFill>
              </a:rPr>
              <a:t>Transverse Load</a:t>
            </a:r>
          </a:p>
          <a:p>
            <a:pPr eaLnBrk="1" hangingPunct="1">
              <a:lnSpc>
                <a:spcPct val="90000"/>
              </a:lnSpc>
              <a:buFontTx/>
              <a:buNone/>
            </a:pPr>
            <a:r>
              <a:rPr lang="en-US" altLang="en-US" sz="9600" dirty="0">
                <a:solidFill>
                  <a:schemeClr val="bg1"/>
                </a:solidFill>
              </a:rPr>
              <a:t>		a). Due to Conductor &amp; Earth wire.</a:t>
            </a:r>
          </a:p>
          <a:p>
            <a:pPr eaLnBrk="1" hangingPunct="1">
              <a:lnSpc>
                <a:spcPct val="90000"/>
              </a:lnSpc>
              <a:buFontTx/>
              <a:buNone/>
            </a:pPr>
            <a:r>
              <a:rPr lang="en-US" altLang="en-US" sz="9600" dirty="0">
                <a:solidFill>
                  <a:schemeClr val="bg1"/>
                </a:solidFill>
              </a:rPr>
              <a:t>		      Pd . </a:t>
            </a:r>
            <a:r>
              <a:rPr lang="en-US" altLang="en-US" sz="9600" dirty="0" err="1">
                <a:solidFill>
                  <a:schemeClr val="bg1"/>
                </a:solidFill>
              </a:rPr>
              <a:t>Cdc</a:t>
            </a:r>
            <a:r>
              <a:rPr lang="en-US" altLang="en-US" sz="9600" dirty="0">
                <a:solidFill>
                  <a:schemeClr val="bg1"/>
                </a:solidFill>
              </a:rPr>
              <a:t>. L . Gc. d                 </a:t>
            </a:r>
          </a:p>
          <a:p>
            <a:pPr eaLnBrk="1" hangingPunct="1">
              <a:lnSpc>
                <a:spcPct val="90000"/>
              </a:lnSpc>
              <a:buFontTx/>
              <a:buNone/>
            </a:pPr>
            <a:r>
              <a:rPr lang="en-US" altLang="en-US" sz="9600" dirty="0">
                <a:solidFill>
                  <a:schemeClr val="bg1"/>
                </a:solidFill>
              </a:rPr>
              <a:t>		b). Due to insulator string.   Where,     </a:t>
            </a:r>
          </a:p>
          <a:p>
            <a:pPr eaLnBrk="1" hangingPunct="1">
              <a:lnSpc>
                <a:spcPct val="90000"/>
              </a:lnSpc>
              <a:buFontTx/>
              <a:buNone/>
            </a:pPr>
            <a:r>
              <a:rPr lang="en-US" altLang="en-US" sz="9600" dirty="0">
                <a:solidFill>
                  <a:schemeClr val="bg1"/>
                </a:solidFill>
              </a:rPr>
              <a:t>		     </a:t>
            </a:r>
            <a:r>
              <a:rPr lang="en-US" altLang="en-US" sz="9600" dirty="0" err="1">
                <a:solidFill>
                  <a:schemeClr val="bg1"/>
                </a:solidFill>
              </a:rPr>
              <a:t>Cdi</a:t>
            </a:r>
            <a:r>
              <a:rPr lang="en-US" altLang="en-US" sz="9600" dirty="0">
                <a:solidFill>
                  <a:schemeClr val="bg1"/>
                </a:solidFill>
              </a:rPr>
              <a:t>. Pd. Ai . Gi              Pd = Design wind pressure</a:t>
            </a:r>
          </a:p>
          <a:p>
            <a:pPr eaLnBrk="1" hangingPunct="1">
              <a:lnSpc>
                <a:spcPct val="90000"/>
              </a:lnSpc>
              <a:buFontTx/>
              <a:buNone/>
            </a:pPr>
            <a:r>
              <a:rPr lang="en-US" altLang="en-US" sz="9600" dirty="0">
                <a:solidFill>
                  <a:schemeClr val="bg1"/>
                </a:solidFill>
              </a:rPr>
              <a:t>		c). Deviation loads             </a:t>
            </a:r>
            <a:r>
              <a:rPr lang="en-US" altLang="en-US" sz="9600" dirty="0" err="1">
                <a:solidFill>
                  <a:schemeClr val="bg1"/>
                </a:solidFill>
              </a:rPr>
              <a:t>Cdc</a:t>
            </a:r>
            <a:r>
              <a:rPr lang="en-US" altLang="en-US" sz="9600" dirty="0">
                <a:solidFill>
                  <a:schemeClr val="bg1"/>
                </a:solidFill>
              </a:rPr>
              <a:t>, </a:t>
            </a:r>
            <a:r>
              <a:rPr lang="en-US" altLang="en-US" sz="9600" dirty="0" err="1">
                <a:solidFill>
                  <a:schemeClr val="bg1"/>
                </a:solidFill>
              </a:rPr>
              <a:t>Cdi</a:t>
            </a:r>
            <a:r>
              <a:rPr lang="en-US" altLang="en-US" sz="9600" dirty="0">
                <a:solidFill>
                  <a:schemeClr val="bg1"/>
                </a:solidFill>
              </a:rPr>
              <a:t> = Drag coefficients</a:t>
            </a:r>
          </a:p>
          <a:p>
            <a:pPr eaLnBrk="1" hangingPunct="1">
              <a:lnSpc>
                <a:spcPct val="90000"/>
              </a:lnSpc>
              <a:buFontTx/>
              <a:buNone/>
            </a:pPr>
            <a:r>
              <a:rPr lang="en-US" altLang="en-US" sz="9600" dirty="0">
                <a:solidFill>
                  <a:schemeClr val="bg1"/>
                </a:solidFill>
              </a:rPr>
              <a:t>		     2T. Sin(D/2)                 L = Wind span</a:t>
            </a:r>
          </a:p>
          <a:p>
            <a:pPr eaLnBrk="1" hangingPunct="1">
              <a:lnSpc>
                <a:spcPct val="90000"/>
              </a:lnSpc>
              <a:buFontTx/>
              <a:buNone/>
            </a:pPr>
            <a:r>
              <a:rPr lang="en-US" altLang="en-US" sz="9600" dirty="0">
                <a:solidFill>
                  <a:schemeClr val="bg1"/>
                </a:solidFill>
              </a:rPr>
              <a:t>						 Gc, Gi = Gust response factors</a:t>
            </a:r>
          </a:p>
          <a:p>
            <a:pPr eaLnBrk="1" hangingPunct="1">
              <a:lnSpc>
                <a:spcPct val="90000"/>
              </a:lnSpc>
              <a:buFontTx/>
              <a:buNone/>
            </a:pPr>
            <a:r>
              <a:rPr lang="en-US" altLang="en-US" sz="9600" dirty="0">
                <a:solidFill>
                  <a:schemeClr val="bg1"/>
                </a:solidFill>
              </a:rPr>
              <a:t>ii).  Vertical Load                         d = </a:t>
            </a:r>
            <a:r>
              <a:rPr lang="en-US" altLang="en-US" sz="9600" dirty="0" err="1">
                <a:solidFill>
                  <a:schemeClr val="bg1"/>
                </a:solidFill>
              </a:rPr>
              <a:t>Dia</a:t>
            </a:r>
            <a:r>
              <a:rPr lang="en-US" altLang="en-US" sz="9600" dirty="0">
                <a:solidFill>
                  <a:schemeClr val="bg1"/>
                </a:solidFill>
              </a:rPr>
              <a:t> of cable</a:t>
            </a:r>
          </a:p>
          <a:p>
            <a:pPr eaLnBrk="1" hangingPunct="1">
              <a:lnSpc>
                <a:spcPct val="90000"/>
              </a:lnSpc>
              <a:buFontTx/>
              <a:buNone/>
            </a:pPr>
            <a:r>
              <a:rPr lang="en-US" altLang="en-US" sz="9600" dirty="0">
                <a:solidFill>
                  <a:schemeClr val="bg1"/>
                </a:solidFill>
              </a:rPr>
              <a:t>                                                 T = Design tension</a:t>
            </a:r>
          </a:p>
          <a:p>
            <a:pPr eaLnBrk="1" hangingPunct="1">
              <a:lnSpc>
                <a:spcPct val="90000"/>
              </a:lnSpc>
              <a:buFontTx/>
              <a:buNone/>
            </a:pPr>
            <a:r>
              <a:rPr lang="en-US" altLang="en-US" sz="9600" dirty="0">
                <a:solidFill>
                  <a:schemeClr val="bg1"/>
                </a:solidFill>
              </a:rPr>
              <a:t>iii). Longitudinal Load                  D = Deviation angle</a:t>
            </a:r>
          </a:p>
          <a:p>
            <a:pPr eaLnBrk="1" hangingPunct="1">
              <a:lnSpc>
                <a:spcPct val="90000"/>
              </a:lnSpc>
              <a:buFontTx/>
              <a:buNone/>
            </a:pPr>
            <a:r>
              <a:rPr lang="en-US" altLang="en-US" sz="9600" dirty="0">
                <a:solidFill>
                  <a:schemeClr val="bg1"/>
                </a:solidFill>
              </a:rPr>
              <a:t>Loading Combinations as per Clause 13</a:t>
            </a:r>
            <a:endParaRPr lang="en-US" altLang="en-US" sz="7700" dirty="0">
              <a:solidFill>
                <a:schemeClr val="bg1"/>
              </a:solidFill>
            </a:endParaRPr>
          </a:p>
        </p:txBody>
      </p:sp>
      <p:sp>
        <p:nvSpPr>
          <p:cNvPr id="120836" name="Text Box 4">
            <a:extLst>
              <a:ext uri="{FF2B5EF4-FFF2-40B4-BE49-F238E27FC236}">
                <a16:creationId xmlns:a16="http://schemas.microsoft.com/office/drawing/2014/main" id="{23678383-5D1F-D411-B7AD-08114B47A5D2}"/>
              </a:ext>
            </a:extLst>
          </p:cNvPr>
          <p:cNvSpPr txBox="1">
            <a:spLocks noChangeArrowheads="1"/>
          </p:cNvSpPr>
          <p:nvPr/>
        </p:nvSpPr>
        <p:spPr bwMode="auto">
          <a:xfrm>
            <a:off x="7391400" y="40386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20837" name="Slide Number Placeholder 4">
            <a:extLst>
              <a:ext uri="{FF2B5EF4-FFF2-40B4-BE49-F238E27FC236}">
                <a16:creationId xmlns:a16="http://schemas.microsoft.com/office/drawing/2014/main" id="{0A31E740-F69E-ED7B-CD19-E12BF1E8809C}"/>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794453BC-72DA-46AA-8508-4C4731B15F33}" type="slidenum">
              <a:rPr lang="zh-CN" altLang="en-GB" sz="1400">
                <a:solidFill>
                  <a:schemeClr val="tx1"/>
                </a:solidFill>
              </a:rPr>
              <a:pPr algn="r" eaLnBrk="1" hangingPunct="1">
                <a:spcBef>
                  <a:spcPct val="0"/>
                </a:spcBef>
                <a:buClrTx/>
                <a:buSzTx/>
                <a:buFontTx/>
                <a:buNone/>
              </a:pPr>
              <a:t>102</a:t>
            </a:fld>
            <a:endParaRPr lang="en-GB" altLang="zh-CN" sz="1400">
              <a:solidFill>
                <a:schemeClr val="tx1"/>
              </a:solidFill>
            </a:endParaRPr>
          </a:p>
        </p:txBody>
      </p:sp>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Sample Load calculations</a:t>
            </a:r>
            <a:endParaRPr lang="en-IN" sz="4000" i="1" dirty="0">
              <a:solidFill>
                <a:schemeClr val="bg1"/>
              </a:solidFill>
            </a:endParaRPr>
          </a:p>
        </p:txBody>
      </p:sp>
      <p:pic>
        <p:nvPicPr>
          <p:cNvPr id="6" name="Content Placeholder 5">
            <a:extLst>
              <a:ext uri="{FF2B5EF4-FFF2-40B4-BE49-F238E27FC236}">
                <a16:creationId xmlns:a16="http://schemas.microsoft.com/office/drawing/2014/main" id="{014ECA3B-8A60-CBA2-EDB8-A60B74E2FE5B}"/>
              </a:ext>
            </a:extLst>
          </p:cNvPr>
          <p:cNvPicPr>
            <a:picLocks noGrp="1" noChangeAspect="1"/>
          </p:cNvPicPr>
          <p:nvPr>
            <p:ph idx="1"/>
          </p:nvPr>
        </p:nvPicPr>
        <p:blipFill>
          <a:blip r:embed="rId2"/>
          <a:stretch>
            <a:fillRect/>
          </a:stretch>
        </p:blipFill>
        <p:spPr>
          <a:xfrm>
            <a:off x="671209" y="986292"/>
            <a:ext cx="10139031" cy="5384028"/>
          </a:xfrm>
        </p:spPr>
      </p:pic>
    </p:spTree>
    <p:extLst>
      <p:ext uri="{BB962C8B-B14F-4D97-AF65-F5344CB8AC3E}">
        <p14:creationId xmlns:p14="http://schemas.microsoft.com/office/powerpoint/2010/main" val="8409841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D688B2BF-0037-CC88-2505-E986732D8806}"/>
              </a:ext>
            </a:extLst>
          </p:cNvPr>
          <p:cNvSpPr>
            <a:spLocks noChangeArrowheads="1"/>
          </p:cNvSpPr>
          <p:nvPr/>
        </p:nvSpPr>
        <p:spPr bwMode="auto">
          <a:xfrm>
            <a:off x="1774827" y="260351"/>
            <a:ext cx="634224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Sag &amp; Tension</a:t>
            </a:r>
            <a:endParaRPr lang="en-IN" altLang="en-US" sz="1200" b="1" u="sng" dirty="0">
              <a:solidFill>
                <a:schemeClr val="bg1"/>
              </a:solidFill>
              <a:latin typeface="Arial Black" panose="020B0A04020102020204" pitchFamily="34" charset="0"/>
            </a:endParaRPr>
          </a:p>
        </p:txBody>
      </p:sp>
      <p:sp>
        <p:nvSpPr>
          <p:cNvPr id="5" name="Rectangle 4">
            <a:extLst>
              <a:ext uri="{FF2B5EF4-FFF2-40B4-BE49-F238E27FC236}">
                <a16:creationId xmlns:a16="http://schemas.microsoft.com/office/drawing/2014/main" id="{BAA98B66-BB75-7A1F-F670-ABC48E1B6AEF}"/>
              </a:ext>
            </a:extLst>
          </p:cNvPr>
          <p:cNvSpPr/>
          <p:nvPr/>
        </p:nvSpPr>
        <p:spPr>
          <a:xfrm>
            <a:off x="671209" y="838201"/>
            <a:ext cx="9672941" cy="5262979"/>
          </a:xfrm>
          <a:prstGeom prst="rect">
            <a:avLst/>
          </a:prstGeom>
        </p:spPr>
        <p:txBody>
          <a:bodyPr wrap="square">
            <a:spAutoFit/>
          </a:bodyPr>
          <a:lstStyle/>
          <a:p>
            <a:pPr marL="285750" indent="-285750" algn="just">
              <a:buFont typeface="Wingdings" panose="05000000000000000000" pitchFamily="2" charset="2"/>
              <a:buChar char="v"/>
              <a:defRPr/>
            </a:pPr>
            <a:r>
              <a:rPr lang="en-IN" sz="2800" dirty="0">
                <a:solidFill>
                  <a:schemeClr val="bg1"/>
                </a:solidFill>
              </a:rPr>
              <a:t> So </a:t>
            </a:r>
            <a:r>
              <a:rPr lang="en-IN" sz="2800" b="1" dirty="0">
                <a:solidFill>
                  <a:schemeClr val="bg1"/>
                </a:solidFill>
              </a:rPr>
              <a:t>Sag and Tensions </a:t>
            </a:r>
            <a:r>
              <a:rPr lang="en-IN" sz="2800" dirty="0">
                <a:solidFill>
                  <a:schemeClr val="bg1"/>
                </a:solidFill>
              </a:rPr>
              <a:t>are the Most Important factors in designing of a Transmission Tower.</a:t>
            </a:r>
          </a:p>
          <a:p>
            <a:pPr marL="285750" indent="-285750" algn="just">
              <a:defRPr/>
            </a:pPr>
            <a:endParaRPr lang="en-US" sz="2800" dirty="0">
              <a:solidFill>
                <a:schemeClr val="bg1"/>
              </a:solidFill>
            </a:endParaRPr>
          </a:p>
          <a:p>
            <a:pPr marL="285750" indent="-285750" algn="just">
              <a:buFont typeface="Wingdings" panose="05000000000000000000" pitchFamily="2" charset="2"/>
              <a:buChar char="v"/>
              <a:defRPr/>
            </a:pPr>
            <a:r>
              <a:rPr lang="en-US" sz="2800" dirty="0">
                <a:solidFill>
                  <a:schemeClr val="bg1"/>
                </a:solidFill>
              </a:rPr>
              <a:t> </a:t>
            </a:r>
            <a:r>
              <a:rPr lang="en-IN" sz="2800" b="1" dirty="0">
                <a:solidFill>
                  <a:schemeClr val="bg1"/>
                </a:solidFill>
              </a:rPr>
              <a:t>Sag</a:t>
            </a:r>
            <a:r>
              <a:rPr lang="en-IN" sz="2800" dirty="0">
                <a:solidFill>
                  <a:schemeClr val="bg1"/>
                </a:solidFill>
              </a:rPr>
              <a:t> is defined as “The distance measured vertically  from a conductor to the straight line joining its two points of support.”  In other words, sag is usually the lowest point on a Conductor or wire between two points.</a:t>
            </a:r>
          </a:p>
          <a:p>
            <a:pPr algn="just">
              <a:defRPr/>
            </a:pPr>
            <a:r>
              <a:rPr lang="en-IN" sz="2800" dirty="0">
                <a:solidFill>
                  <a:schemeClr val="bg1"/>
                </a:solidFill>
              </a:rPr>
              <a:t>  </a:t>
            </a:r>
          </a:p>
          <a:p>
            <a:pPr marL="285750" indent="-285750" algn="just">
              <a:buFont typeface="Wingdings" panose="05000000000000000000" pitchFamily="2" charset="2"/>
              <a:buChar char="v"/>
              <a:defRPr/>
            </a:pPr>
            <a:r>
              <a:rPr lang="en-IN" sz="2800" b="1" dirty="0">
                <a:solidFill>
                  <a:schemeClr val="bg1"/>
                </a:solidFill>
              </a:rPr>
              <a:t>Tension</a:t>
            </a:r>
            <a:r>
              <a:rPr lang="en-IN" sz="2800" dirty="0">
                <a:solidFill>
                  <a:schemeClr val="bg1"/>
                </a:solidFill>
              </a:rPr>
              <a:t> is defined as “The longitudinal force exerted on a wire during installation”. Tension is the force pulling the wires at either end by what they are attached to or the weight of the cable itself.  </a:t>
            </a:r>
          </a:p>
        </p:txBody>
      </p:sp>
      <p:sp>
        <p:nvSpPr>
          <p:cNvPr id="67588" name="Slide Number Placeholder 3">
            <a:extLst>
              <a:ext uri="{FF2B5EF4-FFF2-40B4-BE49-F238E27FC236}">
                <a16:creationId xmlns:a16="http://schemas.microsoft.com/office/drawing/2014/main" id="{B2BD95A1-2FC3-B9C4-269E-D84A27ABC2F9}"/>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1637FA4C-9503-44CB-B5BF-314573CD784C}" type="slidenum">
              <a:rPr lang="zh-CN" altLang="en-GB" sz="1400">
                <a:solidFill>
                  <a:schemeClr val="bg2"/>
                </a:solidFill>
              </a:rPr>
              <a:pPr algn="r" eaLnBrk="1" hangingPunct="1">
                <a:spcBef>
                  <a:spcPct val="0"/>
                </a:spcBef>
                <a:buClrTx/>
                <a:buSzTx/>
                <a:buFontTx/>
                <a:buNone/>
              </a:pPr>
              <a:t>104</a:t>
            </a:fld>
            <a:endParaRPr lang="en-GB" altLang="zh-CN" sz="1400">
              <a:solidFill>
                <a:schemeClr val="bg2"/>
              </a:solidFill>
            </a:endParaRPr>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a:extLst>
              <a:ext uri="{FF2B5EF4-FFF2-40B4-BE49-F238E27FC236}">
                <a16:creationId xmlns:a16="http://schemas.microsoft.com/office/drawing/2014/main" id="{38B2CFFE-7FDD-9A5C-CCBC-88E496D42CB6}"/>
              </a:ext>
            </a:extLst>
          </p:cNvPr>
          <p:cNvSpPr>
            <a:spLocks noChangeArrowheads="1"/>
          </p:cNvSpPr>
          <p:nvPr/>
        </p:nvSpPr>
        <p:spPr bwMode="auto">
          <a:xfrm>
            <a:off x="1524000" y="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Sag &amp; Tension</a:t>
            </a:r>
            <a:endParaRPr lang="en-IN" altLang="en-US" sz="1200" b="1" u="sng" dirty="0">
              <a:solidFill>
                <a:schemeClr val="bg1"/>
              </a:solidFill>
              <a:latin typeface="Arial Black" panose="020B0A04020102020204" pitchFamily="34" charset="0"/>
            </a:endParaRPr>
          </a:p>
        </p:txBody>
      </p:sp>
      <p:sp>
        <p:nvSpPr>
          <p:cNvPr id="94211" name="Content Placeholder 2">
            <a:extLst>
              <a:ext uri="{FF2B5EF4-FFF2-40B4-BE49-F238E27FC236}">
                <a16:creationId xmlns:a16="http://schemas.microsoft.com/office/drawing/2014/main" id="{0BB93B5F-0C6B-14FD-41F6-DDC9197760E5}"/>
              </a:ext>
            </a:extLst>
          </p:cNvPr>
          <p:cNvSpPr>
            <a:spLocks noGrp="1"/>
          </p:cNvSpPr>
          <p:nvPr>
            <p:ph idx="1"/>
          </p:nvPr>
        </p:nvSpPr>
        <p:spPr>
          <a:xfrm>
            <a:off x="1600200" y="609601"/>
            <a:ext cx="9067800" cy="5522913"/>
          </a:xfrm>
        </p:spPr>
        <p:txBody>
          <a:bodyPr/>
          <a:lstStyle/>
          <a:p>
            <a:r>
              <a:rPr lang="en-US" altLang="en-US" sz="2800" b="1" u="sng" dirty="0">
                <a:solidFill>
                  <a:schemeClr val="bg1"/>
                </a:solidFill>
              </a:rPr>
              <a:t>Sag Template:</a:t>
            </a:r>
            <a:r>
              <a:rPr lang="en-US" altLang="en-US" sz="2800" dirty="0">
                <a:solidFill>
                  <a:schemeClr val="bg1"/>
                </a:solidFill>
              </a:rPr>
              <a:t> The tower designs are developed based on the minimum ground clearance considerations for a normal span on a flat terrain. The terrain on which the lines are constructed are seldom flat and hence a device is necessary to locate the tower maintaining the required ground clearance on any terrain on profile sheet. For this purpose a sag template is developed.</a:t>
            </a:r>
          </a:p>
          <a:p>
            <a:r>
              <a:rPr lang="en-US" altLang="en-US" sz="2800" dirty="0">
                <a:solidFill>
                  <a:schemeClr val="bg1"/>
                </a:solidFill>
              </a:rPr>
              <a:t>The location of structure on the profile with sag template is essential for both correct design of line and also economic / optimization of no. of towers / Steel required for the line.  </a:t>
            </a:r>
            <a:endParaRPr lang="en-IN" altLang="en-US" sz="2800" dirty="0">
              <a:solidFill>
                <a:schemeClr val="bg1"/>
              </a:solidFill>
            </a:endParaRPr>
          </a:p>
          <a:p>
            <a:endParaRPr lang="en-IN" altLang="en-US" dirty="0"/>
          </a:p>
        </p:txBody>
      </p:sp>
      <p:sp>
        <p:nvSpPr>
          <p:cNvPr id="94212" name="Slide Number Placeholder 3">
            <a:extLst>
              <a:ext uri="{FF2B5EF4-FFF2-40B4-BE49-F238E27FC236}">
                <a16:creationId xmlns:a16="http://schemas.microsoft.com/office/drawing/2014/main" id="{051B7C3C-E31C-2F7A-C631-750A800152B6}"/>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0A587E7A-8FC9-4814-8787-5E28A241CFF2}" type="slidenum">
              <a:rPr lang="zh-CN" altLang="en-GB" sz="1400">
                <a:solidFill>
                  <a:schemeClr val="bg2"/>
                </a:solidFill>
              </a:rPr>
              <a:pPr algn="r" eaLnBrk="1" hangingPunct="1">
                <a:spcBef>
                  <a:spcPct val="0"/>
                </a:spcBef>
                <a:buClrTx/>
                <a:buSzTx/>
                <a:buFontTx/>
                <a:buNone/>
              </a:pPr>
              <a:t>105</a:t>
            </a:fld>
            <a:endParaRPr lang="en-GB" altLang="zh-CN" sz="1400">
              <a:solidFill>
                <a:schemeClr val="bg2"/>
              </a:solidFill>
            </a:endParaRPr>
          </a:p>
        </p:txBody>
      </p:sp>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a:extLst>
              <a:ext uri="{FF2B5EF4-FFF2-40B4-BE49-F238E27FC236}">
                <a16:creationId xmlns:a16="http://schemas.microsoft.com/office/drawing/2014/main" id="{37AF2046-E495-569C-29E5-9832AD8642FF}"/>
              </a:ext>
            </a:extLst>
          </p:cNvPr>
          <p:cNvSpPr>
            <a:spLocks noChangeArrowheads="1"/>
          </p:cNvSpPr>
          <p:nvPr/>
        </p:nvSpPr>
        <p:spPr bwMode="auto">
          <a:xfrm>
            <a:off x="1524000" y="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Sag &amp; Tension</a:t>
            </a:r>
            <a:endParaRPr lang="en-IN" altLang="en-US" sz="1200" b="1" u="sng" dirty="0">
              <a:solidFill>
                <a:schemeClr val="bg1"/>
              </a:solidFill>
              <a:latin typeface="Arial Black" panose="020B0A04020102020204" pitchFamily="34" charset="0"/>
            </a:endParaRPr>
          </a:p>
        </p:txBody>
      </p:sp>
      <p:sp>
        <p:nvSpPr>
          <p:cNvPr id="95235" name="Content Placeholder 2">
            <a:extLst>
              <a:ext uri="{FF2B5EF4-FFF2-40B4-BE49-F238E27FC236}">
                <a16:creationId xmlns:a16="http://schemas.microsoft.com/office/drawing/2014/main" id="{35ABBC37-FCA3-BE01-4EAB-378F1999CF1D}"/>
              </a:ext>
            </a:extLst>
          </p:cNvPr>
          <p:cNvSpPr>
            <a:spLocks noGrp="1"/>
          </p:cNvSpPr>
          <p:nvPr>
            <p:ph idx="1"/>
          </p:nvPr>
        </p:nvSpPr>
        <p:spPr>
          <a:xfrm>
            <a:off x="1600200" y="609600"/>
            <a:ext cx="9067800" cy="6096000"/>
          </a:xfrm>
        </p:spPr>
        <p:txBody>
          <a:bodyPr/>
          <a:lstStyle/>
          <a:p>
            <a:r>
              <a:rPr lang="en-US" altLang="en-US" sz="3400" dirty="0">
                <a:solidFill>
                  <a:schemeClr val="bg1"/>
                </a:solidFill>
              </a:rPr>
              <a:t>Care should be taken that the weight span and wind spans of each location does not exceed the designed figures under the maximum permissible angle of deviation of the line at the tower for which the tower is designed. </a:t>
            </a:r>
          </a:p>
          <a:p>
            <a:r>
              <a:rPr lang="en-US" altLang="en-US" sz="3400" dirty="0">
                <a:solidFill>
                  <a:schemeClr val="bg1"/>
                </a:solidFill>
              </a:rPr>
              <a:t>However higher wind spans are permissible with lesser angles of deviation and the corresponding limits should be obtained from the tower spotting data issued by the design wing / tower manufacturer.</a:t>
            </a:r>
          </a:p>
          <a:p>
            <a:endParaRPr lang="en-IN" altLang="en-US" dirty="0"/>
          </a:p>
          <a:p>
            <a:endParaRPr lang="en-IN" altLang="en-US" dirty="0"/>
          </a:p>
        </p:txBody>
      </p:sp>
      <p:sp>
        <p:nvSpPr>
          <p:cNvPr id="95236" name="Slide Number Placeholder 3">
            <a:extLst>
              <a:ext uri="{FF2B5EF4-FFF2-40B4-BE49-F238E27FC236}">
                <a16:creationId xmlns:a16="http://schemas.microsoft.com/office/drawing/2014/main" id="{93A5E2BB-706D-76E8-676E-1C4C01A4A8B6}"/>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BDBC12D8-F2FB-4EBD-9944-1552337C2CA6}" type="slidenum">
              <a:rPr lang="zh-CN" altLang="en-GB" sz="1400">
                <a:solidFill>
                  <a:schemeClr val="bg2"/>
                </a:solidFill>
              </a:rPr>
              <a:pPr algn="r" eaLnBrk="1" hangingPunct="1">
                <a:spcBef>
                  <a:spcPct val="0"/>
                </a:spcBef>
                <a:buClrTx/>
                <a:buSzTx/>
                <a:buFontTx/>
                <a:buNone/>
              </a:pPr>
              <a:t>106</a:t>
            </a:fld>
            <a:endParaRPr lang="en-GB" altLang="zh-CN" sz="1400">
              <a:solidFill>
                <a:schemeClr val="bg2"/>
              </a:solidFill>
            </a:endParaRPr>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a:extLst>
              <a:ext uri="{FF2B5EF4-FFF2-40B4-BE49-F238E27FC236}">
                <a16:creationId xmlns:a16="http://schemas.microsoft.com/office/drawing/2014/main" id="{BCC9C6E5-048B-905B-3BA1-A291F339F2DF}"/>
              </a:ext>
            </a:extLst>
          </p:cNvPr>
          <p:cNvSpPr>
            <a:spLocks noChangeArrowheads="1"/>
          </p:cNvSpPr>
          <p:nvPr/>
        </p:nvSpPr>
        <p:spPr bwMode="auto">
          <a:xfrm>
            <a:off x="1524000" y="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Uplift</a:t>
            </a:r>
            <a:endParaRPr lang="en-IN" altLang="en-US" sz="1200" b="1" u="sng" dirty="0">
              <a:solidFill>
                <a:schemeClr val="bg1"/>
              </a:solidFill>
              <a:latin typeface="Arial Black" panose="020B0A04020102020204" pitchFamily="34" charset="0"/>
            </a:endParaRPr>
          </a:p>
        </p:txBody>
      </p:sp>
      <p:sp>
        <p:nvSpPr>
          <p:cNvPr id="96259" name="Content Placeholder 2">
            <a:extLst>
              <a:ext uri="{FF2B5EF4-FFF2-40B4-BE49-F238E27FC236}">
                <a16:creationId xmlns:a16="http://schemas.microsoft.com/office/drawing/2014/main" id="{1EB2E876-E487-41F7-54BE-C6D06793479F}"/>
              </a:ext>
            </a:extLst>
          </p:cNvPr>
          <p:cNvSpPr>
            <a:spLocks noGrp="1"/>
          </p:cNvSpPr>
          <p:nvPr>
            <p:ph idx="1"/>
          </p:nvPr>
        </p:nvSpPr>
        <p:spPr>
          <a:xfrm>
            <a:off x="1600200" y="609600"/>
            <a:ext cx="9067800" cy="6096000"/>
          </a:xfrm>
        </p:spPr>
        <p:txBody>
          <a:bodyPr/>
          <a:lstStyle/>
          <a:p>
            <a:r>
              <a:rPr lang="en-US" altLang="en-US" sz="4000" dirty="0">
                <a:solidFill>
                  <a:schemeClr val="bg1"/>
                </a:solidFill>
              </a:rPr>
              <a:t>On steep inclined spans the low point may fall beyond the lower support and this indicates the conductor in the uphill span exerts a negative or upward pull on the lower tower. The amount of this upward pull is equal to the weight of the conductor from the lower tower to the low point in the sag</a:t>
            </a:r>
            <a:r>
              <a:rPr lang="en-US" altLang="en-US" sz="3600" dirty="0">
                <a:solidFill>
                  <a:schemeClr val="bg1"/>
                </a:solidFill>
              </a:rPr>
              <a:t>.</a:t>
            </a:r>
            <a:endParaRPr lang="en-IN" altLang="en-US" sz="3600" dirty="0">
              <a:solidFill>
                <a:schemeClr val="bg1"/>
              </a:solidFill>
            </a:endParaRPr>
          </a:p>
          <a:p>
            <a:endParaRPr lang="en-IN" altLang="en-US" sz="3600" dirty="0"/>
          </a:p>
          <a:p>
            <a:endParaRPr lang="en-IN" altLang="en-US" dirty="0"/>
          </a:p>
        </p:txBody>
      </p:sp>
      <p:sp>
        <p:nvSpPr>
          <p:cNvPr id="96260" name="Slide Number Placeholder 3">
            <a:extLst>
              <a:ext uri="{FF2B5EF4-FFF2-40B4-BE49-F238E27FC236}">
                <a16:creationId xmlns:a16="http://schemas.microsoft.com/office/drawing/2014/main" id="{D5170BE7-FDC2-FA57-168D-140A0F2E55F1}"/>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49691448-1360-4BF0-8FC9-47F4DB4CEF9E}" type="slidenum">
              <a:rPr lang="zh-CN" altLang="en-GB" sz="1400">
                <a:solidFill>
                  <a:schemeClr val="bg2"/>
                </a:solidFill>
              </a:rPr>
              <a:pPr algn="r" eaLnBrk="1" hangingPunct="1">
                <a:spcBef>
                  <a:spcPct val="0"/>
                </a:spcBef>
                <a:buClrTx/>
                <a:buSzTx/>
                <a:buFontTx/>
                <a:buNone/>
              </a:pPr>
              <a:t>107</a:t>
            </a:fld>
            <a:endParaRPr lang="en-GB" altLang="zh-CN" sz="1400">
              <a:solidFill>
                <a:schemeClr val="bg2"/>
              </a:solidFill>
            </a:endParaRPr>
          </a:p>
        </p:txBody>
      </p:sp>
    </p:spTree>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a:extLst>
              <a:ext uri="{FF2B5EF4-FFF2-40B4-BE49-F238E27FC236}">
                <a16:creationId xmlns:a16="http://schemas.microsoft.com/office/drawing/2014/main" id="{62658C16-33ED-AD1D-401D-D869128B4CE2}"/>
              </a:ext>
            </a:extLst>
          </p:cNvPr>
          <p:cNvSpPr>
            <a:spLocks noChangeArrowheads="1"/>
          </p:cNvSpPr>
          <p:nvPr/>
        </p:nvSpPr>
        <p:spPr bwMode="auto">
          <a:xfrm>
            <a:off x="1524000" y="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Uplift</a:t>
            </a:r>
            <a:endParaRPr lang="en-IN" altLang="en-US" sz="1200" b="1" u="sng" dirty="0">
              <a:solidFill>
                <a:schemeClr val="bg1"/>
              </a:solidFill>
              <a:latin typeface="Arial Black" panose="020B0A04020102020204" pitchFamily="34" charset="0"/>
            </a:endParaRPr>
          </a:p>
        </p:txBody>
      </p:sp>
      <p:sp>
        <p:nvSpPr>
          <p:cNvPr id="98307" name="Content Placeholder 2">
            <a:extLst>
              <a:ext uri="{FF2B5EF4-FFF2-40B4-BE49-F238E27FC236}">
                <a16:creationId xmlns:a16="http://schemas.microsoft.com/office/drawing/2014/main" id="{DBE1DCCE-23C7-4BBF-C596-0BAA974EFA22}"/>
              </a:ext>
            </a:extLst>
          </p:cNvPr>
          <p:cNvSpPr>
            <a:spLocks noGrp="1"/>
          </p:cNvSpPr>
          <p:nvPr>
            <p:ph idx="1"/>
          </p:nvPr>
        </p:nvSpPr>
        <p:spPr>
          <a:xfrm>
            <a:off x="1600200" y="609600"/>
            <a:ext cx="9067800" cy="6096000"/>
          </a:xfrm>
        </p:spPr>
        <p:txBody>
          <a:bodyPr/>
          <a:lstStyle/>
          <a:p>
            <a:r>
              <a:rPr lang="en-US" altLang="en-US" sz="3200" dirty="0">
                <a:solidFill>
                  <a:schemeClr val="bg1"/>
                </a:solidFill>
              </a:rPr>
              <a:t>For an easy check whether a tower is under uplift or not the template is applied horizontally until the tops of alternative supports coincide with the cold template curve. If the curve is above the intermediate support, the support is under uplift and has to be extended till it touches the cold template and so culminates uplift. If +3 </a:t>
            </a:r>
            <a:r>
              <a:rPr lang="en-US" altLang="en-US" sz="3200" dirty="0" err="1">
                <a:solidFill>
                  <a:schemeClr val="bg1"/>
                </a:solidFill>
              </a:rPr>
              <a:t>mtrs</a:t>
            </a:r>
            <a:r>
              <a:rPr lang="en-US" altLang="en-US" sz="3200" dirty="0">
                <a:solidFill>
                  <a:schemeClr val="bg1"/>
                </a:solidFill>
              </a:rPr>
              <a:t> or + 6mtrs extensions for tangent towers do not satisfies the condition, section towers designed for uplift shall be used.</a:t>
            </a:r>
            <a:endParaRPr lang="en-IN" altLang="en-US" sz="3600" dirty="0">
              <a:solidFill>
                <a:schemeClr val="bg1"/>
              </a:solidFill>
            </a:endParaRPr>
          </a:p>
          <a:p>
            <a:endParaRPr lang="en-IN" altLang="en-US" dirty="0"/>
          </a:p>
        </p:txBody>
      </p:sp>
      <p:sp>
        <p:nvSpPr>
          <p:cNvPr id="98308" name="Slide Number Placeholder 3">
            <a:extLst>
              <a:ext uri="{FF2B5EF4-FFF2-40B4-BE49-F238E27FC236}">
                <a16:creationId xmlns:a16="http://schemas.microsoft.com/office/drawing/2014/main" id="{5BB07EEC-37EC-C381-D5EA-70B2E07DB839}"/>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C12D3ED0-F12C-4238-B1E1-B968E01D5077}" type="slidenum">
              <a:rPr lang="zh-CN" altLang="en-GB" sz="1400">
                <a:solidFill>
                  <a:schemeClr val="bg2"/>
                </a:solidFill>
              </a:rPr>
              <a:pPr algn="r" eaLnBrk="1" hangingPunct="1">
                <a:spcBef>
                  <a:spcPct val="0"/>
                </a:spcBef>
                <a:buClrTx/>
                <a:buSzTx/>
                <a:buFontTx/>
                <a:buNone/>
              </a:pPr>
              <a:t>108</a:t>
            </a:fld>
            <a:endParaRPr lang="en-GB" altLang="zh-CN" sz="1400">
              <a:solidFill>
                <a:schemeClr val="bg2"/>
              </a:solidFill>
            </a:endParaRPr>
          </a:p>
        </p:txBody>
      </p:sp>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a:extLst>
              <a:ext uri="{FF2B5EF4-FFF2-40B4-BE49-F238E27FC236}">
                <a16:creationId xmlns:a16="http://schemas.microsoft.com/office/drawing/2014/main" id="{71292B7E-7F40-038A-C839-1A3D2AEF1EA1}"/>
              </a:ext>
            </a:extLst>
          </p:cNvPr>
          <p:cNvSpPr>
            <a:spLocks noChangeArrowheads="1"/>
          </p:cNvSpPr>
          <p:nvPr/>
        </p:nvSpPr>
        <p:spPr bwMode="auto">
          <a:xfrm>
            <a:off x="1524000" y="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Uplift</a:t>
            </a:r>
            <a:endParaRPr lang="en-IN" altLang="en-US" sz="1200" b="1" u="sng" dirty="0">
              <a:solidFill>
                <a:schemeClr val="bg1"/>
              </a:solidFill>
              <a:latin typeface="Arial Black" panose="020B0A04020102020204" pitchFamily="34" charset="0"/>
            </a:endParaRPr>
          </a:p>
        </p:txBody>
      </p:sp>
      <p:sp>
        <p:nvSpPr>
          <p:cNvPr id="97283" name="Content Placeholder 2">
            <a:extLst>
              <a:ext uri="{FF2B5EF4-FFF2-40B4-BE49-F238E27FC236}">
                <a16:creationId xmlns:a16="http://schemas.microsoft.com/office/drawing/2014/main" id="{AA73F049-5C96-2E05-5FFD-7C19AC21E3C3}"/>
              </a:ext>
            </a:extLst>
          </p:cNvPr>
          <p:cNvSpPr>
            <a:spLocks noGrp="1"/>
          </p:cNvSpPr>
          <p:nvPr>
            <p:ph idx="1"/>
          </p:nvPr>
        </p:nvSpPr>
        <p:spPr>
          <a:xfrm>
            <a:off x="1600200" y="708026"/>
            <a:ext cx="9067800" cy="6096000"/>
          </a:xfrm>
        </p:spPr>
        <p:txBody>
          <a:bodyPr/>
          <a:lstStyle/>
          <a:p>
            <a:r>
              <a:rPr lang="en-US" altLang="en-US" sz="3600" dirty="0">
                <a:solidFill>
                  <a:schemeClr val="bg1"/>
                </a:solidFill>
              </a:rPr>
              <a:t>When the upward pull is greater than the downward load in the next adjacent span and uplift occurs and the conductor will swing clear off the tower upward during stringing. Hence this type of locations necessitates an section /angle tower even though there is no deviation. These positions shall also be checked for uplifts with +3 </a:t>
            </a:r>
            <a:r>
              <a:rPr lang="en-US" altLang="en-US" sz="3600" dirty="0" err="1">
                <a:solidFill>
                  <a:schemeClr val="bg1"/>
                </a:solidFill>
              </a:rPr>
              <a:t>mtrs</a:t>
            </a:r>
            <a:r>
              <a:rPr lang="en-US" altLang="en-US" sz="3600" dirty="0">
                <a:solidFill>
                  <a:schemeClr val="bg1"/>
                </a:solidFill>
              </a:rPr>
              <a:t> or +6 </a:t>
            </a:r>
            <a:r>
              <a:rPr lang="en-US" altLang="en-US" sz="3600" dirty="0" err="1">
                <a:solidFill>
                  <a:schemeClr val="bg1"/>
                </a:solidFill>
              </a:rPr>
              <a:t>mtrs</a:t>
            </a:r>
            <a:r>
              <a:rPr lang="en-US" altLang="en-US" sz="3600" dirty="0">
                <a:solidFill>
                  <a:schemeClr val="bg1"/>
                </a:solidFill>
              </a:rPr>
              <a:t> extensions for tangent towers.</a:t>
            </a:r>
            <a:endParaRPr lang="en-IN" altLang="en-US" sz="3600" dirty="0">
              <a:solidFill>
                <a:schemeClr val="bg1"/>
              </a:solidFill>
            </a:endParaRPr>
          </a:p>
          <a:p>
            <a:endParaRPr lang="en-IN" altLang="en-US" dirty="0"/>
          </a:p>
        </p:txBody>
      </p:sp>
      <p:sp>
        <p:nvSpPr>
          <p:cNvPr id="97284" name="Slide Number Placeholder 3">
            <a:extLst>
              <a:ext uri="{FF2B5EF4-FFF2-40B4-BE49-F238E27FC236}">
                <a16:creationId xmlns:a16="http://schemas.microsoft.com/office/drawing/2014/main" id="{AFA9034C-BA35-1B55-3EBB-445E3603DA7F}"/>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98F939B2-28C0-4A45-A1E6-1C130D42D6AC}" type="slidenum">
              <a:rPr lang="zh-CN" altLang="en-GB" sz="1400">
                <a:solidFill>
                  <a:schemeClr val="bg2"/>
                </a:solidFill>
              </a:rPr>
              <a:pPr algn="r" eaLnBrk="1" hangingPunct="1">
                <a:spcBef>
                  <a:spcPct val="0"/>
                </a:spcBef>
                <a:buClrTx/>
                <a:buSzTx/>
                <a:buFontTx/>
                <a:buNone/>
              </a:pPr>
              <a:t>109</a:t>
            </a:fld>
            <a:endParaRPr lang="en-GB" altLang="zh-CN" sz="1400">
              <a:solidFill>
                <a:schemeClr val="bg2"/>
              </a:solidFill>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185F45CC-8425-8556-5062-6006ACEB2B9C}"/>
              </a:ext>
            </a:extLst>
          </p:cNvPr>
          <p:cNvSpPr>
            <a:spLocks noGrp="1" noChangeArrowheads="1"/>
          </p:cNvSpPr>
          <p:nvPr>
            <p:ph type="title"/>
          </p:nvPr>
        </p:nvSpPr>
        <p:spPr>
          <a:xfrm>
            <a:off x="1676401" y="152400"/>
            <a:ext cx="8791575" cy="533400"/>
          </a:xfrm>
          <a:noFill/>
        </p:spPr>
        <p:txBody>
          <a:bodyPr>
            <a:normAutofit fontScale="90000"/>
          </a:bodyPr>
          <a:lstStyle/>
          <a:p>
            <a:pPr eaLnBrk="1" hangingPunct="1"/>
            <a:r>
              <a:rPr lang="en-US" altLang="en-US" b="1" u="sng">
                <a:solidFill>
                  <a:srgbClr val="FF0000"/>
                </a:solidFill>
              </a:rPr>
              <a:t>Introduction</a:t>
            </a:r>
          </a:p>
        </p:txBody>
      </p:sp>
      <p:sp>
        <p:nvSpPr>
          <p:cNvPr id="18435" name="Rectangle 9">
            <a:extLst>
              <a:ext uri="{FF2B5EF4-FFF2-40B4-BE49-F238E27FC236}">
                <a16:creationId xmlns:a16="http://schemas.microsoft.com/office/drawing/2014/main" id="{F7BEBD06-C057-2395-B883-B5C2D9FBFD2F}"/>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8436" name="Rectangle 11">
            <a:extLst>
              <a:ext uri="{FF2B5EF4-FFF2-40B4-BE49-F238E27FC236}">
                <a16:creationId xmlns:a16="http://schemas.microsoft.com/office/drawing/2014/main" id="{5CE7E0B1-4ABD-82E7-FC95-23BFFAF53DBC}"/>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8437" name="Rectangle 14">
            <a:extLst>
              <a:ext uri="{FF2B5EF4-FFF2-40B4-BE49-F238E27FC236}">
                <a16:creationId xmlns:a16="http://schemas.microsoft.com/office/drawing/2014/main" id="{9E2A5D99-E718-D3BC-FF1A-4937261FD46D}"/>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8438" name="Rectangle 22">
            <a:extLst>
              <a:ext uri="{FF2B5EF4-FFF2-40B4-BE49-F238E27FC236}">
                <a16:creationId xmlns:a16="http://schemas.microsoft.com/office/drawing/2014/main" id="{64296E57-9275-69ED-0827-904A5F3EA70B}"/>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8439" name="Rectangle 23">
            <a:extLst>
              <a:ext uri="{FF2B5EF4-FFF2-40B4-BE49-F238E27FC236}">
                <a16:creationId xmlns:a16="http://schemas.microsoft.com/office/drawing/2014/main" id="{7F9AC407-F71C-3EE3-9B3C-C2C364E38B70}"/>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8440" name="Rectangle 24">
            <a:extLst>
              <a:ext uri="{FF2B5EF4-FFF2-40B4-BE49-F238E27FC236}">
                <a16:creationId xmlns:a16="http://schemas.microsoft.com/office/drawing/2014/main" id="{383B3B7B-BF8A-06FA-4EC8-2E129982B5B9}"/>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8441" name="Rectangle 25">
            <a:extLst>
              <a:ext uri="{FF2B5EF4-FFF2-40B4-BE49-F238E27FC236}">
                <a16:creationId xmlns:a16="http://schemas.microsoft.com/office/drawing/2014/main" id="{FD09AD0F-07A4-6647-43E0-45F439BAF161}"/>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8442" name="Rectangle 26">
            <a:extLst>
              <a:ext uri="{FF2B5EF4-FFF2-40B4-BE49-F238E27FC236}">
                <a16:creationId xmlns:a16="http://schemas.microsoft.com/office/drawing/2014/main" id="{152488E9-080A-BD27-5FEF-3871EDF7EF7B}"/>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8443" name="Rectangle 27">
            <a:extLst>
              <a:ext uri="{FF2B5EF4-FFF2-40B4-BE49-F238E27FC236}">
                <a16:creationId xmlns:a16="http://schemas.microsoft.com/office/drawing/2014/main" id="{BC57ED9F-A4EA-F277-8601-1400E0483660}"/>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8444" name="Rectangle 28">
            <a:extLst>
              <a:ext uri="{FF2B5EF4-FFF2-40B4-BE49-F238E27FC236}">
                <a16:creationId xmlns:a16="http://schemas.microsoft.com/office/drawing/2014/main" id="{A2E5C342-FBFC-BEFD-5530-609786C08290}"/>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8445" name="Rectangle 29">
            <a:extLst>
              <a:ext uri="{FF2B5EF4-FFF2-40B4-BE49-F238E27FC236}">
                <a16:creationId xmlns:a16="http://schemas.microsoft.com/office/drawing/2014/main" id="{6F713A18-4BF4-DB9A-877F-F6732BB8EBFA}"/>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8446" name="Rectangle 30">
            <a:extLst>
              <a:ext uri="{FF2B5EF4-FFF2-40B4-BE49-F238E27FC236}">
                <a16:creationId xmlns:a16="http://schemas.microsoft.com/office/drawing/2014/main" id="{186C11A6-92B1-C4D8-FAEB-164BE3755181}"/>
              </a:ext>
            </a:extLst>
          </p:cNvPr>
          <p:cNvSpPr>
            <a:spLocks noChangeArrowheads="1"/>
          </p:cNvSpPr>
          <p:nvPr/>
        </p:nvSpPr>
        <p:spPr bwMode="auto">
          <a:xfrm>
            <a:off x="1676400" y="685800"/>
            <a:ext cx="88392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Pct val="120000"/>
              <a:buFontTx/>
              <a:buBlip>
                <a:blip r:embed="rId2"/>
              </a:buBlip>
            </a:pPr>
            <a:r>
              <a:rPr lang="en-US" altLang="en-US" sz="2200" dirty="0">
                <a:solidFill>
                  <a:schemeClr val="tx1"/>
                </a:solidFill>
              </a:rPr>
              <a:t>      </a:t>
            </a:r>
            <a:r>
              <a:rPr lang="en-US" altLang="en-US" sz="2200" dirty="0">
                <a:solidFill>
                  <a:schemeClr val="bg1"/>
                </a:solidFill>
              </a:rPr>
              <a:t>A Transmission line is a device for the transfer of electrical energy. It can transfer the energy over long or short distances, and at different voltages.</a:t>
            </a:r>
          </a:p>
          <a:p>
            <a:pPr algn="just" eaLnBrk="1" hangingPunct="1">
              <a:spcBef>
                <a:spcPct val="0"/>
              </a:spcBef>
              <a:buClrTx/>
              <a:buSzPct val="120000"/>
              <a:buFontTx/>
              <a:buNone/>
            </a:pPr>
            <a:endParaRPr lang="en-US" altLang="en-US" sz="2200" dirty="0">
              <a:solidFill>
                <a:schemeClr val="bg1"/>
              </a:solidFill>
            </a:endParaRPr>
          </a:p>
          <a:p>
            <a:pPr algn="just" eaLnBrk="1" hangingPunct="1">
              <a:spcBef>
                <a:spcPct val="0"/>
              </a:spcBef>
              <a:buClrTx/>
              <a:buSzPct val="120000"/>
              <a:buFontTx/>
              <a:buBlip>
                <a:blip r:embed="rId2"/>
              </a:buBlip>
            </a:pPr>
            <a:r>
              <a:rPr lang="en-US" altLang="en-US" sz="2200" dirty="0">
                <a:solidFill>
                  <a:schemeClr val="bg1"/>
                </a:solidFill>
              </a:rPr>
              <a:t>       The EHV (Extra High Voltages) transmission lines of                    132 kV, 220 kV &amp; 400 kV are available in APTRANSCO grid. </a:t>
            </a:r>
          </a:p>
          <a:p>
            <a:pPr algn="just" eaLnBrk="1" hangingPunct="1">
              <a:spcBef>
                <a:spcPct val="0"/>
              </a:spcBef>
              <a:buClrTx/>
              <a:buSzPct val="120000"/>
              <a:buFontTx/>
              <a:buBlip>
                <a:blip r:embed="rId2"/>
              </a:buBlip>
            </a:pPr>
            <a:endParaRPr lang="en-US" altLang="en-US" sz="2200" dirty="0">
              <a:solidFill>
                <a:schemeClr val="bg1"/>
              </a:solidFill>
            </a:endParaRPr>
          </a:p>
          <a:p>
            <a:pPr algn="just" eaLnBrk="1" hangingPunct="1">
              <a:spcBef>
                <a:spcPct val="0"/>
              </a:spcBef>
              <a:buClrTx/>
              <a:buSzPct val="120000"/>
              <a:buFontTx/>
              <a:buBlip>
                <a:blip r:embed="rId2"/>
              </a:buBlip>
            </a:pPr>
            <a:r>
              <a:rPr lang="en-US" altLang="en-US" sz="2200" dirty="0">
                <a:solidFill>
                  <a:schemeClr val="bg1"/>
                </a:solidFill>
              </a:rPr>
              <a:t>       In the planning and design of transmission line, a number of requirements have to be met. </a:t>
            </a:r>
          </a:p>
          <a:p>
            <a:pPr algn="just" eaLnBrk="1" hangingPunct="1">
              <a:spcBef>
                <a:spcPct val="0"/>
              </a:spcBef>
              <a:buClrTx/>
              <a:buSzPct val="120000"/>
              <a:buFontTx/>
              <a:buBlip>
                <a:blip r:embed="rId2"/>
              </a:buBlip>
            </a:pPr>
            <a:endParaRPr lang="en-US" altLang="en-US" sz="2200" dirty="0">
              <a:solidFill>
                <a:schemeClr val="bg1"/>
              </a:solidFill>
            </a:endParaRPr>
          </a:p>
          <a:p>
            <a:pPr algn="just" eaLnBrk="1" hangingPunct="1">
              <a:spcBef>
                <a:spcPct val="0"/>
              </a:spcBef>
              <a:buClrTx/>
              <a:buSzPct val="120000"/>
              <a:buFontTx/>
              <a:buBlip>
                <a:blip r:embed="rId2"/>
              </a:buBlip>
            </a:pPr>
            <a:r>
              <a:rPr lang="en-US" altLang="en-US" sz="2200" dirty="0">
                <a:solidFill>
                  <a:schemeClr val="bg1"/>
                </a:solidFill>
              </a:rPr>
              <a:t>       From the electrical point of view, the most important requirement is insulation and safe clearances to earthed parts. </a:t>
            </a:r>
          </a:p>
          <a:p>
            <a:pPr algn="just" eaLnBrk="1" hangingPunct="1">
              <a:spcBef>
                <a:spcPct val="0"/>
              </a:spcBef>
              <a:buClrTx/>
              <a:buSzPct val="120000"/>
              <a:buFontTx/>
              <a:buBlip>
                <a:blip r:embed="rId2"/>
              </a:buBlip>
            </a:pPr>
            <a:endParaRPr lang="en-US" altLang="en-US" sz="2200" dirty="0">
              <a:solidFill>
                <a:schemeClr val="bg1"/>
              </a:solidFill>
            </a:endParaRPr>
          </a:p>
          <a:p>
            <a:pPr algn="just" eaLnBrk="1" hangingPunct="1">
              <a:spcBef>
                <a:spcPct val="0"/>
              </a:spcBef>
              <a:buClrTx/>
              <a:buSzPct val="120000"/>
              <a:buFontTx/>
              <a:buBlip>
                <a:blip r:embed="rId2"/>
              </a:buBlip>
            </a:pPr>
            <a:r>
              <a:rPr lang="en-US" altLang="en-US" sz="2200" dirty="0">
                <a:solidFill>
                  <a:schemeClr val="bg1"/>
                </a:solidFill>
              </a:rPr>
              <a:t>       These, together with the cross-section of conductors, the spacing between conductors, and the relative location of ground wires with respect to the conductors, influence the design of pylons and foundations</a:t>
            </a:r>
            <a:r>
              <a:rPr lang="en-US" altLang="en-US" sz="2000" dirty="0">
                <a:solidFill>
                  <a:schemeClr val="bg1"/>
                </a:solidFill>
              </a:rPr>
              <a:t>. </a:t>
            </a:r>
            <a:endParaRPr lang="en-US" altLang="en-US" sz="2000" b="1" dirty="0">
              <a:solidFill>
                <a:schemeClr val="bg1"/>
              </a:solidFill>
            </a:endParaRPr>
          </a:p>
        </p:txBody>
      </p:sp>
      <p:sp>
        <p:nvSpPr>
          <p:cNvPr id="18447" name="Slide Number Placeholder 14">
            <a:extLst>
              <a:ext uri="{FF2B5EF4-FFF2-40B4-BE49-F238E27FC236}">
                <a16:creationId xmlns:a16="http://schemas.microsoft.com/office/drawing/2014/main" id="{41B04CFA-CC0F-48F4-FDA0-DEB266EF7C1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C19DE665-337F-470F-A10B-335A080494B3}" type="slidenum">
              <a:rPr lang="zh-CN" altLang="en-GB" sz="1400">
                <a:solidFill>
                  <a:schemeClr val="tx1"/>
                </a:solidFill>
              </a:rPr>
              <a:pPr algn="r" eaLnBrk="1" hangingPunct="1">
                <a:spcBef>
                  <a:spcPct val="0"/>
                </a:spcBef>
                <a:buClrTx/>
                <a:buSzTx/>
                <a:buFontTx/>
                <a:buNone/>
              </a:pPr>
              <a:t>11</a:t>
            </a:fld>
            <a:endParaRPr lang="en-GB" altLang="zh-CN" sz="1400">
              <a:solidFill>
                <a:schemeClr val="tx1"/>
              </a:solidFill>
            </a:endParaRPr>
          </a:p>
        </p:txBody>
      </p:sp>
    </p:spTree>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a:extLst>
              <a:ext uri="{FF2B5EF4-FFF2-40B4-BE49-F238E27FC236}">
                <a16:creationId xmlns:a16="http://schemas.microsoft.com/office/drawing/2014/main" id="{A544DA69-C44A-946F-2F75-D9203CC04445}"/>
              </a:ext>
            </a:extLst>
          </p:cNvPr>
          <p:cNvSpPr>
            <a:spLocks noChangeArrowheads="1"/>
          </p:cNvSpPr>
          <p:nvPr/>
        </p:nvSpPr>
        <p:spPr bwMode="auto">
          <a:xfrm>
            <a:off x="1774826" y="260351"/>
            <a:ext cx="625049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Sag &amp; Tension</a:t>
            </a:r>
            <a:endParaRPr lang="en-IN" altLang="en-US" sz="1200" b="1" u="sng" dirty="0">
              <a:solidFill>
                <a:schemeClr val="bg1"/>
              </a:solidFill>
              <a:latin typeface="Arial Black" panose="020B0A04020102020204" pitchFamily="34" charset="0"/>
            </a:endParaRPr>
          </a:p>
        </p:txBody>
      </p:sp>
      <p:sp>
        <p:nvSpPr>
          <p:cNvPr id="5" name="Rectangle 4">
            <a:extLst>
              <a:ext uri="{FF2B5EF4-FFF2-40B4-BE49-F238E27FC236}">
                <a16:creationId xmlns:a16="http://schemas.microsoft.com/office/drawing/2014/main" id="{5F75AE28-70F4-46B8-3A8C-2BACDB0FF418}"/>
              </a:ext>
            </a:extLst>
          </p:cNvPr>
          <p:cNvSpPr/>
          <p:nvPr/>
        </p:nvSpPr>
        <p:spPr>
          <a:xfrm>
            <a:off x="1303506" y="1196975"/>
            <a:ext cx="9040644" cy="3970318"/>
          </a:xfrm>
          <a:prstGeom prst="rect">
            <a:avLst/>
          </a:prstGeom>
        </p:spPr>
        <p:txBody>
          <a:bodyPr wrap="square">
            <a:spAutoFit/>
          </a:bodyPr>
          <a:lstStyle/>
          <a:p>
            <a:pPr marL="457200" indent="-457200" algn="just">
              <a:buFont typeface="Wingdings" panose="05000000000000000000" pitchFamily="2" charset="2"/>
              <a:buChar char="v"/>
              <a:defRPr/>
            </a:pPr>
            <a:r>
              <a:rPr lang="en-IN" sz="2800" b="1" dirty="0">
                <a:solidFill>
                  <a:schemeClr val="bg1"/>
                </a:solidFill>
              </a:rPr>
              <a:t>Sag &amp;</a:t>
            </a:r>
            <a:r>
              <a:rPr lang="en-IN" sz="2800" dirty="0">
                <a:solidFill>
                  <a:schemeClr val="bg1"/>
                </a:solidFill>
              </a:rPr>
              <a:t> </a:t>
            </a:r>
            <a:r>
              <a:rPr lang="en-IN" sz="2800" b="1" dirty="0">
                <a:solidFill>
                  <a:schemeClr val="bg1"/>
                </a:solidFill>
              </a:rPr>
              <a:t>Tension</a:t>
            </a:r>
            <a:r>
              <a:rPr lang="en-IN" sz="2800" dirty="0">
                <a:solidFill>
                  <a:schemeClr val="bg1"/>
                </a:solidFill>
              </a:rPr>
              <a:t> behaviour of conductors are very important to practising engineers because it rules the design, erection, maintenance and operation of any Transmission Line and its components.</a:t>
            </a:r>
          </a:p>
          <a:p>
            <a:pPr>
              <a:defRPr/>
            </a:pPr>
            <a:endParaRPr lang="en-US" sz="2800" dirty="0">
              <a:solidFill>
                <a:schemeClr val="bg1"/>
              </a:solidFill>
            </a:endParaRPr>
          </a:p>
          <a:p>
            <a:pPr marL="285750" indent="-285750" algn="just">
              <a:buFont typeface="Wingdings" panose="05000000000000000000" pitchFamily="2" charset="2"/>
              <a:buChar char="v"/>
              <a:defRPr/>
            </a:pPr>
            <a:r>
              <a:rPr lang="en-US" sz="2800" dirty="0">
                <a:solidFill>
                  <a:schemeClr val="bg1"/>
                </a:solidFill>
              </a:rPr>
              <a:t>  </a:t>
            </a:r>
            <a:r>
              <a:rPr lang="en-IN" sz="2800" dirty="0">
                <a:solidFill>
                  <a:schemeClr val="bg1"/>
                </a:solidFill>
              </a:rPr>
              <a:t>There are two main types of tensions.</a:t>
            </a:r>
          </a:p>
          <a:p>
            <a:pPr marL="1028700" lvl="1" indent="-571500" algn="just">
              <a:buFontTx/>
              <a:buAutoNum type="romanLcParenBoth"/>
              <a:defRPr/>
            </a:pPr>
            <a:r>
              <a:rPr lang="en-US" sz="2800" dirty="0">
                <a:solidFill>
                  <a:schemeClr val="bg1"/>
                </a:solidFill>
              </a:rPr>
              <a:t>Initial Tension.</a:t>
            </a:r>
          </a:p>
          <a:p>
            <a:pPr marL="1028700" lvl="1" indent="-571500" algn="just">
              <a:buFontTx/>
              <a:buAutoNum type="romanLcParenBoth"/>
              <a:defRPr/>
            </a:pPr>
            <a:r>
              <a:rPr lang="en-US" sz="2800" dirty="0">
                <a:solidFill>
                  <a:schemeClr val="bg1"/>
                </a:solidFill>
              </a:rPr>
              <a:t>Final Tension.</a:t>
            </a:r>
            <a:endParaRPr lang="en-IN" sz="2800" dirty="0">
              <a:solidFill>
                <a:schemeClr val="bg1"/>
              </a:solidFill>
            </a:endParaRPr>
          </a:p>
          <a:p>
            <a:pPr marL="285750" indent="-285750" algn="just">
              <a:buFont typeface="Wingdings" panose="05000000000000000000" pitchFamily="2" charset="2"/>
              <a:buChar char="v"/>
              <a:defRPr/>
            </a:pPr>
            <a:endParaRPr lang="en-IN" sz="2800" dirty="0">
              <a:solidFill>
                <a:srgbClr val="002060"/>
              </a:solidFill>
            </a:endParaRPr>
          </a:p>
        </p:txBody>
      </p:sp>
      <p:sp>
        <p:nvSpPr>
          <p:cNvPr id="68612" name="Slide Number Placeholder 3">
            <a:extLst>
              <a:ext uri="{FF2B5EF4-FFF2-40B4-BE49-F238E27FC236}">
                <a16:creationId xmlns:a16="http://schemas.microsoft.com/office/drawing/2014/main" id="{47FD3EFD-382E-C6EB-8943-4B62D69C34F3}"/>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4DD7C7AC-5194-410A-8E0B-B57C271585DB}" type="slidenum">
              <a:rPr lang="zh-CN" altLang="en-GB" sz="1400">
                <a:solidFill>
                  <a:schemeClr val="bg2"/>
                </a:solidFill>
              </a:rPr>
              <a:pPr algn="r" eaLnBrk="1" hangingPunct="1">
                <a:spcBef>
                  <a:spcPct val="0"/>
                </a:spcBef>
                <a:buClrTx/>
                <a:buSzTx/>
                <a:buFontTx/>
                <a:buNone/>
              </a:pPr>
              <a:t>110</a:t>
            </a:fld>
            <a:endParaRPr lang="en-GB" altLang="zh-CN" sz="1400">
              <a:solidFill>
                <a:schemeClr val="bg2"/>
              </a:solidFill>
            </a:endParaRPr>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a:extLst>
              <a:ext uri="{FF2B5EF4-FFF2-40B4-BE49-F238E27FC236}">
                <a16:creationId xmlns:a16="http://schemas.microsoft.com/office/drawing/2014/main" id="{9BB4B779-155D-9396-B2B8-304345CCBDDB}"/>
              </a:ext>
            </a:extLst>
          </p:cNvPr>
          <p:cNvSpPr>
            <a:spLocks noChangeArrowheads="1"/>
          </p:cNvSpPr>
          <p:nvPr/>
        </p:nvSpPr>
        <p:spPr bwMode="auto">
          <a:xfrm>
            <a:off x="1774826" y="260351"/>
            <a:ext cx="527772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Sag &amp; Tension</a:t>
            </a:r>
            <a:endParaRPr lang="en-IN" altLang="en-US" sz="1200" b="1" u="sng" dirty="0">
              <a:solidFill>
                <a:schemeClr val="bg1"/>
              </a:solidFill>
              <a:latin typeface="Arial Black" panose="020B0A04020102020204" pitchFamily="34" charset="0"/>
            </a:endParaRPr>
          </a:p>
        </p:txBody>
      </p:sp>
      <p:sp>
        <p:nvSpPr>
          <p:cNvPr id="69635" name="Rectangle 4">
            <a:extLst>
              <a:ext uri="{FF2B5EF4-FFF2-40B4-BE49-F238E27FC236}">
                <a16:creationId xmlns:a16="http://schemas.microsoft.com/office/drawing/2014/main" id="{490B0241-32FE-D043-7F5A-33EF6C1AADF6}"/>
              </a:ext>
            </a:extLst>
          </p:cNvPr>
          <p:cNvSpPr>
            <a:spLocks noChangeArrowheads="1"/>
          </p:cNvSpPr>
          <p:nvPr/>
        </p:nvSpPr>
        <p:spPr bwMode="auto">
          <a:xfrm>
            <a:off x="865762" y="1196976"/>
            <a:ext cx="947838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 typeface="Wingdings" panose="05000000000000000000" pitchFamily="2" charset="2"/>
              <a:buChar char="v"/>
            </a:pPr>
            <a:r>
              <a:rPr lang="en-US" altLang="en-US" sz="2400" b="1" dirty="0">
                <a:solidFill>
                  <a:schemeClr val="bg1"/>
                </a:solidFill>
              </a:rPr>
              <a:t>Initial Tension</a:t>
            </a:r>
            <a:r>
              <a:rPr lang="en-US" altLang="en-US" sz="2400" dirty="0">
                <a:solidFill>
                  <a:schemeClr val="bg1"/>
                </a:solidFill>
              </a:rPr>
              <a:t>: </a:t>
            </a:r>
            <a:r>
              <a:rPr lang="en-IN" altLang="en-US" sz="2400" dirty="0">
                <a:solidFill>
                  <a:schemeClr val="bg1"/>
                </a:solidFill>
              </a:rPr>
              <a:t>Initial Tension is defined  as “ The longitudinal tension in the conductor prior to the application of any external load”.  In other words the characteristics of the conductor before time, temperature, weight etc. of the conductor stretch or shrink the wire.</a:t>
            </a:r>
          </a:p>
          <a:p>
            <a:pPr algn="just" eaLnBrk="1" hangingPunct="1">
              <a:spcBef>
                <a:spcPct val="0"/>
              </a:spcBef>
              <a:buClrTx/>
              <a:buSzTx/>
              <a:buFont typeface="Wingdings" panose="05000000000000000000" pitchFamily="2" charset="2"/>
              <a:buChar char="v"/>
            </a:pPr>
            <a:endParaRPr lang="en-US" altLang="en-US" sz="2400" dirty="0">
              <a:solidFill>
                <a:schemeClr val="bg1"/>
              </a:solidFill>
            </a:endParaRPr>
          </a:p>
          <a:p>
            <a:pPr algn="just" eaLnBrk="1" hangingPunct="1">
              <a:spcBef>
                <a:spcPct val="0"/>
              </a:spcBef>
              <a:buClrTx/>
              <a:buSzTx/>
              <a:buFont typeface="Wingdings" panose="05000000000000000000" pitchFamily="2" charset="2"/>
              <a:buChar char="v"/>
            </a:pPr>
            <a:r>
              <a:rPr lang="en-US" altLang="en-US" sz="2400" b="1" dirty="0">
                <a:solidFill>
                  <a:schemeClr val="bg1"/>
                </a:solidFill>
              </a:rPr>
              <a:t>Final Tension</a:t>
            </a:r>
            <a:r>
              <a:rPr lang="en-US" altLang="en-US" sz="2400" dirty="0">
                <a:solidFill>
                  <a:schemeClr val="bg1"/>
                </a:solidFill>
              </a:rPr>
              <a:t>: </a:t>
            </a:r>
            <a:r>
              <a:rPr lang="en-IN" altLang="en-US" sz="2400" dirty="0">
                <a:solidFill>
                  <a:schemeClr val="bg1"/>
                </a:solidFill>
              </a:rPr>
              <a:t>Final Tension is defined as “The longitudinal tension in a conductor after it has been subjected for an appreciable period of the loading prescribed, in which it is situated, or equivalent loading, and the loading removed.  In other words what the characteristics of the conductor are expected to be after time, temperature, weight and other factors have effected it.</a:t>
            </a:r>
          </a:p>
        </p:txBody>
      </p:sp>
      <p:sp>
        <p:nvSpPr>
          <p:cNvPr id="69636" name="Slide Number Placeholder 3">
            <a:extLst>
              <a:ext uri="{FF2B5EF4-FFF2-40B4-BE49-F238E27FC236}">
                <a16:creationId xmlns:a16="http://schemas.microsoft.com/office/drawing/2014/main" id="{4B10085D-BA73-6A5A-7FE6-3CC097B340D8}"/>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01327F81-6310-48B0-B5CC-99C0085EA384}" type="slidenum">
              <a:rPr lang="zh-CN" altLang="en-GB" sz="1400">
                <a:solidFill>
                  <a:schemeClr val="bg2"/>
                </a:solidFill>
              </a:rPr>
              <a:pPr algn="r" eaLnBrk="1" hangingPunct="1">
                <a:spcBef>
                  <a:spcPct val="0"/>
                </a:spcBef>
                <a:buClrTx/>
                <a:buSzTx/>
                <a:buFontTx/>
                <a:buNone/>
              </a:pPr>
              <a:t>111</a:t>
            </a:fld>
            <a:endParaRPr lang="en-GB" altLang="zh-CN" sz="1400">
              <a:solidFill>
                <a:schemeClr val="bg2"/>
              </a:solidFill>
            </a:endParaRPr>
          </a:p>
        </p:txBody>
      </p:sp>
    </p:spTree>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a:extLst>
              <a:ext uri="{FF2B5EF4-FFF2-40B4-BE49-F238E27FC236}">
                <a16:creationId xmlns:a16="http://schemas.microsoft.com/office/drawing/2014/main" id="{FB140ED1-5774-DCD7-B8C4-7A1B160A80FF}"/>
              </a:ext>
            </a:extLst>
          </p:cNvPr>
          <p:cNvSpPr>
            <a:spLocks noChangeArrowheads="1"/>
          </p:cNvSpPr>
          <p:nvPr/>
        </p:nvSpPr>
        <p:spPr bwMode="auto">
          <a:xfrm>
            <a:off x="1774827" y="260351"/>
            <a:ext cx="6503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Sag &amp; Tension</a:t>
            </a:r>
            <a:endParaRPr lang="en-IN" altLang="en-US" sz="1200" b="1" u="sng" dirty="0">
              <a:solidFill>
                <a:schemeClr val="bg1"/>
              </a:solidFill>
              <a:latin typeface="Arial Black" panose="020B0A04020102020204" pitchFamily="34" charset="0"/>
            </a:endParaRPr>
          </a:p>
        </p:txBody>
      </p:sp>
      <p:sp>
        <p:nvSpPr>
          <p:cNvPr id="70659" name="Rectangle 4">
            <a:extLst>
              <a:ext uri="{FF2B5EF4-FFF2-40B4-BE49-F238E27FC236}">
                <a16:creationId xmlns:a16="http://schemas.microsoft.com/office/drawing/2014/main" id="{E90C686F-4857-A7EE-2CE7-2377FE8F2AF8}"/>
              </a:ext>
            </a:extLst>
          </p:cNvPr>
          <p:cNvSpPr>
            <a:spLocks noChangeArrowheads="1"/>
          </p:cNvSpPr>
          <p:nvPr/>
        </p:nvSpPr>
        <p:spPr bwMode="auto">
          <a:xfrm>
            <a:off x="856034" y="914401"/>
            <a:ext cx="10175132"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 typeface="Wingdings" panose="05000000000000000000" pitchFamily="2" charset="2"/>
              <a:buChar char="v"/>
            </a:pPr>
            <a:r>
              <a:rPr lang="en-IN" altLang="en-US" sz="3200" b="1" u="sng" dirty="0">
                <a:solidFill>
                  <a:srgbClr val="FF0000"/>
                </a:solidFill>
              </a:rPr>
              <a:t>Sag-tension Calculations???</a:t>
            </a:r>
          </a:p>
          <a:p>
            <a:pPr algn="just" eaLnBrk="1" hangingPunct="1">
              <a:spcBef>
                <a:spcPct val="0"/>
              </a:spcBef>
              <a:buClrTx/>
              <a:buSzTx/>
              <a:buFont typeface="Wingdings" panose="05000000000000000000" pitchFamily="2" charset="2"/>
              <a:buChar char="v"/>
            </a:pPr>
            <a:r>
              <a:rPr lang="en-IN" altLang="en-US" sz="3200" b="1" u="sng" dirty="0">
                <a:solidFill>
                  <a:srgbClr val="FF0000"/>
                </a:solidFill>
              </a:rPr>
              <a:t>Why Bother with Sag-Tension???</a:t>
            </a:r>
            <a:endParaRPr lang="en-US" altLang="en-US" sz="2400" dirty="0">
              <a:solidFill>
                <a:srgbClr val="002060"/>
              </a:solidFill>
            </a:endParaRPr>
          </a:p>
          <a:p>
            <a:pPr algn="just">
              <a:buClrTx/>
              <a:buSzTx/>
              <a:buFont typeface="Wingdings" panose="05000000000000000000" pitchFamily="2" charset="2"/>
              <a:buChar char="v"/>
            </a:pPr>
            <a:r>
              <a:rPr lang="en-IN" altLang="en-US" b="1" dirty="0">
                <a:solidFill>
                  <a:schemeClr val="bg1"/>
                </a:solidFill>
              </a:rPr>
              <a:t>Sag determines electrical clearances, right-of-way width (blowout), uplift (weights &amp; strain), and thermal rating.</a:t>
            </a:r>
          </a:p>
          <a:p>
            <a:pPr algn="just">
              <a:buClrTx/>
              <a:buSzTx/>
              <a:buFont typeface="Wingdings" panose="05000000000000000000" pitchFamily="2" charset="2"/>
              <a:buChar char="v"/>
            </a:pPr>
            <a:r>
              <a:rPr lang="en-IN" altLang="en-US" b="1" dirty="0">
                <a:solidFill>
                  <a:schemeClr val="bg1"/>
                </a:solidFill>
              </a:rPr>
              <a:t>Sag is a factor in electric &amp; magnetic fields, Aeolian vibration (H/w), ice galloping. </a:t>
            </a:r>
          </a:p>
          <a:p>
            <a:pPr algn="just">
              <a:buClrTx/>
              <a:buSzTx/>
              <a:buFont typeface="Wingdings" panose="05000000000000000000" pitchFamily="2" charset="2"/>
              <a:buChar char="v"/>
            </a:pPr>
            <a:r>
              <a:rPr lang="en-IN" altLang="en-US" b="1" dirty="0">
                <a:solidFill>
                  <a:schemeClr val="bg1"/>
                </a:solidFill>
              </a:rPr>
              <a:t>Tension determines structure deviation angle/dead-end/broken wire loads.</a:t>
            </a:r>
          </a:p>
          <a:p>
            <a:pPr algn="just">
              <a:buClrTx/>
              <a:buSzTx/>
              <a:buFont typeface="Wingdings" panose="05000000000000000000" pitchFamily="2" charset="2"/>
              <a:buChar char="v"/>
            </a:pPr>
            <a:r>
              <a:rPr lang="en-IN" altLang="en-US" b="1" dirty="0">
                <a:solidFill>
                  <a:schemeClr val="bg1"/>
                </a:solidFill>
              </a:rPr>
              <a:t>Initial &amp; Final Tension limits of Conductor, determine conductor system safety factor, vibration, &amp; structure cost. </a:t>
            </a:r>
            <a:endParaRPr lang="en-IN" altLang="en-US" sz="2400" b="1" dirty="0">
              <a:solidFill>
                <a:schemeClr val="bg1"/>
              </a:solidFill>
            </a:endParaRPr>
          </a:p>
        </p:txBody>
      </p:sp>
      <p:sp>
        <p:nvSpPr>
          <p:cNvPr id="70660" name="Slide Number Placeholder 3">
            <a:extLst>
              <a:ext uri="{FF2B5EF4-FFF2-40B4-BE49-F238E27FC236}">
                <a16:creationId xmlns:a16="http://schemas.microsoft.com/office/drawing/2014/main" id="{B0FEB910-4786-F0C6-BA38-E8C53ACA49F1}"/>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AD786497-059A-4A7C-9D84-4B24CDA2F284}" type="slidenum">
              <a:rPr lang="zh-CN" altLang="en-GB" sz="1400">
                <a:solidFill>
                  <a:schemeClr val="bg2"/>
                </a:solidFill>
              </a:rPr>
              <a:pPr algn="r" eaLnBrk="1" hangingPunct="1">
                <a:spcBef>
                  <a:spcPct val="0"/>
                </a:spcBef>
                <a:buClrTx/>
                <a:buSzTx/>
                <a:buFontTx/>
                <a:buNone/>
              </a:pPr>
              <a:t>112</a:t>
            </a:fld>
            <a:endParaRPr lang="en-GB" altLang="zh-CN" sz="1400">
              <a:solidFill>
                <a:schemeClr val="bg2"/>
              </a:solidFill>
            </a:endParaRPr>
          </a:p>
        </p:txBody>
      </p:sp>
    </p:spTree>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a:extLst>
              <a:ext uri="{FF2B5EF4-FFF2-40B4-BE49-F238E27FC236}">
                <a16:creationId xmlns:a16="http://schemas.microsoft.com/office/drawing/2014/main" id="{391696AA-3D8B-683E-F69B-5F1273034630}"/>
              </a:ext>
            </a:extLst>
          </p:cNvPr>
          <p:cNvSpPr>
            <a:spLocks noChangeArrowheads="1"/>
          </p:cNvSpPr>
          <p:nvPr/>
        </p:nvSpPr>
        <p:spPr bwMode="auto">
          <a:xfrm>
            <a:off x="1774826" y="260351"/>
            <a:ext cx="626022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Sag &amp; Tension</a:t>
            </a:r>
            <a:endParaRPr lang="en-IN" altLang="en-US" sz="1200" b="1" u="sng" dirty="0">
              <a:solidFill>
                <a:schemeClr val="bg1"/>
              </a:solidFill>
              <a:latin typeface="Arial Black" panose="020B0A04020102020204" pitchFamily="34" charset="0"/>
            </a:endParaRPr>
          </a:p>
        </p:txBody>
      </p:sp>
      <p:sp>
        <p:nvSpPr>
          <p:cNvPr id="86019" name="Rectangle 4">
            <a:extLst>
              <a:ext uri="{FF2B5EF4-FFF2-40B4-BE49-F238E27FC236}">
                <a16:creationId xmlns:a16="http://schemas.microsoft.com/office/drawing/2014/main" id="{3E250112-F455-41F9-DB01-1FB52BEA098D}"/>
              </a:ext>
            </a:extLst>
          </p:cNvPr>
          <p:cNvSpPr>
            <a:spLocks noChangeArrowheads="1"/>
          </p:cNvSpPr>
          <p:nvPr/>
        </p:nvSpPr>
        <p:spPr bwMode="auto">
          <a:xfrm>
            <a:off x="838200" y="1244099"/>
            <a:ext cx="9609306" cy="49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914400" indent="-45720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a:buClrTx/>
              <a:buSzTx/>
              <a:buFont typeface="Wingdings" panose="05000000000000000000" pitchFamily="2" charset="2"/>
              <a:buChar char="v"/>
            </a:pPr>
            <a:r>
              <a:rPr lang="en-US" altLang="en-US" sz="3200" b="1" dirty="0">
                <a:solidFill>
                  <a:schemeClr val="bg1"/>
                </a:solidFill>
              </a:rPr>
              <a:t>In the Design Maximum Sag and Maximum Tension will be considered.</a:t>
            </a:r>
            <a:endParaRPr lang="en-IN" altLang="en-US" sz="3200" b="1" dirty="0">
              <a:solidFill>
                <a:schemeClr val="bg1"/>
              </a:solidFill>
            </a:endParaRPr>
          </a:p>
          <a:p>
            <a:pPr algn="just">
              <a:buClrTx/>
              <a:buSzTx/>
              <a:buFont typeface="Wingdings" panose="05000000000000000000" pitchFamily="2" charset="2"/>
              <a:buChar char="v"/>
            </a:pPr>
            <a:r>
              <a:rPr lang="en-IN" altLang="en-US" sz="2600" b="1" dirty="0">
                <a:solidFill>
                  <a:schemeClr val="bg1"/>
                </a:solidFill>
              </a:rPr>
              <a:t>Maximum Sag </a:t>
            </a:r>
            <a:r>
              <a:rPr lang="en-IN" altLang="en-US" sz="2600" dirty="0">
                <a:solidFill>
                  <a:schemeClr val="bg1"/>
                </a:solidFill>
              </a:rPr>
              <a:t>will give minimum clearance to ground. Due to over loading of lines and high ambient Temperatures in our state, conductors are usually at high temp. </a:t>
            </a:r>
          </a:p>
          <a:p>
            <a:pPr algn="just">
              <a:buClrTx/>
              <a:buSzTx/>
              <a:buFont typeface="Wingdings" panose="05000000000000000000" pitchFamily="2" charset="2"/>
              <a:buChar char="v"/>
            </a:pPr>
            <a:r>
              <a:rPr lang="en-IN" altLang="en-US" sz="2600" b="1" dirty="0">
                <a:solidFill>
                  <a:schemeClr val="bg1"/>
                </a:solidFill>
              </a:rPr>
              <a:t>Maximum tension:- </a:t>
            </a:r>
            <a:r>
              <a:rPr lang="en-IN" altLang="en-US" sz="2600" dirty="0">
                <a:solidFill>
                  <a:schemeClr val="bg1"/>
                </a:solidFill>
              </a:rPr>
              <a:t>So that structures can be designed to withstand it. </a:t>
            </a:r>
          </a:p>
          <a:p>
            <a:pPr algn="just">
              <a:buClrTx/>
              <a:buSzTx/>
              <a:buFont typeface="Wingdings" panose="05000000000000000000" pitchFamily="2" charset="2"/>
              <a:buChar char="v"/>
            </a:pPr>
            <a:r>
              <a:rPr lang="en-IN" altLang="en-US" sz="2600" b="1" dirty="0">
                <a:solidFill>
                  <a:schemeClr val="bg1"/>
                </a:solidFill>
              </a:rPr>
              <a:t>Minimum sag - </a:t>
            </a:r>
            <a:r>
              <a:rPr lang="en-IN" altLang="en-US" sz="2600" dirty="0">
                <a:solidFill>
                  <a:schemeClr val="bg1"/>
                </a:solidFill>
              </a:rPr>
              <a:t>To check the structure uplift problems &amp; requirement of Accessories during “coldest month” to limit Aeolian vibrations.</a:t>
            </a:r>
            <a:r>
              <a:rPr lang="en-IN" altLang="en-US" sz="3200" dirty="0">
                <a:solidFill>
                  <a:schemeClr val="bg1"/>
                </a:solidFill>
              </a:rPr>
              <a:t> </a:t>
            </a:r>
            <a:endParaRPr lang="en-IN" altLang="en-US" sz="2400" dirty="0">
              <a:solidFill>
                <a:schemeClr val="bg1"/>
              </a:solidFill>
            </a:endParaRPr>
          </a:p>
          <a:p>
            <a:pPr lvl="1" algn="just" eaLnBrk="1" hangingPunct="1">
              <a:spcBef>
                <a:spcPct val="0"/>
              </a:spcBef>
              <a:buClrTx/>
              <a:buSzTx/>
              <a:buFont typeface="Wingdings" panose="05000000000000000000" pitchFamily="2" charset="2"/>
              <a:buChar char="v"/>
            </a:pPr>
            <a:endParaRPr lang="en-US" altLang="en-US" dirty="0">
              <a:solidFill>
                <a:srgbClr val="002060"/>
              </a:solidFill>
            </a:endParaRPr>
          </a:p>
        </p:txBody>
      </p:sp>
      <p:sp>
        <p:nvSpPr>
          <p:cNvPr id="86020" name="Slide Number Placeholder 3">
            <a:extLst>
              <a:ext uri="{FF2B5EF4-FFF2-40B4-BE49-F238E27FC236}">
                <a16:creationId xmlns:a16="http://schemas.microsoft.com/office/drawing/2014/main" id="{8A836D39-2FEB-B140-01A9-10D12FF836D4}"/>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FE4D3FD8-E1EB-4F4A-BEE8-AAFC539BD033}" type="slidenum">
              <a:rPr lang="zh-CN" altLang="en-GB" sz="1400">
                <a:solidFill>
                  <a:schemeClr val="bg2"/>
                </a:solidFill>
              </a:rPr>
              <a:pPr algn="r" eaLnBrk="1" hangingPunct="1">
                <a:spcBef>
                  <a:spcPct val="0"/>
                </a:spcBef>
                <a:buClrTx/>
                <a:buSzTx/>
                <a:buFontTx/>
                <a:buNone/>
              </a:pPr>
              <a:t>113</a:t>
            </a:fld>
            <a:endParaRPr lang="en-GB" altLang="zh-CN" sz="1400">
              <a:solidFill>
                <a:schemeClr val="bg2"/>
              </a:solidFill>
            </a:endParaRPr>
          </a:p>
        </p:txBody>
      </p:sp>
    </p:spTree>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a:extLst>
              <a:ext uri="{FF2B5EF4-FFF2-40B4-BE49-F238E27FC236}">
                <a16:creationId xmlns:a16="http://schemas.microsoft.com/office/drawing/2014/main" id="{48C381BB-75B6-33A5-0469-9F6ED65FBAFC}"/>
              </a:ext>
            </a:extLst>
          </p:cNvPr>
          <p:cNvSpPr>
            <a:spLocks noChangeArrowheads="1"/>
          </p:cNvSpPr>
          <p:nvPr/>
        </p:nvSpPr>
        <p:spPr bwMode="auto">
          <a:xfrm>
            <a:off x="1774826" y="260351"/>
            <a:ext cx="654232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Sag &amp; Tension</a:t>
            </a:r>
            <a:endParaRPr lang="en-IN" altLang="en-US" sz="1200" b="1" u="sng" dirty="0">
              <a:solidFill>
                <a:schemeClr val="bg1"/>
              </a:solidFill>
              <a:latin typeface="Arial Black" panose="020B0A04020102020204" pitchFamily="34" charset="0"/>
            </a:endParaRPr>
          </a:p>
        </p:txBody>
      </p:sp>
      <p:sp>
        <p:nvSpPr>
          <p:cNvPr id="88067" name="Rectangle 4">
            <a:extLst>
              <a:ext uri="{FF2B5EF4-FFF2-40B4-BE49-F238E27FC236}">
                <a16:creationId xmlns:a16="http://schemas.microsoft.com/office/drawing/2014/main" id="{7EC62801-25CC-9F5A-ABC3-0C09F76CEB6E}"/>
              </a:ext>
            </a:extLst>
          </p:cNvPr>
          <p:cNvSpPr>
            <a:spLocks noChangeArrowheads="1"/>
          </p:cNvSpPr>
          <p:nvPr/>
        </p:nvSpPr>
        <p:spPr bwMode="auto">
          <a:xfrm>
            <a:off x="865762" y="1196976"/>
            <a:ext cx="9478388" cy="419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a:buClrTx/>
              <a:buSzTx/>
              <a:buFont typeface="Wingdings" panose="05000000000000000000" pitchFamily="2" charset="2"/>
              <a:buChar char="v"/>
            </a:pPr>
            <a:r>
              <a:rPr lang="en-IN" altLang="en-US" sz="3600" dirty="0">
                <a:solidFill>
                  <a:schemeClr val="bg1"/>
                </a:solidFill>
              </a:rPr>
              <a:t>Tension equalization between suspension spans allows use of the ruling span </a:t>
            </a:r>
          </a:p>
          <a:p>
            <a:pPr algn="just">
              <a:buClrTx/>
              <a:buSzTx/>
              <a:buFont typeface="Wingdings" panose="05000000000000000000" pitchFamily="2" charset="2"/>
              <a:buChar char="v"/>
            </a:pPr>
            <a:r>
              <a:rPr lang="en-IN" altLang="en-US" sz="3600" dirty="0">
                <a:solidFill>
                  <a:schemeClr val="bg1"/>
                </a:solidFill>
              </a:rPr>
              <a:t>Initial and final conditions occur at sagging and after high loads and multiple years </a:t>
            </a:r>
          </a:p>
          <a:p>
            <a:pPr algn="just">
              <a:buClrTx/>
              <a:buSzTx/>
              <a:buFont typeface="Wingdings" panose="05000000000000000000" pitchFamily="2" charset="2"/>
              <a:buChar char="v"/>
            </a:pPr>
            <a:r>
              <a:rPr lang="en-IN" altLang="en-US" sz="3600" dirty="0">
                <a:solidFill>
                  <a:schemeClr val="bg1"/>
                </a:solidFill>
              </a:rPr>
              <a:t>For large conductors, max tension is typically below 60% in order to limit wind vibration &amp; uplift </a:t>
            </a:r>
          </a:p>
        </p:txBody>
      </p:sp>
      <p:sp>
        <p:nvSpPr>
          <p:cNvPr id="88068" name="Slide Number Placeholder 3">
            <a:extLst>
              <a:ext uri="{FF2B5EF4-FFF2-40B4-BE49-F238E27FC236}">
                <a16:creationId xmlns:a16="http://schemas.microsoft.com/office/drawing/2014/main" id="{1B58A2E7-E2A3-DA77-1011-115D033A88B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7280FD1A-DAC4-4B53-AC83-2D67D781A354}" type="slidenum">
              <a:rPr lang="zh-CN" altLang="en-GB" sz="1400">
                <a:solidFill>
                  <a:schemeClr val="bg2"/>
                </a:solidFill>
              </a:rPr>
              <a:pPr algn="r" eaLnBrk="1" hangingPunct="1">
                <a:spcBef>
                  <a:spcPct val="0"/>
                </a:spcBef>
                <a:buClrTx/>
                <a:buSzTx/>
                <a:buFontTx/>
                <a:buNone/>
              </a:pPr>
              <a:t>114</a:t>
            </a:fld>
            <a:endParaRPr lang="en-GB" altLang="zh-CN" sz="1400">
              <a:solidFill>
                <a:schemeClr val="bg2"/>
              </a:solidFill>
            </a:endParaRPr>
          </a:p>
        </p:txBody>
      </p:sp>
    </p:spTree>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SAG TEMPLATE CURVE</a:t>
            </a:r>
            <a:endParaRPr lang="en-IN" sz="4000" i="1" dirty="0">
              <a:solidFill>
                <a:schemeClr val="bg1"/>
              </a:solidFill>
            </a:endParaRPr>
          </a:p>
        </p:txBody>
      </p:sp>
      <p:sp>
        <p:nvSpPr>
          <p:cNvPr id="5" name="TextBox 4">
            <a:extLst>
              <a:ext uri="{FF2B5EF4-FFF2-40B4-BE49-F238E27FC236}">
                <a16:creationId xmlns:a16="http://schemas.microsoft.com/office/drawing/2014/main" id="{30E734BD-100E-5225-5ECB-F0B1FE9E7362}"/>
              </a:ext>
            </a:extLst>
          </p:cNvPr>
          <p:cNvSpPr txBox="1"/>
          <p:nvPr/>
        </p:nvSpPr>
        <p:spPr>
          <a:xfrm>
            <a:off x="365760" y="1118215"/>
            <a:ext cx="10657840" cy="4893647"/>
          </a:xfrm>
          <a:prstGeom prst="rect">
            <a:avLst/>
          </a:prstGeom>
          <a:noFill/>
        </p:spPr>
        <p:txBody>
          <a:bodyPr wrap="square">
            <a:spAutoFit/>
          </a:bodyPr>
          <a:lstStyle/>
          <a:p>
            <a:pPr marL="914400" lvl="1" indent="-457200">
              <a:buFont typeface="Arial" panose="020B0604020202020204" pitchFamily="34" charset="0"/>
              <a:buChar char="•"/>
            </a:pPr>
            <a:r>
              <a:rPr lang="en-US" altLang="en-US" sz="2400" dirty="0">
                <a:solidFill>
                  <a:schemeClr val="bg1"/>
                </a:solidFill>
              </a:rPr>
              <a:t>The sag templates have the following curves itched on them.</a:t>
            </a:r>
          </a:p>
          <a:p>
            <a:pPr marL="914400" lvl="1" indent="-457200">
              <a:buFont typeface="Arial" panose="020B0604020202020204" pitchFamily="34" charset="0"/>
              <a:buChar char="•"/>
            </a:pPr>
            <a:r>
              <a:rPr lang="en-US" altLang="en-US" sz="2400" dirty="0">
                <a:solidFill>
                  <a:schemeClr val="bg1"/>
                </a:solidFill>
              </a:rPr>
              <a:t>‘Cold or Uplift Curve’-Showing sag of conductor at specified minimum temperature and zero wind.</a:t>
            </a:r>
          </a:p>
          <a:p>
            <a:pPr marL="914400" lvl="1" indent="-457200">
              <a:buFont typeface="Arial" panose="020B0604020202020204" pitchFamily="34" charset="0"/>
              <a:buChar char="•"/>
            </a:pPr>
            <a:r>
              <a:rPr lang="en-US" altLang="en-US" sz="2400" dirty="0">
                <a:solidFill>
                  <a:schemeClr val="bg1"/>
                </a:solidFill>
              </a:rPr>
              <a:t>‘Hot’ or ‘Maximum Sag Curve’-Showing maximum sag of conductor under zero wind and maximum temperature and  sag  tolerances are also allowed to take care of stringing error, conductor creep or snow incidences.</a:t>
            </a:r>
          </a:p>
          <a:p>
            <a:pPr marL="914400" lvl="1" indent="-457200">
              <a:buFont typeface="Arial" panose="020B0604020202020204" pitchFamily="34" charset="0"/>
              <a:buChar char="•"/>
            </a:pPr>
            <a:r>
              <a:rPr lang="en-US" altLang="en-US" sz="2400" dirty="0">
                <a:solidFill>
                  <a:schemeClr val="bg1"/>
                </a:solidFill>
              </a:rPr>
              <a:t>Ground clearance Curve-Drawn parallel to curve (b) and at a distance equal to specified minimum ground clearance.</a:t>
            </a:r>
          </a:p>
          <a:p>
            <a:pPr marL="914400" lvl="1" indent="-457200">
              <a:buFont typeface="Arial" panose="020B0604020202020204" pitchFamily="34" charset="0"/>
              <a:buChar char="•"/>
            </a:pPr>
            <a:r>
              <a:rPr lang="en-US" altLang="en-US" sz="2400" dirty="0">
                <a:solidFill>
                  <a:schemeClr val="bg1"/>
                </a:solidFill>
              </a:rPr>
              <a:t>Tower footing Curve-For normal tower drawn parallel to curve under (c) above and separated by a distance equal to maximum sag at design span.</a:t>
            </a:r>
          </a:p>
          <a:p>
            <a:pPr marL="914400" lvl="1" indent="-457200">
              <a:buFont typeface="Arial" panose="020B0604020202020204" pitchFamily="34" charset="0"/>
              <a:buChar char="•"/>
            </a:pPr>
            <a:r>
              <a:rPr lang="en-US" altLang="en-US" sz="2400" dirty="0">
                <a:solidFill>
                  <a:schemeClr val="bg1"/>
                </a:solidFill>
              </a:rPr>
              <a:t>A typical ‘Sag Template’ drawing is shown</a:t>
            </a:r>
            <a:endParaRPr lang="en-IN" sz="3200" dirty="0">
              <a:solidFill>
                <a:schemeClr val="bg1"/>
              </a:solidFill>
            </a:endParaRPr>
          </a:p>
        </p:txBody>
      </p:sp>
    </p:spTree>
    <p:extLst>
      <p:ext uri="{BB962C8B-B14F-4D97-AF65-F5344CB8AC3E}">
        <p14:creationId xmlns:p14="http://schemas.microsoft.com/office/powerpoint/2010/main" val="27809827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SAG TEMPLATE CURVE</a:t>
            </a:r>
            <a:endParaRPr lang="en-IN" sz="4000" i="1" dirty="0">
              <a:solidFill>
                <a:schemeClr val="bg1"/>
              </a:solidFill>
            </a:endParaRPr>
          </a:p>
        </p:txBody>
      </p:sp>
      <p:pic>
        <p:nvPicPr>
          <p:cNvPr id="2" name="Picture 1">
            <a:extLst>
              <a:ext uri="{FF2B5EF4-FFF2-40B4-BE49-F238E27FC236}">
                <a16:creationId xmlns:a16="http://schemas.microsoft.com/office/drawing/2014/main" id="{5C9965C9-AB14-D1B8-6787-03BAB5F31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13" y="947432"/>
            <a:ext cx="88392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384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a:extLst>
              <a:ext uri="{FF2B5EF4-FFF2-40B4-BE49-F238E27FC236}">
                <a16:creationId xmlns:a16="http://schemas.microsoft.com/office/drawing/2014/main" id="{EAB60F85-4463-FDA6-09DC-8926FB415B99}"/>
              </a:ext>
            </a:extLst>
          </p:cNvPr>
          <p:cNvSpPr>
            <a:spLocks noChangeArrowheads="1"/>
          </p:cNvSpPr>
          <p:nvPr/>
        </p:nvSpPr>
        <p:spPr bwMode="auto">
          <a:xfrm>
            <a:off x="1774826" y="260351"/>
            <a:ext cx="8785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Sag &amp; Tension</a:t>
            </a:r>
            <a:endParaRPr lang="en-IN" altLang="en-US" sz="1200" b="1" u="sng" dirty="0">
              <a:solidFill>
                <a:schemeClr val="bg1"/>
              </a:solidFill>
              <a:latin typeface="Arial Black" panose="020B0A04020102020204" pitchFamily="34" charset="0"/>
            </a:endParaRPr>
          </a:p>
        </p:txBody>
      </p:sp>
      <p:sp>
        <p:nvSpPr>
          <p:cNvPr id="83971" name="Rectangle 4">
            <a:extLst>
              <a:ext uri="{FF2B5EF4-FFF2-40B4-BE49-F238E27FC236}">
                <a16:creationId xmlns:a16="http://schemas.microsoft.com/office/drawing/2014/main" id="{97311BCA-F42B-F2A7-7B23-FA9B3F17FF40}"/>
              </a:ext>
            </a:extLst>
          </p:cNvPr>
          <p:cNvSpPr>
            <a:spLocks noChangeArrowheads="1"/>
          </p:cNvSpPr>
          <p:nvPr/>
        </p:nvSpPr>
        <p:spPr bwMode="auto">
          <a:xfrm>
            <a:off x="1919288" y="914401"/>
            <a:ext cx="842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a:buClrTx/>
              <a:buSzTx/>
              <a:buFont typeface="Wingdings" panose="05000000000000000000" pitchFamily="2" charset="2"/>
              <a:buChar char="v"/>
            </a:pPr>
            <a:r>
              <a:rPr lang="en-US" altLang="en-US" sz="2000" b="1" dirty="0">
                <a:solidFill>
                  <a:schemeClr val="bg1"/>
                </a:solidFill>
              </a:rPr>
              <a:t>Observe the Conductor Technical Particulars and Design span considered in the Sag template  curve used by your surveyor.</a:t>
            </a:r>
            <a:endParaRPr lang="en-US" altLang="en-US" sz="1200" b="1" dirty="0">
              <a:solidFill>
                <a:schemeClr val="bg1"/>
              </a:solidFill>
            </a:endParaRPr>
          </a:p>
        </p:txBody>
      </p:sp>
      <p:pic>
        <p:nvPicPr>
          <p:cNvPr id="83972" name="Picture 2">
            <a:extLst>
              <a:ext uri="{FF2B5EF4-FFF2-40B4-BE49-F238E27FC236}">
                <a16:creationId xmlns:a16="http://schemas.microsoft.com/office/drawing/2014/main" id="{376AB3A5-4336-2287-20D6-FB5205F30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Slide Number Placeholder 6">
            <a:extLst>
              <a:ext uri="{FF2B5EF4-FFF2-40B4-BE49-F238E27FC236}">
                <a16:creationId xmlns:a16="http://schemas.microsoft.com/office/drawing/2014/main" id="{30676A64-DE76-F7DE-3F10-CF7324E908B3}"/>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FB1DCEDE-F23D-4A11-883C-03D2A641BE04}" type="slidenum">
              <a:rPr lang="zh-CN" altLang="en-GB" sz="1400">
                <a:solidFill>
                  <a:schemeClr val="bg2"/>
                </a:solidFill>
              </a:rPr>
              <a:pPr algn="r" eaLnBrk="1" hangingPunct="1">
                <a:spcBef>
                  <a:spcPct val="0"/>
                </a:spcBef>
                <a:buClrTx/>
                <a:buSzTx/>
                <a:buFontTx/>
                <a:buNone/>
              </a:pPr>
              <a:t>117</a:t>
            </a:fld>
            <a:endParaRPr lang="en-GB" altLang="zh-CN" sz="1400">
              <a:solidFill>
                <a:schemeClr val="bg2"/>
              </a:solidFill>
            </a:endParaRPr>
          </a:p>
        </p:txBody>
      </p:sp>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a:extLst>
              <a:ext uri="{FF2B5EF4-FFF2-40B4-BE49-F238E27FC236}">
                <a16:creationId xmlns:a16="http://schemas.microsoft.com/office/drawing/2014/main" id="{75388932-97F3-A326-ED09-6FB1F454E17F}"/>
              </a:ext>
            </a:extLst>
          </p:cNvPr>
          <p:cNvSpPr>
            <a:spLocks noChangeArrowheads="1"/>
          </p:cNvSpPr>
          <p:nvPr/>
        </p:nvSpPr>
        <p:spPr bwMode="auto">
          <a:xfrm>
            <a:off x="1774826" y="260351"/>
            <a:ext cx="8785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Sag &amp; Tension</a:t>
            </a:r>
            <a:endParaRPr lang="en-IN" altLang="en-US" sz="1200" b="1" u="sng" dirty="0">
              <a:solidFill>
                <a:schemeClr val="bg1"/>
              </a:solidFill>
              <a:latin typeface="Arial Black" panose="020B0A04020102020204" pitchFamily="34" charset="0"/>
            </a:endParaRPr>
          </a:p>
        </p:txBody>
      </p:sp>
      <p:sp>
        <p:nvSpPr>
          <p:cNvPr id="84995" name="Rectangle 4">
            <a:extLst>
              <a:ext uri="{FF2B5EF4-FFF2-40B4-BE49-F238E27FC236}">
                <a16:creationId xmlns:a16="http://schemas.microsoft.com/office/drawing/2014/main" id="{58195119-E8A2-5860-D77C-F43D1D051C01}"/>
              </a:ext>
            </a:extLst>
          </p:cNvPr>
          <p:cNvSpPr>
            <a:spLocks noChangeArrowheads="1"/>
          </p:cNvSpPr>
          <p:nvPr/>
        </p:nvSpPr>
        <p:spPr bwMode="auto">
          <a:xfrm>
            <a:off x="1919288" y="990601"/>
            <a:ext cx="842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a:buClrTx/>
              <a:buSzTx/>
              <a:buFont typeface="Wingdings" panose="05000000000000000000" pitchFamily="2" charset="2"/>
              <a:buChar char="v"/>
            </a:pPr>
            <a:r>
              <a:rPr lang="en-US" altLang="en-US" sz="2000" b="1" dirty="0">
                <a:solidFill>
                  <a:schemeClr val="bg1"/>
                </a:solidFill>
              </a:rPr>
              <a:t>Observe the Sag, Ground Clearance &amp; Sag error consideration in the Sag template  curve used by your surveyor.</a:t>
            </a:r>
            <a:endParaRPr lang="en-US" altLang="en-US" sz="1200" b="1" dirty="0">
              <a:solidFill>
                <a:schemeClr val="bg1"/>
              </a:solidFill>
            </a:endParaRPr>
          </a:p>
        </p:txBody>
      </p:sp>
      <p:pic>
        <p:nvPicPr>
          <p:cNvPr id="84996" name="Picture 1">
            <a:extLst>
              <a:ext uri="{FF2B5EF4-FFF2-40B4-BE49-F238E27FC236}">
                <a16:creationId xmlns:a16="http://schemas.microsoft.com/office/drawing/2014/main" id="{52C372E6-4D2E-0316-FCA3-9BFDF1112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28800"/>
            <a:ext cx="9144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Slide Number Placeholder 5">
            <a:extLst>
              <a:ext uri="{FF2B5EF4-FFF2-40B4-BE49-F238E27FC236}">
                <a16:creationId xmlns:a16="http://schemas.microsoft.com/office/drawing/2014/main" id="{6112B3A9-E0C4-62FF-1C9A-849526DCB6AA}"/>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8D20B527-B25F-4D70-B9F0-B169E793847C}" type="slidenum">
              <a:rPr lang="zh-CN" altLang="en-GB" sz="1400">
                <a:solidFill>
                  <a:schemeClr val="bg2"/>
                </a:solidFill>
              </a:rPr>
              <a:pPr algn="r" eaLnBrk="1" hangingPunct="1">
                <a:spcBef>
                  <a:spcPct val="0"/>
                </a:spcBef>
                <a:buClrTx/>
                <a:buSzTx/>
                <a:buFontTx/>
                <a:buNone/>
              </a:pPr>
              <a:t>118</a:t>
            </a:fld>
            <a:endParaRPr lang="en-GB" altLang="zh-CN" sz="1400">
              <a:solidFill>
                <a:schemeClr val="bg2"/>
              </a:solidFill>
            </a:endParaRPr>
          </a:p>
        </p:txBody>
      </p:sp>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02B82-52D3-BB61-71AF-96E7C36E2F76}"/>
              </a:ext>
            </a:extLst>
          </p:cNvPr>
          <p:cNvPicPr>
            <a:picLocks noChangeAspect="1"/>
          </p:cNvPicPr>
          <p:nvPr/>
        </p:nvPicPr>
        <p:blipFill>
          <a:blip r:embed="rId2"/>
          <a:stretch>
            <a:fillRect/>
          </a:stretch>
        </p:blipFill>
        <p:spPr>
          <a:xfrm>
            <a:off x="483039" y="245624"/>
            <a:ext cx="9728622" cy="6172200"/>
          </a:xfrm>
          <a:prstGeom prst="rect">
            <a:avLst/>
          </a:prstGeom>
        </p:spPr>
      </p:pic>
    </p:spTree>
    <p:extLst>
      <p:ext uri="{BB962C8B-B14F-4D97-AF65-F5344CB8AC3E}">
        <p14:creationId xmlns:p14="http://schemas.microsoft.com/office/powerpoint/2010/main" val="881358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4EB2201-6C54-9D31-5925-9806C558C458}"/>
              </a:ext>
            </a:extLst>
          </p:cNvPr>
          <p:cNvSpPr>
            <a:spLocks noChangeArrowheads="1"/>
          </p:cNvSpPr>
          <p:nvPr/>
        </p:nvSpPr>
        <p:spPr bwMode="auto">
          <a:xfrm>
            <a:off x="1981200" y="457200"/>
            <a:ext cx="8077200" cy="2000548"/>
          </a:xfrm>
          <a:prstGeom prst="rect">
            <a:avLst/>
          </a:prstGeom>
          <a:noFill/>
          <a:ln w="9525">
            <a:noFill/>
            <a:miter lim="800000"/>
            <a:headEnd/>
            <a:tailEnd/>
          </a:ln>
        </p:spPr>
        <p:txBody>
          <a:bodyPr>
            <a:spAutoFit/>
          </a:bodyPr>
          <a:lstStyle/>
          <a:p>
            <a:pPr>
              <a:defRPr/>
            </a:pPr>
            <a:r>
              <a:rPr lang="en-US" sz="2800" b="1" u="sng" dirty="0">
                <a:solidFill>
                  <a:schemeClr val="bg1"/>
                </a:solidFill>
                <a:effectLst>
                  <a:glow rad="228600">
                    <a:schemeClr val="accent2">
                      <a:satMod val="175000"/>
                      <a:alpha val="40000"/>
                    </a:schemeClr>
                  </a:glow>
                </a:effectLst>
                <a:latin typeface="Arial" charset="0"/>
                <a:cs typeface="Arial" charset="0"/>
              </a:rPr>
              <a:t>Economic Voltage of Transmission  of Power</a:t>
            </a:r>
            <a:r>
              <a:rPr lang="en-US" sz="2800" b="1" u="sng" dirty="0">
                <a:solidFill>
                  <a:schemeClr val="bg1"/>
                </a:solidFill>
                <a:latin typeface="Arial" charset="0"/>
                <a:cs typeface="Arial" charset="0"/>
              </a:rPr>
              <a:t> </a:t>
            </a:r>
          </a:p>
          <a:p>
            <a:pPr>
              <a:defRPr/>
            </a:pPr>
            <a:endParaRPr lang="en-US" b="1" dirty="0">
              <a:solidFill>
                <a:schemeClr val="bg1"/>
              </a:solidFill>
              <a:latin typeface="Arial" charset="0"/>
              <a:cs typeface="Arial" charset="0"/>
            </a:endParaRPr>
          </a:p>
          <a:p>
            <a:pPr>
              <a:defRPr/>
            </a:pPr>
            <a:endParaRPr lang="en-US" b="1" dirty="0">
              <a:solidFill>
                <a:schemeClr val="bg1"/>
              </a:solidFill>
              <a:latin typeface="Arial" charset="0"/>
              <a:cs typeface="Arial" charset="0"/>
            </a:endParaRPr>
          </a:p>
          <a:p>
            <a:pPr lvl="4" algn="just">
              <a:buFont typeface="Wingdings 2" pitchFamily="18" charset="2"/>
              <a:buNone/>
              <a:defRPr/>
            </a:pPr>
            <a:r>
              <a:rPr lang="en-US" sz="1500" dirty="0">
                <a:solidFill>
                  <a:schemeClr val="bg1"/>
                </a:solidFill>
                <a:latin typeface="Arial" charset="0"/>
                <a:cs typeface="Arial" charset="0"/>
              </a:rPr>
              <a:t>                                                             </a:t>
            </a:r>
          </a:p>
          <a:p>
            <a:pPr lvl="4" algn="just">
              <a:buFont typeface="Wingdings 2" pitchFamily="18" charset="2"/>
              <a:buNone/>
              <a:defRPr/>
            </a:pPr>
            <a:r>
              <a:rPr lang="en-US" sz="1500" dirty="0">
                <a:solidFill>
                  <a:schemeClr val="bg1"/>
                </a:solidFill>
                <a:latin typeface="Arial" charset="0"/>
                <a:cs typeface="Arial" charset="0"/>
              </a:rPr>
              <a:t>                                              </a:t>
            </a:r>
            <a:r>
              <a:rPr lang="en-US" sz="1500" b="1" dirty="0">
                <a:solidFill>
                  <a:schemeClr val="bg1"/>
                </a:solidFill>
                <a:latin typeface="Arial" charset="0"/>
                <a:cs typeface="Arial" charset="0"/>
              </a:rPr>
              <a:t>E </a:t>
            </a:r>
            <a:r>
              <a:rPr lang="en-US" sz="1500" dirty="0">
                <a:solidFill>
                  <a:schemeClr val="bg1"/>
                </a:solidFill>
                <a:latin typeface="Arial" charset="0"/>
                <a:cs typeface="Arial" charset="0"/>
              </a:rPr>
              <a:t>= Transmission voltage (KV) (L-L).</a:t>
            </a:r>
          </a:p>
          <a:p>
            <a:pPr lvl="4" algn="just">
              <a:buFont typeface="Wingdings 2" pitchFamily="18" charset="2"/>
              <a:buNone/>
              <a:defRPr/>
            </a:pPr>
            <a:r>
              <a:rPr lang="en-US" sz="1500" dirty="0">
                <a:solidFill>
                  <a:schemeClr val="bg1"/>
                </a:solidFill>
                <a:latin typeface="Arial" charset="0"/>
                <a:cs typeface="Arial" charset="0"/>
              </a:rPr>
              <a:t>                                             </a:t>
            </a:r>
            <a:r>
              <a:rPr lang="en-US" sz="1500" b="1" dirty="0">
                <a:solidFill>
                  <a:schemeClr val="bg1"/>
                </a:solidFill>
                <a:latin typeface="Arial" charset="0"/>
                <a:cs typeface="Arial" charset="0"/>
              </a:rPr>
              <a:t> L </a:t>
            </a:r>
            <a:r>
              <a:rPr lang="en-US" sz="1500" dirty="0">
                <a:solidFill>
                  <a:schemeClr val="bg1"/>
                </a:solidFill>
                <a:latin typeface="Arial" charset="0"/>
                <a:cs typeface="Arial" charset="0"/>
              </a:rPr>
              <a:t>= Distance of transmission line in KM</a:t>
            </a:r>
          </a:p>
          <a:p>
            <a:pPr lvl="4" algn="just">
              <a:buFont typeface="Wingdings 2" pitchFamily="18" charset="2"/>
              <a:buNone/>
              <a:defRPr/>
            </a:pPr>
            <a:r>
              <a:rPr lang="en-US" sz="1500" dirty="0">
                <a:solidFill>
                  <a:schemeClr val="bg1"/>
                </a:solidFill>
                <a:latin typeface="Arial" charset="0"/>
                <a:cs typeface="Arial" charset="0"/>
              </a:rPr>
              <a:t>                                              </a:t>
            </a:r>
            <a:r>
              <a:rPr lang="en-US" sz="1500" b="1" dirty="0">
                <a:solidFill>
                  <a:schemeClr val="bg1"/>
                </a:solidFill>
                <a:latin typeface="Arial" charset="0"/>
                <a:cs typeface="Arial" charset="0"/>
              </a:rPr>
              <a:t>KVA</a:t>
            </a:r>
            <a:r>
              <a:rPr lang="en-US" sz="1500" dirty="0">
                <a:solidFill>
                  <a:schemeClr val="bg1"/>
                </a:solidFill>
                <a:latin typeface="Arial" charset="0"/>
                <a:cs typeface="Arial" charset="0"/>
              </a:rPr>
              <a:t>=Power  to be transferred</a:t>
            </a:r>
          </a:p>
        </p:txBody>
      </p:sp>
      <p:graphicFrame>
        <p:nvGraphicFramePr>
          <p:cNvPr id="19459" name="Object 2">
            <a:extLst>
              <a:ext uri="{FF2B5EF4-FFF2-40B4-BE49-F238E27FC236}">
                <a16:creationId xmlns:a16="http://schemas.microsoft.com/office/drawing/2014/main" id="{BC3ADCCB-C7ED-6474-1CD4-37C91A8B05B6}"/>
              </a:ext>
            </a:extLst>
          </p:cNvPr>
          <p:cNvGraphicFramePr>
            <a:graphicFrameLocks noChangeAspect="1"/>
          </p:cNvGraphicFramePr>
          <p:nvPr>
            <p:extLst>
              <p:ext uri="{D42A27DB-BD31-4B8C-83A1-F6EECF244321}">
                <p14:modId xmlns:p14="http://schemas.microsoft.com/office/powerpoint/2010/main" val="3038448510"/>
              </p:ext>
            </p:extLst>
          </p:nvPr>
        </p:nvGraphicFramePr>
        <p:xfrm>
          <a:off x="2133600" y="1310980"/>
          <a:ext cx="3200400" cy="1131887"/>
        </p:xfrm>
        <a:graphic>
          <a:graphicData uri="http://schemas.openxmlformats.org/presentationml/2006/ole">
            <mc:AlternateContent xmlns:mc="http://schemas.openxmlformats.org/markup-compatibility/2006">
              <mc:Choice xmlns:v="urn:schemas-microsoft-com:vml" Requires="v">
                <p:oleObj name="Equation" r:id="rId2" imgW="1256755" imgH="444307" progId="Equation.3">
                  <p:embed/>
                </p:oleObj>
              </mc:Choice>
              <mc:Fallback>
                <p:oleObj name="Equation" r:id="rId2" imgW="1256755" imgH="444307" progId="Equation.3">
                  <p:embed/>
                  <p:pic>
                    <p:nvPicPr>
                      <p:cNvPr id="19459" name="Object 2">
                        <a:extLst>
                          <a:ext uri="{FF2B5EF4-FFF2-40B4-BE49-F238E27FC236}">
                            <a16:creationId xmlns:a16="http://schemas.microsoft.com/office/drawing/2014/main" id="{BC3ADCCB-C7ED-6474-1CD4-37C91A8B0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10980"/>
                        <a:ext cx="32004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4275" name="Picture 3">
            <a:extLst>
              <a:ext uri="{FF2B5EF4-FFF2-40B4-BE49-F238E27FC236}">
                <a16:creationId xmlns:a16="http://schemas.microsoft.com/office/drawing/2014/main" id="{1DEC9492-424E-E1C6-E0FB-13CE493C2D1A}"/>
              </a:ext>
            </a:extLst>
          </p:cNvPr>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1597828" y="3200400"/>
            <a:ext cx="8917772" cy="3505200"/>
          </a:xfrm>
          <a:prstGeom prst="rect">
            <a:avLst/>
          </a:prstGeom>
          <a:noFill/>
          <a:ln w="9525">
            <a:solidFill>
              <a:srgbClr val="FF00FF"/>
            </a:solidFill>
            <a:miter lim="800000"/>
            <a:headEnd/>
            <a:tailEnd/>
          </a:ln>
          <a:effectLst>
            <a:glow rad="228600">
              <a:schemeClr val="accent3">
                <a:satMod val="175000"/>
                <a:alpha val="40000"/>
              </a:schemeClr>
            </a:glow>
          </a:effectLst>
        </p:spPr>
      </p:pic>
      <p:sp>
        <p:nvSpPr>
          <p:cNvPr id="8" name="Rectangle 7">
            <a:extLst>
              <a:ext uri="{FF2B5EF4-FFF2-40B4-BE49-F238E27FC236}">
                <a16:creationId xmlns:a16="http://schemas.microsoft.com/office/drawing/2014/main" id="{02CF3722-ECD8-7C7B-AE0E-D677B217287D}"/>
              </a:ext>
            </a:extLst>
          </p:cNvPr>
          <p:cNvSpPr/>
          <p:nvPr/>
        </p:nvSpPr>
        <p:spPr>
          <a:xfrm>
            <a:off x="2057400" y="2590801"/>
            <a:ext cx="7772400" cy="461665"/>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Font typeface="Wingdings" pitchFamily="2" charset="2"/>
              <a:buChar char="ü"/>
              <a:defRPr/>
            </a:pPr>
            <a:r>
              <a:rPr lang="en-US" sz="2400" b="1" spc="50" dirty="0">
                <a:ln w="11430"/>
                <a:solidFill>
                  <a:srgbClr val="FF0000"/>
                </a:solidFill>
                <a:effectLst>
                  <a:outerShdw blurRad="76200" dist="50800" dir="5400000" algn="tl" rotWithShape="0">
                    <a:srgbClr val="000000">
                      <a:alpha val="65000"/>
                    </a:srgbClr>
                  </a:outerShdw>
                </a:effectLst>
              </a:rPr>
              <a:t>Standard Voltage - 66,110,132, 220, 400 KV</a:t>
            </a:r>
          </a:p>
        </p:txBody>
      </p:sp>
      <p:sp>
        <p:nvSpPr>
          <p:cNvPr id="19462" name="Slide Number Placeholder 5">
            <a:extLst>
              <a:ext uri="{FF2B5EF4-FFF2-40B4-BE49-F238E27FC236}">
                <a16:creationId xmlns:a16="http://schemas.microsoft.com/office/drawing/2014/main" id="{C7DDA628-83D5-E6EF-4A9A-45BF1D15591E}"/>
              </a:ext>
            </a:extLst>
          </p:cNvPr>
          <p:cNvSpPr>
            <a:spLocks noGrp="1"/>
          </p:cNvSpPr>
          <p:nvPr>
            <p:ph type="sldNum" sz="quarter" idx="10"/>
          </p:nvPr>
        </p:nvSpPr>
        <p:spPr>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2FC65CC7-5CE4-4B08-9ABD-33327DD9BD12}" type="slidenum">
              <a:rPr lang="en-IN" altLang="en-US" sz="1400">
                <a:solidFill>
                  <a:schemeClr val="tx1"/>
                </a:solidFill>
              </a:rPr>
              <a:pPr algn="r" eaLnBrk="1" hangingPunct="1">
                <a:spcBef>
                  <a:spcPct val="0"/>
                </a:spcBef>
                <a:buClrTx/>
                <a:buSzTx/>
                <a:buFontTx/>
                <a:buNone/>
              </a:pPr>
              <a:t>12</a:t>
            </a:fld>
            <a:endParaRPr lang="en-IN" altLang="en-US" sz="1400">
              <a:solidFill>
                <a:schemeClr val="tx1"/>
              </a:solidFill>
            </a:endParaRPr>
          </a:p>
        </p:txBody>
      </p:sp>
    </p:spTree>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F2E073-B468-1D17-3D45-E901C07B8A3B}"/>
              </a:ext>
            </a:extLst>
          </p:cNvPr>
          <p:cNvPicPr>
            <a:picLocks noChangeAspect="1"/>
          </p:cNvPicPr>
          <p:nvPr/>
        </p:nvPicPr>
        <p:blipFill>
          <a:blip r:embed="rId2"/>
          <a:stretch>
            <a:fillRect/>
          </a:stretch>
        </p:blipFill>
        <p:spPr>
          <a:xfrm>
            <a:off x="1743040" y="0"/>
            <a:ext cx="6552000" cy="6858000"/>
          </a:xfrm>
          <a:prstGeom prst="rect">
            <a:avLst/>
          </a:prstGeom>
        </p:spPr>
      </p:pic>
    </p:spTree>
    <p:extLst>
      <p:ext uri="{BB962C8B-B14F-4D97-AF65-F5344CB8AC3E}">
        <p14:creationId xmlns:p14="http://schemas.microsoft.com/office/powerpoint/2010/main" val="13321339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3DBC-CA86-6FD5-865D-A80065F13905}"/>
              </a:ext>
            </a:extLst>
          </p:cNvPr>
          <p:cNvSpPr>
            <a:spLocks noGrp="1"/>
          </p:cNvSpPr>
          <p:nvPr>
            <p:ph type="title"/>
          </p:nvPr>
        </p:nvSpPr>
        <p:spPr>
          <a:xfrm>
            <a:off x="677334" y="609600"/>
            <a:ext cx="8596668" cy="741680"/>
          </a:xfrm>
        </p:spPr>
        <p:txBody>
          <a:bodyPr/>
          <a:lstStyle/>
          <a:p>
            <a:r>
              <a:rPr lang="en-IN" dirty="0"/>
              <a:t>Sag Template Curve Data</a:t>
            </a:r>
          </a:p>
        </p:txBody>
      </p:sp>
      <p:pic>
        <p:nvPicPr>
          <p:cNvPr id="6" name="Content Placeholder 5">
            <a:extLst>
              <a:ext uri="{FF2B5EF4-FFF2-40B4-BE49-F238E27FC236}">
                <a16:creationId xmlns:a16="http://schemas.microsoft.com/office/drawing/2014/main" id="{5E62A40C-8D4F-5300-B8A7-151B381292CA}"/>
              </a:ext>
            </a:extLst>
          </p:cNvPr>
          <p:cNvPicPr>
            <a:picLocks noGrp="1" noChangeAspect="1"/>
          </p:cNvPicPr>
          <p:nvPr>
            <p:ph idx="1"/>
          </p:nvPr>
        </p:nvPicPr>
        <p:blipFill>
          <a:blip r:embed="rId2"/>
          <a:stretch>
            <a:fillRect/>
          </a:stretch>
        </p:blipFill>
        <p:spPr>
          <a:xfrm>
            <a:off x="556204" y="1734118"/>
            <a:ext cx="9072881" cy="2993284"/>
          </a:xfrm>
        </p:spPr>
      </p:pic>
    </p:spTree>
    <p:extLst>
      <p:ext uri="{BB962C8B-B14F-4D97-AF65-F5344CB8AC3E}">
        <p14:creationId xmlns:p14="http://schemas.microsoft.com/office/powerpoint/2010/main" val="3090970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70897-12F4-3E9D-1174-BEF813DE6DF3}"/>
              </a:ext>
            </a:extLst>
          </p:cNvPr>
          <p:cNvPicPr>
            <a:picLocks noChangeAspect="1"/>
          </p:cNvPicPr>
          <p:nvPr/>
        </p:nvPicPr>
        <p:blipFill>
          <a:blip r:embed="rId2"/>
          <a:stretch>
            <a:fillRect/>
          </a:stretch>
        </p:blipFill>
        <p:spPr>
          <a:xfrm>
            <a:off x="488585" y="0"/>
            <a:ext cx="8613869" cy="6492240"/>
          </a:xfrm>
          <a:prstGeom prst="rect">
            <a:avLst/>
          </a:prstGeom>
        </p:spPr>
      </p:pic>
    </p:spTree>
    <p:extLst>
      <p:ext uri="{BB962C8B-B14F-4D97-AF65-F5344CB8AC3E}">
        <p14:creationId xmlns:p14="http://schemas.microsoft.com/office/powerpoint/2010/main" val="18340046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35241E-CC09-B8B9-1714-6DA187145C74}"/>
              </a:ext>
            </a:extLst>
          </p:cNvPr>
          <p:cNvPicPr>
            <a:picLocks noChangeAspect="1"/>
          </p:cNvPicPr>
          <p:nvPr/>
        </p:nvPicPr>
        <p:blipFill>
          <a:blip r:embed="rId2"/>
          <a:stretch>
            <a:fillRect/>
          </a:stretch>
        </p:blipFill>
        <p:spPr>
          <a:xfrm>
            <a:off x="941690" y="195943"/>
            <a:ext cx="10308620" cy="6662057"/>
          </a:xfrm>
          <a:prstGeom prst="rect">
            <a:avLst/>
          </a:prstGeom>
        </p:spPr>
      </p:pic>
    </p:spTree>
    <p:extLst>
      <p:ext uri="{BB962C8B-B14F-4D97-AF65-F5344CB8AC3E}">
        <p14:creationId xmlns:p14="http://schemas.microsoft.com/office/powerpoint/2010/main" val="28163874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EEEED6-6475-B2A9-D576-F103A6568A67}"/>
              </a:ext>
            </a:extLst>
          </p:cNvPr>
          <p:cNvPicPr>
            <a:picLocks noChangeAspect="1"/>
          </p:cNvPicPr>
          <p:nvPr/>
        </p:nvPicPr>
        <p:blipFill>
          <a:blip r:embed="rId2"/>
          <a:stretch>
            <a:fillRect/>
          </a:stretch>
        </p:blipFill>
        <p:spPr>
          <a:xfrm>
            <a:off x="876300" y="765110"/>
            <a:ext cx="9816582" cy="5187821"/>
          </a:xfrm>
          <a:prstGeom prst="rect">
            <a:avLst/>
          </a:prstGeom>
          <a:solidFill>
            <a:srgbClr val="000099"/>
          </a:solidFill>
        </p:spPr>
      </p:pic>
    </p:spTree>
    <p:extLst>
      <p:ext uri="{BB962C8B-B14F-4D97-AF65-F5344CB8AC3E}">
        <p14:creationId xmlns:p14="http://schemas.microsoft.com/office/powerpoint/2010/main" val="5282446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624C2-1BF9-9AF1-C512-DC8FE67D0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657" y="719740"/>
            <a:ext cx="7962900" cy="5210175"/>
          </a:xfrm>
          <a:prstGeom prst="rect">
            <a:avLst/>
          </a:prstGeom>
        </p:spPr>
      </p:pic>
    </p:spTree>
    <p:extLst>
      <p:ext uri="{BB962C8B-B14F-4D97-AF65-F5344CB8AC3E}">
        <p14:creationId xmlns:p14="http://schemas.microsoft.com/office/powerpoint/2010/main" val="40324548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0569B01-57F9-1101-5397-BDE857132DCE}"/>
              </a:ext>
            </a:extLst>
          </p:cNvPr>
          <p:cNvGraphicFramePr>
            <a:graphicFrameLocks noGrp="1"/>
          </p:cNvGraphicFramePr>
          <p:nvPr>
            <p:extLst>
              <p:ext uri="{D42A27DB-BD31-4B8C-83A1-F6EECF244321}">
                <p14:modId xmlns:p14="http://schemas.microsoft.com/office/powerpoint/2010/main" val="1008481900"/>
              </p:ext>
            </p:extLst>
          </p:nvPr>
        </p:nvGraphicFramePr>
        <p:xfrm>
          <a:off x="914399" y="601883"/>
          <a:ext cx="10405641" cy="5668017"/>
        </p:xfrm>
        <a:graphic>
          <a:graphicData uri="http://schemas.openxmlformats.org/drawingml/2006/table">
            <a:tbl>
              <a:tblPr>
                <a:tableStyleId>{5C22544A-7EE6-4342-B048-85BDC9FD1C3A}</a:tableStyleId>
              </a:tblPr>
              <a:tblGrid>
                <a:gridCol w="28508">
                  <a:extLst>
                    <a:ext uri="{9D8B030D-6E8A-4147-A177-3AD203B41FA5}">
                      <a16:colId xmlns:a16="http://schemas.microsoft.com/office/drawing/2014/main" val="3139667998"/>
                    </a:ext>
                  </a:extLst>
                </a:gridCol>
                <a:gridCol w="1365412">
                  <a:extLst>
                    <a:ext uri="{9D8B030D-6E8A-4147-A177-3AD203B41FA5}">
                      <a16:colId xmlns:a16="http://schemas.microsoft.com/office/drawing/2014/main" val="1274531467"/>
                    </a:ext>
                  </a:extLst>
                </a:gridCol>
                <a:gridCol w="1131340">
                  <a:extLst>
                    <a:ext uri="{9D8B030D-6E8A-4147-A177-3AD203B41FA5}">
                      <a16:colId xmlns:a16="http://schemas.microsoft.com/office/drawing/2014/main" val="3914196676"/>
                    </a:ext>
                  </a:extLst>
                </a:gridCol>
                <a:gridCol w="5892770">
                  <a:extLst>
                    <a:ext uri="{9D8B030D-6E8A-4147-A177-3AD203B41FA5}">
                      <a16:colId xmlns:a16="http://schemas.microsoft.com/office/drawing/2014/main" val="4049909616"/>
                    </a:ext>
                  </a:extLst>
                </a:gridCol>
                <a:gridCol w="1273097">
                  <a:extLst>
                    <a:ext uri="{9D8B030D-6E8A-4147-A177-3AD203B41FA5}">
                      <a16:colId xmlns:a16="http://schemas.microsoft.com/office/drawing/2014/main" val="141904744"/>
                    </a:ext>
                  </a:extLst>
                </a:gridCol>
                <a:gridCol w="714514">
                  <a:extLst>
                    <a:ext uri="{9D8B030D-6E8A-4147-A177-3AD203B41FA5}">
                      <a16:colId xmlns:a16="http://schemas.microsoft.com/office/drawing/2014/main" val="544448114"/>
                    </a:ext>
                  </a:extLst>
                </a:gridCol>
              </a:tblGrid>
              <a:tr h="442524">
                <a:tc gridSpan="6">
                  <a:txBody>
                    <a:bodyPr/>
                    <a:lstStyle/>
                    <a:p>
                      <a:pPr algn="ctr" fontAlgn="ctr"/>
                      <a:r>
                        <a:rPr lang="en-IN" sz="1800" u="sng" strike="noStrike" dirty="0">
                          <a:solidFill>
                            <a:schemeClr val="bg1"/>
                          </a:solidFill>
                          <a:effectLst/>
                        </a:rPr>
                        <a:t>TRUE LENGTH CALCULATIONS</a:t>
                      </a:r>
                      <a:endParaRPr lang="en-IN" sz="1800" b="1" i="0" u="sng"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429764831"/>
                  </a:ext>
                </a:extLst>
              </a:tr>
              <a:tr h="295017">
                <a:tc gridSpan="3">
                  <a:txBody>
                    <a:bodyPr/>
                    <a:lstStyle/>
                    <a:p>
                      <a:pPr algn="l" fontAlgn="ctr"/>
                      <a:r>
                        <a:rPr lang="en-IN" sz="1800" u="none" strike="noStrike" dirty="0">
                          <a:solidFill>
                            <a:schemeClr val="bg1"/>
                          </a:solidFill>
                          <a:effectLst/>
                        </a:rPr>
                        <a:t>Rated Voltage =</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a:txBody>
                    <a:bodyPr/>
                    <a:lstStyle/>
                    <a:p>
                      <a:pPr algn="ctr" fontAlgn="ctr"/>
                      <a:endParaRPr lang="en-IN" sz="1800" b="1" i="0" u="sng" strike="noStrike" dirty="0">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r" fontAlgn="ctr"/>
                      <a:r>
                        <a:rPr lang="en-IN" sz="1800" u="none" strike="noStrike">
                          <a:solidFill>
                            <a:schemeClr val="bg1"/>
                          </a:solidFill>
                          <a:effectLst/>
                        </a:rPr>
                        <a:t>220</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dirty="0">
                          <a:solidFill>
                            <a:schemeClr val="bg1"/>
                          </a:solidFill>
                          <a:effectLst/>
                        </a:rPr>
                        <a:t>kV</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2510382950"/>
                  </a:ext>
                </a:extLst>
              </a:tr>
              <a:tr h="295017">
                <a:tc gridSpan="3">
                  <a:txBody>
                    <a:bodyPr/>
                    <a:lstStyle/>
                    <a:p>
                      <a:pPr algn="l" fontAlgn="ctr"/>
                      <a:r>
                        <a:rPr lang="en-IN" sz="1800" u="none" strike="noStrike" dirty="0">
                          <a:solidFill>
                            <a:schemeClr val="bg1"/>
                          </a:solidFill>
                          <a:effectLst/>
                        </a:rPr>
                        <a:t>No. of circuits =</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a:txBody>
                    <a:bodyPr/>
                    <a:lstStyle/>
                    <a:p>
                      <a:pPr algn="ctr" fontAlgn="ctr"/>
                      <a:endParaRPr lang="en-IN" sz="1800" b="1" i="0" u="sng" strike="noStrike" dirty="0">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r" fontAlgn="ctr"/>
                      <a:r>
                        <a:rPr lang="en-IN" sz="1800" u="none" strike="noStrike">
                          <a:solidFill>
                            <a:schemeClr val="bg1"/>
                          </a:solidFill>
                          <a:effectLst/>
                        </a:rPr>
                        <a:t>Double</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a:solidFill>
                            <a:schemeClr val="bg1"/>
                          </a:solidFill>
                          <a:effectLst/>
                        </a:rPr>
                        <a:t> </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2346308093"/>
                  </a:ext>
                </a:extLst>
              </a:tr>
              <a:tr h="29808">
                <a:tc gridSpan="3">
                  <a:txBody>
                    <a:bodyPr/>
                    <a:lstStyle/>
                    <a:p>
                      <a:pPr algn="l" fontAlgn="ctr"/>
                      <a:r>
                        <a:rPr lang="en-IN" sz="1800" u="none" strike="noStrike" dirty="0">
                          <a:solidFill>
                            <a:schemeClr val="bg1"/>
                          </a:solidFill>
                          <a:effectLst/>
                        </a:rPr>
                        <a:t>Type of Conductor =</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a:txBody>
                    <a:bodyPr/>
                    <a:lstStyle/>
                    <a:p>
                      <a:pPr algn="ctr" fontAlgn="ctr"/>
                      <a:endParaRPr lang="en-IN" sz="1800" b="1" i="0" u="sng" strike="noStrike" dirty="0">
                        <a:solidFill>
                          <a:schemeClr val="bg1"/>
                        </a:solidFill>
                        <a:effectLst/>
                        <a:latin typeface="Trebuchet MS" panose="020B0603020202020204" pitchFamily="34" charset="0"/>
                      </a:endParaRPr>
                    </a:p>
                  </a:txBody>
                  <a:tcPr marL="0" marR="0" marT="0" marB="0" anchor="ctr">
                    <a:solidFill>
                      <a:srgbClr val="000099"/>
                    </a:solidFill>
                  </a:tcPr>
                </a:tc>
                <a:tc gridSpan="2">
                  <a:txBody>
                    <a:bodyPr/>
                    <a:lstStyle/>
                    <a:p>
                      <a:pPr algn="r" fontAlgn="ctr"/>
                      <a:r>
                        <a:rPr lang="en-IN" sz="1800" u="none" strike="noStrike" dirty="0">
                          <a:solidFill>
                            <a:schemeClr val="bg1"/>
                          </a:solidFill>
                          <a:effectLst/>
                        </a:rPr>
                        <a:t>Single Moose</a:t>
                      </a:r>
                    </a:p>
                    <a:p>
                      <a:pPr algn="l" fontAlgn="ctr"/>
                      <a:r>
                        <a:rPr lang="en-IN" sz="1800" u="none" strike="noStrike" dirty="0">
                          <a:solidFill>
                            <a:schemeClr val="bg1"/>
                          </a:solidFill>
                          <a:effectLst/>
                        </a:rPr>
                        <a:t> </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pPr algn="l" fontAlgn="ctr"/>
                      <a:r>
                        <a:rPr lang="en-IN" sz="1800" u="none" strike="noStrike" dirty="0">
                          <a:solidFill>
                            <a:schemeClr val="bg1"/>
                          </a:solidFill>
                          <a:effectLst/>
                        </a:rPr>
                        <a:t> </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785579677"/>
                  </a:ext>
                </a:extLst>
              </a:tr>
              <a:tr h="590032">
                <a:tc gridSpan="3">
                  <a:txBody>
                    <a:bodyPr/>
                    <a:lstStyle/>
                    <a:p>
                      <a:pPr algn="l" fontAlgn="ctr"/>
                      <a:r>
                        <a:rPr lang="en-IN" sz="1800" u="none" strike="noStrike" dirty="0">
                          <a:solidFill>
                            <a:schemeClr val="bg1"/>
                          </a:solidFill>
                          <a:effectLst/>
                        </a:rPr>
                        <a:t>Type of Line =</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pPr algn="ctr" fontAlgn="ct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gridSpan="2">
                  <a:txBody>
                    <a:bodyPr/>
                    <a:lstStyle/>
                    <a:p>
                      <a:pPr algn="r" fontAlgn="ctr"/>
                      <a:r>
                        <a:rPr lang="en-IN" sz="1800" u="none" strike="noStrike" dirty="0">
                          <a:solidFill>
                            <a:schemeClr val="bg1"/>
                          </a:solidFill>
                          <a:effectLst/>
                        </a:rPr>
                        <a:t>220 kV Single Moose Double Circuit Line</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pPr algn="r" fontAlgn="ctr"/>
                      <a:endParaRPr lang="en-IN" sz="15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a:solidFill>
                            <a:schemeClr val="bg1"/>
                          </a:solidFill>
                          <a:effectLst/>
                        </a:rPr>
                        <a:t> </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819006851"/>
                  </a:ext>
                </a:extLst>
              </a:tr>
              <a:tr h="295017">
                <a:tc gridSpan="4">
                  <a:txBody>
                    <a:bodyPr/>
                    <a:lstStyle/>
                    <a:p>
                      <a:pPr algn="l" fontAlgn="ctr"/>
                      <a:r>
                        <a:rPr lang="en-IN" sz="1800" u="none" strike="noStrike" dirty="0">
                          <a:solidFill>
                            <a:schemeClr val="bg1"/>
                          </a:solidFill>
                          <a:effectLst/>
                        </a:rPr>
                        <a:t>Designed Ruling Span =</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r" fontAlgn="ctr"/>
                      <a:r>
                        <a:rPr lang="en-IN" sz="1800" u="none" strike="noStrike">
                          <a:solidFill>
                            <a:schemeClr val="bg1"/>
                          </a:solidFill>
                          <a:effectLst/>
                        </a:rPr>
                        <a:t>350</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dirty="0" err="1">
                          <a:solidFill>
                            <a:schemeClr val="bg1"/>
                          </a:solidFill>
                          <a:effectLst/>
                        </a:rPr>
                        <a:t>mtrs</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3418377295"/>
                  </a:ext>
                </a:extLst>
              </a:tr>
              <a:tr h="295017">
                <a:tc gridSpan="4">
                  <a:txBody>
                    <a:bodyPr/>
                    <a:lstStyle/>
                    <a:p>
                      <a:pPr algn="l" fontAlgn="ctr"/>
                      <a:r>
                        <a:rPr lang="en-IN" sz="1800" u="none" strike="noStrike" dirty="0">
                          <a:solidFill>
                            <a:schemeClr val="bg1"/>
                          </a:solidFill>
                          <a:effectLst/>
                        </a:rPr>
                        <a:t>Max. Sag obtained for Design span =</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r" fontAlgn="ctr"/>
                      <a:r>
                        <a:rPr lang="en-IN" sz="1800" u="none" strike="noStrike">
                          <a:solidFill>
                            <a:schemeClr val="bg1"/>
                          </a:solidFill>
                          <a:effectLst/>
                        </a:rPr>
                        <a:t>9.235</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a:solidFill>
                            <a:schemeClr val="bg1"/>
                          </a:solidFill>
                          <a:effectLst/>
                        </a:rPr>
                        <a:t>mtr</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2373904393"/>
                  </a:ext>
                </a:extLst>
              </a:tr>
              <a:tr h="295017">
                <a:tc gridSpan="4">
                  <a:txBody>
                    <a:bodyPr/>
                    <a:lstStyle/>
                    <a:p>
                      <a:pPr algn="l" fontAlgn="ctr"/>
                      <a:r>
                        <a:rPr lang="en-IN" sz="1800" u="none" strike="noStrike" dirty="0">
                          <a:solidFill>
                            <a:schemeClr val="bg1"/>
                          </a:solidFill>
                          <a:effectLst/>
                        </a:rPr>
                        <a:t>Now Span for which sag is required =</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r" fontAlgn="ctr"/>
                      <a:r>
                        <a:rPr lang="en-IN" sz="1800" u="none" strike="noStrike">
                          <a:solidFill>
                            <a:schemeClr val="bg1"/>
                          </a:solidFill>
                          <a:effectLst/>
                        </a:rPr>
                        <a:t>300</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a:solidFill>
                            <a:schemeClr val="bg1"/>
                          </a:solidFill>
                          <a:effectLst/>
                        </a:rPr>
                        <a:t>mtr</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1700577501"/>
                  </a:ext>
                </a:extLst>
              </a:tr>
              <a:tr h="295017">
                <a:tc gridSpan="3">
                  <a:txBody>
                    <a:bodyPr/>
                    <a:lstStyle/>
                    <a:p>
                      <a:pPr algn="l" fontAlgn="ctr"/>
                      <a:r>
                        <a:rPr lang="en-IN" sz="1800" u="sng" strike="noStrike" dirty="0">
                          <a:solidFill>
                            <a:schemeClr val="bg1"/>
                          </a:solidFill>
                          <a:effectLst/>
                        </a:rPr>
                        <a:t>Sample calculation</a:t>
                      </a:r>
                      <a:endParaRPr lang="en-IN" sz="1800" b="0" i="0" u="sng"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a:txBody>
                    <a:bodyPr/>
                    <a:lstStyle/>
                    <a:p>
                      <a:pPr algn="l" fontAlgn="ct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a:solidFill>
                            <a:schemeClr val="bg1"/>
                          </a:solidFill>
                          <a:effectLst/>
                        </a:rPr>
                        <a:t> </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2684782207"/>
                  </a:ext>
                </a:extLst>
              </a:tr>
              <a:tr h="295017">
                <a:tc gridSpan="4">
                  <a:txBody>
                    <a:bodyPr/>
                    <a:lstStyle/>
                    <a:p>
                      <a:pPr algn="l" fontAlgn="ctr"/>
                      <a:r>
                        <a:rPr lang="en-IN" sz="1800" u="none" strike="noStrike" dirty="0">
                          <a:solidFill>
                            <a:schemeClr val="bg1"/>
                          </a:solidFill>
                          <a:effectLst/>
                        </a:rPr>
                        <a:t>Max. Sag of 350 </a:t>
                      </a:r>
                      <a:r>
                        <a:rPr lang="en-IN" sz="1800" u="none" strike="noStrike" dirty="0" err="1">
                          <a:solidFill>
                            <a:schemeClr val="bg1"/>
                          </a:solidFill>
                          <a:effectLst/>
                        </a:rPr>
                        <a:t>mtrs</a:t>
                      </a:r>
                      <a:r>
                        <a:rPr lang="en-IN" sz="1800" u="none" strike="noStrike" dirty="0">
                          <a:solidFill>
                            <a:schemeClr val="bg1"/>
                          </a:solidFill>
                          <a:effectLst/>
                        </a:rPr>
                        <a:t> Ruling Span at 32 </a:t>
                      </a:r>
                      <a:r>
                        <a:rPr lang="en-IN" sz="1800" u="none" strike="noStrike" dirty="0" err="1">
                          <a:solidFill>
                            <a:schemeClr val="bg1"/>
                          </a:solidFill>
                          <a:effectLst/>
                        </a:rPr>
                        <a:t>deg</a:t>
                      </a:r>
                      <a:r>
                        <a:rPr lang="en-IN" sz="1800" u="none" strike="noStrike" dirty="0">
                          <a:solidFill>
                            <a:schemeClr val="bg1"/>
                          </a:solidFill>
                          <a:effectLst/>
                        </a:rPr>
                        <a:t> FW is </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r" fontAlgn="ctr"/>
                      <a:r>
                        <a:rPr lang="en-IN" sz="1800" u="none" strike="noStrike" dirty="0">
                          <a:solidFill>
                            <a:schemeClr val="bg1"/>
                          </a:solidFill>
                          <a:effectLst/>
                        </a:rPr>
                        <a:t>9.235</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a:solidFill>
                            <a:schemeClr val="bg1"/>
                          </a:solidFill>
                          <a:effectLst/>
                        </a:rPr>
                        <a:t>mtr</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3428866608"/>
                  </a:ext>
                </a:extLst>
              </a:tr>
              <a:tr h="295017">
                <a:tc gridSpan="4">
                  <a:txBody>
                    <a:bodyPr/>
                    <a:lstStyle/>
                    <a:p>
                      <a:pPr algn="l" fontAlgn="ctr"/>
                      <a:r>
                        <a:rPr lang="en-IN" sz="1800" u="none" strike="noStrike" dirty="0">
                          <a:solidFill>
                            <a:schemeClr val="bg1"/>
                          </a:solidFill>
                          <a:effectLst/>
                        </a:rPr>
                        <a:t>Sag calculated for 300 </a:t>
                      </a:r>
                      <a:r>
                        <a:rPr lang="en-IN" sz="1800" u="none" strike="noStrike" dirty="0" err="1">
                          <a:solidFill>
                            <a:schemeClr val="bg1"/>
                          </a:solidFill>
                          <a:effectLst/>
                        </a:rPr>
                        <a:t>mtr</a:t>
                      </a:r>
                      <a:r>
                        <a:rPr lang="en-IN" sz="1800" u="none" strike="noStrike" dirty="0">
                          <a:solidFill>
                            <a:schemeClr val="bg1"/>
                          </a:solidFill>
                          <a:effectLst/>
                        </a:rPr>
                        <a:t> span will be </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ct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a:solidFill>
                            <a:schemeClr val="bg1"/>
                          </a:solidFill>
                          <a:effectLst/>
                        </a:rPr>
                        <a:t> </a:t>
                      </a: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3839269580"/>
                  </a:ext>
                </a:extLst>
              </a:tr>
              <a:tr h="295017">
                <a:tc>
                  <a:txBody>
                    <a:bodyPr/>
                    <a:lstStyle/>
                    <a:p>
                      <a:pPr algn="l" fontAlgn="ctr"/>
                      <a:r>
                        <a:rPr lang="en-IN" sz="1500" u="none" strike="noStrike">
                          <a:effectLst/>
                        </a:rPr>
                        <a:t> </a:t>
                      </a:r>
                      <a:endParaRPr lang="en-IN" sz="1500" b="0" i="0" u="none" strike="noStrike">
                        <a:solidFill>
                          <a:srgbClr val="000000"/>
                        </a:solidFill>
                        <a:effectLst/>
                        <a:latin typeface="Trebuchet MS" panose="020B0603020202020204" pitchFamily="34" charset="0"/>
                      </a:endParaRPr>
                    </a:p>
                  </a:txBody>
                  <a:tcPr marL="0" marR="0" marT="0" marB="0" anchor="ctr">
                    <a:solidFill>
                      <a:srgbClr val="000099"/>
                    </a:solidFill>
                  </a:tcPr>
                </a:tc>
                <a:tc gridSpan="3">
                  <a:txBody>
                    <a:bodyPr/>
                    <a:lstStyle/>
                    <a:p>
                      <a:pPr algn="ctr" fontAlgn="ctr"/>
                      <a:r>
                        <a:rPr lang="en-IN" sz="1800" u="none" strike="noStrike" dirty="0">
                          <a:solidFill>
                            <a:schemeClr val="bg1"/>
                          </a:solidFill>
                          <a:effectLst/>
                        </a:rPr>
                        <a:t>=9.235 x ( 300/350)^2</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a:txBody>
                    <a:bodyPr/>
                    <a:lstStyle/>
                    <a:p>
                      <a:pPr algn="r" fontAlgn="ctr"/>
                      <a:r>
                        <a:rPr lang="en-IN" sz="1800" u="none" strike="noStrike" dirty="0">
                          <a:solidFill>
                            <a:schemeClr val="bg1"/>
                          </a:solidFill>
                          <a:effectLst/>
                        </a:rPr>
                        <a:t>6.78</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dirty="0" err="1">
                          <a:solidFill>
                            <a:schemeClr val="bg1"/>
                          </a:solidFill>
                          <a:effectLst/>
                        </a:rPr>
                        <a:t>mtr</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2084650177"/>
                  </a:ext>
                </a:extLst>
              </a:tr>
              <a:tr h="378555">
                <a:tc gridSpan="4">
                  <a:txBody>
                    <a:bodyPr/>
                    <a:lstStyle/>
                    <a:p>
                      <a:pPr algn="l" fontAlgn="b"/>
                      <a:r>
                        <a:rPr lang="en-IN" sz="1800" u="none" strike="noStrike" dirty="0">
                          <a:solidFill>
                            <a:schemeClr val="bg1"/>
                          </a:solidFill>
                          <a:effectLst/>
                        </a:rPr>
                        <a:t>True Length Of Conductor in strung span =</a:t>
                      </a:r>
                      <a:endParaRPr lang="en-IN" sz="1800" b="1" i="0" u="none" strike="noStrike" dirty="0">
                        <a:solidFill>
                          <a:schemeClr val="bg1"/>
                        </a:solidFill>
                        <a:effectLst/>
                        <a:latin typeface="Trebuchet MS" panose="020B0603020202020204" pitchFamily="34" charset="0"/>
                      </a:endParaRPr>
                    </a:p>
                  </a:txBody>
                  <a:tcPr marL="0" marR="0" marT="0" marB="0" anchor="b">
                    <a:solidFill>
                      <a:srgbClr val="000099"/>
                    </a:solidFill>
                  </a:tcPr>
                </a:tc>
                <a:tc hMerge="1">
                  <a:txBody>
                    <a:bodyPr/>
                    <a:lstStyle/>
                    <a:p>
                      <a:pPr algn="just" fontAlgn="t"/>
                      <a:endParaRPr lang="en-IN" sz="1600" b="1" i="0" u="none" strike="noStrike" dirty="0">
                        <a:solidFill>
                          <a:schemeClr val="bg1"/>
                        </a:solidFill>
                        <a:effectLst/>
                        <a:latin typeface="Trebuchet MS" panose="020B0603020202020204" pitchFamily="34" charset="0"/>
                      </a:endParaRPr>
                    </a:p>
                  </a:txBody>
                  <a:tcPr marL="0" marR="0" marT="0" marB="0">
                    <a:solidFill>
                      <a:srgbClr val="000099"/>
                    </a:solidFill>
                  </a:tcPr>
                </a:tc>
                <a:tc hMerge="1">
                  <a:txBody>
                    <a:bodyPr/>
                    <a:lstStyle/>
                    <a:p>
                      <a:pPr algn="just" fontAlgn="t"/>
                      <a:endParaRPr lang="en-IN" sz="1600" b="1" i="0" u="none" strike="noStrike" dirty="0">
                        <a:solidFill>
                          <a:schemeClr val="bg1"/>
                        </a:solidFill>
                        <a:effectLst/>
                        <a:latin typeface="Trebuchet MS" panose="020B0603020202020204" pitchFamily="34" charset="0"/>
                      </a:endParaRPr>
                    </a:p>
                  </a:txBody>
                  <a:tcPr marL="0" marR="0" marT="0" marB="0">
                    <a:solidFill>
                      <a:srgbClr val="000099"/>
                    </a:solidFill>
                  </a:tcPr>
                </a:tc>
                <a:tc hMerge="1">
                  <a:txBody>
                    <a:bodyPr/>
                    <a:lstStyle/>
                    <a:p>
                      <a:pPr algn="l" fontAlgn="t"/>
                      <a:endParaRPr lang="en-IN" sz="1600" b="0" i="0" u="none" strike="noStrike" dirty="0">
                        <a:solidFill>
                          <a:schemeClr val="bg1"/>
                        </a:solidFill>
                        <a:effectLst/>
                        <a:latin typeface="Trebuchet MS" panose="020B0603020202020204" pitchFamily="34" charset="0"/>
                      </a:endParaRPr>
                    </a:p>
                  </a:txBody>
                  <a:tcPr marL="0" marR="0" marT="0" marB="0">
                    <a:solidFill>
                      <a:srgbClr val="000099"/>
                    </a:solidFill>
                  </a:tcPr>
                </a:tc>
                <a:tc>
                  <a:txBody>
                    <a:bodyPr/>
                    <a:lstStyle/>
                    <a:p>
                      <a:pPr algn="ctr" fontAlgn="b"/>
                      <a:r>
                        <a:rPr lang="en-IN" sz="1800" u="none" strike="noStrike">
                          <a:solidFill>
                            <a:schemeClr val="bg1"/>
                          </a:solidFill>
                          <a:effectLst/>
                        </a:rPr>
                        <a:t>L + 8D</a:t>
                      </a:r>
                      <a:r>
                        <a:rPr lang="en-IN" sz="1800" u="none" strike="noStrike" baseline="30000">
                          <a:solidFill>
                            <a:schemeClr val="bg1"/>
                          </a:solidFill>
                          <a:effectLst/>
                        </a:rPr>
                        <a:t>2</a:t>
                      </a:r>
                      <a:r>
                        <a:rPr lang="en-IN" sz="1800" u="none" strike="noStrike">
                          <a:solidFill>
                            <a:schemeClr val="bg1"/>
                          </a:solidFill>
                          <a:effectLst/>
                        </a:rPr>
                        <a:t>/3L</a:t>
                      </a:r>
                      <a:endParaRPr lang="en-IN" sz="1800" b="1" i="0" u="none" strike="noStrike" dirty="0">
                        <a:solidFill>
                          <a:schemeClr val="bg1"/>
                        </a:solidFill>
                        <a:effectLst/>
                        <a:latin typeface="Calibri" panose="020F0502020204030204" pitchFamily="34" charset="0"/>
                      </a:endParaRPr>
                    </a:p>
                  </a:txBody>
                  <a:tcPr marL="0" marR="0" marT="0" marB="0" anchor="b">
                    <a:solidFill>
                      <a:srgbClr val="000099"/>
                    </a:solidFill>
                  </a:tcPr>
                </a:tc>
                <a:tc>
                  <a:txBody>
                    <a:bodyPr/>
                    <a:lstStyle/>
                    <a:p>
                      <a:pPr algn="l" fontAlgn="t"/>
                      <a:r>
                        <a:rPr lang="en-IN" sz="1800" u="none" strike="noStrike" dirty="0">
                          <a:solidFill>
                            <a:schemeClr val="bg1"/>
                          </a:solidFill>
                          <a:effectLst/>
                        </a:rPr>
                        <a:t> </a:t>
                      </a:r>
                      <a:endParaRPr lang="en-IN" sz="1800" b="0" i="0" u="none" strike="noStrike" dirty="0">
                        <a:solidFill>
                          <a:schemeClr val="bg1"/>
                        </a:solidFill>
                        <a:effectLst/>
                        <a:latin typeface="Trebuchet MS" panose="020B0603020202020204" pitchFamily="34" charset="0"/>
                      </a:endParaRPr>
                    </a:p>
                  </a:txBody>
                  <a:tcPr marL="0" marR="0" marT="0" marB="0">
                    <a:solidFill>
                      <a:srgbClr val="000099"/>
                    </a:solidFill>
                  </a:tcPr>
                </a:tc>
                <a:extLst>
                  <a:ext uri="{0D108BD9-81ED-4DB2-BD59-A6C34878D82A}">
                    <a16:rowId xmlns:a16="http://schemas.microsoft.com/office/drawing/2014/main" val="289033226"/>
                  </a:ext>
                </a:extLst>
              </a:tr>
              <a:tr h="315573">
                <a:tc gridSpan="4">
                  <a:txBody>
                    <a:bodyPr/>
                    <a:lstStyle/>
                    <a:p>
                      <a:pPr algn="l" fontAlgn="t"/>
                      <a:r>
                        <a:rPr lang="en-IN" sz="1800" u="none" strike="noStrike" dirty="0">
                          <a:solidFill>
                            <a:schemeClr val="bg1"/>
                          </a:solidFill>
                          <a:effectLst/>
                        </a:rPr>
                        <a:t>where L is span in </a:t>
                      </a:r>
                      <a:r>
                        <a:rPr lang="en-IN" sz="1800" u="none" strike="noStrike" dirty="0" err="1">
                          <a:solidFill>
                            <a:schemeClr val="bg1"/>
                          </a:solidFill>
                          <a:effectLst/>
                        </a:rPr>
                        <a:t>mtrs</a:t>
                      </a:r>
                      <a:r>
                        <a:rPr lang="en-IN" sz="1800" u="none" strike="noStrike" dirty="0">
                          <a:solidFill>
                            <a:schemeClr val="bg1"/>
                          </a:solidFill>
                          <a:effectLst/>
                        </a:rPr>
                        <a:t>, D is Sag in </a:t>
                      </a:r>
                      <a:r>
                        <a:rPr lang="en-IN" sz="1800" u="none" strike="noStrike" dirty="0" err="1">
                          <a:solidFill>
                            <a:schemeClr val="bg1"/>
                          </a:solidFill>
                          <a:effectLst/>
                        </a:rPr>
                        <a:t>mtrs</a:t>
                      </a:r>
                      <a:endParaRPr lang="en-IN" sz="1800" b="1" i="0" u="none" strike="noStrike" dirty="0">
                        <a:solidFill>
                          <a:schemeClr val="bg1"/>
                        </a:solidFill>
                        <a:effectLst/>
                        <a:latin typeface="Trebuchet MS" panose="020B0603020202020204" pitchFamily="34" charset="0"/>
                      </a:endParaRPr>
                    </a:p>
                  </a:txBody>
                  <a:tcPr marL="0" marR="0" marT="0" marB="0">
                    <a:solidFill>
                      <a:srgbClr val="000099"/>
                    </a:solidFill>
                  </a:tcPr>
                </a:tc>
                <a:tc hMerge="1">
                  <a:txBody>
                    <a:bodyPr/>
                    <a:lstStyle/>
                    <a:p>
                      <a:pPr algn="just" fontAlgn="t"/>
                      <a:endParaRPr lang="en-IN" sz="1600" b="1" i="0" u="none" strike="noStrike" dirty="0">
                        <a:solidFill>
                          <a:schemeClr val="bg1"/>
                        </a:solidFill>
                        <a:effectLst/>
                        <a:latin typeface="Trebuchet MS" panose="020B0603020202020204" pitchFamily="34" charset="0"/>
                      </a:endParaRPr>
                    </a:p>
                  </a:txBody>
                  <a:tcPr marL="0" marR="0" marT="0" marB="0">
                    <a:solidFill>
                      <a:srgbClr val="000099"/>
                    </a:solidFill>
                  </a:tcPr>
                </a:tc>
                <a:tc hMerge="1">
                  <a:txBody>
                    <a:bodyPr/>
                    <a:lstStyle/>
                    <a:p>
                      <a:pPr algn="just" fontAlgn="t"/>
                      <a:endParaRPr lang="en-IN" sz="1600" b="1" i="0" u="none" strike="noStrike" dirty="0">
                        <a:solidFill>
                          <a:schemeClr val="bg1"/>
                        </a:solidFill>
                        <a:effectLst/>
                        <a:latin typeface="Trebuchet MS" panose="020B0603020202020204" pitchFamily="34" charset="0"/>
                      </a:endParaRPr>
                    </a:p>
                  </a:txBody>
                  <a:tcPr marL="0" marR="0" marT="0" marB="0">
                    <a:solidFill>
                      <a:srgbClr val="000099"/>
                    </a:solidFill>
                  </a:tcPr>
                </a:tc>
                <a:tc hMerge="1">
                  <a:txBody>
                    <a:bodyPr/>
                    <a:lstStyle/>
                    <a:p>
                      <a:pPr algn="l" fontAlgn="t"/>
                      <a:endParaRPr lang="en-IN" sz="1600" b="0" i="0" u="none" strike="noStrike" dirty="0">
                        <a:solidFill>
                          <a:schemeClr val="bg1"/>
                        </a:solidFill>
                        <a:effectLst/>
                        <a:latin typeface="Trebuchet MS" panose="020B0603020202020204" pitchFamily="34" charset="0"/>
                      </a:endParaRPr>
                    </a:p>
                  </a:txBody>
                  <a:tcPr marL="0" marR="0" marT="0" marB="0">
                    <a:solidFill>
                      <a:srgbClr val="000099"/>
                    </a:solidFill>
                  </a:tcPr>
                </a:tc>
                <a:tc>
                  <a:txBody>
                    <a:bodyPr/>
                    <a:lstStyle/>
                    <a:p>
                      <a:pPr algn="l" fontAlgn="t"/>
                      <a:endParaRPr lang="en-IN" sz="1800" b="0" i="0" u="none" strike="noStrike" dirty="0">
                        <a:solidFill>
                          <a:schemeClr val="bg1"/>
                        </a:solidFill>
                        <a:effectLst/>
                        <a:latin typeface="Trebuchet MS" panose="020B0603020202020204" pitchFamily="34" charset="0"/>
                      </a:endParaRPr>
                    </a:p>
                  </a:txBody>
                  <a:tcPr marL="0" marR="0" marT="0" marB="0">
                    <a:solidFill>
                      <a:srgbClr val="000099"/>
                    </a:solidFill>
                  </a:tcPr>
                </a:tc>
                <a:tc>
                  <a:txBody>
                    <a:bodyPr/>
                    <a:lstStyle/>
                    <a:p>
                      <a:pPr algn="ctr" fontAlgn="t"/>
                      <a:r>
                        <a:rPr lang="en-IN" sz="1800" u="none" strike="noStrike" dirty="0">
                          <a:solidFill>
                            <a:schemeClr val="bg1"/>
                          </a:solidFill>
                          <a:effectLst/>
                        </a:rPr>
                        <a:t> </a:t>
                      </a:r>
                      <a:endParaRPr lang="en-IN" sz="1800" b="0" i="0" u="none" strike="noStrike" dirty="0">
                        <a:solidFill>
                          <a:schemeClr val="bg1"/>
                        </a:solidFill>
                        <a:effectLst/>
                        <a:latin typeface="Trebuchet MS" panose="020B0603020202020204" pitchFamily="34" charset="0"/>
                      </a:endParaRPr>
                    </a:p>
                  </a:txBody>
                  <a:tcPr marL="0" marR="0" marT="0" marB="0">
                    <a:solidFill>
                      <a:srgbClr val="000099"/>
                    </a:solidFill>
                  </a:tcPr>
                </a:tc>
                <a:extLst>
                  <a:ext uri="{0D108BD9-81ED-4DB2-BD59-A6C34878D82A}">
                    <a16:rowId xmlns:a16="http://schemas.microsoft.com/office/drawing/2014/main" val="3917363690"/>
                  </a:ext>
                </a:extLst>
              </a:tr>
              <a:tr h="368770">
                <a:tc gridSpan="4">
                  <a:txBody>
                    <a:bodyPr/>
                    <a:lstStyle/>
                    <a:p>
                      <a:pPr algn="l" fontAlgn="ctr"/>
                      <a:r>
                        <a:rPr lang="en-IN" sz="1800" u="none" strike="noStrike" dirty="0">
                          <a:solidFill>
                            <a:schemeClr val="bg1"/>
                          </a:solidFill>
                          <a:effectLst/>
                        </a:rPr>
                        <a:t>Then True length of conductor in 300 </a:t>
                      </a:r>
                      <a:r>
                        <a:rPr lang="en-IN" sz="1800" u="none" strike="noStrike" dirty="0" err="1">
                          <a:solidFill>
                            <a:schemeClr val="bg1"/>
                          </a:solidFill>
                          <a:effectLst/>
                        </a:rPr>
                        <a:t>mtr</a:t>
                      </a:r>
                      <a:r>
                        <a:rPr lang="en-IN" sz="1800" u="none" strike="noStrike" dirty="0">
                          <a:solidFill>
                            <a:schemeClr val="bg1"/>
                          </a:solidFill>
                          <a:effectLst/>
                        </a:rPr>
                        <a:t> span is</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l" fontAlgn="ctr"/>
                      <a:endParaRPr lang="en-IN" sz="1800" b="0" i="0" u="none" strike="noStrike" dirty="0">
                        <a:solidFill>
                          <a:srgbClr val="000000"/>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dirty="0">
                          <a:effectLst/>
                        </a:rPr>
                        <a:t> </a:t>
                      </a:r>
                      <a:endParaRPr lang="en-IN" sz="1800" b="0" i="0" u="none" strike="noStrike" dirty="0">
                        <a:solidFill>
                          <a:srgbClr val="000000"/>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1132023858"/>
                  </a:ext>
                </a:extLst>
              </a:tr>
              <a:tr h="368770">
                <a:tc>
                  <a:txBody>
                    <a:bodyPr/>
                    <a:lstStyle/>
                    <a:p>
                      <a:pPr algn="ctr" fontAlgn="ctr"/>
                      <a:r>
                        <a:rPr lang="en-IN" sz="1500" u="none" strike="noStrike">
                          <a:effectLst/>
                        </a:rPr>
                        <a:t> </a:t>
                      </a:r>
                      <a:endParaRPr lang="en-IN" sz="1500" b="0" i="0" u="none" strike="noStrike">
                        <a:solidFill>
                          <a:srgbClr val="000000"/>
                        </a:solidFill>
                        <a:effectLst/>
                        <a:latin typeface="Trebuchet MS" panose="020B0603020202020204" pitchFamily="34" charset="0"/>
                      </a:endParaRPr>
                    </a:p>
                  </a:txBody>
                  <a:tcPr marL="0" marR="0" marT="0" marB="0" anchor="ctr">
                    <a:solidFill>
                      <a:srgbClr val="000099"/>
                    </a:solidFill>
                  </a:tcPr>
                </a:tc>
                <a:tc>
                  <a:txBody>
                    <a:bodyPr/>
                    <a:lstStyle/>
                    <a:p>
                      <a:pPr algn="l" fontAlgn="ctr"/>
                      <a:endParaRPr lang="en-IN" sz="1800" b="0" i="0" u="none" strike="noStrike">
                        <a:solidFill>
                          <a:schemeClr val="bg1"/>
                        </a:solidFill>
                        <a:effectLst/>
                        <a:latin typeface="Trebuchet MS" panose="020B0603020202020204" pitchFamily="34" charset="0"/>
                      </a:endParaRPr>
                    </a:p>
                  </a:txBody>
                  <a:tcPr marL="0" marR="0" marT="0" marB="0" anchor="ctr">
                    <a:solidFill>
                      <a:srgbClr val="000099"/>
                    </a:solidFill>
                  </a:tcPr>
                </a:tc>
                <a:tc gridSpan="2">
                  <a:txBody>
                    <a:bodyPr/>
                    <a:lstStyle/>
                    <a:p>
                      <a:pPr algn="l" fontAlgn="ctr"/>
                      <a:r>
                        <a:rPr lang="en-IN" sz="1800" u="none" strike="noStrike" dirty="0">
                          <a:solidFill>
                            <a:schemeClr val="bg1"/>
                          </a:solidFill>
                          <a:effectLst/>
                        </a:rPr>
                        <a:t>=300+(8x6.78489795918367^2/3x300)</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hMerge="1">
                  <a:txBody>
                    <a:bodyPr/>
                    <a:lstStyle/>
                    <a:p>
                      <a:endParaRPr lang="en-IN"/>
                    </a:p>
                  </a:txBody>
                  <a:tcPr/>
                </a:tc>
                <a:tc>
                  <a:txBody>
                    <a:bodyPr/>
                    <a:lstStyle/>
                    <a:p>
                      <a:pPr algn="r" fontAlgn="ctr"/>
                      <a:r>
                        <a:rPr lang="en-IN" sz="1800" u="none" strike="noStrike" dirty="0">
                          <a:solidFill>
                            <a:schemeClr val="bg1"/>
                          </a:solidFill>
                          <a:effectLst/>
                        </a:rPr>
                        <a:t>300.41</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tc>
                  <a:txBody>
                    <a:bodyPr/>
                    <a:lstStyle/>
                    <a:p>
                      <a:pPr algn="l" fontAlgn="ctr"/>
                      <a:r>
                        <a:rPr lang="en-IN" sz="1800" u="none" strike="noStrike" dirty="0" err="1">
                          <a:solidFill>
                            <a:schemeClr val="bg1"/>
                          </a:solidFill>
                          <a:effectLst/>
                        </a:rPr>
                        <a:t>mtr</a:t>
                      </a:r>
                      <a:endParaRPr lang="en-IN" sz="1800" b="0" i="0" u="none" strike="noStrike" dirty="0">
                        <a:solidFill>
                          <a:schemeClr val="bg1"/>
                        </a:solidFill>
                        <a:effectLst/>
                        <a:latin typeface="Trebuchet MS" panose="020B0603020202020204" pitchFamily="34" charset="0"/>
                      </a:endParaRPr>
                    </a:p>
                  </a:txBody>
                  <a:tcPr marL="0" marR="0" marT="0" marB="0" anchor="ctr">
                    <a:solidFill>
                      <a:srgbClr val="000099"/>
                    </a:solidFill>
                  </a:tcPr>
                </a:tc>
                <a:extLst>
                  <a:ext uri="{0D108BD9-81ED-4DB2-BD59-A6C34878D82A}">
                    <a16:rowId xmlns:a16="http://schemas.microsoft.com/office/drawing/2014/main" val="2473295709"/>
                  </a:ext>
                </a:extLst>
              </a:tr>
            </a:tbl>
          </a:graphicData>
        </a:graphic>
      </p:graphicFrame>
    </p:spTree>
    <p:extLst>
      <p:ext uri="{BB962C8B-B14F-4D97-AF65-F5344CB8AC3E}">
        <p14:creationId xmlns:p14="http://schemas.microsoft.com/office/powerpoint/2010/main" val="10947970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8DE0F3-E5FF-B9A2-A9EF-8604537E9858}"/>
              </a:ext>
            </a:extLst>
          </p:cNvPr>
          <p:cNvSpPr txBox="1"/>
          <p:nvPr/>
        </p:nvSpPr>
        <p:spPr>
          <a:xfrm>
            <a:off x="444843" y="280085"/>
            <a:ext cx="11368216" cy="5786199"/>
          </a:xfrm>
          <a:prstGeom prst="rect">
            <a:avLst/>
          </a:prstGeom>
          <a:noFill/>
        </p:spPr>
        <p:txBody>
          <a:bodyPr wrap="square">
            <a:spAutoFit/>
          </a:bodyPr>
          <a:lstStyle/>
          <a:p>
            <a:r>
              <a:rPr lang="en-US" sz="3200" b="1" u="sng" dirty="0">
                <a:solidFill>
                  <a:schemeClr val="bg1"/>
                </a:solidFill>
              </a:rPr>
              <a:t>Maximum Sag and Conductor Creep </a:t>
            </a:r>
          </a:p>
          <a:p>
            <a:endParaRPr lang="en-US" sz="3200" b="1" u="sng" dirty="0"/>
          </a:p>
          <a:p>
            <a:pPr marL="285750" indent="-285750">
              <a:buFont typeface="Wingdings" panose="05000000000000000000" pitchFamily="2" charset="2"/>
              <a:buChar char="Ø"/>
            </a:pPr>
            <a:r>
              <a:rPr lang="en-US" sz="2400" dirty="0">
                <a:solidFill>
                  <a:schemeClr val="bg1"/>
                </a:solidFill>
              </a:rPr>
              <a:t>The conductor sag is determined by the size of the conductor (AAC, ACSR, AAAC, ACAR, AACSR), climatic conditions (wind, temp. snow) and span length.</a:t>
            </a:r>
          </a:p>
          <a:p>
            <a:pPr marL="285750" indent="-285750">
              <a:buFont typeface="Wingdings" panose="05000000000000000000" pitchFamily="2" charset="2"/>
              <a:buChar char="Ø"/>
            </a:pPr>
            <a:r>
              <a:rPr lang="en-US" sz="2400" dirty="0">
                <a:solidFill>
                  <a:schemeClr val="bg1"/>
                </a:solidFill>
              </a:rPr>
              <a:t>The maximum sag of a conductor occurs under maximum temperature and still wind condition</a:t>
            </a:r>
          </a:p>
          <a:p>
            <a:pPr marL="285750" indent="-285750">
              <a:buFont typeface="Wingdings" panose="05000000000000000000" pitchFamily="2" charset="2"/>
              <a:buChar char="Ø"/>
            </a:pPr>
            <a:r>
              <a:rPr lang="en-US" sz="2400" dirty="0">
                <a:solidFill>
                  <a:schemeClr val="bg1"/>
                </a:solidFill>
              </a:rPr>
              <a:t>The maximum sag is considered in fixing the height of line support. In snowy region, the maximum sag may occur at 0° and nil wind for ice-coated conductors. </a:t>
            </a:r>
          </a:p>
          <a:p>
            <a:pPr marL="285750" indent="-285750">
              <a:buFont typeface="Wingdings" panose="05000000000000000000" pitchFamily="2" charset="2"/>
              <a:buChar char="Ø"/>
            </a:pPr>
            <a:r>
              <a:rPr lang="en-US" sz="2400" dirty="0">
                <a:solidFill>
                  <a:schemeClr val="bg1"/>
                </a:solidFill>
              </a:rPr>
              <a:t>Appropriate provision for sagging error (generally 150 mm) is also to be considered. </a:t>
            </a:r>
          </a:p>
          <a:p>
            <a:pPr marL="285750" indent="-285750">
              <a:buFont typeface="Wingdings" panose="05000000000000000000" pitchFamily="2" charset="2"/>
              <a:buChar char="Ø"/>
            </a:pPr>
            <a:r>
              <a:rPr lang="en-US" sz="2400" dirty="0">
                <a:solidFill>
                  <a:schemeClr val="bg1"/>
                </a:solidFill>
              </a:rPr>
              <a:t>Creep in a conductor is defined as a permanent set in the conductor. It is a continuous process and takes place throughout its life. The. rate of creep is higher initially but decreases with time.</a:t>
            </a:r>
          </a:p>
          <a:p>
            <a:endParaRPr lang="en-US" dirty="0"/>
          </a:p>
        </p:txBody>
      </p:sp>
    </p:spTree>
    <p:extLst>
      <p:ext uri="{BB962C8B-B14F-4D97-AF65-F5344CB8AC3E}">
        <p14:creationId xmlns:p14="http://schemas.microsoft.com/office/powerpoint/2010/main" val="3593348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83FBE-E60F-5A09-9054-13094E7F0951}"/>
              </a:ext>
            </a:extLst>
          </p:cNvPr>
          <p:cNvSpPr>
            <a:spLocks noGrp="1"/>
          </p:cNvSpPr>
          <p:nvPr>
            <p:ph type="title"/>
          </p:nvPr>
        </p:nvSpPr>
        <p:spPr>
          <a:xfrm>
            <a:off x="677334" y="609600"/>
            <a:ext cx="8596668" cy="766119"/>
          </a:xfrm>
          <a:noFill/>
        </p:spPr>
        <p:txBody>
          <a:bodyPr/>
          <a:lstStyle/>
          <a:p>
            <a:r>
              <a:rPr lang="en-US" dirty="0">
                <a:solidFill>
                  <a:schemeClr val="bg1">
                    <a:alpha val="81000"/>
                  </a:schemeClr>
                </a:solidFill>
              </a:rPr>
              <a:t>CREEP COMPENSATION</a:t>
            </a:r>
          </a:p>
        </p:txBody>
      </p:sp>
      <p:sp>
        <p:nvSpPr>
          <p:cNvPr id="5" name="TextBox 4">
            <a:extLst>
              <a:ext uri="{FF2B5EF4-FFF2-40B4-BE49-F238E27FC236}">
                <a16:creationId xmlns:a16="http://schemas.microsoft.com/office/drawing/2014/main" id="{0BD52E5A-24A9-7946-BA09-235B2C732C83}"/>
              </a:ext>
            </a:extLst>
          </p:cNvPr>
          <p:cNvSpPr txBox="1"/>
          <p:nvPr/>
        </p:nvSpPr>
        <p:spPr>
          <a:xfrm>
            <a:off x="437744" y="1225686"/>
            <a:ext cx="11076921" cy="4524315"/>
          </a:xfrm>
          <a:prstGeom prst="rect">
            <a:avLst/>
          </a:prstGeom>
          <a:noFill/>
        </p:spPr>
        <p:txBody>
          <a:bodyPr wrap="square">
            <a:spAutoFit/>
          </a:bodyPr>
          <a:lstStyle/>
          <a:p>
            <a:pPr marL="285750" indent="-285750">
              <a:buFont typeface="Wingdings" panose="05000000000000000000" pitchFamily="2" charset="2"/>
              <a:buChar char="Ø"/>
            </a:pPr>
            <a:r>
              <a:rPr lang="en-US" sz="2400" dirty="0">
                <a:solidFill>
                  <a:schemeClr val="bg1"/>
                </a:solidFill>
              </a:rPr>
              <a:t>Creep compensation is provided by one of the following methods:- </a:t>
            </a:r>
          </a:p>
          <a:p>
            <a:pPr marL="285750" indent="-285750">
              <a:buFont typeface="Wingdings" panose="05000000000000000000" pitchFamily="2" charset="2"/>
              <a:buChar char="§"/>
            </a:pPr>
            <a:r>
              <a:rPr lang="en-US" sz="2400" dirty="0">
                <a:solidFill>
                  <a:schemeClr val="bg1"/>
                </a:solidFill>
              </a:rPr>
              <a:t>(</a:t>
            </a:r>
            <a:r>
              <a:rPr lang="en-US" sz="2400" dirty="0" err="1">
                <a:solidFill>
                  <a:schemeClr val="bg1"/>
                </a:solidFill>
              </a:rPr>
              <a:t>i</a:t>
            </a:r>
            <a:r>
              <a:rPr lang="en-US" sz="2400" dirty="0">
                <a:solidFill>
                  <a:schemeClr val="bg1"/>
                </a:solidFill>
              </a:rPr>
              <a:t>) Pre-tensioning of the conductor before stringing</a:t>
            </a:r>
          </a:p>
          <a:p>
            <a:pPr marL="285750" indent="-285750">
              <a:buFont typeface="Wingdings" panose="05000000000000000000" pitchFamily="2" charset="2"/>
              <a:buChar char="§"/>
            </a:pPr>
            <a:r>
              <a:rPr lang="en-US" sz="2400" dirty="0">
                <a:solidFill>
                  <a:schemeClr val="bg1"/>
                </a:solidFill>
              </a:rPr>
              <a:t>(ii) Over-tensioning of the conductor in the form of temperature correction</a:t>
            </a:r>
          </a:p>
          <a:p>
            <a:pPr marL="285750" indent="-285750">
              <a:buFont typeface="Wingdings" panose="05000000000000000000" pitchFamily="2" charset="2"/>
              <a:buChar char="§"/>
            </a:pPr>
            <a:r>
              <a:rPr lang="en-US" sz="2400" dirty="0">
                <a:solidFill>
                  <a:schemeClr val="bg1"/>
                </a:solidFill>
              </a:rPr>
              <a:t>(iii) By providing extra ground clearance </a:t>
            </a:r>
          </a:p>
          <a:p>
            <a:pPr marL="285750" indent="-285750">
              <a:buFont typeface="Wingdings" panose="05000000000000000000" pitchFamily="2" charset="2"/>
              <a:buChar char="§"/>
            </a:pPr>
            <a:r>
              <a:rPr lang="en-US" sz="2400" dirty="0">
                <a:solidFill>
                  <a:schemeClr val="bg1"/>
                </a:solidFill>
              </a:rPr>
              <a:t>(iv) By a combination of partly over-tensioning of the conductor and partly providing extra Ground clearance. </a:t>
            </a:r>
          </a:p>
          <a:p>
            <a:pPr marL="285750" indent="-285750">
              <a:buFont typeface="Wingdings" panose="05000000000000000000" pitchFamily="2" charset="2"/>
              <a:buChar char="Ø"/>
            </a:pPr>
            <a:r>
              <a:rPr lang="en-US" sz="2400" dirty="0">
                <a:solidFill>
                  <a:schemeClr val="bg1"/>
                </a:solidFill>
              </a:rPr>
              <a:t>For transmission lines of 400 kV and above, the creep is compensated by adopting negative temperature compensation of 26°C considered at the time of preparing stringing charts.</a:t>
            </a:r>
          </a:p>
          <a:p>
            <a:pPr marL="342900" indent="-342900">
              <a:buFont typeface="Wingdings" panose="05000000000000000000" pitchFamily="2" charset="2"/>
              <a:buChar char="Ø"/>
            </a:pPr>
            <a:r>
              <a:rPr lang="en-US" sz="2400" dirty="0">
                <a:solidFill>
                  <a:schemeClr val="bg1"/>
                </a:solidFill>
              </a:rPr>
              <a:t>For transmission lines of 132kV &amp; 220kV, the creep is compensated by adopting negative temperature compensation of 20°C considered at the time of preparing stringing charts.</a:t>
            </a:r>
          </a:p>
        </p:txBody>
      </p:sp>
    </p:spTree>
    <p:extLst>
      <p:ext uri="{BB962C8B-B14F-4D97-AF65-F5344CB8AC3E}">
        <p14:creationId xmlns:p14="http://schemas.microsoft.com/office/powerpoint/2010/main" val="6464431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FEB7-6B4F-D9F6-7497-ADD0E71AB9B9}"/>
              </a:ext>
            </a:extLst>
          </p:cNvPr>
          <p:cNvSpPr>
            <a:spLocks noGrp="1"/>
          </p:cNvSpPr>
          <p:nvPr>
            <p:ph type="title"/>
          </p:nvPr>
        </p:nvSpPr>
        <p:spPr/>
        <p:txBody>
          <a:bodyPr>
            <a:normAutofit fontScale="90000"/>
          </a:bodyPr>
          <a:lstStyle/>
          <a:p>
            <a:r>
              <a:rPr lang="en-US" dirty="0">
                <a:solidFill>
                  <a:schemeClr val="bg1"/>
                </a:solidFill>
              </a:rPr>
              <a:t>Maximum Sag of Ground wire /Minimum Mid Span Clearances/Angle of Shield:</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01FA9C92-B5B0-3C1C-FF66-90397886AEBD}"/>
              </a:ext>
            </a:extLst>
          </p:cNvPr>
          <p:cNvSpPr>
            <a:spLocks noGrp="1"/>
          </p:cNvSpPr>
          <p:nvPr>
            <p:ph idx="1"/>
          </p:nvPr>
        </p:nvSpPr>
        <p:spPr>
          <a:xfrm>
            <a:off x="677333" y="1930400"/>
            <a:ext cx="10441381" cy="4752501"/>
          </a:xfrm>
          <a:solidFill>
            <a:srgbClr val="000099"/>
          </a:solidFill>
        </p:spPr>
        <p:txBody>
          <a:bodyPr>
            <a:noAutofit/>
          </a:bodyPr>
          <a:lstStyle/>
          <a:p>
            <a:pPr>
              <a:buFont typeface="Wingdings" panose="05000000000000000000" pitchFamily="2" charset="2"/>
              <a:buChar char="ü"/>
            </a:pPr>
            <a:r>
              <a:rPr lang="en-US" sz="2400" dirty="0">
                <a:solidFill>
                  <a:schemeClr val="bg1"/>
                </a:solidFill>
              </a:rPr>
              <a:t>The function of ground wire/OPGW is to provide protection to the power conductors against direct lightning stroke and to conduct the lightning current to the nearest earthed point when contacted by a lightning stroke.</a:t>
            </a:r>
          </a:p>
          <a:p>
            <a:pPr>
              <a:buFont typeface="Wingdings" panose="05000000000000000000" pitchFamily="2" charset="2"/>
              <a:buChar char="ü"/>
            </a:pPr>
            <a:r>
              <a:rPr lang="en-US" sz="2400" dirty="0">
                <a:solidFill>
                  <a:schemeClr val="bg1"/>
                </a:solidFill>
              </a:rPr>
              <a:t>The above functions are performed by the ground wire(s) based on the selection of angle of shield, mid span clearance and coordination of ground wire / OPGW sag with that of conductor. </a:t>
            </a:r>
          </a:p>
          <a:p>
            <a:pPr>
              <a:buFont typeface="Wingdings" panose="05000000000000000000" pitchFamily="2" charset="2"/>
              <a:buChar char="ü"/>
            </a:pPr>
            <a:r>
              <a:rPr lang="en-US" sz="2400" dirty="0">
                <a:solidFill>
                  <a:schemeClr val="bg1"/>
                </a:solidFill>
              </a:rPr>
              <a:t>The effect of creep in galvanized stranded steel ground wire/OPGW being negligible is not taken in account while deciding the sag. </a:t>
            </a:r>
          </a:p>
          <a:p>
            <a:pPr>
              <a:buFont typeface="Wingdings" panose="05000000000000000000" pitchFamily="2" charset="2"/>
              <a:buChar char="ü"/>
            </a:pPr>
            <a:r>
              <a:rPr lang="en-US" sz="2400" dirty="0">
                <a:solidFill>
                  <a:schemeClr val="bg1"/>
                </a:solidFill>
              </a:rPr>
              <a:t>The location of ground wire/OPGW determines the height of ground wire peak</a:t>
            </a:r>
          </a:p>
        </p:txBody>
      </p:sp>
    </p:spTree>
    <p:extLst>
      <p:ext uri="{BB962C8B-B14F-4D97-AF65-F5344CB8AC3E}">
        <p14:creationId xmlns:p14="http://schemas.microsoft.com/office/powerpoint/2010/main" val="192076133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7ABFF4-8A84-8BCC-415B-F2FE50456608}"/>
              </a:ext>
            </a:extLst>
          </p:cNvPr>
          <p:cNvSpPr txBox="1">
            <a:spLocks/>
          </p:cNvSpPr>
          <p:nvPr/>
        </p:nvSpPr>
        <p:spPr>
          <a:xfrm>
            <a:off x="2286000" y="333375"/>
            <a:ext cx="7620000" cy="738188"/>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lnSpcReduction="10000"/>
          </a:bodyPr>
          <a:lstStyle/>
          <a:p>
            <a:pPr>
              <a:defRPr/>
            </a:pPr>
            <a:r>
              <a:rPr lang="en-US" sz="4400" dirty="0">
                <a:solidFill>
                  <a:schemeClr val="tx1"/>
                </a:solidFill>
                <a:latin typeface="+mj-lt"/>
                <a:ea typeface="+mj-ea"/>
                <a:cs typeface="+mj-cs"/>
              </a:rPr>
              <a:t>What is Transmission tower..?</a:t>
            </a:r>
            <a:endParaRPr lang="en-IN" sz="4400" dirty="0">
              <a:solidFill>
                <a:schemeClr val="tx1"/>
              </a:solidFill>
              <a:latin typeface="+mj-lt"/>
              <a:ea typeface="+mj-ea"/>
              <a:cs typeface="+mj-cs"/>
            </a:endParaRPr>
          </a:p>
        </p:txBody>
      </p:sp>
      <p:sp useBgFill="1">
        <p:nvSpPr>
          <p:cNvPr id="5" name="Content Placeholder 2">
            <a:extLst>
              <a:ext uri="{FF2B5EF4-FFF2-40B4-BE49-F238E27FC236}">
                <a16:creationId xmlns:a16="http://schemas.microsoft.com/office/drawing/2014/main" id="{EBD9727F-1A1E-0FC5-3A80-FADB91838ACA}"/>
              </a:ext>
            </a:extLst>
          </p:cNvPr>
          <p:cNvSpPr txBox="1">
            <a:spLocks/>
          </p:cNvSpPr>
          <p:nvPr/>
        </p:nvSpPr>
        <p:spPr>
          <a:xfrm>
            <a:off x="1775520" y="1219200"/>
            <a:ext cx="8568952" cy="2886472"/>
          </a:xfrm>
          <a:prstGeom prst="rect">
            <a:avLst/>
          </a:prstGeom>
        </p:spPr>
        <p:style>
          <a:lnRef idx="1">
            <a:schemeClr val="accent3"/>
          </a:lnRef>
          <a:fillRef idx="2">
            <a:schemeClr val="accent3"/>
          </a:fillRef>
          <a:effectRef idx="1">
            <a:schemeClr val="accent3"/>
          </a:effectRef>
          <a:fontRef idx="minor">
            <a:schemeClr val="dk1"/>
          </a:fontRef>
        </p:style>
        <p:txBody>
          <a:bodyPr>
            <a:normAutofit/>
          </a:bodyPr>
          <a:lstStyle/>
          <a:p>
            <a:pPr marL="342900" indent="-342900" algn="just">
              <a:spcBef>
                <a:spcPct val="20000"/>
              </a:spcBef>
              <a:buFont typeface="Arial" pitchFamily="34" charset="0"/>
              <a:buChar char="•"/>
              <a:defRPr/>
            </a:pPr>
            <a:r>
              <a:rPr lang="en-US" sz="3200" dirty="0">
                <a:solidFill>
                  <a:srgbClr val="FF00FF"/>
                </a:solidFill>
              </a:rPr>
              <a:t>Tall structure is a </a:t>
            </a:r>
            <a:r>
              <a:rPr lang="en-US" sz="3200" dirty="0">
                <a:solidFill>
                  <a:srgbClr val="FF00FF"/>
                </a:solidFill>
                <a:effectLst>
                  <a:glow rad="228600">
                    <a:schemeClr val="accent2">
                      <a:satMod val="175000"/>
                      <a:alpha val="40000"/>
                    </a:schemeClr>
                  </a:glow>
                </a:effectLst>
              </a:rPr>
              <a:t>Steel lattice tower</a:t>
            </a:r>
            <a:r>
              <a:rPr lang="en-US" sz="3200" dirty="0">
                <a:solidFill>
                  <a:srgbClr val="FF00FF"/>
                </a:solidFill>
              </a:rPr>
              <a:t>, used to support an overhead power line</a:t>
            </a:r>
          </a:p>
          <a:p>
            <a:pPr marL="342900" indent="-342900" algn="just">
              <a:spcBef>
                <a:spcPct val="20000"/>
              </a:spcBef>
              <a:buFont typeface="Arial" pitchFamily="34" charset="0"/>
              <a:buChar char="•"/>
              <a:defRPr/>
            </a:pPr>
            <a:r>
              <a:rPr lang="en-US" sz="3200" dirty="0">
                <a:solidFill>
                  <a:srgbClr val="FF00FF"/>
                </a:solidFill>
              </a:rPr>
              <a:t>Electricity pylon </a:t>
            </a:r>
          </a:p>
          <a:p>
            <a:pPr marL="342900" indent="-342900" algn="just">
              <a:spcBef>
                <a:spcPct val="20000"/>
              </a:spcBef>
              <a:buFont typeface="Arial" pitchFamily="34" charset="0"/>
              <a:buChar char="•"/>
              <a:defRPr/>
            </a:pPr>
            <a:r>
              <a:rPr lang="en-US" sz="3200" dirty="0">
                <a:solidFill>
                  <a:srgbClr val="FF00FF"/>
                </a:solidFill>
              </a:rPr>
              <a:t>Ironman</a:t>
            </a:r>
          </a:p>
          <a:p>
            <a:pPr marL="342900" indent="-342900" algn="just">
              <a:spcBef>
                <a:spcPct val="20000"/>
              </a:spcBef>
              <a:buFont typeface="Arial" pitchFamily="34" charset="0"/>
              <a:buChar char="•"/>
              <a:defRPr/>
            </a:pPr>
            <a:r>
              <a:rPr lang="en-US" sz="3200" dirty="0">
                <a:solidFill>
                  <a:srgbClr val="FF00FF"/>
                </a:solidFill>
              </a:rPr>
              <a:t>Hydro tower</a:t>
            </a:r>
            <a:endParaRPr lang="en-IN" sz="3200" dirty="0">
              <a:solidFill>
                <a:srgbClr val="FF00FF"/>
              </a:solidFill>
            </a:endParaRPr>
          </a:p>
        </p:txBody>
      </p:sp>
      <p:pic>
        <p:nvPicPr>
          <p:cNvPr id="20484" name="Picture 3" descr="C:\Users\Goutham\Desktop\sss\human-pylon-human-shape-electricity-transmission-tower.jpg">
            <a:extLst>
              <a:ext uri="{FF2B5EF4-FFF2-40B4-BE49-F238E27FC236}">
                <a16:creationId xmlns:a16="http://schemas.microsoft.com/office/drawing/2014/main" id="{C3079E12-474B-38D2-68BD-B06301EB8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6" y="4221164"/>
            <a:ext cx="354171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 descr="C:\Users\Goutham\Desktop\sss\electric-transmission-tower-design.jpg">
            <a:extLst>
              <a:ext uri="{FF2B5EF4-FFF2-40B4-BE49-F238E27FC236}">
                <a16:creationId xmlns:a16="http://schemas.microsoft.com/office/drawing/2014/main" id="{1C6AC91F-C7B4-C69D-798B-C2AD0F54F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4365625"/>
            <a:ext cx="273685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descr="C:\Users\Goutham\Desktop\sss\Electric-Power-Transmission-Lattice-Galvanized-Steel-Tower-Mast-YP001-.jpg">
            <a:extLst>
              <a:ext uri="{FF2B5EF4-FFF2-40B4-BE49-F238E27FC236}">
                <a16:creationId xmlns:a16="http://schemas.microsoft.com/office/drawing/2014/main" id="{35FD1474-AB5F-19EC-9FE1-72786DAED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489" y="4365626"/>
            <a:ext cx="18891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Slide Number Placeholder 6">
            <a:extLst>
              <a:ext uri="{FF2B5EF4-FFF2-40B4-BE49-F238E27FC236}">
                <a16:creationId xmlns:a16="http://schemas.microsoft.com/office/drawing/2014/main" id="{D3A6D20E-5682-85DA-C97E-23F1223F0927}"/>
              </a:ext>
            </a:extLst>
          </p:cNvPr>
          <p:cNvSpPr>
            <a:spLocks noGrp="1"/>
          </p:cNvSpPr>
          <p:nvPr>
            <p:ph type="sldNum" sz="quarter" idx="10"/>
          </p:nvPr>
        </p:nvSpPr>
        <p:spPr>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54AD8D93-5A79-48DA-93A7-85ABF07E5B27}" type="slidenum">
              <a:rPr lang="en-IN" altLang="en-US" sz="1400">
                <a:solidFill>
                  <a:schemeClr val="tx1"/>
                </a:solidFill>
              </a:rPr>
              <a:pPr algn="r" eaLnBrk="1" hangingPunct="1">
                <a:spcBef>
                  <a:spcPct val="0"/>
                </a:spcBef>
                <a:buClrTx/>
                <a:buSzTx/>
                <a:buFontTx/>
                <a:buNone/>
              </a:pPr>
              <a:t>13</a:t>
            </a:fld>
            <a:endParaRPr lang="en-IN" altLang="en-US" sz="1400">
              <a:solidFill>
                <a:schemeClr val="tx1"/>
              </a:solidFill>
            </a:endParaRPr>
          </a:p>
        </p:txBody>
      </p:sp>
    </p:spTree>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1DE0-8693-1BB5-CD4E-F66B84E1E799}"/>
              </a:ext>
            </a:extLst>
          </p:cNvPr>
          <p:cNvSpPr>
            <a:spLocks noGrp="1"/>
          </p:cNvSpPr>
          <p:nvPr>
            <p:ph type="title"/>
          </p:nvPr>
        </p:nvSpPr>
        <p:spPr>
          <a:xfrm>
            <a:off x="677333" y="340468"/>
            <a:ext cx="7445175" cy="1200010"/>
          </a:xfrm>
          <a:solidFill>
            <a:srgbClr val="000099"/>
          </a:solidFill>
        </p:spPr>
        <p:txBody>
          <a:bodyPr/>
          <a:lstStyle/>
          <a:p>
            <a:r>
              <a:rPr lang="en-US" sz="3000" dirty="0">
                <a:solidFill>
                  <a:schemeClr val="bg1"/>
                </a:solidFill>
              </a:rPr>
              <a:t>CLEARANCE BETWEEN CONDUCTOR &amp; GROUND/SHIELD WIRE/OPGW at Tow</a:t>
            </a:r>
            <a:r>
              <a:rPr lang="en-US" dirty="0">
                <a:solidFill>
                  <a:schemeClr val="bg1"/>
                </a:solidFill>
              </a:rPr>
              <a:t>er</a:t>
            </a:r>
          </a:p>
        </p:txBody>
      </p:sp>
      <p:sp>
        <p:nvSpPr>
          <p:cNvPr id="3" name="Content Placeholder 2">
            <a:extLst>
              <a:ext uri="{FF2B5EF4-FFF2-40B4-BE49-F238E27FC236}">
                <a16:creationId xmlns:a16="http://schemas.microsoft.com/office/drawing/2014/main" id="{90B2B1D0-17B4-4688-8387-61AED3A63198}"/>
              </a:ext>
            </a:extLst>
          </p:cNvPr>
          <p:cNvSpPr>
            <a:spLocks noGrp="1"/>
          </p:cNvSpPr>
          <p:nvPr>
            <p:ph idx="1"/>
          </p:nvPr>
        </p:nvSpPr>
        <p:spPr>
          <a:xfrm>
            <a:off x="677333" y="1746423"/>
            <a:ext cx="8927985" cy="1820561"/>
          </a:xfrm>
          <a:solidFill>
            <a:srgbClr val="000099"/>
          </a:solidFill>
        </p:spPr>
        <p:txBody>
          <a:bodyPr>
            <a:noAutofit/>
          </a:bodyPr>
          <a:lstStyle/>
          <a:p>
            <a:r>
              <a:rPr lang="en-US" sz="2200" dirty="0">
                <a:solidFill>
                  <a:schemeClr val="bg1"/>
                </a:solidFill>
              </a:rPr>
              <a:t>The height and location of ground wires shall be such that the line joining the ground wire to the outermost conductor shall make an angle with the vertical equal to desired shield angle. </a:t>
            </a:r>
          </a:p>
          <a:p>
            <a:r>
              <a:rPr lang="en-US" sz="2200" dirty="0">
                <a:solidFill>
                  <a:schemeClr val="bg1"/>
                </a:solidFill>
              </a:rPr>
              <a:t>The angle of the shield adopted for various voltage transmission lines in India is given as under: </a:t>
            </a:r>
          </a:p>
        </p:txBody>
      </p:sp>
      <p:graphicFrame>
        <p:nvGraphicFramePr>
          <p:cNvPr id="4" name="Table 4">
            <a:extLst>
              <a:ext uri="{FF2B5EF4-FFF2-40B4-BE49-F238E27FC236}">
                <a16:creationId xmlns:a16="http://schemas.microsoft.com/office/drawing/2014/main" id="{B351160D-50B0-39F1-A9B0-3AE223EC735F}"/>
              </a:ext>
            </a:extLst>
          </p:cNvPr>
          <p:cNvGraphicFramePr>
            <a:graphicFrameLocks noGrp="1"/>
          </p:cNvGraphicFramePr>
          <p:nvPr>
            <p:extLst>
              <p:ext uri="{D42A27DB-BD31-4B8C-83A1-F6EECF244321}">
                <p14:modId xmlns:p14="http://schemas.microsoft.com/office/powerpoint/2010/main" val="2548635210"/>
              </p:ext>
            </p:extLst>
          </p:nvPr>
        </p:nvGraphicFramePr>
        <p:xfrm>
          <a:off x="1186249" y="3772929"/>
          <a:ext cx="7949513" cy="2899717"/>
        </p:xfrm>
        <a:graphic>
          <a:graphicData uri="http://schemas.openxmlformats.org/drawingml/2006/table">
            <a:tbl>
              <a:tblPr firstRow="1" bandRow="1">
                <a:tableStyleId>{5C22544A-7EE6-4342-B048-85BDC9FD1C3A}</a:tableStyleId>
              </a:tblPr>
              <a:tblGrid>
                <a:gridCol w="3676650">
                  <a:extLst>
                    <a:ext uri="{9D8B030D-6E8A-4147-A177-3AD203B41FA5}">
                      <a16:colId xmlns:a16="http://schemas.microsoft.com/office/drawing/2014/main" val="3892384271"/>
                    </a:ext>
                  </a:extLst>
                </a:gridCol>
                <a:gridCol w="4272863">
                  <a:extLst>
                    <a:ext uri="{9D8B030D-6E8A-4147-A177-3AD203B41FA5}">
                      <a16:colId xmlns:a16="http://schemas.microsoft.com/office/drawing/2014/main" val="4082110005"/>
                    </a:ext>
                  </a:extLst>
                </a:gridCol>
              </a:tblGrid>
              <a:tr h="647809">
                <a:tc>
                  <a:txBody>
                    <a:bodyPr/>
                    <a:lstStyle/>
                    <a:p>
                      <a:pPr algn="ctr"/>
                      <a:r>
                        <a:rPr lang="en-US" dirty="0"/>
                        <a:t>AC Voltage (kV) </a:t>
                      </a:r>
                    </a:p>
                    <a:p>
                      <a:pPr algn="ctr"/>
                      <a:r>
                        <a:rPr lang="en-US" dirty="0"/>
                        <a:t>Nominal/Highest (System) </a:t>
                      </a:r>
                    </a:p>
                  </a:txBody>
                  <a:tcPr>
                    <a:solidFill>
                      <a:srgbClr val="000099"/>
                    </a:solidFill>
                  </a:tcPr>
                </a:tc>
                <a:tc>
                  <a:txBody>
                    <a:bodyPr/>
                    <a:lstStyle/>
                    <a:p>
                      <a:pPr algn="ctr"/>
                      <a:r>
                        <a:rPr lang="en-US" dirty="0"/>
                        <a:t>Angle of Shield </a:t>
                      </a:r>
                    </a:p>
                    <a:p>
                      <a:pPr algn="ctr"/>
                      <a:r>
                        <a:rPr lang="en-US" dirty="0"/>
                        <a:t>of Ground wire (°) </a:t>
                      </a:r>
                    </a:p>
                  </a:txBody>
                  <a:tcPr>
                    <a:solidFill>
                      <a:srgbClr val="000099"/>
                    </a:solidFill>
                  </a:tcPr>
                </a:tc>
                <a:extLst>
                  <a:ext uri="{0D108BD9-81ED-4DB2-BD59-A6C34878D82A}">
                    <a16:rowId xmlns:a16="http://schemas.microsoft.com/office/drawing/2014/main" val="1437317985"/>
                  </a:ext>
                </a:extLst>
              </a:tr>
              <a:tr h="375318">
                <a:tc>
                  <a:txBody>
                    <a:bodyPr/>
                    <a:lstStyle/>
                    <a:p>
                      <a:pPr algn="ctr"/>
                      <a:r>
                        <a:rPr lang="en-US" dirty="0">
                          <a:solidFill>
                            <a:schemeClr val="bg1"/>
                          </a:solidFill>
                        </a:rPr>
                        <a:t>66/72.5</a:t>
                      </a:r>
                    </a:p>
                  </a:txBody>
                  <a:tcPr>
                    <a:solidFill>
                      <a:srgbClr val="000099"/>
                    </a:solidFill>
                  </a:tcPr>
                </a:tc>
                <a:tc>
                  <a:txBody>
                    <a:bodyPr/>
                    <a:lstStyle/>
                    <a:p>
                      <a:pPr algn="ctr"/>
                      <a:r>
                        <a:rPr lang="en-US" dirty="0">
                          <a:solidFill>
                            <a:schemeClr val="bg1"/>
                          </a:solidFill>
                        </a:rPr>
                        <a:t>30</a:t>
                      </a:r>
                    </a:p>
                  </a:txBody>
                  <a:tcPr>
                    <a:solidFill>
                      <a:srgbClr val="000099"/>
                    </a:solidFill>
                  </a:tcPr>
                </a:tc>
                <a:extLst>
                  <a:ext uri="{0D108BD9-81ED-4DB2-BD59-A6C34878D82A}">
                    <a16:rowId xmlns:a16="http://schemas.microsoft.com/office/drawing/2014/main" val="1847469130"/>
                  </a:ext>
                </a:extLst>
              </a:tr>
              <a:tr h="375318">
                <a:tc>
                  <a:txBody>
                    <a:bodyPr/>
                    <a:lstStyle/>
                    <a:p>
                      <a:pPr algn="ctr"/>
                      <a:r>
                        <a:rPr lang="en-US" dirty="0">
                          <a:solidFill>
                            <a:schemeClr val="bg1"/>
                          </a:solidFill>
                        </a:rPr>
                        <a:t>110/125 &amp;132/145 </a:t>
                      </a:r>
                    </a:p>
                  </a:txBody>
                  <a:tcPr>
                    <a:solidFill>
                      <a:srgbClr val="000099"/>
                    </a:solidFill>
                  </a:tcPr>
                </a:tc>
                <a:tc>
                  <a:txBody>
                    <a:bodyPr/>
                    <a:lstStyle/>
                    <a:p>
                      <a:pPr algn="ctr"/>
                      <a:r>
                        <a:rPr lang="en-US" dirty="0">
                          <a:solidFill>
                            <a:schemeClr val="bg1"/>
                          </a:solidFill>
                        </a:rPr>
                        <a:t>30</a:t>
                      </a:r>
                    </a:p>
                  </a:txBody>
                  <a:tcPr>
                    <a:solidFill>
                      <a:srgbClr val="000099"/>
                    </a:solidFill>
                  </a:tcPr>
                </a:tc>
                <a:extLst>
                  <a:ext uri="{0D108BD9-81ED-4DB2-BD59-A6C34878D82A}">
                    <a16:rowId xmlns:a16="http://schemas.microsoft.com/office/drawing/2014/main" val="1810800171"/>
                  </a:ext>
                </a:extLst>
              </a:tr>
              <a:tr h="375318">
                <a:tc>
                  <a:txBody>
                    <a:bodyPr/>
                    <a:lstStyle/>
                    <a:p>
                      <a:pPr algn="ctr"/>
                      <a:r>
                        <a:rPr lang="en-US" dirty="0">
                          <a:solidFill>
                            <a:schemeClr val="bg1"/>
                          </a:solidFill>
                        </a:rPr>
                        <a:t>220/245</a:t>
                      </a:r>
                    </a:p>
                  </a:txBody>
                  <a:tcPr>
                    <a:solidFill>
                      <a:srgbClr val="000099"/>
                    </a:solidFill>
                  </a:tcPr>
                </a:tc>
                <a:tc>
                  <a:txBody>
                    <a:bodyPr/>
                    <a:lstStyle/>
                    <a:p>
                      <a:pPr algn="ctr"/>
                      <a:r>
                        <a:rPr lang="en-US" dirty="0">
                          <a:solidFill>
                            <a:schemeClr val="bg1"/>
                          </a:solidFill>
                        </a:rPr>
                        <a:t>30</a:t>
                      </a:r>
                    </a:p>
                  </a:txBody>
                  <a:tcPr>
                    <a:solidFill>
                      <a:srgbClr val="000099"/>
                    </a:solidFill>
                  </a:tcPr>
                </a:tc>
                <a:extLst>
                  <a:ext uri="{0D108BD9-81ED-4DB2-BD59-A6C34878D82A}">
                    <a16:rowId xmlns:a16="http://schemas.microsoft.com/office/drawing/2014/main" val="4293068749"/>
                  </a:ext>
                </a:extLst>
              </a:tr>
              <a:tr h="375318">
                <a:tc>
                  <a:txBody>
                    <a:bodyPr/>
                    <a:lstStyle/>
                    <a:p>
                      <a:pPr algn="ctr"/>
                      <a:r>
                        <a:rPr lang="en-US" dirty="0">
                          <a:solidFill>
                            <a:schemeClr val="bg1"/>
                          </a:solidFill>
                        </a:rPr>
                        <a:t>400/420</a:t>
                      </a:r>
                    </a:p>
                  </a:txBody>
                  <a:tcPr>
                    <a:solidFill>
                      <a:srgbClr val="000099"/>
                    </a:solidFill>
                  </a:tcPr>
                </a:tc>
                <a:tc>
                  <a:txBody>
                    <a:bodyPr/>
                    <a:lstStyle/>
                    <a:p>
                      <a:pPr algn="ctr"/>
                      <a:r>
                        <a:rPr lang="en-US" dirty="0">
                          <a:solidFill>
                            <a:schemeClr val="bg1"/>
                          </a:solidFill>
                        </a:rPr>
                        <a:t>20</a:t>
                      </a:r>
                    </a:p>
                  </a:txBody>
                  <a:tcPr>
                    <a:solidFill>
                      <a:srgbClr val="000099"/>
                    </a:solidFill>
                  </a:tcPr>
                </a:tc>
                <a:extLst>
                  <a:ext uri="{0D108BD9-81ED-4DB2-BD59-A6C34878D82A}">
                    <a16:rowId xmlns:a16="http://schemas.microsoft.com/office/drawing/2014/main" val="2480905165"/>
                  </a:ext>
                </a:extLst>
              </a:tr>
              <a:tr h="375318">
                <a:tc>
                  <a:txBody>
                    <a:bodyPr/>
                    <a:lstStyle/>
                    <a:p>
                      <a:pPr algn="ctr"/>
                      <a:r>
                        <a:rPr lang="en-US" dirty="0">
                          <a:solidFill>
                            <a:schemeClr val="bg1"/>
                          </a:solidFill>
                        </a:rPr>
                        <a:t>765/800</a:t>
                      </a:r>
                    </a:p>
                  </a:txBody>
                  <a:tcPr>
                    <a:solidFill>
                      <a:srgbClr val="000099"/>
                    </a:solidFill>
                  </a:tcPr>
                </a:tc>
                <a:tc>
                  <a:txBody>
                    <a:bodyPr/>
                    <a:lstStyle/>
                    <a:p>
                      <a:pPr algn="ctr"/>
                      <a:r>
                        <a:rPr lang="en-US" dirty="0">
                          <a:solidFill>
                            <a:schemeClr val="bg1"/>
                          </a:solidFill>
                        </a:rPr>
                        <a:t>20 (10 for Double </a:t>
                      </a:r>
                      <a:r>
                        <a:rPr lang="en-US" dirty="0" err="1">
                          <a:solidFill>
                            <a:schemeClr val="bg1"/>
                          </a:solidFill>
                        </a:rPr>
                        <a:t>ckt</a:t>
                      </a:r>
                      <a:r>
                        <a:rPr lang="en-US" dirty="0">
                          <a:solidFill>
                            <a:schemeClr val="bg1"/>
                          </a:solidFill>
                        </a:rPr>
                        <a:t>) </a:t>
                      </a:r>
                    </a:p>
                  </a:txBody>
                  <a:tcPr>
                    <a:solidFill>
                      <a:srgbClr val="000099"/>
                    </a:solidFill>
                  </a:tcPr>
                </a:tc>
                <a:extLst>
                  <a:ext uri="{0D108BD9-81ED-4DB2-BD59-A6C34878D82A}">
                    <a16:rowId xmlns:a16="http://schemas.microsoft.com/office/drawing/2014/main" val="2840192647"/>
                  </a:ext>
                </a:extLst>
              </a:tr>
              <a:tr h="375318">
                <a:tc>
                  <a:txBody>
                    <a:bodyPr/>
                    <a:lstStyle/>
                    <a:p>
                      <a:pPr algn="ctr"/>
                      <a:r>
                        <a:rPr lang="en-US" dirty="0">
                          <a:solidFill>
                            <a:schemeClr val="bg1"/>
                          </a:solidFill>
                        </a:rPr>
                        <a:t>1150/1200</a:t>
                      </a:r>
                    </a:p>
                  </a:txBody>
                  <a:tcPr>
                    <a:solidFill>
                      <a:srgbClr val="000099"/>
                    </a:solidFill>
                  </a:tcPr>
                </a:tc>
                <a:tc>
                  <a:txBody>
                    <a:bodyPr/>
                    <a:lstStyle/>
                    <a:p>
                      <a:pPr algn="ctr"/>
                      <a:r>
                        <a:rPr lang="en-US" dirty="0">
                          <a:solidFill>
                            <a:schemeClr val="bg1"/>
                          </a:solidFill>
                        </a:rPr>
                        <a:t>10</a:t>
                      </a:r>
                    </a:p>
                  </a:txBody>
                  <a:tcPr>
                    <a:solidFill>
                      <a:srgbClr val="000099"/>
                    </a:solidFill>
                  </a:tcPr>
                </a:tc>
                <a:extLst>
                  <a:ext uri="{0D108BD9-81ED-4DB2-BD59-A6C34878D82A}">
                    <a16:rowId xmlns:a16="http://schemas.microsoft.com/office/drawing/2014/main" val="3340652448"/>
                  </a:ext>
                </a:extLst>
              </a:tr>
            </a:tbl>
          </a:graphicData>
        </a:graphic>
      </p:graphicFrame>
    </p:spTree>
    <p:extLst>
      <p:ext uri="{BB962C8B-B14F-4D97-AF65-F5344CB8AC3E}">
        <p14:creationId xmlns:p14="http://schemas.microsoft.com/office/powerpoint/2010/main" val="31064539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TOWER SPOTTING DATA</a:t>
            </a:r>
            <a:endParaRPr lang="en-IN" sz="4000" i="1" dirty="0">
              <a:solidFill>
                <a:schemeClr val="bg1"/>
              </a:solidFill>
            </a:endParaRPr>
          </a:p>
        </p:txBody>
      </p:sp>
      <p:sp>
        <p:nvSpPr>
          <p:cNvPr id="5" name="TextBox 4">
            <a:extLst>
              <a:ext uri="{FF2B5EF4-FFF2-40B4-BE49-F238E27FC236}">
                <a16:creationId xmlns:a16="http://schemas.microsoft.com/office/drawing/2014/main" id="{30E734BD-100E-5225-5ECB-F0B1FE9E7362}"/>
              </a:ext>
            </a:extLst>
          </p:cNvPr>
          <p:cNvSpPr txBox="1"/>
          <p:nvPr/>
        </p:nvSpPr>
        <p:spPr>
          <a:xfrm>
            <a:off x="365760" y="1118215"/>
            <a:ext cx="10657840" cy="5016758"/>
          </a:xfrm>
          <a:prstGeom prst="rect">
            <a:avLst/>
          </a:prstGeom>
          <a:noFill/>
        </p:spPr>
        <p:txBody>
          <a:bodyPr wrap="square">
            <a:spAutoFit/>
          </a:bodyPr>
          <a:lstStyle/>
          <a:p>
            <a:pPr marL="914400" lvl="1" indent="-457200">
              <a:buFont typeface="Arial" panose="020B0604020202020204" pitchFamily="34" charset="0"/>
              <a:buChar char="•"/>
            </a:pPr>
            <a:r>
              <a:rPr lang="en-US" altLang="en-US" sz="2400" dirty="0">
                <a:solidFill>
                  <a:schemeClr val="bg1"/>
                </a:solidFill>
              </a:rPr>
              <a:t>Once the technical parameters like angle of deviation, weight span, wind span, body extensions, </a:t>
            </a:r>
            <a:r>
              <a:rPr lang="en-US" altLang="en-US" sz="2400" dirty="0" err="1">
                <a:solidFill>
                  <a:schemeClr val="bg1"/>
                </a:solidFill>
              </a:rPr>
              <a:t>etc</a:t>
            </a:r>
            <a:r>
              <a:rPr lang="en-US" altLang="en-US" sz="2400" dirty="0">
                <a:solidFill>
                  <a:schemeClr val="bg1"/>
                </a:solidFill>
              </a:rPr>
              <a:t> are tabulated, the next step is to choose the correct type of towers at various locations after comparing the field parameters with the design parameters.</a:t>
            </a:r>
          </a:p>
          <a:p>
            <a:pPr lvl="1"/>
            <a:endParaRPr lang="en-US" altLang="en-US" sz="2400" dirty="0">
              <a:solidFill>
                <a:schemeClr val="bg1"/>
              </a:solidFill>
            </a:endParaRPr>
          </a:p>
          <a:p>
            <a:pPr marL="914400" lvl="1" indent="-457200">
              <a:buFont typeface="Arial" panose="020B0604020202020204" pitchFamily="34" charset="0"/>
              <a:buChar char="•"/>
            </a:pPr>
            <a:r>
              <a:rPr lang="en-US" altLang="en-US" sz="2400" dirty="0">
                <a:solidFill>
                  <a:schemeClr val="bg1"/>
                </a:solidFill>
              </a:rPr>
              <a:t>In the case of hilly terrains, towers with unequal leg extension are also used. This is mainly adopted to reduce benching work in a particular location. The design parameters are contained in a document called Tower- spotting Data.</a:t>
            </a:r>
          </a:p>
          <a:p>
            <a:pPr lvl="1"/>
            <a:endParaRPr lang="en-US" altLang="en-US" sz="2400" dirty="0">
              <a:solidFill>
                <a:schemeClr val="bg1"/>
              </a:solidFill>
            </a:endParaRPr>
          </a:p>
          <a:p>
            <a:pPr marL="914400" lvl="1" indent="-457200">
              <a:buFont typeface="Arial" panose="020B0604020202020204" pitchFamily="34" charset="0"/>
              <a:buChar char="•"/>
            </a:pPr>
            <a:r>
              <a:rPr lang="en-US" altLang="en-US" sz="2400" dirty="0">
                <a:solidFill>
                  <a:schemeClr val="bg1"/>
                </a:solidFill>
              </a:rPr>
              <a:t>Proposal of Chimney raisings, Proposal of protection work such as revetment </a:t>
            </a:r>
            <a:r>
              <a:rPr lang="en-US" altLang="en-US" sz="2400" dirty="0" err="1">
                <a:solidFill>
                  <a:schemeClr val="bg1"/>
                </a:solidFill>
              </a:rPr>
              <a:t>etc</a:t>
            </a:r>
            <a:endParaRPr lang="en-US" altLang="en-US" sz="2400" dirty="0">
              <a:solidFill>
                <a:schemeClr val="bg1"/>
              </a:solidFill>
            </a:endParaRPr>
          </a:p>
          <a:p>
            <a:pPr marL="914400" lvl="1" indent="-457200">
              <a:buFont typeface="Arial" panose="020B0604020202020204" pitchFamily="34" charset="0"/>
              <a:buChar char="•"/>
            </a:pPr>
            <a:endParaRPr lang="en-IN" sz="3200" dirty="0">
              <a:solidFill>
                <a:schemeClr val="bg1"/>
              </a:solidFill>
            </a:endParaRPr>
          </a:p>
        </p:txBody>
      </p:sp>
    </p:spTree>
    <p:extLst>
      <p:ext uri="{BB962C8B-B14F-4D97-AF65-F5344CB8AC3E}">
        <p14:creationId xmlns:p14="http://schemas.microsoft.com/office/powerpoint/2010/main" val="21561449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p:cNvSpPr>
            <a:spLocks noGrp="1" noChangeArrowheads="1"/>
          </p:cNvSpPr>
          <p:nvPr>
            <p:ph type="title"/>
          </p:nvPr>
        </p:nvSpPr>
        <p:spPr>
          <a:xfrm>
            <a:off x="914400" y="381000"/>
            <a:ext cx="10363200" cy="533400"/>
          </a:xfrm>
        </p:spPr>
        <p:txBody>
          <a:bodyPr/>
          <a:lstStyle/>
          <a:p>
            <a:pPr algn="ctr" eaLnBrk="1" hangingPunct="1"/>
            <a:r>
              <a:rPr lang="en-US" sz="2800" b="1" dirty="0">
                <a:solidFill>
                  <a:srgbClr val="FF0000"/>
                </a:solidFill>
              </a:rPr>
              <a:t>NEGATIVE WEIGHT SPAN</a:t>
            </a:r>
            <a:endParaRPr lang="en-GB" sz="2800" b="1" dirty="0">
              <a:solidFill>
                <a:srgbClr val="FF0000"/>
              </a:solidFill>
            </a:endParaRPr>
          </a:p>
        </p:txBody>
      </p:sp>
      <p:graphicFrame>
        <p:nvGraphicFramePr>
          <p:cNvPr id="16386" name="Object 2"/>
          <p:cNvGraphicFramePr>
            <a:graphicFrameLocks noGrp="1" noChangeAspect="1"/>
          </p:cNvGraphicFramePr>
          <p:nvPr>
            <p:ph idx="1"/>
          </p:nvPr>
        </p:nvGraphicFramePr>
        <p:xfrm>
          <a:off x="1647825" y="1828800"/>
          <a:ext cx="8693150" cy="4419600"/>
        </p:xfrm>
        <a:graphic>
          <a:graphicData uri="http://schemas.openxmlformats.org/presentationml/2006/ole">
            <mc:AlternateContent xmlns:mc="http://schemas.openxmlformats.org/markup-compatibility/2006">
              <mc:Choice xmlns:v="urn:schemas-microsoft-com:vml" Requires="v">
                <p:oleObj name="AutoCAD Drawing" r:id="rId2" imgW="6819840" imgH="3467160" progId="">
                  <p:embed/>
                </p:oleObj>
              </mc:Choice>
              <mc:Fallback>
                <p:oleObj name="AutoCAD Drawing" r:id="rId2" imgW="6819840" imgH="3467160" progId="">
                  <p:embed/>
                  <p:pic>
                    <p:nvPicPr>
                      <p:cNvPr id="1638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1828800"/>
                        <a:ext cx="86931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Slide Number Placeholder 5"/>
          <p:cNvSpPr>
            <a:spLocks noGrp="1"/>
          </p:cNvSpPr>
          <p:nvPr>
            <p:ph type="sldNum" sz="quarter" idx="12"/>
          </p:nvPr>
        </p:nvSpPr>
        <p:spPr/>
        <p:txBody>
          <a:bodyPr/>
          <a:lstStyle/>
          <a:p>
            <a:pPr>
              <a:defRPr/>
            </a:pPr>
            <a:fld id="{DEE4C39C-9330-4860-A510-AA029B0870A5}" type="slidenum">
              <a:rPr lang="en-US"/>
              <a:pPr>
                <a:defRPr/>
              </a:pPr>
              <a:t>132</a:t>
            </a:fld>
            <a:endParaRPr lang="en-US"/>
          </a:p>
        </p:txBody>
      </p:sp>
      <p:sp>
        <p:nvSpPr>
          <p:cNvPr id="16389" name="Line 4"/>
          <p:cNvSpPr>
            <a:spLocks noChangeShapeType="1"/>
          </p:cNvSpPr>
          <p:nvPr/>
        </p:nvSpPr>
        <p:spPr bwMode="auto">
          <a:xfrm>
            <a:off x="8940800" y="2438400"/>
            <a:ext cx="0" cy="3429000"/>
          </a:xfrm>
          <a:prstGeom prst="line">
            <a:avLst/>
          </a:prstGeom>
          <a:noFill/>
          <a:ln w="9525">
            <a:solidFill>
              <a:schemeClr val="tx1"/>
            </a:solidFill>
            <a:prstDash val="lgDash"/>
            <a:round/>
            <a:headEnd/>
            <a:tailEnd/>
          </a:ln>
        </p:spPr>
        <p:txBody>
          <a:bodyPr/>
          <a:lstStyle/>
          <a:p>
            <a:endParaRPr lang="en-IN"/>
          </a:p>
        </p:txBody>
      </p:sp>
      <p:sp>
        <p:nvSpPr>
          <p:cNvPr id="16390" name="Line 5"/>
          <p:cNvSpPr>
            <a:spLocks noChangeShapeType="1"/>
          </p:cNvSpPr>
          <p:nvPr/>
        </p:nvSpPr>
        <p:spPr bwMode="auto">
          <a:xfrm>
            <a:off x="7620000" y="3048000"/>
            <a:ext cx="0" cy="2743200"/>
          </a:xfrm>
          <a:prstGeom prst="line">
            <a:avLst/>
          </a:prstGeom>
          <a:noFill/>
          <a:ln w="9525">
            <a:solidFill>
              <a:schemeClr val="tx1"/>
            </a:solidFill>
            <a:prstDash val="lgDash"/>
            <a:round/>
            <a:headEnd/>
            <a:tailEnd/>
          </a:ln>
        </p:spPr>
        <p:txBody>
          <a:bodyPr/>
          <a:lstStyle/>
          <a:p>
            <a:endParaRPr lang="en-IN"/>
          </a:p>
        </p:txBody>
      </p:sp>
      <p:sp>
        <p:nvSpPr>
          <p:cNvPr id="16391" name="Line 6"/>
          <p:cNvSpPr>
            <a:spLocks noChangeShapeType="1"/>
          </p:cNvSpPr>
          <p:nvPr/>
        </p:nvSpPr>
        <p:spPr bwMode="auto">
          <a:xfrm>
            <a:off x="5689600" y="4876800"/>
            <a:ext cx="0" cy="990600"/>
          </a:xfrm>
          <a:prstGeom prst="line">
            <a:avLst/>
          </a:prstGeom>
          <a:noFill/>
          <a:ln w="9525">
            <a:solidFill>
              <a:schemeClr val="tx1"/>
            </a:solidFill>
            <a:prstDash val="lgDash"/>
            <a:round/>
            <a:headEnd/>
            <a:tailEnd/>
          </a:ln>
        </p:spPr>
        <p:txBody>
          <a:bodyPr/>
          <a:lstStyle/>
          <a:p>
            <a:endParaRPr lang="en-IN"/>
          </a:p>
        </p:txBody>
      </p:sp>
      <p:sp>
        <p:nvSpPr>
          <p:cNvPr id="16392" name="Line 7"/>
          <p:cNvSpPr>
            <a:spLocks noChangeShapeType="1"/>
          </p:cNvSpPr>
          <p:nvPr/>
        </p:nvSpPr>
        <p:spPr bwMode="auto">
          <a:xfrm>
            <a:off x="3962400" y="5334000"/>
            <a:ext cx="0" cy="609600"/>
          </a:xfrm>
          <a:prstGeom prst="line">
            <a:avLst/>
          </a:prstGeom>
          <a:noFill/>
          <a:ln w="9525">
            <a:solidFill>
              <a:schemeClr val="tx1"/>
            </a:solidFill>
            <a:prstDash val="lgDash"/>
            <a:round/>
            <a:headEnd/>
            <a:tailEnd/>
          </a:ln>
        </p:spPr>
        <p:txBody>
          <a:bodyPr/>
          <a:lstStyle/>
          <a:p>
            <a:endParaRPr lang="en-IN"/>
          </a:p>
        </p:txBody>
      </p:sp>
      <p:sp>
        <p:nvSpPr>
          <p:cNvPr id="16393" name="Line 8"/>
          <p:cNvSpPr>
            <a:spLocks noChangeShapeType="1"/>
          </p:cNvSpPr>
          <p:nvPr/>
        </p:nvSpPr>
        <p:spPr bwMode="auto">
          <a:xfrm>
            <a:off x="5689600" y="5867400"/>
            <a:ext cx="1930400" cy="0"/>
          </a:xfrm>
          <a:prstGeom prst="line">
            <a:avLst/>
          </a:prstGeom>
          <a:noFill/>
          <a:ln w="9525">
            <a:solidFill>
              <a:schemeClr val="tx1"/>
            </a:solidFill>
            <a:round/>
            <a:headEnd/>
            <a:tailEnd type="triangle" w="med" len="med"/>
          </a:ln>
        </p:spPr>
        <p:txBody>
          <a:bodyPr/>
          <a:lstStyle/>
          <a:p>
            <a:endParaRPr lang="en-IN"/>
          </a:p>
        </p:txBody>
      </p:sp>
      <p:sp>
        <p:nvSpPr>
          <p:cNvPr id="16394" name="Line 9"/>
          <p:cNvSpPr>
            <a:spLocks noChangeShapeType="1"/>
          </p:cNvSpPr>
          <p:nvPr/>
        </p:nvSpPr>
        <p:spPr bwMode="auto">
          <a:xfrm flipH="1">
            <a:off x="3962400" y="5867400"/>
            <a:ext cx="1727200" cy="0"/>
          </a:xfrm>
          <a:prstGeom prst="line">
            <a:avLst/>
          </a:prstGeom>
          <a:noFill/>
          <a:ln w="9525">
            <a:solidFill>
              <a:schemeClr val="tx1"/>
            </a:solidFill>
            <a:round/>
            <a:headEnd/>
            <a:tailEnd type="triangle" w="med" len="med"/>
          </a:ln>
        </p:spPr>
        <p:txBody>
          <a:bodyPr/>
          <a:lstStyle/>
          <a:p>
            <a:endParaRPr lang="en-IN"/>
          </a:p>
        </p:txBody>
      </p:sp>
      <p:sp>
        <p:nvSpPr>
          <p:cNvPr id="16395" name="Line 10"/>
          <p:cNvSpPr>
            <a:spLocks noChangeShapeType="1"/>
          </p:cNvSpPr>
          <p:nvPr/>
        </p:nvSpPr>
        <p:spPr bwMode="auto">
          <a:xfrm>
            <a:off x="7721600" y="5867400"/>
            <a:ext cx="1117600" cy="0"/>
          </a:xfrm>
          <a:prstGeom prst="line">
            <a:avLst/>
          </a:prstGeom>
          <a:noFill/>
          <a:ln w="9525">
            <a:solidFill>
              <a:schemeClr val="tx1"/>
            </a:solidFill>
            <a:round/>
            <a:headEnd type="triangle" w="med" len="med"/>
            <a:tailEnd type="triangle" w="med" len="med"/>
          </a:ln>
        </p:spPr>
        <p:txBody>
          <a:bodyPr/>
          <a:lstStyle/>
          <a:p>
            <a:endParaRPr lang="en-IN"/>
          </a:p>
        </p:txBody>
      </p:sp>
      <p:sp>
        <p:nvSpPr>
          <p:cNvPr id="16396" name="Line 11"/>
          <p:cNvSpPr>
            <a:spLocks noChangeShapeType="1"/>
          </p:cNvSpPr>
          <p:nvPr/>
        </p:nvSpPr>
        <p:spPr bwMode="auto">
          <a:xfrm>
            <a:off x="3962400" y="5334000"/>
            <a:ext cx="1727200" cy="0"/>
          </a:xfrm>
          <a:prstGeom prst="line">
            <a:avLst/>
          </a:prstGeom>
          <a:noFill/>
          <a:ln w="9525">
            <a:solidFill>
              <a:schemeClr val="tx1"/>
            </a:solidFill>
            <a:round/>
            <a:headEnd type="triangle" w="med" len="med"/>
            <a:tailEnd type="triangle" w="med" len="med"/>
          </a:ln>
        </p:spPr>
        <p:txBody>
          <a:bodyPr/>
          <a:lstStyle/>
          <a:p>
            <a:endParaRPr lang="en-IN"/>
          </a:p>
        </p:txBody>
      </p:sp>
      <p:sp>
        <p:nvSpPr>
          <p:cNvPr id="16397" name="Line 12"/>
          <p:cNvSpPr>
            <a:spLocks noChangeShapeType="1"/>
          </p:cNvSpPr>
          <p:nvPr/>
        </p:nvSpPr>
        <p:spPr bwMode="auto">
          <a:xfrm flipH="1">
            <a:off x="4368800" y="3962400"/>
            <a:ext cx="1320800" cy="0"/>
          </a:xfrm>
          <a:prstGeom prst="line">
            <a:avLst/>
          </a:prstGeom>
          <a:noFill/>
          <a:ln w="9525">
            <a:solidFill>
              <a:schemeClr val="tx1"/>
            </a:solidFill>
            <a:round/>
            <a:headEnd type="triangle" w="med" len="med"/>
            <a:tailEnd type="triangle" w="med" len="med"/>
          </a:ln>
        </p:spPr>
        <p:txBody>
          <a:bodyPr/>
          <a:lstStyle/>
          <a:p>
            <a:endParaRPr lang="en-IN"/>
          </a:p>
        </p:txBody>
      </p:sp>
      <p:sp>
        <p:nvSpPr>
          <p:cNvPr id="16398" name="Line 13"/>
          <p:cNvSpPr>
            <a:spLocks noChangeShapeType="1"/>
          </p:cNvSpPr>
          <p:nvPr/>
        </p:nvSpPr>
        <p:spPr bwMode="auto">
          <a:xfrm>
            <a:off x="4470400" y="3962400"/>
            <a:ext cx="0" cy="228600"/>
          </a:xfrm>
          <a:prstGeom prst="line">
            <a:avLst/>
          </a:prstGeom>
          <a:noFill/>
          <a:ln w="9525">
            <a:solidFill>
              <a:schemeClr val="tx1"/>
            </a:solidFill>
            <a:prstDash val="dash"/>
            <a:round/>
            <a:headEnd/>
            <a:tailEnd/>
          </a:ln>
        </p:spPr>
        <p:txBody>
          <a:bodyPr/>
          <a:lstStyle/>
          <a:p>
            <a:endParaRPr lang="en-IN"/>
          </a:p>
        </p:txBody>
      </p:sp>
      <p:sp>
        <p:nvSpPr>
          <p:cNvPr id="16399" name="Text Box 14"/>
          <p:cNvSpPr txBox="1">
            <a:spLocks noChangeArrowheads="1"/>
          </p:cNvSpPr>
          <p:nvPr/>
        </p:nvSpPr>
        <p:spPr bwMode="auto">
          <a:xfrm>
            <a:off x="8026400" y="6172201"/>
            <a:ext cx="1016000" cy="396875"/>
          </a:xfrm>
          <a:prstGeom prst="rect">
            <a:avLst/>
          </a:prstGeom>
          <a:noFill/>
          <a:ln w="9525">
            <a:noFill/>
            <a:miter lim="800000"/>
            <a:headEnd/>
            <a:tailEnd/>
          </a:ln>
        </p:spPr>
        <p:txBody>
          <a:bodyPr>
            <a:spAutoFit/>
          </a:bodyPr>
          <a:lstStyle/>
          <a:p>
            <a:pPr>
              <a:spcBef>
                <a:spcPct val="50000"/>
              </a:spcBef>
            </a:pPr>
            <a:r>
              <a:rPr lang="en-US" sz="2000"/>
              <a:t>R</a:t>
            </a:r>
            <a:r>
              <a:rPr lang="en-US" sz="2000" baseline="-25000"/>
              <a:t>B</a:t>
            </a:r>
            <a:endParaRPr lang="en-GB" sz="2000" baseline="-25000"/>
          </a:p>
        </p:txBody>
      </p:sp>
      <p:sp>
        <p:nvSpPr>
          <p:cNvPr id="16400" name="Text Box 15"/>
          <p:cNvSpPr txBox="1">
            <a:spLocks noChangeArrowheads="1"/>
          </p:cNvSpPr>
          <p:nvPr/>
        </p:nvSpPr>
        <p:spPr bwMode="auto">
          <a:xfrm>
            <a:off x="7446434" y="6316664"/>
            <a:ext cx="245533" cy="396875"/>
          </a:xfrm>
          <a:prstGeom prst="rect">
            <a:avLst/>
          </a:prstGeom>
          <a:noFill/>
          <a:ln w="9525">
            <a:noFill/>
            <a:miter lim="800000"/>
            <a:headEnd/>
            <a:tailEnd/>
          </a:ln>
        </p:spPr>
        <p:txBody>
          <a:bodyPr>
            <a:spAutoFit/>
          </a:bodyPr>
          <a:lstStyle/>
          <a:p>
            <a:pPr>
              <a:spcBef>
                <a:spcPct val="50000"/>
              </a:spcBef>
            </a:pPr>
            <a:endParaRPr lang="en-GB" sz="2000"/>
          </a:p>
        </p:txBody>
      </p:sp>
      <p:sp>
        <p:nvSpPr>
          <p:cNvPr id="16401" name="Text Box 16"/>
          <p:cNvSpPr txBox="1">
            <a:spLocks noChangeArrowheads="1"/>
          </p:cNvSpPr>
          <p:nvPr/>
        </p:nvSpPr>
        <p:spPr bwMode="auto">
          <a:xfrm>
            <a:off x="5283200" y="6019801"/>
            <a:ext cx="1016000" cy="396875"/>
          </a:xfrm>
          <a:prstGeom prst="rect">
            <a:avLst/>
          </a:prstGeom>
          <a:noFill/>
          <a:ln w="9525">
            <a:noFill/>
            <a:miter lim="800000"/>
            <a:headEnd/>
            <a:tailEnd/>
          </a:ln>
        </p:spPr>
        <p:txBody>
          <a:bodyPr>
            <a:spAutoFit/>
          </a:bodyPr>
          <a:lstStyle/>
          <a:p>
            <a:pPr>
              <a:spcBef>
                <a:spcPct val="50000"/>
              </a:spcBef>
            </a:pPr>
            <a:r>
              <a:rPr lang="en-US" sz="2000"/>
              <a:t>L</a:t>
            </a:r>
            <a:r>
              <a:rPr lang="en-US" sz="2000" baseline="-25000"/>
              <a:t>B</a:t>
            </a:r>
            <a:endParaRPr lang="en-GB" sz="2000" baseline="-25000"/>
          </a:p>
        </p:txBody>
      </p:sp>
      <p:sp>
        <p:nvSpPr>
          <p:cNvPr id="16402" name="Text Box 17"/>
          <p:cNvSpPr txBox="1">
            <a:spLocks noChangeArrowheads="1"/>
          </p:cNvSpPr>
          <p:nvPr/>
        </p:nvSpPr>
        <p:spPr bwMode="auto">
          <a:xfrm>
            <a:off x="4368800" y="5334001"/>
            <a:ext cx="1016000" cy="396875"/>
          </a:xfrm>
          <a:prstGeom prst="rect">
            <a:avLst/>
          </a:prstGeom>
          <a:noFill/>
          <a:ln w="9525">
            <a:noFill/>
            <a:miter lim="800000"/>
            <a:headEnd/>
            <a:tailEnd/>
          </a:ln>
        </p:spPr>
        <p:txBody>
          <a:bodyPr>
            <a:spAutoFit/>
          </a:bodyPr>
          <a:lstStyle/>
          <a:p>
            <a:pPr>
              <a:spcBef>
                <a:spcPct val="50000"/>
              </a:spcBef>
            </a:pPr>
            <a:r>
              <a:rPr lang="en-US" sz="2000"/>
              <a:t>(-)R</a:t>
            </a:r>
            <a:r>
              <a:rPr lang="en-US" sz="2000" baseline="-25000"/>
              <a:t>A</a:t>
            </a:r>
            <a:endParaRPr lang="en-GB" sz="2000" baseline="-25000"/>
          </a:p>
        </p:txBody>
      </p:sp>
      <p:sp>
        <p:nvSpPr>
          <p:cNvPr id="16403" name="Text Box 18"/>
          <p:cNvSpPr txBox="1">
            <a:spLocks noChangeArrowheads="1"/>
          </p:cNvSpPr>
          <p:nvPr/>
        </p:nvSpPr>
        <p:spPr bwMode="auto">
          <a:xfrm>
            <a:off x="4775200" y="3200401"/>
            <a:ext cx="1016000" cy="759182"/>
          </a:xfrm>
          <a:prstGeom prst="rect">
            <a:avLst/>
          </a:prstGeom>
          <a:noFill/>
          <a:ln w="9525">
            <a:noFill/>
            <a:miter lim="800000"/>
            <a:headEnd/>
            <a:tailEnd/>
          </a:ln>
        </p:spPr>
        <p:txBody>
          <a:bodyPr>
            <a:spAutoFit/>
          </a:bodyPr>
          <a:lstStyle/>
          <a:p>
            <a:pPr>
              <a:spcBef>
                <a:spcPct val="50000"/>
              </a:spcBef>
            </a:pPr>
            <a:endParaRPr lang="en-GB" sz="2000" baseline="-25000"/>
          </a:p>
          <a:p>
            <a:pPr>
              <a:spcBef>
                <a:spcPct val="50000"/>
              </a:spcBef>
            </a:pPr>
            <a:r>
              <a:rPr lang="en-US" sz="2000"/>
              <a:t>L</a:t>
            </a:r>
            <a:r>
              <a:rPr lang="en-US" sz="2000" baseline="-25000"/>
              <a:t>A</a:t>
            </a:r>
            <a:endParaRPr lang="en-GB" sz="2000" baseline="-25000"/>
          </a:p>
        </p:txBody>
      </p:sp>
      <p:sp>
        <p:nvSpPr>
          <p:cNvPr id="16404" name="Text Box 19"/>
          <p:cNvSpPr txBox="1">
            <a:spLocks noChangeArrowheads="1"/>
          </p:cNvSpPr>
          <p:nvPr/>
        </p:nvSpPr>
        <p:spPr bwMode="auto">
          <a:xfrm>
            <a:off x="5791200" y="4800601"/>
            <a:ext cx="406400" cy="396875"/>
          </a:xfrm>
          <a:prstGeom prst="rect">
            <a:avLst/>
          </a:prstGeom>
          <a:noFill/>
          <a:ln w="9525">
            <a:noFill/>
            <a:miter lim="800000"/>
            <a:headEnd/>
            <a:tailEnd/>
          </a:ln>
        </p:spPr>
        <p:txBody>
          <a:bodyPr>
            <a:spAutoFit/>
          </a:bodyPr>
          <a:lstStyle/>
          <a:p>
            <a:pPr>
              <a:spcBef>
                <a:spcPct val="50000"/>
              </a:spcBef>
            </a:pPr>
            <a:r>
              <a:rPr lang="en-US" sz="2000"/>
              <a:t>A</a:t>
            </a:r>
            <a:endParaRPr lang="en-GB" sz="2000"/>
          </a:p>
        </p:txBody>
      </p:sp>
      <p:sp>
        <p:nvSpPr>
          <p:cNvPr id="16405" name="Text Box 20"/>
          <p:cNvSpPr txBox="1">
            <a:spLocks noChangeArrowheads="1"/>
          </p:cNvSpPr>
          <p:nvPr/>
        </p:nvSpPr>
        <p:spPr bwMode="auto">
          <a:xfrm>
            <a:off x="7315200" y="3352801"/>
            <a:ext cx="609600" cy="396875"/>
          </a:xfrm>
          <a:prstGeom prst="rect">
            <a:avLst/>
          </a:prstGeom>
          <a:noFill/>
          <a:ln w="9525">
            <a:noFill/>
            <a:miter lim="800000"/>
            <a:headEnd/>
            <a:tailEnd/>
          </a:ln>
        </p:spPr>
        <p:txBody>
          <a:bodyPr>
            <a:spAutoFit/>
          </a:bodyPr>
          <a:lstStyle/>
          <a:p>
            <a:pPr>
              <a:spcBef>
                <a:spcPct val="50000"/>
              </a:spcBef>
            </a:pPr>
            <a:r>
              <a:rPr lang="en-US" sz="2000"/>
              <a:t>B</a:t>
            </a:r>
            <a:endParaRPr lang="en-GB" sz="2000"/>
          </a:p>
        </p:txBody>
      </p:sp>
      <p:sp>
        <p:nvSpPr>
          <p:cNvPr id="16406" name="Rectangle 21"/>
          <p:cNvSpPr>
            <a:spLocks noChangeArrowheads="1"/>
          </p:cNvSpPr>
          <p:nvPr/>
        </p:nvSpPr>
        <p:spPr bwMode="auto">
          <a:xfrm>
            <a:off x="0" y="1447800"/>
            <a:ext cx="9448800" cy="1295400"/>
          </a:xfrm>
          <a:prstGeom prst="rect">
            <a:avLst/>
          </a:prstGeom>
          <a:noFill/>
          <a:ln w="9525">
            <a:noFill/>
            <a:miter lim="800000"/>
            <a:headEnd/>
            <a:tailEnd/>
          </a:ln>
        </p:spPr>
        <p:txBody>
          <a:bodyPr/>
          <a:lstStyle/>
          <a:p>
            <a:pPr marL="342900" indent="-342900">
              <a:spcBef>
                <a:spcPct val="20000"/>
              </a:spcBef>
              <a:buFontTx/>
              <a:buChar char="•"/>
            </a:pPr>
            <a:r>
              <a:rPr lang="en-US" dirty="0">
                <a:solidFill>
                  <a:schemeClr val="bg1"/>
                </a:solidFill>
                <a:latin typeface="Times New Roman" pitchFamily="18" charset="0"/>
              </a:rPr>
              <a:t>Total weight span of tower A = L</a:t>
            </a:r>
            <a:r>
              <a:rPr lang="en-US" baseline="-25000" dirty="0">
                <a:solidFill>
                  <a:schemeClr val="bg1"/>
                </a:solidFill>
                <a:latin typeface="Times New Roman" pitchFamily="18" charset="0"/>
              </a:rPr>
              <a:t>A </a:t>
            </a:r>
            <a:r>
              <a:rPr lang="en-US" dirty="0">
                <a:solidFill>
                  <a:schemeClr val="bg1"/>
                </a:solidFill>
                <a:latin typeface="Times New Roman" pitchFamily="18" charset="0"/>
              </a:rPr>
              <a:t>– R</a:t>
            </a:r>
            <a:r>
              <a:rPr lang="en-US" baseline="-25000" dirty="0">
                <a:solidFill>
                  <a:schemeClr val="bg1"/>
                </a:solidFill>
                <a:latin typeface="Times New Roman" pitchFamily="18" charset="0"/>
              </a:rPr>
              <a:t>A</a:t>
            </a:r>
          </a:p>
          <a:p>
            <a:pPr marL="342900" indent="-342900">
              <a:spcBef>
                <a:spcPct val="20000"/>
              </a:spcBef>
              <a:buFontTx/>
              <a:buChar char="•"/>
            </a:pPr>
            <a:endParaRPr lang="en-US" baseline="-25000" dirty="0">
              <a:solidFill>
                <a:schemeClr val="bg1"/>
              </a:solidFill>
              <a:latin typeface="Times New Roman" pitchFamily="18" charset="0"/>
            </a:endParaRPr>
          </a:p>
          <a:p>
            <a:pPr marL="342900" indent="-342900">
              <a:spcBef>
                <a:spcPct val="20000"/>
              </a:spcBef>
              <a:buFontTx/>
              <a:buChar char="•"/>
            </a:pPr>
            <a:r>
              <a:rPr lang="en-US" dirty="0">
                <a:solidFill>
                  <a:schemeClr val="bg1"/>
                </a:solidFill>
                <a:latin typeface="Times New Roman" pitchFamily="18" charset="0"/>
              </a:rPr>
              <a:t>Total weight span of tower B = L</a:t>
            </a:r>
            <a:r>
              <a:rPr lang="en-US" baseline="-25000" dirty="0">
                <a:solidFill>
                  <a:schemeClr val="bg1"/>
                </a:solidFill>
                <a:latin typeface="Times New Roman" pitchFamily="18" charset="0"/>
              </a:rPr>
              <a:t>B </a:t>
            </a:r>
            <a:r>
              <a:rPr lang="en-US" dirty="0">
                <a:solidFill>
                  <a:schemeClr val="bg1"/>
                </a:solidFill>
                <a:latin typeface="Times New Roman" pitchFamily="18" charset="0"/>
              </a:rPr>
              <a:t>+ R</a:t>
            </a:r>
            <a:r>
              <a:rPr lang="en-US" baseline="-25000" dirty="0">
                <a:solidFill>
                  <a:schemeClr val="bg1"/>
                </a:solidFill>
                <a:latin typeface="Times New Roman" pitchFamily="18" charset="0"/>
              </a:rPr>
              <a:t>B</a:t>
            </a:r>
          </a:p>
          <a:p>
            <a:pPr marL="342900" indent="-342900">
              <a:spcBef>
                <a:spcPct val="20000"/>
              </a:spcBef>
              <a:buFontTx/>
              <a:buChar char="•"/>
            </a:pPr>
            <a:endParaRPr lang="en-US" baseline="-25000" dirty="0">
              <a:solidFill>
                <a:schemeClr val="bg1"/>
              </a:solidFill>
              <a:latin typeface="Times New Roman" pitchFamily="18" charset="0"/>
            </a:endParaRPr>
          </a:p>
          <a:p>
            <a:pPr marL="342900" indent="-342900">
              <a:spcBef>
                <a:spcPct val="20000"/>
              </a:spcBef>
            </a:pPr>
            <a:endParaRPr lang="en-US" u="sng" dirty="0">
              <a:solidFill>
                <a:schemeClr val="accent2"/>
              </a:solidFill>
              <a:latin typeface="Times New Roman" pitchFamily="18" charset="0"/>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Negative </a:t>
            </a:r>
            <a:r>
              <a:rPr lang="en-US" sz="4000" i="1" dirty="0" err="1">
                <a:solidFill>
                  <a:schemeClr val="bg1"/>
                </a:solidFill>
              </a:rPr>
              <a:t>Wt</a:t>
            </a:r>
            <a:r>
              <a:rPr lang="en-US" sz="4000" i="1" dirty="0">
                <a:solidFill>
                  <a:schemeClr val="bg1"/>
                </a:solidFill>
              </a:rPr>
              <a:t> span</a:t>
            </a:r>
            <a:endParaRPr lang="en-IN" sz="4000" i="1" dirty="0">
              <a:solidFill>
                <a:schemeClr val="bg1"/>
              </a:solidFill>
            </a:endParaRPr>
          </a:p>
        </p:txBody>
      </p:sp>
      <p:pic>
        <p:nvPicPr>
          <p:cNvPr id="5" name="Picture 22">
            <a:extLst>
              <a:ext uri="{FF2B5EF4-FFF2-40B4-BE49-F238E27FC236}">
                <a16:creationId xmlns:a16="http://schemas.microsoft.com/office/drawing/2014/main" id="{03646DB5-BCF0-97CC-1E7E-09A84894A4B2}"/>
              </a:ext>
            </a:extLst>
          </p:cNvPr>
          <p:cNvPicPr>
            <a:picLocks noGrp="1" noChangeAspect="1" noChangeArrowheads="1"/>
          </p:cNvPicPr>
          <p:nvPr>
            <p:ph idx="1"/>
          </p:nvPr>
        </p:nvPicPr>
        <p:blipFill>
          <a:blip r:embed="rId2"/>
          <a:srcRect/>
          <a:stretch>
            <a:fillRect/>
          </a:stretch>
        </p:blipFill>
        <p:spPr bwMode="auto">
          <a:xfrm>
            <a:off x="2245360" y="1300480"/>
            <a:ext cx="6634480" cy="4680585"/>
          </a:xfrm>
          <a:prstGeom prst="rect">
            <a:avLst/>
          </a:prstGeom>
          <a:noFill/>
          <a:ln w="9525">
            <a:noFill/>
            <a:miter lim="800000"/>
            <a:headEnd/>
            <a:tailEnd/>
          </a:ln>
        </p:spPr>
      </p:pic>
      <p:sp>
        <p:nvSpPr>
          <p:cNvPr id="6" name="TextBox 5">
            <a:extLst>
              <a:ext uri="{FF2B5EF4-FFF2-40B4-BE49-F238E27FC236}">
                <a16:creationId xmlns:a16="http://schemas.microsoft.com/office/drawing/2014/main" id="{365A3400-8702-3E3A-DA5C-A1A5DFC2307A}"/>
              </a:ext>
            </a:extLst>
          </p:cNvPr>
          <p:cNvSpPr txBox="1"/>
          <p:nvPr/>
        </p:nvSpPr>
        <p:spPr>
          <a:xfrm>
            <a:off x="9083040" y="1940560"/>
            <a:ext cx="1492973" cy="369332"/>
          </a:xfrm>
          <a:prstGeom prst="rect">
            <a:avLst/>
          </a:prstGeom>
          <a:noFill/>
        </p:spPr>
        <p:txBody>
          <a:bodyPr wrap="none" rtlCol="0">
            <a:spAutoFit/>
          </a:bodyPr>
          <a:lstStyle/>
          <a:p>
            <a:r>
              <a:rPr lang="en-US" dirty="0"/>
              <a:t>Refer profile</a:t>
            </a:r>
            <a:endParaRPr lang="en-IN" dirty="0"/>
          </a:p>
        </p:txBody>
      </p:sp>
    </p:spTree>
    <p:extLst>
      <p:ext uri="{BB962C8B-B14F-4D97-AF65-F5344CB8AC3E}">
        <p14:creationId xmlns:p14="http://schemas.microsoft.com/office/powerpoint/2010/main" val="19294199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81872" y="139861"/>
            <a:ext cx="1508032" cy="1538467"/>
          </a:xfrm>
        </p:spPr>
        <p:txBody>
          <a:bodyPr>
            <a:noAutofit/>
          </a:bodyPr>
          <a:lstStyle/>
          <a:p>
            <a:pPr algn="ctr"/>
            <a:r>
              <a:rPr lang="en-US" sz="2400" i="1" dirty="0">
                <a:solidFill>
                  <a:schemeClr val="bg1"/>
                </a:solidFill>
              </a:rPr>
              <a:t>Tower Spotting Data – Pg.1/2</a:t>
            </a:r>
            <a:endParaRPr lang="en-IN" sz="2400" i="1" dirty="0">
              <a:solidFill>
                <a:schemeClr val="bg1"/>
              </a:solidFill>
            </a:endParaRPr>
          </a:p>
        </p:txBody>
      </p:sp>
      <p:graphicFrame>
        <p:nvGraphicFramePr>
          <p:cNvPr id="7" name="Table 6">
            <a:extLst>
              <a:ext uri="{FF2B5EF4-FFF2-40B4-BE49-F238E27FC236}">
                <a16:creationId xmlns:a16="http://schemas.microsoft.com/office/drawing/2014/main" id="{2FC0E70C-0E48-96BE-FB73-6D4328B87F30}"/>
              </a:ext>
            </a:extLst>
          </p:cNvPr>
          <p:cNvGraphicFramePr>
            <a:graphicFrameLocks noGrp="1"/>
          </p:cNvGraphicFramePr>
          <p:nvPr>
            <p:extLst>
              <p:ext uri="{D42A27DB-BD31-4B8C-83A1-F6EECF244321}">
                <p14:modId xmlns:p14="http://schemas.microsoft.com/office/powerpoint/2010/main" val="469617666"/>
              </p:ext>
            </p:extLst>
          </p:nvPr>
        </p:nvGraphicFramePr>
        <p:xfrm>
          <a:off x="1805652" y="358815"/>
          <a:ext cx="9769031" cy="6065143"/>
        </p:xfrm>
        <a:graphic>
          <a:graphicData uri="http://schemas.openxmlformats.org/drawingml/2006/table">
            <a:tbl>
              <a:tblPr/>
              <a:tblGrid>
                <a:gridCol w="263381">
                  <a:extLst>
                    <a:ext uri="{9D8B030D-6E8A-4147-A177-3AD203B41FA5}">
                      <a16:colId xmlns:a16="http://schemas.microsoft.com/office/drawing/2014/main" val="878947095"/>
                    </a:ext>
                  </a:extLst>
                </a:gridCol>
                <a:gridCol w="3950712">
                  <a:extLst>
                    <a:ext uri="{9D8B030D-6E8A-4147-A177-3AD203B41FA5}">
                      <a16:colId xmlns:a16="http://schemas.microsoft.com/office/drawing/2014/main" val="3907284514"/>
                    </a:ext>
                  </a:extLst>
                </a:gridCol>
                <a:gridCol w="562678">
                  <a:extLst>
                    <a:ext uri="{9D8B030D-6E8A-4147-A177-3AD203B41FA5}">
                      <a16:colId xmlns:a16="http://schemas.microsoft.com/office/drawing/2014/main" val="252246418"/>
                    </a:ext>
                  </a:extLst>
                </a:gridCol>
                <a:gridCol w="562678">
                  <a:extLst>
                    <a:ext uri="{9D8B030D-6E8A-4147-A177-3AD203B41FA5}">
                      <a16:colId xmlns:a16="http://schemas.microsoft.com/office/drawing/2014/main" val="517398679"/>
                    </a:ext>
                  </a:extLst>
                </a:gridCol>
                <a:gridCol w="359154">
                  <a:extLst>
                    <a:ext uri="{9D8B030D-6E8A-4147-A177-3AD203B41FA5}">
                      <a16:colId xmlns:a16="http://schemas.microsoft.com/office/drawing/2014/main" val="2004519709"/>
                    </a:ext>
                  </a:extLst>
                </a:gridCol>
                <a:gridCol w="562678">
                  <a:extLst>
                    <a:ext uri="{9D8B030D-6E8A-4147-A177-3AD203B41FA5}">
                      <a16:colId xmlns:a16="http://schemas.microsoft.com/office/drawing/2014/main" val="2807938754"/>
                    </a:ext>
                  </a:extLst>
                </a:gridCol>
                <a:gridCol w="454929">
                  <a:extLst>
                    <a:ext uri="{9D8B030D-6E8A-4147-A177-3AD203B41FA5}">
                      <a16:colId xmlns:a16="http://schemas.microsoft.com/office/drawing/2014/main" val="3114415213"/>
                    </a:ext>
                  </a:extLst>
                </a:gridCol>
                <a:gridCol w="562678">
                  <a:extLst>
                    <a:ext uri="{9D8B030D-6E8A-4147-A177-3AD203B41FA5}">
                      <a16:colId xmlns:a16="http://schemas.microsoft.com/office/drawing/2014/main" val="1960753561"/>
                    </a:ext>
                  </a:extLst>
                </a:gridCol>
                <a:gridCol w="454929">
                  <a:extLst>
                    <a:ext uri="{9D8B030D-6E8A-4147-A177-3AD203B41FA5}">
                      <a16:colId xmlns:a16="http://schemas.microsoft.com/office/drawing/2014/main" val="580811877"/>
                    </a:ext>
                  </a:extLst>
                </a:gridCol>
                <a:gridCol w="562678">
                  <a:extLst>
                    <a:ext uri="{9D8B030D-6E8A-4147-A177-3AD203B41FA5}">
                      <a16:colId xmlns:a16="http://schemas.microsoft.com/office/drawing/2014/main" val="2765773595"/>
                    </a:ext>
                  </a:extLst>
                </a:gridCol>
                <a:gridCol w="454929">
                  <a:extLst>
                    <a:ext uri="{9D8B030D-6E8A-4147-A177-3AD203B41FA5}">
                      <a16:colId xmlns:a16="http://schemas.microsoft.com/office/drawing/2014/main" val="3338020225"/>
                    </a:ext>
                  </a:extLst>
                </a:gridCol>
                <a:gridCol w="562678">
                  <a:extLst>
                    <a:ext uri="{9D8B030D-6E8A-4147-A177-3AD203B41FA5}">
                      <a16:colId xmlns:a16="http://schemas.microsoft.com/office/drawing/2014/main" val="2079621192"/>
                    </a:ext>
                  </a:extLst>
                </a:gridCol>
                <a:gridCol w="454929">
                  <a:extLst>
                    <a:ext uri="{9D8B030D-6E8A-4147-A177-3AD203B41FA5}">
                      <a16:colId xmlns:a16="http://schemas.microsoft.com/office/drawing/2014/main" val="2499300678"/>
                    </a:ext>
                  </a:extLst>
                </a:gridCol>
              </a:tblGrid>
              <a:tr h="555770">
                <a:tc gridSpan="13">
                  <a:txBody>
                    <a:bodyPr/>
                    <a:lstStyle/>
                    <a:p>
                      <a:pPr algn="ctr" fontAlgn="t"/>
                      <a:r>
                        <a:rPr lang="en-IN" sz="1600" b="1" i="0" u="sng" strike="noStrike" dirty="0">
                          <a:solidFill>
                            <a:schemeClr val="bg1"/>
                          </a:solidFill>
                          <a:effectLst/>
                          <a:latin typeface="Trebuchet MS" panose="020B0603020202020204" pitchFamily="34" charset="0"/>
                        </a:rPr>
                        <a:t>Tower Spotting Requirements of 220KV Double Circuit LA,LB,LC,LD,LD-DE type Towers </a:t>
                      </a:r>
                      <a:br>
                        <a:rPr lang="en-IN" sz="1600" b="1" i="0" u="sng" strike="noStrike" dirty="0">
                          <a:solidFill>
                            <a:schemeClr val="bg1"/>
                          </a:solidFill>
                          <a:effectLst/>
                          <a:latin typeface="Trebuchet MS" panose="020B0603020202020204" pitchFamily="34" charset="0"/>
                        </a:rPr>
                      </a:br>
                      <a:r>
                        <a:rPr lang="en-IN" sz="1600" b="1" i="0" u="sng" strike="noStrike" dirty="0">
                          <a:solidFill>
                            <a:schemeClr val="bg1"/>
                          </a:solidFill>
                          <a:effectLst/>
                          <a:latin typeface="Trebuchet MS" panose="020B0603020202020204" pitchFamily="34" charset="0"/>
                        </a:rPr>
                        <a:t>with single MOOSE ACSR Conductor IN ZONE -5</a:t>
                      </a:r>
                    </a:p>
                  </a:txBody>
                  <a:tcPr marL="0" marR="0" marT="0" marB="0">
                    <a:lnL>
                      <a:noFill/>
                    </a:lnL>
                    <a:lnR>
                      <a:noFill/>
                    </a:lnR>
                    <a:lnT>
                      <a:noFill/>
                    </a:lnT>
                    <a:lnB>
                      <a:noFill/>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621960068"/>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1"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365089932"/>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rowSpan="2">
                  <a:txBody>
                    <a:bodyPr/>
                    <a:lstStyle/>
                    <a:p>
                      <a:pPr algn="ctr" fontAlgn="ctr"/>
                      <a:r>
                        <a:rPr lang="en-IN" sz="1600" b="1" i="0" u="none" strike="noStrike" dirty="0">
                          <a:solidFill>
                            <a:schemeClr val="bg1"/>
                          </a:solidFill>
                          <a:effectLst/>
                          <a:latin typeface="Trebuchet MS" panose="020B0603020202020204" pitchFamily="34" charset="0"/>
                        </a:rPr>
                        <a:t>Description </a:t>
                      </a:r>
                    </a:p>
                  </a:txBody>
                  <a:tcPr marL="0" marR="0" marT="0" marB="0" anchor="ctr">
                    <a:lnL>
                      <a:noFill/>
                    </a:lnL>
                    <a:lnR>
                      <a:noFill/>
                    </a:lnR>
                    <a:lnT>
                      <a:noFill/>
                    </a:lnT>
                    <a:lnB>
                      <a:noFill/>
                    </a:lnB>
                  </a:tcPr>
                </a:tc>
                <a:tc gridSpan="11">
                  <a:txBody>
                    <a:bodyPr/>
                    <a:lstStyle/>
                    <a:p>
                      <a:pPr algn="ctr" fontAlgn="b"/>
                      <a:r>
                        <a:rPr lang="en-IN" sz="1600" b="1" i="0" u="none" strike="noStrike">
                          <a:solidFill>
                            <a:schemeClr val="bg1"/>
                          </a:solidFill>
                          <a:effectLst/>
                          <a:latin typeface="Trebuchet MS" panose="020B0603020202020204" pitchFamily="34" charset="0"/>
                        </a:rPr>
                        <a:t> Type of Tower</a:t>
                      </a:r>
                    </a:p>
                  </a:txBody>
                  <a:tcPr marL="0" marR="0" marT="0" marB="0" anchor="b">
                    <a:lnL>
                      <a:noFill/>
                    </a:lnL>
                    <a:lnR>
                      <a:noFill/>
                    </a:lnR>
                    <a:lnT>
                      <a:noFill/>
                    </a:lnT>
                    <a:lnB>
                      <a:noFill/>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46955185"/>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vMerge="1">
                  <a:txBody>
                    <a:bodyPr/>
                    <a:lstStyle/>
                    <a:p>
                      <a:endParaRPr lang="en-IN"/>
                    </a:p>
                  </a:txBody>
                  <a:tcPr/>
                </a:tc>
                <a:tc>
                  <a:txBody>
                    <a:bodyPr/>
                    <a:lstStyle/>
                    <a:p>
                      <a:pPr algn="ctr" fontAlgn="ctr"/>
                      <a:endParaRPr lang="en-IN" sz="16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LA</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LB</a:t>
                      </a: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LC</a:t>
                      </a: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LD</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LD-DE</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37627233"/>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ctr"/>
                      <a:endParaRPr lang="en-IN" sz="1600" b="1" i="0" u="none" strike="noStrike" dirty="0">
                        <a:solidFill>
                          <a:schemeClr val="bg1"/>
                        </a:solidFill>
                        <a:effectLst/>
                        <a:latin typeface="Trebuchet MS" panose="020B0603020202020204" pitchFamily="34" charset="0"/>
                      </a:endParaRPr>
                    </a:p>
                  </a:txBody>
                  <a:tcPr marL="0" marR="0" marT="0" marB="0" anchor="ctr">
                    <a:lnL>
                      <a:noFill/>
                    </a:lnL>
                    <a:lnR>
                      <a:noFill/>
                    </a:lnR>
                    <a:lnT>
                      <a:noFill/>
                    </a:lnT>
                    <a:lnB>
                      <a:noFill/>
                    </a:lnB>
                  </a:tcPr>
                </a:tc>
                <a:tc>
                  <a:txBody>
                    <a:bodyPr/>
                    <a:lstStyle/>
                    <a:p>
                      <a:pPr algn="ctr" fontAlgn="ctr"/>
                      <a:endParaRPr lang="en-IN" sz="16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tcPr>
                </a:tc>
                <a:tc>
                  <a:txBody>
                    <a:bodyPr/>
                    <a:lstStyle/>
                    <a:p>
                      <a:pPr algn="ctr" fontAlgn="b"/>
                      <a:endParaRPr lang="en-IN" sz="12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2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2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924948153"/>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r>
                        <a:rPr lang="en-IN" sz="1600" b="0" i="0" u="none" strike="noStrike">
                          <a:solidFill>
                            <a:schemeClr val="bg1"/>
                          </a:solidFill>
                          <a:effectLst/>
                          <a:latin typeface="Trebuchet MS" panose="020B0603020202020204" pitchFamily="34" charset="0"/>
                        </a:rPr>
                        <a:t>Deviation not to exceed in degrees</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2</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15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30</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60</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90</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581056336"/>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r>
                        <a:rPr lang="en-IN" sz="1600" b="0" i="0" u="none" strike="noStrike" dirty="0">
                          <a:solidFill>
                            <a:schemeClr val="bg1"/>
                          </a:solidFill>
                          <a:effectLst/>
                          <a:latin typeface="Trebuchet MS" panose="020B0603020202020204" pitchFamily="34" charset="0"/>
                        </a:rPr>
                        <a:t>Normal WIND SPAN (m)</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350</a:t>
                      </a: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350</a:t>
                      </a: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350</a:t>
                      </a: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350</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350</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130787984"/>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rowSpan="2">
                  <a:txBody>
                    <a:bodyPr/>
                    <a:lstStyle/>
                    <a:p>
                      <a:pPr algn="l" fontAlgn="b"/>
                      <a:r>
                        <a:rPr lang="en-IN" sz="1600" b="0" i="0" u="none" strike="noStrike" dirty="0" err="1">
                          <a:solidFill>
                            <a:schemeClr val="bg1"/>
                          </a:solidFill>
                          <a:effectLst/>
                          <a:latin typeface="Trebuchet MS" panose="020B0603020202020204" pitchFamily="34" charset="0"/>
                        </a:rPr>
                        <a:t>Indvidual</a:t>
                      </a:r>
                      <a:r>
                        <a:rPr lang="en-IN" sz="1600" b="0" i="0" u="none" strike="noStrike" dirty="0">
                          <a:solidFill>
                            <a:schemeClr val="bg1"/>
                          </a:solidFill>
                          <a:effectLst/>
                          <a:latin typeface="Trebuchet MS" panose="020B0603020202020204" pitchFamily="34" charset="0"/>
                        </a:rPr>
                        <a:t> Span not greater than From vertical separation consideration</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75400603"/>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vMerge="1">
                  <a:txBody>
                    <a:bodyPr/>
                    <a:lstStyle/>
                    <a:p>
                      <a:endParaRPr lang="en-IN"/>
                    </a:p>
                  </a:txBody>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540</a:t>
                      </a: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550</a:t>
                      </a: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550</a:t>
                      </a: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550</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550</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235356013"/>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r>
                        <a:rPr lang="en-IN" sz="1600" b="1" i="0" u="sng" strike="noStrike" dirty="0">
                          <a:solidFill>
                            <a:schemeClr val="bg1"/>
                          </a:solidFill>
                          <a:effectLst/>
                          <a:latin typeface="Trebuchet MS" panose="020B0603020202020204" pitchFamily="34" charset="0"/>
                        </a:rPr>
                        <a:t>Max. </a:t>
                      </a:r>
                      <a:r>
                        <a:rPr lang="en-IN" sz="1600" b="1" i="0" u="sng" strike="noStrike" dirty="0" err="1">
                          <a:solidFill>
                            <a:schemeClr val="bg1"/>
                          </a:solidFill>
                          <a:effectLst/>
                          <a:latin typeface="Trebuchet MS" panose="020B0603020202020204" pitchFamily="34" charset="0"/>
                        </a:rPr>
                        <a:t>Wt</a:t>
                      </a:r>
                      <a:r>
                        <a:rPr lang="en-IN" sz="1600" b="1" i="0" u="sng" strike="noStrike" dirty="0">
                          <a:solidFill>
                            <a:schemeClr val="bg1"/>
                          </a:solidFill>
                          <a:effectLst/>
                          <a:latin typeface="Trebuchet MS" panose="020B0603020202020204" pitchFamily="34" charset="0"/>
                        </a:rPr>
                        <a:t> Span (m)</a:t>
                      </a:r>
                    </a:p>
                  </a:txBody>
                  <a:tcPr marL="0" marR="0" marT="0" marB="0" anchor="b">
                    <a:lnL>
                      <a:noFill/>
                    </a:lnL>
                    <a:lnR>
                      <a:noFill/>
                    </a:lnR>
                    <a:lnT>
                      <a:noFill/>
                    </a:lnT>
                    <a:lnB>
                      <a:noFill/>
                    </a:lnB>
                  </a:tcPr>
                </a:tc>
                <a:tc>
                  <a:txBody>
                    <a:bodyPr/>
                    <a:lstStyle/>
                    <a:p>
                      <a:pPr algn="l"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936280889"/>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Down</a:t>
                      </a: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Down</a:t>
                      </a: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Down</a:t>
                      </a:r>
                    </a:p>
                  </a:txBody>
                  <a:tcPr marL="0" marR="0" marT="0" marB="0" anchor="b">
                    <a:lnL>
                      <a:noFill/>
                    </a:lnL>
                    <a:lnR>
                      <a:noFill/>
                    </a:lnR>
                    <a:lnT>
                      <a:noFill/>
                    </a:lnT>
                    <a:lnB>
                      <a:noFill/>
                    </a:lnB>
                  </a:tcPr>
                </a:tc>
                <a:tc>
                  <a:txBody>
                    <a:bodyPr/>
                    <a:lstStyle/>
                    <a:p>
                      <a:pPr algn="ctr" fontAlgn="b"/>
                      <a:endParaRPr lang="en-IN" sz="16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Down</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none" strike="noStrike">
                          <a:solidFill>
                            <a:schemeClr val="bg1"/>
                          </a:solidFill>
                          <a:effectLst/>
                          <a:latin typeface="Trebuchet MS" panose="020B0603020202020204" pitchFamily="34" charset="0"/>
                        </a:rPr>
                        <a:t>Down</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321134629"/>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r>
                        <a:rPr lang="en-IN" sz="1600" b="0" i="0" u="none" strike="noStrike" dirty="0">
                          <a:solidFill>
                            <a:schemeClr val="bg1"/>
                          </a:solidFill>
                          <a:effectLst/>
                          <a:latin typeface="Trebuchet MS" panose="020B0603020202020204" pitchFamily="34" charset="0"/>
                        </a:rPr>
                        <a:t>Vertical load limitation</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00717020"/>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sng" strike="noStrike">
                          <a:solidFill>
                            <a:schemeClr val="bg1"/>
                          </a:solidFill>
                          <a:effectLst/>
                          <a:latin typeface="Trebuchet MS" panose="020B0603020202020204" pitchFamily="34" charset="0"/>
                        </a:rPr>
                        <a:t>Conductor</a:t>
                      </a:r>
                    </a:p>
                  </a:txBody>
                  <a:tcPr marL="0" marR="0" marT="0" marB="0" anchor="b">
                    <a:lnL>
                      <a:noFill/>
                    </a:lnL>
                    <a:lnR>
                      <a:noFill/>
                    </a:lnR>
                    <a:lnT>
                      <a:noFill/>
                    </a:lnT>
                    <a:lnB>
                      <a:noFill/>
                    </a:lnB>
                  </a:tcPr>
                </a:tc>
                <a:tc>
                  <a:txBody>
                    <a:bodyPr/>
                    <a:lstStyle/>
                    <a:p>
                      <a:pPr algn="ctr" fontAlgn="b"/>
                      <a:endParaRPr lang="en-IN" sz="1600" b="1" i="0" u="sng"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8145191"/>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r>
                        <a:rPr lang="en-IN" sz="1600" b="0" i="0" u="none" strike="noStrike" dirty="0">
                          <a:solidFill>
                            <a:schemeClr val="bg1"/>
                          </a:solidFill>
                          <a:effectLst/>
                          <a:latin typeface="Trebuchet MS" panose="020B0603020202020204" pitchFamily="34" charset="0"/>
                        </a:rPr>
                        <a:t>Effect of both spans(m) NC</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525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525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525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525</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525</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249684226"/>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r>
                        <a:rPr lang="en-IN" sz="1600" b="0" i="0" u="none" strike="noStrike" dirty="0">
                          <a:solidFill>
                            <a:schemeClr val="bg1"/>
                          </a:solidFill>
                          <a:effectLst/>
                          <a:latin typeface="Trebuchet MS" panose="020B0603020202020204" pitchFamily="34" charset="0"/>
                        </a:rPr>
                        <a:t>Effect of one span(m) BWC</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315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315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315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315</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961114326"/>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763714679"/>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1" i="0" u="sng" strike="noStrike">
                          <a:solidFill>
                            <a:schemeClr val="bg1"/>
                          </a:solidFill>
                          <a:effectLst/>
                          <a:latin typeface="Trebuchet MS" panose="020B0603020202020204" pitchFamily="34" charset="0"/>
                        </a:rPr>
                        <a:t>Earth Wire</a:t>
                      </a:r>
                    </a:p>
                  </a:txBody>
                  <a:tcPr marL="0" marR="0" marT="0" marB="0" anchor="b">
                    <a:lnL>
                      <a:noFill/>
                    </a:lnL>
                    <a:lnR>
                      <a:noFill/>
                    </a:lnR>
                    <a:lnT>
                      <a:noFill/>
                    </a:lnT>
                    <a:lnB>
                      <a:noFill/>
                    </a:lnB>
                  </a:tcPr>
                </a:tc>
                <a:tc>
                  <a:txBody>
                    <a:bodyPr/>
                    <a:lstStyle/>
                    <a:p>
                      <a:pPr algn="ctr" fontAlgn="b"/>
                      <a:endParaRPr lang="en-IN" sz="1600" b="1" i="0" u="sng"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70010222"/>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r>
                        <a:rPr lang="en-IN" sz="1600" b="0" i="0" u="none" strike="noStrike">
                          <a:solidFill>
                            <a:schemeClr val="bg1"/>
                          </a:solidFill>
                          <a:effectLst/>
                          <a:latin typeface="Trebuchet MS" panose="020B0603020202020204" pitchFamily="34" charset="0"/>
                        </a:rPr>
                        <a:t>Effect of both spans(m) NC</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525</a:t>
                      </a:r>
                    </a:p>
                  </a:txBody>
                  <a:tcPr marL="0" marR="0" marT="0" marB="0" anchor="b">
                    <a:lnL>
                      <a:noFill/>
                    </a:lnL>
                    <a:lnR>
                      <a:noFill/>
                    </a:lnR>
                    <a:lnT>
                      <a:noFill/>
                    </a:lnT>
                    <a:lnB>
                      <a:noFill/>
                    </a:lnB>
                  </a:tcPr>
                </a:tc>
                <a:tc>
                  <a:txBody>
                    <a:bodyPr/>
                    <a:lstStyle/>
                    <a:p>
                      <a:pPr algn="ctr" fontAlgn="b"/>
                      <a:endParaRPr lang="en-IN" sz="16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525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525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525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525</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906959848"/>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r>
                        <a:rPr lang="en-IN" sz="1600" b="0" i="0" u="none" strike="noStrike">
                          <a:solidFill>
                            <a:schemeClr val="bg1"/>
                          </a:solidFill>
                          <a:effectLst/>
                          <a:latin typeface="Trebuchet MS" panose="020B0603020202020204" pitchFamily="34" charset="0"/>
                        </a:rPr>
                        <a:t>Effect of one span(m) BWC</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315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315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315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315</a:t>
                      </a: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600" b="0" i="0" u="none" strike="noStrike">
                          <a:solidFill>
                            <a:schemeClr val="bg1"/>
                          </a:solidFill>
                          <a:effectLst/>
                          <a:latin typeface="Trebuchet MS" panose="020B0603020202020204" pitchFamily="34" charset="0"/>
                        </a:rPr>
                        <a:t>--</a:t>
                      </a: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327036003"/>
                  </a:ext>
                </a:extLst>
              </a:tr>
              <a:tr h="289967">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6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6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09472262"/>
                  </a:ext>
                </a:extLst>
              </a:tr>
            </a:tbl>
          </a:graphicData>
        </a:graphic>
      </p:graphicFrame>
    </p:spTree>
    <p:extLst>
      <p:ext uri="{BB962C8B-B14F-4D97-AF65-F5344CB8AC3E}">
        <p14:creationId xmlns:p14="http://schemas.microsoft.com/office/powerpoint/2010/main" val="32265412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2BFC2CEF-6B6D-1124-9756-C5B24CDE2867}"/>
              </a:ext>
            </a:extLst>
          </p:cNvPr>
          <p:cNvSpPr>
            <a:spLocks noGrp="1"/>
          </p:cNvSpPr>
          <p:nvPr>
            <p:ph type="title"/>
          </p:nvPr>
        </p:nvSpPr>
        <p:spPr>
          <a:xfrm>
            <a:off x="181872" y="139861"/>
            <a:ext cx="1183941" cy="1712087"/>
          </a:xfrm>
        </p:spPr>
        <p:txBody>
          <a:bodyPr>
            <a:normAutofit/>
          </a:bodyPr>
          <a:lstStyle/>
          <a:p>
            <a:pPr algn="ctr"/>
            <a:r>
              <a:rPr lang="en-US" sz="2200" i="1" dirty="0">
                <a:solidFill>
                  <a:schemeClr val="bg1"/>
                </a:solidFill>
              </a:rPr>
              <a:t>Tower Spotting Data – Pg.2/2</a:t>
            </a:r>
            <a:endParaRPr lang="en-IN" sz="2200" i="1" dirty="0">
              <a:solidFill>
                <a:schemeClr val="bg1"/>
              </a:solidFill>
            </a:endParaRPr>
          </a:p>
        </p:txBody>
      </p:sp>
      <p:graphicFrame>
        <p:nvGraphicFramePr>
          <p:cNvPr id="15" name="Table 14">
            <a:extLst>
              <a:ext uri="{FF2B5EF4-FFF2-40B4-BE49-F238E27FC236}">
                <a16:creationId xmlns:a16="http://schemas.microsoft.com/office/drawing/2014/main" id="{881B8781-32F0-63BF-E4E9-543778FA6DFB}"/>
              </a:ext>
            </a:extLst>
          </p:cNvPr>
          <p:cNvGraphicFramePr>
            <a:graphicFrameLocks noGrp="1"/>
          </p:cNvGraphicFramePr>
          <p:nvPr>
            <p:extLst>
              <p:ext uri="{D42A27DB-BD31-4B8C-83A1-F6EECF244321}">
                <p14:modId xmlns:p14="http://schemas.microsoft.com/office/powerpoint/2010/main" val="2335822853"/>
              </p:ext>
            </p:extLst>
          </p:nvPr>
        </p:nvGraphicFramePr>
        <p:xfrm>
          <a:off x="1608881" y="277793"/>
          <a:ext cx="10035254" cy="6125536"/>
        </p:xfrm>
        <a:graphic>
          <a:graphicData uri="http://schemas.openxmlformats.org/drawingml/2006/table">
            <a:tbl>
              <a:tblPr/>
              <a:tblGrid>
                <a:gridCol w="4170823">
                  <a:extLst>
                    <a:ext uri="{9D8B030D-6E8A-4147-A177-3AD203B41FA5}">
                      <a16:colId xmlns:a16="http://schemas.microsoft.com/office/drawing/2014/main" val="2536978406"/>
                    </a:ext>
                  </a:extLst>
                </a:gridCol>
                <a:gridCol w="594027">
                  <a:extLst>
                    <a:ext uri="{9D8B030D-6E8A-4147-A177-3AD203B41FA5}">
                      <a16:colId xmlns:a16="http://schemas.microsoft.com/office/drawing/2014/main" val="2726479560"/>
                    </a:ext>
                  </a:extLst>
                </a:gridCol>
                <a:gridCol w="594027">
                  <a:extLst>
                    <a:ext uri="{9D8B030D-6E8A-4147-A177-3AD203B41FA5}">
                      <a16:colId xmlns:a16="http://schemas.microsoft.com/office/drawing/2014/main" val="365369043"/>
                    </a:ext>
                  </a:extLst>
                </a:gridCol>
                <a:gridCol w="379165">
                  <a:extLst>
                    <a:ext uri="{9D8B030D-6E8A-4147-A177-3AD203B41FA5}">
                      <a16:colId xmlns:a16="http://schemas.microsoft.com/office/drawing/2014/main" val="1177423912"/>
                    </a:ext>
                  </a:extLst>
                </a:gridCol>
                <a:gridCol w="594027">
                  <a:extLst>
                    <a:ext uri="{9D8B030D-6E8A-4147-A177-3AD203B41FA5}">
                      <a16:colId xmlns:a16="http://schemas.microsoft.com/office/drawing/2014/main" val="3946068333"/>
                    </a:ext>
                  </a:extLst>
                </a:gridCol>
                <a:gridCol w="480276">
                  <a:extLst>
                    <a:ext uri="{9D8B030D-6E8A-4147-A177-3AD203B41FA5}">
                      <a16:colId xmlns:a16="http://schemas.microsoft.com/office/drawing/2014/main" val="3346731357"/>
                    </a:ext>
                  </a:extLst>
                </a:gridCol>
                <a:gridCol w="594027">
                  <a:extLst>
                    <a:ext uri="{9D8B030D-6E8A-4147-A177-3AD203B41FA5}">
                      <a16:colId xmlns:a16="http://schemas.microsoft.com/office/drawing/2014/main" val="3579916780"/>
                    </a:ext>
                  </a:extLst>
                </a:gridCol>
                <a:gridCol w="480276">
                  <a:extLst>
                    <a:ext uri="{9D8B030D-6E8A-4147-A177-3AD203B41FA5}">
                      <a16:colId xmlns:a16="http://schemas.microsoft.com/office/drawing/2014/main" val="725725919"/>
                    </a:ext>
                  </a:extLst>
                </a:gridCol>
                <a:gridCol w="594027">
                  <a:extLst>
                    <a:ext uri="{9D8B030D-6E8A-4147-A177-3AD203B41FA5}">
                      <a16:colId xmlns:a16="http://schemas.microsoft.com/office/drawing/2014/main" val="960639912"/>
                    </a:ext>
                  </a:extLst>
                </a:gridCol>
                <a:gridCol w="480276">
                  <a:extLst>
                    <a:ext uri="{9D8B030D-6E8A-4147-A177-3AD203B41FA5}">
                      <a16:colId xmlns:a16="http://schemas.microsoft.com/office/drawing/2014/main" val="3514015464"/>
                    </a:ext>
                  </a:extLst>
                </a:gridCol>
                <a:gridCol w="594027">
                  <a:extLst>
                    <a:ext uri="{9D8B030D-6E8A-4147-A177-3AD203B41FA5}">
                      <a16:colId xmlns:a16="http://schemas.microsoft.com/office/drawing/2014/main" val="243068229"/>
                    </a:ext>
                  </a:extLst>
                </a:gridCol>
                <a:gridCol w="480276">
                  <a:extLst>
                    <a:ext uri="{9D8B030D-6E8A-4147-A177-3AD203B41FA5}">
                      <a16:colId xmlns:a16="http://schemas.microsoft.com/office/drawing/2014/main" val="3668675390"/>
                    </a:ext>
                  </a:extLst>
                </a:gridCol>
              </a:tblGrid>
              <a:tr h="227261">
                <a:tc rowSpan="2">
                  <a:txBody>
                    <a:bodyPr/>
                    <a:lstStyle/>
                    <a:p>
                      <a:pPr algn="ctr" fontAlgn="ctr"/>
                      <a:r>
                        <a:rPr lang="en-IN" sz="1400" b="1" i="0" u="none" strike="noStrike" dirty="0">
                          <a:solidFill>
                            <a:schemeClr val="bg1"/>
                          </a:solidFill>
                          <a:effectLst/>
                          <a:latin typeface="Trebuchet MS" panose="020B0603020202020204" pitchFamily="34" charset="0"/>
                        </a:rPr>
                        <a:t>Description </a:t>
                      </a:r>
                    </a:p>
                  </a:txBody>
                  <a:tcPr marL="0" marR="0" marT="0" marB="0" anchor="ctr">
                    <a:lnL>
                      <a:noFill/>
                    </a:lnL>
                    <a:lnR>
                      <a:noFill/>
                    </a:lnR>
                    <a:lnT>
                      <a:noFill/>
                    </a:lnT>
                    <a:lnB>
                      <a:noFill/>
                    </a:lnB>
                  </a:tcPr>
                </a:tc>
                <a:tc gridSpan="11">
                  <a:txBody>
                    <a:bodyPr/>
                    <a:lstStyle/>
                    <a:p>
                      <a:pPr algn="ctr" fontAlgn="b"/>
                      <a:r>
                        <a:rPr lang="en-IN" sz="1400" b="1" i="0" u="none" strike="noStrike">
                          <a:solidFill>
                            <a:schemeClr val="bg1"/>
                          </a:solidFill>
                          <a:effectLst/>
                          <a:latin typeface="Trebuchet MS" panose="020B0603020202020204" pitchFamily="34" charset="0"/>
                        </a:rPr>
                        <a:t> Type of Tower</a:t>
                      </a:r>
                    </a:p>
                  </a:txBody>
                  <a:tcPr marL="0" marR="0" marT="0" marB="0" anchor="b">
                    <a:lnL>
                      <a:noFill/>
                    </a:lnL>
                    <a:lnR>
                      <a:noFill/>
                    </a:lnR>
                    <a:lnT>
                      <a:noFill/>
                    </a:lnT>
                    <a:lnB>
                      <a:noFill/>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441912300"/>
                  </a:ext>
                </a:extLst>
              </a:tr>
              <a:tr h="227261">
                <a:tc vMerge="1">
                  <a:txBody>
                    <a:bodyPr/>
                    <a:lstStyle/>
                    <a:p>
                      <a:endParaRPr lang="en-IN"/>
                    </a:p>
                  </a:txBody>
                  <a:tcPr/>
                </a:tc>
                <a:tc>
                  <a:txBody>
                    <a:bodyPr/>
                    <a:lstStyle/>
                    <a:p>
                      <a:pPr algn="ctr" fontAlgn="ctr"/>
                      <a:endParaRPr lang="en-IN" sz="1400" b="1" i="0" u="none" strike="noStrike">
                        <a:solidFill>
                          <a:schemeClr val="bg1"/>
                        </a:solidFill>
                        <a:effectLst/>
                        <a:latin typeface="Trebuchet MS" panose="020B0603020202020204" pitchFamily="34" charset="0"/>
                      </a:endParaRPr>
                    </a:p>
                  </a:txBody>
                  <a:tcPr marL="0" marR="0" marT="0" marB="0" anchor="ctr">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LA</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LB</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LC</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LD</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LD-DE</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214860236"/>
                  </a:ext>
                </a:extLst>
              </a:tr>
              <a:tr h="227261">
                <a:tc>
                  <a:txBody>
                    <a:bodyPr/>
                    <a:lstStyle/>
                    <a:p>
                      <a:pPr algn="l" fontAlgn="b"/>
                      <a:r>
                        <a:rPr lang="en-IN" sz="1400" b="1" i="0" u="none" strike="noStrike" dirty="0">
                          <a:solidFill>
                            <a:schemeClr val="bg1"/>
                          </a:solidFill>
                          <a:effectLst/>
                          <a:latin typeface="Trebuchet MS" panose="020B0603020202020204" pitchFamily="34" charset="0"/>
                        </a:rPr>
                        <a:t>Min. </a:t>
                      </a:r>
                      <a:r>
                        <a:rPr lang="en-IN" sz="1400" b="1" i="0" u="none" strike="noStrike" dirty="0" err="1">
                          <a:solidFill>
                            <a:schemeClr val="bg1"/>
                          </a:solidFill>
                          <a:effectLst/>
                          <a:latin typeface="Trebuchet MS" panose="020B0603020202020204" pitchFamily="34" charset="0"/>
                        </a:rPr>
                        <a:t>Wt</a:t>
                      </a:r>
                      <a:r>
                        <a:rPr lang="en-IN" sz="1400" b="1" i="0" u="none" strike="noStrike" dirty="0">
                          <a:solidFill>
                            <a:schemeClr val="bg1"/>
                          </a:solidFill>
                          <a:effectLst/>
                          <a:latin typeface="Trebuchet MS" panose="020B0603020202020204" pitchFamily="34" charset="0"/>
                        </a:rPr>
                        <a:t> Span(m)</a:t>
                      </a:r>
                    </a:p>
                  </a:txBody>
                  <a:tcPr marL="0" marR="0" marT="0" marB="0" anchor="b">
                    <a:lnL>
                      <a:noFill/>
                    </a:lnL>
                    <a:lnR>
                      <a:noFill/>
                    </a:lnR>
                    <a:lnT>
                      <a:noFill/>
                    </a:lnT>
                    <a:lnB>
                      <a:noFill/>
                    </a:lnB>
                  </a:tcPr>
                </a:tc>
                <a:tc>
                  <a:txBody>
                    <a:bodyPr/>
                    <a:lstStyle/>
                    <a:p>
                      <a:pPr algn="l" fontAlgn="b"/>
                      <a:endParaRPr lang="en-IN" sz="14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1" i="0" u="none" strike="noStrike">
                          <a:solidFill>
                            <a:schemeClr val="bg1"/>
                          </a:solidFill>
                          <a:effectLst/>
                          <a:latin typeface="Trebuchet MS" panose="020B0603020202020204" pitchFamily="34" charset="0"/>
                        </a:rPr>
                        <a:t>Down</a:t>
                      </a:r>
                    </a:p>
                  </a:txBody>
                  <a:tcPr marL="0" marR="0" marT="0" marB="0" anchor="b">
                    <a:lnL>
                      <a:noFill/>
                    </a:lnL>
                    <a:lnR>
                      <a:noFill/>
                    </a:lnR>
                    <a:lnT>
                      <a:noFill/>
                    </a:lnT>
                    <a:lnB>
                      <a:noFill/>
                    </a:lnB>
                  </a:tcPr>
                </a:tc>
                <a:tc>
                  <a:txBody>
                    <a:bodyPr/>
                    <a:lstStyle/>
                    <a:p>
                      <a:pPr algn="ctr" fontAlgn="b"/>
                      <a:endParaRPr lang="en-IN" sz="14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1" i="0" u="none" strike="noStrike">
                          <a:solidFill>
                            <a:schemeClr val="bg1"/>
                          </a:solidFill>
                          <a:effectLst/>
                          <a:latin typeface="Trebuchet MS" panose="020B0603020202020204" pitchFamily="34" charset="0"/>
                        </a:rPr>
                        <a:t>Up</a:t>
                      </a:r>
                    </a:p>
                  </a:txBody>
                  <a:tcPr marL="0" marR="0" marT="0" marB="0" anchor="b">
                    <a:lnL>
                      <a:noFill/>
                    </a:lnL>
                    <a:lnR>
                      <a:noFill/>
                    </a:lnR>
                    <a:lnT>
                      <a:noFill/>
                    </a:lnT>
                    <a:lnB>
                      <a:noFill/>
                    </a:lnB>
                  </a:tcPr>
                </a:tc>
                <a:tc>
                  <a:txBody>
                    <a:bodyPr/>
                    <a:lstStyle/>
                    <a:p>
                      <a:pPr algn="ctr" fontAlgn="b"/>
                      <a:endParaRPr lang="en-IN" sz="14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1" i="0" u="none" strike="noStrike">
                          <a:solidFill>
                            <a:schemeClr val="bg1"/>
                          </a:solidFill>
                          <a:effectLst/>
                          <a:latin typeface="Trebuchet MS" panose="020B0603020202020204" pitchFamily="34" charset="0"/>
                        </a:rPr>
                        <a:t>Up</a:t>
                      </a:r>
                    </a:p>
                  </a:txBody>
                  <a:tcPr marL="0" marR="0" marT="0" marB="0" anchor="b">
                    <a:lnL>
                      <a:noFill/>
                    </a:lnL>
                    <a:lnR>
                      <a:noFill/>
                    </a:lnR>
                    <a:lnT>
                      <a:noFill/>
                    </a:lnT>
                    <a:lnB>
                      <a:noFill/>
                    </a:lnB>
                  </a:tcPr>
                </a:tc>
                <a:tc>
                  <a:txBody>
                    <a:bodyPr/>
                    <a:lstStyle/>
                    <a:p>
                      <a:pPr algn="ctr" fontAlgn="b"/>
                      <a:endParaRPr lang="en-IN" sz="14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1" i="0" u="none" strike="noStrike">
                          <a:solidFill>
                            <a:schemeClr val="bg1"/>
                          </a:solidFill>
                          <a:effectLst/>
                          <a:latin typeface="Trebuchet MS" panose="020B0603020202020204" pitchFamily="34" charset="0"/>
                        </a:rPr>
                        <a:t>Up</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1" i="0" u="none" strike="noStrike">
                          <a:solidFill>
                            <a:schemeClr val="bg1"/>
                          </a:solidFill>
                          <a:effectLst/>
                          <a:latin typeface="Trebuchet MS" panose="020B0603020202020204" pitchFamily="34" charset="0"/>
                        </a:rPr>
                        <a:t>Up</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423109429"/>
                  </a:ext>
                </a:extLst>
              </a:tr>
              <a:tr h="227261">
                <a:tc>
                  <a:txBody>
                    <a:bodyPr/>
                    <a:lstStyle/>
                    <a:p>
                      <a:pPr algn="l" fontAlgn="b"/>
                      <a:endParaRPr lang="en-IN" sz="14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1"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97132699"/>
                  </a:ext>
                </a:extLst>
              </a:tr>
              <a:tr h="227261">
                <a:tc>
                  <a:txBody>
                    <a:bodyPr/>
                    <a:lstStyle/>
                    <a:p>
                      <a:pPr algn="ctr" fontAlgn="b"/>
                      <a:r>
                        <a:rPr lang="en-IN" sz="1400" b="1" i="0" u="sng" strike="noStrike">
                          <a:solidFill>
                            <a:schemeClr val="bg1"/>
                          </a:solidFill>
                          <a:effectLst/>
                          <a:latin typeface="Trebuchet MS" panose="020B0603020202020204" pitchFamily="34" charset="0"/>
                        </a:rPr>
                        <a:t>Conductor</a:t>
                      </a:r>
                    </a:p>
                  </a:txBody>
                  <a:tcPr marL="0" marR="0" marT="0" marB="0" anchor="b">
                    <a:lnL>
                      <a:noFill/>
                    </a:lnL>
                    <a:lnR>
                      <a:noFill/>
                    </a:lnR>
                    <a:lnT>
                      <a:noFill/>
                    </a:lnT>
                    <a:lnB>
                      <a:noFill/>
                    </a:lnB>
                  </a:tcPr>
                </a:tc>
                <a:tc>
                  <a:txBody>
                    <a:bodyPr/>
                    <a:lstStyle/>
                    <a:p>
                      <a:pPr algn="ctr" fontAlgn="b"/>
                      <a:endParaRPr lang="en-IN" sz="1400" b="1" i="0" u="sng"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447343999"/>
                  </a:ext>
                </a:extLst>
              </a:tr>
              <a:tr h="227261">
                <a:tc>
                  <a:txBody>
                    <a:bodyPr/>
                    <a:lstStyle/>
                    <a:p>
                      <a:pPr algn="l" fontAlgn="b"/>
                      <a:r>
                        <a:rPr lang="en-IN" sz="1400" b="0" i="0" u="none" strike="noStrike">
                          <a:solidFill>
                            <a:schemeClr val="bg1"/>
                          </a:solidFill>
                          <a:effectLst/>
                          <a:latin typeface="Trebuchet MS" panose="020B0603020202020204" pitchFamily="34" charset="0"/>
                        </a:rPr>
                        <a:t>Effect of both spans(m) NC MIN</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150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0</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0</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51994496"/>
                  </a:ext>
                </a:extLst>
              </a:tr>
              <a:tr h="227261">
                <a:tc>
                  <a:txBody>
                    <a:bodyPr/>
                    <a:lstStyle/>
                    <a:p>
                      <a:pPr algn="l" fontAlgn="b"/>
                      <a:r>
                        <a:rPr lang="en-IN" sz="1400" b="0" i="0" u="none" strike="noStrike" dirty="0">
                          <a:solidFill>
                            <a:schemeClr val="bg1"/>
                          </a:solidFill>
                          <a:effectLst/>
                          <a:latin typeface="Trebuchet MS" panose="020B0603020202020204" pitchFamily="34" charset="0"/>
                        </a:rPr>
                        <a:t>Effect of one span(m) BWC MIN</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100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-100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-100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-200</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-200</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972485976"/>
                  </a:ext>
                </a:extLst>
              </a:tr>
              <a:tr h="204534">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28848235"/>
                  </a:ext>
                </a:extLst>
              </a:tr>
              <a:tr h="227261">
                <a:tc>
                  <a:txBody>
                    <a:bodyPr/>
                    <a:lstStyle/>
                    <a:p>
                      <a:pPr algn="ctr" fontAlgn="b"/>
                      <a:r>
                        <a:rPr lang="en-IN" sz="1400" b="1" i="0" u="sng" strike="noStrike">
                          <a:solidFill>
                            <a:schemeClr val="bg1"/>
                          </a:solidFill>
                          <a:effectLst/>
                          <a:latin typeface="Trebuchet MS" panose="020B0603020202020204" pitchFamily="34" charset="0"/>
                        </a:rPr>
                        <a:t>Earth Wire</a:t>
                      </a:r>
                    </a:p>
                  </a:txBody>
                  <a:tcPr marL="0" marR="0" marT="0" marB="0" anchor="b">
                    <a:lnL>
                      <a:noFill/>
                    </a:lnL>
                    <a:lnR>
                      <a:noFill/>
                    </a:lnR>
                    <a:lnT>
                      <a:noFill/>
                    </a:lnT>
                    <a:lnB>
                      <a:noFill/>
                    </a:lnB>
                  </a:tcPr>
                </a:tc>
                <a:tc>
                  <a:txBody>
                    <a:bodyPr/>
                    <a:lstStyle/>
                    <a:p>
                      <a:pPr algn="ctr" fontAlgn="b"/>
                      <a:endParaRPr lang="en-IN" sz="1400" b="1" i="0" u="sng"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69907446"/>
                  </a:ext>
                </a:extLst>
              </a:tr>
              <a:tr h="227261">
                <a:tc>
                  <a:txBody>
                    <a:bodyPr/>
                    <a:lstStyle/>
                    <a:p>
                      <a:pPr algn="l" fontAlgn="b"/>
                      <a:r>
                        <a:rPr lang="en-IN" sz="1400" b="0" i="0" u="none" strike="noStrike">
                          <a:solidFill>
                            <a:schemeClr val="bg1"/>
                          </a:solidFill>
                          <a:effectLst/>
                          <a:latin typeface="Trebuchet MS" panose="020B0603020202020204" pitchFamily="34" charset="0"/>
                        </a:rPr>
                        <a:t>Effect of both spans(m) NC MIN</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150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0</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952202715"/>
                  </a:ext>
                </a:extLst>
              </a:tr>
              <a:tr h="227261">
                <a:tc>
                  <a:txBody>
                    <a:bodyPr/>
                    <a:lstStyle/>
                    <a:p>
                      <a:pPr algn="l" fontAlgn="b"/>
                      <a:r>
                        <a:rPr lang="en-IN" sz="1400" b="0" i="0" u="none" strike="noStrike">
                          <a:solidFill>
                            <a:schemeClr val="bg1"/>
                          </a:solidFill>
                          <a:effectLst/>
                          <a:latin typeface="Trebuchet MS" panose="020B0603020202020204" pitchFamily="34" charset="0"/>
                        </a:rPr>
                        <a:t>Effect of one span(m) BWC MIN</a:t>
                      </a:r>
                    </a:p>
                  </a:txBody>
                  <a:tcPr marL="0" marR="0" marT="0" marB="0" anchor="b">
                    <a:lnL>
                      <a:noFill/>
                    </a:lnL>
                    <a:lnR>
                      <a:noFill/>
                    </a:lnR>
                    <a:lnT>
                      <a:noFill/>
                    </a:lnT>
                    <a:lnB>
                      <a:noFill/>
                    </a:lnB>
                  </a:tcPr>
                </a:tc>
                <a:tc>
                  <a:txBody>
                    <a:bodyPr/>
                    <a:lstStyle/>
                    <a:p>
                      <a:pPr algn="l" fontAlgn="b"/>
                      <a:endParaRPr lang="en-IN" sz="14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100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-100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-100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-200</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-200</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916970661"/>
                  </a:ext>
                </a:extLst>
              </a:tr>
              <a:tr h="227261">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DEG</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DEG</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DEG</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DEG</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DEG</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847015495"/>
                  </a:ext>
                </a:extLst>
              </a:tr>
              <a:tr h="227261">
                <a:tc>
                  <a:txBody>
                    <a:bodyPr/>
                    <a:lstStyle/>
                    <a:p>
                      <a:pPr algn="l" fontAlgn="b"/>
                      <a:r>
                        <a:rPr lang="en-IN" sz="1400" b="0" i="0" u="none" strike="noStrike">
                          <a:solidFill>
                            <a:schemeClr val="bg1"/>
                          </a:solidFill>
                          <a:effectLst/>
                          <a:latin typeface="Trebuchet MS" panose="020B0603020202020204" pitchFamily="34" charset="0"/>
                        </a:rPr>
                        <a:t>Permissible sum of adjacent spans </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700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15</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700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30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700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60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700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90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-613</a:t>
                      </a:r>
                    </a:p>
                  </a:txBody>
                  <a:tcPr marL="0" marR="0" marT="0" marB="0" anchor="b">
                    <a:lnL>
                      <a:noFill/>
                    </a:lnL>
                    <a:lnR>
                      <a:noFill/>
                    </a:lnR>
                    <a:lnT>
                      <a:noFill/>
                    </a:lnT>
                    <a:lnB>
                      <a:noFill/>
                    </a:lnB>
                  </a:tcPr>
                </a:tc>
                <a:extLst>
                  <a:ext uri="{0D108BD9-81ED-4DB2-BD59-A6C34878D82A}">
                    <a16:rowId xmlns:a16="http://schemas.microsoft.com/office/drawing/2014/main" val="2962081032"/>
                  </a:ext>
                </a:extLst>
              </a:tr>
              <a:tr h="227261">
                <a:tc>
                  <a:txBody>
                    <a:bodyPr/>
                    <a:lstStyle/>
                    <a:p>
                      <a:pPr algn="l" fontAlgn="b"/>
                      <a:r>
                        <a:rPr lang="en-IN" sz="1400" b="0" i="0" u="none" strike="noStrike">
                          <a:solidFill>
                            <a:schemeClr val="bg1"/>
                          </a:solidFill>
                          <a:effectLst/>
                          <a:latin typeface="Trebuchet MS" panose="020B0603020202020204" pitchFamily="34" charset="0"/>
                        </a:rPr>
                        <a:t>in meters for various deviation angles</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756</a:t>
                      </a:r>
                    </a:p>
                  </a:txBody>
                  <a:tcPr marL="0" marR="0" marT="0" marB="0" anchor="b">
                    <a:lnL>
                      <a:noFill/>
                    </a:lnL>
                    <a:lnR>
                      <a:noFill/>
                    </a:lnR>
                    <a:lnT>
                      <a:noFill/>
                    </a:lnT>
                    <a:lnB>
                      <a:noFill/>
                    </a:lnB>
                  </a:tcPr>
                </a:tc>
                <a:tc>
                  <a:txBody>
                    <a:bodyPr/>
                    <a:lstStyle/>
                    <a:p>
                      <a:pPr algn="ctr" fontAlgn="b"/>
                      <a:r>
                        <a:rPr lang="en-IN" sz="1400" b="0" i="0" u="none" strike="noStrike" dirty="0">
                          <a:solidFill>
                            <a:schemeClr val="bg1"/>
                          </a:solidFill>
                          <a:effectLst/>
                          <a:latin typeface="Trebuchet MS" panose="020B0603020202020204" pitchFamily="34" charset="0"/>
                        </a:rPr>
                        <a:t>12</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865</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28</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807</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58</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796</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88</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-534</a:t>
                      </a:r>
                    </a:p>
                  </a:txBody>
                  <a:tcPr marL="0" marR="0" marT="0" marB="0" anchor="b">
                    <a:lnL>
                      <a:noFill/>
                    </a:lnL>
                    <a:lnR>
                      <a:noFill/>
                    </a:lnR>
                    <a:lnT>
                      <a:noFill/>
                    </a:lnT>
                    <a:lnB>
                      <a:noFill/>
                    </a:lnB>
                  </a:tcPr>
                </a:tc>
                <a:extLst>
                  <a:ext uri="{0D108BD9-81ED-4DB2-BD59-A6C34878D82A}">
                    <a16:rowId xmlns:a16="http://schemas.microsoft.com/office/drawing/2014/main" val="983756653"/>
                  </a:ext>
                </a:extLst>
              </a:tr>
              <a:tr h="227261">
                <a:tc>
                  <a:txBody>
                    <a:bodyPr/>
                    <a:lstStyle/>
                    <a:p>
                      <a:pPr algn="l" fontAlgn="b"/>
                      <a:r>
                        <a:rPr lang="en-IN" sz="1400" b="0" i="0" u="none" strike="noStrike">
                          <a:solidFill>
                            <a:schemeClr val="bg1"/>
                          </a:solidFill>
                          <a:effectLst/>
                          <a:latin typeface="Trebuchet MS" panose="020B0603020202020204" pitchFamily="34" charset="0"/>
                        </a:rPr>
                        <a:t>Based on the condition that required</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811</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975</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26</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915</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56</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894</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86</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-454</a:t>
                      </a:r>
                    </a:p>
                  </a:txBody>
                  <a:tcPr marL="0" marR="0" marT="0" marB="0" anchor="b">
                    <a:lnL>
                      <a:noFill/>
                    </a:lnL>
                    <a:lnR>
                      <a:noFill/>
                    </a:lnR>
                    <a:lnT>
                      <a:noFill/>
                    </a:lnT>
                    <a:lnB>
                      <a:noFill/>
                    </a:lnB>
                  </a:tcPr>
                </a:tc>
                <a:extLst>
                  <a:ext uri="{0D108BD9-81ED-4DB2-BD59-A6C34878D82A}">
                    <a16:rowId xmlns:a16="http://schemas.microsoft.com/office/drawing/2014/main" val="3871922992"/>
                  </a:ext>
                </a:extLst>
              </a:tr>
              <a:tr h="227261">
                <a:tc>
                  <a:txBody>
                    <a:bodyPr/>
                    <a:lstStyle/>
                    <a:p>
                      <a:pPr algn="l" fontAlgn="b"/>
                      <a:r>
                        <a:rPr lang="en-IN" sz="1400" b="0" i="0" u="none" strike="noStrike">
                          <a:solidFill>
                            <a:schemeClr val="bg1"/>
                          </a:solidFill>
                          <a:effectLst/>
                          <a:latin typeface="Trebuchet MS" panose="020B0603020202020204" pitchFamily="34" charset="0"/>
                        </a:rPr>
                        <a:t>minimum ground clearance is available</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8</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1085</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24</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1023</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54</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992</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84</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-373</a:t>
                      </a:r>
                    </a:p>
                  </a:txBody>
                  <a:tcPr marL="0" marR="0" marT="0" marB="0" anchor="b">
                    <a:lnL>
                      <a:noFill/>
                    </a:lnL>
                    <a:lnR>
                      <a:noFill/>
                    </a:lnR>
                    <a:lnT>
                      <a:noFill/>
                    </a:lnT>
                    <a:lnB>
                      <a:noFill/>
                    </a:lnB>
                  </a:tcPr>
                </a:tc>
                <a:extLst>
                  <a:ext uri="{0D108BD9-81ED-4DB2-BD59-A6C34878D82A}">
                    <a16:rowId xmlns:a16="http://schemas.microsoft.com/office/drawing/2014/main" val="2928565174"/>
                  </a:ext>
                </a:extLst>
              </a:tr>
              <a:tr h="227261">
                <a:tc>
                  <a:txBody>
                    <a:bodyPr/>
                    <a:lstStyle/>
                    <a:p>
                      <a:pPr algn="l" fontAlgn="b"/>
                      <a:r>
                        <a:rPr lang="en-IN" sz="1400" b="0" i="1" u="sng" strike="noStrike">
                          <a:solidFill>
                            <a:schemeClr val="bg1"/>
                          </a:solidFill>
                          <a:effectLst/>
                          <a:latin typeface="Trebuchet MS" panose="020B0603020202020204" pitchFamily="34" charset="0"/>
                        </a:rPr>
                        <a:t>Limiting to max sum of adjacent span </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6</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1100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22</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1100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52</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1091</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82</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-290</a:t>
                      </a:r>
                    </a:p>
                  </a:txBody>
                  <a:tcPr marL="0" marR="0" marT="0" marB="0" anchor="b">
                    <a:lnL>
                      <a:noFill/>
                    </a:lnL>
                    <a:lnR>
                      <a:noFill/>
                    </a:lnR>
                    <a:lnT>
                      <a:noFill/>
                    </a:lnT>
                    <a:lnB>
                      <a:noFill/>
                    </a:lnB>
                  </a:tcPr>
                </a:tc>
                <a:extLst>
                  <a:ext uri="{0D108BD9-81ED-4DB2-BD59-A6C34878D82A}">
                    <a16:rowId xmlns:a16="http://schemas.microsoft.com/office/drawing/2014/main" val="1005613851"/>
                  </a:ext>
                </a:extLst>
              </a:tr>
              <a:tr h="227261">
                <a:tc gridSpan="2">
                  <a:txBody>
                    <a:bodyPr/>
                    <a:lstStyle/>
                    <a:p>
                      <a:pPr algn="l" fontAlgn="b"/>
                      <a:r>
                        <a:rPr lang="en-IN" sz="1400" b="0" i="1" u="sng" strike="noStrike">
                          <a:solidFill>
                            <a:schemeClr val="bg1"/>
                          </a:solidFill>
                          <a:effectLst/>
                          <a:latin typeface="Trebuchet MS" panose="020B0603020202020204" pitchFamily="34" charset="0"/>
                        </a:rPr>
                        <a:t>from vertical separation consideration</a:t>
                      </a:r>
                    </a:p>
                  </a:txBody>
                  <a:tcPr marL="0" marR="0" marT="0" marB="0" anchor="b">
                    <a:lnL>
                      <a:noFill/>
                    </a:lnL>
                    <a:lnR>
                      <a:noFill/>
                    </a:lnR>
                    <a:lnT>
                      <a:noFill/>
                    </a:lnT>
                    <a:lnB>
                      <a:noFill/>
                    </a:lnB>
                  </a:tcPr>
                </a:tc>
                <a:tc hMerge="1">
                  <a:txBody>
                    <a:bodyPr/>
                    <a:lstStyle/>
                    <a:p>
                      <a:endParaRPr lang="en-IN"/>
                    </a:p>
                  </a:txBody>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4</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1100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20</a:t>
                      </a:r>
                    </a:p>
                  </a:txBody>
                  <a:tcPr marL="0" marR="0" marT="0" marB="0" anchor="b">
                    <a:lnL>
                      <a:noFill/>
                    </a:lnL>
                    <a:lnR>
                      <a:noFill/>
                    </a:lnR>
                    <a:lnT>
                      <a:noFill/>
                    </a:lnT>
                    <a:lnB>
                      <a:noFill/>
                    </a:lnB>
                  </a:tcPr>
                </a:tc>
                <a:tc>
                  <a:txBody>
                    <a:bodyPr/>
                    <a:lstStyle/>
                    <a:p>
                      <a:pPr algn="ctr" fontAlgn="b"/>
                      <a:r>
                        <a:rPr lang="en-IN" sz="1400" b="0" i="0" u="none" strike="noStrike" dirty="0">
                          <a:solidFill>
                            <a:schemeClr val="bg1"/>
                          </a:solidFill>
                          <a:effectLst/>
                          <a:latin typeface="Trebuchet MS" panose="020B0603020202020204" pitchFamily="34" charset="0"/>
                        </a:rPr>
                        <a:t>1100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50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1100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80</a:t>
                      </a: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-205</a:t>
                      </a:r>
                    </a:p>
                  </a:txBody>
                  <a:tcPr marL="0" marR="0" marT="0" marB="0" anchor="b">
                    <a:lnL>
                      <a:noFill/>
                    </a:lnL>
                    <a:lnR>
                      <a:noFill/>
                    </a:lnR>
                    <a:lnT>
                      <a:noFill/>
                    </a:lnT>
                    <a:lnB>
                      <a:noFill/>
                    </a:lnB>
                  </a:tcPr>
                </a:tc>
                <a:extLst>
                  <a:ext uri="{0D108BD9-81ED-4DB2-BD59-A6C34878D82A}">
                    <a16:rowId xmlns:a16="http://schemas.microsoft.com/office/drawing/2014/main" val="1068521176"/>
                  </a:ext>
                </a:extLst>
              </a:tr>
              <a:tr h="227261">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r>
                        <a:rPr lang="en-IN" sz="1400" b="0" i="0" u="none" strike="noStrike">
                          <a:solidFill>
                            <a:schemeClr val="bg1"/>
                          </a:solidFill>
                          <a:effectLst/>
                          <a:latin typeface="Trebuchet MS" panose="020B0603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1400" b="0" i="0" u="none" strike="noStrike">
                          <a:solidFill>
                            <a:schemeClr val="bg1"/>
                          </a:solidFill>
                          <a:effectLst/>
                          <a:latin typeface="Trebuchet MS" panose="020B0603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1400" b="0" i="0" u="none" strike="noStrike">
                          <a:solidFill>
                            <a:schemeClr val="bg1"/>
                          </a:solidFill>
                          <a:effectLst/>
                          <a:latin typeface="Trebuchet MS" panose="020B0603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1400" b="0" i="0" u="none" strike="noStrike">
                          <a:solidFill>
                            <a:schemeClr val="bg1"/>
                          </a:solidFill>
                          <a:effectLst/>
                          <a:latin typeface="Trebuchet MS" panose="020B0603020202020204" pitchFamily="34" charset="0"/>
                        </a:rPr>
                        <a:t>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1400" b="0" i="0" u="none" strike="noStrike">
                          <a:solidFill>
                            <a:schemeClr val="bg1"/>
                          </a:solidFill>
                          <a:effectLst/>
                          <a:latin typeface="Trebuchet MS" panose="020B0603020202020204" pitchFamily="34" charset="0"/>
                        </a:rPr>
                        <a:t>1100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1400" b="0" i="0" u="none" strike="noStrike">
                          <a:solidFill>
                            <a:schemeClr val="bg1"/>
                          </a:solidFill>
                          <a:effectLst/>
                          <a:latin typeface="Trebuchet MS" panose="020B0603020202020204" pitchFamily="34" charset="0"/>
                        </a:rPr>
                        <a:t>18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1400" b="0" i="0" u="none" strike="noStrike">
                          <a:solidFill>
                            <a:schemeClr val="bg1"/>
                          </a:solidFill>
                          <a:effectLst/>
                          <a:latin typeface="Trebuchet MS" panose="020B0603020202020204" pitchFamily="34" charset="0"/>
                        </a:rPr>
                        <a:t>1100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1400" b="0" i="0" u="none" strike="noStrike">
                          <a:solidFill>
                            <a:schemeClr val="bg1"/>
                          </a:solidFill>
                          <a:effectLst/>
                          <a:latin typeface="Trebuchet MS" panose="020B0603020202020204" pitchFamily="34" charset="0"/>
                        </a:rPr>
                        <a:t>48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1400" b="0" i="0" u="none" strike="noStrike">
                          <a:solidFill>
                            <a:schemeClr val="bg1"/>
                          </a:solidFill>
                          <a:effectLst/>
                          <a:latin typeface="Trebuchet MS" panose="020B0603020202020204" pitchFamily="34" charset="0"/>
                        </a:rPr>
                        <a:t>1100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1400" b="0" i="0" u="none" strike="noStrike">
                          <a:solidFill>
                            <a:schemeClr val="bg1"/>
                          </a:solidFill>
                          <a:effectLst/>
                          <a:latin typeface="Trebuchet MS" panose="020B0603020202020204" pitchFamily="34" charset="0"/>
                        </a:rPr>
                        <a:t>78</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1400" b="0" i="0" u="none" strike="noStrike">
                          <a:solidFill>
                            <a:schemeClr val="bg1"/>
                          </a:solidFill>
                          <a:effectLst/>
                          <a:latin typeface="Trebuchet MS" panose="020B0603020202020204" pitchFamily="34" charset="0"/>
                        </a:rPr>
                        <a:t>-120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7324333"/>
                  </a:ext>
                </a:extLst>
              </a:tr>
              <a:tr h="227261">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IN" sz="1400" b="0" i="0" u="none" strike="noStrike" dirty="0">
                        <a:solidFill>
                          <a:schemeClr val="bg1"/>
                        </a:solidFill>
                        <a:effectLst/>
                        <a:latin typeface="Trebuchet MS" panose="020B0603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6704916"/>
                  </a:ext>
                </a:extLst>
              </a:tr>
              <a:tr h="333314">
                <a:tc gridSpan="12">
                  <a:txBody>
                    <a:bodyPr/>
                    <a:lstStyle/>
                    <a:p>
                      <a:pPr algn="l" fontAlgn="t"/>
                      <a:r>
                        <a:rPr lang="en-IN" sz="1400" b="0" i="0" u="sng" strike="noStrike" dirty="0">
                          <a:solidFill>
                            <a:schemeClr val="bg1"/>
                          </a:solidFill>
                          <a:effectLst/>
                          <a:latin typeface="Trebuchet MS" panose="020B0603020202020204" pitchFamily="34" charset="0"/>
                        </a:rPr>
                        <a:t>Note: Permissible one span for various angles should not exceed 50% of values shown for sum of adjacent spans</a:t>
                      </a:r>
                    </a:p>
                  </a:txBody>
                  <a:tcPr marL="0" marR="0" marT="0" marB="0">
                    <a:lnL>
                      <a:noFill/>
                    </a:lnL>
                    <a:lnR>
                      <a:noFill/>
                    </a:lnR>
                    <a:lnT>
                      <a:noFill/>
                    </a:lnT>
                    <a:lnB>
                      <a:noFill/>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752065979"/>
                  </a:ext>
                </a:extLst>
              </a:tr>
              <a:tr h="166658">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629997116"/>
                  </a:ext>
                </a:extLst>
              </a:tr>
              <a:tr h="227261">
                <a:tc>
                  <a:txBody>
                    <a:bodyPr/>
                    <a:lstStyle/>
                    <a:p>
                      <a:pPr algn="l" fontAlgn="b"/>
                      <a:r>
                        <a:rPr lang="en-IN" sz="1400" b="0" i="0" u="none" strike="noStrike">
                          <a:solidFill>
                            <a:schemeClr val="bg1"/>
                          </a:solidFill>
                          <a:effectLst/>
                          <a:latin typeface="Trebuchet MS" panose="020B0603020202020204" pitchFamily="34" charset="0"/>
                        </a:rPr>
                        <a:t>Broken wire conditions considered in</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Any </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Any</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Any </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Any</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Any</a:t>
                      </a:r>
                    </a:p>
                  </a:txBody>
                  <a:tcPr marL="0" marR="0" marT="0" marB="0" anchor="b">
                    <a:lnL>
                      <a:noFill/>
                    </a:lnL>
                    <a:lnR>
                      <a:noFill/>
                    </a:lnR>
                    <a:lnT>
                      <a:noFill/>
                    </a:lnT>
                    <a:lnB>
                      <a:noFill/>
                    </a:lnB>
                  </a:tcPr>
                </a:tc>
                <a:tc>
                  <a:txBody>
                    <a:bodyPr/>
                    <a:lstStyle/>
                    <a:p>
                      <a:pPr algn="l" fontAlgn="b"/>
                      <a:endParaRPr lang="en-IN" sz="14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964823785"/>
                  </a:ext>
                </a:extLst>
              </a:tr>
              <a:tr h="227261">
                <a:tc>
                  <a:txBody>
                    <a:bodyPr/>
                    <a:lstStyle/>
                    <a:p>
                      <a:pPr algn="l" fontAlgn="b"/>
                      <a:r>
                        <a:rPr lang="en-IN" sz="1400" b="0" i="0" u="none" strike="noStrike">
                          <a:solidFill>
                            <a:schemeClr val="bg1"/>
                          </a:solidFill>
                          <a:effectLst/>
                          <a:latin typeface="Trebuchet MS" panose="020B0603020202020204" pitchFamily="34" charset="0"/>
                        </a:rPr>
                        <a:t>Design</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one </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Two</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Two </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three </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three </a:t>
                      </a:r>
                    </a:p>
                  </a:txBody>
                  <a:tcPr marL="0" marR="0" marT="0" marB="0" anchor="b">
                    <a:lnL>
                      <a:noFill/>
                    </a:lnL>
                    <a:lnR>
                      <a:noFill/>
                    </a:lnR>
                    <a:lnT>
                      <a:noFill/>
                    </a:lnT>
                    <a:lnB>
                      <a:noFill/>
                    </a:lnB>
                  </a:tcPr>
                </a:tc>
                <a:tc>
                  <a:txBody>
                    <a:bodyPr/>
                    <a:lstStyle/>
                    <a:p>
                      <a:pPr algn="l" fontAlgn="b"/>
                      <a:endParaRPr lang="en-IN" sz="14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139132799"/>
                  </a:ext>
                </a:extLst>
              </a:tr>
              <a:tr h="227261">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wire</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wires</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wires</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wires</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400" b="0" i="0" u="none" strike="noStrike">
                          <a:solidFill>
                            <a:schemeClr val="bg1"/>
                          </a:solidFill>
                          <a:effectLst/>
                          <a:latin typeface="Trebuchet MS" panose="020B0603020202020204" pitchFamily="34" charset="0"/>
                        </a:rPr>
                        <a:t>wires</a:t>
                      </a:r>
                    </a:p>
                  </a:txBody>
                  <a:tcPr marL="0" marR="0" marT="0" marB="0" anchor="b">
                    <a:lnL>
                      <a:noFill/>
                    </a:lnL>
                    <a:lnR>
                      <a:noFill/>
                    </a:lnR>
                    <a:lnT>
                      <a:noFill/>
                    </a:lnT>
                    <a:lnB>
                      <a:noFill/>
                    </a:lnB>
                  </a:tcPr>
                </a:tc>
                <a:tc>
                  <a:txBody>
                    <a:bodyPr/>
                    <a:lstStyle/>
                    <a:p>
                      <a:pPr algn="l" fontAlgn="b"/>
                      <a:endParaRPr lang="en-IN" sz="14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56462212"/>
                  </a:ext>
                </a:extLst>
              </a:tr>
              <a:tr h="303014">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200" b="0" i="0" u="none" strike="noStrike">
                          <a:solidFill>
                            <a:schemeClr val="bg1"/>
                          </a:solidFill>
                          <a:effectLst/>
                          <a:latin typeface="Trebuchet MS" panose="020B0603020202020204" pitchFamily="34" charset="0"/>
                        </a:rPr>
                        <a:t>(one side)</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200" b="0" i="0" u="none" strike="noStrike">
                          <a:solidFill>
                            <a:schemeClr val="bg1"/>
                          </a:solidFill>
                          <a:effectLst/>
                          <a:latin typeface="Trebuchet MS" panose="020B0603020202020204" pitchFamily="34" charset="0"/>
                        </a:rPr>
                        <a:t>(one side)</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200" b="0" i="0" u="none" strike="noStrike">
                          <a:solidFill>
                            <a:schemeClr val="bg1"/>
                          </a:solidFill>
                          <a:effectLst/>
                          <a:latin typeface="Trebuchet MS" panose="020B0603020202020204" pitchFamily="34" charset="0"/>
                        </a:rPr>
                        <a:t>(one side)</a:t>
                      </a:r>
                    </a:p>
                  </a:txBody>
                  <a:tcPr marL="0" marR="0" marT="0" marB="0" anchor="b">
                    <a:lnL>
                      <a:noFill/>
                    </a:lnL>
                    <a:lnR>
                      <a:noFill/>
                    </a:lnR>
                    <a:lnT>
                      <a:noFill/>
                    </a:lnT>
                    <a:lnB>
                      <a:noFill/>
                    </a:lnB>
                  </a:tcPr>
                </a:tc>
                <a:tc>
                  <a:txBody>
                    <a:bodyPr/>
                    <a:lstStyle/>
                    <a:p>
                      <a:pPr algn="ctr"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200" b="0" i="0" u="none" strike="noStrike">
                          <a:solidFill>
                            <a:schemeClr val="bg1"/>
                          </a:solidFill>
                          <a:effectLst/>
                          <a:latin typeface="Trebuchet MS" panose="020B0603020202020204" pitchFamily="34" charset="0"/>
                        </a:rPr>
                        <a:t>(one side)</a:t>
                      </a:r>
                    </a:p>
                  </a:txBody>
                  <a:tcPr marL="0" marR="0" marT="0" marB="0" anchor="b">
                    <a:lnL>
                      <a:noFill/>
                    </a:lnL>
                    <a:lnR>
                      <a:noFill/>
                    </a:lnR>
                    <a:lnT>
                      <a:noFill/>
                    </a:lnT>
                    <a:lnB>
                      <a:noFill/>
                    </a:lnB>
                  </a:tcPr>
                </a:tc>
                <a:tc>
                  <a:txBody>
                    <a:bodyPr/>
                    <a:lstStyle/>
                    <a:p>
                      <a:pPr algn="l" fontAlgn="b"/>
                      <a:endParaRPr lang="en-IN" sz="1400" b="0" i="0" u="none" strike="noStrike">
                        <a:solidFill>
                          <a:schemeClr val="bg1"/>
                        </a:solidFill>
                        <a:effectLst/>
                        <a:latin typeface="Trebuchet MS" panose="020B0603020202020204" pitchFamily="34" charset="0"/>
                      </a:endParaRPr>
                    </a:p>
                  </a:txBody>
                  <a:tcPr marL="0" marR="0" marT="0" marB="0" anchor="b">
                    <a:lnL>
                      <a:noFill/>
                    </a:lnL>
                    <a:lnR>
                      <a:noFill/>
                    </a:lnR>
                    <a:lnT>
                      <a:noFill/>
                    </a:lnT>
                    <a:lnB>
                      <a:noFill/>
                    </a:lnB>
                  </a:tcPr>
                </a:tc>
                <a:tc>
                  <a:txBody>
                    <a:bodyPr/>
                    <a:lstStyle/>
                    <a:p>
                      <a:pPr algn="ctr" fontAlgn="b"/>
                      <a:r>
                        <a:rPr lang="en-IN" sz="1200" b="0" i="0" u="none" strike="noStrike">
                          <a:solidFill>
                            <a:schemeClr val="bg1"/>
                          </a:solidFill>
                          <a:effectLst/>
                          <a:latin typeface="Trebuchet MS" panose="020B0603020202020204" pitchFamily="34" charset="0"/>
                        </a:rPr>
                        <a:t>(one side)</a:t>
                      </a:r>
                    </a:p>
                  </a:txBody>
                  <a:tcPr marL="0" marR="0" marT="0" marB="0" anchor="b">
                    <a:lnL>
                      <a:noFill/>
                    </a:lnL>
                    <a:lnR>
                      <a:noFill/>
                    </a:lnR>
                    <a:lnT>
                      <a:noFill/>
                    </a:lnT>
                    <a:lnB>
                      <a:noFill/>
                    </a:lnB>
                  </a:tcPr>
                </a:tc>
                <a:tc>
                  <a:txBody>
                    <a:bodyPr/>
                    <a:lstStyle/>
                    <a:p>
                      <a:pPr algn="l" fontAlgn="b"/>
                      <a:endParaRPr lang="en-IN" sz="1400" b="0" i="0" u="none" strike="noStrike" dirty="0">
                        <a:solidFill>
                          <a:schemeClr val="bg1"/>
                        </a:solidFill>
                        <a:effectLst/>
                        <a:latin typeface="Trebuchet MS" panose="020B0603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091922031"/>
                  </a:ext>
                </a:extLst>
              </a:tr>
            </a:tbl>
          </a:graphicData>
        </a:graphic>
      </p:graphicFrame>
    </p:spTree>
    <p:extLst>
      <p:ext uri="{BB962C8B-B14F-4D97-AF65-F5344CB8AC3E}">
        <p14:creationId xmlns:p14="http://schemas.microsoft.com/office/powerpoint/2010/main" val="8561129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4C9EAD-1F60-D5B8-FE27-25C2C122496F}"/>
              </a:ext>
            </a:extLst>
          </p:cNvPr>
          <p:cNvPicPr>
            <a:picLocks noChangeAspect="1"/>
          </p:cNvPicPr>
          <p:nvPr/>
        </p:nvPicPr>
        <p:blipFill>
          <a:blip r:embed="rId2"/>
          <a:stretch>
            <a:fillRect/>
          </a:stretch>
        </p:blipFill>
        <p:spPr>
          <a:xfrm>
            <a:off x="833437" y="533400"/>
            <a:ext cx="10729671" cy="5715000"/>
          </a:xfrm>
          <a:prstGeom prst="rect">
            <a:avLst/>
          </a:prstGeom>
          <a:solidFill>
            <a:srgbClr val="000099"/>
          </a:solidFill>
        </p:spPr>
      </p:pic>
    </p:spTree>
    <p:extLst>
      <p:ext uri="{BB962C8B-B14F-4D97-AF65-F5344CB8AC3E}">
        <p14:creationId xmlns:p14="http://schemas.microsoft.com/office/powerpoint/2010/main" val="30760089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D8D7B5-5238-365D-7267-F45754CDF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74" y="419877"/>
            <a:ext cx="8664464" cy="5458408"/>
          </a:xfrm>
          <a:prstGeom prst="rect">
            <a:avLst/>
          </a:prstGeom>
        </p:spPr>
      </p:pic>
    </p:spTree>
    <p:extLst>
      <p:ext uri="{BB962C8B-B14F-4D97-AF65-F5344CB8AC3E}">
        <p14:creationId xmlns:p14="http://schemas.microsoft.com/office/powerpoint/2010/main" val="36507008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E56DA-14C1-E620-E856-B6FDF27E1069}"/>
              </a:ext>
            </a:extLst>
          </p:cNvPr>
          <p:cNvPicPr>
            <a:picLocks noChangeAspect="1"/>
          </p:cNvPicPr>
          <p:nvPr/>
        </p:nvPicPr>
        <p:blipFill>
          <a:blip r:embed="rId2"/>
          <a:stretch>
            <a:fillRect/>
          </a:stretch>
        </p:blipFill>
        <p:spPr>
          <a:xfrm>
            <a:off x="979065" y="0"/>
            <a:ext cx="9721049" cy="6858000"/>
          </a:xfrm>
          <a:prstGeom prst="rect">
            <a:avLst/>
          </a:prstGeom>
        </p:spPr>
      </p:pic>
    </p:spTree>
    <p:extLst>
      <p:ext uri="{BB962C8B-B14F-4D97-AF65-F5344CB8AC3E}">
        <p14:creationId xmlns:p14="http://schemas.microsoft.com/office/powerpoint/2010/main" val="10115262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66DE2A-9E53-E722-9155-FB34C0B6267D}"/>
              </a:ext>
            </a:extLst>
          </p:cNvPr>
          <p:cNvGraphicFramePr>
            <a:graphicFrameLocks noGrp="1"/>
          </p:cNvGraphicFramePr>
          <p:nvPr>
            <p:extLst>
              <p:ext uri="{D42A27DB-BD31-4B8C-83A1-F6EECF244321}">
                <p14:modId xmlns:p14="http://schemas.microsoft.com/office/powerpoint/2010/main" val="1533025989"/>
              </p:ext>
            </p:extLst>
          </p:nvPr>
        </p:nvGraphicFramePr>
        <p:xfrm>
          <a:off x="765111" y="877082"/>
          <a:ext cx="10814177" cy="5345482"/>
        </p:xfrm>
        <a:graphic>
          <a:graphicData uri="http://schemas.openxmlformats.org/drawingml/2006/table">
            <a:tbl>
              <a:tblPr>
                <a:tableStyleId>{5C22544A-7EE6-4342-B048-85BDC9FD1C3A}</a:tableStyleId>
              </a:tblPr>
              <a:tblGrid>
                <a:gridCol w="1282093">
                  <a:extLst>
                    <a:ext uri="{9D8B030D-6E8A-4147-A177-3AD203B41FA5}">
                      <a16:colId xmlns:a16="http://schemas.microsoft.com/office/drawing/2014/main" val="1805579779"/>
                    </a:ext>
                  </a:extLst>
                </a:gridCol>
                <a:gridCol w="1181189">
                  <a:extLst>
                    <a:ext uri="{9D8B030D-6E8A-4147-A177-3AD203B41FA5}">
                      <a16:colId xmlns:a16="http://schemas.microsoft.com/office/drawing/2014/main" val="1979366025"/>
                    </a:ext>
                  </a:extLst>
                </a:gridCol>
                <a:gridCol w="1166326">
                  <a:extLst>
                    <a:ext uri="{9D8B030D-6E8A-4147-A177-3AD203B41FA5}">
                      <a16:colId xmlns:a16="http://schemas.microsoft.com/office/drawing/2014/main" val="2610095314"/>
                    </a:ext>
                  </a:extLst>
                </a:gridCol>
                <a:gridCol w="1194318">
                  <a:extLst>
                    <a:ext uri="{9D8B030D-6E8A-4147-A177-3AD203B41FA5}">
                      <a16:colId xmlns:a16="http://schemas.microsoft.com/office/drawing/2014/main" val="2882683753"/>
                    </a:ext>
                  </a:extLst>
                </a:gridCol>
                <a:gridCol w="1129005">
                  <a:extLst>
                    <a:ext uri="{9D8B030D-6E8A-4147-A177-3AD203B41FA5}">
                      <a16:colId xmlns:a16="http://schemas.microsoft.com/office/drawing/2014/main" val="2864400756"/>
                    </a:ext>
                  </a:extLst>
                </a:gridCol>
                <a:gridCol w="1268963">
                  <a:extLst>
                    <a:ext uri="{9D8B030D-6E8A-4147-A177-3AD203B41FA5}">
                      <a16:colId xmlns:a16="http://schemas.microsoft.com/office/drawing/2014/main" val="1128471745"/>
                    </a:ext>
                  </a:extLst>
                </a:gridCol>
                <a:gridCol w="1110343">
                  <a:extLst>
                    <a:ext uri="{9D8B030D-6E8A-4147-A177-3AD203B41FA5}">
                      <a16:colId xmlns:a16="http://schemas.microsoft.com/office/drawing/2014/main" val="2659796796"/>
                    </a:ext>
                  </a:extLst>
                </a:gridCol>
                <a:gridCol w="1212979">
                  <a:extLst>
                    <a:ext uri="{9D8B030D-6E8A-4147-A177-3AD203B41FA5}">
                      <a16:colId xmlns:a16="http://schemas.microsoft.com/office/drawing/2014/main" val="2524815880"/>
                    </a:ext>
                  </a:extLst>
                </a:gridCol>
                <a:gridCol w="1268961">
                  <a:extLst>
                    <a:ext uri="{9D8B030D-6E8A-4147-A177-3AD203B41FA5}">
                      <a16:colId xmlns:a16="http://schemas.microsoft.com/office/drawing/2014/main" val="4006925061"/>
                    </a:ext>
                  </a:extLst>
                </a:gridCol>
              </a:tblGrid>
              <a:tr h="886407">
                <a:tc rowSpan="2">
                  <a:txBody>
                    <a:bodyPr/>
                    <a:lstStyle/>
                    <a:p>
                      <a:pPr algn="ctr" fontAlgn="b"/>
                      <a:r>
                        <a:rPr lang="en-IN" sz="2000" u="none" strike="noStrike" dirty="0">
                          <a:effectLst/>
                          <a:latin typeface="Century Gothic" panose="020B0502020202020204" pitchFamily="34" charset="0"/>
                        </a:rPr>
                        <a:t>Type of Tower</a:t>
                      </a:r>
                      <a:endParaRPr lang="en-IN" sz="2000" b="1" i="0" u="none" strike="noStrike" dirty="0">
                        <a:effectLst/>
                        <a:latin typeface="Century Gothic" panose="020B0502020202020204" pitchFamily="34" charset="0"/>
                      </a:endParaRPr>
                    </a:p>
                  </a:txBody>
                  <a:tcPr marL="7620" marR="7620" marT="7620" marB="0" anchor="b"/>
                </a:tc>
                <a:tc>
                  <a:txBody>
                    <a:bodyPr/>
                    <a:lstStyle/>
                    <a:p>
                      <a:pPr algn="ctr"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tc>
                  <a:txBody>
                    <a:bodyPr/>
                    <a:lstStyle/>
                    <a:p>
                      <a:pPr algn="ctr"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tc>
                  <a:txBody>
                    <a:bodyPr/>
                    <a:lstStyle/>
                    <a:p>
                      <a:pPr algn="ctr"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tc gridSpan="5">
                  <a:txBody>
                    <a:bodyPr/>
                    <a:lstStyle/>
                    <a:p>
                      <a:pPr algn="ctr" fontAlgn="b"/>
                      <a:r>
                        <a:rPr lang="en-IN" sz="2000" u="none" strike="noStrike" dirty="0">
                          <a:effectLst/>
                          <a:latin typeface="Century Gothic" panose="020B0502020202020204" pitchFamily="34" charset="0"/>
                        </a:rPr>
                        <a:t>Tape reading at point </a:t>
                      </a:r>
                      <a:endParaRPr lang="en-IN" sz="2000" b="1" i="0" u="none" strike="noStrike" dirty="0">
                        <a:effectLst/>
                        <a:latin typeface="Century Gothic" panose="020B0502020202020204" pitchFamily="34" charset="0"/>
                      </a:endParaRPr>
                    </a:p>
                  </a:txBody>
                  <a:tcPr marL="7620" marR="7620" marT="7620" marB="0" anchor="b"/>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282637274"/>
                  </a:ext>
                </a:extLst>
              </a:tr>
              <a:tr h="568210">
                <a:tc vMerge="1">
                  <a:txBody>
                    <a:bodyPr/>
                    <a:lstStyle/>
                    <a:p>
                      <a:endParaRPr lang="en-IN"/>
                    </a:p>
                  </a:txBody>
                  <a:tcPr/>
                </a:tc>
                <a:tc>
                  <a:txBody>
                    <a:bodyPr/>
                    <a:lstStyle/>
                    <a:p>
                      <a:pPr algn="ctr" fontAlgn="b"/>
                      <a:r>
                        <a:rPr lang="en-IN" sz="2000" u="none" strike="noStrike" dirty="0">
                          <a:effectLst/>
                          <a:latin typeface="Century Gothic" panose="020B0502020202020204" pitchFamily="34" charset="0"/>
                        </a:rPr>
                        <a:t>M</a:t>
                      </a:r>
                      <a:endParaRPr lang="en-IN" sz="2000" b="0" i="0" u="none" strike="noStrike" dirty="0">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N</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Pit size</a:t>
                      </a:r>
                      <a:endParaRPr lang="en-IN" sz="2000" b="1"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A</a:t>
                      </a:r>
                      <a:endParaRPr lang="en-IN" sz="2000" b="1"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B </a:t>
                      </a:r>
                      <a:endParaRPr lang="en-IN" sz="2000" b="1"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dirty="0">
                          <a:effectLst/>
                          <a:latin typeface="Century Gothic" panose="020B0502020202020204" pitchFamily="34" charset="0"/>
                        </a:rPr>
                        <a:t>C</a:t>
                      </a:r>
                      <a:endParaRPr lang="en-IN" sz="2000" b="1" i="0" u="none" strike="noStrike" dirty="0">
                        <a:effectLst/>
                        <a:latin typeface="Century Gothic" panose="020B0502020202020204" pitchFamily="34" charset="0"/>
                      </a:endParaRPr>
                    </a:p>
                  </a:txBody>
                  <a:tcPr marL="7620" marR="7620" marT="7620" marB="0" anchor="b"/>
                </a:tc>
                <a:tc>
                  <a:txBody>
                    <a:bodyPr/>
                    <a:lstStyle/>
                    <a:p>
                      <a:pPr algn="ctr" fontAlgn="b"/>
                      <a:r>
                        <a:rPr lang="en-IN" sz="2000" u="none" strike="noStrike" dirty="0">
                          <a:effectLst/>
                          <a:latin typeface="Century Gothic" panose="020B0502020202020204" pitchFamily="34" charset="0"/>
                        </a:rPr>
                        <a:t>D</a:t>
                      </a:r>
                      <a:endParaRPr lang="en-IN" sz="2000" b="1" i="0" u="none" strike="noStrike" dirty="0">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E</a:t>
                      </a:r>
                      <a:endParaRPr lang="en-IN" sz="2000" b="1" i="0" u="none" strike="noStrike">
                        <a:effectLst/>
                        <a:latin typeface="Century Gothic" panose="020B0502020202020204" pitchFamily="34" charset="0"/>
                      </a:endParaRPr>
                    </a:p>
                  </a:txBody>
                  <a:tcPr marL="7620" marR="7620" marT="7620" marB="0" anchor="b"/>
                </a:tc>
                <a:extLst>
                  <a:ext uri="{0D108BD9-81ED-4DB2-BD59-A6C34878D82A}">
                    <a16:rowId xmlns:a16="http://schemas.microsoft.com/office/drawing/2014/main" val="2071932230"/>
                  </a:ext>
                </a:extLst>
              </a:tr>
              <a:tr h="439496">
                <a:tc>
                  <a:txBody>
                    <a:bodyPr/>
                    <a:lstStyle/>
                    <a:p>
                      <a:pPr algn="ctr" fontAlgn="b"/>
                      <a:r>
                        <a:rPr lang="en-IN" sz="2000" u="none" strike="noStrike">
                          <a:effectLst/>
                          <a:latin typeface="Century Gothic" panose="020B0502020202020204" pitchFamily="34" charset="0"/>
                        </a:rPr>
                        <a:t>DRY</a:t>
                      </a:r>
                      <a:endParaRPr lang="en-IN" sz="2000" b="1"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tc>
                  <a:txBody>
                    <a:bodyPr/>
                    <a:lstStyle/>
                    <a:p>
                      <a:pPr algn="ctr"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tc>
                  <a:txBody>
                    <a:bodyPr/>
                    <a:lstStyle/>
                    <a:p>
                      <a:pPr algn="ctr"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tc>
                  <a:txBody>
                    <a:bodyPr/>
                    <a:lstStyle/>
                    <a:p>
                      <a:pPr algn="l"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l"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l"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tc>
                  <a:txBody>
                    <a:bodyPr/>
                    <a:lstStyle/>
                    <a:p>
                      <a:pPr algn="l"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tc>
                  <a:txBody>
                    <a:bodyPr/>
                    <a:lstStyle/>
                    <a:p>
                      <a:pPr algn="l"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extLst>
                  <a:ext uri="{0D108BD9-81ED-4DB2-BD59-A6C34878D82A}">
                    <a16:rowId xmlns:a16="http://schemas.microsoft.com/office/drawing/2014/main" val="1562782258"/>
                  </a:ext>
                </a:extLst>
              </a:tr>
              <a:tr h="429208">
                <a:tc>
                  <a:txBody>
                    <a:bodyPr/>
                    <a:lstStyle/>
                    <a:p>
                      <a:pPr algn="ctr" fontAlgn="b"/>
                      <a:r>
                        <a:rPr lang="en-IN" sz="2000" u="none" strike="noStrike">
                          <a:effectLst/>
                          <a:latin typeface="Century Gothic" panose="020B0502020202020204" pitchFamily="34" charset="0"/>
                        </a:rPr>
                        <a:t>K+0</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8797.7</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12441.8</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dirty="0">
                          <a:effectLst/>
                          <a:latin typeface="Century Gothic" panose="020B0502020202020204" pitchFamily="34" charset="0"/>
                        </a:rPr>
                        <a:t>1600</a:t>
                      </a:r>
                      <a:endParaRPr lang="en-IN" sz="2000" b="0" i="0" u="none" strike="noStrike" dirty="0">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5198.85</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8797.70</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10397.70</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12660.44</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dirty="0">
                          <a:effectLst/>
                          <a:latin typeface="Century Gothic" panose="020B0502020202020204" pitchFamily="34" charset="0"/>
                        </a:rPr>
                        <a:t>17749.98</a:t>
                      </a:r>
                      <a:endParaRPr lang="en-IN" sz="2000" b="0" i="0" u="none" strike="noStrike" dirty="0">
                        <a:effectLst/>
                        <a:latin typeface="Century Gothic" panose="020B0502020202020204" pitchFamily="34" charset="0"/>
                      </a:endParaRPr>
                    </a:p>
                  </a:txBody>
                  <a:tcPr marL="7620" marR="7620" marT="7620" marB="0" anchor="b"/>
                </a:tc>
                <a:extLst>
                  <a:ext uri="{0D108BD9-81ED-4DB2-BD59-A6C34878D82A}">
                    <a16:rowId xmlns:a16="http://schemas.microsoft.com/office/drawing/2014/main" val="1854527045"/>
                  </a:ext>
                </a:extLst>
              </a:tr>
              <a:tr h="419878">
                <a:tc>
                  <a:txBody>
                    <a:bodyPr/>
                    <a:lstStyle/>
                    <a:p>
                      <a:pPr algn="ctr" fontAlgn="b"/>
                      <a:r>
                        <a:rPr lang="en-IN" sz="2000" u="none" strike="noStrike">
                          <a:effectLst/>
                          <a:latin typeface="Century Gothic" panose="020B0502020202020204" pitchFamily="34" charset="0"/>
                        </a:rPr>
                        <a:t>K+3</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9734.2</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13766.2</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1600</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dirty="0">
                          <a:effectLst/>
                          <a:latin typeface="Century Gothic" panose="020B0502020202020204" pitchFamily="34" charset="0"/>
                        </a:rPr>
                        <a:t>5667.10</a:t>
                      </a:r>
                      <a:endParaRPr lang="en-IN" sz="2000" b="0" i="0" u="none" strike="noStrike" dirty="0">
                        <a:effectLst/>
                        <a:latin typeface="Century Gothic" panose="020B0502020202020204" pitchFamily="34" charset="0"/>
                      </a:endParaRPr>
                    </a:p>
                  </a:txBody>
                  <a:tcPr marL="7620" marR="7620" marT="7620" marB="0" anchor="b"/>
                </a:tc>
                <a:tc>
                  <a:txBody>
                    <a:bodyPr/>
                    <a:lstStyle/>
                    <a:p>
                      <a:pPr algn="r" fontAlgn="b"/>
                      <a:r>
                        <a:rPr lang="en-IN" sz="2000" u="none" strike="noStrike" dirty="0">
                          <a:effectLst/>
                          <a:latin typeface="Century Gothic" panose="020B0502020202020204" pitchFamily="34" charset="0"/>
                        </a:rPr>
                        <a:t>9734.20</a:t>
                      </a:r>
                      <a:endParaRPr lang="en-IN" sz="2000" b="0" i="0" u="none" strike="noStrike" dirty="0">
                        <a:effectLst/>
                        <a:latin typeface="Century Gothic" panose="020B0502020202020204" pitchFamily="34" charset="0"/>
                      </a:endParaRPr>
                    </a:p>
                  </a:txBody>
                  <a:tcPr marL="7620" marR="7620" marT="7620" marB="0" anchor="b"/>
                </a:tc>
                <a:tc>
                  <a:txBody>
                    <a:bodyPr/>
                    <a:lstStyle/>
                    <a:p>
                      <a:pPr algn="r" fontAlgn="b"/>
                      <a:r>
                        <a:rPr lang="en-IN" sz="2000" u="none" strike="noStrike" dirty="0">
                          <a:effectLst/>
                          <a:latin typeface="Century Gothic" panose="020B0502020202020204" pitchFamily="34" charset="0"/>
                        </a:rPr>
                        <a:t>11334.20</a:t>
                      </a:r>
                      <a:endParaRPr lang="en-IN" sz="2000" b="0" i="0" u="none" strike="noStrike" dirty="0">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13596.94</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dirty="0">
                          <a:effectLst/>
                          <a:latin typeface="Century Gothic" panose="020B0502020202020204" pitchFamily="34" charset="0"/>
                        </a:rPr>
                        <a:t>19348.69</a:t>
                      </a:r>
                      <a:endParaRPr lang="en-IN" sz="2000" b="0" i="0" u="none" strike="noStrike" dirty="0">
                        <a:effectLst/>
                        <a:latin typeface="Century Gothic" panose="020B0502020202020204" pitchFamily="34" charset="0"/>
                      </a:endParaRPr>
                    </a:p>
                  </a:txBody>
                  <a:tcPr marL="7620" marR="7620" marT="7620" marB="0" anchor="b"/>
                </a:tc>
                <a:extLst>
                  <a:ext uri="{0D108BD9-81ED-4DB2-BD59-A6C34878D82A}">
                    <a16:rowId xmlns:a16="http://schemas.microsoft.com/office/drawing/2014/main" val="2939433929"/>
                  </a:ext>
                </a:extLst>
              </a:tr>
              <a:tr h="447869">
                <a:tc>
                  <a:txBody>
                    <a:bodyPr/>
                    <a:lstStyle/>
                    <a:p>
                      <a:pPr algn="ctr" fontAlgn="b"/>
                      <a:r>
                        <a:rPr lang="en-IN" sz="2000" u="none" strike="noStrike">
                          <a:effectLst/>
                          <a:latin typeface="Century Gothic" panose="020B0502020202020204" pitchFamily="34" charset="0"/>
                        </a:rPr>
                        <a:t>K+6</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10670.8</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15090.8</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1600</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6135.40</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10670.80</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dirty="0">
                          <a:effectLst/>
                          <a:latin typeface="Century Gothic" panose="020B0502020202020204" pitchFamily="34" charset="0"/>
                        </a:rPr>
                        <a:t>12270.80</a:t>
                      </a:r>
                      <a:endParaRPr lang="en-IN" sz="2000" b="0" i="0" u="none" strike="noStrike" dirty="0">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14533.54</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20947.57</a:t>
                      </a:r>
                      <a:endParaRPr lang="en-IN" sz="2000" b="0" i="0" u="none" strike="noStrike">
                        <a:effectLst/>
                        <a:latin typeface="Century Gothic" panose="020B0502020202020204" pitchFamily="34" charset="0"/>
                      </a:endParaRPr>
                    </a:p>
                  </a:txBody>
                  <a:tcPr marL="7620" marR="7620" marT="7620" marB="0" anchor="b"/>
                </a:tc>
                <a:extLst>
                  <a:ext uri="{0D108BD9-81ED-4DB2-BD59-A6C34878D82A}">
                    <a16:rowId xmlns:a16="http://schemas.microsoft.com/office/drawing/2014/main" val="539237183"/>
                  </a:ext>
                </a:extLst>
              </a:tr>
              <a:tr h="212250">
                <a:tc>
                  <a:txBody>
                    <a:bodyPr/>
                    <a:lstStyle/>
                    <a:p>
                      <a:pPr algn="ctr"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l"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l"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l"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l"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tc>
                  <a:txBody>
                    <a:bodyPr/>
                    <a:lstStyle/>
                    <a:p>
                      <a:pPr algn="l"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extLst>
                  <a:ext uri="{0D108BD9-81ED-4DB2-BD59-A6C34878D82A}">
                    <a16:rowId xmlns:a16="http://schemas.microsoft.com/office/drawing/2014/main" val="1503925840"/>
                  </a:ext>
                </a:extLst>
              </a:tr>
              <a:tr h="387376">
                <a:tc>
                  <a:txBody>
                    <a:bodyPr/>
                    <a:lstStyle/>
                    <a:p>
                      <a:pPr algn="ctr" fontAlgn="b"/>
                      <a:r>
                        <a:rPr lang="en-IN" sz="2000" u="none" strike="noStrike">
                          <a:effectLst/>
                          <a:latin typeface="Century Gothic" panose="020B0502020202020204" pitchFamily="34" charset="0"/>
                        </a:rPr>
                        <a:t>WET</a:t>
                      </a:r>
                      <a:endParaRPr lang="en-IN" sz="2000" b="1"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l"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l"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l"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tc>
                  <a:txBody>
                    <a:bodyPr/>
                    <a:lstStyle/>
                    <a:p>
                      <a:pPr algn="l" fontAlgn="b"/>
                      <a:r>
                        <a:rPr lang="en-IN" sz="2000" u="none" strike="noStrike">
                          <a:effectLst/>
                          <a:latin typeface="Century Gothic" panose="020B0502020202020204" pitchFamily="34" charset="0"/>
                        </a:rPr>
                        <a:t> </a:t>
                      </a:r>
                      <a:endParaRPr lang="en-IN" sz="2000" b="0" i="0" u="none" strike="noStrike">
                        <a:effectLst/>
                        <a:latin typeface="Century Gothic" panose="020B0502020202020204" pitchFamily="34" charset="0"/>
                      </a:endParaRPr>
                    </a:p>
                  </a:txBody>
                  <a:tcPr marL="7620" marR="7620" marT="7620" marB="0" anchor="b"/>
                </a:tc>
                <a:tc>
                  <a:txBody>
                    <a:bodyPr/>
                    <a:lstStyle/>
                    <a:p>
                      <a:pPr algn="l" fontAlgn="b"/>
                      <a:r>
                        <a:rPr lang="en-IN" sz="2000" u="none" strike="noStrike" dirty="0">
                          <a:effectLst/>
                          <a:latin typeface="Century Gothic" panose="020B0502020202020204" pitchFamily="34" charset="0"/>
                        </a:rPr>
                        <a:t> </a:t>
                      </a:r>
                      <a:endParaRPr lang="en-IN" sz="2000" b="0" i="0" u="none" strike="noStrike" dirty="0">
                        <a:effectLst/>
                        <a:latin typeface="Century Gothic" panose="020B0502020202020204" pitchFamily="34" charset="0"/>
                      </a:endParaRPr>
                    </a:p>
                  </a:txBody>
                  <a:tcPr marL="7620" marR="7620" marT="7620" marB="0" anchor="b"/>
                </a:tc>
                <a:extLst>
                  <a:ext uri="{0D108BD9-81ED-4DB2-BD59-A6C34878D82A}">
                    <a16:rowId xmlns:a16="http://schemas.microsoft.com/office/drawing/2014/main" val="3597196461"/>
                  </a:ext>
                </a:extLst>
              </a:tr>
              <a:tr h="466531">
                <a:tc>
                  <a:txBody>
                    <a:bodyPr/>
                    <a:lstStyle/>
                    <a:p>
                      <a:pPr algn="ctr" fontAlgn="b"/>
                      <a:r>
                        <a:rPr lang="en-IN" sz="2000" u="none" strike="noStrike">
                          <a:effectLst/>
                          <a:latin typeface="Century Gothic" panose="020B0502020202020204" pitchFamily="34" charset="0"/>
                        </a:rPr>
                        <a:t>K+0</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8858.66</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12528</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2350</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dirty="0">
                          <a:effectLst/>
                          <a:latin typeface="Century Gothic" panose="020B0502020202020204" pitchFamily="34" charset="0"/>
                        </a:rPr>
                        <a:t>5604.33</a:t>
                      </a:r>
                      <a:endParaRPr lang="en-IN" sz="2000" b="0" i="0" u="none" strike="noStrike" dirty="0">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8858.66</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11208.66</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14532.06</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dirty="0">
                          <a:effectLst/>
                          <a:latin typeface="Century Gothic" panose="020B0502020202020204" pitchFamily="34" charset="0"/>
                        </a:rPr>
                        <a:t>19134.38</a:t>
                      </a:r>
                      <a:endParaRPr lang="en-IN" sz="2000" b="0" i="0" u="none" strike="noStrike" dirty="0">
                        <a:effectLst/>
                        <a:latin typeface="Century Gothic" panose="020B0502020202020204" pitchFamily="34" charset="0"/>
                      </a:endParaRPr>
                    </a:p>
                  </a:txBody>
                  <a:tcPr marL="7620" marR="7620" marT="7620" marB="0" anchor="b"/>
                </a:tc>
                <a:extLst>
                  <a:ext uri="{0D108BD9-81ED-4DB2-BD59-A6C34878D82A}">
                    <a16:rowId xmlns:a16="http://schemas.microsoft.com/office/drawing/2014/main" val="3829810540"/>
                  </a:ext>
                </a:extLst>
              </a:tr>
              <a:tr h="419877">
                <a:tc>
                  <a:txBody>
                    <a:bodyPr/>
                    <a:lstStyle/>
                    <a:p>
                      <a:pPr algn="ctr" fontAlgn="b"/>
                      <a:r>
                        <a:rPr lang="en-IN" sz="2000" u="none" strike="noStrike">
                          <a:effectLst/>
                          <a:latin typeface="Century Gothic" panose="020B0502020202020204" pitchFamily="34" charset="0"/>
                        </a:rPr>
                        <a:t>K+3</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9795.16</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13852.4</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2350</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6072.58</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9795.16</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12145.16</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15468.56</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dirty="0">
                          <a:effectLst/>
                          <a:latin typeface="Century Gothic" panose="020B0502020202020204" pitchFamily="34" charset="0"/>
                        </a:rPr>
                        <a:t>20733.08</a:t>
                      </a:r>
                      <a:endParaRPr lang="en-IN" sz="2000" b="0" i="0" u="none" strike="noStrike" dirty="0">
                        <a:effectLst/>
                        <a:latin typeface="Century Gothic" panose="020B0502020202020204" pitchFamily="34" charset="0"/>
                      </a:endParaRPr>
                    </a:p>
                  </a:txBody>
                  <a:tcPr marL="7620" marR="7620" marT="7620" marB="0" anchor="b"/>
                </a:tc>
                <a:extLst>
                  <a:ext uri="{0D108BD9-81ED-4DB2-BD59-A6C34878D82A}">
                    <a16:rowId xmlns:a16="http://schemas.microsoft.com/office/drawing/2014/main" val="2598728669"/>
                  </a:ext>
                </a:extLst>
              </a:tr>
              <a:tr h="568210">
                <a:tc>
                  <a:txBody>
                    <a:bodyPr/>
                    <a:lstStyle/>
                    <a:p>
                      <a:pPr algn="ctr" fontAlgn="b"/>
                      <a:r>
                        <a:rPr lang="en-IN" sz="2000" u="none" strike="noStrike">
                          <a:effectLst/>
                          <a:latin typeface="Century Gothic" panose="020B0502020202020204" pitchFamily="34" charset="0"/>
                        </a:rPr>
                        <a:t>K+6</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10731.7</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15176.9</a:t>
                      </a:r>
                      <a:endParaRPr lang="en-IN" sz="2000" b="0" i="0" u="none" strike="noStrike">
                        <a:effectLst/>
                        <a:latin typeface="Century Gothic" panose="020B0502020202020204" pitchFamily="34" charset="0"/>
                      </a:endParaRPr>
                    </a:p>
                  </a:txBody>
                  <a:tcPr marL="7620" marR="7620" marT="7620" marB="0" anchor="b"/>
                </a:tc>
                <a:tc>
                  <a:txBody>
                    <a:bodyPr/>
                    <a:lstStyle/>
                    <a:p>
                      <a:pPr algn="ctr" fontAlgn="b"/>
                      <a:r>
                        <a:rPr lang="en-IN" sz="2000" u="none" strike="noStrike">
                          <a:effectLst/>
                          <a:latin typeface="Century Gothic" panose="020B0502020202020204" pitchFamily="34" charset="0"/>
                        </a:rPr>
                        <a:t>2350</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6540.83</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10731.66</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13081.66</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a:effectLst/>
                          <a:latin typeface="Century Gothic" panose="020B0502020202020204" pitchFamily="34" charset="0"/>
                        </a:rPr>
                        <a:t>16405.06</a:t>
                      </a:r>
                      <a:endParaRPr lang="en-IN" sz="2000" b="0" i="0" u="none" strike="noStrike">
                        <a:effectLst/>
                        <a:latin typeface="Century Gothic" panose="020B0502020202020204" pitchFamily="34" charset="0"/>
                      </a:endParaRPr>
                    </a:p>
                  </a:txBody>
                  <a:tcPr marL="7620" marR="7620" marT="7620" marB="0" anchor="b"/>
                </a:tc>
                <a:tc>
                  <a:txBody>
                    <a:bodyPr/>
                    <a:lstStyle/>
                    <a:p>
                      <a:pPr algn="r" fontAlgn="b"/>
                      <a:r>
                        <a:rPr lang="en-IN" sz="2000" u="none" strike="noStrike" dirty="0">
                          <a:effectLst/>
                          <a:latin typeface="Century Gothic" panose="020B0502020202020204" pitchFamily="34" charset="0"/>
                        </a:rPr>
                        <a:t>22331.79</a:t>
                      </a:r>
                      <a:endParaRPr lang="en-IN" sz="2000" b="0" i="0" u="none" strike="noStrike" dirty="0">
                        <a:effectLst/>
                        <a:latin typeface="Century Gothic" panose="020B0502020202020204" pitchFamily="34" charset="0"/>
                      </a:endParaRPr>
                    </a:p>
                  </a:txBody>
                  <a:tcPr marL="7620" marR="7620" marT="7620" marB="0" anchor="b"/>
                </a:tc>
                <a:extLst>
                  <a:ext uri="{0D108BD9-81ED-4DB2-BD59-A6C34878D82A}">
                    <a16:rowId xmlns:a16="http://schemas.microsoft.com/office/drawing/2014/main" val="1173686679"/>
                  </a:ext>
                </a:extLst>
              </a:tr>
            </a:tbl>
          </a:graphicData>
        </a:graphic>
      </p:graphicFrame>
      <p:sp>
        <p:nvSpPr>
          <p:cNvPr id="3" name="TextBox 2">
            <a:extLst>
              <a:ext uri="{FF2B5EF4-FFF2-40B4-BE49-F238E27FC236}">
                <a16:creationId xmlns:a16="http://schemas.microsoft.com/office/drawing/2014/main" id="{DB8F4108-0F97-B6DB-4E29-1ECAD5F3AE1F}"/>
              </a:ext>
            </a:extLst>
          </p:cNvPr>
          <p:cNvSpPr txBox="1"/>
          <p:nvPr/>
        </p:nvSpPr>
        <p:spPr>
          <a:xfrm>
            <a:off x="3778899" y="149290"/>
            <a:ext cx="5393094" cy="523220"/>
          </a:xfrm>
          <a:prstGeom prst="rect">
            <a:avLst/>
          </a:prstGeom>
          <a:noFill/>
        </p:spPr>
        <p:txBody>
          <a:bodyPr wrap="square" rtlCol="0">
            <a:spAutoFit/>
          </a:bodyPr>
          <a:lstStyle/>
          <a:p>
            <a:r>
              <a:rPr lang="en-IN" sz="2800" b="1" i="1" u="sng" dirty="0">
                <a:solidFill>
                  <a:schemeClr val="bg1"/>
                </a:solidFill>
                <a:latin typeface="Century Gothic" panose="020B0502020202020204" pitchFamily="34" charset="0"/>
              </a:rPr>
              <a:t>PIT MARKING CALCULATIONS</a:t>
            </a:r>
          </a:p>
        </p:txBody>
      </p:sp>
    </p:spTree>
    <p:extLst>
      <p:ext uri="{BB962C8B-B14F-4D97-AF65-F5344CB8AC3E}">
        <p14:creationId xmlns:p14="http://schemas.microsoft.com/office/powerpoint/2010/main" val="160796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772160"/>
          </a:xfrm>
        </p:spPr>
        <p:txBody>
          <a:bodyPr>
            <a:normAutofit/>
          </a:bodyPr>
          <a:lstStyle/>
          <a:p>
            <a:pPr algn="ctr"/>
            <a:r>
              <a:rPr lang="en-US" sz="4000" i="1" dirty="0">
                <a:solidFill>
                  <a:schemeClr val="bg1"/>
                </a:solidFill>
              </a:rPr>
              <a:t>VARIOUS SPANS IN TL SURVEY</a:t>
            </a:r>
            <a:endParaRPr lang="en-IN" sz="4000" i="1" dirty="0">
              <a:solidFill>
                <a:schemeClr val="bg1"/>
              </a:solidFill>
            </a:endParaRPr>
          </a:p>
        </p:txBody>
      </p:sp>
      <p:sp>
        <p:nvSpPr>
          <p:cNvPr id="11" name="Content Placeholder 10">
            <a:extLst>
              <a:ext uri="{FF2B5EF4-FFF2-40B4-BE49-F238E27FC236}">
                <a16:creationId xmlns:a16="http://schemas.microsoft.com/office/drawing/2014/main" id="{416B04E0-5A96-9121-A8D4-0D4B3A5FA764}"/>
              </a:ext>
            </a:extLst>
          </p:cNvPr>
          <p:cNvSpPr>
            <a:spLocks noGrp="1"/>
          </p:cNvSpPr>
          <p:nvPr>
            <p:ph idx="1"/>
          </p:nvPr>
        </p:nvSpPr>
        <p:spPr>
          <a:xfrm>
            <a:off x="677334" y="1300480"/>
            <a:ext cx="10837332" cy="3982720"/>
          </a:xfrm>
        </p:spPr>
        <p:txBody>
          <a:bodyPr>
            <a:normAutofit/>
          </a:bodyPr>
          <a:lstStyle/>
          <a:p>
            <a:r>
              <a:rPr lang="en-US" sz="3200" dirty="0">
                <a:solidFill>
                  <a:schemeClr val="bg1"/>
                </a:solidFill>
              </a:rPr>
              <a:t>DESIGN SPAN / RULING SPAN</a:t>
            </a:r>
          </a:p>
          <a:p>
            <a:r>
              <a:rPr lang="en-US" sz="3200" dirty="0">
                <a:solidFill>
                  <a:schemeClr val="bg1"/>
                </a:solidFill>
              </a:rPr>
              <a:t>WIND SPAN</a:t>
            </a:r>
          </a:p>
          <a:p>
            <a:r>
              <a:rPr lang="en-US" sz="3200" dirty="0">
                <a:solidFill>
                  <a:schemeClr val="bg1"/>
                </a:solidFill>
              </a:rPr>
              <a:t>WEIGHT SPAN</a:t>
            </a:r>
          </a:p>
          <a:p>
            <a:endParaRPr lang="en-IN" sz="3200" dirty="0">
              <a:solidFill>
                <a:schemeClr val="bg1"/>
              </a:solidFill>
            </a:endParaRPr>
          </a:p>
        </p:txBody>
      </p:sp>
    </p:spTree>
    <p:extLst>
      <p:ext uri="{BB962C8B-B14F-4D97-AF65-F5344CB8AC3E}">
        <p14:creationId xmlns:p14="http://schemas.microsoft.com/office/powerpoint/2010/main" val="37128710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FD431-E972-A00F-DD96-4027BA414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34" y="401217"/>
            <a:ext cx="8899516" cy="5701004"/>
          </a:xfrm>
          <a:prstGeom prst="rect">
            <a:avLst/>
          </a:prstGeom>
        </p:spPr>
      </p:pic>
    </p:spTree>
    <p:extLst>
      <p:ext uri="{BB962C8B-B14F-4D97-AF65-F5344CB8AC3E}">
        <p14:creationId xmlns:p14="http://schemas.microsoft.com/office/powerpoint/2010/main" val="9304465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PLS CADD ROUTE PLAN</a:t>
            </a:r>
            <a:endParaRPr lang="en-IN" sz="4000" i="1" dirty="0">
              <a:solidFill>
                <a:schemeClr val="bg1"/>
              </a:solidFill>
            </a:endParaRPr>
          </a:p>
        </p:txBody>
      </p:sp>
      <p:pic>
        <p:nvPicPr>
          <p:cNvPr id="5" name="Picture 2" descr="Image result for Transmission line route in PLSS cadd">
            <a:extLst>
              <a:ext uri="{FF2B5EF4-FFF2-40B4-BE49-F238E27FC236}">
                <a16:creationId xmlns:a16="http://schemas.microsoft.com/office/drawing/2014/main" id="{00842E54-2F52-EB6C-D031-6D00D859A9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4128" y="868838"/>
            <a:ext cx="8852170" cy="598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6066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PLS CADD 3D ROUTE MAP</a:t>
            </a:r>
            <a:endParaRPr lang="en-IN" sz="4000" i="1" dirty="0">
              <a:solidFill>
                <a:schemeClr val="bg1"/>
              </a:solidFill>
            </a:endParaRPr>
          </a:p>
        </p:txBody>
      </p:sp>
      <p:pic>
        <p:nvPicPr>
          <p:cNvPr id="3" name="Content Placeholder 2" descr="Click here for full image">
            <a:extLst>
              <a:ext uri="{FF2B5EF4-FFF2-40B4-BE49-F238E27FC236}">
                <a16:creationId xmlns:a16="http://schemas.microsoft.com/office/drawing/2014/main" id="{42A9D7C6-5826-8AF3-DD55-B868B4FE03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0860" y="1034187"/>
            <a:ext cx="8934182" cy="582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510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PLS CADD PROFILE</a:t>
            </a:r>
            <a:endParaRPr lang="en-IN" sz="4000" i="1" dirty="0">
              <a:solidFill>
                <a:schemeClr val="bg1"/>
              </a:solidFill>
            </a:endParaRPr>
          </a:p>
        </p:txBody>
      </p:sp>
      <p:pic>
        <p:nvPicPr>
          <p:cNvPr id="4" name="Picture 2">
            <a:extLst>
              <a:ext uri="{FF2B5EF4-FFF2-40B4-BE49-F238E27FC236}">
                <a16:creationId xmlns:a16="http://schemas.microsoft.com/office/drawing/2014/main" id="{B74DB363-90DE-23DA-34E4-3618A6562B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3572" y="1056640"/>
            <a:ext cx="9465024" cy="569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9490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PLS CADD PROFILE</a:t>
            </a:r>
            <a:endParaRPr lang="en-IN" sz="4000" i="1" dirty="0">
              <a:solidFill>
                <a:schemeClr val="bg1"/>
              </a:solidFill>
            </a:endParaRPr>
          </a:p>
        </p:txBody>
      </p:sp>
      <p:pic>
        <p:nvPicPr>
          <p:cNvPr id="3" name="Content Placeholder 2">
            <a:extLst>
              <a:ext uri="{FF2B5EF4-FFF2-40B4-BE49-F238E27FC236}">
                <a16:creationId xmlns:a16="http://schemas.microsoft.com/office/drawing/2014/main" id="{611A60FC-CE48-C2B3-378A-354419E095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0859" y="1138830"/>
            <a:ext cx="8803531" cy="540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1771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PLS CADD PROFILE</a:t>
            </a:r>
            <a:endParaRPr lang="en-IN" sz="4000" i="1" dirty="0">
              <a:solidFill>
                <a:schemeClr val="bg1"/>
              </a:solidFill>
            </a:endParaRPr>
          </a:p>
        </p:txBody>
      </p:sp>
      <p:pic>
        <p:nvPicPr>
          <p:cNvPr id="4" name="Content Placeholder 3">
            <a:extLst>
              <a:ext uri="{FF2B5EF4-FFF2-40B4-BE49-F238E27FC236}">
                <a16:creationId xmlns:a16="http://schemas.microsoft.com/office/drawing/2014/main" id="{68111759-78BD-BF0C-AFAD-A8FD9F4E44CD}"/>
              </a:ext>
            </a:extLst>
          </p:cNvPr>
          <p:cNvPicPr>
            <a:picLocks noGrp="1" noChangeAspect="1"/>
          </p:cNvPicPr>
          <p:nvPr>
            <p:ph idx="1"/>
          </p:nvPr>
        </p:nvPicPr>
        <p:blipFill>
          <a:blip r:embed="rId2"/>
          <a:stretch>
            <a:fillRect/>
          </a:stretch>
        </p:blipFill>
        <p:spPr>
          <a:xfrm>
            <a:off x="1177030" y="955039"/>
            <a:ext cx="9046739" cy="5667555"/>
          </a:xfrm>
          <a:prstGeom prst="rect">
            <a:avLst/>
          </a:prstGeom>
        </p:spPr>
      </p:pic>
    </p:spTree>
    <p:extLst>
      <p:ext uri="{BB962C8B-B14F-4D97-AF65-F5344CB8AC3E}">
        <p14:creationId xmlns:p14="http://schemas.microsoft.com/office/powerpoint/2010/main" val="29272987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PLS CADD PROFILE</a:t>
            </a:r>
            <a:endParaRPr lang="en-IN" sz="4000" i="1" dirty="0">
              <a:solidFill>
                <a:schemeClr val="bg1"/>
              </a:solidFill>
            </a:endParaRPr>
          </a:p>
        </p:txBody>
      </p:sp>
      <p:pic>
        <p:nvPicPr>
          <p:cNvPr id="5" name="Content Placeholder 4">
            <a:extLst>
              <a:ext uri="{FF2B5EF4-FFF2-40B4-BE49-F238E27FC236}">
                <a16:creationId xmlns:a16="http://schemas.microsoft.com/office/drawing/2014/main" id="{48DA7B77-BF47-609A-CC63-C9AFEDF352FC}"/>
              </a:ext>
            </a:extLst>
          </p:cNvPr>
          <p:cNvPicPr>
            <a:picLocks noGrp="1" noChangeAspect="1"/>
          </p:cNvPicPr>
          <p:nvPr>
            <p:ph idx="1"/>
          </p:nvPr>
        </p:nvPicPr>
        <p:blipFill>
          <a:blip r:embed="rId2"/>
          <a:stretch>
            <a:fillRect/>
          </a:stretch>
        </p:blipFill>
        <p:spPr>
          <a:xfrm>
            <a:off x="1513840" y="955040"/>
            <a:ext cx="9164319" cy="5008880"/>
          </a:xfrm>
          <a:prstGeom prst="rect">
            <a:avLst/>
          </a:prstGeom>
        </p:spPr>
      </p:pic>
    </p:spTree>
    <p:extLst>
      <p:ext uri="{BB962C8B-B14F-4D97-AF65-F5344CB8AC3E}">
        <p14:creationId xmlns:p14="http://schemas.microsoft.com/office/powerpoint/2010/main" val="10014971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TYPES OF 132kV TOWERS IN APTRANSCO</a:t>
            </a:r>
            <a:endParaRPr lang="en-IN" sz="4000" i="1" dirty="0">
              <a:solidFill>
                <a:schemeClr val="bg1"/>
              </a:solidFill>
            </a:endParaRPr>
          </a:p>
        </p:txBody>
      </p:sp>
      <p:sp>
        <p:nvSpPr>
          <p:cNvPr id="7" name="Content Placeholder 6">
            <a:extLst>
              <a:ext uri="{FF2B5EF4-FFF2-40B4-BE49-F238E27FC236}">
                <a16:creationId xmlns:a16="http://schemas.microsoft.com/office/drawing/2014/main" id="{2A81D953-62D5-0F73-766B-E5F4FFB34FA6}"/>
              </a:ext>
            </a:extLst>
          </p:cNvPr>
          <p:cNvSpPr>
            <a:spLocks noGrp="1"/>
          </p:cNvSpPr>
          <p:nvPr>
            <p:ph idx="1"/>
          </p:nvPr>
        </p:nvSpPr>
        <p:spPr>
          <a:xfrm>
            <a:off x="931334" y="1097281"/>
            <a:ext cx="8596668" cy="5262880"/>
          </a:xfrm>
        </p:spPr>
        <p:txBody>
          <a:bodyPr>
            <a:normAutofit/>
          </a:bodyPr>
          <a:lstStyle/>
          <a:p>
            <a:r>
              <a:rPr lang="en-IN" dirty="0">
                <a:solidFill>
                  <a:schemeClr val="bg1"/>
                </a:solidFill>
              </a:rPr>
              <a:t>132KV–KEC Design</a:t>
            </a:r>
          </a:p>
          <a:p>
            <a:r>
              <a:rPr lang="en-IN" dirty="0">
                <a:solidFill>
                  <a:schemeClr val="bg1"/>
                </a:solidFill>
              </a:rPr>
              <a:t>			 Double Circuit(DC)		      P type (0 - 2°)</a:t>
            </a:r>
          </a:p>
          <a:p>
            <a:r>
              <a:rPr lang="en-IN" dirty="0">
                <a:solidFill>
                  <a:schemeClr val="bg1"/>
                </a:solidFill>
              </a:rPr>
              <a:t>									      R type (2 - 30°) &amp;</a:t>
            </a:r>
          </a:p>
          <a:p>
            <a:r>
              <a:rPr lang="en-IN" dirty="0">
                <a:solidFill>
                  <a:schemeClr val="bg1"/>
                </a:solidFill>
              </a:rPr>
              <a:t>										S type (30 - 60°)</a:t>
            </a:r>
          </a:p>
          <a:p>
            <a:r>
              <a:rPr lang="en-IN" dirty="0">
                <a:solidFill>
                  <a:schemeClr val="bg1"/>
                </a:solidFill>
              </a:rPr>
              <a:t>			Multi-Circuit(SAE)</a:t>
            </a:r>
          </a:p>
          <a:p>
            <a:r>
              <a:rPr lang="en-IN" dirty="0">
                <a:solidFill>
                  <a:schemeClr val="bg1"/>
                </a:solidFill>
              </a:rPr>
              <a:t>										K type (</a:t>
            </a:r>
            <a:r>
              <a:rPr lang="en-IN" dirty="0" err="1">
                <a:solidFill>
                  <a:schemeClr val="bg1"/>
                </a:solidFill>
              </a:rPr>
              <a:t>Upto</a:t>
            </a:r>
            <a:r>
              <a:rPr lang="en-IN" dirty="0">
                <a:solidFill>
                  <a:schemeClr val="bg1"/>
                </a:solidFill>
              </a:rPr>
              <a:t> 2°)</a:t>
            </a:r>
          </a:p>
          <a:p>
            <a:r>
              <a:rPr lang="en-IN" dirty="0">
                <a:solidFill>
                  <a:schemeClr val="bg1"/>
                </a:solidFill>
              </a:rPr>
              <a:t>										L type (</a:t>
            </a:r>
            <a:r>
              <a:rPr lang="en-IN" dirty="0" err="1">
                <a:solidFill>
                  <a:schemeClr val="bg1"/>
                </a:solidFill>
              </a:rPr>
              <a:t>Upto</a:t>
            </a:r>
            <a:r>
              <a:rPr lang="en-IN" dirty="0">
                <a:solidFill>
                  <a:schemeClr val="bg1"/>
                </a:solidFill>
              </a:rPr>
              <a:t> 30°) &amp;</a:t>
            </a:r>
          </a:p>
          <a:p>
            <a:r>
              <a:rPr lang="en-IN" dirty="0">
                <a:solidFill>
                  <a:schemeClr val="bg1"/>
                </a:solidFill>
              </a:rPr>
              <a:t>										M type (</a:t>
            </a:r>
            <a:r>
              <a:rPr lang="en-IN" dirty="0" err="1">
                <a:solidFill>
                  <a:schemeClr val="bg1"/>
                </a:solidFill>
              </a:rPr>
              <a:t>Upto</a:t>
            </a:r>
            <a:r>
              <a:rPr lang="en-IN" dirty="0">
                <a:solidFill>
                  <a:schemeClr val="bg1"/>
                </a:solidFill>
              </a:rPr>
              <a:t> 60°)</a:t>
            </a:r>
          </a:p>
          <a:p>
            <a:r>
              <a:rPr lang="en-IN" dirty="0">
                <a:solidFill>
                  <a:schemeClr val="bg1"/>
                </a:solidFill>
              </a:rPr>
              <a:t>			Narrow Based DC NA,NB,NC,ND 1.2 MTR</a:t>
            </a:r>
          </a:p>
          <a:p>
            <a:r>
              <a:rPr lang="en-IN" sz="1800" dirty="0">
                <a:solidFill>
                  <a:schemeClr val="bg1"/>
                </a:solidFill>
              </a:rPr>
              <a:t>               Narrow Based DC (60°) NB (3.74m BW)</a:t>
            </a:r>
          </a:p>
          <a:p>
            <a:r>
              <a:rPr lang="en-IN" dirty="0">
                <a:solidFill>
                  <a:schemeClr val="bg1"/>
                </a:solidFill>
              </a:rPr>
              <a:t>               </a:t>
            </a:r>
            <a:r>
              <a:rPr lang="en-IN" sz="1400" dirty="0"/>
              <a:t>	</a:t>
            </a:r>
            <a:r>
              <a:rPr lang="en-IN" dirty="0">
                <a:solidFill>
                  <a:schemeClr val="bg1"/>
                </a:solidFill>
              </a:rPr>
              <a:t>NARROW BASED MCKT 3.2 MTRS MCA,MCD</a:t>
            </a:r>
          </a:p>
          <a:p>
            <a:r>
              <a:rPr lang="en-IN" dirty="0">
                <a:solidFill>
                  <a:schemeClr val="bg1"/>
                </a:solidFill>
              </a:rPr>
              <a:t>               Narrow Base Multi circuit Tower NMS (3.536m BW)</a:t>
            </a:r>
          </a:p>
        </p:txBody>
      </p:sp>
    </p:spTree>
    <p:extLst>
      <p:ext uri="{BB962C8B-B14F-4D97-AF65-F5344CB8AC3E}">
        <p14:creationId xmlns:p14="http://schemas.microsoft.com/office/powerpoint/2010/main" val="12616138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TYPES OF TOWERS IN APTRANSCO</a:t>
            </a:r>
            <a:endParaRPr lang="en-IN" sz="4000" i="1" dirty="0">
              <a:solidFill>
                <a:schemeClr val="bg1"/>
              </a:solidFill>
            </a:endParaRPr>
          </a:p>
        </p:txBody>
      </p:sp>
      <p:pic>
        <p:nvPicPr>
          <p:cNvPr id="4" name="Picture 2" descr="C:\Users\home\Downloads\WhatsApp Image 2017-10-03 at 09.15.24 (3).jpeg">
            <a:extLst>
              <a:ext uri="{FF2B5EF4-FFF2-40B4-BE49-F238E27FC236}">
                <a16:creationId xmlns:a16="http://schemas.microsoft.com/office/drawing/2014/main" id="{EC1F675A-B9E3-24D6-2AEB-96A5A6A85C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30400" y="1310640"/>
            <a:ext cx="6786880" cy="4731385"/>
          </a:xfrm>
        </p:spPr>
      </p:pic>
    </p:spTree>
    <p:extLst>
      <p:ext uri="{BB962C8B-B14F-4D97-AF65-F5344CB8AC3E}">
        <p14:creationId xmlns:p14="http://schemas.microsoft.com/office/powerpoint/2010/main" val="29204175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345440" y="314960"/>
            <a:ext cx="9072880" cy="640080"/>
          </a:xfrm>
        </p:spPr>
        <p:txBody>
          <a:bodyPr>
            <a:normAutofit fontScale="90000"/>
          </a:bodyPr>
          <a:lstStyle/>
          <a:p>
            <a:pPr algn="ctr"/>
            <a:r>
              <a:rPr lang="en-US" sz="4000" i="1" dirty="0">
                <a:solidFill>
                  <a:schemeClr val="bg1"/>
                </a:solidFill>
              </a:rPr>
              <a:t>TYPES OF 220kV TOWERS IN APTRANSCO</a:t>
            </a:r>
            <a:endParaRPr lang="en-IN" sz="4000" i="1" dirty="0">
              <a:solidFill>
                <a:schemeClr val="bg1"/>
              </a:solidFill>
            </a:endParaRPr>
          </a:p>
        </p:txBody>
      </p:sp>
      <p:sp>
        <p:nvSpPr>
          <p:cNvPr id="8" name="Content Placeholder 7">
            <a:extLst>
              <a:ext uri="{FF2B5EF4-FFF2-40B4-BE49-F238E27FC236}">
                <a16:creationId xmlns:a16="http://schemas.microsoft.com/office/drawing/2014/main" id="{B2486260-F387-5118-310D-0812D7283AD3}"/>
              </a:ext>
            </a:extLst>
          </p:cNvPr>
          <p:cNvSpPr>
            <a:spLocks noGrp="1"/>
          </p:cNvSpPr>
          <p:nvPr>
            <p:ph idx="1"/>
          </p:nvPr>
        </p:nvSpPr>
        <p:spPr>
          <a:xfrm>
            <a:off x="677334" y="1300481"/>
            <a:ext cx="8596668" cy="4740882"/>
          </a:xfrm>
        </p:spPr>
        <p:txBody>
          <a:bodyPr>
            <a:normAutofit fontScale="70000" lnSpcReduction="20000"/>
          </a:bodyPr>
          <a:lstStyle/>
          <a:p>
            <a:r>
              <a:rPr lang="en-IN" sz="2800" dirty="0">
                <a:solidFill>
                  <a:schemeClr val="bg1"/>
                </a:solidFill>
              </a:rPr>
              <a:t>L&amp;T Design (Moose/Zebra) - 	LA type (</a:t>
            </a:r>
            <a:r>
              <a:rPr lang="en-IN" sz="2800" dirty="0" err="1">
                <a:solidFill>
                  <a:schemeClr val="bg1"/>
                </a:solidFill>
              </a:rPr>
              <a:t>Upto</a:t>
            </a:r>
            <a:r>
              <a:rPr lang="en-IN" sz="2800" dirty="0">
                <a:solidFill>
                  <a:schemeClr val="bg1"/>
                </a:solidFill>
              </a:rPr>
              <a:t> 2°), LB type (</a:t>
            </a:r>
            <a:r>
              <a:rPr lang="en-IN" sz="2800" dirty="0" err="1">
                <a:solidFill>
                  <a:schemeClr val="bg1"/>
                </a:solidFill>
              </a:rPr>
              <a:t>Upto</a:t>
            </a:r>
            <a:r>
              <a:rPr lang="en-IN" sz="2800" dirty="0">
                <a:solidFill>
                  <a:schemeClr val="bg1"/>
                </a:solidFill>
              </a:rPr>
              <a:t> 15°) </a:t>
            </a:r>
          </a:p>
          <a:p>
            <a:r>
              <a:rPr lang="en-IN" sz="2800" dirty="0">
                <a:solidFill>
                  <a:schemeClr val="bg1"/>
                </a:solidFill>
              </a:rPr>
              <a:t>	   	                                    LC type (</a:t>
            </a:r>
            <a:r>
              <a:rPr lang="en-IN" sz="2800" dirty="0" err="1">
                <a:solidFill>
                  <a:schemeClr val="bg1"/>
                </a:solidFill>
              </a:rPr>
              <a:t>Upto</a:t>
            </a:r>
            <a:r>
              <a:rPr lang="en-IN" sz="2800" dirty="0">
                <a:solidFill>
                  <a:schemeClr val="bg1"/>
                </a:solidFill>
              </a:rPr>
              <a:t> 30°) &amp; LD type (</a:t>
            </a:r>
            <a:r>
              <a:rPr lang="en-IN" sz="2800" dirty="0" err="1">
                <a:solidFill>
                  <a:schemeClr val="bg1"/>
                </a:solidFill>
              </a:rPr>
              <a:t>Upto</a:t>
            </a:r>
            <a:r>
              <a:rPr lang="en-IN" sz="2800" dirty="0">
                <a:solidFill>
                  <a:schemeClr val="bg1"/>
                </a:solidFill>
              </a:rPr>
              <a:t> 60°) </a:t>
            </a:r>
          </a:p>
          <a:p>
            <a:r>
              <a:rPr lang="en-IN" sz="2800" dirty="0">
                <a:solidFill>
                  <a:schemeClr val="bg1"/>
                </a:solidFill>
              </a:rPr>
              <a:t>EMC (Twin Moose Design) -   AA type (</a:t>
            </a:r>
            <a:r>
              <a:rPr lang="en-IN" sz="2800" dirty="0" err="1">
                <a:solidFill>
                  <a:schemeClr val="bg1"/>
                </a:solidFill>
              </a:rPr>
              <a:t>Upto</a:t>
            </a:r>
            <a:r>
              <a:rPr lang="en-IN" sz="2800" dirty="0">
                <a:solidFill>
                  <a:schemeClr val="bg1"/>
                </a:solidFill>
              </a:rPr>
              <a:t> 2°), AB type (</a:t>
            </a:r>
            <a:r>
              <a:rPr lang="en-IN" sz="2800" dirty="0" err="1">
                <a:solidFill>
                  <a:schemeClr val="bg1"/>
                </a:solidFill>
              </a:rPr>
              <a:t>Upto</a:t>
            </a:r>
            <a:r>
              <a:rPr lang="en-IN" sz="2800" dirty="0">
                <a:solidFill>
                  <a:schemeClr val="bg1"/>
                </a:solidFill>
              </a:rPr>
              <a:t> 15°) </a:t>
            </a:r>
          </a:p>
          <a:p>
            <a:r>
              <a:rPr lang="en-IN" sz="2800" dirty="0">
                <a:solidFill>
                  <a:schemeClr val="bg1"/>
                </a:solidFill>
              </a:rPr>
              <a:t>			                             AC type (</a:t>
            </a:r>
            <a:r>
              <a:rPr lang="en-IN" sz="2800" dirty="0" err="1">
                <a:solidFill>
                  <a:schemeClr val="bg1"/>
                </a:solidFill>
              </a:rPr>
              <a:t>Upto</a:t>
            </a:r>
            <a:r>
              <a:rPr lang="en-IN" sz="2800" dirty="0">
                <a:solidFill>
                  <a:schemeClr val="bg1"/>
                </a:solidFill>
              </a:rPr>
              <a:t> 30°),AD type (</a:t>
            </a:r>
            <a:r>
              <a:rPr lang="en-IN" sz="2800" dirty="0" err="1">
                <a:solidFill>
                  <a:schemeClr val="bg1"/>
                </a:solidFill>
              </a:rPr>
              <a:t>Upto</a:t>
            </a:r>
            <a:r>
              <a:rPr lang="en-IN" sz="2800" dirty="0">
                <a:solidFill>
                  <a:schemeClr val="bg1"/>
                </a:solidFill>
              </a:rPr>
              <a:t> 60°) </a:t>
            </a:r>
          </a:p>
          <a:p>
            <a:r>
              <a:rPr lang="en-IN" sz="2800" dirty="0">
                <a:solidFill>
                  <a:schemeClr val="bg1"/>
                </a:solidFill>
              </a:rPr>
              <a:t>TSP Design                  -	AV (</a:t>
            </a:r>
            <a:r>
              <a:rPr lang="en-IN" sz="2800" dirty="0" err="1">
                <a:solidFill>
                  <a:schemeClr val="bg1"/>
                </a:solidFill>
              </a:rPr>
              <a:t>Upto</a:t>
            </a:r>
            <a:r>
              <a:rPr lang="en-IN" sz="2800" dirty="0">
                <a:solidFill>
                  <a:schemeClr val="bg1"/>
                </a:solidFill>
              </a:rPr>
              <a:t> 2°),  BS (</a:t>
            </a:r>
            <a:r>
              <a:rPr lang="en-IN" sz="2800" dirty="0" err="1">
                <a:solidFill>
                  <a:schemeClr val="bg1"/>
                </a:solidFill>
              </a:rPr>
              <a:t>Upto</a:t>
            </a:r>
            <a:r>
              <a:rPr lang="en-IN" sz="2800" dirty="0">
                <a:solidFill>
                  <a:schemeClr val="bg1"/>
                </a:solidFill>
              </a:rPr>
              <a:t> 30°) &amp; CS (</a:t>
            </a:r>
            <a:r>
              <a:rPr lang="en-IN" sz="2800" dirty="0" err="1">
                <a:solidFill>
                  <a:schemeClr val="bg1"/>
                </a:solidFill>
              </a:rPr>
              <a:t>Upto</a:t>
            </a:r>
            <a:r>
              <a:rPr lang="en-IN" sz="2800" dirty="0">
                <a:solidFill>
                  <a:schemeClr val="bg1"/>
                </a:solidFill>
              </a:rPr>
              <a:t> 60°) </a:t>
            </a:r>
          </a:p>
          <a:p>
            <a:r>
              <a:rPr lang="en-IN" sz="2800" dirty="0">
                <a:solidFill>
                  <a:schemeClr val="bg1"/>
                </a:solidFill>
              </a:rPr>
              <a:t>		   - Narrow Based DC (60°) CN (3.825m BW)</a:t>
            </a:r>
          </a:p>
          <a:p>
            <a:r>
              <a:rPr lang="en-IN" sz="2800" dirty="0">
                <a:solidFill>
                  <a:schemeClr val="bg1"/>
                </a:solidFill>
              </a:rPr>
              <a:t>          - Narrow Based DC - NA,NB,NC,ND 2.2 MTR</a:t>
            </a:r>
          </a:p>
          <a:p>
            <a:r>
              <a:rPr lang="en-IN" sz="2800" dirty="0">
                <a:solidFill>
                  <a:schemeClr val="bg1"/>
                </a:solidFill>
              </a:rPr>
              <a:t>		   - Broad Based Multi-Circuit (SAE) – X, Y &amp; Z</a:t>
            </a:r>
          </a:p>
          <a:p>
            <a:r>
              <a:rPr lang="en-IN" sz="2800" dirty="0">
                <a:solidFill>
                  <a:schemeClr val="bg1"/>
                </a:solidFill>
              </a:rPr>
              <a:t>           - Narrow Based Multi-Circuit (KRR) – NMA, NMB, NMC &amp; NMD</a:t>
            </a:r>
          </a:p>
          <a:p>
            <a:r>
              <a:rPr lang="en-IN" sz="2800" dirty="0">
                <a:solidFill>
                  <a:schemeClr val="bg1"/>
                </a:solidFill>
              </a:rPr>
              <a:t>		   - JC (MPEB) – Suspension - 88M</a:t>
            </a:r>
          </a:p>
          <a:p>
            <a:r>
              <a:rPr lang="en-IN" sz="2800" dirty="0">
                <a:solidFill>
                  <a:schemeClr val="bg1"/>
                </a:solidFill>
              </a:rPr>
              <a:t>		   - JCM (Truncated) – Suspension - 74M</a:t>
            </a:r>
          </a:p>
          <a:p>
            <a:endParaRPr lang="en-IN" dirty="0"/>
          </a:p>
        </p:txBody>
      </p:sp>
    </p:spTree>
    <p:extLst>
      <p:ext uri="{BB962C8B-B14F-4D97-AF65-F5344CB8AC3E}">
        <p14:creationId xmlns:p14="http://schemas.microsoft.com/office/powerpoint/2010/main" val="1857126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772160"/>
          </a:xfrm>
        </p:spPr>
        <p:txBody>
          <a:bodyPr>
            <a:normAutofit/>
          </a:bodyPr>
          <a:lstStyle/>
          <a:p>
            <a:pPr algn="ctr"/>
            <a:r>
              <a:rPr lang="en-US" sz="4000" i="1" dirty="0">
                <a:solidFill>
                  <a:schemeClr val="bg1"/>
                </a:solidFill>
              </a:rPr>
              <a:t>DESIGN SPAN</a:t>
            </a:r>
            <a:endParaRPr lang="en-IN" sz="4000" i="1" dirty="0">
              <a:solidFill>
                <a:schemeClr val="bg1"/>
              </a:solidFill>
            </a:endParaRPr>
          </a:p>
        </p:txBody>
      </p:sp>
      <p:sp>
        <p:nvSpPr>
          <p:cNvPr id="11" name="Content Placeholder 10">
            <a:extLst>
              <a:ext uri="{FF2B5EF4-FFF2-40B4-BE49-F238E27FC236}">
                <a16:creationId xmlns:a16="http://schemas.microsoft.com/office/drawing/2014/main" id="{416B04E0-5A96-9121-A8D4-0D4B3A5FA764}"/>
              </a:ext>
            </a:extLst>
          </p:cNvPr>
          <p:cNvSpPr>
            <a:spLocks noGrp="1"/>
          </p:cNvSpPr>
          <p:nvPr>
            <p:ph idx="1"/>
          </p:nvPr>
        </p:nvSpPr>
        <p:spPr>
          <a:xfrm>
            <a:off x="677334" y="1300480"/>
            <a:ext cx="10837332" cy="3982720"/>
          </a:xfrm>
        </p:spPr>
        <p:txBody>
          <a:bodyPr>
            <a:normAutofit lnSpcReduction="10000"/>
          </a:bodyPr>
          <a:lstStyle/>
          <a:p>
            <a:r>
              <a:rPr lang="en-US" sz="3200" dirty="0">
                <a:solidFill>
                  <a:schemeClr val="bg1"/>
                </a:solidFill>
              </a:rPr>
              <a:t>Basic spans in general:</a:t>
            </a:r>
          </a:p>
          <a:p>
            <a:endParaRPr lang="en-US" sz="3200" dirty="0">
              <a:solidFill>
                <a:schemeClr val="bg1"/>
              </a:solidFill>
            </a:endParaRPr>
          </a:p>
          <a:p>
            <a:r>
              <a:rPr lang="en-US" sz="3200" dirty="0">
                <a:solidFill>
                  <a:schemeClr val="bg1"/>
                </a:solidFill>
              </a:rPr>
              <a:t>           400 KV – 400 Meter</a:t>
            </a:r>
          </a:p>
          <a:p>
            <a:endParaRPr lang="en-US" sz="3200" dirty="0">
              <a:solidFill>
                <a:schemeClr val="bg1"/>
              </a:solidFill>
            </a:endParaRPr>
          </a:p>
          <a:p>
            <a:r>
              <a:rPr lang="en-US" sz="3200" dirty="0">
                <a:solidFill>
                  <a:schemeClr val="bg1"/>
                </a:solidFill>
              </a:rPr>
              <a:t>           220 KV – 350 Meter</a:t>
            </a:r>
          </a:p>
          <a:p>
            <a:endParaRPr lang="en-US" sz="3200" dirty="0">
              <a:solidFill>
                <a:schemeClr val="bg1"/>
              </a:solidFill>
            </a:endParaRPr>
          </a:p>
          <a:p>
            <a:r>
              <a:rPr lang="en-US" sz="3200" dirty="0">
                <a:solidFill>
                  <a:schemeClr val="bg1"/>
                </a:solidFill>
              </a:rPr>
              <a:t>           132 KV – 320 Meter </a:t>
            </a:r>
          </a:p>
          <a:p>
            <a:endParaRPr lang="en-IN" sz="3200" dirty="0">
              <a:solidFill>
                <a:schemeClr val="bg1"/>
              </a:solidFill>
            </a:endParaRPr>
          </a:p>
        </p:txBody>
      </p:sp>
    </p:spTree>
    <p:extLst>
      <p:ext uri="{BB962C8B-B14F-4D97-AF65-F5344CB8AC3E}">
        <p14:creationId xmlns:p14="http://schemas.microsoft.com/office/powerpoint/2010/main" val="315426727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50240" y="314960"/>
            <a:ext cx="8727440" cy="640080"/>
          </a:xfrm>
        </p:spPr>
        <p:txBody>
          <a:bodyPr>
            <a:normAutofit fontScale="90000"/>
          </a:bodyPr>
          <a:lstStyle/>
          <a:p>
            <a:pPr algn="ctr"/>
            <a:r>
              <a:rPr lang="en-US" sz="4000" i="1" dirty="0">
                <a:solidFill>
                  <a:schemeClr val="bg1"/>
                </a:solidFill>
              </a:rPr>
              <a:t>TYPES OF 400kV TOWERS IN APTRANSCO</a:t>
            </a:r>
            <a:endParaRPr lang="en-IN" sz="4000" i="1" dirty="0">
              <a:solidFill>
                <a:schemeClr val="bg1"/>
              </a:solidFill>
            </a:endParaRPr>
          </a:p>
        </p:txBody>
      </p:sp>
      <p:sp>
        <p:nvSpPr>
          <p:cNvPr id="8" name="Content Placeholder 7">
            <a:extLst>
              <a:ext uri="{FF2B5EF4-FFF2-40B4-BE49-F238E27FC236}">
                <a16:creationId xmlns:a16="http://schemas.microsoft.com/office/drawing/2014/main" id="{B2486260-F387-5118-310D-0812D7283AD3}"/>
              </a:ext>
            </a:extLst>
          </p:cNvPr>
          <p:cNvSpPr>
            <a:spLocks noGrp="1"/>
          </p:cNvSpPr>
          <p:nvPr>
            <p:ph idx="1"/>
          </p:nvPr>
        </p:nvSpPr>
        <p:spPr>
          <a:xfrm>
            <a:off x="518160" y="1296989"/>
            <a:ext cx="9743440" cy="4992051"/>
          </a:xfrm>
        </p:spPr>
        <p:txBody>
          <a:bodyPr>
            <a:normAutofit fontScale="92500" lnSpcReduction="20000"/>
          </a:bodyPr>
          <a:lstStyle/>
          <a:p>
            <a:r>
              <a:rPr lang="en-IN" sz="2400" dirty="0">
                <a:solidFill>
                  <a:schemeClr val="bg1"/>
                </a:solidFill>
              </a:rPr>
              <a:t>Single Circuit SA,SB,SC &amp; SD TOWERS (for Twin Moose) </a:t>
            </a:r>
          </a:p>
          <a:p>
            <a:r>
              <a:rPr lang="en-IN" sz="2400" dirty="0">
                <a:solidFill>
                  <a:schemeClr val="bg1"/>
                </a:solidFill>
              </a:rPr>
              <a:t>		       Extensions +0, +3M, +6M, +9M, +12M, +18M, +30M</a:t>
            </a:r>
          </a:p>
          <a:p>
            <a:r>
              <a:rPr lang="en-IN" sz="2400" dirty="0">
                <a:solidFill>
                  <a:schemeClr val="bg1"/>
                </a:solidFill>
              </a:rPr>
              <a:t>Double Circuit DA,DB,DC &amp; DD TOWERS (for Twin Moose) –Zone3</a:t>
            </a:r>
          </a:p>
          <a:p>
            <a:r>
              <a:rPr lang="en-IN" sz="2400" dirty="0">
                <a:solidFill>
                  <a:schemeClr val="bg1"/>
                </a:solidFill>
              </a:rPr>
              <a:t>Double Circuit DA,DB,DC &amp; DD TOWERS (for Twin Moose) –Zone5</a:t>
            </a:r>
          </a:p>
          <a:p>
            <a:r>
              <a:rPr lang="en-IN" sz="2400" dirty="0">
                <a:solidFill>
                  <a:schemeClr val="bg1"/>
                </a:solidFill>
              </a:rPr>
              <a:t>Double Circuit DA,DB,DC &amp; DD TOWERS (for Quad Moose)- Zone3</a:t>
            </a:r>
          </a:p>
          <a:p>
            <a:r>
              <a:rPr lang="en-IN" sz="2400" dirty="0">
                <a:solidFill>
                  <a:schemeClr val="bg1"/>
                </a:solidFill>
              </a:rPr>
              <a:t>Double Circuit DA,DB,DC &amp; DD TOWERS (for Quad Moose)- Zone5</a:t>
            </a:r>
          </a:p>
          <a:p>
            <a:r>
              <a:rPr lang="en-IN" sz="2400" dirty="0">
                <a:solidFill>
                  <a:schemeClr val="bg1"/>
                </a:solidFill>
              </a:rPr>
              <a:t>		   with  Extensions +0, +3M, +6M, +9M, +12M, +18M, +25M</a:t>
            </a:r>
          </a:p>
          <a:p>
            <a:r>
              <a:rPr lang="en-IN" sz="2400" dirty="0">
                <a:solidFill>
                  <a:schemeClr val="bg1"/>
                </a:solidFill>
              </a:rPr>
              <a:t>Multi Circuit MCA,MCC &amp; MCD TOWERS (for Twin Moose) –Zone3</a:t>
            </a:r>
          </a:p>
          <a:p>
            <a:r>
              <a:rPr lang="en-IN" sz="2400" dirty="0">
                <a:solidFill>
                  <a:schemeClr val="bg1"/>
                </a:solidFill>
              </a:rPr>
              <a:t>Multi Circuit QA,QB,QC &amp; QD TOWERS (for Twin Moose) –Zone5</a:t>
            </a:r>
          </a:p>
          <a:p>
            <a:r>
              <a:rPr lang="en-IN" sz="2400" dirty="0">
                <a:solidFill>
                  <a:schemeClr val="bg1"/>
                </a:solidFill>
              </a:rPr>
              <a:t>Multi Circuit QA,QC &amp; QD TOWERS (for Quad Moose)- Zone5</a:t>
            </a:r>
          </a:p>
          <a:p>
            <a:r>
              <a:rPr lang="en-IN" sz="2400" dirty="0">
                <a:solidFill>
                  <a:schemeClr val="bg1"/>
                </a:solidFill>
              </a:rPr>
              <a:t>Narrow base Multi Circuit QA &amp; QD TOWERS (for Twin Moose)- Zone5</a:t>
            </a:r>
          </a:p>
          <a:p>
            <a:r>
              <a:rPr lang="en-IN" sz="2400" dirty="0">
                <a:solidFill>
                  <a:schemeClr val="bg1"/>
                </a:solidFill>
              </a:rPr>
              <a:t>Narrow base Double Circuit NDD TOWER 7.0mBW (for Twin Moose)- 200m span</a:t>
            </a:r>
          </a:p>
          <a:p>
            <a:endParaRPr lang="en-IN" sz="2400" dirty="0">
              <a:solidFill>
                <a:schemeClr val="bg1"/>
              </a:solidFill>
            </a:endParaRPr>
          </a:p>
          <a:p>
            <a:endParaRPr lang="en-IN" dirty="0"/>
          </a:p>
        </p:txBody>
      </p:sp>
    </p:spTree>
    <p:extLst>
      <p:ext uri="{BB962C8B-B14F-4D97-AF65-F5344CB8AC3E}">
        <p14:creationId xmlns:p14="http://schemas.microsoft.com/office/powerpoint/2010/main" val="1842791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772160"/>
          </a:xfrm>
        </p:spPr>
        <p:txBody>
          <a:bodyPr>
            <a:normAutofit/>
          </a:bodyPr>
          <a:lstStyle/>
          <a:p>
            <a:pPr algn="ctr"/>
            <a:r>
              <a:rPr lang="en-US" sz="4000" i="1" dirty="0">
                <a:solidFill>
                  <a:schemeClr val="bg1"/>
                </a:solidFill>
              </a:rPr>
              <a:t>DESIGN SPAN/RULING SPAN</a:t>
            </a:r>
            <a:endParaRPr lang="en-IN" sz="4000" i="1" dirty="0">
              <a:solidFill>
                <a:schemeClr val="bg1"/>
              </a:solidFill>
            </a:endParaRPr>
          </a:p>
        </p:txBody>
      </p:sp>
      <p:pic>
        <p:nvPicPr>
          <p:cNvPr id="13" name="Content Placeholder 12">
            <a:extLst>
              <a:ext uri="{FF2B5EF4-FFF2-40B4-BE49-F238E27FC236}">
                <a16:creationId xmlns:a16="http://schemas.microsoft.com/office/drawing/2014/main" id="{D0E00AE6-875C-4B94-6057-7C16DCC2E072}"/>
              </a:ext>
            </a:extLst>
          </p:cNvPr>
          <p:cNvPicPr>
            <a:picLocks noGrp="1" noChangeAspect="1"/>
          </p:cNvPicPr>
          <p:nvPr>
            <p:ph idx="1"/>
          </p:nvPr>
        </p:nvPicPr>
        <p:blipFill>
          <a:blip r:embed="rId2"/>
          <a:stretch>
            <a:fillRect/>
          </a:stretch>
        </p:blipFill>
        <p:spPr>
          <a:xfrm>
            <a:off x="860862" y="2455244"/>
            <a:ext cx="8230313" cy="3292125"/>
          </a:xfrm>
          <a:prstGeom prst="rect">
            <a:avLst/>
          </a:prstGeom>
        </p:spPr>
      </p:pic>
    </p:spTree>
    <p:extLst>
      <p:ext uri="{BB962C8B-B14F-4D97-AF65-F5344CB8AC3E}">
        <p14:creationId xmlns:p14="http://schemas.microsoft.com/office/powerpoint/2010/main" val="2751045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5F3E2-618D-FE09-28AF-933D53D5D80F}"/>
              </a:ext>
            </a:extLst>
          </p:cNvPr>
          <p:cNvSpPr>
            <a:spLocks noGrp="1"/>
          </p:cNvSpPr>
          <p:nvPr>
            <p:ph type="title"/>
          </p:nvPr>
        </p:nvSpPr>
        <p:spPr>
          <a:xfrm>
            <a:off x="3503712" y="116632"/>
            <a:ext cx="4248472" cy="846406"/>
          </a:xfrm>
          <a:ln>
            <a:miter lim="800000"/>
            <a:headEnd/>
            <a:tailEnd/>
          </a:ln>
          <a:effectLst>
            <a:glow rad="228600">
              <a:schemeClr val="accent6">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a:lstStyle/>
          <a:p>
            <a:pPr>
              <a:defRPr/>
            </a:pPr>
            <a:r>
              <a:rPr lang="en-IN" dirty="0">
                <a:solidFill>
                  <a:schemeClr val="bg1"/>
                </a:solidFill>
              </a:rPr>
              <a:t>Tower Anatomy</a:t>
            </a:r>
          </a:p>
        </p:txBody>
      </p:sp>
      <p:sp>
        <p:nvSpPr>
          <p:cNvPr id="3" name="Content Placeholder 2">
            <a:extLst>
              <a:ext uri="{FF2B5EF4-FFF2-40B4-BE49-F238E27FC236}">
                <a16:creationId xmlns:a16="http://schemas.microsoft.com/office/drawing/2014/main" id="{0739C2F4-39E5-B290-BD1C-7A2420134D1A}"/>
              </a:ext>
            </a:extLst>
          </p:cNvPr>
          <p:cNvSpPr>
            <a:spLocks noGrp="1"/>
          </p:cNvSpPr>
          <p:nvPr>
            <p:ph idx="1"/>
          </p:nvPr>
        </p:nvSpPr>
        <p:spPr>
          <a:xfrm>
            <a:off x="5462055" y="1324583"/>
            <a:ext cx="4580258" cy="3334966"/>
          </a:xfrm>
          <a:ln>
            <a:miter lim="800000"/>
            <a:headEnd/>
            <a:tailEnd/>
          </a:ln>
        </p:spPr>
        <p:txBody>
          <a:bodyPr>
            <a:normAutofit/>
          </a:bodyPr>
          <a:lstStyle/>
          <a:p>
            <a:pPr>
              <a:buFont typeface="Wingdings" panose="05000000000000000000" pitchFamily="2" charset="2"/>
              <a:buChar char="ü"/>
              <a:defRPr/>
            </a:pPr>
            <a:r>
              <a:rPr lang="en-IN" dirty="0">
                <a:solidFill>
                  <a:schemeClr val="bg1"/>
                </a:solidFill>
                <a:effectLst>
                  <a:glow rad="228600">
                    <a:schemeClr val="accent2">
                      <a:satMod val="175000"/>
                      <a:alpha val="40000"/>
                    </a:schemeClr>
                  </a:glow>
                </a:effectLst>
              </a:rPr>
              <a:t>Peak</a:t>
            </a:r>
            <a:r>
              <a:rPr lang="en-IN" dirty="0">
                <a:solidFill>
                  <a:schemeClr val="bg1"/>
                </a:solidFill>
              </a:rPr>
              <a:t> - supports G.W</a:t>
            </a:r>
          </a:p>
          <a:p>
            <a:pPr>
              <a:buFont typeface="Wingdings" panose="05000000000000000000" pitchFamily="2" charset="2"/>
              <a:buChar char="ü"/>
              <a:defRPr/>
            </a:pPr>
            <a:r>
              <a:rPr lang="en-IN" dirty="0">
                <a:solidFill>
                  <a:schemeClr val="bg1"/>
                </a:solidFill>
                <a:highlight>
                  <a:srgbClr val="FFFF00"/>
                </a:highlight>
              </a:rPr>
              <a:t>CAGE</a:t>
            </a:r>
            <a:r>
              <a:rPr lang="en-IN" dirty="0">
                <a:solidFill>
                  <a:schemeClr val="bg1"/>
                </a:solidFill>
              </a:rPr>
              <a:t> - b/w peak &amp; tower body</a:t>
            </a:r>
          </a:p>
          <a:p>
            <a:pPr>
              <a:buFont typeface="Wingdings" panose="05000000000000000000" pitchFamily="2" charset="2"/>
              <a:buChar char="ü"/>
              <a:defRPr/>
            </a:pPr>
            <a:r>
              <a:rPr lang="en-IN" dirty="0">
                <a:solidFill>
                  <a:schemeClr val="bg1"/>
                </a:solidFill>
                <a:effectLst>
                  <a:glow rad="228600">
                    <a:schemeClr val="accent5">
                      <a:satMod val="175000"/>
                      <a:alpha val="40000"/>
                    </a:schemeClr>
                  </a:glow>
                </a:effectLst>
                <a:highlight>
                  <a:srgbClr val="00FF00"/>
                </a:highlight>
              </a:rPr>
              <a:t>Cross Arm </a:t>
            </a:r>
            <a:r>
              <a:rPr lang="en-IN" dirty="0">
                <a:solidFill>
                  <a:schemeClr val="bg1"/>
                </a:solidFill>
              </a:rPr>
              <a:t>- Support Conductor/G.W</a:t>
            </a:r>
          </a:p>
          <a:p>
            <a:pPr>
              <a:buFont typeface="Wingdings" panose="05000000000000000000" pitchFamily="2" charset="2"/>
              <a:buChar char="ü"/>
              <a:defRPr/>
            </a:pPr>
            <a:r>
              <a:rPr lang="en-IN" dirty="0">
                <a:solidFill>
                  <a:schemeClr val="bg1"/>
                </a:solidFill>
                <a:effectLst>
                  <a:glow rad="228600">
                    <a:schemeClr val="accent6">
                      <a:satMod val="175000"/>
                      <a:alpha val="40000"/>
                    </a:schemeClr>
                  </a:glow>
                </a:effectLst>
                <a:highlight>
                  <a:srgbClr val="FFFF00"/>
                </a:highlight>
              </a:rPr>
              <a:t>Boom</a:t>
            </a:r>
            <a:r>
              <a:rPr lang="en-IN" dirty="0">
                <a:solidFill>
                  <a:schemeClr val="bg1"/>
                </a:solidFill>
              </a:rPr>
              <a:t> – supports power conductors (horizontal)</a:t>
            </a:r>
          </a:p>
          <a:p>
            <a:pPr>
              <a:buFont typeface="Wingdings" panose="05000000000000000000" pitchFamily="2" charset="2"/>
              <a:buChar char="ü"/>
              <a:defRPr/>
            </a:pPr>
            <a:r>
              <a:rPr lang="en-IN" dirty="0">
                <a:solidFill>
                  <a:schemeClr val="bg1"/>
                </a:solidFill>
                <a:effectLst>
                  <a:glow rad="228600">
                    <a:schemeClr val="accent1">
                      <a:satMod val="175000"/>
                      <a:alpha val="40000"/>
                    </a:schemeClr>
                  </a:glow>
                </a:effectLst>
              </a:rPr>
              <a:t>Tower body </a:t>
            </a:r>
            <a:r>
              <a:rPr lang="en-IN" dirty="0">
                <a:solidFill>
                  <a:schemeClr val="bg1"/>
                </a:solidFill>
              </a:rPr>
              <a:t>– main portion, connects cage/boom to foundation/(leg/body ) extensions</a:t>
            </a:r>
          </a:p>
          <a:p>
            <a:pPr>
              <a:defRPr/>
            </a:pPr>
            <a:endParaRPr lang="en-IN" dirty="0"/>
          </a:p>
        </p:txBody>
      </p:sp>
      <p:sp>
        <p:nvSpPr>
          <p:cNvPr id="30726" name="Slide Number Placeholder 5">
            <a:extLst>
              <a:ext uri="{FF2B5EF4-FFF2-40B4-BE49-F238E27FC236}">
                <a16:creationId xmlns:a16="http://schemas.microsoft.com/office/drawing/2014/main" id="{46B60D48-BA76-5B2F-F003-5F8AF654C805}"/>
              </a:ext>
            </a:extLst>
          </p:cNvPr>
          <p:cNvSpPr>
            <a:spLocks noGrp="1"/>
          </p:cNvSpPr>
          <p:nvPr>
            <p:ph type="sldNum" sz="quarter" idx="10"/>
          </p:nvPr>
        </p:nvSpPr>
        <p:spPr>
          <a:xfrm>
            <a:off x="10210800" y="6356351"/>
            <a:ext cx="30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1CF20129-0BEB-4D02-827C-AAF284AE86AD}" type="slidenum">
              <a:rPr lang="en-IN" altLang="en-US" sz="1400">
                <a:solidFill>
                  <a:schemeClr val="tx1"/>
                </a:solidFill>
              </a:rPr>
              <a:pPr algn="r" eaLnBrk="1" hangingPunct="1">
                <a:spcBef>
                  <a:spcPct val="0"/>
                </a:spcBef>
                <a:buClrTx/>
                <a:buSzTx/>
                <a:buFontTx/>
                <a:buNone/>
              </a:pPr>
              <a:t>17</a:t>
            </a:fld>
            <a:endParaRPr lang="en-IN" altLang="en-US" sz="1400">
              <a:solidFill>
                <a:schemeClr val="tx1"/>
              </a:solidFill>
            </a:endParaRPr>
          </a:p>
        </p:txBody>
      </p:sp>
      <p:pic>
        <p:nvPicPr>
          <p:cNvPr id="30727" name="Picture 2">
            <a:extLst>
              <a:ext uri="{FF2B5EF4-FFF2-40B4-BE49-F238E27FC236}">
                <a16:creationId xmlns:a16="http://schemas.microsoft.com/office/drawing/2014/main" id="{17BFF09A-7A48-53C2-EA9F-1F354D089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318" y="1210551"/>
            <a:ext cx="3530077" cy="475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a:extLst>
              <a:ext uri="{FF2B5EF4-FFF2-40B4-BE49-F238E27FC236}">
                <a16:creationId xmlns:a16="http://schemas.microsoft.com/office/drawing/2014/main" id="{EDBFD48C-54D5-FE10-1BE5-96653FAAF467}"/>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1747" name="Rectangle 11">
            <a:extLst>
              <a:ext uri="{FF2B5EF4-FFF2-40B4-BE49-F238E27FC236}">
                <a16:creationId xmlns:a16="http://schemas.microsoft.com/office/drawing/2014/main" id="{1DD90101-E99B-D156-D57F-E47A96F9A6E8}"/>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31748" name="Rectangle 14">
            <a:extLst>
              <a:ext uri="{FF2B5EF4-FFF2-40B4-BE49-F238E27FC236}">
                <a16:creationId xmlns:a16="http://schemas.microsoft.com/office/drawing/2014/main" id="{B620AD42-B713-0711-255C-4FD4B54A8627}"/>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1749" name="Rectangle 22">
            <a:extLst>
              <a:ext uri="{FF2B5EF4-FFF2-40B4-BE49-F238E27FC236}">
                <a16:creationId xmlns:a16="http://schemas.microsoft.com/office/drawing/2014/main" id="{3C283B8C-6D4C-7719-3FA6-94339C95CC8D}"/>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31750" name="Rectangle 23">
            <a:extLst>
              <a:ext uri="{FF2B5EF4-FFF2-40B4-BE49-F238E27FC236}">
                <a16:creationId xmlns:a16="http://schemas.microsoft.com/office/drawing/2014/main" id="{822AA939-B13C-2032-C13F-C74C346099B0}"/>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31751" name="Rectangle 24">
            <a:extLst>
              <a:ext uri="{FF2B5EF4-FFF2-40B4-BE49-F238E27FC236}">
                <a16:creationId xmlns:a16="http://schemas.microsoft.com/office/drawing/2014/main" id="{6DC32518-878E-A5FF-0A54-F62E72B4AF33}"/>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1752" name="Rectangle 25">
            <a:extLst>
              <a:ext uri="{FF2B5EF4-FFF2-40B4-BE49-F238E27FC236}">
                <a16:creationId xmlns:a16="http://schemas.microsoft.com/office/drawing/2014/main" id="{CF39E2A6-7B50-4C6F-3932-A79D32482DFA}"/>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1753" name="Rectangle 26">
            <a:extLst>
              <a:ext uri="{FF2B5EF4-FFF2-40B4-BE49-F238E27FC236}">
                <a16:creationId xmlns:a16="http://schemas.microsoft.com/office/drawing/2014/main" id="{FF78D00F-8F84-56B8-D2E9-E0CB346C1CDE}"/>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1754" name="Rectangle 27">
            <a:extLst>
              <a:ext uri="{FF2B5EF4-FFF2-40B4-BE49-F238E27FC236}">
                <a16:creationId xmlns:a16="http://schemas.microsoft.com/office/drawing/2014/main" id="{7B7F03F2-DB60-570D-9070-3A8E78D98873}"/>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1755" name="Rectangle 28">
            <a:extLst>
              <a:ext uri="{FF2B5EF4-FFF2-40B4-BE49-F238E27FC236}">
                <a16:creationId xmlns:a16="http://schemas.microsoft.com/office/drawing/2014/main" id="{C49F0DEC-B75D-90E5-AB10-86407C554213}"/>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1756" name="Rectangle 29">
            <a:extLst>
              <a:ext uri="{FF2B5EF4-FFF2-40B4-BE49-F238E27FC236}">
                <a16:creationId xmlns:a16="http://schemas.microsoft.com/office/drawing/2014/main" id="{372AADD9-B80B-CF37-36D3-AAF148795D42}"/>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pic>
        <p:nvPicPr>
          <p:cNvPr id="31757" name="Picture 3">
            <a:extLst>
              <a:ext uri="{FF2B5EF4-FFF2-40B4-BE49-F238E27FC236}">
                <a16:creationId xmlns:a16="http://schemas.microsoft.com/office/drawing/2014/main" id="{AC55270A-88C4-56BE-C4B4-71A933ABE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888" y="228600"/>
            <a:ext cx="8113712"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8" name="Slide Number Placeholder 13">
            <a:extLst>
              <a:ext uri="{FF2B5EF4-FFF2-40B4-BE49-F238E27FC236}">
                <a16:creationId xmlns:a16="http://schemas.microsoft.com/office/drawing/2014/main" id="{D3DA2E37-57B0-3554-69F5-97636AFDC3D3}"/>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2C3D34B0-37BB-4A45-9061-D16D78CF686A}" type="slidenum">
              <a:rPr lang="zh-CN" altLang="en-GB" sz="1400">
                <a:solidFill>
                  <a:schemeClr val="tx1"/>
                </a:solidFill>
              </a:rPr>
              <a:pPr algn="r" eaLnBrk="1" hangingPunct="1">
                <a:spcBef>
                  <a:spcPct val="0"/>
                </a:spcBef>
                <a:buClrTx/>
                <a:buSzTx/>
                <a:buFontTx/>
                <a:buNone/>
              </a:pPr>
              <a:t>18</a:t>
            </a:fld>
            <a:endParaRPr lang="en-GB" altLang="zh-CN" sz="1400">
              <a:solidFill>
                <a:schemeClr val="tx1"/>
              </a:solidFill>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a:extLst>
              <a:ext uri="{FF2B5EF4-FFF2-40B4-BE49-F238E27FC236}">
                <a16:creationId xmlns:a16="http://schemas.microsoft.com/office/drawing/2014/main" id="{D39770C1-B757-8CAE-6348-9A64B72B42B4}"/>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2771" name="Rectangle 11">
            <a:extLst>
              <a:ext uri="{FF2B5EF4-FFF2-40B4-BE49-F238E27FC236}">
                <a16:creationId xmlns:a16="http://schemas.microsoft.com/office/drawing/2014/main" id="{B79CD7C4-3C16-DC35-597A-CF16DD042642}"/>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32772" name="Rectangle 14">
            <a:extLst>
              <a:ext uri="{FF2B5EF4-FFF2-40B4-BE49-F238E27FC236}">
                <a16:creationId xmlns:a16="http://schemas.microsoft.com/office/drawing/2014/main" id="{A1A26CDF-FB74-CCE7-0447-F765E0707FE5}"/>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2773" name="Rectangle 22">
            <a:extLst>
              <a:ext uri="{FF2B5EF4-FFF2-40B4-BE49-F238E27FC236}">
                <a16:creationId xmlns:a16="http://schemas.microsoft.com/office/drawing/2014/main" id="{02CDBCA2-88D7-DE34-98E9-98E9A9D9DB0B}"/>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32774" name="Rectangle 23">
            <a:extLst>
              <a:ext uri="{FF2B5EF4-FFF2-40B4-BE49-F238E27FC236}">
                <a16:creationId xmlns:a16="http://schemas.microsoft.com/office/drawing/2014/main" id="{9E26AA45-BC36-20E6-BE41-D9E5B24270E9}"/>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32775" name="Rectangle 24">
            <a:extLst>
              <a:ext uri="{FF2B5EF4-FFF2-40B4-BE49-F238E27FC236}">
                <a16:creationId xmlns:a16="http://schemas.microsoft.com/office/drawing/2014/main" id="{FD5AEE08-AB74-BBFE-CAE8-0D492B6F285F}"/>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2776" name="Rectangle 25">
            <a:extLst>
              <a:ext uri="{FF2B5EF4-FFF2-40B4-BE49-F238E27FC236}">
                <a16:creationId xmlns:a16="http://schemas.microsoft.com/office/drawing/2014/main" id="{1F2C978D-A4D3-88F5-8141-AF8C3F262055}"/>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2777" name="Rectangle 26">
            <a:extLst>
              <a:ext uri="{FF2B5EF4-FFF2-40B4-BE49-F238E27FC236}">
                <a16:creationId xmlns:a16="http://schemas.microsoft.com/office/drawing/2014/main" id="{BE5F8990-D281-5546-B828-E41F547ECD3A}"/>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2778" name="Rectangle 27">
            <a:extLst>
              <a:ext uri="{FF2B5EF4-FFF2-40B4-BE49-F238E27FC236}">
                <a16:creationId xmlns:a16="http://schemas.microsoft.com/office/drawing/2014/main" id="{C394A62F-8827-1879-9011-8AB04B32B167}"/>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2779" name="Rectangle 28">
            <a:extLst>
              <a:ext uri="{FF2B5EF4-FFF2-40B4-BE49-F238E27FC236}">
                <a16:creationId xmlns:a16="http://schemas.microsoft.com/office/drawing/2014/main" id="{EB4DF844-DD74-799A-278B-FB10349AC8AE}"/>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32780" name="Rectangle 29">
            <a:extLst>
              <a:ext uri="{FF2B5EF4-FFF2-40B4-BE49-F238E27FC236}">
                <a16:creationId xmlns:a16="http://schemas.microsoft.com/office/drawing/2014/main" id="{E2BDC061-728F-B057-6497-47A1E8C631DE}"/>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pic>
        <p:nvPicPr>
          <p:cNvPr id="32781" name="Picture 2">
            <a:extLst>
              <a:ext uri="{FF2B5EF4-FFF2-40B4-BE49-F238E27FC236}">
                <a16:creationId xmlns:a16="http://schemas.microsoft.com/office/drawing/2014/main" id="{1F270229-928D-8F48-CC4E-321038587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85725"/>
            <a:ext cx="7086600" cy="67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Slide Number Placeholder 13">
            <a:extLst>
              <a:ext uri="{FF2B5EF4-FFF2-40B4-BE49-F238E27FC236}">
                <a16:creationId xmlns:a16="http://schemas.microsoft.com/office/drawing/2014/main" id="{D310EE01-32CB-C724-7BFB-FCEB12AA93A1}"/>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32A06A8C-296B-4DF6-A253-B7AA8EBCAB65}" type="slidenum">
              <a:rPr lang="zh-CN" altLang="en-GB" sz="1400">
                <a:solidFill>
                  <a:schemeClr val="tx1"/>
                </a:solidFill>
              </a:rPr>
              <a:pPr algn="r" eaLnBrk="1" hangingPunct="1">
                <a:spcBef>
                  <a:spcPct val="0"/>
                </a:spcBef>
                <a:buClrTx/>
                <a:buSzTx/>
                <a:buFontTx/>
                <a:buNone/>
              </a:pPr>
              <a:t>19</a:t>
            </a:fld>
            <a:endParaRPr lang="en-GB" altLang="zh-CN" sz="1400">
              <a:solidFill>
                <a:schemeClr val="tx1"/>
              </a:solidFill>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F995135-8053-AF0D-3679-7357412AD86A}"/>
              </a:ext>
            </a:extLst>
          </p:cNvPr>
          <p:cNvSpPr>
            <a:spLocks noGrp="1"/>
          </p:cNvSpPr>
          <p:nvPr>
            <p:ph type="subTitle" idx="1"/>
          </p:nvPr>
        </p:nvSpPr>
        <p:spPr>
          <a:xfrm>
            <a:off x="1206230" y="982494"/>
            <a:ext cx="9727659" cy="4513633"/>
          </a:xfrm>
        </p:spPr>
        <p:txBody>
          <a:bodyPr>
            <a:noAutofit/>
          </a:bodyPr>
          <a:lstStyle/>
          <a:p>
            <a:pPr algn="ctr"/>
            <a:r>
              <a:rPr lang="en-US" sz="4800" dirty="0">
                <a:solidFill>
                  <a:schemeClr val="bg1"/>
                </a:solidFill>
                <a:latin typeface="Arial Black" panose="020B0A04020102020204" pitchFamily="34" charset="0"/>
              </a:rPr>
              <a:t>BRIEF TRAINING  ON SURVEY, TOWER SPOTTING, DESIGN ASPECTS, CONSTRUCTION AND SUBSTATIONS</a:t>
            </a:r>
            <a:endParaRPr lang="en-IN" sz="4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788991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0694479-A7A8-38EE-379A-601F98896CD5}"/>
              </a:ext>
            </a:extLst>
          </p:cNvPr>
          <p:cNvSpPr>
            <a:spLocks noGrp="1" noChangeArrowheads="1"/>
          </p:cNvSpPr>
          <p:nvPr>
            <p:ph type="title"/>
          </p:nvPr>
        </p:nvSpPr>
        <p:spPr>
          <a:noFill/>
        </p:spPr>
        <p:txBody>
          <a:bodyPr/>
          <a:lstStyle/>
          <a:p>
            <a:pPr eaLnBrk="1" hangingPunct="1"/>
            <a:r>
              <a:rPr lang="en-US" altLang="en-US" sz="2800" b="1" u="sng" dirty="0">
                <a:solidFill>
                  <a:schemeClr val="bg1"/>
                </a:solidFill>
              </a:rPr>
              <a:t>Parameter for Design of Transmission Line Towers</a:t>
            </a:r>
          </a:p>
        </p:txBody>
      </p:sp>
      <p:sp>
        <p:nvSpPr>
          <p:cNvPr id="45059" name="Rectangle 3">
            <a:extLst>
              <a:ext uri="{FF2B5EF4-FFF2-40B4-BE49-F238E27FC236}">
                <a16:creationId xmlns:a16="http://schemas.microsoft.com/office/drawing/2014/main" id="{086983AF-2ABD-3B5C-C80B-C80E61BECB86}"/>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5060" name="Rectangle 4">
            <a:extLst>
              <a:ext uri="{FF2B5EF4-FFF2-40B4-BE49-F238E27FC236}">
                <a16:creationId xmlns:a16="http://schemas.microsoft.com/office/drawing/2014/main" id="{F4EA443E-3944-265A-01C7-7ABA8D5B2BE4}"/>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45061" name="Rectangle 5">
            <a:extLst>
              <a:ext uri="{FF2B5EF4-FFF2-40B4-BE49-F238E27FC236}">
                <a16:creationId xmlns:a16="http://schemas.microsoft.com/office/drawing/2014/main" id="{9253BCB0-C028-F123-43B1-BC68D16C4373}"/>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5062" name="Rectangle 6">
            <a:extLst>
              <a:ext uri="{FF2B5EF4-FFF2-40B4-BE49-F238E27FC236}">
                <a16:creationId xmlns:a16="http://schemas.microsoft.com/office/drawing/2014/main" id="{D71344CD-5CBF-5B21-CC66-11EC5CFBE237}"/>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45063" name="Rectangle 7">
            <a:extLst>
              <a:ext uri="{FF2B5EF4-FFF2-40B4-BE49-F238E27FC236}">
                <a16:creationId xmlns:a16="http://schemas.microsoft.com/office/drawing/2014/main" id="{ECC5374E-AF9F-F5D9-A3E9-C4CD033D4150}"/>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45064" name="Rectangle 8">
            <a:extLst>
              <a:ext uri="{FF2B5EF4-FFF2-40B4-BE49-F238E27FC236}">
                <a16:creationId xmlns:a16="http://schemas.microsoft.com/office/drawing/2014/main" id="{3B37DEE3-8694-428D-515E-6B5C68840861}"/>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5065" name="Rectangle 9">
            <a:extLst>
              <a:ext uri="{FF2B5EF4-FFF2-40B4-BE49-F238E27FC236}">
                <a16:creationId xmlns:a16="http://schemas.microsoft.com/office/drawing/2014/main" id="{4AF796BD-F1CF-C984-0420-FFDA51DC53B4}"/>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5066" name="Rectangle 10">
            <a:extLst>
              <a:ext uri="{FF2B5EF4-FFF2-40B4-BE49-F238E27FC236}">
                <a16:creationId xmlns:a16="http://schemas.microsoft.com/office/drawing/2014/main" id="{5A4F9005-BEC6-233A-3A80-49C25907DA5C}"/>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5067" name="Rectangle 11">
            <a:extLst>
              <a:ext uri="{FF2B5EF4-FFF2-40B4-BE49-F238E27FC236}">
                <a16:creationId xmlns:a16="http://schemas.microsoft.com/office/drawing/2014/main" id="{C3CA0893-02F2-B125-7005-263993E2769E}"/>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5068" name="Rectangle 12">
            <a:extLst>
              <a:ext uri="{FF2B5EF4-FFF2-40B4-BE49-F238E27FC236}">
                <a16:creationId xmlns:a16="http://schemas.microsoft.com/office/drawing/2014/main" id="{D4F67C0A-4516-08EB-8F46-4C61E1A18FFF}"/>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5069" name="Rectangle 13">
            <a:extLst>
              <a:ext uri="{FF2B5EF4-FFF2-40B4-BE49-F238E27FC236}">
                <a16:creationId xmlns:a16="http://schemas.microsoft.com/office/drawing/2014/main" id="{10BA12A6-9410-65FE-B8A4-00AC614C733B}"/>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45070" name="Rectangle 14">
            <a:extLst>
              <a:ext uri="{FF2B5EF4-FFF2-40B4-BE49-F238E27FC236}">
                <a16:creationId xmlns:a16="http://schemas.microsoft.com/office/drawing/2014/main" id="{E9FB310C-8A28-7F4D-AB6A-BA8506557E85}"/>
              </a:ext>
            </a:extLst>
          </p:cNvPr>
          <p:cNvSpPr>
            <a:spLocks noChangeArrowheads="1"/>
          </p:cNvSpPr>
          <p:nvPr/>
        </p:nvSpPr>
        <p:spPr bwMode="auto">
          <a:xfrm>
            <a:off x="1708150" y="1447801"/>
            <a:ext cx="423545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800100" indent="-34290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lnSpc>
                <a:spcPct val="150000"/>
              </a:lnSpc>
              <a:spcBef>
                <a:spcPct val="0"/>
              </a:spcBef>
              <a:buClrTx/>
              <a:buSzTx/>
              <a:buFontTx/>
              <a:buNone/>
            </a:pPr>
            <a:r>
              <a:rPr lang="en-US" altLang="en-US" sz="2000" b="1" u="sng" dirty="0">
                <a:solidFill>
                  <a:schemeClr val="bg1"/>
                </a:solidFill>
              </a:rPr>
              <a:t>Strength / Load Considerations</a:t>
            </a:r>
          </a:p>
          <a:p>
            <a:pPr eaLnBrk="1" hangingPunct="1">
              <a:lnSpc>
                <a:spcPct val="150000"/>
              </a:lnSpc>
              <a:spcBef>
                <a:spcPct val="0"/>
              </a:spcBef>
              <a:buClrTx/>
              <a:buSzTx/>
              <a:buFontTx/>
              <a:buChar char="•"/>
            </a:pPr>
            <a:r>
              <a:rPr lang="en-US" altLang="en-US" sz="1800" dirty="0">
                <a:solidFill>
                  <a:schemeClr val="bg1"/>
                </a:solidFill>
              </a:rPr>
              <a:t>Material </a:t>
            </a:r>
          </a:p>
          <a:p>
            <a:pPr eaLnBrk="1" hangingPunct="1">
              <a:lnSpc>
                <a:spcPct val="150000"/>
              </a:lnSpc>
              <a:spcBef>
                <a:spcPct val="0"/>
              </a:spcBef>
              <a:buClrTx/>
              <a:buSzTx/>
              <a:buFontTx/>
              <a:buChar char="•"/>
            </a:pPr>
            <a:r>
              <a:rPr lang="en-US" altLang="en-US" sz="1800" dirty="0">
                <a:solidFill>
                  <a:schemeClr val="bg1"/>
                </a:solidFill>
              </a:rPr>
              <a:t>Self weight</a:t>
            </a:r>
          </a:p>
          <a:p>
            <a:pPr eaLnBrk="1" hangingPunct="1">
              <a:lnSpc>
                <a:spcPct val="150000"/>
              </a:lnSpc>
              <a:spcBef>
                <a:spcPct val="0"/>
              </a:spcBef>
              <a:buClrTx/>
              <a:buSzTx/>
              <a:buFontTx/>
              <a:buChar char="•"/>
            </a:pPr>
            <a:r>
              <a:rPr lang="en-US" altLang="en-US" sz="1800" dirty="0">
                <a:solidFill>
                  <a:schemeClr val="bg1"/>
                </a:solidFill>
              </a:rPr>
              <a:t>Wind load on</a:t>
            </a:r>
          </a:p>
          <a:p>
            <a:pPr lvl="1" eaLnBrk="1" hangingPunct="1">
              <a:lnSpc>
                <a:spcPct val="150000"/>
              </a:lnSpc>
              <a:spcBef>
                <a:spcPct val="0"/>
              </a:spcBef>
              <a:buClrTx/>
              <a:buSzTx/>
              <a:buFontTx/>
              <a:buChar char="•"/>
            </a:pPr>
            <a:r>
              <a:rPr lang="en-US" altLang="en-US" sz="1800" dirty="0">
                <a:solidFill>
                  <a:schemeClr val="bg1"/>
                </a:solidFill>
              </a:rPr>
              <a:t>Members</a:t>
            </a:r>
          </a:p>
          <a:p>
            <a:pPr lvl="1" eaLnBrk="1" hangingPunct="1">
              <a:lnSpc>
                <a:spcPct val="150000"/>
              </a:lnSpc>
              <a:spcBef>
                <a:spcPct val="0"/>
              </a:spcBef>
              <a:buClrTx/>
              <a:buSzTx/>
              <a:buFontTx/>
              <a:buChar char="•"/>
            </a:pPr>
            <a:r>
              <a:rPr lang="en-US" altLang="en-US" sz="1800" dirty="0">
                <a:solidFill>
                  <a:schemeClr val="bg1"/>
                </a:solidFill>
              </a:rPr>
              <a:t>Conductors</a:t>
            </a:r>
          </a:p>
          <a:p>
            <a:pPr lvl="1" eaLnBrk="1" hangingPunct="1">
              <a:lnSpc>
                <a:spcPct val="150000"/>
              </a:lnSpc>
              <a:spcBef>
                <a:spcPct val="0"/>
              </a:spcBef>
              <a:buClrTx/>
              <a:buSzTx/>
              <a:buFontTx/>
              <a:buChar char="•"/>
            </a:pPr>
            <a:r>
              <a:rPr lang="en-US" altLang="en-US" sz="1800" dirty="0">
                <a:solidFill>
                  <a:schemeClr val="bg1"/>
                </a:solidFill>
              </a:rPr>
              <a:t>Earth wire</a:t>
            </a:r>
          </a:p>
          <a:p>
            <a:pPr lvl="1" eaLnBrk="1" hangingPunct="1">
              <a:lnSpc>
                <a:spcPct val="150000"/>
              </a:lnSpc>
              <a:spcBef>
                <a:spcPct val="0"/>
              </a:spcBef>
              <a:buClrTx/>
              <a:buSzTx/>
              <a:buFontTx/>
              <a:buChar char="•"/>
            </a:pPr>
            <a:r>
              <a:rPr lang="en-US" altLang="en-US" sz="1800" dirty="0">
                <a:solidFill>
                  <a:schemeClr val="bg1"/>
                </a:solidFill>
              </a:rPr>
              <a:t>Insulators &amp; Fittings</a:t>
            </a:r>
          </a:p>
          <a:p>
            <a:pPr eaLnBrk="1" hangingPunct="1">
              <a:lnSpc>
                <a:spcPct val="150000"/>
              </a:lnSpc>
              <a:spcBef>
                <a:spcPct val="0"/>
              </a:spcBef>
              <a:buClrTx/>
              <a:buSzTx/>
              <a:buFontTx/>
              <a:buChar char="•"/>
            </a:pPr>
            <a:r>
              <a:rPr lang="en-US" altLang="en-US" sz="1800" dirty="0">
                <a:solidFill>
                  <a:schemeClr val="bg1"/>
                </a:solidFill>
              </a:rPr>
              <a:t>Line Deviation </a:t>
            </a:r>
          </a:p>
          <a:p>
            <a:pPr eaLnBrk="1" hangingPunct="1">
              <a:lnSpc>
                <a:spcPct val="150000"/>
              </a:lnSpc>
              <a:spcBef>
                <a:spcPct val="0"/>
              </a:spcBef>
              <a:buClrTx/>
              <a:buSzTx/>
              <a:buFontTx/>
              <a:buChar char="•"/>
            </a:pPr>
            <a:r>
              <a:rPr lang="en-US" altLang="en-US" sz="1800" dirty="0">
                <a:solidFill>
                  <a:schemeClr val="bg1"/>
                </a:solidFill>
              </a:rPr>
              <a:t>Construction &amp; Maintenance loads </a:t>
            </a:r>
          </a:p>
          <a:p>
            <a:pPr eaLnBrk="1" hangingPunct="1">
              <a:lnSpc>
                <a:spcPct val="150000"/>
              </a:lnSpc>
              <a:spcBef>
                <a:spcPct val="0"/>
              </a:spcBef>
              <a:buClrTx/>
              <a:buSzTx/>
              <a:buFontTx/>
              <a:buChar char="•"/>
            </a:pPr>
            <a:endParaRPr lang="en-US" altLang="en-US" sz="1800" dirty="0">
              <a:solidFill>
                <a:srgbClr val="FF0000"/>
              </a:solidFill>
            </a:endParaRPr>
          </a:p>
        </p:txBody>
      </p:sp>
      <p:sp>
        <p:nvSpPr>
          <p:cNvPr id="15" name="TextBox 14">
            <a:extLst>
              <a:ext uri="{FF2B5EF4-FFF2-40B4-BE49-F238E27FC236}">
                <a16:creationId xmlns:a16="http://schemas.microsoft.com/office/drawing/2014/main" id="{F4662E64-472C-DBF8-A532-D9DE78C31B0F}"/>
              </a:ext>
            </a:extLst>
          </p:cNvPr>
          <p:cNvSpPr txBox="1"/>
          <p:nvPr/>
        </p:nvSpPr>
        <p:spPr>
          <a:xfrm>
            <a:off x="6019799" y="1436688"/>
            <a:ext cx="5157281" cy="4708525"/>
          </a:xfrm>
          <a:prstGeom prst="rect">
            <a:avLst/>
          </a:prstGeom>
          <a:gradFill>
            <a:gsLst>
              <a:gs pos="0">
                <a:schemeClr val="accent3">
                  <a:tint val="50000"/>
                  <a:satMod val="300000"/>
                </a:schemeClr>
              </a:gs>
              <a:gs pos="45000">
                <a:schemeClr val="accent3">
                  <a:tint val="37000"/>
                  <a:satMod val="300000"/>
                  <a:alpha val="0"/>
                  <a:lumMod val="0"/>
                  <a:lumOff val="100000"/>
                </a:schemeClr>
              </a:gs>
              <a:gs pos="100000">
                <a:schemeClr val="accent3">
                  <a:tint val="15000"/>
                  <a:satMod val="350000"/>
                </a:schemeClr>
              </a:gs>
            </a:gsLst>
            <a:lin ang="16200000" scaled="1"/>
          </a:gradFill>
        </p:spPr>
        <p:style>
          <a:lnRef idx="1">
            <a:schemeClr val="accent3"/>
          </a:lnRef>
          <a:fillRef idx="2">
            <a:schemeClr val="accent3"/>
          </a:fillRef>
          <a:effectRef idx="1">
            <a:schemeClr val="accent3"/>
          </a:effectRef>
          <a:fontRef idx="minor">
            <a:schemeClr val="dk1"/>
          </a:fontRef>
        </p:style>
        <p:txBody>
          <a:bodyPr wrap="square">
            <a:spAutoFit/>
          </a:bodyPr>
          <a:lstStyle/>
          <a:p>
            <a:pPr algn="l">
              <a:lnSpc>
                <a:spcPct val="150000"/>
              </a:lnSpc>
              <a:defRPr/>
            </a:pPr>
            <a:r>
              <a:rPr lang="en-US" sz="2400" b="1" u="sng" dirty="0">
                <a:solidFill>
                  <a:schemeClr val="bg1"/>
                </a:solidFill>
              </a:rPr>
              <a:t>Height Considerations</a:t>
            </a:r>
          </a:p>
          <a:p>
            <a:pPr algn="l">
              <a:lnSpc>
                <a:spcPct val="150000"/>
              </a:lnSpc>
              <a:buFont typeface="Wingdings" pitchFamily="2" charset="2"/>
              <a:buChar char="ü"/>
              <a:defRPr/>
            </a:pPr>
            <a:r>
              <a:rPr lang="en-US" sz="2000" dirty="0">
                <a:solidFill>
                  <a:schemeClr val="bg1"/>
                </a:solidFill>
              </a:rPr>
              <a:t>Transmission Voltage for clearances</a:t>
            </a:r>
          </a:p>
          <a:p>
            <a:pPr algn="l">
              <a:lnSpc>
                <a:spcPct val="150000"/>
              </a:lnSpc>
              <a:buFont typeface="Wingdings" pitchFamily="2" charset="2"/>
              <a:buChar char="ü"/>
              <a:defRPr/>
            </a:pPr>
            <a:r>
              <a:rPr lang="en-US" sz="2000" dirty="0">
                <a:solidFill>
                  <a:schemeClr val="bg1"/>
                </a:solidFill>
              </a:rPr>
              <a:t>Number of Circuits </a:t>
            </a:r>
          </a:p>
          <a:p>
            <a:pPr algn="l">
              <a:lnSpc>
                <a:spcPct val="150000"/>
              </a:lnSpc>
              <a:buFont typeface="Wingdings" pitchFamily="2" charset="2"/>
              <a:buChar char="ü"/>
              <a:defRPr/>
            </a:pPr>
            <a:r>
              <a:rPr lang="en-US" sz="2000" dirty="0">
                <a:solidFill>
                  <a:schemeClr val="bg1"/>
                </a:solidFill>
              </a:rPr>
              <a:t>Climatic Conditions </a:t>
            </a:r>
          </a:p>
          <a:p>
            <a:pPr algn="l">
              <a:lnSpc>
                <a:spcPct val="150000"/>
              </a:lnSpc>
              <a:buFont typeface="Wingdings" pitchFamily="2" charset="2"/>
              <a:buChar char="ü"/>
              <a:defRPr/>
            </a:pPr>
            <a:r>
              <a:rPr lang="en-US" sz="2000" dirty="0">
                <a:solidFill>
                  <a:schemeClr val="bg1"/>
                </a:solidFill>
              </a:rPr>
              <a:t>Environmental Conditions</a:t>
            </a:r>
          </a:p>
          <a:p>
            <a:pPr algn="l">
              <a:lnSpc>
                <a:spcPct val="150000"/>
              </a:lnSpc>
              <a:buFont typeface="Wingdings" pitchFamily="2" charset="2"/>
              <a:buChar char="ü"/>
              <a:defRPr/>
            </a:pPr>
            <a:r>
              <a:rPr lang="en-US" sz="2000" dirty="0">
                <a:solidFill>
                  <a:schemeClr val="bg1"/>
                </a:solidFill>
              </a:rPr>
              <a:t>Type of Conductor </a:t>
            </a:r>
          </a:p>
          <a:p>
            <a:pPr algn="l">
              <a:lnSpc>
                <a:spcPct val="150000"/>
              </a:lnSpc>
              <a:buFont typeface="Wingdings" pitchFamily="2" charset="2"/>
              <a:buChar char="ü"/>
              <a:defRPr/>
            </a:pPr>
            <a:r>
              <a:rPr lang="en-US" sz="2000" dirty="0">
                <a:solidFill>
                  <a:schemeClr val="bg1"/>
                </a:solidFill>
              </a:rPr>
              <a:t>Type of Earth Wire</a:t>
            </a:r>
          </a:p>
          <a:p>
            <a:pPr algn="l">
              <a:lnSpc>
                <a:spcPct val="150000"/>
              </a:lnSpc>
              <a:buFont typeface="Wingdings" pitchFamily="2" charset="2"/>
              <a:buChar char="ü"/>
              <a:defRPr/>
            </a:pPr>
            <a:r>
              <a:rPr lang="en-US" sz="2000" dirty="0">
                <a:solidFill>
                  <a:schemeClr val="bg1"/>
                </a:solidFill>
              </a:rPr>
              <a:t>Insulators</a:t>
            </a:r>
          </a:p>
          <a:p>
            <a:pPr algn="l">
              <a:lnSpc>
                <a:spcPct val="150000"/>
              </a:lnSpc>
              <a:buFont typeface="Wingdings" pitchFamily="2" charset="2"/>
              <a:buChar char="ü"/>
              <a:defRPr/>
            </a:pPr>
            <a:r>
              <a:rPr lang="en-US" sz="2000" dirty="0">
                <a:solidFill>
                  <a:schemeClr val="bg1"/>
                </a:solidFill>
              </a:rPr>
              <a:t>Span &amp; Sag</a:t>
            </a:r>
          </a:p>
          <a:p>
            <a:pPr algn="l">
              <a:lnSpc>
                <a:spcPct val="150000"/>
              </a:lnSpc>
              <a:defRPr/>
            </a:pPr>
            <a:r>
              <a:rPr lang="en-US" sz="2000" dirty="0">
                <a:solidFill>
                  <a:schemeClr val="bg1"/>
                </a:solidFill>
              </a:rPr>
              <a:t>(</a:t>
            </a:r>
            <a:r>
              <a:rPr lang="en-US" sz="1600" dirty="0">
                <a:solidFill>
                  <a:schemeClr val="bg1"/>
                </a:solidFill>
              </a:rPr>
              <a:t>Sag depends on the above        3 to 8 items)</a:t>
            </a:r>
            <a:endParaRPr lang="ta-IN" sz="2000" dirty="0">
              <a:solidFill>
                <a:schemeClr val="bg1"/>
              </a:solidFill>
            </a:endParaRPr>
          </a:p>
        </p:txBody>
      </p:sp>
      <p:sp>
        <p:nvSpPr>
          <p:cNvPr id="45072" name="Slide Number Placeholder 15">
            <a:extLst>
              <a:ext uri="{FF2B5EF4-FFF2-40B4-BE49-F238E27FC236}">
                <a16:creationId xmlns:a16="http://schemas.microsoft.com/office/drawing/2014/main" id="{5C055F62-21D9-C750-C812-7626AC986B86}"/>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089DF1E7-CD4E-4CD8-9595-66FCEEA524FA}" type="slidenum">
              <a:rPr lang="zh-CN" altLang="en-GB" sz="1400">
                <a:solidFill>
                  <a:schemeClr val="tx1"/>
                </a:solidFill>
              </a:rPr>
              <a:pPr algn="r" eaLnBrk="1" hangingPunct="1">
                <a:spcBef>
                  <a:spcPct val="0"/>
                </a:spcBef>
                <a:buClrTx/>
                <a:buSzTx/>
                <a:buFontTx/>
                <a:buNone/>
              </a:pPr>
              <a:t>20</a:t>
            </a:fld>
            <a:endParaRPr lang="en-GB" altLang="zh-CN" sz="1400">
              <a:solidFill>
                <a:schemeClr val="tx1"/>
              </a:solidFill>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9">
            <a:extLst>
              <a:ext uri="{FF2B5EF4-FFF2-40B4-BE49-F238E27FC236}">
                <a16:creationId xmlns:a16="http://schemas.microsoft.com/office/drawing/2014/main" id="{C5FBD126-F197-8C32-5D74-59CA45BB85EB}"/>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6083" name="Rectangle 11">
            <a:extLst>
              <a:ext uri="{FF2B5EF4-FFF2-40B4-BE49-F238E27FC236}">
                <a16:creationId xmlns:a16="http://schemas.microsoft.com/office/drawing/2014/main" id="{FCC41EAF-CF37-6306-C236-758C71D5F1CC}"/>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46084" name="Rectangle 14">
            <a:extLst>
              <a:ext uri="{FF2B5EF4-FFF2-40B4-BE49-F238E27FC236}">
                <a16:creationId xmlns:a16="http://schemas.microsoft.com/office/drawing/2014/main" id="{3DC2F248-2893-B29A-7F84-D2691CBAD20D}"/>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6085" name="Rectangle 22">
            <a:extLst>
              <a:ext uri="{FF2B5EF4-FFF2-40B4-BE49-F238E27FC236}">
                <a16:creationId xmlns:a16="http://schemas.microsoft.com/office/drawing/2014/main" id="{F168DB8A-8C40-0121-F060-B321EA62D8F6}"/>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46086" name="Rectangle 23">
            <a:extLst>
              <a:ext uri="{FF2B5EF4-FFF2-40B4-BE49-F238E27FC236}">
                <a16:creationId xmlns:a16="http://schemas.microsoft.com/office/drawing/2014/main" id="{D2168EB8-C17D-99C4-DE96-80E3535CC6D4}"/>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46087" name="Rectangle 24">
            <a:extLst>
              <a:ext uri="{FF2B5EF4-FFF2-40B4-BE49-F238E27FC236}">
                <a16:creationId xmlns:a16="http://schemas.microsoft.com/office/drawing/2014/main" id="{67E85E7C-F5DE-A79C-FD63-B03A5944F321}"/>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6088" name="Rectangle 25">
            <a:extLst>
              <a:ext uri="{FF2B5EF4-FFF2-40B4-BE49-F238E27FC236}">
                <a16:creationId xmlns:a16="http://schemas.microsoft.com/office/drawing/2014/main" id="{FCF08BD6-6442-E5AB-74C7-1088017F035A}"/>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6089" name="Rectangle 26">
            <a:extLst>
              <a:ext uri="{FF2B5EF4-FFF2-40B4-BE49-F238E27FC236}">
                <a16:creationId xmlns:a16="http://schemas.microsoft.com/office/drawing/2014/main" id="{B621385C-267B-343C-EC97-E5EA61302E13}"/>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6090" name="Rectangle 27">
            <a:extLst>
              <a:ext uri="{FF2B5EF4-FFF2-40B4-BE49-F238E27FC236}">
                <a16:creationId xmlns:a16="http://schemas.microsoft.com/office/drawing/2014/main" id="{88C83434-3CE0-07FA-CFBA-F5FECFA2D82F}"/>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6091" name="Rectangle 28">
            <a:extLst>
              <a:ext uri="{FF2B5EF4-FFF2-40B4-BE49-F238E27FC236}">
                <a16:creationId xmlns:a16="http://schemas.microsoft.com/office/drawing/2014/main" id="{FB4FA81C-EEE7-4166-A792-3DDA1483A23C}"/>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6092" name="Rectangle 29">
            <a:extLst>
              <a:ext uri="{FF2B5EF4-FFF2-40B4-BE49-F238E27FC236}">
                <a16:creationId xmlns:a16="http://schemas.microsoft.com/office/drawing/2014/main" id="{0315A6B6-41BC-BB77-E6AF-6AC6AA209EE2}"/>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3" name="Title 12">
            <a:extLst>
              <a:ext uri="{FF2B5EF4-FFF2-40B4-BE49-F238E27FC236}">
                <a16:creationId xmlns:a16="http://schemas.microsoft.com/office/drawing/2014/main" id="{1DCB7BCF-2075-003B-5503-8AA8E0C5912C}"/>
              </a:ext>
            </a:extLst>
          </p:cNvPr>
          <p:cNvSpPr>
            <a:spLocks noGrp="1"/>
          </p:cNvSpPr>
          <p:nvPr>
            <p:ph type="title"/>
          </p:nvPr>
        </p:nvSpPr>
        <p:spPr>
          <a:xfrm>
            <a:off x="525295" y="152400"/>
            <a:ext cx="9942682" cy="5976026"/>
          </a:xfrm>
          <a:solidFill>
            <a:srgbClr val="000099"/>
          </a:solidFill>
        </p:spPr>
        <p:txBody>
          <a:bodyPr anchor="t">
            <a:normAutofit fontScale="90000"/>
          </a:bodyPr>
          <a:lstStyle/>
          <a:p>
            <a:pPr algn="l">
              <a:defRPr/>
            </a:pPr>
            <a:r>
              <a:rPr lang="en-US" sz="2800" dirty="0">
                <a:solidFill>
                  <a:schemeClr val="bg1"/>
                </a:solidFill>
              </a:rPr>
              <a:t>The following points are to be considered in designing a transmission tower </a:t>
            </a:r>
            <a:br>
              <a:rPr lang="en-US" sz="2800" dirty="0">
                <a:solidFill>
                  <a:schemeClr val="bg1"/>
                </a:solidFill>
              </a:rPr>
            </a:br>
            <a:br>
              <a:rPr lang="en-US" sz="2800" dirty="0">
                <a:solidFill>
                  <a:schemeClr val="bg1"/>
                </a:solidFill>
              </a:rPr>
            </a:br>
            <a:r>
              <a:rPr lang="en-US" sz="2800" dirty="0">
                <a:solidFill>
                  <a:schemeClr val="bg1"/>
                </a:solidFill>
              </a:rPr>
              <a:t>a) The minimum ground clearance required from the lowest conductor point above the ground level. </a:t>
            </a:r>
            <a:br>
              <a:rPr lang="en-US" sz="2800" dirty="0">
                <a:solidFill>
                  <a:schemeClr val="bg1"/>
                </a:solidFill>
              </a:rPr>
            </a:br>
            <a:r>
              <a:rPr lang="en-US" sz="2800" dirty="0">
                <a:solidFill>
                  <a:schemeClr val="bg1"/>
                </a:solidFill>
              </a:rPr>
              <a:t>b) The length of the insulator string.</a:t>
            </a:r>
            <a:br>
              <a:rPr lang="en-US" sz="2800" dirty="0">
                <a:solidFill>
                  <a:schemeClr val="bg1"/>
                </a:solidFill>
              </a:rPr>
            </a:br>
            <a:r>
              <a:rPr lang="en-US" sz="2800" dirty="0">
                <a:solidFill>
                  <a:schemeClr val="bg1"/>
                </a:solidFill>
              </a:rPr>
              <a:t>c) The minimum clearance to be maintained between conductors and between the conductor and tower.</a:t>
            </a:r>
            <a:br>
              <a:rPr lang="en-US" sz="2800" dirty="0">
                <a:solidFill>
                  <a:schemeClr val="bg1"/>
                </a:solidFill>
              </a:rPr>
            </a:br>
            <a:r>
              <a:rPr lang="en-US" sz="2800" dirty="0">
                <a:solidFill>
                  <a:schemeClr val="bg1"/>
                </a:solidFill>
              </a:rPr>
              <a:t>d) The location of ground wire with respect to outermost conductors.</a:t>
            </a:r>
            <a:br>
              <a:rPr lang="en-US" sz="2800" dirty="0">
                <a:solidFill>
                  <a:schemeClr val="bg1"/>
                </a:solidFill>
              </a:rPr>
            </a:br>
            <a:r>
              <a:rPr lang="en-US" sz="2800" dirty="0">
                <a:solidFill>
                  <a:schemeClr val="bg1"/>
                </a:solidFill>
              </a:rPr>
              <a:t>e) The mid-span clearance required from considerations of the dynamic behavior of the conductor and lightning protection of the line.</a:t>
            </a:r>
            <a:br>
              <a:rPr lang="en-US" sz="2800" dirty="0">
                <a:solidFill>
                  <a:schemeClr val="bg1"/>
                </a:solidFill>
              </a:rPr>
            </a:br>
            <a:br>
              <a:rPr lang="en-US" sz="2800" dirty="0">
                <a:solidFill>
                  <a:schemeClr val="bg1"/>
                </a:solidFill>
              </a:rPr>
            </a:br>
            <a:r>
              <a:rPr lang="en-US" sz="2800" dirty="0">
                <a:solidFill>
                  <a:schemeClr val="bg1"/>
                </a:solidFill>
              </a:rPr>
              <a:t>All the above points depend on the line voltage.</a:t>
            </a:r>
            <a:endParaRPr lang="en-US" sz="2400" dirty="0">
              <a:solidFill>
                <a:schemeClr val="bg1"/>
              </a:solidFill>
              <a:latin typeface="+mn-lt"/>
            </a:endParaRPr>
          </a:p>
        </p:txBody>
      </p:sp>
      <p:sp>
        <p:nvSpPr>
          <p:cNvPr id="46094" name="Slide Number Placeholder 13">
            <a:extLst>
              <a:ext uri="{FF2B5EF4-FFF2-40B4-BE49-F238E27FC236}">
                <a16:creationId xmlns:a16="http://schemas.microsoft.com/office/drawing/2014/main" id="{2430E74D-AAB9-4D40-7730-6BC46F05F34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BF549D3F-3FB0-44AA-A2A3-1686B9F02087}" type="slidenum">
              <a:rPr lang="zh-CN" altLang="en-GB" sz="1400">
                <a:solidFill>
                  <a:schemeClr val="tx1"/>
                </a:solidFill>
              </a:rPr>
              <a:pPr algn="r" eaLnBrk="1" hangingPunct="1">
                <a:spcBef>
                  <a:spcPct val="0"/>
                </a:spcBef>
                <a:buClrTx/>
                <a:buSzTx/>
                <a:buFontTx/>
                <a:buNone/>
              </a:pPr>
              <a:t>21</a:t>
            </a:fld>
            <a:endParaRPr lang="en-GB" altLang="zh-CN" sz="1400">
              <a:solidFill>
                <a:schemeClr val="tx1"/>
              </a:solidFill>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a:extLst>
              <a:ext uri="{FF2B5EF4-FFF2-40B4-BE49-F238E27FC236}">
                <a16:creationId xmlns:a16="http://schemas.microsoft.com/office/drawing/2014/main" id="{141B3D30-0BF5-3879-A4E1-3662FF367A4B}"/>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7107" name="Rectangle 11">
            <a:extLst>
              <a:ext uri="{FF2B5EF4-FFF2-40B4-BE49-F238E27FC236}">
                <a16:creationId xmlns:a16="http://schemas.microsoft.com/office/drawing/2014/main" id="{C3D530EF-2E46-942D-9B65-FEA972D17FC3}"/>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47108" name="Rectangle 14">
            <a:extLst>
              <a:ext uri="{FF2B5EF4-FFF2-40B4-BE49-F238E27FC236}">
                <a16:creationId xmlns:a16="http://schemas.microsoft.com/office/drawing/2014/main" id="{E9A2A366-C837-2BA2-5A49-A17C75799681}"/>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7109" name="Rectangle 22">
            <a:extLst>
              <a:ext uri="{FF2B5EF4-FFF2-40B4-BE49-F238E27FC236}">
                <a16:creationId xmlns:a16="http://schemas.microsoft.com/office/drawing/2014/main" id="{4A51DF08-EC22-A1B4-8F9C-DFEF6A18CEEA}"/>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47110" name="Rectangle 23">
            <a:extLst>
              <a:ext uri="{FF2B5EF4-FFF2-40B4-BE49-F238E27FC236}">
                <a16:creationId xmlns:a16="http://schemas.microsoft.com/office/drawing/2014/main" id="{103D5CBA-678C-D102-E54A-A02339A8E4EA}"/>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47111" name="Rectangle 24">
            <a:extLst>
              <a:ext uri="{FF2B5EF4-FFF2-40B4-BE49-F238E27FC236}">
                <a16:creationId xmlns:a16="http://schemas.microsoft.com/office/drawing/2014/main" id="{BE755682-5541-69F5-8B96-DF8F847E7A94}"/>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7112" name="Rectangle 25">
            <a:extLst>
              <a:ext uri="{FF2B5EF4-FFF2-40B4-BE49-F238E27FC236}">
                <a16:creationId xmlns:a16="http://schemas.microsoft.com/office/drawing/2014/main" id="{C8120D33-2A52-67C0-B93D-DAD25A122E23}"/>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7113" name="Rectangle 26">
            <a:extLst>
              <a:ext uri="{FF2B5EF4-FFF2-40B4-BE49-F238E27FC236}">
                <a16:creationId xmlns:a16="http://schemas.microsoft.com/office/drawing/2014/main" id="{BD5D09E3-2778-8529-878B-8AE5049523B8}"/>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7114" name="Rectangle 27">
            <a:extLst>
              <a:ext uri="{FF2B5EF4-FFF2-40B4-BE49-F238E27FC236}">
                <a16:creationId xmlns:a16="http://schemas.microsoft.com/office/drawing/2014/main" id="{390B3F2C-AAFE-1C04-4178-A6F39C2F4227}"/>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7115" name="Rectangle 28">
            <a:extLst>
              <a:ext uri="{FF2B5EF4-FFF2-40B4-BE49-F238E27FC236}">
                <a16:creationId xmlns:a16="http://schemas.microsoft.com/office/drawing/2014/main" id="{A5FF646A-024A-619C-569D-D39393B68FC5}"/>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7116" name="Rectangle 29">
            <a:extLst>
              <a:ext uri="{FF2B5EF4-FFF2-40B4-BE49-F238E27FC236}">
                <a16:creationId xmlns:a16="http://schemas.microsoft.com/office/drawing/2014/main" id="{76A73E68-2364-A535-AC89-0DFE1ADF91C7}"/>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3" name="Title 12">
            <a:extLst>
              <a:ext uri="{FF2B5EF4-FFF2-40B4-BE49-F238E27FC236}">
                <a16:creationId xmlns:a16="http://schemas.microsoft.com/office/drawing/2014/main" id="{668E5D7E-27D8-0A99-09A1-8E955598EE11}"/>
              </a:ext>
            </a:extLst>
          </p:cNvPr>
          <p:cNvSpPr>
            <a:spLocks noGrp="1"/>
          </p:cNvSpPr>
          <p:nvPr>
            <p:ph type="title"/>
          </p:nvPr>
        </p:nvSpPr>
        <p:spPr>
          <a:xfrm>
            <a:off x="1676401" y="152400"/>
            <a:ext cx="8791575" cy="457200"/>
          </a:xfrm>
          <a:noFill/>
        </p:spPr>
        <p:txBody>
          <a:bodyPr anchor="t">
            <a:normAutofit fontScale="90000"/>
          </a:bodyPr>
          <a:lstStyle/>
          <a:p>
            <a:pPr algn="l">
              <a:defRPr/>
            </a:pPr>
            <a:br>
              <a:rPr lang="en-US" sz="3200" dirty="0">
                <a:solidFill>
                  <a:srgbClr val="FF0000"/>
                </a:solidFill>
              </a:rPr>
            </a:br>
            <a:br>
              <a:rPr lang="en-US" sz="3200" dirty="0">
                <a:solidFill>
                  <a:srgbClr val="FF0000"/>
                </a:solidFill>
              </a:rPr>
            </a:br>
            <a:r>
              <a:rPr lang="en-US" dirty="0">
                <a:solidFill>
                  <a:schemeClr val="bg1"/>
                </a:solidFill>
              </a:rPr>
              <a:t>To determine the required tower height by considering the above points, we can divide the total height of the tower in four parts.</a:t>
            </a:r>
            <a:br>
              <a:rPr lang="en-US" dirty="0">
                <a:solidFill>
                  <a:schemeClr val="bg1"/>
                </a:solidFill>
              </a:rPr>
            </a:br>
            <a:br>
              <a:rPr lang="en-US" dirty="0">
                <a:solidFill>
                  <a:schemeClr val="bg1"/>
                </a:solidFill>
              </a:rPr>
            </a:br>
            <a:r>
              <a:rPr lang="en-US" dirty="0">
                <a:solidFill>
                  <a:schemeClr val="bg1"/>
                </a:solidFill>
              </a:rPr>
              <a:t>a) Minimum permissible ground clearance (H1)</a:t>
            </a:r>
            <a:br>
              <a:rPr lang="en-US" dirty="0">
                <a:solidFill>
                  <a:schemeClr val="bg1"/>
                </a:solidFill>
              </a:rPr>
            </a:br>
            <a:r>
              <a:rPr lang="en-US" dirty="0">
                <a:solidFill>
                  <a:schemeClr val="bg1"/>
                </a:solidFill>
              </a:rPr>
              <a:t>b) Maximum sag of the conductor (H2)</a:t>
            </a:r>
            <a:br>
              <a:rPr lang="en-US" dirty="0">
                <a:solidFill>
                  <a:schemeClr val="bg1"/>
                </a:solidFill>
              </a:rPr>
            </a:br>
            <a:r>
              <a:rPr lang="en-US" dirty="0">
                <a:solidFill>
                  <a:schemeClr val="bg1"/>
                </a:solidFill>
              </a:rPr>
              <a:t>c) Vertical spacing between top and bottom conductors (H3)</a:t>
            </a:r>
            <a:br>
              <a:rPr lang="en-US" dirty="0">
                <a:solidFill>
                  <a:schemeClr val="bg1"/>
                </a:solidFill>
              </a:rPr>
            </a:br>
            <a:r>
              <a:rPr lang="en-US" dirty="0">
                <a:solidFill>
                  <a:schemeClr val="bg1"/>
                </a:solidFill>
              </a:rPr>
              <a:t>d) Vertical clearance between the ground wire and top conductor (H4).</a:t>
            </a:r>
            <a:br>
              <a:rPr lang="en-US" sz="3100" dirty="0">
                <a:solidFill>
                  <a:schemeClr val="bg1"/>
                </a:solidFill>
              </a:rPr>
            </a:br>
            <a:br>
              <a:rPr lang="en-US" sz="2400" dirty="0"/>
            </a:br>
            <a:endParaRPr lang="en-US" sz="2400" dirty="0">
              <a:latin typeface="+mn-lt"/>
            </a:endParaRPr>
          </a:p>
        </p:txBody>
      </p:sp>
      <p:sp>
        <p:nvSpPr>
          <p:cNvPr id="47118" name="Content Placeholder 13">
            <a:extLst>
              <a:ext uri="{FF2B5EF4-FFF2-40B4-BE49-F238E27FC236}">
                <a16:creationId xmlns:a16="http://schemas.microsoft.com/office/drawing/2014/main" id="{CF04FA67-3CC1-A57C-4640-4105EC32BA15}"/>
              </a:ext>
            </a:extLst>
          </p:cNvPr>
          <p:cNvSpPr>
            <a:spLocks noGrp="1"/>
          </p:cNvSpPr>
          <p:nvPr>
            <p:ph idx="1"/>
          </p:nvPr>
        </p:nvSpPr>
        <p:spPr>
          <a:xfrm>
            <a:off x="2042809" y="152400"/>
            <a:ext cx="8396591" cy="762000"/>
          </a:xfrm>
        </p:spPr>
        <p:txBody>
          <a:bodyPr>
            <a:normAutofit/>
          </a:bodyPr>
          <a:lstStyle/>
          <a:p>
            <a:pPr algn="ctr">
              <a:buFont typeface="Wingdings" panose="05000000000000000000" pitchFamily="2" charset="2"/>
              <a:buNone/>
            </a:pPr>
            <a:r>
              <a:rPr lang="en-US" altLang="en-US" sz="3200" b="1" u="sng" dirty="0">
                <a:solidFill>
                  <a:srgbClr val="FF0000"/>
                </a:solidFill>
              </a:rPr>
              <a:t>FACTORS GOVERNING TOWER HEIGHT</a:t>
            </a:r>
            <a:endParaRPr lang="en-US" altLang="en-US" sz="3200" dirty="0"/>
          </a:p>
        </p:txBody>
      </p:sp>
      <p:sp>
        <p:nvSpPr>
          <p:cNvPr id="47119" name="Slide Number Placeholder 15">
            <a:extLst>
              <a:ext uri="{FF2B5EF4-FFF2-40B4-BE49-F238E27FC236}">
                <a16:creationId xmlns:a16="http://schemas.microsoft.com/office/drawing/2014/main" id="{7B20EF76-F743-E088-5723-87C807B8EA8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80829C2F-E34A-46F4-8B21-4F3E740F2C59}" type="slidenum">
              <a:rPr lang="zh-CN" altLang="en-GB" sz="1400">
                <a:solidFill>
                  <a:schemeClr val="tx1"/>
                </a:solidFill>
              </a:rPr>
              <a:pPr algn="r" eaLnBrk="1" hangingPunct="1">
                <a:spcBef>
                  <a:spcPct val="0"/>
                </a:spcBef>
                <a:buClrTx/>
                <a:buSzTx/>
                <a:buFontTx/>
                <a:buNone/>
              </a:pPr>
              <a:t>22</a:t>
            </a:fld>
            <a:endParaRPr lang="en-GB" altLang="zh-CN" sz="1400">
              <a:solidFill>
                <a:schemeClr val="tx1"/>
              </a:solidFill>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9">
            <a:extLst>
              <a:ext uri="{FF2B5EF4-FFF2-40B4-BE49-F238E27FC236}">
                <a16:creationId xmlns:a16="http://schemas.microsoft.com/office/drawing/2014/main" id="{AA775D7D-7D9E-82EF-E7F4-AD81F13376A4}"/>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8131" name="Rectangle 11">
            <a:extLst>
              <a:ext uri="{FF2B5EF4-FFF2-40B4-BE49-F238E27FC236}">
                <a16:creationId xmlns:a16="http://schemas.microsoft.com/office/drawing/2014/main" id="{B701E59A-D1CB-4FFB-0635-80B0A9458AAD}"/>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48132" name="Rectangle 14">
            <a:extLst>
              <a:ext uri="{FF2B5EF4-FFF2-40B4-BE49-F238E27FC236}">
                <a16:creationId xmlns:a16="http://schemas.microsoft.com/office/drawing/2014/main" id="{A774C81A-F0F1-BCEB-F856-7B1DD52DF10A}"/>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8133" name="Rectangle 22">
            <a:extLst>
              <a:ext uri="{FF2B5EF4-FFF2-40B4-BE49-F238E27FC236}">
                <a16:creationId xmlns:a16="http://schemas.microsoft.com/office/drawing/2014/main" id="{932875DA-179E-04E3-E4FB-6E08081421A8}"/>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48134" name="Rectangle 23">
            <a:extLst>
              <a:ext uri="{FF2B5EF4-FFF2-40B4-BE49-F238E27FC236}">
                <a16:creationId xmlns:a16="http://schemas.microsoft.com/office/drawing/2014/main" id="{6D18646A-AF94-1F86-B6AD-6E658BB10319}"/>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48135" name="Rectangle 24">
            <a:extLst>
              <a:ext uri="{FF2B5EF4-FFF2-40B4-BE49-F238E27FC236}">
                <a16:creationId xmlns:a16="http://schemas.microsoft.com/office/drawing/2014/main" id="{ED99D6F2-4DCA-BA72-687C-DAAA356F6A3E}"/>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8136" name="Rectangle 25">
            <a:extLst>
              <a:ext uri="{FF2B5EF4-FFF2-40B4-BE49-F238E27FC236}">
                <a16:creationId xmlns:a16="http://schemas.microsoft.com/office/drawing/2014/main" id="{F424F026-2433-C958-42BA-62F8360CDD38}"/>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8137" name="Rectangle 26">
            <a:extLst>
              <a:ext uri="{FF2B5EF4-FFF2-40B4-BE49-F238E27FC236}">
                <a16:creationId xmlns:a16="http://schemas.microsoft.com/office/drawing/2014/main" id="{76271EA5-C77F-A884-21AE-3255BFAB1500}"/>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8138" name="Rectangle 27">
            <a:extLst>
              <a:ext uri="{FF2B5EF4-FFF2-40B4-BE49-F238E27FC236}">
                <a16:creationId xmlns:a16="http://schemas.microsoft.com/office/drawing/2014/main" id="{1B0ACB08-4E16-FC53-C660-8239A9155DDA}"/>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8139" name="Rectangle 28">
            <a:extLst>
              <a:ext uri="{FF2B5EF4-FFF2-40B4-BE49-F238E27FC236}">
                <a16:creationId xmlns:a16="http://schemas.microsoft.com/office/drawing/2014/main" id="{4FB5EA31-EB7B-8282-501B-5AF6D7581B06}"/>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8140" name="Rectangle 29">
            <a:extLst>
              <a:ext uri="{FF2B5EF4-FFF2-40B4-BE49-F238E27FC236}">
                <a16:creationId xmlns:a16="http://schemas.microsoft.com/office/drawing/2014/main" id="{7FBF359D-4D13-A37D-D77A-CBB444D6536A}"/>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pic>
        <p:nvPicPr>
          <p:cNvPr id="48141" name="Picture 2">
            <a:extLst>
              <a:ext uri="{FF2B5EF4-FFF2-40B4-BE49-F238E27FC236}">
                <a16:creationId xmlns:a16="http://schemas.microsoft.com/office/drawing/2014/main" id="{F51119E6-C85B-F92D-5B70-39F3276DB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4" y="533400"/>
            <a:ext cx="82327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2" name="Slide Number Placeholder 13">
            <a:extLst>
              <a:ext uri="{FF2B5EF4-FFF2-40B4-BE49-F238E27FC236}">
                <a16:creationId xmlns:a16="http://schemas.microsoft.com/office/drawing/2014/main" id="{0DF9331B-F19B-8781-38B5-A57215675E23}"/>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0BC0CEB9-92DC-485D-B2C7-357399743F22}" type="slidenum">
              <a:rPr lang="zh-CN" altLang="en-GB" sz="1400">
                <a:solidFill>
                  <a:schemeClr val="tx1"/>
                </a:solidFill>
              </a:rPr>
              <a:pPr algn="r" eaLnBrk="1" hangingPunct="1">
                <a:spcBef>
                  <a:spcPct val="0"/>
                </a:spcBef>
                <a:buClrTx/>
                <a:buSzTx/>
                <a:buFontTx/>
                <a:buNone/>
              </a:pPr>
              <a:t>23</a:t>
            </a:fld>
            <a:endParaRPr lang="en-GB" altLang="zh-CN" sz="1400">
              <a:solidFill>
                <a:schemeClr val="tx1"/>
              </a:solidFill>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D4FB1-904C-C57A-224B-778028967498}"/>
              </a:ext>
            </a:extLst>
          </p:cNvPr>
          <p:cNvSpPr>
            <a:spLocks noGrp="1"/>
          </p:cNvSpPr>
          <p:nvPr>
            <p:ph type="title"/>
          </p:nvPr>
        </p:nvSpPr>
        <p:spPr>
          <a:xfrm>
            <a:off x="1676400" y="457200"/>
            <a:ext cx="4724400" cy="700391"/>
          </a:xfrm>
          <a:solidFill>
            <a:srgbClr val="000099"/>
          </a:solidFill>
          <a:ln>
            <a:miter lim="800000"/>
            <a:headEnd/>
            <a:tailEnd/>
          </a:ln>
        </p:spPr>
        <p:style>
          <a:lnRef idx="0">
            <a:schemeClr val="accent2"/>
          </a:lnRef>
          <a:fillRef idx="3">
            <a:schemeClr val="accent2"/>
          </a:fillRef>
          <a:effectRef idx="3">
            <a:schemeClr val="accent2"/>
          </a:effectRef>
          <a:fontRef idx="minor">
            <a:schemeClr val="lt1"/>
          </a:fontRef>
        </p:style>
        <p:txBody>
          <a:bodyPr/>
          <a:lstStyle/>
          <a:p>
            <a:pPr>
              <a:defRPr/>
            </a:pPr>
            <a:r>
              <a:rPr lang="en-US" u="sng" dirty="0">
                <a:solidFill>
                  <a:schemeClr val="bg1"/>
                </a:solidFill>
              </a:rPr>
              <a:t>Tower Extension</a:t>
            </a:r>
            <a:endParaRPr lang="ta-IN" u="sng" dirty="0">
              <a:solidFill>
                <a:schemeClr val="bg1"/>
              </a:solidFill>
            </a:endParaRPr>
          </a:p>
        </p:txBody>
      </p:sp>
      <p:sp>
        <p:nvSpPr>
          <p:cNvPr id="3" name="Content Placeholder 2">
            <a:extLst>
              <a:ext uri="{FF2B5EF4-FFF2-40B4-BE49-F238E27FC236}">
                <a16:creationId xmlns:a16="http://schemas.microsoft.com/office/drawing/2014/main" id="{917B8AEA-2776-7A18-BDBA-3E97D4F2F41A}"/>
              </a:ext>
            </a:extLst>
          </p:cNvPr>
          <p:cNvSpPr>
            <a:spLocks noGrp="1"/>
          </p:cNvSpPr>
          <p:nvPr>
            <p:ph idx="1"/>
          </p:nvPr>
        </p:nvSpPr>
        <p:spPr>
          <a:xfrm>
            <a:off x="6527801" y="457200"/>
            <a:ext cx="3313113" cy="817123"/>
          </a:xfrm>
          <a:solidFill>
            <a:srgbClr val="000099"/>
          </a:solidFill>
          <a:ln>
            <a:noFill/>
          </a:ln>
        </p:spPr>
        <p:style>
          <a:lnRef idx="1">
            <a:schemeClr val="accent2"/>
          </a:lnRef>
          <a:fillRef idx="2">
            <a:schemeClr val="accent2"/>
          </a:fillRef>
          <a:effectRef idx="1">
            <a:schemeClr val="accent2"/>
          </a:effectRef>
          <a:fontRef idx="minor">
            <a:schemeClr val="dk1"/>
          </a:fontRef>
        </p:style>
        <p:txBody>
          <a:bodyPr>
            <a:normAutofit/>
          </a:bodyPr>
          <a:lstStyle/>
          <a:p>
            <a:pPr>
              <a:buFont typeface="Wingdings" panose="05000000000000000000" pitchFamily="2" charset="2"/>
              <a:buChar char="ü"/>
              <a:defRPr/>
            </a:pPr>
            <a:r>
              <a:rPr lang="en-US" dirty="0">
                <a:solidFill>
                  <a:schemeClr val="bg1"/>
                </a:solidFill>
              </a:rPr>
              <a:t>Body Extension</a:t>
            </a:r>
          </a:p>
          <a:p>
            <a:pPr>
              <a:buFont typeface="Wingdings" panose="05000000000000000000" pitchFamily="2" charset="2"/>
              <a:buChar char="ü"/>
              <a:defRPr/>
            </a:pPr>
            <a:r>
              <a:rPr lang="en-US" dirty="0">
                <a:solidFill>
                  <a:schemeClr val="bg1"/>
                </a:solidFill>
              </a:rPr>
              <a:t>Leg Extension</a:t>
            </a:r>
            <a:endParaRPr lang="ta-IN" dirty="0">
              <a:solidFill>
                <a:schemeClr val="bg1"/>
              </a:solidFill>
            </a:endParaRPr>
          </a:p>
        </p:txBody>
      </p:sp>
      <p:sp>
        <p:nvSpPr>
          <p:cNvPr id="4" name="Title 1">
            <a:extLst>
              <a:ext uri="{FF2B5EF4-FFF2-40B4-BE49-F238E27FC236}">
                <a16:creationId xmlns:a16="http://schemas.microsoft.com/office/drawing/2014/main" id="{3E157FA0-D4DB-3AFC-205F-2780433225EE}"/>
              </a:ext>
            </a:extLst>
          </p:cNvPr>
          <p:cNvSpPr txBox="1">
            <a:spLocks/>
          </p:cNvSpPr>
          <p:nvPr/>
        </p:nvSpPr>
        <p:spPr>
          <a:xfrm>
            <a:off x="1676399" y="1352145"/>
            <a:ext cx="3206885" cy="885217"/>
          </a:xfrm>
          <a:prstGeom prst="rect">
            <a:avLst/>
          </a:prstGeom>
          <a:solidFill>
            <a:srgbClr val="000099"/>
          </a:solidFill>
          <a:ln>
            <a:noFill/>
          </a:ln>
        </p:spPr>
        <p:style>
          <a:lnRef idx="1">
            <a:schemeClr val="accent1"/>
          </a:lnRef>
          <a:fillRef idx="2">
            <a:schemeClr val="accent1"/>
          </a:fillRef>
          <a:effectRef idx="1">
            <a:schemeClr val="accent1"/>
          </a:effectRef>
          <a:fontRef idx="minor">
            <a:schemeClr val="dk1"/>
          </a:fontRef>
        </p:style>
        <p:txBody>
          <a:bodyPr anchor="ctr">
            <a:normAutofit/>
          </a:bodyPr>
          <a:lstStyle/>
          <a:p>
            <a:pPr>
              <a:defRPr/>
            </a:pPr>
            <a:r>
              <a:rPr lang="en-US" sz="3200" u="sng" dirty="0">
                <a:solidFill>
                  <a:schemeClr val="bg1"/>
                </a:solidFill>
                <a:latin typeface="+mj-lt"/>
                <a:ea typeface="+mj-ea"/>
                <a:cs typeface="+mj-cs"/>
              </a:rPr>
              <a:t>Body Extension</a:t>
            </a:r>
            <a:endParaRPr lang="ta-IN" sz="3200" u="sng" dirty="0">
              <a:solidFill>
                <a:schemeClr val="bg1"/>
              </a:solidFill>
              <a:latin typeface="+mj-lt"/>
              <a:ea typeface="+mj-ea"/>
              <a:cs typeface="+mj-cs"/>
            </a:endParaRPr>
          </a:p>
        </p:txBody>
      </p:sp>
      <p:sp>
        <p:nvSpPr>
          <p:cNvPr id="5" name="TextBox 4">
            <a:extLst>
              <a:ext uri="{FF2B5EF4-FFF2-40B4-BE49-F238E27FC236}">
                <a16:creationId xmlns:a16="http://schemas.microsoft.com/office/drawing/2014/main" id="{DC418460-4FD9-4EE2-23D5-6EDD20E44FEB}"/>
              </a:ext>
            </a:extLst>
          </p:cNvPr>
          <p:cNvSpPr txBox="1"/>
          <p:nvPr/>
        </p:nvSpPr>
        <p:spPr>
          <a:xfrm>
            <a:off x="583660" y="2215396"/>
            <a:ext cx="9383949" cy="4208844"/>
          </a:xfrm>
          <a:prstGeom prst="rect">
            <a:avLst/>
          </a:prstGeom>
          <a:gradFill>
            <a:gsLst>
              <a:gs pos="0">
                <a:srgbClr val="000099"/>
              </a:gs>
              <a:gs pos="88000">
                <a:schemeClr val="accent5">
                  <a:tint val="90000"/>
                </a:schemeClr>
              </a:gs>
            </a:gsLst>
          </a:gra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buFont typeface="Wingdings" pitchFamily="2" charset="2"/>
              <a:buChar char="ü"/>
              <a:defRPr/>
            </a:pPr>
            <a:r>
              <a:rPr lang="en-US" sz="2000" dirty="0">
                <a:solidFill>
                  <a:schemeClr val="bg1"/>
                </a:solidFill>
              </a:rPr>
              <a:t>Used to </a:t>
            </a:r>
            <a:r>
              <a:rPr lang="en-US" sz="2000" dirty="0">
                <a:solidFill>
                  <a:schemeClr val="bg1"/>
                </a:solidFill>
                <a:effectLst>
                  <a:glow rad="228600">
                    <a:schemeClr val="accent6">
                      <a:satMod val="175000"/>
                      <a:alpha val="40000"/>
                    </a:schemeClr>
                  </a:glow>
                </a:effectLst>
              </a:rPr>
              <a:t>Increase the height of tower </a:t>
            </a:r>
            <a:r>
              <a:rPr lang="en-US" sz="2000" dirty="0">
                <a:solidFill>
                  <a:schemeClr val="bg1"/>
                </a:solidFill>
              </a:rPr>
              <a:t>to obtain the required min Ground clearance &amp; over road crossings, river crossings, Railway crossings and ground obstacles.</a:t>
            </a:r>
          </a:p>
          <a:p>
            <a:pPr algn="just">
              <a:lnSpc>
                <a:spcPct val="150000"/>
              </a:lnSpc>
              <a:buFont typeface="Wingdings" pitchFamily="2" charset="2"/>
              <a:buChar char="ü"/>
              <a:defRPr/>
            </a:pPr>
            <a:r>
              <a:rPr lang="en-US" sz="2000" dirty="0">
                <a:solidFill>
                  <a:schemeClr val="bg1"/>
                </a:solidFill>
              </a:rPr>
              <a:t>Body extensions  up to </a:t>
            </a:r>
            <a:r>
              <a:rPr lang="en-US" sz="2000" dirty="0">
                <a:solidFill>
                  <a:schemeClr val="bg1"/>
                </a:solidFill>
                <a:effectLst>
                  <a:glow rad="228600">
                    <a:schemeClr val="accent1">
                      <a:satMod val="175000"/>
                      <a:alpha val="40000"/>
                    </a:schemeClr>
                  </a:glow>
                </a:effectLst>
              </a:rPr>
              <a:t>9 meters height in steps 3.0 meters </a:t>
            </a:r>
            <a:r>
              <a:rPr lang="en-US" sz="2000" dirty="0">
                <a:solidFill>
                  <a:schemeClr val="bg1"/>
                </a:solidFill>
              </a:rPr>
              <a:t>can be used thus    form a part of the standard tower</a:t>
            </a:r>
          </a:p>
          <a:p>
            <a:pPr algn="just">
              <a:lnSpc>
                <a:spcPct val="150000"/>
              </a:lnSpc>
              <a:buFont typeface="Wingdings" pitchFamily="2" charset="2"/>
              <a:buChar char="ü"/>
              <a:defRPr/>
            </a:pPr>
            <a:r>
              <a:rPr lang="en-US" sz="2000" dirty="0">
                <a:solidFill>
                  <a:schemeClr val="bg1"/>
                </a:solidFill>
              </a:rPr>
              <a:t> For Special Extensions having greater heights (+12m, +18m, +25 m,  +30 m) the suitability is checked by reducing span length and angle of deviation. Practice in tower industry is also to specify </a:t>
            </a:r>
            <a:r>
              <a:rPr lang="en-US" sz="2000" dirty="0">
                <a:solidFill>
                  <a:schemeClr val="bg1"/>
                </a:solidFill>
                <a:effectLst>
                  <a:glow rad="228600">
                    <a:schemeClr val="accent2">
                      <a:satMod val="175000"/>
                      <a:alpha val="40000"/>
                    </a:schemeClr>
                  </a:glow>
                </a:effectLst>
              </a:rPr>
              <a:t>negative body extension</a:t>
            </a:r>
            <a:r>
              <a:rPr lang="en-US" sz="2000" dirty="0">
                <a:solidFill>
                  <a:schemeClr val="bg1"/>
                </a:solidFill>
              </a:rPr>
              <a:t>  (portion of tower body is truncated)</a:t>
            </a:r>
            <a:endParaRPr lang="ta-IN" sz="2000" dirty="0">
              <a:solidFill>
                <a:schemeClr val="bg1"/>
              </a:solidFill>
            </a:endParaRPr>
          </a:p>
        </p:txBody>
      </p:sp>
      <p:sp>
        <p:nvSpPr>
          <p:cNvPr id="36872" name="Slide Number Placeholder 5">
            <a:extLst>
              <a:ext uri="{FF2B5EF4-FFF2-40B4-BE49-F238E27FC236}">
                <a16:creationId xmlns:a16="http://schemas.microsoft.com/office/drawing/2014/main" id="{CCEE79D1-C656-AD0E-01B4-E5551B1D57D0}"/>
              </a:ext>
            </a:extLst>
          </p:cNvPr>
          <p:cNvSpPr>
            <a:spLocks noGrp="1"/>
          </p:cNvSpPr>
          <p:nvPr>
            <p:ph type="sldNum" sz="quarter" idx="10"/>
          </p:nvPr>
        </p:nvSpPr>
        <p:spPr>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13A5FD64-A007-44BD-ABA4-1F72C15990C5}" type="slidenum">
              <a:rPr lang="en-IN" altLang="en-US" sz="1400">
                <a:solidFill>
                  <a:schemeClr val="tx1"/>
                </a:solidFill>
              </a:rPr>
              <a:pPr algn="r" eaLnBrk="1" hangingPunct="1">
                <a:spcBef>
                  <a:spcPct val="0"/>
                </a:spcBef>
                <a:buClrTx/>
                <a:buSzTx/>
                <a:buFontTx/>
                <a:buNone/>
              </a:pPr>
              <a:t>24</a:t>
            </a:fld>
            <a:endParaRPr lang="en-IN" altLang="en-US" sz="1400">
              <a:solidFill>
                <a:schemeClr val="tx1"/>
              </a:solidFill>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90BA47-CDA3-061C-A8A7-B87C49E43ADB}"/>
              </a:ext>
            </a:extLst>
          </p:cNvPr>
          <p:cNvSpPr txBox="1">
            <a:spLocks/>
          </p:cNvSpPr>
          <p:nvPr/>
        </p:nvSpPr>
        <p:spPr>
          <a:xfrm>
            <a:off x="2819400" y="1"/>
            <a:ext cx="6096000" cy="836613"/>
          </a:xfrm>
          <a:prstGeom prst="rect">
            <a:avLst/>
          </a:prstGeom>
          <a:solidFill>
            <a:srgbClr val="000099"/>
          </a:solidFill>
          <a:ln>
            <a:noFill/>
          </a:ln>
        </p:spPr>
        <p:style>
          <a:lnRef idx="1">
            <a:schemeClr val="accent2"/>
          </a:lnRef>
          <a:fillRef idx="2">
            <a:schemeClr val="accent2"/>
          </a:fillRef>
          <a:effectRef idx="1">
            <a:schemeClr val="accent2"/>
          </a:effectRef>
          <a:fontRef idx="minor">
            <a:schemeClr val="dk1"/>
          </a:fontRef>
        </p:style>
        <p:txBody>
          <a:bodyPr anchor="ctr">
            <a:normAutofit/>
          </a:bodyPr>
          <a:lstStyle/>
          <a:p>
            <a:pPr>
              <a:defRPr/>
            </a:pPr>
            <a:r>
              <a:rPr lang="en-US" sz="3200" b="1" u="sng" dirty="0">
                <a:solidFill>
                  <a:srgbClr val="FF00FF"/>
                </a:solidFill>
                <a:latin typeface="+mj-lt"/>
                <a:ea typeface="+mj-ea"/>
                <a:cs typeface="+mj-cs"/>
              </a:rPr>
              <a:t>Leg Extension</a:t>
            </a:r>
            <a:endParaRPr lang="ta-IN" sz="3200" b="1" u="sng" dirty="0">
              <a:solidFill>
                <a:srgbClr val="FF00FF"/>
              </a:solidFill>
              <a:latin typeface="+mj-lt"/>
              <a:ea typeface="+mj-ea"/>
              <a:cs typeface="+mj-cs"/>
            </a:endParaRPr>
          </a:p>
        </p:txBody>
      </p:sp>
      <p:sp>
        <p:nvSpPr>
          <p:cNvPr id="5" name="TextBox 4">
            <a:extLst>
              <a:ext uri="{FF2B5EF4-FFF2-40B4-BE49-F238E27FC236}">
                <a16:creationId xmlns:a16="http://schemas.microsoft.com/office/drawing/2014/main" id="{E839D63C-202D-FD9C-0D63-9E50005DECCA}"/>
              </a:ext>
            </a:extLst>
          </p:cNvPr>
          <p:cNvSpPr txBox="1"/>
          <p:nvPr/>
        </p:nvSpPr>
        <p:spPr>
          <a:xfrm>
            <a:off x="1524000" y="838200"/>
            <a:ext cx="9144000" cy="3124200"/>
          </a:xfrm>
          <a:prstGeom prst="rect">
            <a:avLst/>
          </a:prstGeom>
          <a:solidFill>
            <a:srgbClr val="000099"/>
          </a:solidFill>
        </p:spPr>
        <p:style>
          <a:lnRef idx="1">
            <a:schemeClr val="dk1"/>
          </a:lnRef>
          <a:fillRef idx="2">
            <a:schemeClr val="dk1"/>
          </a:fillRef>
          <a:effectRef idx="1">
            <a:schemeClr val="dk1"/>
          </a:effectRef>
          <a:fontRef idx="minor">
            <a:schemeClr val="dk1"/>
          </a:fontRef>
        </p:style>
        <p:txBody>
          <a:bodyPr>
            <a:spAutoFit/>
          </a:bodyPr>
          <a:lstStyle/>
          <a:p>
            <a:pPr algn="l">
              <a:lnSpc>
                <a:spcPct val="150000"/>
              </a:lnSpc>
              <a:buFont typeface="Wingdings" pitchFamily="2" charset="2"/>
              <a:buChar char="ü"/>
              <a:defRPr/>
            </a:pPr>
            <a:r>
              <a:rPr lang="en-US" sz="1600" dirty="0">
                <a:solidFill>
                  <a:schemeClr val="bg1"/>
                </a:solidFill>
              </a:rPr>
              <a:t>Tower Leg extensions are required when the tower was </a:t>
            </a:r>
            <a:r>
              <a:rPr lang="en-US" sz="1600" dirty="0">
                <a:solidFill>
                  <a:schemeClr val="bg1"/>
                </a:solidFill>
                <a:effectLst>
                  <a:glow rad="228600">
                    <a:schemeClr val="accent3">
                      <a:satMod val="175000"/>
                      <a:alpha val="40000"/>
                    </a:schemeClr>
                  </a:glow>
                </a:effectLst>
              </a:rPr>
              <a:t>spotted in an undulated surface </a:t>
            </a:r>
            <a:r>
              <a:rPr lang="en-US" sz="1600" dirty="0">
                <a:solidFill>
                  <a:schemeClr val="bg1"/>
                </a:solidFill>
              </a:rPr>
              <a:t>/ Hilly terrain.</a:t>
            </a:r>
          </a:p>
          <a:p>
            <a:pPr algn="l">
              <a:lnSpc>
                <a:spcPct val="150000"/>
              </a:lnSpc>
              <a:buFont typeface="Wingdings" pitchFamily="2" charset="2"/>
              <a:buChar char="ü"/>
              <a:defRPr/>
            </a:pPr>
            <a:r>
              <a:rPr lang="en-US" sz="1600" dirty="0">
                <a:solidFill>
                  <a:schemeClr val="bg1"/>
                </a:solidFill>
              </a:rPr>
              <a:t>While spotting the tower locations in hilly areas requires </a:t>
            </a:r>
            <a:r>
              <a:rPr lang="en-US" sz="1600" dirty="0">
                <a:solidFill>
                  <a:schemeClr val="bg1"/>
                </a:solidFill>
                <a:effectLst>
                  <a:glow rad="139700">
                    <a:schemeClr val="accent1">
                      <a:satMod val="175000"/>
                      <a:alpha val="40000"/>
                    </a:schemeClr>
                  </a:glow>
                </a:effectLst>
              </a:rPr>
              <a:t>more benching or revetment </a:t>
            </a:r>
            <a:r>
              <a:rPr lang="en-US" sz="1600" dirty="0">
                <a:solidFill>
                  <a:schemeClr val="bg1"/>
                </a:solidFill>
              </a:rPr>
              <a:t>or both are involved , but suitable hill side (leg extensions) can be used to </a:t>
            </a:r>
            <a:r>
              <a:rPr lang="en-US" sz="1600" dirty="0">
                <a:solidFill>
                  <a:schemeClr val="bg1"/>
                </a:solidFill>
                <a:effectLst>
                  <a:glow rad="228600">
                    <a:schemeClr val="accent6">
                      <a:satMod val="175000"/>
                      <a:alpha val="40000"/>
                    </a:schemeClr>
                  </a:glow>
                </a:effectLst>
              </a:rPr>
              <a:t>minimize </a:t>
            </a:r>
            <a:r>
              <a:rPr lang="en-US" sz="1600" dirty="0">
                <a:solidFill>
                  <a:schemeClr val="bg1"/>
                </a:solidFill>
              </a:rPr>
              <a:t>benching or revetment or both. </a:t>
            </a:r>
          </a:p>
          <a:p>
            <a:pPr algn="l">
              <a:lnSpc>
                <a:spcPct val="150000"/>
              </a:lnSpc>
              <a:buFont typeface="Wingdings" pitchFamily="2" charset="2"/>
              <a:buChar char="ü"/>
              <a:defRPr/>
            </a:pPr>
            <a:r>
              <a:rPr lang="en-US" sz="1600" dirty="0">
                <a:solidFill>
                  <a:schemeClr val="bg1"/>
                </a:solidFill>
              </a:rPr>
              <a:t>Two types of Leg extension :</a:t>
            </a:r>
          </a:p>
          <a:p>
            <a:pPr algn="l">
              <a:lnSpc>
                <a:spcPct val="150000"/>
              </a:lnSpc>
              <a:defRPr/>
            </a:pPr>
            <a:r>
              <a:rPr lang="en-US" sz="1600" dirty="0">
                <a:solidFill>
                  <a:schemeClr val="bg1"/>
                </a:solidFill>
              </a:rPr>
              <a:t>	</a:t>
            </a:r>
            <a:r>
              <a:rPr lang="en-US" sz="1600" dirty="0" err="1">
                <a:solidFill>
                  <a:schemeClr val="bg1"/>
                </a:solidFill>
              </a:rPr>
              <a:t>i</a:t>
            </a:r>
            <a:r>
              <a:rPr lang="en-US" sz="1600" dirty="0">
                <a:solidFill>
                  <a:schemeClr val="bg1"/>
                </a:solidFill>
              </a:rPr>
              <a:t>) Universal leg extension</a:t>
            </a:r>
          </a:p>
          <a:p>
            <a:pPr algn="l">
              <a:lnSpc>
                <a:spcPct val="150000"/>
              </a:lnSpc>
              <a:defRPr/>
            </a:pPr>
            <a:r>
              <a:rPr lang="en-US" sz="1600" dirty="0">
                <a:solidFill>
                  <a:schemeClr val="bg1"/>
                </a:solidFill>
              </a:rPr>
              <a:t>	ii) Individual leg extension</a:t>
            </a:r>
            <a:endParaRPr lang="ta-IN" sz="1600" dirty="0">
              <a:solidFill>
                <a:schemeClr val="bg1"/>
              </a:solidFill>
            </a:endParaRPr>
          </a:p>
        </p:txBody>
      </p:sp>
      <p:pic>
        <p:nvPicPr>
          <p:cNvPr id="37892" name="Content Placeholder 10">
            <a:extLst>
              <a:ext uri="{FF2B5EF4-FFF2-40B4-BE49-F238E27FC236}">
                <a16:creationId xmlns:a16="http://schemas.microsoft.com/office/drawing/2014/main" id="{FEB7AE6F-0409-FDC0-0B9D-0CF29CA11991}"/>
              </a:ext>
            </a:extLst>
          </p:cNvPr>
          <p:cNvPicPr>
            <a:picLocks noGrp="1"/>
          </p:cNvPicPr>
          <p:nvPr>
            <p:ph idx="1"/>
          </p:nvPr>
        </p:nvPicPr>
        <p:blipFill>
          <a:blip r:embed="rId2">
            <a:extLst>
              <a:ext uri="{28A0092B-C50C-407E-A947-70E740481C1C}">
                <a14:useLocalDpi xmlns:a14="http://schemas.microsoft.com/office/drawing/2010/main" val="0"/>
              </a:ext>
            </a:extLst>
          </a:blip>
          <a:srcRect l="18533" t="13297" r="33478" b="15054"/>
          <a:stretch>
            <a:fillRect/>
          </a:stretch>
        </p:blipFill>
        <p:spPr>
          <a:xfrm>
            <a:off x="1524000" y="3962400"/>
            <a:ext cx="3200400" cy="2895600"/>
          </a:xfrm>
        </p:spPr>
      </p:pic>
      <p:pic>
        <p:nvPicPr>
          <p:cNvPr id="37893" name="Content Placeholder 6">
            <a:extLst>
              <a:ext uri="{FF2B5EF4-FFF2-40B4-BE49-F238E27FC236}">
                <a16:creationId xmlns:a16="http://schemas.microsoft.com/office/drawing/2014/main" id="{F8C8A434-09A1-C7EF-8651-CB2BADA7BC70}"/>
              </a:ext>
            </a:extLst>
          </p:cNvPr>
          <p:cNvPicPr>
            <a:picLocks/>
          </p:cNvPicPr>
          <p:nvPr/>
        </p:nvPicPr>
        <p:blipFill>
          <a:blip r:embed="rId3">
            <a:extLst>
              <a:ext uri="{28A0092B-C50C-407E-A947-70E740481C1C}">
                <a14:useLocalDpi xmlns:a14="http://schemas.microsoft.com/office/drawing/2010/main" val="0"/>
              </a:ext>
            </a:extLst>
          </a:blip>
          <a:srcRect l="22151" t="18504" r="26807"/>
          <a:stretch>
            <a:fillRect/>
          </a:stretch>
        </p:blipFill>
        <p:spPr bwMode="auto">
          <a:xfrm>
            <a:off x="4727576" y="3962400"/>
            <a:ext cx="30448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Content Placeholder 7">
            <a:extLst>
              <a:ext uri="{FF2B5EF4-FFF2-40B4-BE49-F238E27FC236}">
                <a16:creationId xmlns:a16="http://schemas.microsoft.com/office/drawing/2014/main" id="{D792871B-24CC-3311-F2AD-9935A20CC751}"/>
              </a:ext>
            </a:extLst>
          </p:cNvPr>
          <p:cNvPicPr>
            <a:picLocks/>
          </p:cNvPicPr>
          <p:nvPr/>
        </p:nvPicPr>
        <p:blipFill>
          <a:blip r:embed="rId4">
            <a:extLst>
              <a:ext uri="{28A0092B-C50C-407E-A947-70E740481C1C}">
                <a14:useLocalDpi xmlns:a14="http://schemas.microsoft.com/office/drawing/2010/main" val="0"/>
              </a:ext>
            </a:extLst>
          </a:blip>
          <a:srcRect l="32898" t="3571" r="26263" b="6888"/>
          <a:stretch>
            <a:fillRect/>
          </a:stretch>
        </p:blipFill>
        <p:spPr bwMode="auto">
          <a:xfrm>
            <a:off x="7751764" y="2438400"/>
            <a:ext cx="291623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2" descr="I:\Reference\Presentation\Leg extn\1 level unequal (2).jpg">
            <a:extLst>
              <a:ext uri="{FF2B5EF4-FFF2-40B4-BE49-F238E27FC236}">
                <a16:creationId xmlns:a16="http://schemas.microsoft.com/office/drawing/2014/main" id="{74FAB3C9-59EA-D465-FF9E-13F0224CF1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5725" y="3213101"/>
            <a:ext cx="14620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Slide Number Placeholder 9">
            <a:extLst>
              <a:ext uri="{FF2B5EF4-FFF2-40B4-BE49-F238E27FC236}">
                <a16:creationId xmlns:a16="http://schemas.microsoft.com/office/drawing/2014/main" id="{15472CCA-E1DC-3CED-3BBC-F1E2F0112EB7}"/>
              </a:ext>
            </a:extLst>
          </p:cNvPr>
          <p:cNvSpPr>
            <a:spLocks noGrp="1"/>
          </p:cNvSpPr>
          <p:nvPr>
            <p:ph type="sldNum" sz="quarter" idx="10"/>
          </p:nvPr>
        </p:nvSpPr>
        <p:spPr>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A4DD5658-A227-4CA2-B944-1AFD11FC0C88}" type="slidenum">
              <a:rPr lang="en-IN" altLang="en-US" sz="1400">
                <a:solidFill>
                  <a:schemeClr val="tx1"/>
                </a:solidFill>
              </a:rPr>
              <a:pPr algn="r" eaLnBrk="1" hangingPunct="1">
                <a:spcBef>
                  <a:spcPct val="0"/>
                </a:spcBef>
                <a:buClrTx/>
                <a:buSzTx/>
                <a:buFontTx/>
                <a:buNone/>
              </a:pPr>
              <a:t>25</a:t>
            </a:fld>
            <a:endParaRPr lang="en-IN" altLang="en-US" sz="1400">
              <a:solidFill>
                <a:schemeClr val="tx1"/>
              </a:solidFill>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SOWMYAP\AppData\Local\Microsoft\Windows\Temporary Internet Files\Content.Outlook\LB5YC7BD\IMG_0515 (3).JPG">
            <a:extLst>
              <a:ext uri="{FF2B5EF4-FFF2-40B4-BE49-F238E27FC236}">
                <a16:creationId xmlns:a16="http://schemas.microsoft.com/office/drawing/2014/main" id="{2BE3F42A-510D-DA53-239E-CB42D68BF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333375"/>
            <a:ext cx="4086225"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descr="Picture of Electricity pylon - Free Pictures - FreeFoto.com">
            <a:extLst>
              <a:ext uri="{FF2B5EF4-FFF2-40B4-BE49-F238E27FC236}">
                <a16:creationId xmlns:a16="http://schemas.microsoft.com/office/drawing/2014/main" id="{0C8D4421-1EBF-7019-C43A-4685F2C14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404813"/>
            <a:ext cx="37734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1E58DC-8EB9-5EC7-5F58-E4EEC4CE3FC1}"/>
              </a:ext>
            </a:extLst>
          </p:cNvPr>
          <p:cNvSpPr>
            <a:spLocks noGrp="1"/>
          </p:cNvSpPr>
          <p:nvPr>
            <p:ph type="title"/>
          </p:nvPr>
        </p:nvSpPr>
        <p:spPr>
          <a:xfrm>
            <a:off x="6311900" y="5661026"/>
            <a:ext cx="3887788" cy="563563"/>
          </a:xfrm>
        </p:spPr>
        <p:style>
          <a:lnRef idx="1">
            <a:schemeClr val="accent3"/>
          </a:lnRef>
          <a:fillRef idx="2">
            <a:schemeClr val="accent3"/>
          </a:fillRef>
          <a:effectRef idx="1">
            <a:schemeClr val="accent3"/>
          </a:effectRef>
          <a:fontRef idx="minor">
            <a:schemeClr val="dk1"/>
          </a:fontRef>
        </p:style>
        <p:txBody>
          <a:bodyPr>
            <a:normAutofit fontScale="90000"/>
          </a:bodyPr>
          <a:lstStyle/>
          <a:p>
            <a:pPr>
              <a:defRPr/>
            </a:pPr>
            <a:r>
              <a:rPr lang="en-US" dirty="0">
                <a:latin typeface="Bookman Old Style" pitchFamily="18" charset="0"/>
              </a:rPr>
              <a:t>Tension Tower</a:t>
            </a:r>
          </a:p>
        </p:txBody>
      </p:sp>
      <p:sp>
        <p:nvSpPr>
          <p:cNvPr id="7" name="Title 1">
            <a:extLst>
              <a:ext uri="{FF2B5EF4-FFF2-40B4-BE49-F238E27FC236}">
                <a16:creationId xmlns:a16="http://schemas.microsoft.com/office/drawing/2014/main" id="{9E5674EF-FF0E-FA67-3D81-42E7CC1E3175}"/>
              </a:ext>
            </a:extLst>
          </p:cNvPr>
          <p:cNvSpPr txBox="1">
            <a:spLocks/>
          </p:cNvSpPr>
          <p:nvPr/>
        </p:nvSpPr>
        <p:spPr>
          <a:xfrm>
            <a:off x="1774826" y="5661026"/>
            <a:ext cx="4176713" cy="968375"/>
          </a:xfrm>
          <a:prstGeom prst="rect">
            <a:avLst/>
          </a:prstGeom>
        </p:spPr>
        <p:style>
          <a:lnRef idx="1">
            <a:schemeClr val="accent2"/>
          </a:lnRef>
          <a:fillRef idx="2">
            <a:schemeClr val="accent2"/>
          </a:fillRef>
          <a:effectRef idx="1">
            <a:schemeClr val="accent2"/>
          </a:effectRef>
          <a:fontRef idx="minor">
            <a:schemeClr val="dk1"/>
          </a:fontRef>
        </p:style>
        <p:txBody>
          <a:bodyPr anchor="ctr">
            <a:normAutofit fontScale="77500" lnSpcReduction="20000"/>
          </a:bodyPr>
          <a:lstStyle/>
          <a:p>
            <a:pPr>
              <a:defRPr/>
            </a:pPr>
            <a:r>
              <a:rPr lang="en-US" sz="4400" dirty="0">
                <a:solidFill>
                  <a:schemeClr val="tx1"/>
                </a:solidFill>
                <a:latin typeface="Bookman Old Style" pitchFamily="18" charset="0"/>
                <a:ea typeface="+mj-ea"/>
                <a:cs typeface="+mj-cs"/>
              </a:rPr>
              <a:t>Multi Circuit</a:t>
            </a:r>
          </a:p>
          <a:p>
            <a:pPr>
              <a:defRPr/>
            </a:pPr>
            <a:r>
              <a:rPr lang="en-US" sz="4400" dirty="0">
                <a:solidFill>
                  <a:schemeClr val="tx1"/>
                </a:solidFill>
                <a:latin typeface="Bookman Old Style" pitchFamily="18" charset="0"/>
                <a:ea typeface="+mj-ea"/>
                <a:cs typeface="+mj-cs"/>
              </a:rPr>
              <a:t>Suspension Tower</a:t>
            </a:r>
          </a:p>
        </p:txBody>
      </p:sp>
      <p:sp>
        <p:nvSpPr>
          <p:cNvPr id="38918" name="Slide Number Placeholder 7">
            <a:extLst>
              <a:ext uri="{FF2B5EF4-FFF2-40B4-BE49-F238E27FC236}">
                <a16:creationId xmlns:a16="http://schemas.microsoft.com/office/drawing/2014/main" id="{96D107D6-C172-BEA0-F9E4-414824CE25B0}"/>
              </a:ext>
            </a:extLst>
          </p:cNvPr>
          <p:cNvSpPr>
            <a:spLocks noGrp="1"/>
          </p:cNvSpPr>
          <p:nvPr>
            <p:ph type="sldNum" sz="quarter" idx="10"/>
          </p:nvPr>
        </p:nvSpPr>
        <p:spPr>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BAE18553-0529-43EF-8122-88106D7A25D8}" type="slidenum">
              <a:rPr lang="en-IN" altLang="en-US" sz="1400">
                <a:solidFill>
                  <a:schemeClr val="tx1"/>
                </a:solidFill>
              </a:rPr>
              <a:pPr algn="r" eaLnBrk="1" hangingPunct="1">
                <a:spcBef>
                  <a:spcPct val="0"/>
                </a:spcBef>
                <a:buClrTx/>
                <a:buSzTx/>
                <a:buFontTx/>
                <a:buNone/>
              </a:pPr>
              <a:t>26</a:t>
            </a:fld>
            <a:endParaRPr lang="en-IN" altLang="en-US" sz="1400">
              <a:solidFill>
                <a:schemeClr val="tx1"/>
              </a:solidFill>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C0EFAF-0574-2413-029A-01AF035534AB}"/>
              </a:ext>
            </a:extLst>
          </p:cNvPr>
          <p:cNvPicPr>
            <a:picLocks noChangeAspect="1" noChangeArrowheads="1"/>
          </p:cNvPicPr>
          <p:nvPr/>
        </p:nvPicPr>
        <p:blipFill>
          <a:blip r:embed="rId2" cstate="print"/>
          <a:srcRect/>
          <a:stretch>
            <a:fillRect/>
          </a:stretch>
        </p:blipFill>
        <p:spPr bwMode="auto">
          <a:xfrm>
            <a:off x="1524000" y="24856"/>
            <a:ext cx="4648200" cy="6102036"/>
          </a:xfrm>
          <a:prstGeom prst="rect">
            <a:avLst/>
          </a:prstGeom>
          <a:noFill/>
          <a:ln w="9525">
            <a:noFill/>
            <a:miter lim="800000"/>
            <a:headEnd/>
            <a:tailEnd/>
          </a:ln>
          <a:effectLst>
            <a:glow rad="228600">
              <a:schemeClr val="accent4">
                <a:satMod val="175000"/>
                <a:alpha val="40000"/>
              </a:schemeClr>
            </a:glow>
          </a:effectLst>
        </p:spPr>
      </p:pic>
      <p:pic>
        <p:nvPicPr>
          <p:cNvPr id="2051" name="Picture 3">
            <a:extLst>
              <a:ext uri="{FF2B5EF4-FFF2-40B4-BE49-F238E27FC236}">
                <a16:creationId xmlns:a16="http://schemas.microsoft.com/office/drawing/2014/main" id="{B245B9EA-1D60-0652-BD2E-C53D0A7AC675}"/>
              </a:ext>
            </a:extLst>
          </p:cNvPr>
          <p:cNvPicPr>
            <a:picLocks noChangeAspect="1" noChangeArrowheads="1"/>
          </p:cNvPicPr>
          <p:nvPr/>
        </p:nvPicPr>
        <p:blipFill>
          <a:blip r:embed="rId3" cstate="print"/>
          <a:srcRect/>
          <a:stretch>
            <a:fillRect/>
          </a:stretch>
        </p:blipFill>
        <p:spPr bwMode="auto">
          <a:xfrm>
            <a:off x="6264478" y="76200"/>
            <a:ext cx="4251122" cy="6096001"/>
          </a:xfrm>
          <a:prstGeom prst="rect">
            <a:avLst/>
          </a:prstGeom>
          <a:noFill/>
          <a:ln w="9525">
            <a:noFill/>
            <a:miter lim="800000"/>
            <a:headEnd/>
            <a:tailEnd/>
          </a:ln>
          <a:effectLst>
            <a:glow rad="228600">
              <a:schemeClr val="accent3">
                <a:satMod val="175000"/>
                <a:alpha val="40000"/>
              </a:schemeClr>
            </a:glow>
          </a:effectLst>
        </p:spPr>
      </p:pic>
      <p:sp>
        <p:nvSpPr>
          <p:cNvPr id="4" name="TextBox 3">
            <a:extLst>
              <a:ext uri="{FF2B5EF4-FFF2-40B4-BE49-F238E27FC236}">
                <a16:creationId xmlns:a16="http://schemas.microsoft.com/office/drawing/2014/main" id="{C971348E-870F-E6E4-C732-D112CBF7858B}"/>
              </a:ext>
            </a:extLst>
          </p:cNvPr>
          <p:cNvSpPr txBox="1"/>
          <p:nvPr/>
        </p:nvSpPr>
        <p:spPr>
          <a:xfrm>
            <a:off x="2063751" y="6165850"/>
            <a:ext cx="792163" cy="368300"/>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en-US" dirty="0"/>
              <a:t>66 </a:t>
            </a:r>
            <a:r>
              <a:rPr lang="en-US" dirty="0" err="1"/>
              <a:t>kv</a:t>
            </a:r>
            <a:endParaRPr lang="ta-IN" dirty="0"/>
          </a:p>
        </p:txBody>
      </p:sp>
      <p:sp>
        <p:nvSpPr>
          <p:cNvPr id="5" name="TextBox 4">
            <a:extLst>
              <a:ext uri="{FF2B5EF4-FFF2-40B4-BE49-F238E27FC236}">
                <a16:creationId xmlns:a16="http://schemas.microsoft.com/office/drawing/2014/main" id="{B128A093-8BF7-CC1A-82D3-9E9B1A0122FA}"/>
              </a:ext>
            </a:extLst>
          </p:cNvPr>
          <p:cNvSpPr txBox="1"/>
          <p:nvPr/>
        </p:nvSpPr>
        <p:spPr>
          <a:xfrm>
            <a:off x="3503614" y="6165850"/>
            <a:ext cx="936625" cy="3683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dirty="0"/>
              <a:t>132 </a:t>
            </a:r>
            <a:r>
              <a:rPr lang="en-US" dirty="0" err="1"/>
              <a:t>kv</a:t>
            </a:r>
            <a:endParaRPr lang="ta-IN" dirty="0"/>
          </a:p>
        </p:txBody>
      </p:sp>
      <p:sp>
        <p:nvSpPr>
          <p:cNvPr id="6" name="TextBox 5">
            <a:extLst>
              <a:ext uri="{FF2B5EF4-FFF2-40B4-BE49-F238E27FC236}">
                <a16:creationId xmlns:a16="http://schemas.microsoft.com/office/drawing/2014/main" id="{0C8766F0-A095-D25F-E1A2-8091ECB0A2A2}"/>
              </a:ext>
            </a:extLst>
          </p:cNvPr>
          <p:cNvSpPr txBox="1"/>
          <p:nvPr/>
        </p:nvSpPr>
        <p:spPr>
          <a:xfrm>
            <a:off x="4943476" y="6165850"/>
            <a:ext cx="936625" cy="3683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dirty="0"/>
              <a:t>220 </a:t>
            </a:r>
            <a:r>
              <a:rPr lang="en-US" dirty="0" err="1"/>
              <a:t>kv</a:t>
            </a:r>
            <a:endParaRPr lang="ta-IN" dirty="0"/>
          </a:p>
        </p:txBody>
      </p:sp>
      <p:sp>
        <p:nvSpPr>
          <p:cNvPr id="7" name="TextBox 6">
            <a:extLst>
              <a:ext uri="{FF2B5EF4-FFF2-40B4-BE49-F238E27FC236}">
                <a16:creationId xmlns:a16="http://schemas.microsoft.com/office/drawing/2014/main" id="{DF95F875-B66D-CE40-E005-D6E66A3D0C71}"/>
              </a:ext>
            </a:extLst>
          </p:cNvPr>
          <p:cNvSpPr txBox="1"/>
          <p:nvPr/>
        </p:nvSpPr>
        <p:spPr>
          <a:xfrm>
            <a:off x="8112126" y="6165850"/>
            <a:ext cx="936625" cy="368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t>400 </a:t>
            </a:r>
            <a:r>
              <a:rPr lang="en-US" dirty="0" err="1"/>
              <a:t>kv</a:t>
            </a:r>
            <a:endParaRPr lang="ta-IN" dirty="0"/>
          </a:p>
        </p:txBody>
      </p:sp>
      <p:sp>
        <p:nvSpPr>
          <p:cNvPr id="41992" name="Slide Number Placeholder 7">
            <a:extLst>
              <a:ext uri="{FF2B5EF4-FFF2-40B4-BE49-F238E27FC236}">
                <a16:creationId xmlns:a16="http://schemas.microsoft.com/office/drawing/2014/main" id="{6B356564-05B1-D534-FBB4-C4A3C5ED7B02}"/>
              </a:ext>
            </a:extLst>
          </p:cNvPr>
          <p:cNvSpPr>
            <a:spLocks noGrp="1"/>
          </p:cNvSpPr>
          <p:nvPr>
            <p:ph type="sldNum" sz="quarter" idx="10"/>
          </p:nvPr>
        </p:nvSpPr>
        <p:spPr>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8F9EF050-A219-4DCF-A60C-88F9596C684B}" type="slidenum">
              <a:rPr lang="en-IN" altLang="en-US" sz="1400">
                <a:solidFill>
                  <a:schemeClr val="tx1"/>
                </a:solidFill>
              </a:rPr>
              <a:pPr algn="r" eaLnBrk="1" hangingPunct="1">
                <a:spcBef>
                  <a:spcPct val="0"/>
                </a:spcBef>
                <a:buClrTx/>
                <a:buSzTx/>
                <a:buFontTx/>
                <a:buNone/>
              </a:pPr>
              <a:t>27</a:t>
            </a:fld>
            <a:endParaRPr lang="en-IN" altLang="en-US" sz="1400">
              <a:solidFill>
                <a:schemeClr val="tx1"/>
              </a:solidFill>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1C8F9F7-AC4E-EED1-08F5-50CBEEA07B0A}"/>
              </a:ext>
            </a:extLst>
          </p:cNvPr>
          <p:cNvPicPr>
            <a:picLocks noChangeAspect="1" noChangeArrowheads="1"/>
          </p:cNvPicPr>
          <p:nvPr/>
        </p:nvPicPr>
        <p:blipFill>
          <a:blip r:embed="rId2" cstate="print"/>
          <a:srcRect/>
          <a:stretch>
            <a:fillRect/>
          </a:stretch>
        </p:blipFill>
        <p:spPr bwMode="auto">
          <a:xfrm>
            <a:off x="573801" y="151556"/>
            <a:ext cx="5677719" cy="5906073"/>
          </a:xfrm>
          <a:prstGeom prst="rect">
            <a:avLst/>
          </a:prstGeom>
          <a:noFill/>
          <a:ln w="9525">
            <a:noFill/>
            <a:miter lim="800000"/>
            <a:headEnd/>
            <a:tailEnd/>
          </a:ln>
          <a:effectLst>
            <a:glow rad="139700">
              <a:schemeClr val="accent1">
                <a:satMod val="175000"/>
                <a:alpha val="40000"/>
              </a:schemeClr>
            </a:glow>
          </a:effectLst>
        </p:spPr>
      </p:pic>
      <p:pic>
        <p:nvPicPr>
          <p:cNvPr id="3075" name="Picture 3">
            <a:extLst>
              <a:ext uri="{FF2B5EF4-FFF2-40B4-BE49-F238E27FC236}">
                <a16:creationId xmlns:a16="http://schemas.microsoft.com/office/drawing/2014/main" id="{1517329E-F14D-D546-F275-2D88BF6007D3}"/>
              </a:ext>
            </a:extLst>
          </p:cNvPr>
          <p:cNvPicPr>
            <a:picLocks noChangeAspect="1" noChangeArrowheads="1"/>
          </p:cNvPicPr>
          <p:nvPr/>
        </p:nvPicPr>
        <p:blipFill>
          <a:blip r:embed="rId3" cstate="print"/>
          <a:srcRect/>
          <a:stretch>
            <a:fillRect/>
          </a:stretch>
        </p:blipFill>
        <p:spPr bwMode="auto">
          <a:xfrm>
            <a:off x="6251520" y="155623"/>
            <a:ext cx="3491880" cy="5949280"/>
          </a:xfrm>
          <a:prstGeom prst="rect">
            <a:avLst/>
          </a:prstGeom>
          <a:noFill/>
          <a:ln w="9525">
            <a:noFill/>
            <a:miter lim="800000"/>
            <a:headEnd/>
            <a:tailEnd/>
          </a:ln>
          <a:effectLst>
            <a:glow rad="228600">
              <a:schemeClr val="accent4">
                <a:satMod val="175000"/>
                <a:alpha val="40000"/>
              </a:schemeClr>
            </a:glow>
          </a:effectLst>
        </p:spPr>
      </p:pic>
      <p:sp>
        <p:nvSpPr>
          <p:cNvPr id="4" name="TextBox 3">
            <a:extLst>
              <a:ext uri="{FF2B5EF4-FFF2-40B4-BE49-F238E27FC236}">
                <a16:creationId xmlns:a16="http://schemas.microsoft.com/office/drawing/2014/main" id="{D62D8703-E007-65A2-CE84-50C9EA7F7EB6}"/>
              </a:ext>
            </a:extLst>
          </p:cNvPr>
          <p:cNvSpPr txBox="1"/>
          <p:nvPr/>
        </p:nvSpPr>
        <p:spPr>
          <a:xfrm>
            <a:off x="1099226" y="6083300"/>
            <a:ext cx="881974" cy="36988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defRPr/>
            </a:pPr>
            <a:r>
              <a:rPr lang="en-US" dirty="0"/>
              <a:t>66 </a:t>
            </a:r>
            <a:r>
              <a:rPr lang="en-US" dirty="0" err="1"/>
              <a:t>kv</a:t>
            </a:r>
            <a:endParaRPr lang="ta-IN" dirty="0"/>
          </a:p>
        </p:txBody>
      </p:sp>
      <p:sp>
        <p:nvSpPr>
          <p:cNvPr id="5" name="TextBox 4">
            <a:extLst>
              <a:ext uri="{FF2B5EF4-FFF2-40B4-BE49-F238E27FC236}">
                <a16:creationId xmlns:a16="http://schemas.microsoft.com/office/drawing/2014/main" id="{A3BBDE35-5C22-76E6-585F-BB5D2765468C}"/>
              </a:ext>
            </a:extLst>
          </p:cNvPr>
          <p:cNvSpPr txBox="1"/>
          <p:nvPr/>
        </p:nvSpPr>
        <p:spPr>
          <a:xfrm>
            <a:off x="2675107" y="6083300"/>
            <a:ext cx="934870" cy="3698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dirty="0"/>
              <a:t>132 </a:t>
            </a:r>
            <a:r>
              <a:rPr lang="en-US" dirty="0" err="1"/>
              <a:t>kv</a:t>
            </a:r>
            <a:endParaRPr lang="ta-IN" dirty="0"/>
          </a:p>
        </p:txBody>
      </p:sp>
      <p:sp>
        <p:nvSpPr>
          <p:cNvPr id="6" name="TextBox 5">
            <a:extLst>
              <a:ext uri="{FF2B5EF4-FFF2-40B4-BE49-F238E27FC236}">
                <a16:creationId xmlns:a16="http://schemas.microsoft.com/office/drawing/2014/main" id="{69BDAC38-DF66-F87E-E904-85B1F4B9368C}"/>
              </a:ext>
            </a:extLst>
          </p:cNvPr>
          <p:cNvSpPr txBox="1"/>
          <p:nvPr/>
        </p:nvSpPr>
        <p:spPr>
          <a:xfrm>
            <a:off x="4776282" y="6092825"/>
            <a:ext cx="934870" cy="3698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dirty="0"/>
              <a:t>220 </a:t>
            </a:r>
            <a:r>
              <a:rPr lang="en-US" dirty="0" err="1"/>
              <a:t>kv</a:t>
            </a:r>
            <a:endParaRPr lang="ta-IN" dirty="0"/>
          </a:p>
        </p:txBody>
      </p:sp>
      <p:sp>
        <p:nvSpPr>
          <p:cNvPr id="7" name="TextBox 6">
            <a:extLst>
              <a:ext uri="{FF2B5EF4-FFF2-40B4-BE49-F238E27FC236}">
                <a16:creationId xmlns:a16="http://schemas.microsoft.com/office/drawing/2014/main" id="{40986E02-C9D9-04EB-2C2F-A3DF7675688F}"/>
              </a:ext>
            </a:extLst>
          </p:cNvPr>
          <p:cNvSpPr txBox="1"/>
          <p:nvPr/>
        </p:nvSpPr>
        <p:spPr>
          <a:xfrm>
            <a:off x="7500027" y="6083300"/>
            <a:ext cx="1006208" cy="3698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dirty="0"/>
              <a:t>400 </a:t>
            </a:r>
            <a:r>
              <a:rPr lang="en-US" dirty="0" err="1"/>
              <a:t>kv</a:t>
            </a:r>
            <a:endParaRPr lang="ta-IN" dirty="0"/>
          </a:p>
        </p:txBody>
      </p:sp>
      <p:sp>
        <p:nvSpPr>
          <p:cNvPr id="43016" name="Slide Number Placeholder 7">
            <a:extLst>
              <a:ext uri="{FF2B5EF4-FFF2-40B4-BE49-F238E27FC236}">
                <a16:creationId xmlns:a16="http://schemas.microsoft.com/office/drawing/2014/main" id="{A77C85A9-388B-FB24-9172-C569743D4CD5}"/>
              </a:ext>
            </a:extLst>
          </p:cNvPr>
          <p:cNvSpPr>
            <a:spLocks noGrp="1"/>
          </p:cNvSpPr>
          <p:nvPr>
            <p:ph type="sldNum" sz="quarter" idx="10"/>
          </p:nvPr>
        </p:nvSpPr>
        <p:spPr>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137F2266-D621-4466-B0CA-CD42EE356BA5}" type="slidenum">
              <a:rPr lang="en-IN" altLang="en-US" sz="1400">
                <a:solidFill>
                  <a:schemeClr val="tx1"/>
                </a:solidFill>
              </a:rPr>
              <a:pPr algn="r" eaLnBrk="1" hangingPunct="1">
                <a:spcBef>
                  <a:spcPct val="0"/>
                </a:spcBef>
                <a:buClrTx/>
                <a:buSzTx/>
                <a:buFontTx/>
                <a:buNone/>
              </a:pPr>
              <a:t>28</a:t>
            </a:fld>
            <a:endParaRPr lang="en-IN" altLang="en-US" sz="1400">
              <a:solidFill>
                <a:schemeClr val="tx1"/>
              </a:solidFill>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E5F4257C-8555-DC06-50E3-EFAEDD2874C9}"/>
              </a:ext>
            </a:extLst>
          </p:cNvPr>
          <p:cNvSpPr>
            <a:spLocks noGrp="1" noChangeArrowheads="1"/>
          </p:cNvSpPr>
          <p:nvPr>
            <p:ph type="title" idx="4294967295"/>
          </p:nvPr>
        </p:nvSpPr>
        <p:spPr/>
        <p:txBody>
          <a:bodyPr/>
          <a:lstStyle/>
          <a:p>
            <a:r>
              <a:rPr lang="en-US" altLang="en-US"/>
              <a:t>Shielding Angle</a:t>
            </a:r>
          </a:p>
        </p:txBody>
      </p:sp>
      <p:sp>
        <p:nvSpPr>
          <p:cNvPr id="15363" name="AutoShape 37">
            <a:extLst>
              <a:ext uri="{FF2B5EF4-FFF2-40B4-BE49-F238E27FC236}">
                <a16:creationId xmlns:a16="http://schemas.microsoft.com/office/drawing/2014/main" id="{5A80D56C-87C8-AA7D-A312-EC440702E4F4}"/>
              </a:ext>
            </a:extLst>
          </p:cNvPr>
          <p:cNvSpPr>
            <a:spLocks noChangeArrowheads="1"/>
          </p:cNvSpPr>
          <p:nvPr/>
        </p:nvSpPr>
        <p:spPr bwMode="auto">
          <a:xfrm>
            <a:off x="1676401" y="1219200"/>
            <a:ext cx="2187575" cy="1182688"/>
          </a:xfrm>
          <a:prstGeom prst="wedgeRoundRectCallout">
            <a:avLst>
              <a:gd name="adj1" fmla="val 135685"/>
              <a:gd name="adj2" fmla="val 50602"/>
              <a:gd name="adj3" fmla="val 1666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Shielding Angle</a:t>
            </a:r>
          </a:p>
          <a:p>
            <a:pPr algn="ctr" eaLnBrk="1" hangingPunct="1"/>
            <a:r>
              <a:rPr lang="en-US" altLang="en-US"/>
              <a:t>400kV lines=20degrees</a:t>
            </a:r>
          </a:p>
        </p:txBody>
      </p:sp>
      <p:sp>
        <p:nvSpPr>
          <p:cNvPr id="15364" name="Line 38">
            <a:extLst>
              <a:ext uri="{FF2B5EF4-FFF2-40B4-BE49-F238E27FC236}">
                <a16:creationId xmlns:a16="http://schemas.microsoft.com/office/drawing/2014/main" id="{3DDD9AA6-504D-3AFB-1C7A-F38D3DD52B83}"/>
              </a:ext>
            </a:extLst>
          </p:cNvPr>
          <p:cNvSpPr>
            <a:spLocks noChangeShapeType="1"/>
          </p:cNvSpPr>
          <p:nvPr/>
        </p:nvSpPr>
        <p:spPr bwMode="auto">
          <a:xfrm flipH="1">
            <a:off x="5303838" y="1773239"/>
            <a:ext cx="647700" cy="1800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5365" name="Line 39">
            <a:extLst>
              <a:ext uri="{FF2B5EF4-FFF2-40B4-BE49-F238E27FC236}">
                <a16:creationId xmlns:a16="http://schemas.microsoft.com/office/drawing/2014/main" id="{C910D6CA-C357-FAA2-2435-6450ED1FC919}"/>
              </a:ext>
            </a:extLst>
          </p:cNvPr>
          <p:cNvSpPr>
            <a:spLocks noChangeShapeType="1"/>
          </p:cNvSpPr>
          <p:nvPr/>
        </p:nvSpPr>
        <p:spPr bwMode="auto">
          <a:xfrm>
            <a:off x="5951539" y="1773239"/>
            <a:ext cx="504825" cy="1800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5366" name="Line 40">
            <a:extLst>
              <a:ext uri="{FF2B5EF4-FFF2-40B4-BE49-F238E27FC236}">
                <a16:creationId xmlns:a16="http://schemas.microsoft.com/office/drawing/2014/main" id="{B41B204F-1CEF-37C6-B4D8-D9E657D857D4}"/>
              </a:ext>
            </a:extLst>
          </p:cNvPr>
          <p:cNvSpPr>
            <a:spLocks noChangeShapeType="1"/>
          </p:cNvSpPr>
          <p:nvPr/>
        </p:nvSpPr>
        <p:spPr bwMode="auto">
          <a:xfrm>
            <a:off x="5303839" y="3500438"/>
            <a:ext cx="1152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5367" name="Line 41">
            <a:extLst>
              <a:ext uri="{FF2B5EF4-FFF2-40B4-BE49-F238E27FC236}">
                <a16:creationId xmlns:a16="http://schemas.microsoft.com/office/drawing/2014/main" id="{F33F0CD8-A9B1-44DF-E3D3-5F8308542A37}"/>
              </a:ext>
            </a:extLst>
          </p:cNvPr>
          <p:cNvSpPr>
            <a:spLocks noChangeShapeType="1"/>
          </p:cNvSpPr>
          <p:nvPr/>
        </p:nvSpPr>
        <p:spPr bwMode="auto">
          <a:xfrm flipH="1">
            <a:off x="5159376" y="3500439"/>
            <a:ext cx="144463" cy="302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5368" name="Line 42">
            <a:extLst>
              <a:ext uri="{FF2B5EF4-FFF2-40B4-BE49-F238E27FC236}">
                <a16:creationId xmlns:a16="http://schemas.microsoft.com/office/drawing/2014/main" id="{CA688E4F-B18C-FD87-3918-60FAB81D0142}"/>
              </a:ext>
            </a:extLst>
          </p:cNvPr>
          <p:cNvSpPr>
            <a:spLocks noChangeShapeType="1"/>
          </p:cNvSpPr>
          <p:nvPr/>
        </p:nvSpPr>
        <p:spPr bwMode="auto">
          <a:xfrm>
            <a:off x="6456364" y="3500439"/>
            <a:ext cx="287337" cy="302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5369" name="Line 43">
            <a:extLst>
              <a:ext uri="{FF2B5EF4-FFF2-40B4-BE49-F238E27FC236}">
                <a16:creationId xmlns:a16="http://schemas.microsoft.com/office/drawing/2014/main" id="{0A7A3683-344E-0437-5C6F-ABBBE9FB7715}"/>
              </a:ext>
            </a:extLst>
          </p:cNvPr>
          <p:cNvSpPr>
            <a:spLocks noChangeShapeType="1"/>
          </p:cNvSpPr>
          <p:nvPr/>
        </p:nvSpPr>
        <p:spPr bwMode="auto">
          <a:xfrm flipH="1">
            <a:off x="4224339" y="3500439"/>
            <a:ext cx="1081087" cy="865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5370" name="Line 44">
            <a:extLst>
              <a:ext uri="{FF2B5EF4-FFF2-40B4-BE49-F238E27FC236}">
                <a16:creationId xmlns:a16="http://schemas.microsoft.com/office/drawing/2014/main" id="{C7ECD36A-C094-BC7C-CFF6-21096D9CF68C}"/>
              </a:ext>
            </a:extLst>
          </p:cNvPr>
          <p:cNvSpPr>
            <a:spLocks noChangeShapeType="1"/>
          </p:cNvSpPr>
          <p:nvPr/>
        </p:nvSpPr>
        <p:spPr bwMode="auto">
          <a:xfrm>
            <a:off x="4224338" y="4365625"/>
            <a:ext cx="100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5371" name="Line 45">
            <a:extLst>
              <a:ext uri="{FF2B5EF4-FFF2-40B4-BE49-F238E27FC236}">
                <a16:creationId xmlns:a16="http://schemas.microsoft.com/office/drawing/2014/main" id="{89553809-31FF-11C8-53ED-08C15C29D282}"/>
              </a:ext>
            </a:extLst>
          </p:cNvPr>
          <p:cNvSpPr>
            <a:spLocks noChangeShapeType="1"/>
          </p:cNvSpPr>
          <p:nvPr/>
        </p:nvSpPr>
        <p:spPr bwMode="auto">
          <a:xfrm>
            <a:off x="6527800" y="4292601"/>
            <a:ext cx="1296988"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5372" name="Line 46">
            <a:extLst>
              <a:ext uri="{FF2B5EF4-FFF2-40B4-BE49-F238E27FC236}">
                <a16:creationId xmlns:a16="http://schemas.microsoft.com/office/drawing/2014/main" id="{B5D34C13-7546-EBB0-6F9C-E4E3C7EDB031}"/>
              </a:ext>
            </a:extLst>
          </p:cNvPr>
          <p:cNvSpPr>
            <a:spLocks noChangeShapeType="1"/>
          </p:cNvSpPr>
          <p:nvPr/>
        </p:nvSpPr>
        <p:spPr bwMode="auto">
          <a:xfrm>
            <a:off x="6600826" y="5013325"/>
            <a:ext cx="1223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5373" name="Line 47">
            <a:extLst>
              <a:ext uri="{FF2B5EF4-FFF2-40B4-BE49-F238E27FC236}">
                <a16:creationId xmlns:a16="http://schemas.microsoft.com/office/drawing/2014/main" id="{0013D9A1-7761-D839-C086-90477826F85C}"/>
              </a:ext>
            </a:extLst>
          </p:cNvPr>
          <p:cNvSpPr>
            <a:spLocks noChangeShapeType="1"/>
          </p:cNvSpPr>
          <p:nvPr/>
        </p:nvSpPr>
        <p:spPr bwMode="auto">
          <a:xfrm>
            <a:off x="4224338" y="4365625"/>
            <a:ext cx="0" cy="11509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15374" name="Line 48">
            <a:extLst>
              <a:ext uri="{FF2B5EF4-FFF2-40B4-BE49-F238E27FC236}">
                <a16:creationId xmlns:a16="http://schemas.microsoft.com/office/drawing/2014/main" id="{477B0A47-F220-6C46-0C7E-44C55B70DCF7}"/>
              </a:ext>
            </a:extLst>
          </p:cNvPr>
          <p:cNvSpPr>
            <a:spLocks noChangeShapeType="1"/>
          </p:cNvSpPr>
          <p:nvPr/>
        </p:nvSpPr>
        <p:spPr bwMode="auto">
          <a:xfrm>
            <a:off x="5951538" y="1125538"/>
            <a:ext cx="0" cy="482441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5375" name="Line 49">
            <a:extLst>
              <a:ext uri="{FF2B5EF4-FFF2-40B4-BE49-F238E27FC236}">
                <a16:creationId xmlns:a16="http://schemas.microsoft.com/office/drawing/2014/main" id="{A3631A3A-4B04-FC93-06FC-54DF53F3EEC0}"/>
              </a:ext>
            </a:extLst>
          </p:cNvPr>
          <p:cNvSpPr>
            <a:spLocks noChangeShapeType="1"/>
          </p:cNvSpPr>
          <p:nvPr/>
        </p:nvSpPr>
        <p:spPr bwMode="auto">
          <a:xfrm flipV="1">
            <a:off x="3935413" y="1196975"/>
            <a:ext cx="2305050" cy="48958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IN"/>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772160"/>
          </a:xfrm>
        </p:spPr>
        <p:txBody>
          <a:bodyPr>
            <a:normAutofit/>
          </a:bodyPr>
          <a:lstStyle/>
          <a:p>
            <a:pPr algn="ctr"/>
            <a:r>
              <a:rPr lang="en-US" sz="4000" i="1" dirty="0">
                <a:solidFill>
                  <a:schemeClr val="bg1"/>
                </a:solidFill>
              </a:rPr>
              <a:t>SURVEY OF TRANSMISSION LINE </a:t>
            </a:r>
            <a:endParaRPr lang="en-IN" sz="4000" i="1" dirty="0">
              <a:solidFill>
                <a:schemeClr val="bg1"/>
              </a:solidFill>
            </a:endParaRPr>
          </a:p>
        </p:txBody>
      </p:sp>
      <p:sp>
        <p:nvSpPr>
          <p:cNvPr id="11" name="Content Placeholder 10">
            <a:extLst>
              <a:ext uri="{FF2B5EF4-FFF2-40B4-BE49-F238E27FC236}">
                <a16:creationId xmlns:a16="http://schemas.microsoft.com/office/drawing/2014/main" id="{416B04E0-5A96-9121-A8D4-0D4B3A5FA764}"/>
              </a:ext>
            </a:extLst>
          </p:cNvPr>
          <p:cNvSpPr>
            <a:spLocks noGrp="1"/>
          </p:cNvSpPr>
          <p:nvPr>
            <p:ph idx="1"/>
          </p:nvPr>
        </p:nvSpPr>
        <p:spPr>
          <a:xfrm>
            <a:off x="677334" y="1300480"/>
            <a:ext cx="10837332" cy="3982720"/>
          </a:xfrm>
        </p:spPr>
        <p:txBody>
          <a:bodyPr>
            <a:normAutofit/>
          </a:bodyPr>
          <a:lstStyle/>
          <a:p>
            <a:r>
              <a:rPr lang="en-US" sz="3200" dirty="0">
                <a:solidFill>
                  <a:schemeClr val="bg1"/>
                </a:solidFill>
              </a:rPr>
              <a:t>Preliminary survey</a:t>
            </a:r>
          </a:p>
          <a:p>
            <a:r>
              <a:rPr lang="en-US" sz="3200" dirty="0">
                <a:solidFill>
                  <a:schemeClr val="bg1"/>
                </a:solidFill>
              </a:rPr>
              <a:t>Detailed Survey </a:t>
            </a:r>
          </a:p>
          <a:p>
            <a:r>
              <a:rPr lang="en-US" sz="3200" dirty="0">
                <a:solidFill>
                  <a:schemeClr val="bg1"/>
                </a:solidFill>
              </a:rPr>
              <a:t>Check Survey</a:t>
            </a:r>
          </a:p>
          <a:p>
            <a:r>
              <a:rPr lang="en-US" sz="3200" dirty="0">
                <a:solidFill>
                  <a:schemeClr val="bg1"/>
                </a:solidFill>
              </a:rPr>
              <a:t>Profiling</a:t>
            </a:r>
          </a:p>
          <a:p>
            <a:r>
              <a:rPr lang="en-US" sz="3200" dirty="0">
                <a:solidFill>
                  <a:schemeClr val="bg1"/>
                </a:solidFill>
              </a:rPr>
              <a:t>Tower spotting</a:t>
            </a:r>
          </a:p>
          <a:p>
            <a:pPr marL="0" indent="0">
              <a:buNone/>
            </a:pPr>
            <a:endParaRPr lang="en-IN" sz="3200" dirty="0">
              <a:solidFill>
                <a:schemeClr val="bg1"/>
              </a:solidFill>
            </a:endParaRPr>
          </a:p>
        </p:txBody>
      </p:sp>
    </p:spTree>
    <p:extLst>
      <p:ext uri="{BB962C8B-B14F-4D97-AF65-F5344CB8AC3E}">
        <p14:creationId xmlns:p14="http://schemas.microsoft.com/office/powerpoint/2010/main" val="2917187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F2DF000C-EF26-4907-63A2-B6B48F01251D}"/>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9155" name="Rectangle 11">
            <a:extLst>
              <a:ext uri="{FF2B5EF4-FFF2-40B4-BE49-F238E27FC236}">
                <a16:creationId xmlns:a16="http://schemas.microsoft.com/office/drawing/2014/main" id="{306F6D2D-9B79-0223-D14A-831D21A92F47}"/>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49156" name="Rectangle 14">
            <a:extLst>
              <a:ext uri="{FF2B5EF4-FFF2-40B4-BE49-F238E27FC236}">
                <a16:creationId xmlns:a16="http://schemas.microsoft.com/office/drawing/2014/main" id="{04BF5A76-1EAD-B0B3-CD1E-555BDBFD67DE}"/>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9157" name="Rectangle 22">
            <a:extLst>
              <a:ext uri="{FF2B5EF4-FFF2-40B4-BE49-F238E27FC236}">
                <a16:creationId xmlns:a16="http://schemas.microsoft.com/office/drawing/2014/main" id="{A66721B7-E379-07D9-7421-4337B05869C1}"/>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49158" name="Rectangle 23">
            <a:extLst>
              <a:ext uri="{FF2B5EF4-FFF2-40B4-BE49-F238E27FC236}">
                <a16:creationId xmlns:a16="http://schemas.microsoft.com/office/drawing/2014/main" id="{5BCCA3E4-7F65-9CDB-77CD-29704797C234}"/>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49159" name="Rectangle 24">
            <a:extLst>
              <a:ext uri="{FF2B5EF4-FFF2-40B4-BE49-F238E27FC236}">
                <a16:creationId xmlns:a16="http://schemas.microsoft.com/office/drawing/2014/main" id="{044B2615-C05D-9C60-2696-C843A764F6F5}"/>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9160" name="Rectangle 25">
            <a:extLst>
              <a:ext uri="{FF2B5EF4-FFF2-40B4-BE49-F238E27FC236}">
                <a16:creationId xmlns:a16="http://schemas.microsoft.com/office/drawing/2014/main" id="{F2E6E18A-3927-989E-9AB2-6D171DD6C3D3}"/>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9161" name="Rectangle 26">
            <a:extLst>
              <a:ext uri="{FF2B5EF4-FFF2-40B4-BE49-F238E27FC236}">
                <a16:creationId xmlns:a16="http://schemas.microsoft.com/office/drawing/2014/main" id="{B86F9E25-3F4E-4F03-4659-DE45510BA7AE}"/>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9162" name="Rectangle 27">
            <a:extLst>
              <a:ext uri="{FF2B5EF4-FFF2-40B4-BE49-F238E27FC236}">
                <a16:creationId xmlns:a16="http://schemas.microsoft.com/office/drawing/2014/main" id="{69E578C2-C69B-4D6E-5844-32CBC9AFD74E}"/>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9163" name="Rectangle 28">
            <a:extLst>
              <a:ext uri="{FF2B5EF4-FFF2-40B4-BE49-F238E27FC236}">
                <a16:creationId xmlns:a16="http://schemas.microsoft.com/office/drawing/2014/main" id="{74037C37-21E9-B728-E3A5-74CCC686EBC2}"/>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49164" name="Rectangle 29">
            <a:extLst>
              <a:ext uri="{FF2B5EF4-FFF2-40B4-BE49-F238E27FC236}">
                <a16:creationId xmlns:a16="http://schemas.microsoft.com/office/drawing/2014/main" id="{BAF757D5-BE92-B8EE-A9DB-90A05BD57A4D}"/>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3" name="Title 12">
            <a:extLst>
              <a:ext uri="{FF2B5EF4-FFF2-40B4-BE49-F238E27FC236}">
                <a16:creationId xmlns:a16="http://schemas.microsoft.com/office/drawing/2014/main" id="{8E01AB72-175C-8BAC-D289-4610002D5604}"/>
              </a:ext>
            </a:extLst>
          </p:cNvPr>
          <p:cNvSpPr>
            <a:spLocks noGrp="1"/>
          </p:cNvSpPr>
          <p:nvPr>
            <p:ph type="title"/>
          </p:nvPr>
        </p:nvSpPr>
        <p:spPr>
          <a:xfrm>
            <a:off x="1676401" y="152400"/>
            <a:ext cx="8791575" cy="6400800"/>
          </a:xfrm>
        </p:spPr>
        <p:txBody>
          <a:bodyPr anchor="t"/>
          <a:lstStyle/>
          <a:p>
            <a:pPr algn="l">
              <a:defRPr/>
            </a:pPr>
            <a:br>
              <a:rPr lang="en-US" sz="3200" dirty="0">
                <a:solidFill>
                  <a:srgbClr val="FF0000"/>
                </a:solidFill>
              </a:rPr>
            </a:br>
            <a:br>
              <a:rPr lang="en-US" sz="2400" dirty="0"/>
            </a:br>
            <a:endParaRPr lang="en-US" sz="2400" dirty="0">
              <a:latin typeface="+mn-lt"/>
            </a:endParaRPr>
          </a:p>
        </p:txBody>
      </p:sp>
      <p:graphicFrame>
        <p:nvGraphicFramePr>
          <p:cNvPr id="3" name="Table 2">
            <a:extLst>
              <a:ext uri="{FF2B5EF4-FFF2-40B4-BE49-F238E27FC236}">
                <a16:creationId xmlns:a16="http://schemas.microsoft.com/office/drawing/2014/main" id="{51734244-6F4A-C907-66A6-242876AC5DA9}"/>
              </a:ext>
            </a:extLst>
          </p:cNvPr>
          <p:cNvGraphicFramePr>
            <a:graphicFrameLocks noGrp="1"/>
          </p:cNvGraphicFramePr>
          <p:nvPr>
            <p:extLst>
              <p:ext uri="{D42A27DB-BD31-4B8C-83A1-F6EECF244321}">
                <p14:modId xmlns:p14="http://schemas.microsoft.com/office/powerpoint/2010/main" val="627541865"/>
              </p:ext>
            </p:extLst>
          </p:nvPr>
        </p:nvGraphicFramePr>
        <p:xfrm>
          <a:off x="729574" y="228600"/>
          <a:ext cx="10077855" cy="6364290"/>
        </p:xfrm>
        <a:graphic>
          <a:graphicData uri="http://schemas.openxmlformats.org/drawingml/2006/table">
            <a:tbl>
              <a:tblPr/>
              <a:tblGrid>
                <a:gridCol w="544750">
                  <a:extLst>
                    <a:ext uri="{9D8B030D-6E8A-4147-A177-3AD203B41FA5}">
                      <a16:colId xmlns:a16="http://schemas.microsoft.com/office/drawing/2014/main" val="20000"/>
                    </a:ext>
                  </a:extLst>
                </a:gridCol>
                <a:gridCol w="5084323">
                  <a:extLst>
                    <a:ext uri="{9D8B030D-6E8A-4147-A177-3AD203B41FA5}">
                      <a16:colId xmlns:a16="http://schemas.microsoft.com/office/drawing/2014/main" val="20001"/>
                    </a:ext>
                  </a:extLst>
                </a:gridCol>
                <a:gridCol w="1543455">
                  <a:extLst>
                    <a:ext uri="{9D8B030D-6E8A-4147-A177-3AD203B41FA5}">
                      <a16:colId xmlns:a16="http://schemas.microsoft.com/office/drawing/2014/main" val="20002"/>
                    </a:ext>
                  </a:extLst>
                </a:gridCol>
                <a:gridCol w="1452664">
                  <a:extLst>
                    <a:ext uri="{9D8B030D-6E8A-4147-A177-3AD203B41FA5}">
                      <a16:colId xmlns:a16="http://schemas.microsoft.com/office/drawing/2014/main" val="20003"/>
                    </a:ext>
                  </a:extLst>
                </a:gridCol>
                <a:gridCol w="1452663">
                  <a:extLst>
                    <a:ext uri="{9D8B030D-6E8A-4147-A177-3AD203B41FA5}">
                      <a16:colId xmlns:a16="http://schemas.microsoft.com/office/drawing/2014/main" val="20004"/>
                    </a:ext>
                  </a:extLst>
                </a:gridCol>
              </a:tblGrid>
              <a:tr h="432330">
                <a:tc gridSpan="5">
                  <a:txBody>
                    <a:bodyPr/>
                    <a:lstStyle/>
                    <a:p>
                      <a:pPr algn="ctr" fontAlgn="ctr"/>
                      <a:r>
                        <a:rPr lang="en-GB" sz="2800" b="1" i="0" u="sng" strike="noStrike" dirty="0">
                          <a:solidFill>
                            <a:schemeClr val="bg1"/>
                          </a:solidFill>
                          <a:effectLst/>
                          <a:latin typeface="Times New Roman"/>
                        </a:rPr>
                        <a:t>Electrical Clearances which rule the Tower Height</a:t>
                      </a:r>
                    </a:p>
                  </a:txBody>
                  <a:tcPr marL="5611" marR="5611" marT="5611" marB="0" anchor="ctr">
                    <a:lnL>
                      <a:noFill/>
                    </a:lnL>
                    <a:lnR>
                      <a:noFill/>
                    </a:lnR>
                    <a:lnT>
                      <a:noFill/>
                    </a:lnT>
                    <a:lnB>
                      <a:noFill/>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291966">
                <a:tc gridSpan="5">
                  <a:txBody>
                    <a:bodyPr/>
                    <a:lstStyle/>
                    <a:p>
                      <a:pPr algn="ctr" fontAlgn="ctr"/>
                      <a:r>
                        <a:rPr lang="en-GB" sz="1400" b="0" i="1" u="none" strike="noStrike" dirty="0">
                          <a:solidFill>
                            <a:schemeClr val="bg1"/>
                          </a:solidFill>
                          <a:effectLst/>
                          <a:latin typeface="Times New Roman"/>
                        </a:rPr>
                        <a:t>(Based on IE Rules &amp; </a:t>
                      </a:r>
                      <a:r>
                        <a:rPr lang="en-GB" sz="1400" b="0" i="1" u="none" strike="noStrike" dirty="0" err="1">
                          <a:solidFill>
                            <a:schemeClr val="bg1"/>
                          </a:solidFill>
                          <a:effectLst/>
                          <a:latin typeface="Times New Roman"/>
                        </a:rPr>
                        <a:t>CEA</a:t>
                      </a:r>
                      <a:r>
                        <a:rPr lang="en-GB" sz="1400" b="0" i="1" u="none" strike="noStrike" dirty="0">
                          <a:solidFill>
                            <a:schemeClr val="bg1"/>
                          </a:solidFill>
                          <a:effectLst/>
                          <a:latin typeface="Times New Roman"/>
                        </a:rPr>
                        <a:t> Regulations 2010 &amp; IS &amp; </a:t>
                      </a:r>
                      <a:r>
                        <a:rPr lang="en-GB" sz="1400" b="0" i="1" u="none" strike="noStrike" dirty="0" err="1">
                          <a:solidFill>
                            <a:schemeClr val="bg1"/>
                          </a:solidFill>
                          <a:effectLst/>
                          <a:latin typeface="Times New Roman"/>
                        </a:rPr>
                        <a:t>CBIP</a:t>
                      </a:r>
                      <a:r>
                        <a:rPr lang="en-GB" sz="1400" b="0" i="1" u="none" strike="noStrike" dirty="0">
                          <a:solidFill>
                            <a:schemeClr val="bg1"/>
                          </a:solidFill>
                          <a:effectLst/>
                          <a:latin typeface="Times New Roman"/>
                        </a:rPr>
                        <a:t> manuals)</a:t>
                      </a:r>
                    </a:p>
                  </a:txBody>
                  <a:tcPr marL="5611" marR="5611" marT="5611" marB="0" anchor="ctr">
                    <a:lnL>
                      <a:noFill/>
                    </a:lnL>
                    <a:lnR>
                      <a:noFill/>
                    </a:lnR>
                    <a:lnT>
                      <a:noFill/>
                    </a:lnT>
                    <a:lnB>
                      <a:noFill/>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1"/>
                  </a:ext>
                </a:extLst>
              </a:tr>
              <a:tr h="260405">
                <a:tc gridSpan="5">
                  <a:txBody>
                    <a:bodyPr/>
                    <a:lstStyle/>
                    <a:p>
                      <a:pPr algn="r" fontAlgn="ctr"/>
                      <a:r>
                        <a:rPr lang="en-IN" sz="1400" b="1" i="0" u="none" strike="noStrike" dirty="0">
                          <a:solidFill>
                            <a:schemeClr val="bg1"/>
                          </a:solidFill>
                          <a:effectLst/>
                          <a:latin typeface="Times New Roman"/>
                        </a:rPr>
                        <a:t>(All clearances in meters)</a:t>
                      </a:r>
                    </a:p>
                  </a:txBody>
                  <a:tcPr marL="5611" marR="5611" marT="561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2"/>
                  </a:ext>
                </a:extLst>
              </a:tr>
              <a:tr h="226264">
                <a:tc rowSpan="2">
                  <a:txBody>
                    <a:bodyPr/>
                    <a:lstStyle/>
                    <a:p>
                      <a:pPr algn="ctr" fontAlgn="ctr"/>
                      <a:r>
                        <a:rPr lang="en-IN" sz="1800" b="1" i="0" u="none" strike="noStrike" dirty="0">
                          <a:solidFill>
                            <a:schemeClr val="bg1"/>
                          </a:solidFill>
                          <a:effectLst/>
                          <a:latin typeface="Times New Roman"/>
                        </a:rPr>
                        <a:t>Sl. No</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IN" sz="3200" b="1" i="0" u="none" strike="noStrike" dirty="0">
                          <a:solidFill>
                            <a:schemeClr val="bg1"/>
                          </a:solidFill>
                          <a:effectLst/>
                          <a:latin typeface="Times New Roman"/>
                        </a:rPr>
                        <a:t>Description</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da-DK" sz="1400" b="1" i="0" u="none" strike="noStrike">
                          <a:solidFill>
                            <a:schemeClr val="bg1"/>
                          </a:solidFill>
                          <a:effectLst/>
                          <a:latin typeface="Times New Roman"/>
                        </a:rPr>
                        <a:t>Nominal System Voltage  / Line Voltage</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3"/>
                  </a:ext>
                </a:extLst>
              </a:tr>
              <a:tr h="434007">
                <a:tc vMerge="1">
                  <a:txBody>
                    <a:bodyPr/>
                    <a:lstStyle/>
                    <a:p>
                      <a:endParaRPr lang="en-IN"/>
                    </a:p>
                  </a:txBody>
                  <a:tcPr/>
                </a:tc>
                <a:tc vMerge="1">
                  <a:txBody>
                    <a:bodyPr/>
                    <a:lstStyle/>
                    <a:p>
                      <a:endParaRPr lang="en-IN"/>
                    </a:p>
                  </a:txBody>
                  <a:tcPr/>
                </a:tc>
                <a:tc>
                  <a:txBody>
                    <a:bodyPr/>
                    <a:lstStyle/>
                    <a:p>
                      <a:pPr algn="ctr" fontAlgn="ctr"/>
                      <a:r>
                        <a:rPr lang="en-IN" sz="1800" b="1" i="0" u="none" strike="noStrike" dirty="0">
                          <a:solidFill>
                            <a:schemeClr val="bg1"/>
                          </a:solidFill>
                          <a:effectLst/>
                          <a:latin typeface="Times New Roman"/>
                        </a:rPr>
                        <a:t>400KV   </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220KV</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132KV</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54250">
                <a:tc>
                  <a:txBody>
                    <a:bodyPr/>
                    <a:lstStyle/>
                    <a:p>
                      <a:pPr algn="ctr" fontAlgn="ctr"/>
                      <a:r>
                        <a:rPr lang="en-IN" sz="1800" b="1" i="0" u="none" strike="noStrike" dirty="0">
                          <a:solidFill>
                            <a:schemeClr val="bg1"/>
                          </a:solidFill>
                          <a:effectLst/>
                          <a:latin typeface="Times New Roman"/>
                        </a:rPr>
                        <a:t>1)</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800" b="1" i="0" u="none" strike="noStrike" dirty="0">
                          <a:solidFill>
                            <a:schemeClr val="bg1"/>
                          </a:solidFill>
                          <a:effectLst/>
                          <a:latin typeface="Times New Roman"/>
                        </a:rPr>
                        <a:t>Minimum Ground Clearance from the bottom most conductor</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a:solidFill>
                            <a:schemeClr val="bg1"/>
                          </a:solidFill>
                          <a:effectLst/>
                          <a:latin typeface="Times New Roman"/>
                        </a:rPr>
                        <a:t>8.84</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7.00</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6.10</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1897">
                <a:tc>
                  <a:txBody>
                    <a:bodyPr/>
                    <a:lstStyle/>
                    <a:p>
                      <a:pPr algn="ctr" fontAlgn="ctr"/>
                      <a:r>
                        <a:rPr lang="en-IN" sz="1800" b="1" i="0" u="none" strike="noStrike" dirty="0">
                          <a:solidFill>
                            <a:schemeClr val="bg1"/>
                          </a:solidFill>
                          <a:effectLst/>
                          <a:latin typeface="Times New Roman"/>
                        </a:rPr>
                        <a:t>2)</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800" b="1" i="0" u="none" strike="noStrike" dirty="0">
                          <a:solidFill>
                            <a:schemeClr val="bg1"/>
                          </a:solidFill>
                          <a:effectLst/>
                          <a:latin typeface="Times New Roman"/>
                        </a:rPr>
                        <a:t>Minimum Phase to Phase vertical distance </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8</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5.1</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4</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47063">
                <a:tc>
                  <a:txBody>
                    <a:bodyPr/>
                    <a:lstStyle/>
                    <a:p>
                      <a:pPr algn="ctr" fontAlgn="ctr"/>
                      <a:r>
                        <a:rPr lang="en-IN" sz="1800" b="1" i="0" u="none" strike="noStrike" dirty="0">
                          <a:solidFill>
                            <a:schemeClr val="bg1"/>
                          </a:solidFill>
                          <a:effectLst/>
                          <a:latin typeface="Times New Roman"/>
                        </a:rPr>
                        <a:t>3)</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800" b="1" i="0" u="none" strike="noStrike" dirty="0">
                          <a:solidFill>
                            <a:schemeClr val="bg1"/>
                          </a:solidFill>
                          <a:effectLst/>
                          <a:latin typeface="Times New Roman"/>
                        </a:rPr>
                        <a:t>Minimum mid span vertical distance between top conductor and earth wire</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a:solidFill>
                            <a:schemeClr val="bg1"/>
                          </a:solidFill>
                          <a:effectLst/>
                          <a:latin typeface="Times New Roman"/>
                        </a:rPr>
                        <a:t>9.00</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8.50</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1" i="0" u="none" strike="noStrike" dirty="0">
                          <a:solidFill>
                            <a:schemeClr val="bg1"/>
                          </a:solidFill>
                          <a:effectLst/>
                          <a:latin typeface="Times New Roman"/>
                        </a:rPr>
                        <a:t>6.10</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05025">
                <a:tc>
                  <a:txBody>
                    <a:bodyPr/>
                    <a:lstStyle/>
                    <a:p>
                      <a:pPr algn="ctr" fontAlgn="ctr"/>
                      <a:r>
                        <a:rPr lang="en-IN" sz="1800" b="1" i="0" u="none" strike="noStrike" dirty="0">
                          <a:solidFill>
                            <a:schemeClr val="bg1"/>
                          </a:solidFill>
                          <a:effectLst/>
                          <a:latin typeface="Times New Roman"/>
                        </a:rPr>
                        <a:t>4)</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800" b="1" i="0" u="none" strike="noStrike" dirty="0">
                          <a:solidFill>
                            <a:schemeClr val="bg1"/>
                          </a:solidFill>
                          <a:effectLst/>
                          <a:latin typeface="Times New Roman"/>
                        </a:rPr>
                        <a:t>Shielding angles and no. of earth wires</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1" i="0" u="none" strike="noStrike" dirty="0">
                          <a:solidFill>
                            <a:schemeClr val="bg1"/>
                          </a:solidFill>
                          <a:effectLst/>
                          <a:latin typeface="Times New Roman"/>
                        </a:rPr>
                        <a:t>20 </a:t>
                      </a:r>
                      <a:r>
                        <a:rPr lang="en-IN" sz="1600" b="1" i="0" u="none" strike="noStrike" dirty="0" err="1">
                          <a:solidFill>
                            <a:schemeClr val="bg1"/>
                          </a:solidFill>
                          <a:effectLst/>
                          <a:latin typeface="Times New Roman"/>
                        </a:rPr>
                        <a:t>deg</a:t>
                      </a:r>
                      <a:r>
                        <a:rPr lang="en-IN" sz="1600" b="1" i="0" u="none" strike="noStrike" dirty="0">
                          <a:solidFill>
                            <a:schemeClr val="bg1"/>
                          </a:solidFill>
                          <a:effectLst/>
                          <a:latin typeface="Times New Roman"/>
                        </a:rPr>
                        <a:t> / 2 nos.</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1" i="0" u="none" strike="noStrike" dirty="0">
                          <a:solidFill>
                            <a:schemeClr val="bg1"/>
                          </a:solidFill>
                          <a:effectLst/>
                          <a:latin typeface="Times New Roman"/>
                        </a:rPr>
                        <a:t>30 </a:t>
                      </a:r>
                      <a:r>
                        <a:rPr lang="en-IN" sz="1600" b="1" i="0" u="none" strike="noStrike" dirty="0" err="1">
                          <a:solidFill>
                            <a:schemeClr val="bg1"/>
                          </a:solidFill>
                          <a:effectLst/>
                          <a:latin typeface="Times New Roman"/>
                        </a:rPr>
                        <a:t>deg</a:t>
                      </a:r>
                      <a:r>
                        <a:rPr lang="en-IN" sz="1600" b="1" i="0" u="none" strike="noStrike" dirty="0">
                          <a:solidFill>
                            <a:schemeClr val="bg1"/>
                          </a:solidFill>
                          <a:effectLst/>
                          <a:latin typeface="Times New Roman"/>
                        </a:rPr>
                        <a:t> / 1 no.</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1" i="0" u="none" strike="noStrike" dirty="0">
                          <a:solidFill>
                            <a:schemeClr val="bg1"/>
                          </a:solidFill>
                          <a:effectLst/>
                          <a:latin typeface="Times New Roman"/>
                        </a:rPr>
                        <a:t>30 </a:t>
                      </a:r>
                      <a:r>
                        <a:rPr lang="en-IN" sz="1600" b="1" i="0" u="none" strike="noStrike" dirty="0" err="1">
                          <a:solidFill>
                            <a:schemeClr val="bg1"/>
                          </a:solidFill>
                          <a:effectLst/>
                          <a:latin typeface="Times New Roman"/>
                        </a:rPr>
                        <a:t>deg</a:t>
                      </a:r>
                      <a:r>
                        <a:rPr lang="en-IN" sz="1600" b="1" i="0" u="none" strike="noStrike" dirty="0">
                          <a:solidFill>
                            <a:schemeClr val="bg1"/>
                          </a:solidFill>
                          <a:effectLst/>
                          <a:latin typeface="Times New Roman"/>
                        </a:rPr>
                        <a:t> / 1 no.</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040221">
                <a:tc>
                  <a:txBody>
                    <a:bodyPr/>
                    <a:lstStyle/>
                    <a:p>
                      <a:pPr algn="ctr" fontAlgn="ctr"/>
                      <a:r>
                        <a:rPr lang="en-IN" sz="1800" b="1" i="0" u="none" strike="noStrike" dirty="0">
                          <a:solidFill>
                            <a:schemeClr val="bg1"/>
                          </a:solidFill>
                          <a:effectLst/>
                          <a:latin typeface="Times New Roman"/>
                        </a:rPr>
                        <a:t>5)</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800" b="1" i="0" u="none" strike="noStrike" dirty="0">
                          <a:solidFill>
                            <a:schemeClr val="bg1"/>
                          </a:solidFill>
                          <a:effectLst/>
                          <a:latin typeface="Times New Roman"/>
                        </a:rPr>
                        <a:t>Minimum Electrical clearance from Live conductor to Earthed metal part for string and for jumpers.</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1" i="0" u="none" strike="noStrike" dirty="0">
                          <a:solidFill>
                            <a:schemeClr val="bg1"/>
                          </a:solidFill>
                          <a:effectLst/>
                          <a:latin typeface="Times New Roman"/>
                        </a:rPr>
                        <a:t>Nil - 3.05      20deg -3.05     40deg  - 1.86</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1" i="0" u="none" strike="noStrike" dirty="0">
                          <a:solidFill>
                            <a:schemeClr val="bg1"/>
                          </a:solidFill>
                          <a:effectLst/>
                          <a:latin typeface="Times New Roman"/>
                        </a:rPr>
                        <a:t>Nil - 2.13</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1" i="0" u="none" strike="noStrike" dirty="0">
                          <a:solidFill>
                            <a:schemeClr val="bg1"/>
                          </a:solidFill>
                          <a:effectLst/>
                          <a:latin typeface="Times New Roman"/>
                        </a:rPr>
                        <a:t>Nil - 1.53</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30860">
                <a:tc>
                  <a:txBody>
                    <a:bodyPr/>
                    <a:lstStyle/>
                    <a:p>
                      <a:pPr algn="ctr" fontAlgn="ctr"/>
                      <a:r>
                        <a:rPr lang="en-IN" sz="1800" b="1" i="0" u="none" strike="noStrike" dirty="0">
                          <a:solidFill>
                            <a:schemeClr val="bg1"/>
                          </a:solidFill>
                          <a:effectLst/>
                          <a:latin typeface="Times New Roman"/>
                        </a:rPr>
                        <a:t>6)</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800" b="1" i="0" u="none" strike="noStrike" dirty="0">
                          <a:solidFill>
                            <a:schemeClr val="bg1"/>
                          </a:solidFill>
                          <a:effectLst/>
                          <a:latin typeface="Times New Roman"/>
                        </a:rPr>
                        <a:t>Minimum Electrical clearance from Live conductor to Earthed metal part, for suspension strings at each swing angle</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1" i="0" u="none" strike="noStrike" dirty="0">
                          <a:solidFill>
                            <a:schemeClr val="bg1"/>
                          </a:solidFill>
                          <a:effectLst/>
                          <a:latin typeface="Times New Roman"/>
                        </a:rPr>
                        <a:t>Nil   -  3.05                      22 </a:t>
                      </a:r>
                      <a:r>
                        <a:rPr lang="en-IN" sz="1600" b="1" i="0" u="none" strike="noStrike" dirty="0" err="1">
                          <a:solidFill>
                            <a:schemeClr val="bg1"/>
                          </a:solidFill>
                          <a:effectLst/>
                          <a:latin typeface="Times New Roman"/>
                        </a:rPr>
                        <a:t>deg</a:t>
                      </a:r>
                      <a:r>
                        <a:rPr lang="en-IN" sz="1600" b="1" i="0" u="none" strike="noStrike" dirty="0">
                          <a:solidFill>
                            <a:schemeClr val="bg1"/>
                          </a:solidFill>
                          <a:effectLst/>
                          <a:latin typeface="Times New Roman"/>
                        </a:rPr>
                        <a:t> - 3.05                               44deg  - 1.86</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1" i="0" u="none" strike="noStrike" dirty="0">
                          <a:solidFill>
                            <a:schemeClr val="bg1"/>
                          </a:solidFill>
                          <a:effectLst/>
                          <a:latin typeface="Times New Roman"/>
                        </a:rPr>
                        <a:t>Nil   -  2.13                      15 </a:t>
                      </a:r>
                      <a:r>
                        <a:rPr lang="en-IN" sz="1600" b="1" i="0" u="none" strike="noStrike" dirty="0" err="1">
                          <a:solidFill>
                            <a:schemeClr val="bg1"/>
                          </a:solidFill>
                          <a:effectLst/>
                          <a:latin typeface="Times New Roman"/>
                        </a:rPr>
                        <a:t>deg</a:t>
                      </a:r>
                      <a:r>
                        <a:rPr lang="en-IN" sz="1600" b="1" i="0" u="none" strike="noStrike" dirty="0">
                          <a:solidFill>
                            <a:schemeClr val="bg1"/>
                          </a:solidFill>
                          <a:effectLst/>
                          <a:latin typeface="Times New Roman"/>
                        </a:rPr>
                        <a:t> - 1.98                             30deg  - 1.83               45 </a:t>
                      </a:r>
                      <a:r>
                        <a:rPr lang="en-IN" sz="1600" b="1" i="0" u="none" strike="noStrike" dirty="0" err="1">
                          <a:solidFill>
                            <a:schemeClr val="bg1"/>
                          </a:solidFill>
                          <a:effectLst/>
                          <a:latin typeface="Times New Roman"/>
                        </a:rPr>
                        <a:t>deg</a:t>
                      </a:r>
                      <a:r>
                        <a:rPr lang="en-IN" sz="1600" b="1" i="0" u="none" strike="noStrike" dirty="0">
                          <a:solidFill>
                            <a:schemeClr val="bg1"/>
                          </a:solidFill>
                          <a:effectLst/>
                          <a:latin typeface="Times New Roman"/>
                        </a:rPr>
                        <a:t> - 1.675          </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600" b="1" i="0" u="none" strike="noStrike" dirty="0">
                          <a:solidFill>
                            <a:schemeClr val="bg1"/>
                          </a:solidFill>
                          <a:effectLst/>
                          <a:latin typeface="Times New Roman"/>
                        </a:rPr>
                        <a:t>Nil   -  1.53                       15 </a:t>
                      </a:r>
                      <a:r>
                        <a:rPr lang="en-IN" sz="1600" b="1" i="0" u="none" strike="noStrike" dirty="0" err="1">
                          <a:solidFill>
                            <a:schemeClr val="bg1"/>
                          </a:solidFill>
                          <a:effectLst/>
                          <a:latin typeface="Times New Roman"/>
                        </a:rPr>
                        <a:t>deg</a:t>
                      </a:r>
                      <a:r>
                        <a:rPr lang="en-IN" sz="1600" b="1" i="0" u="none" strike="noStrike" dirty="0">
                          <a:solidFill>
                            <a:schemeClr val="bg1"/>
                          </a:solidFill>
                          <a:effectLst/>
                          <a:latin typeface="Times New Roman"/>
                        </a:rPr>
                        <a:t> - 1.53                                30deg  - 1.37                 45 </a:t>
                      </a:r>
                      <a:r>
                        <a:rPr lang="en-IN" sz="1600" b="1" i="0" u="none" strike="noStrike" dirty="0" err="1">
                          <a:solidFill>
                            <a:schemeClr val="bg1"/>
                          </a:solidFill>
                          <a:effectLst/>
                          <a:latin typeface="Times New Roman"/>
                        </a:rPr>
                        <a:t>deg</a:t>
                      </a:r>
                      <a:r>
                        <a:rPr lang="en-IN" sz="1600" b="1" i="0" u="none" strike="noStrike" dirty="0">
                          <a:solidFill>
                            <a:schemeClr val="bg1"/>
                          </a:solidFill>
                          <a:effectLst/>
                          <a:latin typeface="Times New Roman"/>
                        </a:rPr>
                        <a:t> - 1.22            60deg  - 1.07 </a:t>
                      </a:r>
                    </a:p>
                  </a:txBody>
                  <a:tcPr marL="5611" marR="5611" marT="5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49221" name="Slide Number Placeholder 14">
            <a:extLst>
              <a:ext uri="{FF2B5EF4-FFF2-40B4-BE49-F238E27FC236}">
                <a16:creationId xmlns:a16="http://schemas.microsoft.com/office/drawing/2014/main" id="{AB8B728D-9EB7-1F1C-04B8-36ED5225C6A0}"/>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4D2828F0-E41E-4F41-ABB3-07F9CD870BCC}" type="slidenum">
              <a:rPr lang="zh-CN" altLang="en-GB" sz="1400">
                <a:solidFill>
                  <a:schemeClr val="tx1"/>
                </a:solidFill>
              </a:rPr>
              <a:pPr algn="r" eaLnBrk="1" hangingPunct="1">
                <a:spcBef>
                  <a:spcPct val="0"/>
                </a:spcBef>
                <a:buClrTx/>
                <a:buSzTx/>
                <a:buFontTx/>
                <a:buNone/>
              </a:pPr>
              <a:t>30</a:t>
            </a:fld>
            <a:endParaRPr lang="en-GB" altLang="zh-CN" sz="1400">
              <a:solidFill>
                <a:schemeClr val="tx1"/>
              </a:solidFill>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9">
            <a:extLst>
              <a:ext uri="{FF2B5EF4-FFF2-40B4-BE49-F238E27FC236}">
                <a16:creationId xmlns:a16="http://schemas.microsoft.com/office/drawing/2014/main" id="{6FE98C20-E6FD-2C32-5D5B-6FED6711F10B}"/>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0179" name="Rectangle 11">
            <a:extLst>
              <a:ext uri="{FF2B5EF4-FFF2-40B4-BE49-F238E27FC236}">
                <a16:creationId xmlns:a16="http://schemas.microsoft.com/office/drawing/2014/main" id="{6C38C62D-B385-25C1-2BBF-098179D1E028}"/>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0180" name="Rectangle 14">
            <a:extLst>
              <a:ext uri="{FF2B5EF4-FFF2-40B4-BE49-F238E27FC236}">
                <a16:creationId xmlns:a16="http://schemas.microsoft.com/office/drawing/2014/main" id="{E1995D59-5896-4DA8-F265-72AF1162E32D}"/>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0181" name="Rectangle 22">
            <a:extLst>
              <a:ext uri="{FF2B5EF4-FFF2-40B4-BE49-F238E27FC236}">
                <a16:creationId xmlns:a16="http://schemas.microsoft.com/office/drawing/2014/main" id="{88DD9F18-9D2C-6923-3261-E4970AB103C3}"/>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0182" name="Rectangle 23">
            <a:extLst>
              <a:ext uri="{FF2B5EF4-FFF2-40B4-BE49-F238E27FC236}">
                <a16:creationId xmlns:a16="http://schemas.microsoft.com/office/drawing/2014/main" id="{16F2468B-698D-82DF-182D-28523B6677C9}"/>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50183" name="Rectangle 24">
            <a:extLst>
              <a:ext uri="{FF2B5EF4-FFF2-40B4-BE49-F238E27FC236}">
                <a16:creationId xmlns:a16="http://schemas.microsoft.com/office/drawing/2014/main" id="{3CFFD393-06DB-7EAC-D2C8-9944BBD3E8B2}"/>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0184" name="Rectangle 25">
            <a:extLst>
              <a:ext uri="{FF2B5EF4-FFF2-40B4-BE49-F238E27FC236}">
                <a16:creationId xmlns:a16="http://schemas.microsoft.com/office/drawing/2014/main" id="{562A9031-BAB6-24F7-8411-F2FD4A94E20B}"/>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0185" name="Rectangle 26">
            <a:extLst>
              <a:ext uri="{FF2B5EF4-FFF2-40B4-BE49-F238E27FC236}">
                <a16:creationId xmlns:a16="http://schemas.microsoft.com/office/drawing/2014/main" id="{82DF042D-A0E0-E21A-84B1-E4E11DD9C1A6}"/>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0186" name="Rectangle 27">
            <a:extLst>
              <a:ext uri="{FF2B5EF4-FFF2-40B4-BE49-F238E27FC236}">
                <a16:creationId xmlns:a16="http://schemas.microsoft.com/office/drawing/2014/main" id="{CA31A69A-4FBC-B853-0AA9-326B6781D2E9}"/>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0187" name="Rectangle 28">
            <a:extLst>
              <a:ext uri="{FF2B5EF4-FFF2-40B4-BE49-F238E27FC236}">
                <a16:creationId xmlns:a16="http://schemas.microsoft.com/office/drawing/2014/main" id="{B8274A85-0C6F-8A56-B6E4-78021309344C}"/>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0188" name="Rectangle 29">
            <a:extLst>
              <a:ext uri="{FF2B5EF4-FFF2-40B4-BE49-F238E27FC236}">
                <a16:creationId xmlns:a16="http://schemas.microsoft.com/office/drawing/2014/main" id="{734591EF-8C50-7C96-E104-1A196FE6421F}"/>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3" name="Title 12">
            <a:extLst>
              <a:ext uri="{FF2B5EF4-FFF2-40B4-BE49-F238E27FC236}">
                <a16:creationId xmlns:a16="http://schemas.microsoft.com/office/drawing/2014/main" id="{635678A7-0B99-F3F5-55B5-694A43F277C2}"/>
              </a:ext>
            </a:extLst>
          </p:cNvPr>
          <p:cNvSpPr>
            <a:spLocks noGrp="1"/>
          </p:cNvSpPr>
          <p:nvPr>
            <p:ph type="title"/>
          </p:nvPr>
        </p:nvSpPr>
        <p:spPr>
          <a:xfrm>
            <a:off x="1676401" y="152400"/>
            <a:ext cx="8791575" cy="6400800"/>
          </a:xfrm>
        </p:spPr>
        <p:txBody>
          <a:bodyPr anchor="t">
            <a:normAutofit fontScale="90000"/>
          </a:bodyPr>
          <a:lstStyle/>
          <a:p>
            <a:pPr algn="l">
              <a:defRPr/>
            </a:pPr>
            <a:br>
              <a:rPr lang="en-US" sz="3200" dirty="0">
                <a:solidFill>
                  <a:srgbClr val="FF0000"/>
                </a:solidFill>
              </a:rPr>
            </a:br>
            <a:r>
              <a:rPr lang="en-US" sz="3200" dirty="0">
                <a:solidFill>
                  <a:schemeClr val="bg1"/>
                </a:solidFill>
              </a:rPr>
              <a:t>The other points to be kept in mind in designing of Towers is</a:t>
            </a:r>
            <a:br>
              <a:rPr lang="en-US" sz="3200" dirty="0">
                <a:solidFill>
                  <a:schemeClr val="bg1"/>
                </a:solidFill>
              </a:rPr>
            </a:br>
            <a:br>
              <a:rPr lang="en-US" sz="3200" dirty="0">
                <a:solidFill>
                  <a:schemeClr val="bg1"/>
                </a:solidFill>
              </a:rPr>
            </a:br>
            <a:r>
              <a:rPr lang="en-US" sz="3200" dirty="0">
                <a:solidFill>
                  <a:schemeClr val="bg1"/>
                </a:solidFill>
              </a:rPr>
              <a:t>a) to add 150mm or up to 4% of Sag to Ground clearance towards errors while deciding the height of Tower.</a:t>
            </a:r>
            <a:br>
              <a:rPr lang="en-US" sz="3200" dirty="0">
                <a:solidFill>
                  <a:schemeClr val="bg1"/>
                </a:solidFill>
              </a:rPr>
            </a:br>
            <a:br>
              <a:rPr lang="en-US" sz="3200" dirty="0">
                <a:solidFill>
                  <a:schemeClr val="bg1"/>
                </a:solidFill>
              </a:rPr>
            </a:br>
            <a:r>
              <a:rPr lang="en-US" sz="3200" dirty="0">
                <a:solidFill>
                  <a:schemeClr val="bg1"/>
                </a:solidFill>
              </a:rPr>
              <a:t>b) To consider Double Tension string length while fixing the bottom cross arm height from ground and Single suspension string for calculating Peak Height.</a:t>
            </a:r>
            <a:br>
              <a:rPr lang="en-US" sz="2800" dirty="0">
                <a:solidFill>
                  <a:schemeClr val="bg1"/>
                </a:solidFill>
              </a:rPr>
            </a:br>
            <a:br>
              <a:rPr lang="en-US" sz="2400" dirty="0">
                <a:solidFill>
                  <a:schemeClr val="bg1"/>
                </a:solidFill>
              </a:rPr>
            </a:br>
            <a:endParaRPr lang="en-US" sz="2400" dirty="0">
              <a:solidFill>
                <a:schemeClr val="bg1"/>
              </a:solidFill>
              <a:latin typeface="+mn-lt"/>
            </a:endParaRPr>
          </a:p>
        </p:txBody>
      </p:sp>
      <p:sp>
        <p:nvSpPr>
          <p:cNvPr id="50190" name="Slide Number Placeholder 13">
            <a:extLst>
              <a:ext uri="{FF2B5EF4-FFF2-40B4-BE49-F238E27FC236}">
                <a16:creationId xmlns:a16="http://schemas.microsoft.com/office/drawing/2014/main" id="{B6DA0A63-CF40-2BC9-8B68-A0806ABDC055}"/>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AA58044E-2EF6-4938-8C3F-E20380A49811}" type="slidenum">
              <a:rPr lang="zh-CN" altLang="en-GB" sz="1400">
                <a:solidFill>
                  <a:schemeClr val="tx1"/>
                </a:solidFill>
              </a:rPr>
              <a:pPr algn="r" eaLnBrk="1" hangingPunct="1">
                <a:spcBef>
                  <a:spcPct val="0"/>
                </a:spcBef>
                <a:buClrTx/>
                <a:buSzTx/>
                <a:buFontTx/>
                <a:buNone/>
              </a:pPr>
              <a:t>31</a:t>
            </a:fld>
            <a:endParaRPr lang="en-GB" altLang="zh-CN" sz="1400">
              <a:solidFill>
                <a:schemeClr val="tx1"/>
              </a:solidFill>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9">
            <a:extLst>
              <a:ext uri="{FF2B5EF4-FFF2-40B4-BE49-F238E27FC236}">
                <a16:creationId xmlns:a16="http://schemas.microsoft.com/office/drawing/2014/main" id="{630C07AE-D0C9-75EA-2D36-33B56DB355F4}"/>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1203" name="Rectangle 11">
            <a:extLst>
              <a:ext uri="{FF2B5EF4-FFF2-40B4-BE49-F238E27FC236}">
                <a16:creationId xmlns:a16="http://schemas.microsoft.com/office/drawing/2014/main" id="{73B93431-4206-38CB-6131-EF707B5FFCF6}"/>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1204" name="Rectangle 14">
            <a:extLst>
              <a:ext uri="{FF2B5EF4-FFF2-40B4-BE49-F238E27FC236}">
                <a16:creationId xmlns:a16="http://schemas.microsoft.com/office/drawing/2014/main" id="{8E4D67CB-7DAD-6163-F5AA-EDC4DC93A4B2}"/>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1205" name="Rectangle 22">
            <a:extLst>
              <a:ext uri="{FF2B5EF4-FFF2-40B4-BE49-F238E27FC236}">
                <a16:creationId xmlns:a16="http://schemas.microsoft.com/office/drawing/2014/main" id="{350DBC36-A8BF-EF0D-CA66-7A8082434E68}"/>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1206" name="Rectangle 23">
            <a:extLst>
              <a:ext uri="{FF2B5EF4-FFF2-40B4-BE49-F238E27FC236}">
                <a16:creationId xmlns:a16="http://schemas.microsoft.com/office/drawing/2014/main" id="{8E83D9DC-D29F-5171-5EEE-B2E89E70385B}"/>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51207" name="Rectangle 24">
            <a:extLst>
              <a:ext uri="{FF2B5EF4-FFF2-40B4-BE49-F238E27FC236}">
                <a16:creationId xmlns:a16="http://schemas.microsoft.com/office/drawing/2014/main" id="{8F60FE70-1FAB-EE71-BDEB-C6D970302102}"/>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1208" name="Rectangle 25">
            <a:extLst>
              <a:ext uri="{FF2B5EF4-FFF2-40B4-BE49-F238E27FC236}">
                <a16:creationId xmlns:a16="http://schemas.microsoft.com/office/drawing/2014/main" id="{5394AFED-8D36-6C97-F498-72D27D6FFC71}"/>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1209" name="Rectangle 26">
            <a:extLst>
              <a:ext uri="{FF2B5EF4-FFF2-40B4-BE49-F238E27FC236}">
                <a16:creationId xmlns:a16="http://schemas.microsoft.com/office/drawing/2014/main" id="{C99AEE27-6CF3-0BEA-7342-EE41EABC840E}"/>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1210" name="Rectangle 27">
            <a:extLst>
              <a:ext uri="{FF2B5EF4-FFF2-40B4-BE49-F238E27FC236}">
                <a16:creationId xmlns:a16="http://schemas.microsoft.com/office/drawing/2014/main" id="{2B6BAC9E-E18D-0885-E3D8-43A0DD1E1D8C}"/>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1211" name="Rectangle 28">
            <a:extLst>
              <a:ext uri="{FF2B5EF4-FFF2-40B4-BE49-F238E27FC236}">
                <a16:creationId xmlns:a16="http://schemas.microsoft.com/office/drawing/2014/main" id="{049AA443-94DA-599A-8EE3-8DCB8BF53BDD}"/>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1212" name="Rectangle 29">
            <a:extLst>
              <a:ext uri="{FF2B5EF4-FFF2-40B4-BE49-F238E27FC236}">
                <a16:creationId xmlns:a16="http://schemas.microsoft.com/office/drawing/2014/main" id="{3CE9B5A4-8B35-8DBD-35DB-82CD69AA719C}"/>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3" name="Title 12">
            <a:extLst>
              <a:ext uri="{FF2B5EF4-FFF2-40B4-BE49-F238E27FC236}">
                <a16:creationId xmlns:a16="http://schemas.microsoft.com/office/drawing/2014/main" id="{B34A9BB5-FCE0-9754-8FDF-2C6E0D157392}"/>
              </a:ext>
            </a:extLst>
          </p:cNvPr>
          <p:cNvSpPr>
            <a:spLocks noGrp="1"/>
          </p:cNvSpPr>
          <p:nvPr>
            <p:ph type="title"/>
          </p:nvPr>
        </p:nvSpPr>
        <p:spPr>
          <a:xfrm>
            <a:off x="684179" y="267089"/>
            <a:ext cx="9757921" cy="5228642"/>
          </a:xfrm>
        </p:spPr>
        <p:txBody>
          <a:bodyPr anchor="t">
            <a:normAutofit fontScale="90000"/>
          </a:bodyPr>
          <a:lstStyle/>
          <a:p>
            <a:pPr algn="l">
              <a:defRPr/>
            </a:pPr>
            <a:br>
              <a:rPr lang="en-US" sz="3200" dirty="0">
                <a:solidFill>
                  <a:srgbClr val="FF0000"/>
                </a:solidFill>
              </a:rPr>
            </a:br>
            <a:r>
              <a:rPr lang="en-US" sz="3200" dirty="0">
                <a:solidFill>
                  <a:schemeClr val="bg1"/>
                </a:solidFill>
              </a:rPr>
              <a:t>After finalizing the height of the Tower we have to decide width of Tower at Bottom and at Hamper.</a:t>
            </a:r>
            <a:br>
              <a:rPr lang="en-US" sz="3200" dirty="0">
                <a:solidFill>
                  <a:schemeClr val="bg1"/>
                </a:solidFill>
              </a:rPr>
            </a:br>
            <a:br>
              <a:rPr lang="en-US" sz="3200" dirty="0">
                <a:solidFill>
                  <a:schemeClr val="bg1"/>
                </a:solidFill>
              </a:rPr>
            </a:br>
            <a:r>
              <a:rPr lang="en-US" sz="3200" dirty="0">
                <a:solidFill>
                  <a:schemeClr val="bg1"/>
                </a:solidFill>
              </a:rPr>
              <a:t>A) While fixing the base width of Tower at Concrete  level the Right of Way / Corridor shall also to be kept in mind.</a:t>
            </a:r>
            <a:br>
              <a:rPr lang="en-US" sz="3200" dirty="0">
                <a:solidFill>
                  <a:schemeClr val="bg1"/>
                </a:solidFill>
              </a:rPr>
            </a:br>
            <a:br>
              <a:rPr lang="en-US" sz="3200" dirty="0">
                <a:solidFill>
                  <a:schemeClr val="bg1"/>
                </a:solidFill>
              </a:rPr>
            </a:br>
            <a:r>
              <a:rPr lang="en-US" sz="3200" dirty="0">
                <a:solidFill>
                  <a:schemeClr val="bg1"/>
                </a:solidFill>
              </a:rPr>
              <a:t>B) The width at Hamper (Bottom cross arm- base) and width of the cage will be generally depends on the horizontal spacing between the conductors</a:t>
            </a:r>
            <a:br>
              <a:rPr lang="en-US" sz="3200" dirty="0">
                <a:solidFill>
                  <a:schemeClr val="bg1"/>
                </a:solidFill>
              </a:rPr>
            </a:br>
            <a:br>
              <a:rPr lang="en-US" sz="3200" dirty="0">
                <a:solidFill>
                  <a:schemeClr val="bg1"/>
                </a:solidFill>
              </a:rPr>
            </a:br>
            <a:endParaRPr lang="en-US" sz="2400" dirty="0">
              <a:solidFill>
                <a:schemeClr val="bg1"/>
              </a:solidFill>
              <a:latin typeface="+mn-lt"/>
            </a:endParaRPr>
          </a:p>
        </p:txBody>
      </p:sp>
      <p:sp>
        <p:nvSpPr>
          <p:cNvPr id="51214" name="Slide Number Placeholder 13">
            <a:extLst>
              <a:ext uri="{FF2B5EF4-FFF2-40B4-BE49-F238E27FC236}">
                <a16:creationId xmlns:a16="http://schemas.microsoft.com/office/drawing/2014/main" id="{EC2671E6-6C3A-BF0E-16CE-E42D80636A20}"/>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C6DB33E1-79FD-4DDB-AE0D-B56BD2435253}" type="slidenum">
              <a:rPr lang="zh-CN" altLang="en-GB" sz="1400">
                <a:solidFill>
                  <a:schemeClr val="tx1"/>
                </a:solidFill>
              </a:rPr>
              <a:pPr algn="r" eaLnBrk="1" hangingPunct="1">
                <a:spcBef>
                  <a:spcPct val="0"/>
                </a:spcBef>
                <a:buClrTx/>
                <a:buSzTx/>
                <a:buFontTx/>
                <a:buNone/>
              </a:pPr>
              <a:t>32</a:t>
            </a:fld>
            <a:endParaRPr lang="en-GB" altLang="zh-CN" sz="1400">
              <a:solidFill>
                <a:schemeClr val="tx1"/>
              </a:solidFill>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1">
            <a:extLst>
              <a:ext uri="{FF2B5EF4-FFF2-40B4-BE49-F238E27FC236}">
                <a16:creationId xmlns:a16="http://schemas.microsoft.com/office/drawing/2014/main" id="{B2C5B370-01D9-184F-ACD8-9455280F083C}"/>
              </a:ext>
            </a:extLst>
          </p:cNvPr>
          <p:cNvSpPr>
            <a:spLocks noGrp="1"/>
          </p:cNvSpPr>
          <p:nvPr>
            <p:ph type="sldNum" sz="quarter" idx="10"/>
          </p:nvPr>
        </p:nvSpPr>
        <p:spPr>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2E82899B-0668-4462-8AC9-7CA238CA251F}" type="slidenum">
              <a:rPr lang="en-US" altLang="en-US" sz="1400">
                <a:solidFill>
                  <a:schemeClr val="tx1"/>
                </a:solidFill>
              </a:rPr>
              <a:pPr algn="r" eaLnBrk="1" hangingPunct="1">
                <a:spcBef>
                  <a:spcPct val="0"/>
                </a:spcBef>
                <a:buClrTx/>
                <a:buSzTx/>
                <a:buFontTx/>
                <a:buNone/>
              </a:pPr>
              <a:t>33</a:t>
            </a:fld>
            <a:endParaRPr lang="en-US" altLang="en-US" sz="1400">
              <a:solidFill>
                <a:schemeClr val="tx1"/>
              </a:solidFill>
            </a:endParaRPr>
          </a:p>
        </p:txBody>
      </p:sp>
      <p:sp>
        <p:nvSpPr>
          <p:cNvPr id="3" name="Title 1">
            <a:extLst>
              <a:ext uri="{FF2B5EF4-FFF2-40B4-BE49-F238E27FC236}">
                <a16:creationId xmlns:a16="http://schemas.microsoft.com/office/drawing/2014/main" id="{2AC18807-3984-EB16-C61B-552B58ED6EDE}"/>
              </a:ext>
            </a:extLst>
          </p:cNvPr>
          <p:cNvSpPr txBox="1">
            <a:spLocks/>
          </p:cNvSpPr>
          <p:nvPr/>
        </p:nvSpPr>
        <p:spPr>
          <a:xfrm>
            <a:off x="2057146" y="228600"/>
            <a:ext cx="4907858" cy="666345"/>
          </a:xfrm>
          <a:prstGeom prst="rect">
            <a:avLst/>
          </a:prstGeom>
        </p:spPr>
        <p:style>
          <a:lnRef idx="1">
            <a:schemeClr val="accent1"/>
          </a:lnRef>
          <a:fillRef idx="2">
            <a:schemeClr val="accent1"/>
          </a:fillRef>
          <a:effectRef idx="1">
            <a:schemeClr val="accent1"/>
          </a:effectRef>
          <a:fontRef idx="minor">
            <a:schemeClr val="dk1"/>
          </a:fontRef>
        </p:style>
        <p:txBody>
          <a:bodyPr/>
          <a:lstStyle/>
          <a:p>
            <a:pPr>
              <a:defRPr/>
            </a:pPr>
            <a:r>
              <a:rPr lang="en-US" sz="3200" b="1" dirty="0">
                <a:solidFill>
                  <a:schemeClr val="tx2"/>
                </a:solidFill>
                <a:latin typeface="Narkisim" pitchFamily="34" charset="-79"/>
                <a:ea typeface="+mj-ea"/>
                <a:cs typeface="Narkisim" pitchFamily="34" charset="-79"/>
              </a:rPr>
              <a:t>Determination of Base Width</a:t>
            </a:r>
          </a:p>
        </p:txBody>
      </p:sp>
      <p:sp useBgFill="1">
        <p:nvSpPr>
          <p:cNvPr id="4" name="Content Placeholder 5">
            <a:extLst>
              <a:ext uri="{FF2B5EF4-FFF2-40B4-BE49-F238E27FC236}">
                <a16:creationId xmlns:a16="http://schemas.microsoft.com/office/drawing/2014/main" id="{9ABA503E-0338-8486-F814-B8D7B49665A8}"/>
              </a:ext>
            </a:extLst>
          </p:cNvPr>
          <p:cNvSpPr txBox="1">
            <a:spLocks/>
          </p:cNvSpPr>
          <p:nvPr/>
        </p:nvSpPr>
        <p:spPr>
          <a:xfrm>
            <a:off x="476655" y="1050587"/>
            <a:ext cx="9962745" cy="5578813"/>
          </a:xfrm>
          <a:prstGeom prst="rect">
            <a:avLst/>
          </a:prstGeom>
          <a:ln/>
        </p:spPr>
        <p:style>
          <a:lnRef idx="1">
            <a:schemeClr val="dk1"/>
          </a:lnRef>
          <a:fillRef idx="2">
            <a:schemeClr val="dk1"/>
          </a:fillRef>
          <a:effectRef idx="1">
            <a:schemeClr val="dk1"/>
          </a:effectRef>
          <a:fontRef idx="minor">
            <a:schemeClr val="dk1"/>
          </a:fontRef>
        </p:style>
        <p:txBody>
          <a:bodyPr/>
          <a:lstStyle/>
          <a:p>
            <a:pPr marL="273050" indent="-273050">
              <a:spcBef>
                <a:spcPct val="20000"/>
              </a:spcBef>
              <a:buClr>
                <a:schemeClr val="accent4"/>
              </a:buClr>
              <a:buSzPct val="95000"/>
              <a:defRPr/>
            </a:pPr>
            <a:r>
              <a:rPr lang="en-US" sz="2000" dirty="0">
                <a:latin typeface="+mj-lt"/>
              </a:rPr>
              <a:t>	</a:t>
            </a:r>
            <a:r>
              <a:rPr lang="en-US" sz="2000" b="1" dirty="0">
                <a:solidFill>
                  <a:schemeClr val="bg1"/>
                </a:solidFill>
                <a:latin typeface="+mj-lt"/>
              </a:rPr>
              <a:t>The base width(at the concrete level) is the distance between the  center of gravity at one corner leg and the centre of gravity of the adjacent corner leg.</a:t>
            </a:r>
          </a:p>
          <a:p>
            <a:pPr marL="273050" indent="-273050">
              <a:spcBef>
                <a:spcPct val="20000"/>
              </a:spcBef>
              <a:buClr>
                <a:schemeClr val="accent4"/>
              </a:buClr>
              <a:buSzPct val="95000"/>
              <a:buFont typeface="Wingdings" pitchFamily="2" charset="2"/>
              <a:buChar char="q"/>
              <a:defRPr/>
            </a:pPr>
            <a:r>
              <a:rPr lang="en-US" sz="2000" b="1" dirty="0">
                <a:solidFill>
                  <a:schemeClr val="bg1"/>
                </a:solidFill>
                <a:latin typeface="+mj-lt"/>
              </a:rPr>
              <a:t>A particular base width which gives the minimum total cost of the tower and      foundations</a:t>
            </a:r>
            <a:r>
              <a:rPr lang="en-US" sz="2000" dirty="0">
                <a:solidFill>
                  <a:schemeClr val="bg1"/>
                </a:solidFill>
                <a:latin typeface="+mj-lt"/>
              </a:rPr>
              <a:t>.</a:t>
            </a:r>
          </a:p>
          <a:p>
            <a:pPr marL="273050" indent="-273050">
              <a:spcBef>
                <a:spcPct val="20000"/>
              </a:spcBef>
              <a:buClr>
                <a:schemeClr val="accent4"/>
              </a:buClr>
              <a:buSzPct val="95000"/>
              <a:defRPr/>
            </a:pPr>
            <a:endParaRPr lang="en-US" sz="2000" dirty="0">
              <a:solidFill>
                <a:schemeClr val="bg1"/>
              </a:solidFill>
              <a:latin typeface="+mj-lt"/>
            </a:endParaRPr>
          </a:p>
          <a:p>
            <a:pPr marL="273050" indent="-273050">
              <a:spcBef>
                <a:spcPct val="20000"/>
              </a:spcBef>
              <a:buClr>
                <a:schemeClr val="accent4"/>
              </a:buClr>
              <a:buSzPct val="95000"/>
              <a:buFont typeface="Wingdings" pitchFamily="2" charset="2"/>
              <a:buChar char="q"/>
              <a:defRPr/>
            </a:pPr>
            <a:endParaRPr lang="en-US" sz="2000" dirty="0">
              <a:solidFill>
                <a:schemeClr val="bg1"/>
              </a:solidFill>
              <a:latin typeface="+mj-lt"/>
            </a:endParaRPr>
          </a:p>
          <a:p>
            <a:pPr marL="273050" indent="-273050">
              <a:spcBef>
                <a:spcPct val="20000"/>
              </a:spcBef>
              <a:buClr>
                <a:schemeClr val="accent4"/>
              </a:buClr>
              <a:buSzPct val="95000"/>
              <a:buFont typeface="Wingdings" pitchFamily="2" charset="2"/>
              <a:buChar char="q"/>
              <a:defRPr/>
            </a:pPr>
            <a:endParaRPr lang="en-US" sz="2000" dirty="0">
              <a:solidFill>
                <a:schemeClr val="bg1"/>
              </a:solidFill>
              <a:latin typeface="+mj-lt"/>
            </a:endParaRPr>
          </a:p>
          <a:p>
            <a:pPr marL="273050" indent="-273050">
              <a:spcBef>
                <a:spcPct val="20000"/>
              </a:spcBef>
              <a:buClr>
                <a:schemeClr val="accent4"/>
              </a:buClr>
              <a:buSzPct val="95000"/>
              <a:buFont typeface="Wingdings" pitchFamily="2" charset="2"/>
              <a:buChar char="q"/>
              <a:defRPr/>
            </a:pPr>
            <a:endParaRPr lang="en-US" sz="2000" dirty="0">
              <a:solidFill>
                <a:schemeClr val="bg1"/>
              </a:solidFill>
              <a:latin typeface="+mj-lt"/>
            </a:endParaRPr>
          </a:p>
          <a:p>
            <a:pPr>
              <a:spcBef>
                <a:spcPct val="20000"/>
              </a:spcBef>
              <a:buClr>
                <a:schemeClr val="accent4"/>
              </a:buClr>
              <a:buSzPct val="95000"/>
              <a:defRPr/>
            </a:pPr>
            <a:endParaRPr lang="en-US" sz="2000" dirty="0">
              <a:solidFill>
                <a:schemeClr val="bg1"/>
              </a:solidFill>
              <a:latin typeface="+mj-lt"/>
            </a:endParaRPr>
          </a:p>
          <a:p>
            <a:pPr marL="273050" indent="-273050">
              <a:spcBef>
                <a:spcPct val="20000"/>
              </a:spcBef>
              <a:buClr>
                <a:schemeClr val="accent4"/>
              </a:buClr>
              <a:buSzPct val="95000"/>
              <a:buFont typeface="Wingdings" pitchFamily="2" charset="2"/>
              <a:buChar char="q"/>
              <a:defRPr/>
            </a:pPr>
            <a:endParaRPr lang="en-US" sz="2000" dirty="0">
              <a:solidFill>
                <a:schemeClr val="bg1"/>
              </a:solidFill>
              <a:latin typeface="+mj-lt"/>
            </a:endParaRPr>
          </a:p>
          <a:p>
            <a:pPr marL="273050" indent="-273050">
              <a:spcBef>
                <a:spcPct val="20000"/>
              </a:spcBef>
              <a:buClr>
                <a:schemeClr val="accent4"/>
              </a:buClr>
              <a:buSzPct val="95000"/>
              <a:buFont typeface="Wingdings" pitchFamily="2" charset="2"/>
              <a:buChar char="q"/>
              <a:defRPr/>
            </a:pPr>
            <a:endParaRPr lang="en-US" sz="2400" dirty="0">
              <a:solidFill>
                <a:schemeClr val="bg1"/>
              </a:solidFill>
              <a:latin typeface="+mj-lt"/>
            </a:endParaRPr>
          </a:p>
          <a:p>
            <a:pPr marL="273050" indent="-273050">
              <a:spcBef>
                <a:spcPct val="20000"/>
              </a:spcBef>
              <a:buClr>
                <a:schemeClr val="accent4"/>
              </a:buClr>
              <a:buSzPct val="95000"/>
              <a:buFont typeface="Wingdings" pitchFamily="2" charset="2"/>
              <a:buChar char="q"/>
              <a:defRPr/>
            </a:pPr>
            <a:r>
              <a:rPr lang="en-US" sz="2400" dirty="0">
                <a:solidFill>
                  <a:schemeClr val="bg1"/>
                </a:solidFill>
                <a:latin typeface="+mj-lt"/>
              </a:rPr>
              <a:t>The ratio of base width to total tower height for most towers is generally about one-fifth to one-tenth.</a:t>
            </a:r>
          </a:p>
          <a:p>
            <a:pPr marL="273050" indent="-273050">
              <a:spcBef>
                <a:spcPct val="20000"/>
              </a:spcBef>
              <a:buClr>
                <a:schemeClr val="accent4"/>
              </a:buClr>
              <a:buSzPct val="95000"/>
              <a:buFont typeface="Wingdings" pitchFamily="2" charset="2"/>
              <a:buChar char="q"/>
              <a:defRPr/>
            </a:pPr>
            <a:endParaRPr lang="en-US" sz="2400" dirty="0">
              <a:solidFill>
                <a:schemeClr val="accent5">
                  <a:lumMod val="25000"/>
                </a:schemeClr>
              </a:solidFill>
              <a:latin typeface="+mj-lt"/>
            </a:endParaRPr>
          </a:p>
          <a:p>
            <a:pPr marL="273050" indent="-273050">
              <a:spcBef>
                <a:spcPct val="20000"/>
              </a:spcBef>
              <a:buClr>
                <a:srgbClr val="0BD0D9"/>
              </a:buClr>
              <a:buSzPct val="95000"/>
              <a:defRPr/>
            </a:pPr>
            <a:endParaRPr lang="en-US" sz="2000" dirty="0">
              <a:latin typeface="+mj-lt"/>
            </a:endParaRPr>
          </a:p>
          <a:p>
            <a:pPr marL="273050" indent="-273050">
              <a:spcBef>
                <a:spcPct val="20000"/>
              </a:spcBef>
              <a:buClr>
                <a:srgbClr val="0BD0D9"/>
              </a:buClr>
              <a:buSzPct val="95000"/>
              <a:buFont typeface="Wingdings 2" pitchFamily="18" charset="2"/>
              <a:buChar char=""/>
              <a:defRPr/>
            </a:pPr>
            <a:endParaRPr lang="en-US" sz="2000" dirty="0">
              <a:latin typeface="+mj-lt"/>
            </a:endParaRPr>
          </a:p>
          <a:p>
            <a:pPr marL="273050" indent="-273050">
              <a:spcBef>
                <a:spcPct val="20000"/>
              </a:spcBef>
              <a:buClr>
                <a:srgbClr val="0BD0D9"/>
              </a:buClr>
              <a:buSzPct val="95000"/>
              <a:defRPr/>
            </a:pPr>
            <a:endParaRPr lang="en-US" sz="2000" dirty="0">
              <a:latin typeface="+mj-lt"/>
            </a:endParaRPr>
          </a:p>
          <a:p>
            <a:pPr marL="273050" indent="-273050">
              <a:spcBef>
                <a:spcPct val="20000"/>
              </a:spcBef>
              <a:buClr>
                <a:srgbClr val="0BD0D9"/>
              </a:buClr>
              <a:buSzPct val="95000"/>
              <a:defRPr/>
            </a:pPr>
            <a:endParaRPr lang="en-US" sz="2000" dirty="0">
              <a:latin typeface="+mj-lt"/>
            </a:endParaRPr>
          </a:p>
        </p:txBody>
      </p:sp>
      <p:sp>
        <p:nvSpPr>
          <p:cNvPr id="5" name="Slide Number Placeholder 4">
            <a:extLst>
              <a:ext uri="{FF2B5EF4-FFF2-40B4-BE49-F238E27FC236}">
                <a16:creationId xmlns:a16="http://schemas.microsoft.com/office/drawing/2014/main" id="{2B2B02BA-9675-0D66-E66C-4A74EEF2484F}"/>
              </a:ext>
            </a:extLst>
          </p:cNvPr>
          <p:cNvSpPr txBox="1">
            <a:spLocks/>
          </p:cNvSpPr>
          <p:nvPr/>
        </p:nvSpPr>
        <p:spPr>
          <a:xfrm>
            <a:off x="9753600" y="6416676"/>
            <a:ext cx="762000" cy="365125"/>
          </a:xfrm>
          <a:prstGeom prst="rect">
            <a:avLst/>
          </a:prstGeom>
        </p:spPr>
        <p:txBody>
          <a:bodyPr lIns="0" tIns="0" rIns="0" bIns="0" anchor="b"/>
          <a:lstStyle/>
          <a:p>
            <a:pPr algn="r">
              <a:defRPr/>
            </a:pPr>
            <a:endParaRPr lang="en-IN" dirty="0">
              <a:solidFill>
                <a:schemeClr val="tx2">
                  <a:shade val="90000"/>
                </a:schemeClr>
              </a:solidFill>
              <a:latin typeface="+mj-lt"/>
            </a:endParaRPr>
          </a:p>
        </p:txBody>
      </p:sp>
      <p:pic>
        <p:nvPicPr>
          <p:cNvPr id="52230" name="Picture 2">
            <a:extLst>
              <a:ext uri="{FF2B5EF4-FFF2-40B4-BE49-F238E27FC236}">
                <a16:creationId xmlns:a16="http://schemas.microsoft.com/office/drawing/2014/main" id="{96434AB6-B421-AC48-7D15-8C35A44B7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5" y="2546823"/>
            <a:ext cx="2895600" cy="685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2231" name="Picture 3">
            <a:extLst>
              <a:ext uri="{FF2B5EF4-FFF2-40B4-BE49-F238E27FC236}">
                <a16:creationId xmlns:a16="http://schemas.microsoft.com/office/drawing/2014/main" id="{C6E1F2FC-4826-05FA-F541-9C7C8E267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918" y="3483177"/>
            <a:ext cx="8507097" cy="124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Callout 9">
            <a:extLst>
              <a:ext uri="{FF2B5EF4-FFF2-40B4-BE49-F238E27FC236}">
                <a16:creationId xmlns:a16="http://schemas.microsoft.com/office/drawing/2014/main" id="{EE0CD2D5-476F-5C56-17C3-2B4F877D2996}"/>
              </a:ext>
            </a:extLst>
          </p:cNvPr>
          <p:cNvSpPr/>
          <p:nvPr/>
        </p:nvSpPr>
        <p:spPr>
          <a:xfrm rot="4842495">
            <a:off x="5741224" y="2331392"/>
            <a:ext cx="733421" cy="1385887"/>
          </a:xfrm>
          <a:prstGeom prst="wedgeEllipseCallout">
            <a:avLst>
              <a:gd name="adj1" fmla="val -43032"/>
              <a:gd name="adj2" fmla="val 6291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2233" name="Rectangle 10">
            <a:extLst>
              <a:ext uri="{FF2B5EF4-FFF2-40B4-BE49-F238E27FC236}">
                <a16:creationId xmlns:a16="http://schemas.microsoft.com/office/drawing/2014/main" id="{48E8CAD9-1606-188A-2C36-65CA68DBF031}"/>
              </a:ext>
            </a:extLst>
          </p:cNvPr>
          <p:cNvSpPr>
            <a:spLocks noChangeArrowheads="1"/>
          </p:cNvSpPr>
          <p:nvPr/>
        </p:nvSpPr>
        <p:spPr bwMode="auto">
          <a:xfrm rot="-911460">
            <a:off x="5626404" y="2820188"/>
            <a:ext cx="1008032"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3050" indent="-273050"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buClr>
                <a:srgbClr val="0BD0D9"/>
              </a:buClr>
              <a:buSzPct val="95000"/>
              <a:buFontTx/>
              <a:buNone/>
            </a:pPr>
            <a:r>
              <a:rPr lang="en-US" altLang="en-US" sz="1400" dirty="0">
                <a:solidFill>
                  <a:srgbClr val="C00000"/>
                </a:solidFill>
              </a:rPr>
              <a:t>      Ryle</a:t>
            </a:r>
          </a:p>
          <a:p>
            <a:pPr algn="ctr" eaLnBrk="1" hangingPunct="1">
              <a:buClr>
                <a:srgbClr val="0BD0D9"/>
              </a:buClr>
              <a:buSzPct val="95000"/>
              <a:buFontTx/>
              <a:buNone/>
            </a:pPr>
            <a:r>
              <a:rPr lang="en-US" altLang="en-US" sz="1400" dirty="0">
                <a:solidFill>
                  <a:srgbClr val="C00000"/>
                </a:solidFill>
              </a:rPr>
              <a:t> Formula</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9">
            <a:extLst>
              <a:ext uri="{FF2B5EF4-FFF2-40B4-BE49-F238E27FC236}">
                <a16:creationId xmlns:a16="http://schemas.microsoft.com/office/drawing/2014/main" id="{FD1B15C8-F46B-98AA-0E43-DFFDF23AFD0D}"/>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3251" name="Rectangle 11">
            <a:extLst>
              <a:ext uri="{FF2B5EF4-FFF2-40B4-BE49-F238E27FC236}">
                <a16:creationId xmlns:a16="http://schemas.microsoft.com/office/drawing/2014/main" id="{342A2A20-69CA-2E73-90D0-33EEA82184F4}"/>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3252" name="Rectangle 14">
            <a:extLst>
              <a:ext uri="{FF2B5EF4-FFF2-40B4-BE49-F238E27FC236}">
                <a16:creationId xmlns:a16="http://schemas.microsoft.com/office/drawing/2014/main" id="{73A93F40-475F-B8D6-176C-48194F5201C5}"/>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3253" name="Rectangle 22">
            <a:extLst>
              <a:ext uri="{FF2B5EF4-FFF2-40B4-BE49-F238E27FC236}">
                <a16:creationId xmlns:a16="http://schemas.microsoft.com/office/drawing/2014/main" id="{6A9D10EF-4CAC-4157-056F-6F1E1C0C263B}"/>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3254" name="Rectangle 23">
            <a:extLst>
              <a:ext uri="{FF2B5EF4-FFF2-40B4-BE49-F238E27FC236}">
                <a16:creationId xmlns:a16="http://schemas.microsoft.com/office/drawing/2014/main" id="{077A9EAF-CA8B-34CB-510B-AA6C03192490}"/>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53255" name="Rectangle 24">
            <a:extLst>
              <a:ext uri="{FF2B5EF4-FFF2-40B4-BE49-F238E27FC236}">
                <a16:creationId xmlns:a16="http://schemas.microsoft.com/office/drawing/2014/main" id="{19156E42-0173-DFE6-91B3-98E0410238A2}"/>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3256" name="Rectangle 25">
            <a:extLst>
              <a:ext uri="{FF2B5EF4-FFF2-40B4-BE49-F238E27FC236}">
                <a16:creationId xmlns:a16="http://schemas.microsoft.com/office/drawing/2014/main" id="{3A3B2A94-8B3D-38BB-79E4-1FEE454ADDF4}"/>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3257" name="Rectangle 26">
            <a:extLst>
              <a:ext uri="{FF2B5EF4-FFF2-40B4-BE49-F238E27FC236}">
                <a16:creationId xmlns:a16="http://schemas.microsoft.com/office/drawing/2014/main" id="{5573E17E-A36A-363F-0C45-3D83567650D8}"/>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3258" name="Rectangle 27">
            <a:extLst>
              <a:ext uri="{FF2B5EF4-FFF2-40B4-BE49-F238E27FC236}">
                <a16:creationId xmlns:a16="http://schemas.microsoft.com/office/drawing/2014/main" id="{AE7F2341-7BCE-59A7-A331-657A15F31F7D}"/>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3259" name="Rectangle 28">
            <a:extLst>
              <a:ext uri="{FF2B5EF4-FFF2-40B4-BE49-F238E27FC236}">
                <a16:creationId xmlns:a16="http://schemas.microsoft.com/office/drawing/2014/main" id="{1DA77C8B-BBD5-6934-4D40-5DA47929C693}"/>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3260" name="Rectangle 29">
            <a:extLst>
              <a:ext uri="{FF2B5EF4-FFF2-40B4-BE49-F238E27FC236}">
                <a16:creationId xmlns:a16="http://schemas.microsoft.com/office/drawing/2014/main" id="{745910AA-37C9-013C-28BC-AC672DDF72FC}"/>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3" name="Content Placeholder 2">
            <a:extLst>
              <a:ext uri="{FF2B5EF4-FFF2-40B4-BE49-F238E27FC236}">
                <a16:creationId xmlns:a16="http://schemas.microsoft.com/office/drawing/2014/main" id="{2FEE050F-C19E-610C-6FAE-9AAA668EC2B4}"/>
              </a:ext>
            </a:extLst>
          </p:cNvPr>
          <p:cNvSpPr>
            <a:spLocks noGrp="1"/>
          </p:cNvSpPr>
          <p:nvPr>
            <p:ph idx="1"/>
          </p:nvPr>
        </p:nvSpPr>
        <p:spPr>
          <a:xfrm>
            <a:off x="311285" y="228600"/>
            <a:ext cx="10583694" cy="5812762"/>
          </a:xfrm>
        </p:spPr>
        <p:txBody>
          <a:bodyPr>
            <a:normAutofit/>
          </a:bodyPr>
          <a:lstStyle/>
          <a:p>
            <a:pPr>
              <a:defRPr/>
            </a:pPr>
            <a:r>
              <a:rPr lang="en-US" sz="3200" dirty="0">
                <a:solidFill>
                  <a:schemeClr val="bg1"/>
                </a:solidFill>
              </a:rPr>
              <a:t>A wide taper in the tower base reduces the foundation loading and foundation costs but it increases the cost of the tower and the area of the site required. </a:t>
            </a:r>
          </a:p>
          <a:p>
            <a:pPr>
              <a:defRPr/>
            </a:pPr>
            <a:r>
              <a:rPr lang="en-US" sz="3200" dirty="0">
                <a:solidFill>
                  <a:schemeClr val="bg1"/>
                </a:solidFill>
              </a:rPr>
              <a:t>A minimum cost which occurs with a tower width, is greater with bad soil than with good soil.</a:t>
            </a:r>
          </a:p>
          <a:p>
            <a:pPr>
              <a:defRPr/>
            </a:pPr>
            <a:r>
              <a:rPr lang="en-US" sz="3200" dirty="0">
                <a:solidFill>
                  <a:schemeClr val="bg1"/>
                </a:solidFill>
              </a:rPr>
              <a:t>So optimization is to be done with different base widths and costs of the Tower &amp; Foundation while designing of the Towers.</a:t>
            </a:r>
          </a:p>
          <a:p>
            <a:pPr>
              <a:defRPr/>
            </a:pPr>
            <a:r>
              <a:rPr lang="en-US" sz="3200" dirty="0">
                <a:solidFill>
                  <a:schemeClr val="bg1"/>
                </a:solidFill>
              </a:rPr>
              <a:t>The ROW issues shall also be kept in mind while arriving at the Base width of the Tower. </a:t>
            </a:r>
            <a:r>
              <a:rPr lang="en-GB" dirty="0"/>
              <a:t> </a:t>
            </a:r>
          </a:p>
          <a:p>
            <a:pPr>
              <a:defRPr/>
            </a:pPr>
            <a:endParaRPr lang="en-US" dirty="0"/>
          </a:p>
          <a:p>
            <a:pPr>
              <a:defRPr/>
            </a:pPr>
            <a:endParaRPr lang="en-IN" dirty="0"/>
          </a:p>
        </p:txBody>
      </p:sp>
      <p:sp>
        <p:nvSpPr>
          <p:cNvPr id="53262" name="Slide Number Placeholder 14">
            <a:extLst>
              <a:ext uri="{FF2B5EF4-FFF2-40B4-BE49-F238E27FC236}">
                <a16:creationId xmlns:a16="http://schemas.microsoft.com/office/drawing/2014/main" id="{20428CA7-A75C-A00F-53AB-1B7DF14BE591}"/>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5D6C6C39-80C8-4353-B97D-C07332719442}" type="slidenum">
              <a:rPr lang="zh-CN" altLang="en-GB" sz="1400">
                <a:solidFill>
                  <a:schemeClr val="tx1"/>
                </a:solidFill>
              </a:rPr>
              <a:pPr algn="r" eaLnBrk="1" hangingPunct="1">
                <a:spcBef>
                  <a:spcPct val="0"/>
                </a:spcBef>
                <a:buClrTx/>
                <a:buSzTx/>
                <a:buFontTx/>
                <a:buNone/>
              </a:pPr>
              <a:t>34</a:t>
            </a:fld>
            <a:endParaRPr lang="en-GB" altLang="zh-CN" sz="1400">
              <a:solidFill>
                <a:schemeClr val="tx1"/>
              </a:solidFill>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9">
            <a:extLst>
              <a:ext uri="{FF2B5EF4-FFF2-40B4-BE49-F238E27FC236}">
                <a16:creationId xmlns:a16="http://schemas.microsoft.com/office/drawing/2014/main" id="{710DFB20-20EC-78A5-CE89-2341F64B3268}"/>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4275" name="Rectangle 11">
            <a:extLst>
              <a:ext uri="{FF2B5EF4-FFF2-40B4-BE49-F238E27FC236}">
                <a16:creationId xmlns:a16="http://schemas.microsoft.com/office/drawing/2014/main" id="{0B6087B3-F3D6-70D8-7044-4AAAE7F4D190}"/>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4276" name="Rectangle 14">
            <a:extLst>
              <a:ext uri="{FF2B5EF4-FFF2-40B4-BE49-F238E27FC236}">
                <a16:creationId xmlns:a16="http://schemas.microsoft.com/office/drawing/2014/main" id="{3901A09A-D42E-1F8B-6441-C157201C5B19}"/>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4277" name="Rectangle 22">
            <a:extLst>
              <a:ext uri="{FF2B5EF4-FFF2-40B4-BE49-F238E27FC236}">
                <a16:creationId xmlns:a16="http://schemas.microsoft.com/office/drawing/2014/main" id="{41CB31D0-DB3A-A856-94C0-74ED1D9C5C6D}"/>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4278" name="Rectangle 23">
            <a:extLst>
              <a:ext uri="{FF2B5EF4-FFF2-40B4-BE49-F238E27FC236}">
                <a16:creationId xmlns:a16="http://schemas.microsoft.com/office/drawing/2014/main" id="{A6D631AD-FE29-BBD4-079C-884BA9A83782}"/>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54279" name="Rectangle 24">
            <a:extLst>
              <a:ext uri="{FF2B5EF4-FFF2-40B4-BE49-F238E27FC236}">
                <a16:creationId xmlns:a16="http://schemas.microsoft.com/office/drawing/2014/main" id="{B3167A71-92A3-87E4-88E0-C39F69E04CC1}"/>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4280" name="Rectangle 25">
            <a:extLst>
              <a:ext uri="{FF2B5EF4-FFF2-40B4-BE49-F238E27FC236}">
                <a16:creationId xmlns:a16="http://schemas.microsoft.com/office/drawing/2014/main" id="{EF4D0BBE-AEBC-67C5-B5F4-D14D253B9171}"/>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4281" name="Rectangle 26">
            <a:extLst>
              <a:ext uri="{FF2B5EF4-FFF2-40B4-BE49-F238E27FC236}">
                <a16:creationId xmlns:a16="http://schemas.microsoft.com/office/drawing/2014/main" id="{E9835E5A-4048-8B20-38AC-6605BA188A9B}"/>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4282" name="Rectangle 27">
            <a:extLst>
              <a:ext uri="{FF2B5EF4-FFF2-40B4-BE49-F238E27FC236}">
                <a16:creationId xmlns:a16="http://schemas.microsoft.com/office/drawing/2014/main" id="{064936F9-456B-54F7-7856-4BB74817F5B1}"/>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4283" name="Rectangle 28">
            <a:extLst>
              <a:ext uri="{FF2B5EF4-FFF2-40B4-BE49-F238E27FC236}">
                <a16:creationId xmlns:a16="http://schemas.microsoft.com/office/drawing/2014/main" id="{D60F87CF-7DD3-3226-42DB-551288D4E819}"/>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4284" name="Rectangle 29">
            <a:extLst>
              <a:ext uri="{FF2B5EF4-FFF2-40B4-BE49-F238E27FC236}">
                <a16:creationId xmlns:a16="http://schemas.microsoft.com/office/drawing/2014/main" id="{658E9DF7-C540-A234-1807-AA822C918CFA}"/>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54285" name="Title 1">
            <a:extLst>
              <a:ext uri="{FF2B5EF4-FFF2-40B4-BE49-F238E27FC236}">
                <a16:creationId xmlns:a16="http://schemas.microsoft.com/office/drawing/2014/main" id="{CDB582C4-FAD7-5DF4-41F0-F967BCEDFE89}"/>
              </a:ext>
            </a:extLst>
          </p:cNvPr>
          <p:cNvSpPr>
            <a:spLocks noGrp="1"/>
          </p:cNvSpPr>
          <p:nvPr>
            <p:ph type="title"/>
          </p:nvPr>
        </p:nvSpPr>
        <p:spPr/>
        <p:txBody>
          <a:bodyPr/>
          <a:lstStyle/>
          <a:p>
            <a:r>
              <a:rPr lang="en-US" altLang="en-US" b="1" u="sng" dirty="0">
                <a:solidFill>
                  <a:srgbClr val="FF0000"/>
                </a:solidFill>
              </a:rPr>
              <a:t>Hamper width / Cage width</a:t>
            </a:r>
            <a:endParaRPr lang="en-IN" altLang="en-US" b="1" u="sng" dirty="0">
              <a:solidFill>
                <a:srgbClr val="FF0000"/>
              </a:solidFill>
            </a:endParaRPr>
          </a:p>
        </p:txBody>
      </p:sp>
      <p:sp>
        <p:nvSpPr>
          <p:cNvPr id="3" name="Content Placeholder 2">
            <a:extLst>
              <a:ext uri="{FF2B5EF4-FFF2-40B4-BE49-F238E27FC236}">
                <a16:creationId xmlns:a16="http://schemas.microsoft.com/office/drawing/2014/main" id="{1D077910-D77D-F0D6-5807-CFA43A2AF6E2}"/>
              </a:ext>
            </a:extLst>
          </p:cNvPr>
          <p:cNvSpPr>
            <a:spLocks noGrp="1"/>
          </p:cNvSpPr>
          <p:nvPr>
            <p:ph idx="1"/>
          </p:nvPr>
        </p:nvSpPr>
        <p:spPr>
          <a:xfrm>
            <a:off x="486383" y="1459150"/>
            <a:ext cx="10797701" cy="4070782"/>
          </a:xfrm>
        </p:spPr>
        <p:txBody>
          <a:bodyPr>
            <a:normAutofit/>
          </a:bodyPr>
          <a:lstStyle/>
          <a:p>
            <a:pPr>
              <a:defRPr/>
            </a:pPr>
            <a:r>
              <a:rPr lang="en-US" sz="2800" dirty="0">
                <a:solidFill>
                  <a:schemeClr val="bg1"/>
                </a:solidFill>
              </a:rPr>
              <a:t>The Horizontal spacing between the Conductor shall decide the hamper width and as well as Cross arm length between the </a:t>
            </a:r>
            <a:r>
              <a:rPr lang="en-US" sz="2800" dirty="0" err="1">
                <a:solidFill>
                  <a:schemeClr val="bg1"/>
                </a:solidFill>
              </a:rPr>
              <a:t>centre</a:t>
            </a:r>
            <a:r>
              <a:rPr lang="en-US" sz="2800" dirty="0">
                <a:solidFill>
                  <a:schemeClr val="bg1"/>
                </a:solidFill>
              </a:rPr>
              <a:t> of the Tower.</a:t>
            </a:r>
          </a:p>
          <a:p>
            <a:pPr>
              <a:defRPr/>
            </a:pPr>
            <a:endParaRPr lang="en-US" sz="2800" dirty="0">
              <a:solidFill>
                <a:schemeClr val="bg1"/>
              </a:solidFill>
            </a:endParaRPr>
          </a:p>
          <a:p>
            <a:pPr>
              <a:defRPr/>
            </a:pPr>
            <a:r>
              <a:rPr lang="en-US" sz="2800" dirty="0">
                <a:solidFill>
                  <a:schemeClr val="bg1"/>
                </a:solidFill>
              </a:rPr>
              <a:t>Horizontal spacing between conductors based on the mid-span flashover between the power conductor under the severest wind and galloping conditions and the electrical clearance of the line conductor (live part) to the tower body (metal part).</a:t>
            </a:r>
            <a:endParaRPr lang="en-IN" dirty="0"/>
          </a:p>
        </p:txBody>
      </p:sp>
      <p:sp>
        <p:nvSpPr>
          <p:cNvPr id="54287" name="Slide Number Placeholder 14">
            <a:extLst>
              <a:ext uri="{FF2B5EF4-FFF2-40B4-BE49-F238E27FC236}">
                <a16:creationId xmlns:a16="http://schemas.microsoft.com/office/drawing/2014/main" id="{25050029-B251-6DBF-08F5-E3D1AC59A9C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82030DBC-302E-4660-A3B5-5375885C888E}" type="slidenum">
              <a:rPr lang="zh-CN" altLang="en-GB" sz="1400">
                <a:solidFill>
                  <a:schemeClr val="tx1"/>
                </a:solidFill>
              </a:rPr>
              <a:pPr algn="r" eaLnBrk="1" hangingPunct="1">
                <a:spcBef>
                  <a:spcPct val="0"/>
                </a:spcBef>
                <a:buClrTx/>
                <a:buSzTx/>
                <a:buFontTx/>
                <a:buNone/>
              </a:pPr>
              <a:t>35</a:t>
            </a:fld>
            <a:endParaRPr lang="en-GB" altLang="zh-CN" sz="1400">
              <a:solidFill>
                <a:schemeClr val="tx1"/>
              </a:solidFill>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9">
            <a:extLst>
              <a:ext uri="{FF2B5EF4-FFF2-40B4-BE49-F238E27FC236}">
                <a16:creationId xmlns:a16="http://schemas.microsoft.com/office/drawing/2014/main" id="{17AFA05D-AD29-4E3C-1A32-9FF3FC6E3BA2}"/>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5299" name="Rectangle 11">
            <a:extLst>
              <a:ext uri="{FF2B5EF4-FFF2-40B4-BE49-F238E27FC236}">
                <a16:creationId xmlns:a16="http://schemas.microsoft.com/office/drawing/2014/main" id="{4849C66A-21E5-FE87-78CC-354DFA058021}"/>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5300" name="Rectangle 14">
            <a:extLst>
              <a:ext uri="{FF2B5EF4-FFF2-40B4-BE49-F238E27FC236}">
                <a16:creationId xmlns:a16="http://schemas.microsoft.com/office/drawing/2014/main" id="{493038A5-D4AC-81A0-A4AE-E42D68589A2B}"/>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5301" name="Rectangle 22">
            <a:extLst>
              <a:ext uri="{FF2B5EF4-FFF2-40B4-BE49-F238E27FC236}">
                <a16:creationId xmlns:a16="http://schemas.microsoft.com/office/drawing/2014/main" id="{CA93FFAB-D53E-887A-1792-FC6822CE42FB}"/>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5302" name="Rectangle 23">
            <a:extLst>
              <a:ext uri="{FF2B5EF4-FFF2-40B4-BE49-F238E27FC236}">
                <a16:creationId xmlns:a16="http://schemas.microsoft.com/office/drawing/2014/main" id="{A7FFF044-0173-ABAA-CA52-30318F1A9C8D}"/>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55303" name="Rectangle 24">
            <a:extLst>
              <a:ext uri="{FF2B5EF4-FFF2-40B4-BE49-F238E27FC236}">
                <a16:creationId xmlns:a16="http://schemas.microsoft.com/office/drawing/2014/main" id="{CE3984B8-BD01-7B7F-F73A-9A4947143FAF}"/>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5304" name="Rectangle 25">
            <a:extLst>
              <a:ext uri="{FF2B5EF4-FFF2-40B4-BE49-F238E27FC236}">
                <a16:creationId xmlns:a16="http://schemas.microsoft.com/office/drawing/2014/main" id="{CA923099-E08C-5052-16B3-3B91966E560D}"/>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5305" name="Rectangle 26">
            <a:extLst>
              <a:ext uri="{FF2B5EF4-FFF2-40B4-BE49-F238E27FC236}">
                <a16:creationId xmlns:a16="http://schemas.microsoft.com/office/drawing/2014/main" id="{2783D5FD-928F-CAC2-8BF3-864E2A9A89D7}"/>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5306" name="Rectangle 27">
            <a:extLst>
              <a:ext uri="{FF2B5EF4-FFF2-40B4-BE49-F238E27FC236}">
                <a16:creationId xmlns:a16="http://schemas.microsoft.com/office/drawing/2014/main" id="{AAD8A55B-33BD-0B02-4C7F-B9929201A777}"/>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5307" name="Rectangle 28">
            <a:extLst>
              <a:ext uri="{FF2B5EF4-FFF2-40B4-BE49-F238E27FC236}">
                <a16:creationId xmlns:a16="http://schemas.microsoft.com/office/drawing/2014/main" id="{D0D7C7F8-3D14-B533-10F9-9DB8BF735126}"/>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5308" name="Rectangle 29">
            <a:extLst>
              <a:ext uri="{FF2B5EF4-FFF2-40B4-BE49-F238E27FC236}">
                <a16:creationId xmlns:a16="http://schemas.microsoft.com/office/drawing/2014/main" id="{8E7C7626-4BF4-1074-69AD-69FEC613A6C8}"/>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55309" name="Title 1">
            <a:extLst>
              <a:ext uri="{FF2B5EF4-FFF2-40B4-BE49-F238E27FC236}">
                <a16:creationId xmlns:a16="http://schemas.microsoft.com/office/drawing/2014/main" id="{CFAE5262-E920-C5F0-4726-FB1BB6A8B43A}"/>
              </a:ext>
            </a:extLst>
          </p:cNvPr>
          <p:cNvSpPr>
            <a:spLocks noGrp="1"/>
          </p:cNvSpPr>
          <p:nvPr>
            <p:ph type="title"/>
          </p:nvPr>
        </p:nvSpPr>
        <p:spPr>
          <a:xfrm>
            <a:off x="677334" y="609600"/>
            <a:ext cx="8596668" cy="1029632"/>
          </a:xfrm>
        </p:spPr>
        <p:txBody>
          <a:bodyPr/>
          <a:lstStyle/>
          <a:p>
            <a:r>
              <a:rPr lang="en-US" altLang="en-US" b="1" u="sng" dirty="0">
                <a:solidFill>
                  <a:srgbClr val="FF0000"/>
                </a:solidFill>
              </a:rPr>
              <a:t>Phase-to-Phase Air Clearances</a:t>
            </a:r>
            <a:endParaRPr lang="en-IN" altLang="en-US" b="1" u="sng" dirty="0">
              <a:solidFill>
                <a:srgbClr val="FF0000"/>
              </a:solidFill>
            </a:endParaRPr>
          </a:p>
        </p:txBody>
      </p:sp>
      <p:sp>
        <p:nvSpPr>
          <p:cNvPr id="3" name="Content Placeholder 2">
            <a:extLst>
              <a:ext uri="{FF2B5EF4-FFF2-40B4-BE49-F238E27FC236}">
                <a16:creationId xmlns:a16="http://schemas.microsoft.com/office/drawing/2014/main" id="{6F97E4C3-5220-3A7A-11A1-466CB96B405D}"/>
              </a:ext>
            </a:extLst>
          </p:cNvPr>
          <p:cNvSpPr>
            <a:spLocks noGrp="1"/>
          </p:cNvSpPr>
          <p:nvPr>
            <p:ph idx="1"/>
          </p:nvPr>
        </p:nvSpPr>
        <p:spPr>
          <a:xfrm>
            <a:off x="654276" y="1639232"/>
            <a:ext cx="10860389" cy="4043938"/>
          </a:xfrm>
        </p:spPr>
        <p:txBody>
          <a:bodyPr>
            <a:normAutofit lnSpcReduction="10000"/>
          </a:bodyPr>
          <a:lstStyle/>
          <a:p>
            <a:pPr marL="0" indent="0">
              <a:buNone/>
              <a:defRPr/>
            </a:pPr>
            <a:r>
              <a:rPr lang="en-GB" sz="3600" b="1" u="sng" dirty="0">
                <a:solidFill>
                  <a:schemeClr val="bg1"/>
                </a:solidFill>
              </a:rPr>
              <a:t>Horizontal Clearance between conductors</a:t>
            </a:r>
            <a:endParaRPr lang="en-GB" sz="3200" dirty="0">
              <a:solidFill>
                <a:schemeClr val="bg1"/>
              </a:solidFill>
            </a:endParaRPr>
          </a:p>
          <a:p>
            <a:pPr marL="0" indent="0">
              <a:buNone/>
              <a:defRPr/>
            </a:pPr>
            <a:r>
              <a:rPr lang="en-GB" sz="2500" dirty="0">
                <a:solidFill>
                  <a:schemeClr val="bg1"/>
                </a:solidFill>
              </a:rPr>
              <a:t> </a:t>
            </a:r>
            <a:r>
              <a:rPr lang="en-GB" sz="3200" dirty="0">
                <a:solidFill>
                  <a:schemeClr val="bg1"/>
                </a:solidFill>
              </a:rPr>
              <a:t>= </a:t>
            </a:r>
            <a:r>
              <a:rPr lang="en-GB" sz="3200" b="1" dirty="0">
                <a:solidFill>
                  <a:schemeClr val="bg1"/>
                </a:solidFill>
              </a:rPr>
              <a:t> 0.62* (fmax + Lk)^0.5+(V/150</a:t>
            </a:r>
            <a:r>
              <a:rPr lang="en-GB" sz="3200" b="1" u="sng" dirty="0">
                <a:solidFill>
                  <a:schemeClr val="bg1"/>
                </a:solidFill>
              </a:rPr>
              <a:t>)</a:t>
            </a:r>
          </a:p>
          <a:p>
            <a:pPr marL="0" indent="0">
              <a:buNone/>
              <a:defRPr/>
            </a:pPr>
            <a:r>
              <a:rPr lang="en-GB" sz="3200" b="1" dirty="0">
                <a:solidFill>
                  <a:schemeClr val="bg1"/>
                </a:solidFill>
              </a:rPr>
              <a:t>where</a:t>
            </a:r>
          </a:p>
          <a:p>
            <a:pPr marL="0" indent="0">
              <a:buNone/>
              <a:defRPr/>
            </a:pPr>
            <a:r>
              <a:rPr lang="en-GB" sz="3200" b="1" dirty="0">
                <a:solidFill>
                  <a:schemeClr val="bg1"/>
                </a:solidFill>
              </a:rPr>
              <a:t>fmax is the maximum sag in metres</a:t>
            </a:r>
          </a:p>
          <a:p>
            <a:pPr marL="0" indent="0">
              <a:buNone/>
              <a:defRPr/>
            </a:pPr>
            <a:r>
              <a:rPr lang="en-GB" sz="3200" b="1" dirty="0">
                <a:solidFill>
                  <a:schemeClr val="bg1"/>
                </a:solidFill>
              </a:rPr>
              <a:t>Lk is the vertical length of the Suspension String in                             </a:t>
            </a:r>
            <a:r>
              <a:rPr lang="en-GB" sz="3200" b="1" dirty="0" err="1">
                <a:solidFill>
                  <a:schemeClr val="bg1"/>
                </a:solidFill>
              </a:rPr>
              <a:t>mtrs</a:t>
            </a:r>
            <a:r>
              <a:rPr lang="en-GB" sz="3200" b="1" dirty="0">
                <a:solidFill>
                  <a:schemeClr val="bg1"/>
                </a:solidFill>
              </a:rPr>
              <a:t> </a:t>
            </a:r>
          </a:p>
          <a:p>
            <a:pPr marL="0" indent="0">
              <a:buNone/>
              <a:defRPr/>
            </a:pPr>
            <a:r>
              <a:rPr lang="en-GB" sz="3200" b="1" dirty="0">
                <a:solidFill>
                  <a:schemeClr val="bg1"/>
                </a:solidFill>
              </a:rPr>
              <a:t>V is the line voltage in kV</a:t>
            </a:r>
            <a:endParaRPr lang="en-IN" sz="2400" dirty="0"/>
          </a:p>
        </p:txBody>
      </p:sp>
      <p:sp>
        <p:nvSpPr>
          <p:cNvPr id="55311" name="Slide Number Placeholder 14">
            <a:extLst>
              <a:ext uri="{FF2B5EF4-FFF2-40B4-BE49-F238E27FC236}">
                <a16:creationId xmlns:a16="http://schemas.microsoft.com/office/drawing/2014/main" id="{4A585E56-CFEF-600D-1D11-81EB2AC2798D}"/>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6D6C5C44-43EB-4904-AA70-F9A0A9B5B1C6}" type="slidenum">
              <a:rPr lang="zh-CN" altLang="en-GB" sz="1400">
                <a:solidFill>
                  <a:schemeClr val="tx1"/>
                </a:solidFill>
              </a:rPr>
              <a:pPr algn="r" eaLnBrk="1" hangingPunct="1">
                <a:spcBef>
                  <a:spcPct val="0"/>
                </a:spcBef>
                <a:buClrTx/>
                <a:buSzTx/>
                <a:buFontTx/>
                <a:buNone/>
              </a:pPr>
              <a:t>36</a:t>
            </a:fld>
            <a:endParaRPr lang="en-GB" altLang="zh-CN" sz="1400">
              <a:solidFill>
                <a:schemeClr val="tx1"/>
              </a:solidFill>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9">
            <a:extLst>
              <a:ext uri="{FF2B5EF4-FFF2-40B4-BE49-F238E27FC236}">
                <a16:creationId xmlns:a16="http://schemas.microsoft.com/office/drawing/2014/main" id="{72CA04ED-1931-B4A2-4A34-CE6857AC39E1}"/>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6323" name="Rectangle 11">
            <a:extLst>
              <a:ext uri="{FF2B5EF4-FFF2-40B4-BE49-F238E27FC236}">
                <a16:creationId xmlns:a16="http://schemas.microsoft.com/office/drawing/2014/main" id="{AB326B53-CEEA-E765-11B2-33A6B7A3DB4D}"/>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6324" name="Rectangle 14">
            <a:extLst>
              <a:ext uri="{FF2B5EF4-FFF2-40B4-BE49-F238E27FC236}">
                <a16:creationId xmlns:a16="http://schemas.microsoft.com/office/drawing/2014/main" id="{0F66CEDF-6D3B-60D5-A007-DF40C558DF0D}"/>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6325" name="Rectangle 22">
            <a:extLst>
              <a:ext uri="{FF2B5EF4-FFF2-40B4-BE49-F238E27FC236}">
                <a16:creationId xmlns:a16="http://schemas.microsoft.com/office/drawing/2014/main" id="{EAFEAF81-12C5-231F-6CF0-FBC5351D9EA5}"/>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56326" name="Rectangle 23">
            <a:extLst>
              <a:ext uri="{FF2B5EF4-FFF2-40B4-BE49-F238E27FC236}">
                <a16:creationId xmlns:a16="http://schemas.microsoft.com/office/drawing/2014/main" id="{4DC05466-2762-D5F9-E4FF-863845345E93}"/>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56327" name="Rectangle 24">
            <a:extLst>
              <a:ext uri="{FF2B5EF4-FFF2-40B4-BE49-F238E27FC236}">
                <a16:creationId xmlns:a16="http://schemas.microsoft.com/office/drawing/2014/main" id="{4B00FDA9-CB93-B968-3C5E-22A89472BEEE}"/>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6328" name="Rectangle 25">
            <a:extLst>
              <a:ext uri="{FF2B5EF4-FFF2-40B4-BE49-F238E27FC236}">
                <a16:creationId xmlns:a16="http://schemas.microsoft.com/office/drawing/2014/main" id="{50665639-1921-D464-C5E8-88A065B2D67D}"/>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6329" name="Rectangle 26">
            <a:extLst>
              <a:ext uri="{FF2B5EF4-FFF2-40B4-BE49-F238E27FC236}">
                <a16:creationId xmlns:a16="http://schemas.microsoft.com/office/drawing/2014/main" id="{B7FB99DC-6E07-953D-3122-313C4409354C}"/>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6330" name="Rectangle 27">
            <a:extLst>
              <a:ext uri="{FF2B5EF4-FFF2-40B4-BE49-F238E27FC236}">
                <a16:creationId xmlns:a16="http://schemas.microsoft.com/office/drawing/2014/main" id="{C000C562-1DAB-9A2C-3780-53900AD3C031}"/>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6331" name="Rectangle 28">
            <a:extLst>
              <a:ext uri="{FF2B5EF4-FFF2-40B4-BE49-F238E27FC236}">
                <a16:creationId xmlns:a16="http://schemas.microsoft.com/office/drawing/2014/main" id="{D78B3389-236D-E821-FF4F-DFE133DFA927}"/>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56332" name="Rectangle 29">
            <a:extLst>
              <a:ext uri="{FF2B5EF4-FFF2-40B4-BE49-F238E27FC236}">
                <a16:creationId xmlns:a16="http://schemas.microsoft.com/office/drawing/2014/main" id="{EA39BE80-0225-A806-54FE-7F04D73A01FB}"/>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56333" name="Title 1">
            <a:extLst>
              <a:ext uri="{FF2B5EF4-FFF2-40B4-BE49-F238E27FC236}">
                <a16:creationId xmlns:a16="http://schemas.microsoft.com/office/drawing/2014/main" id="{A92E0A87-047B-5351-7E2E-02FBBC9AE811}"/>
              </a:ext>
            </a:extLst>
          </p:cNvPr>
          <p:cNvSpPr>
            <a:spLocks noGrp="1"/>
          </p:cNvSpPr>
          <p:nvPr>
            <p:ph type="title"/>
          </p:nvPr>
        </p:nvSpPr>
        <p:spPr/>
        <p:txBody>
          <a:bodyPr/>
          <a:lstStyle/>
          <a:p>
            <a:r>
              <a:rPr lang="en-US" altLang="en-US" b="1" u="sng" dirty="0">
                <a:solidFill>
                  <a:srgbClr val="FF0000"/>
                </a:solidFill>
              </a:rPr>
              <a:t>Cage Height</a:t>
            </a:r>
            <a:endParaRPr lang="en-IN" altLang="en-US" b="1" u="sng" dirty="0">
              <a:solidFill>
                <a:srgbClr val="FF0000"/>
              </a:solidFill>
            </a:endParaRPr>
          </a:p>
        </p:txBody>
      </p:sp>
      <p:sp>
        <p:nvSpPr>
          <p:cNvPr id="3" name="Content Placeholder 2">
            <a:extLst>
              <a:ext uri="{FF2B5EF4-FFF2-40B4-BE49-F238E27FC236}">
                <a16:creationId xmlns:a16="http://schemas.microsoft.com/office/drawing/2014/main" id="{343A4949-E58F-7503-65E8-4A4D23A8475C}"/>
              </a:ext>
            </a:extLst>
          </p:cNvPr>
          <p:cNvSpPr>
            <a:spLocks noGrp="1"/>
          </p:cNvSpPr>
          <p:nvPr>
            <p:ph idx="1"/>
          </p:nvPr>
        </p:nvSpPr>
        <p:spPr>
          <a:xfrm>
            <a:off x="768485" y="1507787"/>
            <a:ext cx="10192740" cy="3745150"/>
          </a:xfrm>
        </p:spPr>
        <p:txBody>
          <a:bodyPr>
            <a:normAutofit fontScale="25000" lnSpcReduction="20000"/>
          </a:bodyPr>
          <a:lstStyle/>
          <a:p>
            <a:pPr>
              <a:defRPr/>
            </a:pPr>
            <a:r>
              <a:rPr lang="en-US" sz="16000" dirty="0">
                <a:solidFill>
                  <a:schemeClr val="bg1"/>
                </a:solidFill>
              </a:rPr>
              <a:t>The Cage width depends on the Vertical spacing between the Conductor</a:t>
            </a:r>
          </a:p>
          <a:p>
            <a:pPr marL="0" indent="0">
              <a:buNone/>
              <a:defRPr/>
            </a:pPr>
            <a:r>
              <a:rPr lang="en-GB" sz="11200" dirty="0">
                <a:solidFill>
                  <a:schemeClr val="bg1"/>
                </a:solidFill>
              </a:rPr>
              <a:t>   </a:t>
            </a:r>
            <a:r>
              <a:rPr lang="en-GB" sz="12800" b="1" u="sng" dirty="0">
                <a:solidFill>
                  <a:schemeClr val="bg1"/>
                </a:solidFill>
              </a:rPr>
              <a:t>Phase to Phase Vertical Clearance</a:t>
            </a:r>
            <a:endParaRPr lang="en-GB" sz="12800" dirty="0">
              <a:solidFill>
                <a:schemeClr val="bg1"/>
              </a:solidFill>
            </a:endParaRPr>
          </a:p>
          <a:p>
            <a:pPr marL="0" indent="0">
              <a:buNone/>
              <a:defRPr/>
            </a:pPr>
            <a:r>
              <a:rPr lang="en-GB" sz="12800" dirty="0">
                <a:solidFill>
                  <a:schemeClr val="bg1"/>
                </a:solidFill>
              </a:rPr>
              <a:t> </a:t>
            </a:r>
            <a:r>
              <a:rPr lang="en-GB" sz="14400" dirty="0">
                <a:solidFill>
                  <a:schemeClr val="bg1"/>
                </a:solidFill>
              </a:rPr>
              <a:t>= </a:t>
            </a:r>
            <a:r>
              <a:rPr lang="en-GB" sz="14400" b="1" dirty="0">
                <a:solidFill>
                  <a:schemeClr val="bg1"/>
                </a:solidFill>
              </a:rPr>
              <a:t> 0.75* (fmax + Lk)^0.5+(V/150</a:t>
            </a:r>
            <a:r>
              <a:rPr lang="en-GB" sz="14400" b="1" u="sng" dirty="0">
                <a:solidFill>
                  <a:schemeClr val="bg1"/>
                </a:solidFill>
              </a:rPr>
              <a:t>)</a:t>
            </a:r>
          </a:p>
          <a:p>
            <a:pPr marL="0" indent="0" algn="just">
              <a:buNone/>
              <a:defRPr/>
            </a:pPr>
            <a:r>
              <a:rPr lang="en-GB" sz="12800" b="1" dirty="0">
                <a:solidFill>
                  <a:schemeClr val="bg1"/>
                </a:solidFill>
              </a:rPr>
              <a:t>where</a:t>
            </a:r>
          </a:p>
          <a:p>
            <a:pPr marL="0" indent="0">
              <a:buNone/>
              <a:defRPr/>
            </a:pPr>
            <a:r>
              <a:rPr lang="en-GB" sz="12800" b="1" dirty="0">
                <a:solidFill>
                  <a:schemeClr val="bg1"/>
                </a:solidFill>
              </a:rPr>
              <a:t>fmax is the maximum sag in metres</a:t>
            </a:r>
          </a:p>
          <a:p>
            <a:pPr marL="0" indent="0">
              <a:buNone/>
              <a:defRPr/>
            </a:pPr>
            <a:r>
              <a:rPr lang="en-GB" sz="12800" b="1" dirty="0">
                <a:solidFill>
                  <a:schemeClr val="bg1"/>
                </a:solidFill>
              </a:rPr>
              <a:t>Lk is the vertical length of the Suspension String in </a:t>
            </a:r>
            <a:r>
              <a:rPr lang="en-GB" sz="12800" b="1" dirty="0" err="1">
                <a:solidFill>
                  <a:schemeClr val="bg1"/>
                </a:solidFill>
              </a:rPr>
              <a:t>mtrs</a:t>
            </a:r>
            <a:r>
              <a:rPr lang="en-GB" sz="12800" b="1" dirty="0">
                <a:solidFill>
                  <a:schemeClr val="bg1"/>
                </a:solidFill>
              </a:rPr>
              <a:t> </a:t>
            </a:r>
          </a:p>
          <a:p>
            <a:pPr marL="0" indent="0">
              <a:buNone/>
              <a:defRPr/>
            </a:pPr>
            <a:r>
              <a:rPr lang="en-GB" sz="12800" b="1" dirty="0">
                <a:solidFill>
                  <a:schemeClr val="bg1"/>
                </a:solidFill>
              </a:rPr>
              <a:t>V is the line voltage in kV</a:t>
            </a:r>
            <a:endParaRPr lang="en-GB" sz="12800" dirty="0">
              <a:solidFill>
                <a:schemeClr val="bg1"/>
              </a:solidFill>
            </a:endParaRPr>
          </a:p>
          <a:p>
            <a:pPr marL="0" indent="0">
              <a:buNone/>
              <a:defRPr/>
            </a:pPr>
            <a:r>
              <a:rPr lang="en-GB" sz="12800" dirty="0">
                <a:solidFill>
                  <a:schemeClr val="bg1"/>
                </a:solidFill>
              </a:rPr>
              <a:t> </a:t>
            </a:r>
          </a:p>
          <a:p>
            <a:pPr>
              <a:defRPr/>
            </a:pPr>
            <a:endParaRPr lang="en-US" sz="6300" dirty="0"/>
          </a:p>
          <a:p>
            <a:pPr>
              <a:defRPr/>
            </a:pPr>
            <a:endParaRPr lang="en-IN" dirty="0"/>
          </a:p>
        </p:txBody>
      </p:sp>
      <p:sp>
        <p:nvSpPr>
          <p:cNvPr id="56335" name="Slide Number Placeholder 14">
            <a:extLst>
              <a:ext uri="{FF2B5EF4-FFF2-40B4-BE49-F238E27FC236}">
                <a16:creationId xmlns:a16="http://schemas.microsoft.com/office/drawing/2014/main" id="{8FF75088-93CB-A2A1-153F-67140E2A982C}"/>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F08C2F65-3800-4972-86A6-640472A954E0}" type="slidenum">
              <a:rPr lang="zh-CN" altLang="en-GB" sz="1400">
                <a:solidFill>
                  <a:schemeClr val="tx1"/>
                </a:solidFill>
              </a:rPr>
              <a:pPr algn="r" eaLnBrk="1" hangingPunct="1">
                <a:spcBef>
                  <a:spcPct val="0"/>
                </a:spcBef>
                <a:buClrTx/>
                <a:buSzTx/>
                <a:buFontTx/>
                <a:buNone/>
              </a:pPr>
              <a:t>37</a:t>
            </a:fld>
            <a:endParaRPr lang="en-GB" altLang="zh-CN" sz="1400">
              <a:solidFill>
                <a:schemeClr val="tx1"/>
              </a:solidFill>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772160"/>
          </a:xfrm>
        </p:spPr>
        <p:txBody>
          <a:bodyPr>
            <a:normAutofit/>
          </a:bodyPr>
          <a:lstStyle/>
          <a:p>
            <a:pPr algn="ctr"/>
            <a:r>
              <a:rPr lang="en-US" sz="4000" i="1" dirty="0">
                <a:solidFill>
                  <a:schemeClr val="bg1"/>
                </a:solidFill>
              </a:rPr>
              <a:t>WEIGHT SPAN /WIND SPAN</a:t>
            </a:r>
            <a:endParaRPr lang="en-IN" sz="4000" i="1" dirty="0">
              <a:solidFill>
                <a:schemeClr val="bg1"/>
              </a:solidFill>
            </a:endParaRPr>
          </a:p>
        </p:txBody>
      </p:sp>
      <p:pic>
        <p:nvPicPr>
          <p:cNvPr id="5" name="Content Placeholder 4">
            <a:extLst>
              <a:ext uri="{FF2B5EF4-FFF2-40B4-BE49-F238E27FC236}">
                <a16:creationId xmlns:a16="http://schemas.microsoft.com/office/drawing/2014/main" id="{085C1BA6-5A2B-631B-7805-6DF8B00EE267}"/>
              </a:ext>
            </a:extLst>
          </p:cNvPr>
          <p:cNvPicPr>
            <a:picLocks noGrp="1" noChangeAspect="1"/>
          </p:cNvPicPr>
          <p:nvPr>
            <p:ph idx="1"/>
          </p:nvPr>
        </p:nvPicPr>
        <p:blipFill>
          <a:blip r:embed="rId2"/>
          <a:stretch>
            <a:fillRect/>
          </a:stretch>
        </p:blipFill>
        <p:spPr>
          <a:xfrm>
            <a:off x="1534160" y="1635760"/>
            <a:ext cx="7975600" cy="4612640"/>
          </a:xfrm>
          <a:prstGeom prst="rect">
            <a:avLst/>
          </a:prstGeom>
        </p:spPr>
      </p:pic>
    </p:spTree>
    <p:extLst>
      <p:ext uri="{BB962C8B-B14F-4D97-AF65-F5344CB8AC3E}">
        <p14:creationId xmlns:p14="http://schemas.microsoft.com/office/powerpoint/2010/main" val="2845746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772160"/>
          </a:xfrm>
        </p:spPr>
        <p:txBody>
          <a:bodyPr>
            <a:normAutofit/>
          </a:bodyPr>
          <a:lstStyle/>
          <a:p>
            <a:pPr algn="ctr"/>
            <a:r>
              <a:rPr lang="en-US" sz="4000" i="1" dirty="0">
                <a:solidFill>
                  <a:schemeClr val="bg1"/>
                </a:solidFill>
              </a:rPr>
              <a:t>WEIGHT SPAN / WIND SPAN</a:t>
            </a:r>
            <a:endParaRPr lang="en-IN" sz="4000" i="1" dirty="0">
              <a:solidFill>
                <a:schemeClr val="bg1"/>
              </a:solidFill>
            </a:endParaRPr>
          </a:p>
        </p:txBody>
      </p:sp>
      <p:pic>
        <p:nvPicPr>
          <p:cNvPr id="2" name="Content Placeholder 1">
            <a:extLst>
              <a:ext uri="{FF2B5EF4-FFF2-40B4-BE49-F238E27FC236}">
                <a16:creationId xmlns:a16="http://schemas.microsoft.com/office/drawing/2014/main" id="{36C6A2B1-BDE6-D5B8-5EE7-5284BA3AACC8}"/>
              </a:ext>
            </a:extLst>
          </p:cNvPr>
          <p:cNvPicPr>
            <a:picLocks noGrp="1" noChangeAspect="1"/>
          </p:cNvPicPr>
          <p:nvPr>
            <p:ph idx="1"/>
          </p:nvPr>
        </p:nvPicPr>
        <p:blipFill>
          <a:blip r:embed="rId2"/>
          <a:stretch>
            <a:fillRect/>
          </a:stretch>
        </p:blipFill>
        <p:spPr>
          <a:xfrm>
            <a:off x="1259291" y="1250736"/>
            <a:ext cx="8199120" cy="4694237"/>
          </a:xfrm>
          <a:prstGeom prst="rect">
            <a:avLst/>
          </a:prstGeom>
        </p:spPr>
      </p:pic>
    </p:spTree>
    <p:extLst>
      <p:ext uri="{BB962C8B-B14F-4D97-AF65-F5344CB8AC3E}">
        <p14:creationId xmlns:p14="http://schemas.microsoft.com/office/powerpoint/2010/main" val="1358563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772160"/>
          </a:xfrm>
        </p:spPr>
        <p:txBody>
          <a:bodyPr>
            <a:normAutofit/>
          </a:bodyPr>
          <a:lstStyle/>
          <a:p>
            <a:pPr algn="ctr"/>
            <a:r>
              <a:rPr lang="en-US" sz="4000" i="1" dirty="0">
                <a:solidFill>
                  <a:schemeClr val="bg1"/>
                </a:solidFill>
              </a:rPr>
              <a:t>PRELIMINARY SURVEY</a:t>
            </a:r>
            <a:endParaRPr lang="en-IN" sz="4000" i="1" dirty="0">
              <a:solidFill>
                <a:schemeClr val="bg1"/>
              </a:solidFill>
            </a:endParaRPr>
          </a:p>
        </p:txBody>
      </p:sp>
      <p:sp>
        <p:nvSpPr>
          <p:cNvPr id="11" name="Content Placeholder 10">
            <a:extLst>
              <a:ext uri="{FF2B5EF4-FFF2-40B4-BE49-F238E27FC236}">
                <a16:creationId xmlns:a16="http://schemas.microsoft.com/office/drawing/2014/main" id="{416B04E0-5A96-9121-A8D4-0D4B3A5FA764}"/>
              </a:ext>
            </a:extLst>
          </p:cNvPr>
          <p:cNvSpPr>
            <a:spLocks noGrp="1"/>
          </p:cNvSpPr>
          <p:nvPr>
            <p:ph idx="1"/>
          </p:nvPr>
        </p:nvSpPr>
        <p:spPr>
          <a:xfrm>
            <a:off x="677334" y="1300480"/>
            <a:ext cx="10837332" cy="3982720"/>
          </a:xfrm>
        </p:spPr>
        <p:txBody>
          <a:bodyPr>
            <a:normAutofit/>
          </a:bodyPr>
          <a:lstStyle/>
          <a:p>
            <a:r>
              <a:rPr lang="en-US" sz="3200" dirty="0">
                <a:solidFill>
                  <a:schemeClr val="bg1"/>
                </a:solidFill>
              </a:rPr>
              <a:t>BEE LINE</a:t>
            </a:r>
          </a:p>
          <a:p>
            <a:r>
              <a:rPr lang="en-US" sz="3200" dirty="0">
                <a:solidFill>
                  <a:schemeClr val="bg1"/>
                </a:solidFill>
              </a:rPr>
              <a:t>EXPLORING THE DIFFERENT ROUTES ALONG THE BEE LINE</a:t>
            </a:r>
          </a:p>
          <a:p>
            <a:r>
              <a:rPr lang="en-US" sz="3200" dirty="0">
                <a:solidFill>
                  <a:schemeClr val="bg1"/>
                </a:solidFill>
              </a:rPr>
              <a:t>NOTING THE ALL THE DETAILS ON ROUTE MAPS BY PLOTTNG THE ROUTES</a:t>
            </a: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pPr marL="0" indent="0">
              <a:buNone/>
            </a:pPr>
            <a:endParaRPr lang="en-IN" sz="3200" dirty="0">
              <a:solidFill>
                <a:schemeClr val="bg1"/>
              </a:solidFill>
            </a:endParaRPr>
          </a:p>
        </p:txBody>
      </p:sp>
    </p:spTree>
    <p:extLst>
      <p:ext uri="{BB962C8B-B14F-4D97-AF65-F5344CB8AC3E}">
        <p14:creationId xmlns:p14="http://schemas.microsoft.com/office/powerpoint/2010/main" val="1019087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4">
            <a:extLst>
              <a:ext uri="{FF2B5EF4-FFF2-40B4-BE49-F238E27FC236}">
                <a16:creationId xmlns:a16="http://schemas.microsoft.com/office/drawing/2014/main" id="{B0114122-12DE-9622-FC59-E9F09BD38293}"/>
              </a:ext>
            </a:extLst>
          </p:cNvPr>
          <p:cNvSpPr>
            <a:spLocks noChangeArrowheads="1"/>
          </p:cNvSpPr>
          <p:nvPr/>
        </p:nvSpPr>
        <p:spPr bwMode="auto">
          <a:xfrm>
            <a:off x="1919288" y="1196975"/>
            <a:ext cx="8424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a:buClrTx/>
              <a:buSzTx/>
              <a:buFont typeface="Arial" panose="020B0604020202020204" pitchFamily="34" charset="0"/>
              <a:buChar char="•"/>
            </a:pPr>
            <a:r>
              <a:rPr lang="en-IN" altLang="en-US" sz="3200" b="1">
                <a:solidFill>
                  <a:srgbClr val="FF0000"/>
                </a:solidFill>
              </a:rPr>
              <a:t>What is a ruling span?</a:t>
            </a:r>
          </a:p>
        </p:txBody>
      </p:sp>
      <p:pic>
        <p:nvPicPr>
          <p:cNvPr id="87044" name="Picture 2">
            <a:extLst>
              <a:ext uri="{FF2B5EF4-FFF2-40B4-BE49-F238E27FC236}">
                <a16:creationId xmlns:a16="http://schemas.microsoft.com/office/drawing/2014/main" id="{6FFE1987-BBF7-56F0-6B64-A2564F60B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001" y="1910225"/>
            <a:ext cx="7991475"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Slide Number Placeholder 4">
            <a:extLst>
              <a:ext uri="{FF2B5EF4-FFF2-40B4-BE49-F238E27FC236}">
                <a16:creationId xmlns:a16="http://schemas.microsoft.com/office/drawing/2014/main" id="{585F68E7-E62D-8B76-473C-4F8EC91E696D}"/>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7433E892-35D9-4AD2-8F20-9675532922D0}" type="slidenum">
              <a:rPr lang="zh-CN" altLang="en-GB" sz="1400">
                <a:solidFill>
                  <a:schemeClr val="bg2"/>
                </a:solidFill>
              </a:rPr>
              <a:pPr algn="r" eaLnBrk="1" hangingPunct="1">
                <a:spcBef>
                  <a:spcPct val="0"/>
                </a:spcBef>
                <a:buClrTx/>
                <a:buSzTx/>
                <a:buFontTx/>
                <a:buNone/>
              </a:pPr>
              <a:t>40</a:t>
            </a:fld>
            <a:endParaRPr lang="en-GB" altLang="zh-CN" sz="1400">
              <a:solidFill>
                <a:schemeClr val="bg2"/>
              </a:solidFill>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772160"/>
          </a:xfrm>
        </p:spPr>
        <p:txBody>
          <a:bodyPr>
            <a:normAutofit/>
          </a:bodyPr>
          <a:lstStyle/>
          <a:p>
            <a:pPr algn="ctr"/>
            <a:r>
              <a:rPr lang="en-US" sz="4000" i="1" dirty="0">
                <a:solidFill>
                  <a:schemeClr val="bg1"/>
                </a:solidFill>
              </a:rPr>
              <a:t>CONDUCTORS used IN APTRANSCO</a:t>
            </a:r>
            <a:endParaRPr lang="en-IN" sz="4000" i="1" dirty="0">
              <a:solidFill>
                <a:schemeClr val="bg1"/>
              </a:solidFill>
            </a:endParaRPr>
          </a:p>
        </p:txBody>
      </p:sp>
      <p:sp>
        <p:nvSpPr>
          <p:cNvPr id="11" name="Content Placeholder 10">
            <a:extLst>
              <a:ext uri="{FF2B5EF4-FFF2-40B4-BE49-F238E27FC236}">
                <a16:creationId xmlns:a16="http://schemas.microsoft.com/office/drawing/2014/main" id="{416B04E0-5A96-9121-A8D4-0D4B3A5FA764}"/>
              </a:ext>
            </a:extLst>
          </p:cNvPr>
          <p:cNvSpPr>
            <a:spLocks noGrp="1"/>
          </p:cNvSpPr>
          <p:nvPr>
            <p:ph idx="1"/>
          </p:nvPr>
        </p:nvSpPr>
        <p:spPr>
          <a:xfrm>
            <a:off x="677334" y="2143760"/>
            <a:ext cx="10837332" cy="3099572"/>
          </a:xfrm>
        </p:spPr>
        <p:txBody>
          <a:bodyPr>
            <a:normAutofit/>
          </a:bodyPr>
          <a:lstStyle/>
          <a:p>
            <a:r>
              <a:rPr lang="en-US" sz="3200" dirty="0">
                <a:solidFill>
                  <a:schemeClr val="bg1"/>
                </a:solidFill>
              </a:rPr>
              <a:t>PANTHER ACSR/AAAC FOR 132KV (DOG,WOLF,LYNX)</a:t>
            </a:r>
          </a:p>
          <a:p>
            <a:endParaRPr lang="en-US" sz="3200" dirty="0">
              <a:solidFill>
                <a:schemeClr val="bg1"/>
              </a:solidFill>
            </a:endParaRPr>
          </a:p>
          <a:p>
            <a:r>
              <a:rPr lang="en-US" sz="3200" dirty="0">
                <a:solidFill>
                  <a:schemeClr val="bg1"/>
                </a:solidFill>
              </a:rPr>
              <a:t>ZEBRA/MOOSE ACSR FOR 220KV </a:t>
            </a:r>
          </a:p>
          <a:p>
            <a:endParaRPr lang="en-US" sz="3200" dirty="0">
              <a:solidFill>
                <a:schemeClr val="bg1"/>
              </a:solidFill>
            </a:endParaRPr>
          </a:p>
          <a:p>
            <a:r>
              <a:rPr lang="en-US" sz="3200" dirty="0">
                <a:solidFill>
                  <a:schemeClr val="bg1"/>
                </a:solidFill>
              </a:rPr>
              <a:t>TWIN/QUAD MOOSE ACSR FOR 400KV</a:t>
            </a:r>
          </a:p>
          <a:p>
            <a:endParaRPr lang="en-IN" sz="3200" dirty="0">
              <a:solidFill>
                <a:schemeClr val="bg1"/>
              </a:solidFill>
            </a:endParaRPr>
          </a:p>
        </p:txBody>
      </p:sp>
    </p:spTree>
    <p:extLst>
      <p:ext uri="{BB962C8B-B14F-4D97-AF65-F5344CB8AC3E}">
        <p14:creationId xmlns:p14="http://schemas.microsoft.com/office/powerpoint/2010/main" val="3377459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1127760"/>
          </a:xfrm>
        </p:spPr>
        <p:txBody>
          <a:bodyPr>
            <a:normAutofit fontScale="90000"/>
          </a:bodyPr>
          <a:lstStyle/>
          <a:p>
            <a:pPr algn="ctr"/>
            <a:r>
              <a:rPr lang="en-US" sz="4000" i="1" dirty="0">
                <a:solidFill>
                  <a:schemeClr val="bg1"/>
                </a:solidFill>
              </a:rPr>
              <a:t>MAX ALLOWABLE TEMPERATURE OF ACSR CONDUCTOR AS PER IS 802</a:t>
            </a:r>
            <a:endParaRPr lang="en-IN" sz="4000" i="1" dirty="0">
              <a:solidFill>
                <a:schemeClr val="bg1"/>
              </a:solidFill>
            </a:endParaRPr>
          </a:p>
        </p:txBody>
      </p:sp>
      <p:sp>
        <p:nvSpPr>
          <p:cNvPr id="11" name="Content Placeholder 10">
            <a:extLst>
              <a:ext uri="{FF2B5EF4-FFF2-40B4-BE49-F238E27FC236}">
                <a16:creationId xmlns:a16="http://schemas.microsoft.com/office/drawing/2014/main" id="{416B04E0-5A96-9121-A8D4-0D4B3A5FA764}"/>
              </a:ext>
            </a:extLst>
          </p:cNvPr>
          <p:cNvSpPr>
            <a:spLocks noGrp="1"/>
          </p:cNvSpPr>
          <p:nvPr>
            <p:ph idx="1"/>
          </p:nvPr>
        </p:nvSpPr>
        <p:spPr>
          <a:xfrm>
            <a:off x="677334" y="1971040"/>
            <a:ext cx="10837332" cy="4277360"/>
          </a:xfrm>
        </p:spPr>
        <p:txBody>
          <a:bodyPr>
            <a:normAutofit fontScale="92500"/>
          </a:bodyPr>
          <a:lstStyle/>
          <a:p>
            <a:r>
              <a:rPr lang="en-US" sz="3200" dirty="0">
                <a:solidFill>
                  <a:schemeClr val="bg1"/>
                </a:solidFill>
              </a:rPr>
              <a:t>BEFORE 1995  -  MAX TEMP 60 DEG</a:t>
            </a:r>
          </a:p>
          <a:p>
            <a:r>
              <a:rPr lang="en-US" sz="3200" dirty="0">
                <a:solidFill>
                  <a:schemeClr val="bg1"/>
                </a:solidFill>
              </a:rPr>
              <a:t>AFTER 1995 REVISION  -  MAX TEMP 75 DEG</a:t>
            </a:r>
          </a:p>
          <a:p>
            <a:r>
              <a:rPr lang="en-US" sz="3200" dirty="0">
                <a:solidFill>
                  <a:schemeClr val="bg1"/>
                </a:solidFill>
              </a:rPr>
              <a:t>AFTER 2015 REVISION  -  MAX TEMP 85 DEG</a:t>
            </a:r>
          </a:p>
          <a:p>
            <a:endParaRPr lang="en-US" sz="3200" dirty="0">
              <a:solidFill>
                <a:schemeClr val="bg1"/>
              </a:solidFill>
            </a:endParaRPr>
          </a:p>
          <a:p>
            <a:r>
              <a:rPr lang="en-US" sz="3200" dirty="0">
                <a:solidFill>
                  <a:schemeClr val="bg1"/>
                </a:solidFill>
              </a:rPr>
              <a:t>Ordinary Hard drawn </a:t>
            </a:r>
            <a:r>
              <a:rPr lang="en-US" sz="3200" dirty="0" err="1">
                <a:solidFill>
                  <a:schemeClr val="bg1"/>
                </a:solidFill>
              </a:rPr>
              <a:t>Aluminium</a:t>
            </a:r>
            <a:r>
              <a:rPr lang="en-US" sz="3200" dirty="0">
                <a:solidFill>
                  <a:schemeClr val="bg1"/>
                </a:solidFill>
              </a:rPr>
              <a:t> used in conventional ACSR conductor starts annealing and losing strength at above 93</a:t>
            </a:r>
            <a:r>
              <a:rPr lang="en-US" sz="3200" baseline="30000" dirty="0">
                <a:solidFill>
                  <a:schemeClr val="bg1"/>
                </a:solidFill>
              </a:rPr>
              <a:t>0</a:t>
            </a:r>
            <a:r>
              <a:rPr lang="en-US" sz="3200" dirty="0">
                <a:solidFill>
                  <a:schemeClr val="bg1"/>
                </a:solidFill>
              </a:rPr>
              <a:t>C and not suitable for long term use at temperatures beyond 93</a:t>
            </a:r>
            <a:r>
              <a:rPr lang="en-US" sz="3200" baseline="30000" dirty="0">
                <a:solidFill>
                  <a:schemeClr val="bg1"/>
                </a:solidFill>
              </a:rPr>
              <a:t>0</a:t>
            </a:r>
            <a:r>
              <a:rPr lang="en-US" sz="3200" dirty="0">
                <a:solidFill>
                  <a:schemeClr val="bg1"/>
                </a:solidFill>
              </a:rPr>
              <a:t>C and hence limited to use </a:t>
            </a:r>
            <a:r>
              <a:rPr lang="en-US" sz="3200" dirty="0" err="1">
                <a:solidFill>
                  <a:schemeClr val="bg1"/>
                </a:solidFill>
              </a:rPr>
              <a:t>upto</a:t>
            </a:r>
            <a:r>
              <a:rPr lang="en-US" sz="3200" dirty="0">
                <a:solidFill>
                  <a:schemeClr val="bg1"/>
                </a:solidFill>
              </a:rPr>
              <a:t> 85</a:t>
            </a:r>
            <a:r>
              <a:rPr lang="en-US" sz="3200" baseline="30000" dirty="0">
                <a:solidFill>
                  <a:schemeClr val="bg1"/>
                </a:solidFill>
              </a:rPr>
              <a:t>0</a:t>
            </a:r>
            <a:r>
              <a:rPr lang="en-US" sz="3200" dirty="0">
                <a:solidFill>
                  <a:schemeClr val="bg1"/>
                </a:solidFill>
              </a:rPr>
              <a:t>C only. </a:t>
            </a:r>
          </a:p>
          <a:p>
            <a:endParaRPr lang="en-IN" sz="3200" dirty="0">
              <a:solidFill>
                <a:schemeClr val="bg1"/>
              </a:solidFill>
            </a:endParaRPr>
          </a:p>
        </p:txBody>
      </p:sp>
    </p:spTree>
    <p:extLst>
      <p:ext uri="{BB962C8B-B14F-4D97-AF65-F5344CB8AC3E}">
        <p14:creationId xmlns:p14="http://schemas.microsoft.com/office/powerpoint/2010/main" val="752558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D4A1D3-77CD-8446-1B37-CAE3F4ABF7F0}"/>
              </a:ext>
            </a:extLst>
          </p:cNvPr>
          <p:cNvSpPr>
            <a:spLocks noGrp="1"/>
          </p:cNvSpPr>
          <p:nvPr>
            <p:ph type="body" idx="1"/>
          </p:nvPr>
        </p:nvSpPr>
        <p:spPr>
          <a:xfrm>
            <a:off x="568412" y="551935"/>
            <a:ext cx="8155458" cy="1178011"/>
          </a:xfrm>
        </p:spPr>
        <p:txBody>
          <a:bodyPr>
            <a:normAutofit fontScale="92500"/>
          </a:bodyPr>
          <a:lstStyle/>
          <a:p>
            <a:r>
              <a:rPr lang="en-US" sz="2800" dirty="0">
                <a:solidFill>
                  <a:schemeClr val="bg1"/>
                </a:solidFill>
              </a:rPr>
              <a:t>Thermal Loading Limits for ACSR Panther Conductor:</a:t>
            </a:r>
          </a:p>
          <a:p>
            <a:r>
              <a:rPr lang="en-US" sz="2800" dirty="0">
                <a:solidFill>
                  <a:schemeClr val="bg1"/>
                </a:solidFill>
              </a:rPr>
              <a:t>ACSR Panther (212.5Sq.mm) Dia:21.00mm</a:t>
            </a:r>
          </a:p>
        </p:txBody>
      </p:sp>
      <p:graphicFrame>
        <p:nvGraphicFramePr>
          <p:cNvPr id="4" name="Table 4">
            <a:extLst>
              <a:ext uri="{FF2B5EF4-FFF2-40B4-BE49-F238E27FC236}">
                <a16:creationId xmlns:a16="http://schemas.microsoft.com/office/drawing/2014/main" id="{EB08440E-1915-8D65-526E-A12871EDF719}"/>
              </a:ext>
            </a:extLst>
          </p:cNvPr>
          <p:cNvGraphicFramePr>
            <a:graphicFrameLocks noGrp="1"/>
          </p:cNvGraphicFramePr>
          <p:nvPr>
            <p:extLst>
              <p:ext uri="{D42A27DB-BD31-4B8C-83A1-F6EECF244321}">
                <p14:modId xmlns:p14="http://schemas.microsoft.com/office/powerpoint/2010/main" val="1294275016"/>
              </p:ext>
            </p:extLst>
          </p:nvPr>
        </p:nvGraphicFramePr>
        <p:xfrm>
          <a:off x="873211" y="1886465"/>
          <a:ext cx="9196763" cy="3912451"/>
        </p:xfrm>
        <a:graphic>
          <a:graphicData uri="http://schemas.openxmlformats.org/drawingml/2006/table">
            <a:tbl>
              <a:tblPr firstRow="1" bandRow="1">
                <a:tableStyleId>{5C22544A-7EE6-4342-B048-85BDC9FD1C3A}</a:tableStyleId>
              </a:tblPr>
              <a:tblGrid>
                <a:gridCol w="2449413">
                  <a:extLst>
                    <a:ext uri="{9D8B030D-6E8A-4147-A177-3AD203B41FA5}">
                      <a16:colId xmlns:a16="http://schemas.microsoft.com/office/drawing/2014/main" val="4282162025"/>
                    </a:ext>
                  </a:extLst>
                </a:gridCol>
                <a:gridCol w="1566349">
                  <a:extLst>
                    <a:ext uri="{9D8B030D-6E8A-4147-A177-3AD203B41FA5}">
                      <a16:colId xmlns:a16="http://schemas.microsoft.com/office/drawing/2014/main" val="2678209797"/>
                    </a:ext>
                  </a:extLst>
                </a:gridCol>
                <a:gridCol w="1686838">
                  <a:extLst>
                    <a:ext uri="{9D8B030D-6E8A-4147-A177-3AD203B41FA5}">
                      <a16:colId xmlns:a16="http://schemas.microsoft.com/office/drawing/2014/main" val="365500586"/>
                    </a:ext>
                  </a:extLst>
                </a:gridCol>
                <a:gridCol w="1927814">
                  <a:extLst>
                    <a:ext uri="{9D8B030D-6E8A-4147-A177-3AD203B41FA5}">
                      <a16:colId xmlns:a16="http://schemas.microsoft.com/office/drawing/2014/main" val="1101389321"/>
                    </a:ext>
                  </a:extLst>
                </a:gridCol>
                <a:gridCol w="1566349">
                  <a:extLst>
                    <a:ext uri="{9D8B030D-6E8A-4147-A177-3AD203B41FA5}">
                      <a16:colId xmlns:a16="http://schemas.microsoft.com/office/drawing/2014/main" val="1840626560"/>
                    </a:ext>
                  </a:extLst>
                </a:gridCol>
              </a:tblGrid>
              <a:tr h="1304151">
                <a:tc>
                  <a:txBody>
                    <a:bodyPr/>
                    <a:lstStyle/>
                    <a:p>
                      <a:pPr algn="ctr"/>
                      <a:r>
                        <a:rPr lang="en-US" sz="2400" dirty="0"/>
                        <a:t>Ambient Temperature in </a:t>
                      </a:r>
                      <a:r>
                        <a:rPr lang="en-US" sz="2400" dirty="0" err="1"/>
                        <a:t>deg.C</a:t>
                      </a:r>
                      <a:endParaRPr lang="en-US" sz="2400" dirty="0"/>
                    </a:p>
                  </a:txBody>
                  <a:tcPr/>
                </a:tc>
                <a:tc gridSpan="4">
                  <a:txBody>
                    <a:bodyPr/>
                    <a:lstStyle/>
                    <a:p>
                      <a:pPr algn="ctr"/>
                      <a:endParaRPr lang="en-US" sz="2400" dirty="0"/>
                    </a:p>
                    <a:p>
                      <a:pPr algn="ctr"/>
                      <a:r>
                        <a:rPr lang="en-US" sz="2400" dirty="0"/>
                        <a:t>Ampacity for Maximum Conductor temperature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75456561"/>
                  </a:ext>
                </a:extLst>
              </a:tr>
              <a:tr h="521660">
                <a:tc>
                  <a:txBody>
                    <a:bodyPr/>
                    <a:lstStyle/>
                    <a:p>
                      <a:pPr algn="ctr"/>
                      <a:endParaRPr lang="en-US" sz="2400" dirty="0"/>
                    </a:p>
                  </a:txBody>
                  <a:tcPr/>
                </a:tc>
                <a:tc>
                  <a:txBody>
                    <a:bodyPr/>
                    <a:lstStyle/>
                    <a:p>
                      <a:pPr algn="ctr"/>
                      <a:r>
                        <a:rPr lang="en-US" sz="2400" dirty="0"/>
                        <a:t>65</a:t>
                      </a:r>
                    </a:p>
                  </a:txBody>
                  <a:tcPr/>
                </a:tc>
                <a:tc>
                  <a:txBody>
                    <a:bodyPr/>
                    <a:lstStyle/>
                    <a:p>
                      <a:pPr algn="ctr"/>
                      <a:r>
                        <a:rPr lang="en-US" sz="2400" dirty="0"/>
                        <a:t>75</a:t>
                      </a:r>
                    </a:p>
                  </a:txBody>
                  <a:tcPr/>
                </a:tc>
                <a:tc>
                  <a:txBody>
                    <a:bodyPr/>
                    <a:lstStyle/>
                    <a:p>
                      <a:pPr algn="ctr"/>
                      <a:r>
                        <a:rPr lang="en-US" sz="2400" dirty="0"/>
                        <a:t>85</a:t>
                      </a:r>
                    </a:p>
                  </a:txBody>
                  <a:tcPr/>
                </a:tc>
                <a:tc>
                  <a:txBody>
                    <a:bodyPr/>
                    <a:lstStyle/>
                    <a:p>
                      <a:pPr algn="ctr"/>
                      <a:r>
                        <a:rPr lang="en-US" sz="2400" dirty="0"/>
                        <a:t>90</a:t>
                      </a:r>
                    </a:p>
                  </a:txBody>
                  <a:tcPr/>
                </a:tc>
                <a:extLst>
                  <a:ext uri="{0D108BD9-81ED-4DB2-BD59-A6C34878D82A}">
                    <a16:rowId xmlns:a16="http://schemas.microsoft.com/office/drawing/2014/main" val="4227518398"/>
                  </a:ext>
                </a:extLst>
              </a:tr>
              <a:tr h="521660">
                <a:tc>
                  <a:txBody>
                    <a:bodyPr/>
                    <a:lstStyle/>
                    <a:p>
                      <a:pPr algn="ctr"/>
                      <a:r>
                        <a:rPr lang="en-US" sz="2400" dirty="0"/>
                        <a:t>40</a:t>
                      </a:r>
                    </a:p>
                  </a:txBody>
                  <a:tcPr/>
                </a:tc>
                <a:tc>
                  <a:txBody>
                    <a:bodyPr/>
                    <a:lstStyle/>
                    <a:p>
                      <a:pPr algn="ctr"/>
                      <a:r>
                        <a:rPr lang="en-US" sz="2400" dirty="0"/>
                        <a:t>312</a:t>
                      </a:r>
                    </a:p>
                  </a:txBody>
                  <a:tcPr/>
                </a:tc>
                <a:tc>
                  <a:txBody>
                    <a:bodyPr/>
                    <a:lstStyle/>
                    <a:p>
                      <a:pPr algn="ctr"/>
                      <a:r>
                        <a:rPr lang="en-US" sz="2400" dirty="0"/>
                        <a:t>413</a:t>
                      </a:r>
                    </a:p>
                  </a:txBody>
                  <a:tcPr/>
                </a:tc>
                <a:tc>
                  <a:txBody>
                    <a:bodyPr/>
                    <a:lstStyle/>
                    <a:p>
                      <a:pPr algn="ctr"/>
                      <a:r>
                        <a:rPr lang="en-US" sz="2400" dirty="0"/>
                        <a:t>NA</a:t>
                      </a:r>
                    </a:p>
                  </a:txBody>
                  <a:tcPr/>
                </a:tc>
                <a:tc>
                  <a:txBody>
                    <a:bodyPr/>
                    <a:lstStyle/>
                    <a:p>
                      <a:pPr algn="ctr"/>
                      <a:r>
                        <a:rPr lang="en-US" sz="2400" dirty="0"/>
                        <a:t>NA</a:t>
                      </a:r>
                    </a:p>
                  </a:txBody>
                  <a:tcPr/>
                </a:tc>
                <a:extLst>
                  <a:ext uri="{0D108BD9-81ED-4DB2-BD59-A6C34878D82A}">
                    <a16:rowId xmlns:a16="http://schemas.microsoft.com/office/drawing/2014/main" val="2710560763"/>
                  </a:ext>
                </a:extLst>
              </a:tr>
              <a:tr h="521660">
                <a:tc>
                  <a:txBody>
                    <a:bodyPr/>
                    <a:lstStyle/>
                    <a:p>
                      <a:pPr algn="ctr"/>
                      <a:r>
                        <a:rPr lang="en-US" sz="2400" dirty="0"/>
                        <a:t>45</a:t>
                      </a:r>
                    </a:p>
                  </a:txBody>
                  <a:tcPr/>
                </a:tc>
                <a:tc>
                  <a:txBody>
                    <a:bodyPr/>
                    <a:lstStyle/>
                    <a:p>
                      <a:pPr algn="ctr"/>
                      <a:r>
                        <a:rPr lang="en-US" sz="2400" dirty="0"/>
                        <a:t>244</a:t>
                      </a:r>
                    </a:p>
                  </a:txBody>
                  <a:tcPr/>
                </a:tc>
                <a:tc>
                  <a:txBody>
                    <a:bodyPr/>
                    <a:lstStyle/>
                    <a:p>
                      <a:pPr algn="ctr"/>
                      <a:r>
                        <a:rPr lang="en-US" sz="2400" dirty="0"/>
                        <a:t>366</a:t>
                      </a:r>
                    </a:p>
                  </a:txBody>
                  <a:tcPr/>
                </a:tc>
                <a:tc>
                  <a:txBody>
                    <a:bodyPr/>
                    <a:lstStyle/>
                    <a:p>
                      <a:pPr algn="ctr"/>
                      <a:r>
                        <a:rPr lang="en-US" sz="2400" dirty="0"/>
                        <a:t>NA</a:t>
                      </a:r>
                    </a:p>
                  </a:txBody>
                  <a:tcPr/>
                </a:tc>
                <a:tc>
                  <a:txBody>
                    <a:bodyPr/>
                    <a:lstStyle/>
                    <a:p>
                      <a:pPr algn="ctr"/>
                      <a:r>
                        <a:rPr lang="en-US" sz="2400" dirty="0"/>
                        <a:t>NA</a:t>
                      </a:r>
                    </a:p>
                  </a:txBody>
                  <a:tcPr/>
                </a:tc>
                <a:extLst>
                  <a:ext uri="{0D108BD9-81ED-4DB2-BD59-A6C34878D82A}">
                    <a16:rowId xmlns:a16="http://schemas.microsoft.com/office/drawing/2014/main" val="3873919424"/>
                  </a:ext>
                </a:extLst>
              </a:tr>
              <a:tr h="521660">
                <a:tc>
                  <a:txBody>
                    <a:bodyPr/>
                    <a:lstStyle/>
                    <a:p>
                      <a:pPr algn="ctr"/>
                      <a:r>
                        <a:rPr lang="en-US" sz="2400" dirty="0"/>
                        <a:t>48</a:t>
                      </a:r>
                    </a:p>
                  </a:txBody>
                  <a:tcPr/>
                </a:tc>
                <a:tc>
                  <a:txBody>
                    <a:bodyPr/>
                    <a:lstStyle/>
                    <a:p>
                      <a:pPr algn="ctr"/>
                      <a:r>
                        <a:rPr lang="en-US" sz="2400" dirty="0"/>
                        <a:t>199</a:t>
                      </a:r>
                    </a:p>
                  </a:txBody>
                  <a:tcPr/>
                </a:tc>
                <a:tc>
                  <a:txBody>
                    <a:bodyPr/>
                    <a:lstStyle/>
                    <a:p>
                      <a:pPr algn="ctr"/>
                      <a:r>
                        <a:rPr lang="en-US" sz="2400" dirty="0"/>
                        <a:t>334</a:t>
                      </a:r>
                    </a:p>
                  </a:txBody>
                  <a:tcPr/>
                </a:tc>
                <a:tc>
                  <a:txBody>
                    <a:bodyPr/>
                    <a:lstStyle/>
                    <a:p>
                      <a:pPr algn="ctr"/>
                      <a:r>
                        <a:rPr lang="en-US" sz="2400" dirty="0"/>
                        <a:t>NA</a:t>
                      </a:r>
                    </a:p>
                  </a:txBody>
                  <a:tcPr/>
                </a:tc>
                <a:tc>
                  <a:txBody>
                    <a:bodyPr/>
                    <a:lstStyle/>
                    <a:p>
                      <a:pPr algn="ctr"/>
                      <a:r>
                        <a:rPr lang="en-US" sz="2400" dirty="0"/>
                        <a:t>NA</a:t>
                      </a:r>
                    </a:p>
                  </a:txBody>
                  <a:tcPr/>
                </a:tc>
                <a:extLst>
                  <a:ext uri="{0D108BD9-81ED-4DB2-BD59-A6C34878D82A}">
                    <a16:rowId xmlns:a16="http://schemas.microsoft.com/office/drawing/2014/main" val="2854147252"/>
                  </a:ext>
                </a:extLst>
              </a:tr>
              <a:tr h="521660">
                <a:tc>
                  <a:txBody>
                    <a:bodyPr/>
                    <a:lstStyle/>
                    <a:p>
                      <a:pPr algn="ctr"/>
                      <a:r>
                        <a:rPr lang="en-US" sz="2400" dirty="0"/>
                        <a:t>50</a:t>
                      </a:r>
                    </a:p>
                  </a:txBody>
                  <a:tcPr/>
                </a:tc>
                <a:tc>
                  <a:txBody>
                    <a:bodyPr/>
                    <a:lstStyle/>
                    <a:p>
                      <a:pPr algn="ctr"/>
                      <a:r>
                        <a:rPr lang="en-US" sz="2400" dirty="0"/>
                        <a:t>NA</a:t>
                      </a:r>
                    </a:p>
                  </a:txBody>
                  <a:tcPr/>
                </a:tc>
                <a:tc>
                  <a:txBody>
                    <a:bodyPr/>
                    <a:lstStyle/>
                    <a:p>
                      <a:pPr algn="ctr"/>
                      <a:r>
                        <a:rPr lang="en-US" sz="2400" dirty="0"/>
                        <a:t>311</a:t>
                      </a:r>
                    </a:p>
                  </a:txBody>
                  <a:tcPr/>
                </a:tc>
                <a:tc>
                  <a:txBody>
                    <a:bodyPr/>
                    <a:lstStyle/>
                    <a:p>
                      <a:pPr algn="ctr"/>
                      <a:r>
                        <a:rPr lang="en-US" sz="2400" dirty="0"/>
                        <a:t>NA</a:t>
                      </a:r>
                    </a:p>
                  </a:txBody>
                  <a:tcPr/>
                </a:tc>
                <a:tc>
                  <a:txBody>
                    <a:bodyPr/>
                    <a:lstStyle/>
                    <a:p>
                      <a:pPr algn="ctr"/>
                      <a:r>
                        <a:rPr lang="en-US" sz="2400" dirty="0"/>
                        <a:t>NA</a:t>
                      </a:r>
                    </a:p>
                  </a:txBody>
                  <a:tcPr/>
                </a:tc>
                <a:extLst>
                  <a:ext uri="{0D108BD9-81ED-4DB2-BD59-A6C34878D82A}">
                    <a16:rowId xmlns:a16="http://schemas.microsoft.com/office/drawing/2014/main" val="686672758"/>
                  </a:ext>
                </a:extLst>
              </a:tr>
            </a:tbl>
          </a:graphicData>
        </a:graphic>
      </p:graphicFrame>
    </p:spTree>
    <p:extLst>
      <p:ext uri="{BB962C8B-B14F-4D97-AF65-F5344CB8AC3E}">
        <p14:creationId xmlns:p14="http://schemas.microsoft.com/office/powerpoint/2010/main" val="4144766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D4A1D3-77CD-8446-1B37-CAE3F4ABF7F0}"/>
              </a:ext>
            </a:extLst>
          </p:cNvPr>
          <p:cNvSpPr>
            <a:spLocks noGrp="1"/>
          </p:cNvSpPr>
          <p:nvPr>
            <p:ph type="body" idx="1"/>
          </p:nvPr>
        </p:nvSpPr>
        <p:spPr>
          <a:xfrm>
            <a:off x="873211" y="444931"/>
            <a:ext cx="8155458" cy="1178011"/>
          </a:xfrm>
        </p:spPr>
        <p:txBody>
          <a:bodyPr>
            <a:normAutofit fontScale="92500"/>
          </a:bodyPr>
          <a:lstStyle/>
          <a:p>
            <a:r>
              <a:rPr lang="en-US" sz="2800" dirty="0">
                <a:solidFill>
                  <a:schemeClr val="bg1"/>
                </a:solidFill>
              </a:rPr>
              <a:t>Thermal Loading Limits for ACSR Zebra Conductor:</a:t>
            </a:r>
          </a:p>
          <a:p>
            <a:r>
              <a:rPr lang="en-US" sz="2800" dirty="0">
                <a:solidFill>
                  <a:schemeClr val="bg1"/>
                </a:solidFill>
              </a:rPr>
              <a:t>ACSR Zebra (484 Sq.mm) Dia:28.62mm</a:t>
            </a:r>
          </a:p>
        </p:txBody>
      </p:sp>
      <p:graphicFrame>
        <p:nvGraphicFramePr>
          <p:cNvPr id="4" name="Table 4">
            <a:extLst>
              <a:ext uri="{FF2B5EF4-FFF2-40B4-BE49-F238E27FC236}">
                <a16:creationId xmlns:a16="http://schemas.microsoft.com/office/drawing/2014/main" id="{EB08440E-1915-8D65-526E-A12871EDF719}"/>
              </a:ext>
            </a:extLst>
          </p:cNvPr>
          <p:cNvGraphicFramePr>
            <a:graphicFrameLocks noGrp="1"/>
          </p:cNvGraphicFramePr>
          <p:nvPr>
            <p:extLst>
              <p:ext uri="{D42A27DB-BD31-4B8C-83A1-F6EECF244321}">
                <p14:modId xmlns:p14="http://schemas.microsoft.com/office/powerpoint/2010/main" val="2537225764"/>
              </p:ext>
            </p:extLst>
          </p:nvPr>
        </p:nvGraphicFramePr>
        <p:xfrm>
          <a:off x="873211" y="1886465"/>
          <a:ext cx="9787073" cy="4095645"/>
        </p:xfrm>
        <a:graphic>
          <a:graphicData uri="http://schemas.openxmlformats.org/drawingml/2006/table">
            <a:tbl>
              <a:tblPr firstRow="1" bandRow="1">
                <a:tableStyleId>{5C22544A-7EE6-4342-B048-85BDC9FD1C3A}</a:tableStyleId>
              </a:tblPr>
              <a:tblGrid>
                <a:gridCol w="2606633">
                  <a:extLst>
                    <a:ext uri="{9D8B030D-6E8A-4147-A177-3AD203B41FA5}">
                      <a16:colId xmlns:a16="http://schemas.microsoft.com/office/drawing/2014/main" val="4282162025"/>
                    </a:ext>
                  </a:extLst>
                </a:gridCol>
                <a:gridCol w="1666888">
                  <a:extLst>
                    <a:ext uri="{9D8B030D-6E8A-4147-A177-3AD203B41FA5}">
                      <a16:colId xmlns:a16="http://schemas.microsoft.com/office/drawing/2014/main" val="2678209797"/>
                    </a:ext>
                  </a:extLst>
                </a:gridCol>
                <a:gridCol w="1795110">
                  <a:extLst>
                    <a:ext uri="{9D8B030D-6E8A-4147-A177-3AD203B41FA5}">
                      <a16:colId xmlns:a16="http://schemas.microsoft.com/office/drawing/2014/main" val="365500586"/>
                    </a:ext>
                  </a:extLst>
                </a:gridCol>
                <a:gridCol w="2051554">
                  <a:extLst>
                    <a:ext uri="{9D8B030D-6E8A-4147-A177-3AD203B41FA5}">
                      <a16:colId xmlns:a16="http://schemas.microsoft.com/office/drawing/2014/main" val="1101389321"/>
                    </a:ext>
                  </a:extLst>
                </a:gridCol>
                <a:gridCol w="1666888">
                  <a:extLst>
                    <a:ext uri="{9D8B030D-6E8A-4147-A177-3AD203B41FA5}">
                      <a16:colId xmlns:a16="http://schemas.microsoft.com/office/drawing/2014/main" val="1840626560"/>
                    </a:ext>
                  </a:extLst>
                </a:gridCol>
              </a:tblGrid>
              <a:tr h="1362025">
                <a:tc>
                  <a:txBody>
                    <a:bodyPr/>
                    <a:lstStyle/>
                    <a:p>
                      <a:pPr algn="ctr"/>
                      <a:r>
                        <a:rPr lang="en-US" sz="2800" dirty="0"/>
                        <a:t>Ambient Temperature in </a:t>
                      </a:r>
                      <a:r>
                        <a:rPr lang="en-US" sz="2800" dirty="0" err="1"/>
                        <a:t>deg.C</a:t>
                      </a:r>
                      <a:endParaRPr lang="en-US" sz="2800" dirty="0"/>
                    </a:p>
                  </a:txBody>
                  <a:tcPr/>
                </a:tc>
                <a:tc gridSpan="4">
                  <a:txBody>
                    <a:bodyPr/>
                    <a:lstStyle/>
                    <a:p>
                      <a:pPr algn="ctr"/>
                      <a:endParaRPr lang="en-US" sz="2800" dirty="0"/>
                    </a:p>
                    <a:p>
                      <a:pPr algn="ctr"/>
                      <a:r>
                        <a:rPr lang="en-US" sz="2800" dirty="0"/>
                        <a:t>Ampacity for Maximum Conductor temperature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75456561"/>
                  </a:ext>
                </a:extLst>
              </a:tr>
              <a:tr h="544809">
                <a:tc>
                  <a:txBody>
                    <a:bodyPr/>
                    <a:lstStyle/>
                    <a:p>
                      <a:pPr algn="ctr"/>
                      <a:endParaRPr lang="en-US" sz="2400" dirty="0"/>
                    </a:p>
                  </a:txBody>
                  <a:tcPr/>
                </a:tc>
                <a:tc>
                  <a:txBody>
                    <a:bodyPr/>
                    <a:lstStyle/>
                    <a:p>
                      <a:pPr algn="ctr"/>
                      <a:r>
                        <a:rPr lang="en-US" sz="2400" dirty="0"/>
                        <a:t>65</a:t>
                      </a:r>
                    </a:p>
                  </a:txBody>
                  <a:tcPr/>
                </a:tc>
                <a:tc>
                  <a:txBody>
                    <a:bodyPr/>
                    <a:lstStyle/>
                    <a:p>
                      <a:pPr algn="ctr"/>
                      <a:r>
                        <a:rPr lang="en-US" sz="2400" dirty="0"/>
                        <a:t>75</a:t>
                      </a:r>
                    </a:p>
                  </a:txBody>
                  <a:tcPr/>
                </a:tc>
                <a:tc>
                  <a:txBody>
                    <a:bodyPr/>
                    <a:lstStyle/>
                    <a:p>
                      <a:pPr algn="ctr"/>
                      <a:r>
                        <a:rPr lang="en-US" sz="2400" dirty="0"/>
                        <a:t>85</a:t>
                      </a:r>
                    </a:p>
                  </a:txBody>
                  <a:tcPr/>
                </a:tc>
                <a:tc>
                  <a:txBody>
                    <a:bodyPr/>
                    <a:lstStyle/>
                    <a:p>
                      <a:pPr algn="ctr"/>
                      <a:r>
                        <a:rPr lang="en-US" sz="2400" dirty="0"/>
                        <a:t>90</a:t>
                      </a:r>
                    </a:p>
                  </a:txBody>
                  <a:tcPr/>
                </a:tc>
                <a:extLst>
                  <a:ext uri="{0D108BD9-81ED-4DB2-BD59-A6C34878D82A}">
                    <a16:rowId xmlns:a16="http://schemas.microsoft.com/office/drawing/2014/main" val="4227518398"/>
                  </a:ext>
                </a:extLst>
              </a:tr>
              <a:tr h="544809">
                <a:tc>
                  <a:txBody>
                    <a:bodyPr/>
                    <a:lstStyle/>
                    <a:p>
                      <a:pPr algn="ctr"/>
                      <a:r>
                        <a:rPr lang="en-US" sz="2400" dirty="0"/>
                        <a:t>40</a:t>
                      </a:r>
                    </a:p>
                  </a:txBody>
                  <a:tcPr/>
                </a:tc>
                <a:tc>
                  <a:txBody>
                    <a:bodyPr/>
                    <a:lstStyle/>
                    <a:p>
                      <a:pPr algn="ctr"/>
                      <a:r>
                        <a:rPr lang="en-US" sz="2400" dirty="0"/>
                        <a:t>473</a:t>
                      </a:r>
                    </a:p>
                  </a:txBody>
                  <a:tcPr/>
                </a:tc>
                <a:tc>
                  <a:txBody>
                    <a:bodyPr/>
                    <a:lstStyle/>
                    <a:p>
                      <a:pPr algn="ctr"/>
                      <a:r>
                        <a:rPr lang="en-US" sz="2400" dirty="0"/>
                        <a:t>643</a:t>
                      </a:r>
                    </a:p>
                  </a:txBody>
                  <a:tcPr/>
                </a:tc>
                <a:tc>
                  <a:txBody>
                    <a:bodyPr/>
                    <a:lstStyle/>
                    <a:p>
                      <a:pPr algn="ctr"/>
                      <a:r>
                        <a:rPr lang="en-US" sz="2400" dirty="0"/>
                        <a:t>769</a:t>
                      </a:r>
                    </a:p>
                  </a:txBody>
                  <a:tcPr/>
                </a:tc>
                <a:tc>
                  <a:txBody>
                    <a:bodyPr/>
                    <a:lstStyle/>
                    <a:p>
                      <a:pPr algn="ctr"/>
                      <a:r>
                        <a:rPr lang="en-US" sz="2400" dirty="0"/>
                        <a:t>NA</a:t>
                      </a:r>
                    </a:p>
                  </a:txBody>
                  <a:tcPr/>
                </a:tc>
                <a:extLst>
                  <a:ext uri="{0D108BD9-81ED-4DB2-BD59-A6C34878D82A}">
                    <a16:rowId xmlns:a16="http://schemas.microsoft.com/office/drawing/2014/main" val="2710560763"/>
                  </a:ext>
                </a:extLst>
              </a:tr>
              <a:tr h="544809">
                <a:tc>
                  <a:txBody>
                    <a:bodyPr/>
                    <a:lstStyle/>
                    <a:p>
                      <a:pPr algn="ctr"/>
                      <a:r>
                        <a:rPr lang="en-US" sz="2400" dirty="0"/>
                        <a:t>45</a:t>
                      </a:r>
                    </a:p>
                  </a:txBody>
                  <a:tcPr/>
                </a:tc>
                <a:tc>
                  <a:txBody>
                    <a:bodyPr/>
                    <a:lstStyle/>
                    <a:p>
                      <a:pPr algn="ctr"/>
                      <a:r>
                        <a:rPr lang="en-US" sz="2400" dirty="0"/>
                        <a:t>346</a:t>
                      </a:r>
                    </a:p>
                  </a:txBody>
                  <a:tcPr/>
                </a:tc>
                <a:tc>
                  <a:txBody>
                    <a:bodyPr/>
                    <a:lstStyle/>
                    <a:p>
                      <a:pPr algn="ctr"/>
                      <a:r>
                        <a:rPr lang="en-US" sz="2400" dirty="0"/>
                        <a:t>560</a:t>
                      </a:r>
                    </a:p>
                  </a:txBody>
                  <a:tcPr/>
                </a:tc>
                <a:tc>
                  <a:txBody>
                    <a:bodyPr/>
                    <a:lstStyle/>
                    <a:p>
                      <a:pPr algn="ctr"/>
                      <a:r>
                        <a:rPr lang="en-US" sz="2400" dirty="0"/>
                        <a:t>703</a:t>
                      </a:r>
                    </a:p>
                  </a:txBody>
                  <a:tcPr/>
                </a:tc>
                <a:tc>
                  <a:txBody>
                    <a:bodyPr/>
                    <a:lstStyle/>
                    <a:p>
                      <a:pPr algn="ctr"/>
                      <a:r>
                        <a:rPr lang="en-US" sz="2400" dirty="0"/>
                        <a:t>NA</a:t>
                      </a:r>
                    </a:p>
                  </a:txBody>
                  <a:tcPr/>
                </a:tc>
                <a:extLst>
                  <a:ext uri="{0D108BD9-81ED-4DB2-BD59-A6C34878D82A}">
                    <a16:rowId xmlns:a16="http://schemas.microsoft.com/office/drawing/2014/main" val="3873919424"/>
                  </a:ext>
                </a:extLst>
              </a:tr>
              <a:tr h="544809">
                <a:tc>
                  <a:txBody>
                    <a:bodyPr/>
                    <a:lstStyle/>
                    <a:p>
                      <a:pPr algn="ctr"/>
                      <a:r>
                        <a:rPr lang="en-US" sz="2400" dirty="0"/>
                        <a:t>48</a:t>
                      </a:r>
                    </a:p>
                  </a:txBody>
                  <a:tcPr/>
                </a:tc>
                <a:tc>
                  <a:txBody>
                    <a:bodyPr/>
                    <a:lstStyle/>
                    <a:p>
                      <a:pPr algn="ctr"/>
                      <a:r>
                        <a:rPr lang="en-US" sz="2400" dirty="0"/>
                        <a:t>240</a:t>
                      </a:r>
                    </a:p>
                  </a:txBody>
                  <a:tcPr/>
                </a:tc>
                <a:tc>
                  <a:txBody>
                    <a:bodyPr/>
                    <a:lstStyle/>
                    <a:p>
                      <a:pPr algn="ctr"/>
                      <a:r>
                        <a:rPr lang="en-US" sz="2400" dirty="0"/>
                        <a:t>503</a:t>
                      </a:r>
                    </a:p>
                  </a:txBody>
                  <a:tcPr/>
                </a:tc>
                <a:tc>
                  <a:txBody>
                    <a:bodyPr/>
                    <a:lstStyle/>
                    <a:p>
                      <a:pPr algn="ctr"/>
                      <a:r>
                        <a:rPr lang="en-US" sz="2400" dirty="0"/>
                        <a:t>663</a:t>
                      </a:r>
                    </a:p>
                  </a:txBody>
                  <a:tcPr/>
                </a:tc>
                <a:tc>
                  <a:txBody>
                    <a:bodyPr/>
                    <a:lstStyle/>
                    <a:p>
                      <a:pPr algn="ctr"/>
                      <a:r>
                        <a:rPr lang="en-US" sz="2400" dirty="0"/>
                        <a:t>NA</a:t>
                      </a:r>
                    </a:p>
                  </a:txBody>
                  <a:tcPr/>
                </a:tc>
                <a:extLst>
                  <a:ext uri="{0D108BD9-81ED-4DB2-BD59-A6C34878D82A}">
                    <a16:rowId xmlns:a16="http://schemas.microsoft.com/office/drawing/2014/main" val="2854147252"/>
                  </a:ext>
                </a:extLst>
              </a:tr>
              <a:tr h="544809">
                <a:tc>
                  <a:txBody>
                    <a:bodyPr/>
                    <a:lstStyle/>
                    <a:p>
                      <a:pPr algn="ctr"/>
                      <a:r>
                        <a:rPr lang="en-US" sz="2400" dirty="0"/>
                        <a:t>50</a:t>
                      </a:r>
                    </a:p>
                  </a:txBody>
                  <a:tcPr/>
                </a:tc>
                <a:tc>
                  <a:txBody>
                    <a:bodyPr/>
                    <a:lstStyle/>
                    <a:p>
                      <a:pPr algn="ctr"/>
                      <a:r>
                        <a:rPr lang="en-US" sz="2400" dirty="0"/>
                        <a:t>128</a:t>
                      </a:r>
                    </a:p>
                  </a:txBody>
                  <a:tcPr/>
                </a:tc>
                <a:tc>
                  <a:txBody>
                    <a:bodyPr/>
                    <a:lstStyle/>
                    <a:p>
                      <a:pPr algn="ctr"/>
                      <a:r>
                        <a:rPr lang="en-US" sz="2400" dirty="0"/>
                        <a:t>462</a:t>
                      </a:r>
                    </a:p>
                  </a:txBody>
                  <a:tcPr/>
                </a:tc>
                <a:tc>
                  <a:txBody>
                    <a:bodyPr/>
                    <a:lstStyle/>
                    <a:p>
                      <a:pPr algn="ctr"/>
                      <a:r>
                        <a:rPr lang="en-US" sz="2400" dirty="0"/>
                        <a:t>631</a:t>
                      </a:r>
                    </a:p>
                  </a:txBody>
                  <a:tcPr/>
                </a:tc>
                <a:tc>
                  <a:txBody>
                    <a:bodyPr/>
                    <a:lstStyle/>
                    <a:p>
                      <a:pPr algn="ctr"/>
                      <a:r>
                        <a:rPr lang="en-US" sz="2400" dirty="0"/>
                        <a:t>NA</a:t>
                      </a:r>
                    </a:p>
                  </a:txBody>
                  <a:tcPr/>
                </a:tc>
                <a:extLst>
                  <a:ext uri="{0D108BD9-81ED-4DB2-BD59-A6C34878D82A}">
                    <a16:rowId xmlns:a16="http://schemas.microsoft.com/office/drawing/2014/main" val="686672758"/>
                  </a:ext>
                </a:extLst>
              </a:tr>
            </a:tbl>
          </a:graphicData>
        </a:graphic>
      </p:graphicFrame>
    </p:spTree>
    <p:extLst>
      <p:ext uri="{BB962C8B-B14F-4D97-AF65-F5344CB8AC3E}">
        <p14:creationId xmlns:p14="http://schemas.microsoft.com/office/powerpoint/2010/main" val="1753751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D4A1D3-77CD-8446-1B37-CAE3F4ABF7F0}"/>
              </a:ext>
            </a:extLst>
          </p:cNvPr>
          <p:cNvSpPr>
            <a:spLocks noGrp="1"/>
          </p:cNvSpPr>
          <p:nvPr>
            <p:ph type="body" idx="1"/>
          </p:nvPr>
        </p:nvSpPr>
        <p:spPr>
          <a:xfrm>
            <a:off x="568412" y="551935"/>
            <a:ext cx="8155458" cy="1178011"/>
          </a:xfrm>
        </p:spPr>
        <p:txBody>
          <a:bodyPr>
            <a:normAutofit fontScale="92500"/>
          </a:bodyPr>
          <a:lstStyle/>
          <a:p>
            <a:r>
              <a:rPr lang="en-US" sz="2800" dirty="0">
                <a:solidFill>
                  <a:schemeClr val="bg1"/>
                </a:solidFill>
              </a:rPr>
              <a:t>Thermal Loading Limits for ACSR Moose Conductor:</a:t>
            </a:r>
          </a:p>
          <a:p>
            <a:r>
              <a:rPr lang="en-US" sz="2800" dirty="0">
                <a:solidFill>
                  <a:schemeClr val="bg1"/>
                </a:solidFill>
              </a:rPr>
              <a:t>ACSR Moose (597 Sq.mm) Dia:31.77mm</a:t>
            </a:r>
          </a:p>
        </p:txBody>
      </p:sp>
      <p:graphicFrame>
        <p:nvGraphicFramePr>
          <p:cNvPr id="4" name="Table 4">
            <a:extLst>
              <a:ext uri="{FF2B5EF4-FFF2-40B4-BE49-F238E27FC236}">
                <a16:creationId xmlns:a16="http://schemas.microsoft.com/office/drawing/2014/main" id="{EB08440E-1915-8D65-526E-A12871EDF719}"/>
              </a:ext>
            </a:extLst>
          </p:cNvPr>
          <p:cNvGraphicFramePr>
            <a:graphicFrameLocks noGrp="1"/>
          </p:cNvGraphicFramePr>
          <p:nvPr>
            <p:extLst>
              <p:ext uri="{D42A27DB-BD31-4B8C-83A1-F6EECF244321}">
                <p14:modId xmlns:p14="http://schemas.microsoft.com/office/powerpoint/2010/main" val="2822843676"/>
              </p:ext>
            </p:extLst>
          </p:nvPr>
        </p:nvGraphicFramePr>
        <p:xfrm>
          <a:off x="873210" y="1886465"/>
          <a:ext cx="9902819" cy="3947176"/>
        </p:xfrm>
        <a:graphic>
          <a:graphicData uri="http://schemas.openxmlformats.org/drawingml/2006/table">
            <a:tbl>
              <a:tblPr firstRow="1" bandRow="1">
                <a:tableStyleId>{5C22544A-7EE6-4342-B048-85BDC9FD1C3A}</a:tableStyleId>
              </a:tblPr>
              <a:tblGrid>
                <a:gridCol w="2637460">
                  <a:extLst>
                    <a:ext uri="{9D8B030D-6E8A-4147-A177-3AD203B41FA5}">
                      <a16:colId xmlns:a16="http://schemas.microsoft.com/office/drawing/2014/main" val="4282162025"/>
                    </a:ext>
                  </a:extLst>
                </a:gridCol>
                <a:gridCol w="1686601">
                  <a:extLst>
                    <a:ext uri="{9D8B030D-6E8A-4147-A177-3AD203B41FA5}">
                      <a16:colId xmlns:a16="http://schemas.microsoft.com/office/drawing/2014/main" val="2678209797"/>
                    </a:ext>
                  </a:extLst>
                </a:gridCol>
                <a:gridCol w="1816340">
                  <a:extLst>
                    <a:ext uri="{9D8B030D-6E8A-4147-A177-3AD203B41FA5}">
                      <a16:colId xmlns:a16="http://schemas.microsoft.com/office/drawing/2014/main" val="365500586"/>
                    </a:ext>
                  </a:extLst>
                </a:gridCol>
                <a:gridCol w="2075817">
                  <a:extLst>
                    <a:ext uri="{9D8B030D-6E8A-4147-A177-3AD203B41FA5}">
                      <a16:colId xmlns:a16="http://schemas.microsoft.com/office/drawing/2014/main" val="1101389321"/>
                    </a:ext>
                  </a:extLst>
                </a:gridCol>
                <a:gridCol w="1686601">
                  <a:extLst>
                    <a:ext uri="{9D8B030D-6E8A-4147-A177-3AD203B41FA5}">
                      <a16:colId xmlns:a16="http://schemas.microsoft.com/office/drawing/2014/main" val="1840626560"/>
                    </a:ext>
                  </a:extLst>
                </a:gridCol>
              </a:tblGrid>
              <a:tr h="1315726">
                <a:tc>
                  <a:txBody>
                    <a:bodyPr/>
                    <a:lstStyle/>
                    <a:p>
                      <a:pPr algn="ctr"/>
                      <a:r>
                        <a:rPr lang="en-US" sz="2400" dirty="0"/>
                        <a:t>Ambient Temperature in </a:t>
                      </a:r>
                      <a:r>
                        <a:rPr lang="en-US" sz="2400" dirty="0" err="1"/>
                        <a:t>deg.C</a:t>
                      </a:r>
                      <a:endParaRPr lang="en-US" sz="2400" dirty="0"/>
                    </a:p>
                  </a:txBody>
                  <a:tcPr/>
                </a:tc>
                <a:tc gridSpan="4">
                  <a:txBody>
                    <a:bodyPr/>
                    <a:lstStyle/>
                    <a:p>
                      <a:pPr algn="ctr"/>
                      <a:endParaRPr lang="en-US" sz="2400" dirty="0"/>
                    </a:p>
                    <a:p>
                      <a:pPr algn="ctr"/>
                      <a:r>
                        <a:rPr lang="en-US" sz="2400" dirty="0"/>
                        <a:t>Ampacity for Maximum Conductor temperature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75456561"/>
                  </a:ext>
                </a:extLst>
              </a:tr>
              <a:tr h="526290">
                <a:tc>
                  <a:txBody>
                    <a:bodyPr/>
                    <a:lstStyle/>
                    <a:p>
                      <a:pPr algn="ctr"/>
                      <a:endParaRPr lang="en-US" sz="2400" dirty="0"/>
                    </a:p>
                  </a:txBody>
                  <a:tcPr/>
                </a:tc>
                <a:tc>
                  <a:txBody>
                    <a:bodyPr/>
                    <a:lstStyle/>
                    <a:p>
                      <a:pPr algn="ctr"/>
                      <a:r>
                        <a:rPr lang="en-US" sz="2400" dirty="0"/>
                        <a:t>65</a:t>
                      </a:r>
                    </a:p>
                  </a:txBody>
                  <a:tcPr/>
                </a:tc>
                <a:tc>
                  <a:txBody>
                    <a:bodyPr/>
                    <a:lstStyle/>
                    <a:p>
                      <a:pPr algn="ctr"/>
                      <a:r>
                        <a:rPr lang="en-US" sz="2400" dirty="0"/>
                        <a:t>75</a:t>
                      </a:r>
                    </a:p>
                  </a:txBody>
                  <a:tcPr/>
                </a:tc>
                <a:tc>
                  <a:txBody>
                    <a:bodyPr/>
                    <a:lstStyle/>
                    <a:p>
                      <a:pPr algn="ctr"/>
                      <a:r>
                        <a:rPr lang="en-US" sz="2400" dirty="0"/>
                        <a:t>85</a:t>
                      </a:r>
                    </a:p>
                  </a:txBody>
                  <a:tcPr/>
                </a:tc>
                <a:tc>
                  <a:txBody>
                    <a:bodyPr/>
                    <a:lstStyle/>
                    <a:p>
                      <a:pPr algn="ctr"/>
                      <a:r>
                        <a:rPr lang="en-US" sz="2400" dirty="0"/>
                        <a:t>90</a:t>
                      </a:r>
                    </a:p>
                  </a:txBody>
                  <a:tcPr/>
                </a:tc>
                <a:extLst>
                  <a:ext uri="{0D108BD9-81ED-4DB2-BD59-A6C34878D82A}">
                    <a16:rowId xmlns:a16="http://schemas.microsoft.com/office/drawing/2014/main" val="4227518398"/>
                  </a:ext>
                </a:extLst>
              </a:tr>
              <a:tr h="526290">
                <a:tc>
                  <a:txBody>
                    <a:bodyPr/>
                    <a:lstStyle/>
                    <a:p>
                      <a:pPr algn="ctr"/>
                      <a:r>
                        <a:rPr lang="en-US" sz="2400" dirty="0"/>
                        <a:t>40</a:t>
                      </a:r>
                    </a:p>
                  </a:txBody>
                  <a:tcPr/>
                </a:tc>
                <a:tc>
                  <a:txBody>
                    <a:bodyPr/>
                    <a:lstStyle/>
                    <a:p>
                      <a:pPr algn="ctr"/>
                      <a:r>
                        <a:rPr lang="en-US" sz="2400" dirty="0"/>
                        <a:t>528</a:t>
                      </a:r>
                    </a:p>
                  </a:txBody>
                  <a:tcPr/>
                </a:tc>
                <a:tc>
                  <a:txBody>
                    <a:bodyPr/>
                    <a:lstStyle/>
                    <a:p>
                      <a:pPr algn="ctr"/>
                      <a:r>
                        <a:rPr lang="en-US" sz="2400" dirty="0"/>
                        <a:t>728</a:t>
                      </a:r>
                    </a:p>
                  </a:txBody>
                  <a:tcPr/>
                </a:tc>
                <a:tc>
                  <a:txBody>
                    <a:bodyPr/>
                    <a:lstStyle/>
                    <a:p>
                      <a:pPr algn="ctr"/>
                      <a:r>
                        <a:rPr lang="en-US" sz="2400" dirty="0"/>
                        <a:t>874</a:t>
                      </a:r>
                    </a:p>
                  </a:txBody>
                  <a:tcPr/>
                </a:tc>
                <a:tc>
                  <a:txBody>
                    <a:bodyPr/>
                    <a:lstStyle/>
                    <a:p>
                      <a:pPr algn="ctr"/>
                      <a:r>
                        <a:rPr lang="en-US" sz="2400" dirty="0"/>
                        <a:t>NA</a:t>
                      </a:r>
                    </a:p>
                  </a:txBody>
                  <a:tcPr/>
                </a:tc>
                <a:extLst>
                  <a:ext uri="{0D108BD9-81ED-4DB2-BD59-A6C34878D82A}">
                    <a16:rowId xmlns:a16="http://schemas.microsoft.com/office/drawing/2014/main" val="2710560763"/>
                  </a:ext>
                </a:extLst>
              </a:tr>
              <a:tr h="526290">
                <a:tc>
                  <a:txBody>
                    <a:bodyPr/>
                    <a:lstStyle/>
                    <a:p>
                      <a:pPr algn="ctr"/>
                      <a:r>
                        <a:rPr lang="en-US" sz="2400" dirty="0"/>
                        <a:t>45</a:t>
                      </a:r>
                    </a:p>
                  </a:txBody>
                  <a:tcPr/>
                </a:tc>
                <a:tc>
                  <a:txBody>
                    <a:bodyPr/>
                    <a:lstStyle/>
                    <a:p>
                      <a:pPr algn="ctr"/>
                      <a:r>
                        <a:rPr lang="en-US" sz="2400" dirty="0"/>
                        <a:t>378</a:t>
                      </a:r>
                    </a:p>
                  </a:txBody>
                  <a:tcPr/>
                </a:tc>
                <a:tc>
                  <a:txBody>
                    <a:bodyPr/>
                    <a:lstStyle/>
                    <a:p>
                      <a:pPr algn="ctr"/>
                      <a:r>
                        <a:rPr lang="en-US" sz="2400" dirty="0"/>
                        <a:t>631</a:t>
                      </a:r>
                    </a:p>
                  </a:txBody>
                  <a:tcPr/>
                </a:tc>
                <a:tc>
                  <a:txBody>
                    <a:bodyPr/>
                    <a:lstStyle/>
                    <a:p>
                      <a:pPr algn="ctr"/>
                      <a:r>
                        <a:rPr lang="en-US" sz="2400" dirty="0"/>
                        <a:t>798</a:t>
                      </a:r>
                    </a:p>
                  </a:txBody>
                  <a:tcPr/>
                </a:tc>
                <a:tc>
                  <a:txBody>
                    <a:bodyPr/>
                    <a:lstStyle/>
                    <a:p>
                      <a:pPr algn="ctr"/>
                      <a:r>
                        <a:rPr lang="en-US" sz="2400" dirty="0"/>
                        <a:t>NA</a:t>
                      </a:r>
                    </a:p>
                  </a:txBody>
                  <a:tcPr/>
                </a:tc>
                <a:extLst>
                  <a:ext uri="{0D108BD9-81ED-4DB2-BD59-A6C34878D82A}">
                    <a16:rowId xmlns:a16="http://schemas.microsoft.com/office/drawing/2014/main" val="3873919424"/>
                  </a:ext>
                </a:extLst>
              </a:tr>
              <a:tr h="526290">
                <a:tc>
                  <a:txBody>
                    <a:bodyPr/>
                    <a:lstStyle/>
                    <a:p>
                      <a:pPr algn="ctr"/>
                      <a:r>
                        <a:rPr lang="en-US" sz="2400" dirty="0"/>
                        <a:t>48</a:t>
                      </a:r>
                    </a:p>
                  </a:txBody>
                  <a:tcPr/>
                </a:tc>
                <a:tc>
                  <a:txBody>
                    <a:bodyPr/>
                    <a:lstStyle/>
                    <a:p>
                      <a:pPr algn="ctr"/>
                      <a:r>
                        <a:rPr lang="en-US" sz="2400" dirty="0"/>
                        <a:t>247</a:t>
                      </a:r>
                    </a:p>
                  </a:txBody>
                  <a:tcPr/>
                </a:tc>
                <a:tc>
                  <a:txBody>
                    <a:bodyPr/>
                    <a:lstStyle/>
                    <a:p>
                      <a:pPr algn="ctr"/>
                      <a:r>
                        <a:rPr lang="en-US" sz="2400" dirty="0"/>
                        <a:t>565</a:t>
                      </a:r>
                    </a:p>
                  </a:txBody>
                  <a:tcPr/>
                </a:tc>
                <a:tc>
                  <a:txBody>
                    <a:bodyPr/>
                    <a:lstStyle/>
                    <a:p>
                      <a:pPr algn="ctr"/>
                      <a:r>
                        <a:rPr lang="en-US" sz="2400" dirty="0"/>
                        <a:t>749</a:t>
                      </a:r>
                    </a:p>
                  </a:txBody>
                  <a:tcPr/>
                </a:tc>
                <a:tc>
                  <a:txBody>
                    <a:bodyPr/>
                    <a:lstStyle/>
                    <a:p>
                      <a:pPr algn="ctr"/>
                      <a:r>
                        <a:rPr lang="en-US" sz="2400" dirty="0"/>
                        <a:t>NA</a:t>
                      </a:r>
                    </a:p>
                  </a:txBody>
                  <a:tcPr/>
                </a:tc>
                <a:extLst>
                  <a:ext uri="{0D108BD9-81ED-4DB2-BD59-A6C34878D82A}">
                    <a16:rowId xmlns:a16="http://schemas.microsoft.com/office/drawing/2014/main" val="2854147252"/>
                  </a:ext>
                </a:extLst>
              </a:tr>
              <a:tr h="526290">
                <a:tc>
                  <a:txBody>
                    <a:bodyPr/>
                    <a:lstStyle/>
                    <a:p>
                      <a:pPr algn="ctr"/>
                      <a:r>
                        <a:rPr lang="en-US" sz="2400" dirty="0"/>
                        <a:t>50</a:t>
                      </a:r>
                    </a:p>
                  </a:txBody>
                  <a:tcPr/>
                </a:tc>
                <a:tc>
                  <a:txBody>
                    <a:bodyPr/>
                    <a:lstStyle/>
                    <a:p>
                      <a:pPr algn="ctr"/>
                      <a:r>
                        <a:rPr lang="en-US" sz="2400" dirty="0"/>
                        <a:t>83</a:t>
                      </a:r>
                    </a:p>
                  </a:txBody>
                  <a:tcPr/>
                </a:tc>
                <a:tc>
                  <a:txBody>
                    <a:bodyPr/>
                    <a:lstStyle/>
                    <a:p>
                      <a:pPr algn="ctr"/>
                      <a:r>
                        <a:rPr lang="en-US" sz="2400" dirty="0"/>
                        <a:t>516</a:t>
                      </a:r>
                    </a:p>
                  </a:txBody>
                  <a:tcPr/>
                </a:tc>
                <a:tc>
                  <a:txBody>
                    <a:bodyPr/>
                    <a:lstStyle/>
                    <a:p>
                      <a:pPr algn="ctr"/>
                      <a:r>
                        <a:rPr lang="en-US" sz="2400" dirty="0"/>
                        <a:t>714</a:t>
                      </a:r>
                    </a:p>
                  </a:txBody>
                  <a:tcPr/>
                </a:tc>
                <a:tc>
                  <a:txBody>
                    <a:bodyPr/>
                    <a:lstStyle/>
                    <a:p>
                      <a:pPr algn="ctr"/>
                      <a:r>
                        <a:rPr lang="en-US" sz="2400" dirty="0"/>
                        <a:t>NA</a:t>
                      </a:r>
                    </a:p>
                  </a:txBody>
                  <a:tcPr/>
                </a:tc>
                <a:extLst>
                  <a:ext uri="{0D108BD9-81ED-4DB2-BD59-A6C34878D82A}">
                    <a16:rowId xmlns:a16="http://schemas.microsoft.com/office/drawing/2014/main" val="686672758"/>
                  </a:ext>
                </a:extLst>
              </a:tr>
            </a:tbl>
          </a:graphicData>
        </a:graphic>
      </p:graphicFrame>
    </p:spTree>
    <p:extLst>
      <p:ext uri="{BB962C8B-B14F-4D97-AF65-F5344CB8AC3E}">
        <p14:creationId xmlns:p14="http://schemas.microsoft.com/office/powerpoint/2010/main" val="1348708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2F3A-A44A-62D1-31DD-CDC575C917DC}"/>
              </a:ext>
            </a:extLst>
          </p:cNvPr>
          <p:cNvSpPr>
            <a:spLocks noGrp="1"/>
          </p:cNvSpPr>
          <p:nvPr>
            <p:ph type="title"/>
          </p:nvPr>
        </p:nvSpPr>
        <p:spPr/>
        <p:txBody>
          <a:bodyPr/>
          <a:lstStyle/>
          <a:p>
            <a:r>
              <a:rPr lang="en-US" dirty="0"/>
              <a:t>SUBSTATION PLANNING CRITERIA</a:t>
            </a:r>
          </a:p>
        </p:txBody>
      </p:sp>
      <p:sp>
        <p:nvSpPr>
          <p:cNvPr id="3" name="Content Placeholder 2">
            <a:extLst>
              <a:ext uri="{FF2B5EF4-FFF2-40B4-BE49-F238E27FC236}">
                <a16:creationId xmlns:a16="http://schemas.microsoft.com/office/drawing/2014/main" id="{6CE4CAF5-7CB6-7DB9-886D-7B6591F2F209}"/>
              </a:ext>
            </a:extLst>
          </p:cNvPr>
          <p:cNvSpPr>
            <a:spLocks noGrp="1"/>
          </p:cNvSpPr>
          <p:nvPr>
            <p:ph idx="1"/>
          </p:nvPr>
        </p:nvSpPr>
        <p:spPr>
          <a:xfrm>
            <a:off x="486383" y="1342418"/>
            <a:ext cx="10126494" cy="1614792"/>
          </a:xfrm>
        </p:spPr>
        <p:txBody>
          <a:bodyPr>
            <a:normAutofit/>
          </a:bodyPr>
          <a:lstStyle/>
          <a:p>
            <a:r>
              <a:rPr lang="en-US" sz="2800" dirty="0">
                <a:solidFill>
                  <a:schemeClr val="bg1"/>
                </a:solidFill>
              </a:rPr>
              <a:t>The capacity of any single sub-station at different voltage levels shall not normally exceed as given in column (C) in the following table:</a:t>
            </a:r>
          </a:p>
        </p:txBody>
      </p:sp>
      <p:graphicFrame>
        <p:nvGraphicFramePr>
          <p:cNvPr id="4" name="Table 4">
            <a:extLst>
              <a:ext uri="{FF2B5EF4-FFF2-40B4-BE49-F238E27FC236}">
                <a16:creationId xmlns:a16="http://schemas.microsoft.com/office/drawing/2014/main" id="{3AE473DC-4B67-5F4F-E377-D674BEF53569}"/>
              </a:ext>
            </a:extLst>
          </p:cNvPr>
          <p:cNvGraphicFramePr>
            <a:graphicFrameLocks noGrp="1"/>
          </p:cNvGraphicFramePr>
          <p:nvPr>
            <p:extLst>
              <p:ext uri="{D42A27DB-BD31-4B8C-83A1-F6EECF244321}">
                <p14:modId xmlns:p14="http://schemas.microsoft.com/office/powerpoint/2010/main" val="4199244142"/>
              </p:ext>
            </p:extLst>
          </p:nvPr>
        </p:nvGraphicFramePr>
        <p:xfrm>
          <a:off x="776108" y="2772383"/>
          <a:ext cx="9836770" cy="3928899"/>
        </p:xfrm>
        <a:graphic>
          <a:graphicData uri="http://schemas.openxmlformats.org/drawingml/2006/table">
            <a:tbl>
              <a:tblPr firstRow="1" bandRow="1">
                <a:tableStyleId>{5C22544A-7EE6-4342-B048-85BDC9FD1C3A}</a:tableStyleId>
              </a:tblPr>
              <a:tblGrid>
                <a:gridCol w="3037676">
                  <a:extLst>
                    <a:ext uri="{9D8B030D-6E8A-4147-A177-3AD203B41FA5}">
                      <a16:colId xmlns:a16="http://schemas.microsoft.com/office/drawing/2014/main" val="670510498"/>
                    </a:ext>
                  </a:extLst>
                </a:gridCol>
                <a:gridCol w="3706721">
                  <a:extLst>
                    <a:ext uri="{9D8B030D-6E8A-4147-A177-3AD203B41FA5}">
                      <a16:colId xmlns:a16="http://schemas.microsoft.com/office/drawing/2014/main" val="357858232"/>
                    </a:ext>
                  </a:extLst>
                </a:gridCol>
                <a:gridCol w="3092373">
                  <a:extLst>
                    <a:ext uri="{9D8B030D-6E8A-4147-A177-3AD203B41FA5}">
                      <a16:colId xmlns:a16="http://schemas.microsoft.com/office/drawing/2014/main" val="3015306421"/>
                    </a:ext>
                  </a:extLst>
                </a:gridCol>
              </a:tblGrid>
              <a:tr h="575787">
                <a:tc>
                  <a:txBody>
                    <a:bodyPr/>
                    <a:lstStyle/>
                    <a:p>
                      <a:pPr algn="ctr"/>
                      <a:r>
                        <a:rPr lang="en-US" sz="2800" dirty="0"/>
                        <a:t>Voltage Level </a:t>
                      </a:r>
                    </a:p>
                  </a:txBody>
                  <a:tcPr/>
                </a:tc>
                <a:tc gridSpan="2">
                  <a:txBody>
                    <a:bodyPr/>
                    <a:lstStyle/>
                    <a:p>
                      <a:pPr algn="ctr"/>
                      <a:r>
                        <a:rPr lang="en-US" sz="2800" dirty="0"/>
                        <a:t>     Transformer Capacity </a:t>
                      </a:r>
                    </a:p>
                  </a:txBody>
                  <a:tcPr/>
                </a:tc>
                <a:tc hMerge="1">
                  <a:txBody>
                    <a:bodyPr/>
                    <a:lstStyle/>
                    <a:p>
                      <a:endParaRPr lang="en-US" dirty="0"/>
                    </a:p>
                  </a:txBody>
                  <a:tcPr/>
                </a:tc>
                <a:extLst>
                  <a:ext uri="{0D108BD9-81ED-4DB2-BD59-A6C34878D82A}">
                    <a16:rowId xmlns:a16="http://schemas.microsoft.com/office/drawing/2014/main" val="4287768667"/>
                  </a:ext>
                </a:extLst>
              </a:tr>
              <a:tr h="1049964">
                <a:tc>
                  <a:txBody>
                    <a:bodyPr/>
                    <a:lstStyle/>
                    <a:p>
                      <a:pPr algn="ctr"/>
                      <a:endParaRPr lang="en-US" sz="2800" dirty="0"/>
                    </a:p>
                    <a:p>
                      <a:pPr algn="ctr"/>
                      <a:r>
                        <a:rPr lang="en-US" sz="2800" dirty="0"/>
                        <a:t> (A)</a:t>
                      </a:r>
                    </a:p>
                  </a:txBody>
                  <a:tcPr/>
                </a:tc>
                <a:tc>
                  <a:txBody>
                    <a:bodyPr/>
                    <a:lstStyle/>
                    <a:p>
                      <a:pPr algn="ctr"/>
                      <a:r>
                        <a:rPr lang="en-US" sz="2800" dirty="0"/>
                        <a:t>Existing </a:t>
                      </a:r>
                    </a:p>
                    <a:p>
                      <a:pPr algn="ctr"/>
                      <a:r>
                        <a:rPr lang="en-US" sz="2800" dirty="0"/>
                        <a:t>Capacity (B) </a:t>
                      </a:r>
                    </a:p>
                  </a:txBody>
                  <a:tcPr/>
                </a:tc>
                <a:tc>
                  <a:txBody>
                    <a:bodyPr/>
                    <a:lstStyle/>
                    <a:p>
                      <a:pPr algn="ctr"/>
                      <a:r>
                        <a:rPr lang="en-US" sz="2800" dirty="0"/>
                        <a:t>Maximum Capacity (C)</a:t>
                      </a:r>
                    </a:p>
                  </a:txBody>
                  <a:tcPr/>
                </a:tc>
                <a:extLst>
                  <a:ext uri="{0D108BD9-81ED-4DB2-BD59-A6C34878D82A}">
                    <a16:rowId xmlns:a16="http://schemas.microsoft.com/office/drawing/2014/main" val="2537931467"/>
                  </a:ext>
                </a:extLst>
              </a:tr>
              <a:tr h="575787">
                <a:tc>
                  <a:txBody>
                    <a:bodyPr/>
                    <a:lstStyle/>
                    <a:p>
                      <a:pPr algn="ctr"/>
                      <a:r>
                        <a:rPr lang="en-US" sz="2800" dirty="0"/>
                        <a:t> 765 kV </a:t>
                      </a:r>
                    </a:p>
                  </a:txBody>
                  <a:tcPr/>
                </a:tc>
                <a:tc>
                  <a:txBody>
                    <a:bodyPr/>
                    <a:lstStyle/>
                    <a:p>
                      <a:pPr algn="ctr"/>
                      <a:r>
                        <a:rPr lang="en-US" sz="2800" dirty="0"/>
                        <a:t>6000 MVA </a:t>
                      </a:r>
                    </a:p>
                  </a:txBody>
                  <a:tcPr/>
                </a:tc>
                <a:tc>
                  <a:txBody>
                    <a:bodyPr/>
                    <a:lstStyle/>
                    <a:p>
                      <a:pPr algn="ctr"/>
                      <a:r>
                        <a:rPr lang="en-US" sz="2800" dirty="0"/>
                        <a:t>9000 MVA</a:t>
                      </a:r>
                    </a:p>
                  </a:txBody>
                  <a:tcPr/>
                </a:tc>
                <a:extLst>
                  <a:ext uri="{0D108BD9-81ED-4DB2-BD59-A6C34878D82A}">
                    <a16:rowId xmlns:a16="http://schemas.microsoft.com/office/drawing/2014/main" val="4090991597"/>
                  </a:ext>
                </a:extLst>
              </a:tr>
              <a:tr h="575787">
                <a:tc>
                  <a:txBody>
                    <a:bodyPr/>
                    <a:lstStyle/>
                    <a:p>
                      <a:pPr algn="ctr"/>
                      <a:r>
                        <a:rPr lang="en-US" sz="2800" dirty="0"/>
                        <a:t>400 kV </a:t>
                      </a:r>
                    </a:p>
                  </a:txBody>
                  <a:tcPr/>
                </a:tc>
                <a:tc>
                  <a:txBody>
                    <a:bodyPr/>
                    <a:lstStyle/>
                    <a:p>
                      <a:pPr algn="ctr"/>
                      <a:r>
                        <a:rPr lang="en-US" sz="2800" dirty="0"/>
                        <a:t>1260 MVA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t>2000 MVA </a:t>
                      </a:r>
                    </a:p>
                  </a:txBody>
                  <a:tcPr/>
                </a:tc>
                <a:extLst>
                  <a:ext uri="{0D108BD9-81ED-4DB2-BD59-A6C34878D82A}">
                    <a16:rowId xmlns:a16="http://schemas.microsoft.com/office/drawing/2014/main" val="1744038331"/>
                  </a:ext>
                </a:extLst>
              </a:tr>
              <a:tr h="575787">
                <a:tc>
                  <a:txBody>
                    <a:bodyPr/>
                    <a:lstStyle/>
                    <a:p>
                      <a:pPr algn="ctr"/>
                      <a:r>
                        <a:rPr lang="en-US" sz="2800" dirty="0"/>
                        <a:t>220 kV </a:t>
                      </a:r>
                    </a:p>
                  </a:txBody>
                  <a:tcPr/>
                </a:tc>
                <a:tc>
                  <a:txBody>
                    <a:bodyPr/>
                    <a:lstStyle/>
                    <a:p>
                      <a:pPr algn="ctr"/>
                      <a:r>
                        <a:rPr lang="en-US" sz="2800" dirty="0"/>
                        <a:t>320 MVA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t>500 MVA </a:t>
                      </a:r>
                    </a:p>
                  </a:txBody>
                  <a:tcPr/>
                </a:tc>
                <a:extLst>
                  <a:ext uri="{0D108BD9-81ED-4DB2-BD59-A6C34878D82A}">
                    <a16:rowId xmlns:a16="http://schemas.microsoft.com/office/drawing/2014/main" val="609927995"/>
                  </a:ext>
                </a:extLst>
              </a:tr>
              <a:tr h="575787">
                <a:tc>
                  <a:txBody>
                    <a:bodyPr/>
                    <a:lstStyle/>
                    <a:p>
                      <a:pPr algn="ctr"/>
                      <a:r>
                        <a:rPr lang="en-US" sz="2800" dirty="0"/>
                        <a:t>132 kV </a:t>
                      </a:r>
                    </a:p>
                  </a:txBody>
                  <a:tcPr/>
                </a:tc>
                <a:tc>
                  <a:txBody>
                    <a:bodyPr/>
                    <a:lstStyle/>
                    <a:p>
                      <a:pPr algn="ctr"/>
                      <a:r>
                        <a:rPr lang="en-US" sz="2800" dirty="0"/>
                        <a:t>150 MVA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t>250 MVA</a:t>
                      </a:r>
                    </a:p>
                  </a:txBody>
                  <a:tcPr/>
                </a:tc>
                <a:extLst>
                  <a:ext uri="{0D108BD9-81ED-4DB2-BD59-A6C34878D82A}">
                    <a16:rowId xmlns:a16="http://schemas.microsoft.com/office/drawing/2014/main" val="4077548461"/>
                  </a:ext>
                </a:extLst>
              </a:tr>
            </a:tbl>
          </a:graphicData>
        </a:graphic>
      </p:graphicFrame>
    </p:spTree>
    <p:extLst>
      <p:ext uri="{BB962C8B-B14F-4D97-AF65-F5344CB8AC3E}">
        <p14:creationId xmlns:p14="http://schemas.microsoft.com/office/powerpoint/2010/main" val="1790253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1127760"/>
          </a:xfrm>
        </p:spPr>
        <p:txBody>
          <a:bodyPr>
            <a:normAutofit fontScale="90000"/>
          </a:bodyPr>
          <a:lstStyle/>
          <a:p>
            <a:pPr algn="ctr"/>
            <a:r>
              <a:rPr lang="en-US" sz="4000" i="1" dirty="0">
                <a:solidFill>
                  <a:schemeClr val="bg1"/>
                </a:solidFill>
              </a:rPr>
              <a:t>MAX TEMP WRT THERMAL CAPACITY OF CONDUCTORS</a:t>
            </a:r>
            <a:endParaRPr lang="en-IN" sz="4000" i="1" dirty="0">
              <a:solidFill>
                <a:schemeClr val="bg1"/>
              </a:solidFill>
            </a:endParaRPr>
          </a:p>
        </p:txBody>
      </p:sp>
      <p:pic>
        <p:nvPicPr>
          <p:cNvPr id="2" name="Content Placeholder 1">
            <a:extLst>
              <a:ext uri="{FF2B5EF4-FFF2-40B4-BE49-F238E27FC236}">
                <a16:creationId xmlns:a16="http://schemas.microsoft.com/office/drawing/2014/main" id="{993535BC-3FEA-581C-DCC2-65D2BA7D30F2}"/>
              </a:ext>
            </a:extLst>
          </p:cNvPr>
          <p:cNvPicPr>
            <a:picLocks noGrp="1" noChangeAspect="1"/>
          </p:cNvPicPr>
          <p:nvPr>
            <p:ph idx="1"/>
          </p:nvPr>
        </p:nvPicPr>
        <p:blipFill>
          <a:blip r:embed="rId2"/>
          <a:stretch>
            <a:fillRect/>
          </a:stretch>
        </p:blipFill>
        <p:spPr>
          <a:xfrm>
            <a:off x="1427891" y="2160588"/>
            <a:ext cx="7096256" cy="3881437"/>
          </a:xfrm>
          <a:prstGeom prst="rect">
            <a:avLst/>
          </a:prstGeom>
        </p:spPr>
      </p:pic>
    </p:spTree>
    <p:extLst>
      <p:ext uri="{BB962C8B-B14F-4D97-AF65-F5344CB8AC3E}">
        <p14:creationId xmlns:p14="http://schemas.microsoft.com/office/powerpoint/2010/main" val="3791717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39D95E1-B690-E5D3-93A4-113AAB9988C0}"/>
              </a:ext>
            </a:extLst>
          </p:cNvPr>
          <p:cNvPicPr>
            <a:picLocks noGrp="1" noChangeAspect="1"/>
          </p:cNvPicPr>
          <p:nvPr>
            <p:ph idx="1"/>
          </p:nvPr>
        </p:nvPicPr>
        <p:blipFill>
          <a:blip r:embed="rId2"/>
          <a:stretch>
            <a:fillRect/>
          </a:stretch>
        </p:blipFill>
        <p:spPr>
          <a:xfrm>
            <a:off x="902826" y="1520866"/>
            <a:ext cx="7766612" cy="5059342"/>
          </a:xfrm>
        </p:spPr>
      </p:pic>
      <p:pic>
        <p:nvPicPr>
          <p:cNvPr id="6" name="Picture 5">
            <a:extLst>
              <a:ext uri="{FF2B5EF4-FFF2-40B4-BE49-F238E27FC236}">
                <a16:creationId xmlns:a16="http://schemas.microsoft.com/office/drawing/2014/main" id="{E0323712-6D79-6C4F-13DA-1AAEB4F91371}"/>
              </a:ext>
            </a:extLst>
          </p:cNvPr>
          <p:cNvPicPr>
            <a:picLocks noChangeAspect="1"/>
          </p:cNvPicPr>
          <p:nvPr/>
        </p:nvPicPr>
        <p:blipFill>
          <a:blip r:embed="rId3"/>
          <a:stretch>
            <a:fillRect/>
          </a:stretch>
        </p:blipFill>
        <p:spPr>
          <a:xfrm>
            <a:off x="902826" y="277792"/>
            <a:ext cx="7766612" cy="1243074"/>
          </a:xfrm>
          <a:prstGeom prst="rect">
            <a:avLst/>
          </a:prstGeom>
        </p:spPr>
      </p:pic>
    </p:spTree>
    <p:extLst>
      <p:ext uri="{BB962C8B-B14F-4D97-AF65-F5344CB8AC3E}">
        <p14:creationId xmlns:p14="http://schemas.microsoft.com/office/powerpoint/2010/main" val="603237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1127760"/>
          </a:xfrm>
        </p:spPr>
        <p:txBody>
          <a:bodyPr>
            <a:normAutofit/>
          </a:bodyPr>
          <a:lstStyle/>
          <a:p>
            <a:pPr algn="ctr"/>
            <a:r>
              <a:rPr lang="en-US" sz="4000" i="1" dirty="0" err="1">
                <a:solidFill>
                  <a:schemeClr val="bg1"/>
                </a:solidFill>
              </a:rPr>
              <a:t>Comparision</a:t>
            </a:r>
            <a:r>
              <a:rPr lang="en-US" sz="4000" i="1" dirty="0">
                <a:solidFill>
                  <a:schemeClr val="bg1"/>
                </a:solidFill>
              </a:rPr>
              <a:t> of Sag &amp; Ampacity</a:t>
            </a:r>
            <a:endParaRPr lang="en-IN" sz="4000" i="1" dirty="0">
              <a:solidFill>
                <a:schemeClr val="bg1"/>
              </a:solidFill>
            </a:endParaRPr>
          </a:p>
        </p:txBody>
      </p:sp>
      <p:sp>
        <p:nvSpPr>
          <p:cNvPr id="11" name="Content Placeholder 10">
            <a:extLst>
              <a:ext uri="{FF2B5EF4-FFF2-40B4-BE49-F238E27FC236}">
                <a16:creationId xmlns:a16="http://schemas.microsoft.com/office/drawing/2014/main" id="{416B04E0-5A96-9121-A8D4-0D4B3A5FA764}"/>
              </a:ext>
            </a:extLst>
          </p:cNvPr>
          <p:cNvSpPr>
            <a:spLocks noGrp="1"/>
          </p:cNvSpPr>
          <p:nvPr>
            <p:ph idx="1"/>
          </p:nvPr>
        </p:nvSpPr>
        <p:spPr>
          <a:xfrm>
            <a:off x="426720" y="1971040"/>
            <a:ext cx="10251440" cy="3312160"/>
          </a:xfrm>
        </p:spPr>
        <p:txBody>
          <a:bodyPr>
            <a:normAutofit/>
          </a:bodyPr>
          <a:lstStyle/>
          <a:p>
            <a:r>
              <a:rPr lang="en-US" sz="3200" dirty="0">
                <a:solidFill>
                  <a:schemeClr val="bg1"/>
                </a:solidFill>
              </a:rPr>
              <a:t>For ACSR Panther conductor</a:t>
            </a:r>
          </a:p>
          <a:p>
            <a:r>
              <a:rPr lang="en-US" sz="3200" dirty="0">
                <a:solidFill>
                  <a:schemeClr val="bg1"/>
                </a:solidFill>
              </a:rPr>
              <a:t>At 60 deg, Sag - 6.5 </a:t>
            </a:r>
            <a:r>
              <a:rPr lang="en-US" sz="3200" dirty="0" err="1">
                <a:solidFill>
                  <a:schemeClr val="bg1"/>
                </a:solidFill>
              </a:rPr>
              <a:t>Mtr</a:t>
            </a:r>
            <a:r>
              <a:rPr lang="en-US" sz="3200" dirty="0">
                <a:solidFill>
                  <a:schemeClr val="bg1"/>
                </a:solidFill>
              </a:rPr>
              <a:t> &amp; Ampacity-252A (55MW)</a:t>
            </a:r>
          </a:p>
          <a:p>
            <a:r>
              <a:rPr lang="en-US" sz="3200" dirty="0">
                <a:solidFill>
                  <a:schemeClr val="bg1"/>
                </a:solidFill>
              </a:rPr>
              <a:t>At 75 deg, Sag – 7.056 </a:t>
            </a:r>
            <a:r>
              <a:rPr lang="en-US" sz="3200" dirty="0" err="1">
                <a:solidFill>
                  <a:schemeClr val="bg1"/>
                </a:solidFill>
              </a:rPr>
              <a:t>Mtr</a:t>
            </a:r>
            <a:r>
              <a:rPr lang="en-US" sz="3200" dirty="0">
                <a:solidFill>
                  <a:schemeClr val="bg1"/>
                </a:solidFill>
              </a:rPr>
              <a:t> &amp; Ampacity-429A (93MW)</a:t>
            </a:r>
          </a:p>
          <a:p>
            <a:r>
              <a:rPr lang="en-US" sz="3200" dirty="0">
                <a:solidFill>
                  <a:schemeClr val="bg1"/>
                </a:solidFill>
              </a:rPr>
              <a:t>At 85 deg, Sag – 7.420 </a:t>
            </a:r>
            <a:r>
              <a:rPr lang="en-US" sz="3200" dirty="0" err="1">
                <a:solidFill>
                  <a:schemeClr val="bg1"/>
                </a:solidFill>
              </a:rPr>
              <a:t>Mtr</a:t>
            </a:r>
            <a:r>
              <a:rPr lang="en-US" sz="3200" dirty="0">
                <a:solidFill>
                  <a:schemeClr val="bg1"/>
                </a:solidFill>
              </a:rPr>
              <a:t> &amp; Ampacity-510A (111MW)</a:t>
            </a:r>
          </a:p>
        </p:txBody>
      </p:sp>
    </p:spTree>
    <p:extLst>
      <p:ext uri="{BB962C8B-B14F-4D97-AF65-F5344CB8AC3E}">
        <p14:creationId xmlns:p14="http://schemas.microsoft.com/office/powerpoint/2010/main" val="675252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p:txBody>
          <a:bodyPr>
            <a:normAutofit/>
          </a:bodyPr>
          <a:lstStyle/>
          <a:p>
            <a:pPr algn="ctr"/>
            <a:r>
              <a:rPr lang="en-US" sz="4000" i="1" dirty="0">
                <a:solidFill>
                  <a:schemeClr val="bg1"/>
                </a:solidFill>
              </a:rPr>
              <a:t>TOPO SHEETS</a:t>
            </a:r>
            <a:endParaRPr lang="en-IN" sz="4000" i="1" dirty="0">
              <a:solidFill>
                <a:schemeClr val="bg1"/>
              </a:solidFill>
            </a:endParaRPr>
          </a:p>
        </p:txBody>
      </p:sp>
      <p:sp>
        <p:nvSpPr>
          <p:cNvPr id="8" name="Content Placeholder 7">
            <a:extLst>
              <a:ext uri="{FF2B5EF4-FFF2-40B4-BE49-F238E27FC236}">
                <a16:creationId xmlns:a16="http://schemas.microsoft.com/office/drawing/2014/main" id="{2C72B749-4D72-95AB-D279-CAAA3CCF55FB}"/>
              </a:ext>
            </a:extLst>
          </p:cNvPr>
          <p:cNvSpPr>
            <a:spLocks noGrp="1"/>
          </p:cNvSpPr>
          <p:nvPr>
            <p:ph sz="half" idx="2"/>
          </p:nvPr>
        </p:nvSpPr>
        <p:spPr>
          <a:xfrm>
            <a:off x="8522465" y="2737245"/>
            <a:ext cx="3639056" cy="1936355"/>
          </a:xfrm>
        </p:spPr>
        <p:txBody>
          <a:bodyPr>
            <a:normAutofit/>
          </a:bodyPr>
          <a:lstStyle/>
          <a:p>
            <a:r>
              <a:rPr lang="en-US" dirty="0">
                <a:solidFill>
                  <a:schemeClr val="bg1"/>
                </a:solidFill>
              </a:rPr>
              <a:t>MAPS ARE USED IN EARLIER DAYS</a:t>
            </a:r>
          </a:p>
          <a:p>
            <a:r>
              <a:rPr lang="en-US" dirty="0">
                <a:solidFill>
                  <a:schemeClr val="bg1"/>
                </a:solidFill>
              </a:rPr>
              <a:t>NO UPDATES </a:t>
            </a:r>
          </a:p>
          <a:p>
            <a:r>
              <a:rPr lang="en-US" dirty="0">
                <a:solidFill>
                  <a:schemeClr val="bg1"/>
                </a:solidFill>
              </a:rPr>
              <a:t>TOPO SHEETS SCALE 1:50000(1CM =0.5KM) </a:t>
            </a:r>
          </a:p>
          <a:p>
            <a:endParaRPr lang="en-IN" dirty="0">
              <a:solidFill>
                <a:schemeClr val="bg1"/>
              </a:solidFill>
            </a:endParaRPr>
          </a:p>
        </p:txBody>
      </p:sp>
      <p:sp>
        <p:nvSpPr>
          <p:cNvPr id="13" name="Oval 12">
            <a:extLst>
              <a:ext uri="{FF2B5EF4-FFF2-40B4-BE49-F238E27FC236}">
                <a16:creationId xmlns:a16="http://schemas.microsoft.com/office/drawing/2014/main" id="{4A67EACC-AD52-FA10-8C92-F766D321D39D}"/>
              </a:ext>
            </a:extLst>
          </p:cNvPr>
          <p:cNvSpPr/>
          <p:nvPr/>
        </p:nvSpPr>
        <p:spPr>
          <a:xfrm>
            <a:off x="7904480" y="1402080"/>
            <a:ext cx="812800" cy="406400"/>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id="{9F963A22-CD3F-DCCC-B896-C427D1AB6CCD}"/>
              </a:ext>
            </a:extLst>
          </p:cNvPr>
          <p:cNvPicPr>
            <a:picLocks noChangeAspect="1"/>
          </p:cNvPicPr>
          <p:nvPr/>
        </p:nvPicPr>
        <p:blipFill>
          <a:blip r:embed="rId2"/>
          <a:stretch>
            <a:fillRect/>
          </a:stretch>
        </p:blipFill>
        <p:spPr>
          <a:xfrm>
            <a:off x="568960" y="1334695"/>
            <a:ext cx="8321040" cy="5116905"/>
          </a:xfrm>
          <a:prstGeom prst="rect">
            <a:avLst/>
          </a:prstGeom>
        </p:spPr>
      </p:pic>
    </p:spTree>
    <p:extLst>
      <p:ext uri="{BB962C8B-B14F-4D97-AF65-F5344CB8AC3E}">
        <p14:creationId xmlns:p14="http://schemas.microsoft.com/office/powerpoint/2010/main" val="36305341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9">
            <a:extLst>
              <a:ext uri="{FF2B5EF4-FFF2-40B4-BE49-F238E27FC236}">
                <a16:creationId xmlns:a16="http://schemas.microsoft.com/office/drawing/2014/main" id="{48347601-2A90-93ED-1D42-7ADC68C4CCA6}"/>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1443" name="Rectangle 11">
            <a:extLst>
              <a:ext uri="{FF2B5EF4-FFF2-40B4-BE49-F238E27FC236}">
                <a16:creationId xmlns:a16="http://schemas.microsoft.com/office/drawing/2014/main" id="{55CA63D1-AA00-1BC0-11B8-FAC28E4E11C8}"/>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1444" name="Rectangle 14">
            <a:extLst>
              <a:ext uri="{FF2B5EF4-FFF2-40B4-BE49-F238E27FC236}">
                <a16:creationId xmlns:a16="http://schemas.microsoft.com/office/drawing/2014/main" id="{358770E2-5A86-2A44-FDA6-AA5E76A9CFF1}"/>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1445" name="Rectangle 22">
            <a:extLst>
              <a:ext uri="{FF2B5EF4-FFF2-40B4-BE49-F238E27FC236}">
                <a16:creationId xmlns:a16="http://schemas.microsoft.com/office/drawing/2014/main" id="{7295AD1D-5062-2932-B95E-8D60BD1250F3}"/>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1446" name="Rectangle 23">
            <a:extLst>
              <a:ext uri="{FF2B5EF4-FFF2-40B4-BE49-F238E27FC236}">
                <a16:creationId xmlns:a16="http://schemas.microsoft.com/office/drawing/2014/main" id="{60B8D53D-AE0C-8E1E-D102-D422D59B9F78}"/>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61447" name="Rectangle 24">
            <a:extLst>
              <a:ext uri="{FF2B5EF4-FFF2-40B4-BE49-F238E27FC236}">
                <a16:creationId xmlns:a16="http://schemas.microsoft.com/office/drawing/2014/main" id="{89BB92EC-6546-8AA0-A000-484AD493B81A}"/>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1448" name="Rectangle 25">
            <a:extLst>
              <a:ext uri="{FF2B5EF4-FFF2-40B4-BE49-F238E27FC236}">
                <a16:creationId xmlns:a16="http://schemas.microsoft.com/office/drawing/2014/main" id="{84FA24DF-AE47-DD87-222F-C865E6F95BF9}"/>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1449" name="Rectangle 26">
            <a:extLst>
              <a:ext uri="{FF2B5EF4-FFF2-40B4-BE49-F238E27FC236}">
                <a16:creationId xmlns:a16="http://schemas.microsoft.com/office/drawing/2014/main" id="{B0E189FE-C652-0690-4452-6617FF72217B}"/>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1450" name="Rectangle 27">
            <a:extLst>
              <a:ext uri="{FF2B5EF4-FFF2-40B4-BE49-F238E27FC236}">
                <a16:creationId xmlns:a16="http://schemas.microsoft.com/office/drawing/2014/main" id="{CE26E3C6-920B-A9CF-C236-A7C532DCAA4F}"/>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1451" name="Rectangle 28">
            <a:extLst>
              <a:ext uri="{FF2B5EF4-FFF2-40B4-BE49-F238E27FC236}">
                <a16:creationId xmlns:a16="http://schemas.microsoft.com/office/drawing/2014/main" id="{505C2869-0D5F-BB5B-05DD-4DB37A67B4BF}"/>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1452" name="Rectangle 29">
            <a:extLst>
              <a:ext uri="{FF2B5EF4-FFF2-40B4-BE49-F238E27FC236}">
                <a16:creationId xmlns:a16="http://schemas.microsoft.com/office/drawing/2014/main" id="{73B599CC-F52B-863B-1B19-96768F048A0B}"/>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61453" name="Content Placeholder 2">
            <a:extLst>
              <a:ext uri="{FF2B5EF4-FFF2-40B4-BE49-F238E27FC236}">
                <a16:creationId xmlns:a16="http://schemas.microsoft.com/office/drawing/2014/main" id="{93868FE5-DD58-B92B-4426-7A62029495AB}"/>
              </a:ext>
            </a:extLst>
          </p:cNvPr>
          <p:cNvSpPr>
            <a:spLocks noGrp="1"/>
          </p:cNvSpPr>
          <p:nvPr>
            <p:ph idx="1"/>
          </p:nvPr>
        </p:nvSpPr>
        <p:spPr>
          <a:xfrm>
            <a:off x="1100510" y="737498"/>
            <a:ext cx="8975725" cy="4905983"/>
          </a:xfrm>
        </p:spPr>
        <p:txBody>
          <a:bodyPr/>
          <a:lstStyle/>
          <a:p>
            <a:r>
              <a:rPr lang="en-GB" altLang="en-US" sz="3200" dirty="0">
                <a:solidFill>
                  <a:schemeClr val="bg1"/>
                </a:solidFill>
              </a:rPr>
              <a:t>The loadings have to be worked out for Normal condition &amp; broken wire condition.</a:t>
            </a:r>
          </a:p>
          <a:p>
            <a:pPr>
              <a:buFont typeface="Wingdings" panose="05000000000000000000" pitchFamily="2" charset="2"/>
              <a:buNone/>
            </a:pPr>
            <a:endParaRPr lang="en-IN" altLang="en-US" sz="3200" dirty="0">
              <a:solidFill>
                <a:schemeClr val="bg1"/>
              </a:solidFill>
            </a:endParaRPr>
          </a:p>
          <a:p>
            <a:r>
              <a:rPr lang="en-GB" altLang="en-US" sz="3200" dirty="0">
                <a:solidFill>
                  <a:schemeClr val="bg1"/>
                </a:solidFill>
              </a:rPr>
              <a:t> </a:t>
            </a:r>
            <a:r>
              <a:rPr lang="en-IN" altLang="en-US" sz="3200" dirty="0">
                <a:solidFill>
                  <a:schemeClr val="bg1"/>
                </a:solidFill>
              </a:rPr>
              <a:t>The </a:t>
            </a:r>
            <a:r>
              <a:rPr lang="en-GB" altLang="en-US" sz="3200" dirty="0">
                <a:solidFill>
                  <a:schemeClr val="bg1"/>
                </a:solidFill>
              </a:rPr>
              <a:t>I.S. 802‐1995 covers various combinations of broken wire conditions. </a:t>
            </a:r>
          </a:p>
          <a:p>
            <a:pPr>
              <a:buFont typeface="Wingdings" panose="05000000000000000000" pitchFamily="2" charset="2"/>
              <a:buNone/>
            </a:pPr>
            <a:endParaRPr lang="en-GB" altLang="en-US" sz="3200" dirty="0">
              <a:solidFill>
                <a:schemeClr val="bg1"/>
              </a:solidFill>
            </a:endParaRPr>
          </a:p>
          <a:p>
            <a:r>
              <a:rPr lang="en-GB" altLang="en-US" sz="3200" dirty="0">
                <a:solidFill>
                  <a:schemeClr val="bg1"/>
                </a:solidFill>
              </a:rPr>
              <a:t>Thus, there will be different sets of loadings and the loading trees.</a:t>
            </a:r>
            <a:endParaRPr lang="en-IN" altLang="en-US" sz="3200" dirty="0">
              <a:solidFill>
                <a:schemeClr val="bg1"/>
              </a:solidFill>
            </a:endParaRPr>
          </a:p>
        </p:txBody>
      </p:sp>
      <p:sp>
        <p:nvSpPr>
          <p:cNvPr id="61454" name="Slide Number Placeholder 13">
            <a:extLst>
              <a:ext uri="{FF2B5EF4-FFF2-40B4-BE49-F238E27FC236}">
                <a16:creationId xmlns:a16="http://schemas.microsoft.com/office/drawing/2014/main" id="{587E2F4C-EB79-1936-4FAA-07C805EF50F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3CC06FDE-8212-4E7A-8A4B-E4F77420CED0}" type="slidenum">
              <a:rPr lang="zh-CN" altLang="en-GB" sz="1400">
                <a:solidFill>
                  <a:schemeClr val="tx1"/>
                </a:solidFill>
              </a:rPr>
              <a:pPr algn="r" eaLnBrk="1" hangingPunct="1">
                <a:spcBef>
                  <a:spcPct val="0"/>
                </a:spcBef>
                <a:buClrTx/>
                <a:buSzTx/>
                <a:buFontTx/>
                <a:buNone/>
              </a:pPr>
              <a:t>50</a:t>
            </a:fld>
            <a:endParaRPr lang="en-GB" altLang="zh-CN" sz="1400">
              <a:solidFill>
                <a:schemeClr val="tx1"/>
              </a:solidFill>
            </a:endParaRP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9">
            <a:extLst>
              <a:ext uri="{FF2B5EF4-FFF2-40B4-BE49-F238E27FC236}">
                <a16:creationId xmlns:a16="http://schemas.microsoft.com/office/drawing/2014/main" id="{639E3FED-DA2F-9812-31DD-DAC5070BD857}"/>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2467" name="Rectangle 11">
            <a:extLst>
              <a:ext uri="{FF2B5EF4-FFF2-40B4-BE49-F238E27FC236}">
                <a16:creationId xmlns:a16="http://schemas.microsoft.com/office/drawing/2014/main" id="{22AEC323-33BB-35EB-6FE6-745BCE767D30}"/>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2468" name="Rectangle 14">
            <a:extLst>
              <a:ext uri="{FF2B5EF4-FFF2-40B4-BE49-F238E27FC236}">
                <a16:creationId xmlns:a16="http://schemas.microsoft.com/office/drawing/2014/main" id="{48D3FB2E-D297-8027-5794-034A2FD69092}"/>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2469" name="Rectangle 22">
            <a:extLst>
              <a:ext uri="{FF2B5EF4-FFF2-40B4-BE49-F238E27FC236}">
                <a16:creationId xmlns:a16="http://schemas.microsoft.com/office/drawing/2014/main" id="{613D9A32-03E3-BAFA-C8EE-3051C7DB60F4}"/>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2470" name="Rectangle 23">
            <a:extLst>
              <a:ext uri="{FF2B5EF4-FFF2-40B4-BE49-F238E27FC236}">
                <a16:creationId xmlns:a16="http://schemas.microsoft.com/office/drawing/2014/main" id="{0FCDC10F-7937-9D8A-A423-9B86A51A7258}"/>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62471" name="Rectangle 24">
            <a:extLst>
              <a:ext uri="{FF2B5EF4-FFF2-40B4-BE49-F238E27FC236}">
                <a16:creationId xmlns:a16="http://schemas.microsoft.com/office/drawing/2014/main" id="{AEC47547-B775-367B-3FF0-90A8169123C6}"/>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2472" name="Rectangle 25">
            <a:extLst>
              <a:ext uri="{FF2B5EF4-FFF2-40B4-BE49-F238E27FC236}">
                <a16:creationId xmlns:a16="http://schemas.microsoft.com/office/drawing/2014/main" id="{B1F2FFA3-53F3-9635-A485-392E5ACBE271}"/>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2473" name="Rectangle 26">
            <a:extLst>
              <a:ext uri="{FF2B5EF4-FFF2-40B4-BE49-F238E27FC236}">
                <a16:creationId xmlns:a16="http://schemas.microsoft.com/office/drawing/2014/main" id="{50F3BBC2-D191-4A8F-3346-4B02560BDDEA}"/>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2474" name="Rectangle 27">
            <a:extLst>
              <a:ext uri="{FF2B5EF4-FFF2-40B4-BE49-F238E27FC236}">
                <a16:creationId xmlns:a16="http://schemas.microsoft.com/office/drawing/2014/main" id="{6289D337-734E-0CB1-D09E-C7E1ECBC4F64}"/>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2475" name="Rectangle 28">
            <a:extLst>
              <a:ext uri="{FF2B5EF4-FFF2-40B4-BE49-F238E27FC236}">
                <a16:creationId xmlns:a16="http://schemas.microsoft.com/office/drawing/2014/main" id="{3248F8F0-2DD6-2B2D-3B3D-8269B4DDAA0C}"/>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2476" name="Rectangle 29">
            <a:extLst>
              <a:ext uri="{FF2B5EF4-FFF2-40B4-BE49-F238E27FC236}">
                <a16:creationId xmlns:a16="http://schemas.microsoft.com/office/drawing/2014/main" id="{EA72E543-DA9C-B267-9C58-DEA2397ECAE0}"/>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62477" name="Title 13">
            <a:extLst>
              <a:ext uri="{FF2B5EF4-FFF2-40B4-BE49-F238E27FC236}">
                <a16:creationId xmlns:a16="http://schemas.microsoft.com/office/drawing/2014/main" id="{9284B9FC-124E-522C-74F5-660809CBF6F2}"/>
              </a:ext>
            </a:extLst>
          </p:cNvPr>
          <p:cNvSpPr>
            <a:spLocks noGrp="1"/>
          </p:cNvSpPr>
          <p:nvPr>
            <p:ph type="title"/>
          </p:nvPr>
        </p:nvSpPr>
        <p:spPr>
          <a:xfrm>
            <a:off x="457200" y="213124"/>
            <a:ext cx="8719525" cy="938996"/>
          </a:xfrm>
        </p:spPr>
        <p:txBody>
          <a:bodyPr>
            <a:normAutofit fontScale="90000"/>
          </a:bodyPr>
          <a:lstStyle/>
          <a:p>
            <a:r>
              <a:rPr lang="en-US" altLang="en-US" b="1" u="sng">
                <a:solidFill>
                  <a:srgbClr val="FF0000"/>
                </a:solidFill>
              </a:rPr>
              <a:t>Types of Transmission Tower</a:t>
            </a:r>
            <a:br>
              <a:rPr lang="en-US" altLang="en-US" b="1" u="sng">
                <a:solidFill>
                  <a:srgbClr val="FF0000"/>
                </a:solidFill>
              </a:rPr>
            </a:br>
            <a:endParaRPr lang="en-US" altLang="en-US"/>
          </a:p>
        </p:txBody>
      </p:sp>
      <p:sp>
        <p:nvSpPr>
          <p:cNvPr id="35854" name="Content Placeholder 14">
            <a:extLst>
              <a:ext uri="{FF2B5EF4-FFF2-40B4-BE49-F238E27FC236}">
                <a16:creationId xmlns:a16="http://schemas.microsoft.com/office/drawing/2014/main" id="{9929C87D-0B99-5756-D04C-D768A75FC47A}"/>
              </a:ext>
            </a:extLst>
          </p:cNvPr>
          <p:cNvSpPr>
            <a:spLocks noGrp="1"/>
          </p:cNvSpPr>
          <p:nvPr>
            <p:ph idx="1"/>
          </p:nvPr>
        </p:nvSpPr>
        <p:spPr>
          <a:xfrm>
            <a:off x="457200" y="1152120"/>
            <a:ext cx="10505872" cy="4013267"/>
          </a:xfrm>
        </p:spPr>
        <p:txBody>
          <a:bodyPr>
            <a:noAutofit/>
          </a:bodyPr>
          <a:lstStyle/>
          <a:p>
            <a:pPr>
              <a:defRPr/>
            </a:pPr>
            <a:r>
              <a:rPr lang="en-US" sz="3200" b="1" dirty="0">
                <a:solidFill>
                  <a:schemeClr val="bg1"/>
                </a:solidFill>
              </a:rPr>
              <a:t>Towers are classified according to their use independent of the number of conductors they support.</a:t>
            </a:r>
            <a:endParaRPr lang="en-US" altLang="en-US" sz="3200" b="1" dirty="0">
              <a:solidFill>
                <a:schemeClr val="bg1"/>
              </a:solidFill>
            </a:endParaRPr>
          </a:p>
          <a:p>
            <a:pPr>
              <a:defRPr/>
            </a:pPr>
            <a:r>
              <a:rPr lang="en-US" altLang="en-US" sz="3200" b="1" dirty="0">
                <a:solidFill>
                  <a:schemeClr val="bg1"/>
                </a:solidFill>
              </a:rPr>
              <a:t>The transmission line goes as per available corridors and hence it cannot be along with the BEE line. </a:t>
            </a:r>
          </a:p>
          <a:p>
            <a:pPr>
              <a:defRPr/>
            </a:pPr>
            <a:r>
              <a:rPr lang="en-US" altLang="en-US" sz="3200" b="1" dirty="0">
                <a:solidFill>
                  <a:schemeClr val="bg1"/>
                </a:solidFill>
              </a:rPr>
              <a:t>So the transmission line has to deviate from its straight way when obstruction comes. </a:t>
            </a:r>
          </a:p>
          <a:p>
            <a:pPr>
              <a:defRPr/>
            </a:pPr>
            <a:r>
              <a:rPr lang="en-US" sz="3200" b="1" dirty="0">
                <a:solidFill>
                  <a:schemeClr val="bg1"/>
                </a:solidFill>
              </a:rPr>
              <a:t>A tower has to withstand loadings ranging from straight runs up to varying angles and dead ends.</a:t>
            </a:r>
            <a:endParaRPr lang="en-US" altLang="en-US" sz="3200" dirty="0">
              <a:solidFill>
                <a:schemeClr val="bg1"/>
              </a:solidFill>
            </a:endParaRPr>
          </a:p>
        </p:txBody>
      </p:sp>
      <p:sp>
        <p:nvSpPr>
          <p:cNvPr id="62479" name="Slide Number Placeholder 14">
            <a:extLst>
              <a:ext uri="{FF2B5EF4-FFF2-40B4-BE49-F238E27FC236}">
                <a16:creationId xmlns:a16="http://schemas.microsoft.com/office/drawing/2014/main" id="{E2C5FD72-BEB6-4512-4810-602FA83F0B1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EA980F47-0A93-40CC-834F-100A67C6A1F4}" type="slidenum">
              <a:rPr lang="zh-CN" altLang="en-GB" sz="1400">
                <a:solidFill>
                  <a:schemeClr val="tx1"/>
                </a:solidFill>
              </a:rPr>
              <a:pPr algn="r" eaLnBrk="1" hangingPunct="1">
                <a:spcBef>
                  <a:spcPct val="0"/>
                </a:spcBef>
                <a:buClrTx/>
                <a:buSzTx/>
                <a:buFontTx/>
                <a:buNone/>
              </a:pPr>
              <a:t>51</a:t>
            </a:fld>
            <a:endParaRPr lang="en-GB" altLang="zh-CN" sz="1400">
              <a:solidFill>
                <a:schemeClr val="tx1"/>
              </a:solidFill>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9">
            <a:extLst>
              <a:ext uri="{FF2B5EF4-FFF2-40B4-BE49-F238E27FC236}">
                <a16:creationId xmlns:a16="http://schemas.microsoft.com/office/drawing/2014/main" id="{C7BF709D-F39A-5B10-88FB-5573A67294AD}"/>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3491" name="Rectangle 11">
            <a:extLst>
              <a:ext uri="{FF2B5EF4-FFF2-40B4-BE49-F238E27FC236}">
                <a16:creationId xmlns:a16="http://schemas.microsoft.com/office/drawing/2014/main" id="{019A0C12-C085-3554-E5D5-2E3E28A1A329}"/>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3492" name="Rectangle 14">
            <a:extLst>
              <a:ext uri="{FF2B5EF4-FFF2-40B4-BE49-F238E27FC236}">
                <a16:creationId xmlns:a16="http://schemas.microsoft.com/office/drawing/2014/main" id="{DB7EC5D8-A13C-9CE8-49A9-27762C199A90}"/>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3493" name="Rectangle 22">
            <a:extLst>
              <a:ext uri="{FF2B5EF4-FFF2-40B4-BE49-F238E27FC236}">
                <a16:creationId xmlns:a16="http://schemas.microsoft.com/office/drawing/2014/main" id="{AC74931B-4B49-48D8-AD95-425CC579E9B2}"/>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3494" name="Rectangle 23">
            <a:extLst>
              <a:ext uri="{FF2B5EF4-FFF2-40B4-BE49-F238E27FC236}">
                <a16:creationId xmlns:a16="http://schemas.microsoft.com/office/drawing/2014/main" id="{1C574645-0455-3020-48EF-43A45DF01314}"/>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63495" name="Rectangle 24">
            <a:extLst>
              <a:ext uri="{FF2B5EF4-FFF2-40B4-BE49-F238E27FC236}">
                <a16:creationId xmlns:a16="http://schemas.microsoft.com/office/drawing/2014/main" id="{D9F66C2A-BE68-B9F7-73F2-3C823B6144C9}"/>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3496" name="Rectangle 25">
            <a:extLst>
              <a:ext uri="{FF2B5EF4-FFF2-40B4-BE49-F238E27FC236}">
                <a16:creationId xmlns:a16="http://schemas.microsoft.com/office/drawing/2014/main" id="{147F78FB-9C18-515B-C577-343CEFFBF875}"/>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3497" name="Rectangle 26">
            <a:extLst>
              <a:ext uri="{FF2B5EF4-FFF2-40B4-BE49-F238E27FC236}">
                <a16:creationId xmlns:a16="http://schemas.microsoft.com/office/drawing/2014/main" id="{878B85A5-9F52-0BE1-7DB0-4A91E8BE5F78}"/>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3498" name="Rectangle 27">
            <a:extLst>
              <a:ext uri="{FF2B5EF4-FFF2-40B4-BE49-F238E27FC236}">
                <a16:creationId xmlns:a16="http://schemas.microsoft.com/office/drawing/2014/main" id="{07DBC88B-7CA6-A1BB-6636-BD5292A16166}"/>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3499" name="Rectangle 28">
            <a:extLst>
              <a:ext uri="{FF2B5EF4-FFF2-40B4-BE49-F238E27FC236}">
                <a16:creationId xmlns:a16="http://schemas.microsoft.com/office/drawing/2014/main" id="{608A36C4-2EEE-19A8-F9BF-AAF573E2BA02}"/>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3500" name="Rectangle 29">
            <a:extLst>
              <a:ext uri="{FF2B5EF4-FFF2-40B4-BE49-F238E27FC236}">
                <a16:creationId xmlns:a16="http://schemas.microsoft.com/office/drawing/2014/main" id="{E6520FD1-BF29-19EB-DF2D-A5395D586F3B}"/>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35854" name="Content Placeholder 14">
            <a:extLst>
              <a:ext uri="{FF2B5EF4-FFF2-40B4-BE49-F238E27FC236}">
                <a16:creationId xmlns:a16="http://schemas.microsoft.com/office/drawing/2014/main" id="{93725C90-E107-FD92-457A-7B582A0DCF64}"/>
              </a:ext>
            </a:extLst>
          </p:cNvPr>
          <p:cNvSpPr>
            <a:spLocks noGrp="1"/>
          </p:cNvSpPr>
          <p:nvPr>
            <p:ph idx="1"/>
          </p:nvPr>
        </p:nvSpPr>
        <p:spPr>
          <a:xfrm>
            <a:off x="389107" y="451513"/>
            <a:ext cx="10924162" cy="6177887"/>
          </a:xfrm>
        </p:spPr>
        <p:txBody>
          <a:bodyPr>
            <a:normAutofit fontScale="77500" lnSpcReduction="20000"/>
          </a:bodyPr>
          <a:lstStyle/>
          <a:p>
            <a:pPr>
              <a:defRPr/>
            </a:pPr>
            <a:r>
              <a:rPr lang="en-US" sz="5200" b="1" dirty="0">
                <a:solidFill>
                  <a:schemeClr val="bg1"/>
                </a:solidFill>
              </a:rPr>
              <a:t>To simplify the designs and ensure an overall economy in cost and maintenance, tower designs are generally confined to a few standard types as follows.</a:t>
            </a:r>
            <a:endParaRPr lang="en-US" altLang="en-US" sz="5200" b="1" dirty="0">
              <a:solidFill>
                <a:schemeClr val="bg1"/>
              </a:solidFill>
            </a:endParaRPr>
          </a:p>
          <a:p>
            <a:pPr>
              <a:buFont typeface="Wingdings" panose="05000000000000000000" pitchFamily="2" charset="2"/>
              <a:buNone/>
              <a:defRPr/>
            </a:pPr>
            <a:endParaRPr lang="en-US" altLang="en-US" sz="4100" b="1" dirty="0">
              <a:solidFill>
                <a:schemeClr val="bg1"/>
              </a:solidFill>
            </a:endParaRPr>
          </a:p>
          <a:p>
            <a:pPr>
              <a:buFont typeface="Wingdings" panose="05000000000000000000" pitchFamily="2" charset="2"/>
              <a:buNone/>
              <a:defRPr/>
            </a:pPr>
            <a:r>
              <a:rPr lang="en-US" altLang="en-US" sz="4100" b="1" dirty="0">
                <a:solidFill>
                  <a:schemeClr val="bg1"/>
                </a:solidFill>
              </a:rPr>
              <a:t>    </a:t>
            </a:r>
            <a:r>
              <a:rPr lang="en-US" altLang="en-US" sz="4600" b="1" dirty="0">
                <a:solidFill>
                  <a:schemeClr val="bg1"/>
                </a:solidFill>
                <a:latin typeface="Arial" panose="020B0604020202020204" pitchFamily="34" charset="0"/>
                <a:cs typeface="Arial" panose="020B0604020202020204" pitchFamily="34" charset="0"/>
              </a:rPr>
              <a:t>A – type tower – angle of deviation 0</a:t>
            </a:r>
            <a:r>
              <a:rPr lang="en-US" altLang="en-US" sz="4600" b="1" baseline="30000" dirty="0">
                <a:solidFill>
                  <a:schemeClr val="bg1"/>
                </a:solidFill>
                <a:latin typeface="Arial" panose="020B0604020202020204" pitchFamily="34" charset="0"/>
                <a:cs typeface="Arial" panose="020B0604020202020204" pitchFamily="34" charset="0"/>
              </a:rPr>
              <a:t>o</a:t>
            </a:r>
            <a:r>
              <a:rPr lang="en-US" altLang="en-US" sz="4600" b="1" dirty="0">
                <a:solidFill>
                  <a:schemeClr val="bg1"/>
                </a:solidFill>
                <a:latin typeface="Arial" panose="020B0604020202020204" pitchFamily="34" charset="0"/>
                <a:cs typeface="Arial" panose="020B0604020202020204" pitchFamily="34" charset="0"/>
              </a:rPr>
              <a:t> to 2</a:t>
            </a:r>
            <a:r>
              <a:rPr lang="en-US" altLang="en-US" sz="4600" b="1" baseline="30000" dirty="0">
                <a:solidFill>
                  <a:schemeClr val="bg1"/>
                </a:solidFill>
                <a:latin typeface="Arial" panose="020B0604020202020204" pitchFamily="34" charset="0"/>
                <a:cs typeface="Arial" panose="020B0604020202020204" pitchFamily="34" charset="0"/>
              </a:rPr>
              <a:t>o</a:t>
            </a:r>
            <a:r>
              <a:rPr lang="en-US" altLang="en-US" sz="4600" b="1" dirty="0">
                <a:solidFill>
                  <a:schemeClr val="bg1"/>
                </a:solidFill>
                <a:latin typeface="Arial" panose="020B0604020202020204" pitchFamily="34" charset="0"/>
                <a:cs typeface="Arial" panose="020B0604020202020204" pitchFamily="34" charset="0"/>
              </a:rPr>
              <a:t>.</a:t>
            </a:r>
            <a:br>
              <a:rPr lang="en-US" altLang="en-US" sz="4600" b="1" dirty="0">
                <a:solidFill>
                  <a:schemeClr val="bg1"/>
                </a:solidFill>
                <a:latin typeface="Arial" panose="020B0604020202020204" pitchFamily="34" charset="0"/>
                <a:cs typeface="Arial" panose="020B0604020202020204" pitchFamily="34" charset="0"/>
              </a:rPr>
            </a:br>
            <a:r>
              <a:rPr lang="en-US" altLang="en-US" sz="4600" b="1" dirty="0">
                <a:solidFill>
                  <a:schemeClr val="bg1"/>
                </a:solidFill>
                <a:latin typeface="Arial" panose="020B0604020202020204" pitchFamily="34" charset="0"/>
                <a:cs typeface="Arial" panose="020B0604020202020204" pitchFamily="34" charset="0"/>
              </a:rPr>
              <a:t> B – type tower – angle of deviation 2</a:t>
            </a:r>
            <a:r>
              <a:rPr lang="en-US" altLang="en-US" sz="4600" b="1" baseline="30000" dirty="0">
                <a:solidFill>
                  <a:schemeClr val="bg1"/>
                </a:solidFill>
                <a:latin typeface="Arial" panose="020B0604020202020204" pitchFamily="34" charset="0"/>
                <a:cs typeface="Arial" panose="020B0604020202020204" pitchFamily="34" charset="0"/>
              </a:rPr>
              <a:t>o</a:t>
            </a:r>
            <a:r>
              <a:rPr lang="en-US" altLang="en-US" sz="4600" b="1" dirty="0">
                <a:solidFill>
                  <a:schemeClr val="bg1"/>
                </a:solidFill>
                <a:latin typeface="Arial" panose="020B0604020202020204" pitchFamily="34" charset="0"/>
                <a:cs typeface="Arial" panose="020B0604020202020204" pitchFamily="34" charset="0"/>
              </a:rPr>
              <a:t> to 15</a:t>
            </a:r>
            <a:r>
              <a:rPr lang="en-US" altLang="en-US" sz="4600" b="1" baseline="30000" dirty="0">
                <a:solidFill>
                  <a:schemeClr val="bg1"/>
                </a:solidFill>
                <a:latin typeface="Arial" panose="020B0604020202020204" pitchFamily="34" charset="0"/>
                <a:cs typeface="Arial" panose="020B0604020202020204" pitchFamily="34" charset="0"/>
              </a:rPr>
              <a:t>o</a:t>
            </a:r>
            <a:r>
              <a:rPr lang="en-US" altLang="en-US" sz="4600" b="1" dirty="0">
                <a:solidFill>
                  <a:schemeClr val="bg1"/>
                </a:solidFill>
                <a:latin typeface="Arial" panose="020B0604020202020204" pitchFamily="34" charset="0"/>
                <a:cs typeface="Arial" panose="020B0604020202020204" pitchFamily="34" charset="0"/>
              </a:rPr>
              <a:t>.</a:t>
            </a:r>
            <a:br>
              <a:rPr lang="en-US" altLang="en-US" sz="4600" b="1" dirty="0">
                <a:solidFill>
                  <a:schemeClr val="bg1"/>
                </a:solidFill>
                <a:latin typeface="Arial" panose="020B0604020202020204" pitchFamily="34" charset="0"/>
                <a:cs typeface="Arial" panose="020B0604020202020204" pitchFamily="34" charset="0"/>
              </a:rPr>
            </a:br>
            <a:r>
              <a:rPr lang="en-US" altLang="en-US" sz="4600" b="1" dirty="0">
                <a:solidFill>
                  <a:schemeClr val="bg1"/>
                </a:solidFill>
                <a:latin typeface="Arial" panose="020B0604020202020204" pitchFamily="34" charset="0"/>
                <a:cs typeface="Arial" panose="020B0604020202020204" pitchFamily="34" charset="0"/>
              </a:rPr>
              <a:t> C – type tower – angle of deviation 15</a:t>
            </a:r>
            <a:r>
              <a:rPr lang="en-US" altLang="en-US" sz="4600" b="1" baseline="30000" dirty="0">
                <a:solidFill>
                  <a:schemeClr val="bg1"/>
                </a:solidFill>
                <a:latin typeface="Arial" panose="020B0604020202020204" pitchFamily="34" charset="0"/>
                <a:cs typeface="Arial" panose="020B0604020202020204" pitchFamily="34" charset="0"/>
              </a:rPr>
              <a:t>o</a:t>
            </a:r>
            <a:r>
              <a:rPr lang="en-US" altLang="en-US" sz="4600" b="1" dirty="0">
                <a:solidFill>
                  <a:schemeClr val="bg1"/>
                </a:solidFill>
                <a:latin typeface="Arial" panose="020B0604020202020204" pitchFamily="34" charset="0"/>
                <a:cs typeface="Arial" panose="020B0604020202020204" pitchFamily="34" charset="0"/>
              </a:rPr>
              <a:t> to 30</a:t>
            </a:r>
            <a:r>
              <a:rPr lang="en-US" altLang="en-US" sz="4600" b="1" baseline="30000" dirty="0">
                <a:solidFill>
                  <a:schemeClr val="bg1"/>
                </a:solidFill>
                <a:latin typeface="Arial" panose="020B0604020202020204" pitchFamily="34" charset="0"/>
                <a:cs typeface="Arial" panose="020B0604020202020204" pitchFamily="34" charset="0"/>
              </a:rPr>
              <a:t>o</a:t>
            </a:r>
            <a:r>
              <a:rPr lang="en-US" altLang="en-US" sz="4600" b="1" dirty="0">
                <a:solidFill>
                  <a:schemeClr val="bg1"/>
                </a:solidFill>
                <a:latin typeface="Arial" panose="020B0604020202020204" pitchFamily="34" charset="0"/>
                <a:cs typeface="Arial" panose="020B0604020202020204" pitchFamily="34" charset="0"/>
              </a:rPr>
              <a:t>.</a:t>
            </a:r>
            <a:br>
              <a:rPr lang="en-US" altLang="en-US" sz="4600" b="1" dirty="0">
                <a:solidFill>
                  <a:schemeClr val="bg1"/>
                </a:solidFill>
                <a:latin typeface="Arial" panose="020B0604020202020204" pitchFamily="34" charset="0"/>
                <a:cs typeface="Arial" panose="020B0604020202020204" pitchFamily="34" charset="0"/>
              </a:rPr>
            </a:br>
            <a:r>
              <a:rPr lang="en-US" altLang="en-US" sz="4600" b="1" dirty="0">
                <a:solidFill>
                  <a:schemeClr val="bg1"/>
                </a:solidFill>
                <a:latin typeface="Arial" panose="020B0604020202020204" pitchFamily="34" charset="0"/>
                <a:cs typeface="Arial" panose="020B0604020202020204" pitchFamily="34" charset="0"/>
              </a:rPr>
              <a:t> D – type tower – angle of deviation 30</a:t>
            </a:r>
            <a:r>
              <a:rPr lang="en-US" altLang="en-US" sz="4600" b="1" baseline="30000" dirty="0">
                <a:solidFill>
                  <a:schemeClr val="bg1"/>
                </a:solidFill>
                <a:latin typeface="Arial" panose="020B0604020202020204" pitchFamily="34" charset="0"/>
                <a:cs typeface="Arial" panose="020B0604020202020204" pitchFamily="34" charset="0"/>
              </a:rPr>
              <a:t>o</a:t>
            </a:r>
            <a:r>
              <a:rPr lang="en-US" altLang="en-US" sz="4600" b="1" dirty="0">
                <a:solidFill>
                  <a:schemeClr val="bg1"/>
                </a:solidFill>
                <a:latin typeface="Arial" panose="020B0604020202020204" pitchFamily="34" charset="0"/>
                <a:cs typeface="Arial" panose="020B0604020202020204" pitchFamily="34" charset="0"/>
              </a:rPr>
              <a:t> to 60</a:t>
            </a:r>
            <a:r>
              <a:rPr lang="en-US" altLang="en-US" sz="4600" b="1" baseline="30000" dirty="0">
                <a:solidFill>
                  <a:schemeClr val="bg1"/>
                </a:solidFill>
                <a:latin typeface="Arial" panose="020B0604020202020204" pitchFamily="34" charset="0"/>
                <a:cs typeface="Arial" panose="020B0604020202020204" pitchFamily="34" charset="0"/>
              </a:rPr>
              <a:t>o </a:t>
            </a:r>
            <a:r>
              <a:rPr lang="en-US" altLang="en-US" sz="4600" b="1" dirty="0">
                <a:solidFill>
                  <a:schemeClr val="bg1"/>
                </a:solidFill>
                <a:latin typeface="Arial" panose="020B0604020202020204" pitchFamily="34" charset="0"/>
                <a:cs typeface="Arial" panose="020B0604020202020204" pitchFamily="34" charset="0"/>
              </a:rPr>
              <a:t>&amp;   </a:t>
            </a:r>
          </a:p>
          <a:p>
            <a:pPr>
              <a:buFont typeface="Wingdings" panose="05000000000000000000" pitchFamily="2" charset="2"/>
              <a:buNone/>
              <a:defRPr/>
            </a:pPr>
            <a:r>
              <a:rPr lang="en-US" altLang="en-US" sz="4600" b="1" dirty="0">
                <a:solidFill>
                  <a:schemeClr val="bg1"/>
                </a:solidFill>
                <a:latin typeface="Arial" panose="020B0604020202020204" pitchFamily="34" charset="0"/>
                <a:cs typeface="Arial" panose="020B0604020202020204" pitchFamily="34" charset="0"/>
              </a:rPr>
              <a:t>								Dead end.</a:t>
            </a:r>
            <a:br>
              <a:rPr lang="en-US" altLang="en-US" sz="4600" b="1" dirty="0">
                <a:solidFill>
                  <a:schemeClr val="bg1"/>
                </a:solidFill>
                <a:latin typeface="Arial" panose="020B0604020202020204" pitchFamily="34" charset="0"/>
                <a:cs typeface="Arial" panose="020B0604020202020204" pitchFamily="34" charset="0"/>
              </a:rPr>
            </a:br>
            <a:br>
              <a:rPr lang="en-US" altLang="en-US" sz="3200" dirty="0"/>
            </a:br>
            <a:endParaRPr lang="en-US" altLang="en-US" dirty="0"/>
          </a:p>
        </p:txBody>
      </p:sp>
      <p:sp>
        <p:nvSpPr>
          <p:cNvPr id="63502" name="Slide Number Placeholder 15">
            <a:extLst>
              <a:ext uri="{FF2B5EF4-FFF2-40B4-BE49-F238E27FC236}">
                <a16:creationId xmlns:a16="http://schemas.microsoft.com/office/drawing/2014/main" id="{0623D221-2B59-7595-2820-772CCDA6875E}"/>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E5C82CF7-B82C-4FDE-B38A-40C93A3345C7}" type="slidenum">
              <a:rPr lang="zh-CN" altLang="en-GB" sz="1400">
                <a:solidFill>
                  <a:schemeClr val="tx1"/>
                </a:solidFill>
              </a:rPr>
              <a:pPr algn="r" eaLnBrk="1" hangingPunct="1">
                <a:spcBef>
                  <a:spcPct val="0"/>
                </a:spcBef>
                <a:buClrTx/>
                <a:buSzTx/>
                <a:buFontTx/>
                <a:buNone/>
              </a:pPr>
              <a:t>52</a:t>
            </a:fld>
            <a:endParaRPr lang="en-GB" altLang="zh-CN" sz="1400">
              <a:solidFill>
                <a:schemeClr val="tx1"/>
              </a:solidFill>
            </a:endParaRP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9">
            <a:extLst>
              <a:ext uri="{FF2B5EF4-FFF2-40B4-BE49-F238E27FC236}">
                <a16:creationId xmlns:a16="http://schemas.microsoft.com/office/drawing/2014/main" id="{7AD2E9EA-7423-69D2-F9E0-B39F7E830493}"/>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4515" name="Rectangle 11">
            <a:extLst>
              <a:ext uri="{FF2B5EF4-FFF2-40B4-BE49-F238E27FC236}">
                <a16:creationId xmlns:a16="http://schemas.microsoft.com/office/drawing/2014/main" id="{191D64DA-53B5-307E-2209-E9977FAD7EE6}"/>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4516" name="Rectangle 14">
            <a:extLst>
              <a:ext uri="{FF2B5EF4-FFF2-40B4-BE49-F238E27FC236}">
                <a16:creationId xmlns:a16="http://schemas.microsoft.com/office/drawing/2014/main" id="{ED86A3F7-E1CE-BAF0-86C9-A172FFA2DE4A}"/>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4517" name="Rectangle 22">
            <a:extLst>
              <a:ext uri="{FF2B5EF4-FFF2-40B4-BE49-F238E27FC236}">
                <a16:creationId xmlns:a16="http://schemas.microsoft.com/office/drawing/2014/main" id="{9A8E7D61-4E61-5A3C-CED9-AFCECAE26D42}"/>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4518" name="Rectangle 23">
            <a:extLst>
              <a:ext uri="{FF2B5EF4-FFF2-40B4-BE49-F238E27FC236}">
                <a16:creationId xmlns:a16="http://schemas.microsoft.com/office/drawing/2014/main" id="{527B4463-B6C7-BE80-D94F-C47F7D09B3F8}"/>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64519" name="Rectangle 24">
            <a:extLst>
              <a:ext uri="{FF2B5EF4-FFF2-40B4-BE49-F238E27FC236}">
                <a16:creationId xmlns:a16="http://schemas.microsoft.com/office/drawing/2014/main" id="{5CDF83B6-44A9-5C26-E26F-E4764578CAF3}"/>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4520" name="Rectangle 25">
            <a:extLst>
              <a:ext uri="{FF2B5EF4-FFF2-40B4-BE49-F238E27FC236}">
                <a16:creationId xmlns:a16="http://schemas.microsoft.com/office/drawing/2014/main" id="{5E3C2994-22C7-E242-276B-3D3E22F8B4C1}"/>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4521" name="Rectangle 26">
            <a:extLst>
              <a:ext uri="{FF2B5EF4-FFF2-40B4-BE49-F238E27FC236}">
                <a16:creationId xmlns:a16="http://schemas.microsoft.com/office/drawing/2014/main" id="{E8551E60-6379-002E-6C3E-775B39F370FB}"/>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4522" name="Rectangle 27">
            <a:extLst>
              <a:ext uri="{FF2B5EF4-FFF2-40B4-BE49-F238E27FC236}">
                <a16:creationId xmlns:a16="http://schemas.microsoft.com/office/drawing/2014/main" id="{5CDD644C-0533-4BFC-B123-4B9A73437990}"/>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4523" name="Rectangle 28">
            <a:extLst>
              <a:ext uri="{FF2B5EF4-FFF2-40B4-BE49-F238E27FC236}">
                <a16:creationId xmlns:a16="http://schemas.microsoft.com/office/drawing/2014/main" id="{08BCC195-AA45-7480-39FC-BB01E68FAFC4}"/>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4524" name="Rectangle 29">
            <a:extLst>
              <a:ext uri="{FF2B5EF4-FFF2-40B4-BE49-F238E27FC236}">
                <a16:creationId xmlns:a16="http://schemas.microsoft.com/office/drawing/2014/main" id="{2A910810-DB13-7C15-7CEF-FC3EE5B0E542}"/>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36877" name="Content Placeholder 13">
            <a:extLst>
              <a:ext uri="{FF2B5EF4-FFF2-40B4-BE49-F238E27FC236}">
                <a16:creationId xmlns:a16="http://schemas.microsoft.com/office/drawing/2014/main" id="{EE55AED0-E6A5-72F4-99B8-8BF57E648599}"/>
              </a:ext>
            </a:extLst>
          </p:cNvPr>
          <p:cNvSpPr>
            <a:spLocks noGrp="1"/>
          </p:cNvSpPr>
          <p:nvPr>
            <p:ph idx="1"/>
          </p:nvPr>
        </p:nvSpPr>
        <p:spPr>
          <a:xfrm>
            <a:off x="632298" y="457200"/>
            <a:ext cx="10676168" cy="6172200"/>
          </a:xfrm>
        </p:spPr>
        <p:txBody>
          <a:bodyPr>
            <a:normAutofit/>
          </a:bodyPr>
          <a:lstStyle/>
          <a:p>
            <a:pPr>
              <a:defRPr/>
            </a:pPr>
            <a:r>
              <a:rPr lang="en-US" altLang="en-US" sz="3200" b="1" dirty="0">
                <a:solidFill>
                  <a:schemeClr val="bg1"/>
                </a:solidFill>
              </a:rPr>
              <a:t>As per the force applied by the conductor on the cross arms, the transmission towers can be categorized in another way:</a:t>
            </a:r>
          </a:p>
          <a:p>
            <a:pPr>
              <a:buFont typeface="Wingdings" panose="05000000000000000000" pitchFamily="2" charset="2"/>
              <a:buNone/>
              <a:defRPr/>
            </a:pPr>
            <a:endParaRPr lang="en-US" altLang="en-US" sz="3200" b="1" dirty="0">
              <a:solidFill>
                <a:schemeClr val="bg1"/>
              </a:solidFill>
            </a:endParaRPr>
          </a:p>
          <a:p>
            <a:pPr>
              <a:defRPr/>
            </a:pPr>
            <a:r>
              <a:rPr lang="en-US" altLang="en-US" sz="3200" b="1" dirty="0">
                <a:solidFill>
                  <a:schemeClr val="bg1"/>
                </a:solidFill>
              </a:rPr>
              <a:t>1. Tangent or Suspension tower and is generally</a:t>
            </a:r>
          </a:p>
          <a:p>
            <a:pPr marL="0" indent="0">
              <a:buNone/>
              <a:defRPr/>
            </a:pPr>
            <a:r>
              <a:rPr lang="en-US" altLang="en-US" sz="3200" b="1" dirty="0">
                <a:solidFill>
                  <a:schemeClr val="bg1"/>
                </a:solidFill>
              </a:rPr>
              <a:t>         A - type tower.</a:t>
            </a:r>
          </a:p>
          <a:p>
            <a:pPr>
              <a:defRPr/>
            </a:pPr>
            <a:r>
              <a:rPr lang="en-US" altLang="en-US" sz="3200" b="1" dirty="0">
                <a:solidFill>
                  <a:schemeClr val="bg1"/>
                </a:solidFill>
              </a:rPr>
              <a:t>2. Angle tower or Tension tower or Dead end tower or some time it is called Section tower. All B, C and D types of transmission towers come under this category.</a:t>
            </a:r>
          </a:p>
        </p:txBody>
      </p:sp>
      <p:sp>
        <p:nvSpPr>
          <p:cNvPr id="64526" name="Slide Number Placeholder 13">
            <a:extLst>
              <a:ext uri="{FF2B5EF4-FFF2-40B4-BE49-F238E27FC236}">
                <a16:creationId xmlns:a16="http://schemas.microsoft.com/office/drawing/2014/main" id="{6F11EB1E-5C31-6DB8-E5EB-531ADF7C6070}"/>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955E412D-1F42-42B9-BCF4-E9C739B7B971}" type="slidenum">
              <a:rPr lang="zh-CN" altLang="en-GB" sz="1400">
                <a:solidFill>
                  <a:schemeClr val="tx1"/>
                </a:solidFill>
              </a:rPr>
              <a:pPr algn="r" eaLnBrk="1" hangingPunct="1">
                <a:spcBef>
                  <a:spcPct val="0"/>
                </a:spcBef>
                <a:buClrTx/>
                <a:buSzTx/>
                <a:buFontTx/>
                <a:buNone/>
              </a:pPr>
              <a:t>53</a:t>
            </a:fld>
            <a:endParaRPr lang="en-GB" altLang="zh-CN" sz="1400">
              <a:solidFill>
                <a:schemeClr val="tx1"/>
              </a:solidFill>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9">
            <a:extLst>
              <a:ext uri="{FF2B5EF4-FFF2-40B4-BE49-F238E27FC236}">
                <a16:creationId xmlns:a16="http://schemas.microsoft.com/office/drawing/2014/main" id="{A07862D0-921C-2DCF-CE3A-8F9348FCAD7A}"/>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5539" name="Rectangle 11">
            <a:extLst>
              <a:ext uri="{FF2B5EF4-FFF2-40B4-BE49-F238E27FC236}">
                <a16:creationId xmlns:a16="http://schemas.microsoft.com/office/drawing/2014/main" id="{22017CB0-8540-C241-C187-6FF3ACD50913}"/>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5540" name="Rectangle 14">
            <a:extLst>
              <a:ext uri="{FF2B5EF4-FFF2-40B4-BE49-F238E27FC236}">
                <a16:creationId xmlns:a16="http://schemas.microsoft.com/office/drawing/2014/main" id="{582A3B7E-D503-86EE-3C3E-A82A2DCB6E06}"/>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5541" name="Rectangle 22">
            <a:extLst>
              <a:ext uri="{FF2B5EF4-FFF2-40B4-BE49-F238E27FC236}">
                <a16:creationId xmlns:a16="http://schemas.microsoft.com/office/drawing/2014/main" id="{FF53AFDD-D61A-AB55-6939-19C2AA5AA6B2}"/>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5542" name="Rectangle 23">
            <a:extLst>
              <a:ext uri="{FF2B5EF4-FFF2-40B4-BE49-F238E27FC236}">
                <a16:creationId xmlns:a16="http://schemas.microsoft.com/office/drawing/2014/main" id="{767C99D5-0ADC-3727-C16A-49BF1C2E02A6}"/>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65543" name="Rectangle 24">
            <a:extLst>
              <a:ext uri="{FF2B5EF4-FFF2-40B4-BE49-F238E27FC236}">
                <a16:creationId xmlns:a16="http://schemas.microsoft.com/office/drawing/2014/main" id="{111D3AC4-7CB4-25C8-8889-4EA5E3240F25}"/>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5544" name="Rectangle 25">
            <a:extLst>
              <a:ext uri="{FF2B5EF4-FFF2-40B4-BE49-F238E27FC236}">
                <a16:creationId xmlns:a16="http://schemas.microsoft.com/office/drawing/2014/main" id="{BD6C2E08-74B1-905A-7F85-2633426B9BC0}"/>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5545" name="Rectangle 26">
            <a:extLst>
              <a:ext uri="{FF2B5EF4-FFF2-40B4-BE49-F238E27FC236}">
                <a16:creationId xmlns:a16="http://schemas.microsoft.com/office/drawing/2014/main" id="{33E8467B-1957-DDE8-CF2C-7ADB8C1B6356}"/>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5546" name="Rectangle 27">
            <a:extLst>
              <a:ext uri="{FF2B5EF4-FFF2-40B4-BE49-F238E27FC236}">
                <a16:creationId xmlns:a16="http://schemas.microsoft.com/office/drawing/2014/main" id="{9F1CFE28-EDA7-59F4-15E7-FB1565D0E455}"/>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5547" name="Rectangle 28">
            <a:extLst>
              <a:ext uri="{FF2B5EF4-FFF2-40B4-BE49-F238E27FC236}">
                <a16:creationId xmlns:a16="http://schemas.microsoft.com/office/drawing/2014/main" id="{FE373F96-E2ED-A239-E92D-ADF08C44FDFD}"/>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5548" name="Rectangle 29">
            <a:extLst>
              <a:ext uri="{FF2B5EF4-FFF2-40B4-BE49-F238E27FC236}">
                <a16:creationId xmlns:a16="http://schemas.microsoft.com/office/drawing/2014/main" id="{4B3DD8FF-4551-56DE-5620-54CC42C23E05}"/>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37901" name="Content Placeholder 13">
            <a:extLst>
              <a:ext uri="{FF2B5EF4-FFF2-40B4-BE49-F238E27FC236}">
                <a16:creationId xmlns:a16="http://schemas.microsoft.com/office/drawing/2014/main" id="{61395B4B-E4CD-13D5-31F8-5E4431DE286F}"/>
              </a:ext>
            </a:extLst>
          </p:cNvPr>
          <p:cNvSpPr>
            <a:spLocks noGrp="1"/>
          </p:cNvSpPr>
          <p:nvPr>
            <p:ph idx="1"/>
          </p:nvPr>
        </p:nvSpPr>
        <p:spPr>
          <a:xfrm>
            <a:off x="578734" y="457200"/>
            <a:ext cx="9860666" cy="6096000"/>
          </a:xfrm>
        </p:spPr>
        <p:txBody>
          <a:bodyPr/>
          <a:lstStyle/>
          <a:p>
            <a:pPr>
              <a:defRPr/>
            </a:pPr>
            <a:r>
              <a:rPr lang="en-US" altLang="en-US" sz="3200" b="1" dirty="0">
                <a:solidFill>
                  <a:schemeClr val="bg1"/>
                </a:solidFill>
              </a:rPr>
              <a:t>Apart from the above customized type of tower, the tower is designed to meet special usages listed below,</a:t>
            </a:r>
          </a:p>
          <a:p>
            <a:pPr>
              <a:buFont typeface="Wingdings" panose="05000000000000000000" pitchFamily="2" charset="2"/>
              <a:buNone/>
              <a:defRPr/>
            </a:pPr>
            <a:endParaRPr lang="en-US" altLang="en-US" sz="3200" b="1" dirty="0">
              <a:solidFill>
                <a:schemeClr val="bg1"/>
              </a:solidFill>
            </a:endParaRPr>
          </a:p>
          <a:p>
            <a:pPr lvl="1">
              <a:buFont typeface="Wingdings" panose="05000000000000000000" pitchFamily="2" charset="2"/>
              <a:buNone/>
              <a:defRPr/>
            </a:pPr>
            <a:r>
              <a:rPr lang="en-US" altLang="en-US" sz="3200" b="1" dirty="0">
                <a:solidFill>
                  <a:schemeClr val="bg1"/>
                </a:solidFill>
              </a:rPr>
              <a:t>These are called special type towers</a:t>
            </a:r>
          </a:p>
          <a:p>
            <a:pPr lvl="1">
              <a:buFont typeface="Wingdings" panose="05000000000000000000" pitchFamily="2" charset="2"/>
              <a:buNone/>
              <a:defRPr/>
            </a:pPr>
            <a:r>
              <a:rPr lang="en-US" altLang="en-US" sz="3200" b="1" dirty="0">
                <a:solidFill>
                  <a:schemeClr val="bg1"/>
                </a:solidFill>
              </a:rPr>
              <a:t>1. River crossing towers</a:t>
            </a:r>
          </a:p>
          <a:p>
            <a:pPr lvl="1">
              <a:buFont typeface="Wingdings" panose="05000000000000000000" pitchFamily="2" charset="2"/>
              <a:buNone/>
              <a:defRPr/>
            </a:pPr>
            <a:r>
              <a:rPr lang="en-US" altLang="en-US" sz="3200" b="1" dirty="0">
                <a:solidFill>
                  <a:schemeClr val="bg1"/>
                </a:solidFill>
              </a:rPr>
              <a:t>2. Anchor Towers</a:t>
            </a:r>
          </a:p>
          <a:p>
            <a:pPr lvl="1">
              <a:buFont typeface="Wingdings" panose="05000000000000000000" pitchFamily="2" charset="2"/>
              <a:buNone/>
              <a:defRPr/>
            </a:pPr>
            <a:r>
              <a:rPr lang="en-US" altLang="en-US" sz="3200" b="1" dirty="0">
                <a:solidFill>
                  <a:schemeClr val="bg1"/>
                </a:solidFill>
              </a:rPr>
              <a:t>3. Transposition towers</a:t>
            </a:r>
          </a:p>
          <a:p>
            <a:pPr lvl="1">
              <a:buFont typeface="Wingdings" panose="05000000000000000000" pitchFamily="2" charset="2"/>
              <a:buNone/>
              <a:defRPr/>
            </a:pPr>
            <a:r>
              <a:rPr lang="en-US" altLang="en-US" sz="3200" b="1" dirty="0">
                <a:solidFill>
                  <a:schemeClr val="bg1"/>
                </a:solidFill>
              </a:rPr>
              <a:t>4. Power Line Underneath crossing Towers</a:t>
            </a:r>
          </a:p>
        </p:txBody>
      </p:sp>
      <p:sp>
        <p:nvSpPr>
          <p:cNvPr id="65550" name="Slide Number Placeholder 13">
            <a:extLst>
              <a:ext uri="{FF2B5EF4-FFF2-40B4-BE49-F238E27FC236}">
                <a16:creationId xmlns:a16="http://schemas.microsoft.com/office/drawing/2014/main" id="{E8A8E789-7D9B-CF22-6C7E-3F9E6D88295B}"/>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B44E6720-20E0-4809-97E6-543589916EF8}" type="slidenum">
              <a:rPr lang="zh-CN" altLang="en-GB" sz="1400">
                <a:solidFill>
                  <a:schemeClr val="tx1"/>
                </a:solidFill>
              </a:rPr>
              <a:pPr algn="r" eaLnBrk="1" hangingPunct="1">
                <a:spcBef>
                  <a:spcPct val="0"/>
                </a:spcBef>
                <a:buClrTx/>
                <a:buSzTx/>
                <a:buFontTx/>
                <a:buNone/>
              </a:pPr>
              <a:t>54</a:t>
            </a:fld>
            <a:endParaRPr lang="en-GB" altLang="zh-CN" sz="1400">
              <a:solidFill>
                <a:schemeClr val="tx1"/>
              </a:solidFill>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a:xfrm>
            <a:off x="0" y="457200"/>
            <a:ext cx="10871200" cy="457200"/>
          </a:xfrm>
        </p:spPr>
        <p:txBody>
          <a:bodyPr>
            <a:normAutofit fontScale="90000"/>
          </a:bodyPr>
          <a:lstStyle/>
          <a:p>
            <a:pPr algn="ctr" eaLnBrk="1" hangingPunct="1"/>
            <a:r>
              <a:rPr lang="en-US" sz="2800" b="1" dirty="0">
                <a:solidFill>
                  <a:srgbClr val="FF0000"/>
                </a:solidFill>
              </a:rPr>
              <a:t>ORIENTATION OF TOWER </a:t>
            </a:r>
            <a:r>
              <a:rPr lang="en-US" sz="2800" b="1" dirty="0" err="1">
                <a:solidFill>
                  <a:srgbClr val="FF0000"/>
                </a:solidFill>
              </a:rPr>
              <a:t>w.r.t</a:t>
            </a:r>
            <a:r>
              <a:rPr lang="en-US" sz="2800" b="1" dirty="0">
                <a:solidFill>
                  <a:srgbClr val="FF0000"/>
                </a:solidFill>
              </a:rPr>
              <a:t> CROSS ARM</a:t>
            </a:r>
            <a:endParaRPr lang="en-GB" sz="2800" b="1" dirty="0">
              <a:solidFill>
                <a:srgbClr val="FF0000"/>
              </a:solidFill>
            </a:endParaRPr>
          </a:p>
        </p:txBody>
      </p:sp>
      <p:sp>
        <p:nvSpPr>
          <p:cNvPr id="24" name="Slide Number Placeholder 4"/>
          <p:cNvSpPr>
            <a:spLocks noGrp="1"/>
          </p:cNvSpPr>
          <p:nvPr>
            <p:ph type="sldNum" sz="quarter" idx="12"/>
          </p:nvPr>
        </p:nvSpPr>
        <p:spPr/>
        <p:txBody>
          <a:bodyPr/>
          <a:lstStyle/>
          <a:p>
            <a:pPr>
              <a:defRPr/>
            </a:pPr>
            <a:fld id="{A14EE33F-D09C-4818-8244-9CE87BC232DA}" type="slidenum">
              <a:rPr lang="en-US"/>
              <a:pPr>
                <a:defRPr/>
              </a:pPr>
              <a:t>55</a:t>
            </a:fld>
            <a:endParaRPr lang="en-US"/>
          </a:p>
        </p:txBody>
      </p:sp>
      <p:graphicFrame>
        <p:nvGraphicFramePr>
          <p:cNvPr id="13314" name="Object 3"/>
          <p:cNvGraphicFramePr>
            <a:graphicFrameLocks noGrp="1" noChangeAspect="1"/>
          </p:cNvGraphicFramePr>
          <p:nvPr>
            <p:ph sz="half" idx="4294967295"/>
          </p:nvPr>
        </p:nvGraphicFramePr>
        <p:xfrm>
          <a:off x="2235200" y="1828800"/>
          <a:ext cx="9956800" cy="5029200"/>
        </p:xfrm>
        <a:graphic>
          <a:graphicData uri="http://schemas.openxmlformats.org/presentationml/2006/ole">
            <mc:AlternateContent xmlns:mc="http://schemas.openxmlformats.org/markup-compatibility/2006">
              <mc:Choice xmlns:v="urn:schemas-microsoft-com:vml" Requires="v">
                <p:oleObj name="AutoCAD Drawing" r:id="rId2" imgW="6819840" imgH="3467160" progId="">
                  <p:embed/>
                </p:oleObj>
              </mc:Choice>
              <mc:Fallback>
                <p:oleObj name="AutoCAD Drawing" r:id="rId2" imgW="6819840" imgH="3467160" progId="">
                  <p:embed/>
                  <p:pic>
                    <p:nvPicPr>
                      <p:cNvPr id="1331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1828800"/>
                        <a:ext cx="9956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7" name="Text Box 4"/>
          <p:cNvSpPr txBox="1">
            <a:spLocks noChangeArrowheads="1"/>
          </p:cNvSpPr>
          <p:nvPr/>
        </p:nvSpPr>
        <p:spPr bwMode="auto">
          <a:xfrm>
            <a:off x="5283200" y="3124201"/>
            <a:ext cx="1422400" cy="396875"/>
          </a:xfrm>
          <a:prstGeom prst="rect">
            <a:avLst/>
          </a:prstGeom>
          <a:noFill/>
          <a:ln w="9525">
            <a:noFill/>
            <a:miter lim="800000"/>
            <a:headEnd/>
            <a:tailEnd/>
          </a:ln>
        </p:spPr>
        <p:txBody>
          <a:bodyPr>
            <a:spAutoFit/>
          </a:bodyPr>
          <a:lstStyle/>
          <a:p>
            <a:pPr>
              <a:spcBef>
                <a:spcPct val="50000"/>
              </a:spcBef>
            </a:pPr>
            <a:endParaRPr lang="en-GB" sz="2000"/>
          </a:p>
        </p:txBody>
      </p:sp>
      <p:sp>
        <p:nvSpPr>
          <p:cNvPr id="13318" name="Text Box 5"/>
          <p:cNvSpPr txBox="1">
            <a:spLocks noChangeArrowheads="1"/>
          </p:cNvSpPr>
          <p:nvPr/>
        </p:nvSpPr>
        <p:spPr bwMode="auto">
          <a:xfrm>
            <a:off x="3657600" y="2819401"/>
            <a:ext cx="46736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Suspension tower positions</a:t>
            </a:r>
            <a:endParaRPr lang="en-GB" sz="2000" dirty="0">
              <a:solidFill>
                <a:schemeClr val="bg1"/>
              </a:solidFill>
            </a:endParaRPr>
          </a:p>
        </p:txBody>
      </p:sp>
      <p:sp>
        <p:nvSpPr>
          <p:cNvPr id="13319" name="Text Box 6"/>
          <p:cNvSpPr txBox="1">
            <a:spLocks noChangeArrowheads="1"/>
          </p:cNvSpPr>
          <p:nvPr/>
        </p:nvSpPr>
        <p:spPr bwMode="auto">
          <a:xfrm>
            <a:off x="9144000" y="2133601"/>
            <a:ext cx="25400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Line alignment</a:t>
            </a:r>
            <a:endParaRPr lang="en-GB" sz="2000" dirty="0">
              <a:solidFill>
                <a:schemeClr val="bg1"/>
              </a:solidFill>
            </a:endParaRPr>
          </a:p>
        </p:txBody>
      </p:sp>
      <p:sp>
        <p:nvSpPr>
          <p:cNvPr id="13320" name="Text Box 7"/>
          <p:cNvSpPr txBox="1">
            <a:spLocks noChangeArrowheads="1"/>
          </p:cNvSpPr>
          <p:nvPr/>
        </p:nvSpPr>
        <p:spPr bwMode="auto">
          <a:xfrm>
            <a:off x="9144000" y="4495801"/>
            <a:ext cx="25400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Line alignment</a:t>
            </a:r>
            <a:endParaRPr lang="en-GB" sz="2000" dirty="0">
              <a:solidFill>
                <a:schemeClr val="bg1"/>
              </a:solidFill>
            </a:endParaRPr>
          </a:p>
        </p:txBody>
      </p:sp>
      <p:sp>
        <p:nvSpPr>
          <p:cNvPr id="13321" name="Text Box 8"/>
          <p:cNvSpPr txBox="1">
            <a:spLocks noChangeArrowheads="1"/>
          </p:cNvSpPr>
          <p:nvPr/>
        </p:nvSpPr>
        <p:spPr bwMode="auto">
          <a:xfrm>
            <a:off x="3860800" y="5562601"/>
            <a:ext cx="48768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Cross arm orientation (plan</a:t>
            </a:r>
            <a:r>
              <a:rPr lang="en-US" sz="2000" dirty="0"/>
              <a:t>)</a:t>
            </a:r>
            <a:endParaRPr lang="en-GB" sz="2000" dirty="0"/>
          </a:p>
        </p:txBody>
      </p:sp>
      <p:sp>
        <p:nvSpPr>
          <p:cNvPr id="13322" name="Line 9"/>
          <p:cNvSpPr>
            <a:spLocks noChangeShapeType="1"/>
          </p:cNvSpPr>
          <p:nvPr/>
        </p:nvSpPr>
        <p:spPr bwMode="auto">
          <a:xfrm flipH="1" flipV="1">
            <a:off x="3860800" y="2438400"/>
            <a:ext cx="1828800" cy="457200"/>
          </a:xfrm>
          <a:prstGeom prst="line">
            <a:avLst/>
          </a:prstGeom>
          <a:noFill/>
          <a:ln w="9525">
            <a:solidFill>
              <a:schemeClr val="tx1"/>
            </a:solidFill>
            <a:round/>
            <a:headEnd/>
            <a:tailEnd type="triangle" w="med" len="med"/>
          </a:ln>
        </p:spPr>
        <p:txBody>
          <a:bodyPr/>
          <a:lstStyle/>
          <a:p>
            <a:endParaRPr lang="en-IN"/>
          </a:p>
        </p:txBody>
      </p:sp>
      <p:sp>
        <p:nvSpPr>
          <p:cNvPr id="13323" name="Line 10"/>
          <p:cNvSpPr>
            <a:spLocks noChangeShapeType="1"/>
          </p:cNvSpPr>
          <p:nvPr/>
        </p:nvSpPr>
        <p:spPr bwMode="auto">
          <a:xfrm flipV="1">
            <a:off x="5791200" y="2438400"/>
            <a:ext cx="0" cy="457200"/>
          </a:xfrm>
          <a:prstGeom prst="line">
            <a:avLst/>
          </a:prstGeom>
          <a:noFill/>
          <a:ln w="9525">
            <a:solidFill>
              <a:schemeClr val="tx1"/>
            </a:solidFill>
            <a:round/>
            <a:headEnd/>
            <a:tailEnd type="triangle" w="med" len="med"/>
          </a:ln>
        </p:spPr>
        <p:txBody>
          <a:bodyPr/>
          <a:lstStyle/>
          <a:p>
            <a:endParaRPr lang="en-IN"/>
          </a:p>
        </p:txBody>
      </p:sp>
      <p:sp>
        <p:nvSpPr>
          <p:cNvPr id="13324" name="Line 11"/>
          <p:cNvSpPr>
            <a:spLocks noChangeShapeType="1"/>
          </p:cNvSpPr>
          <p:nvPr/>
        </p:nvSpPr>
        <p:spPr bwMode="auto">
          <a:xfrm flipV="1">
            <a:off x="5892800" y="2362200"/>
            <a:ext cx="1930400" cy="533400"/>
          </a:xfrm>
          <a:prstGeom prst="line">
            <a:avLst/>
          </a:prstGeom>
          <a:noFill/>
          <a:ln w="9525">
            <a:solidFill>
              <a:schemeClr val="tx1"/>
            </a:solidFill>
            <a:round/>
            <a:headEnd/>
            <a:tailEnd type="triangle" w="med" len="med"/>
          </a:ln>
        </p:spPr>
        <p:txBody>
          <a:bodyPr/>
          <a:lstStyle/>
          <a:p>
            <a:endParaRPr lang="en-IN"/>
          </a:p>
        </p:txBody>
      </p:sp>
      <p:sp>
        <p:nvSpPr>
          <p:cNvPr id="13325" name="Line 12"/>
          <p:cNvSpPr>
            <a:spLocks noChangeShapeType="1"/>
          </p:cNvSpPr>
          <p:nvPr/>
        </p:nvSpPr>
        <p:spPr bwMode="auto">
          <a:xfrm flipH="1" flipV="1">
            <a:off x="3860800" y="5181600"/>
            <a:ext cx="1727200" cy="457200"/>
          </a:xfrm>
          <a:prstGeom prst="line">
            <a:avLst/>
          </a:prstGeom>
          <a:noFill/>
          <a:ln w="9525">
            <a:solidFill>
              <a:schemeClr val="tx1"/>
            </a:solidFill>
            <a:round/>
            <a:headEnd/>
            <a:tailEnd type="triangle" w="med" len="med"/>
          </a:ln>
        </p:spPr>
        <p:txBody>
          <a:bodyPr/>
          <a:lstStyle/>
          <a:p>
            <a:endParaRPr lang="en-IN"/>
          </a:p>
        </p:txBody>
      </p:sp>
      <p:sp>
        <p:nvSpPr>
          <p:cNvPr id="13326" name="Line 13"/>
          <p:cNvSpPr>
            <a:spLocks noChangeShapeType="1"/>
          </p:cNvSpPr>
          <p:nvPr/>
        </p:nvSpPr>
        <p:spPr bwMode="auto">
          <a:xfrm flipV="1">
            <a:off x="5791200" y="5257800"/>
            <a:ext cx="0" cy="381000"/>
          </a:xfrm>
          <a:prstGeom prst="line">
            <a:avLst/>
          </a:prstGeom>
          <a:noFill/>
          <a:ln w="9525">
            <a:solidFill>
              <a:schemeClr val="tx1"/>
            </a:solidFill>
            <a:round/>
            <a:headEnd/>
            <a:tailEnd type="triangle" w="med" len="med"/>
          </a:ln>
        </p:spPr>
        <p:txBody>
          <a:bodyPr/>
          <a:lstStyle/>
          <a:p>
            <a:endParaRPr lang="en-IN"/>
          </a:p>
        </p:txBody>
      </p:sp>
      <p:sp>
        <p:nvSpPr>
          <p:cNvPr id="13327" name="Line 14"/>
          <p:cNvSpPr>
            <a:spLocks noChangeShapeType="1"/>
          </p:cNvSpPr>
          <p:nvPr/>
        </p:nvSpPr>
        <p:spPr bwMode="auto">
          <a:xfrm flipV="1">
            <a:off x="6096000" y="5181600"/>
            <a:ext cx="1727200" cy="457200"/>
          </a:xfrm>
          <a:prstGeom prst="line">
            <a:avLst/>
          </a:prstGeom>
          <a:noFill/>
          <a:ln w="9525">
            <a:solidFill>
              <a:schemeClr val="tx1"/>
            </a:solidFill>
            <a:round/>
            <a:headEnd/>
            <a:tailEnd type="triangle" w="med" len="med"/>
          </a:ln>
        </p:spPr>
        <p:txBody>
          <a:bodyPr/>
          <a:lstStyle/>
          <a:p>
            <a:endParaRPr lang="en-IN"/>
          </a:p>
        </p:txBody>
      </p:sp>
      <p:sp>
        <p:nvSpPr>
          <p:cNvPr id="13328" name="Rectangle 15"/>
          <p:cNvSpPr>
            <a:spLocks noChangeArrowheads="1"/>
          </p:cNvSpPr>
          <p:nvPr/>
        </p:nvSpPr>
        <p:spPr bwMode="auto">
          <a:xfrm>
            <a:off x="406401" y="1143000"/>
            <a:ext cx="2158540" cy="369332"/>
          </a:xfrm>
          <a:prstGeom prst="rect">
            <a:avLst/>
          </a:prstGeom>
          <a:noFill/>
          <a:ln w="9525">
            <a:noFill/>
            <a:miter lim="800000"/>
            <a:headEnd/>
            <a:tailEnd/>
          </a:ln>
        </p:spPr>
        <p:txBody>
          <a:bodyPr wrap="none">
            <a:spAutoFit/>
          </a:bodyPr>
          <a:lstStyle/>
          <a:p>
            <a:pPr>
              <a:spcBef>
                <a:spcPct val="20000"/>
              </a:spcBef>
            </a:pPr>
            <a:r>
              <a:rPr lang="en-US" dirty="0">
                <a:solidFill>
                  <a:schemeClr val="bg1"/>
                </a:solidFill>
                <a:latin typeface="Times New Roman" pitchFamily="18" charset="0"/>
              </a:rPr>
              <a:t>A</a:t>
            </a:r>
            <a:r>
              <a:rPr lang="en-US" dirty="0">
                <a:solidFill>
                  <a:srgbClr val="0000FF"/>
                </a:solidFill>
                <a:latin typeface="Times New Roman" pitchFamily="18" charset="0"/>
              </a:rPr>
              <a:t>. </a:t>
            </a:r>
            <a:r>
              <a:rPr lang="en-US" dirty="0">
                <a:solidFill>
                  <a:schemeClr val="bg1"/>
                </a:solidFill>
                <a:latin typeface="Times New Roman" pitchFamily="18" charset="0"/>
              </a:rPr>
              <a:t>Suspension Tower</a:t>
            </a:r>
            <a:endParaRPr lang="en-GB" dirty="0">
              <a:solidFill>
                <a:schemeClr val="bg1"/>
              </a:solidFill>
              <a:latin typeface="Times New Roman" pitchFamily="18" charset="0"/>
            </a:endParaRPr>
          </a:p>
        </p:txBody>
      </p:sp>
      <p:sp>
        <p:nvSpPr>
          <p:cNvPr id="13329" name="Text Box 16"/>
          <p:cNvSpPr txBox="1">
            <a:spLocks noChangeArrowheads="1"/>
          </p:cNvSpPr>
          <p:nvPr/>
        </p:nvSpPr>
        <p:spPr bwMode="auto">
          <a:xfrm>
            <a:off x="5181600" y="1524001"/>
            <a:ext cx="36576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Longitudinal view of line</a:t>
            </a:r>
            <a:endParaRPr lang="en-GB" sz="2000" dirty="0">
              <a:solidFill>
                <a:schemeClr val="bg1"/>
              </a:solidFill>
            </a:endParaRPr>
          </a:p>
        </p:txBody>
      </p:sp>
      <p:sp>
        <p:nvSpPr>
          <p:cNvPr id="13330" name="Line 17"/>
          <p:cNvSpPr>
            <a:spLocks noChangeShapeType="1"/>
          </p:cNvSpPr>
          <p:nvPr/>
        </p:nvSpPr>
        <p:spPr bwMode="auto">
          <a:xfrm>
            <a:off x="8839200" y="1752600"/>
            <a:ext cx="1016000" cy="0"/>
          </a:xfrm>
          <a:prstGeom prst="line">
            <a:avLst/>
          </a:prstGeom>
          <a:noFill/>
          <a:ln w="22225">
            <a:solidFill>
              <a:srgbClr val="FF0000"/>
            </a:solidFill>
            <a:round/>
            <a:headEnd/>
            <a:tailEnd type="triangle" w="med" len="med"/>
          </a:ln>
        </p:spPr>
        <p:txBody>
          <a:bodyPr/>
          <a:lstStyle/>
          <a:p>
            <a:endParaRPr lang="en-IN"/>
          </a:p>
        </p:txBody>
      </p:sp>
      <p:sp>
        <p:nvSpPr>
          <p:cNvPr id="13331" name="Text Box 18"/>
          <p:cNvSpPr txBox="1">
            <a:spLocks noChangeArrowheads="1"/>
          </p:cNvSpPr>
          <p:nvPr/>
        </p:nvSpPr>
        <p:spPr bwMode="auto">
          <a:xfrm>
            <a:off x="7315200" y="3581400"/>
            <a:ext cx="36576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Longitudinal direction</a:t>
            </a:r>
            <a:endParaRPr lang="en-GB" sz="2000" dirty="0">
              <a:solidFill>
                <a:schemeClr val="bg1"/>
              </a:solidFill>
            </a:endParaRPr>
          </a:p>
        </p:txBody>
      </p:sp>
      <p:sp>
        <p:nvSpPr>
          <p:cNvPr id="13332" name="Line 19"/>
          <p:cNvSpPr>
            <a:spLocks noChangeShapeType="1"/>
          </p:cNvSpPr>
          <p:nvPr/>
        </p:nvSpPr>
        <p:spPr bwMode="auto">
          <a:xfrm>
            <a:off x="10769600" y="3810000"/>
            <a:ext cx="914400" cy="0"/>
          </a:xfrm>
          <a:prstGeom prst="line">
            <a:avLst/>
          </a:prstGeom>
          <a:noFill/>
          <a:ln w="28575">
            <a:solidFill>
              <a:srgbClr val="FF3300"/>
            </a:solidFill>
            <a:round/>
            <a:headEnd/>
            <a:tailEnd type="triangle" w="med" len="med"/>
          </a:ln>
        </p:spPr>
        <p:txBody>
          <a:bodyPr/>
          <a:lstStyle/>
          <a:p>
            <a:endParaRPr lang="en-IN"/>
          </a:p>
        </p:txBody>
      </p:sp>
      <p:sp>
        <p:nvSpPr>
          <p:cNvPr id="13333" name="Text Box 20"/>
          <p:cNvSpPr txBox="1">
            <a:spLocks noChangeArrowheads="1"/>
          </p:cNvSpPr>
          <p:nvPr/>
        </p:nvSpPr>
        <p:spPr bwMode="auto">
          <a:xfrm rot="-5400000">
            <a:off x="620184" y="4143345"/>
            <a:ext cx="2743200" cy="400110"/>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Transverse direction</a:t>
            </a:r>
            <a:endParaRPr lang="en-GB" sz="2000" dirty="0">
              <a:solidFill>
                <a:schemeClr val="bg1"/>
              </a:solidFill>
            </a:endParaRPr>
          </a:p>
        </p:txBody>
      </p:sp>
      <p:sp>
        <p:nvSpPr>
          <p:cNvPr id="13334" name="Line 21"/>
          <p:cNvSpPr>
            <a:spLocks noChangeShapeType="1"/>
          </p:cNvSpPr>
          <p:nvPr/>
        </p:nvSpPr>
        <p:spPr bwMode="auto">
          <a:xfrm flipV="1">
            <a:off x="2743200" y="3733800"/>
            <a:ext cx="0" cy="685800"/>
          </a:xfrm>
          <a:prstGeom prst="line">
            <a:avLst/>
          </a:prstGeom>
          <a:noFill/>
          <a:ln w="25400">
            <a:solidFill>
              <a:srgbClr val="FF0000"/>
            </a:solidFill>
            <a:round/>
            <a:headEnd/>
            <a:tailEnd type="triangle" w="med" len="med"/>
          </a:ln>
        </p:spPr>
        <p:txBody>
          <a:bodyPr/>
          <a:lstStyle/>
          <a:p>
            <a:endParaRPr lang="en-IN"/>
          </a:p>
        </p:txBody>
      </p:sp>
      <p:sp>
        <p:nvSpPr>
          <p:cNvPr id="13335" name="Line 22"/>
          <p:cNvSpPr>
            <a:spLocks noChangeShapeType="1"/>
          </p:cNvSpPr>
          <p:nvPr/>
        </p:nvSpPr>
        <p:spPr bwMode="auto">
          <a:xfrm>
            <a:off x="2743200" y="4953000"/>
            <a:ext cx="0" cy="609600"/>
          </a:xfrm>
          <a:prstGeom prst="line">
            <a:avLst/>
          </a:prstGeom>
          <a:noFill/>
          <a:ln w="25400">
            <a:solidFill>
              <a:srgbClr val="FF0000"/>
            </a:solidFill>
            <a:round/>
            <a:headEnd/>
            <a:tailEnd type="triangle" w="med" len="med"/>
          </a:ln>
        </p:spPr>
        <p:txBody>
          <a:bodyPr/>
          <a:lstStyle/>
          <a:p>
            <a:endParaRPr lang="en-IN"/>
          </a:p>
        </p:txBody>
      </p:sp>
    </p:spTree>
    <p:extLst>
      <p:ext uri="{BB962C8B-B14F-4D97-AF65-F5344CB8AC3E}">
        <p14:creationId xmlns:p14="http://schemas.microsoft.com/office/powerpoint/2010/main" val="40873226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19"/>
          <p:cNvSpPr>
            <a:spLocks noGrp="1" noChangeArrowheads="1"/>
          </p:cNvSpPr>
          <p:nvPr>
            <p:ph type="title"/>
          </p:nvPr>
        </p:nvSpPr>
        <p:spPr>
          <a:xfrm>
            <a:off x="101600" y="381000"/>
            <a:ext cx="10769600" cy="457200"/>
          </a:xfrm>
        </p:spPr>
        <p:txBody>
          <a:bodyPr>
            <a:normAutofit fontScale="90000"/>
          </a:bodyPr>
          <a:lstStyle/>
          <a:p>
            <a:pPr eaLnBrk="1" hangingPunct="1"/>
            <a:r>
              <a:rPr lang="en-US" sz="2800" b="1">
                <a:solidFill>
                  <a:srgbClr val="990000"/>
                </a:solidFill>
              </a:rPr>
              <a:t>ORIENTATION OF TOWER w.r.t CROSS ARM</a:t>
            </a:r>
            <a:endParaRPr lang="en-GB" sz="2800" b="1">
              <a:solidFill>
                <a:srgbClr val="990000"/>
              </a:solidFill>
            </a:endParaRPr>
          </a:p>
        </p:txBody>
      </p:sp>
      <p:graphicFrame>
        <p:nvGraphicFramePr>
          <p:cNvPr id="14338" name="Object 20"/>
          <p:cNvGraphicFramePr>
            <a:graphicFrameLocks noGrp="1" noChangeAspect="1"/>
          </p:cNvGraphicFramePr>
          <p:nvPr>
            <p:ph idx="1"/>
          </p:nvPr>
        </p:nvGraphicFramePr>
        <p:xfrm>
          <a:off x="-371475" y="1676400"/>
          <a:ext cx="10191750" cy="5181600"/>
        </p:xfrm>
        <a:graphic>
          <a:graphicData uri="http://schemas.openxmlformats.org/presentationml/2006/ole">
            <mc:AlternateContent xmlns:mc="http://schemas.openxmlformats.org/markup-compatibility/2006">
              <mc:Choice xmlns:v="urn:schemas-microsoft-com:vml" Requires="v">
                <p:oleObj name="AutoCAD Drawing" r:id="rId2" imgW="6819840" imgH="3467160" progId="">
                  <p:embed/>
                </p:oleObj>
              </mc:Choice>
              <mc:Fallback>
                <p:oleObj name="AutoCAD Drawing" r:id="rId2" imgW="6819840" imgH="3467160" progId="">
                  <p:embed/>
                  <p:pic>
                    <p:nvPicPr>
                      <p:cNvPr id="14338" name="Object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676400"/>
                        <a:ext cx="10191750" cy="518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Slide Number Placeholder 5"/>
          <p:cNvSpPr>
            <a:spLocks noGrp="1"/>
          </p:cNvSpPr>
          <p:nvPr>
            <p:ph type="sldNum" sz="quarter" idx="12"/>
          </p:nvPr>
        </p:nvSpPr>
        <p:spPr/>
        <p:txBody>
          <a:bodyPr/>
          <a:lstStyle/>
          <a:p>
            <a:pPr>
              <a:defRPr/>
            </a:pPr>
            <a:fld id="{ADF72C8F-8124-4D3E-98E3-E43C61C5D18F}" type="slidenum">
              <a:rPr lang="en-US"/>
              <a:pPr>
                <a:defRPr/>
              </a:pPr>
              <a:t>56</a:t>
            </a:fld>
            <a:endParaRPr lang="en-US"/>
          </a:p>
        </p:txBody>
      </p:sp>
      <p:sp>
        <p:nvSpPr>
          <p:cNvPr id="14341" name="Rectangle 21"/>
          <p:cNvSpPr>
            <a:spLocks noChangeArrowheads="1"/>
          </p:cNvSpPr>
          <p:nvPr/>
        </p:nvSpPr>
        <p:spPr bwMode="auto">
          <a:xfrm>
            <a:off x="711200" y="1219200"/>
            <a:ext cx="4064000" cy="4572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800" dirty="0">
                <a:solidFill>
                  <a:schemeClr val="bg1"/>
                </a:solidFill>
                <a:latin typeface="Times New Roman" pitchFamily="18" charset="0"/>
              </a:rPr>
              <a:t>B. Angle Tower</a:t>
            </a:r>
            <a:r>
              <a:rPr lang="en-US" sz="2000" dirty="0">
                <a:solidFill>
                  <a:schemeClr val="bg1"/>
                </a:solidFill>
                <a:latin typeface="Times New Roman" pitchFamily="18" charset="0"/>
              </a:rPr>
              <a:t> </a:t>
            </a:r>
            <a:endParaRPr lang="en-GB" sz="2000" dirty="0">
              <a:solidFill>
                <a:schemeClr val="bg1"/>
              </a:solidFill>
              <a:latin typeface="Times New Roman" pitchFamily="18" charset="0"/>
            </a:endParaRPr>
          </a:p>
        </p:txBody>
      </p:sp>
      <p:sp>
        <p:nvSpPr>
          <p:cNvPr id="14342" name="Text Box 22"/>
          <p:cNvSpPr txBox="1">
            <a:spLocks noChangeArrowheads="1"/>
          </p:cNvSpPr>
          <p:nvPr/>
        </p:nvSpPr>
        <p:spPr bwMode="auto">
          <a:xfrm>
            <a:off x="5994400" y="2438401"/>
            <a:ext cx="1625600" cy="7016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Angle of deviation</a:t>
            </a:r>
            <a:endParaRPr lang="en-GB" sz="2000" dirty="0">
              <a:solidFill>
                <a:schemeClr val="bg1"/>
              </a:solidFill>
            </a:endParaRPr>
          </a:p>
        </p:txBody>
      </p:sp>
      <p:sp>
        <p:nvSpPr>
          <p:cNvPr id="14343" name="Text Box 23"/>
          <p:cNvSpPr txBox="1">
            <a:spLocks noChangeArrowheads="1"/>
          </p:cNvSpPr>
          <p:nvPr/>
        </p:nvSpPr>
        <p:spPr bwMode="auto">
          <a:xfrm>
            <a:off x="7924800" y="3429000"/>
            <a:ext cx="1625600" cy="7016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Angle of deviation</a:t>
            </a:r>
            <a:endParaRPr lang="en-GB" sz="2000" dirty="0">
              <a:solidFill>
                <a:schemeClr val="bg1"/>
              </a:solidFill>
            </a:endParaRPr>
          </a:p>
        </p:txBody>
      </p:sp>
      <p:sp>
        <p:nvSpPr>
          <p:cNvPr id="14344" name="Text Box 24"/>
          <p:cNvSpPr txBox="1">
            <a:spLocks noChangeArrowheads="1"/>
          </p:cNvSpPr>
          <p:nvPr/>
        </p:nvSpPr>
        <p:spPr bwMode="auto">
          <a:xfrm>
            <a:off x="5384800" y="4648201"/>
            <a:ext cx="18288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Bisected</a:t>
            </a:r>
            <a:endParaRPr lang="en-GB" sz="2000" dirty="0">
              <a:solidFill>
                <a:schemeClr val="bg1"/>
              </a:solidFill>
            </a:endParaRPr>
          </a:p>
        </p:txBody>
      </p:sp>
      <p:sp>
        <p:nvSpPr>
          <p:cNvPr id="14345" name="Line 25"/>
          <p:cNvSpPr>
            <a:spLocks noChangeShapeType="1"/>
          </p:cNvSpPr>
          <p:nvPr/>
        </p:nvSpPr>
        <p:spPr bwMode="auto">
          <a:xfrm flipH="1">
            <a:off x="5486400" y="2819400"/>
            <a:ext cx="508000" cy="76200"/>
          </a:xfrm>
          <a:prstGeom prst="line">
            <a:avLst/>
          </a:prstGeom>
          <a:noFill/>
          <a:ln w="9525">
            <a:solidFill>
              <a:schemeClr val="tx1"/>
            </a:solidFill>
            <a:round/>
            <a:headEnd/>
            <a:tailEnd type="triangle" w="med" len="med"/>
          </a:ln>
        </p:spPr>
        <p:txBody>
          <a:bodyPr/>
          <a:lstStyle/>
          <a:p>
            <a:endParaRPr lang="en-IN"/>
          </a:p>
        </p:txBody>
      </p:sp>
      <p:sp>
        <p:nvSpPr>
          <p:cNvPr id="14346" name="Line 26"/>
          <p:cNvSpPr>
            <a:spLocks noChangeShapeType="1"/>
          </p:cNvSpPr>
          <p:nvPr/>
        </p:nvSpPr>
        <p:spPr bwMode="auto">
          <a:xfrm flipH="1">
            <a:off x="7213600" y="3733800"/>
            <a:ext cx="711200" cy="0"/>
          </a:xfrm>
          <a:prstGeom prst="line">
            <a:avLst/>
          </a:prstGeom>
          <a:noFill/>
          <a:ln w="9525">
            <a:solidFill>
              <a:schemeClr val="tx1"/>
            </a:solidFill>
            <a:round/>
            <a:headEnd/>
            <a:tailEnd type="triangle" w="med" len="med"/>
          </a:ln>
        </p:spPr>
        <p:txBody>
          <a:bodyPr/>
          <a:lstStyle/>
          <a:p>
            <a:endParaRPr lang="en-IN"/>
          </a:p>
        </p:txBody>
      </p:sp>
      <p:sp>
        <p:nvSpPr>
          <p:cNvPr id="14347" name="Line 27"/>
          <p:cNvSpPr>
            <a:spLocks noChangeShapeType="1"/>
          </p:cNvSpPr>
          <p:nvPr/>
        </p:nvSpPr>
        <p:spPr bwMode="auto">
          <a:xfrm flipH="1">
            <a:off x="5080000" y="4953000"/>
            <a:ext cx="812800" cy="304800"/>
          </a:xfrm>
          <a:prstGeom prst="line">
            <a:avLst/>
          </a:prstGeom>
          <a:noFill/>
          <a:ln w="9525">
            <a:solidFill>
              <a:schemeClr val="tx1"/>
            </a:solidFill>
            <a:round/>
            <a:headEnd/>
            <a:tailEnd type="triangle" w="med" len="med"/>
          </a:ln>
        </p:spPr>
        <p:txBody>
          <a:bodyPr/>
          <a:lstStyle/>
          <a:p>
            <a:endParaRPr lang="en-IN"/>
          </a:p>
        </p:txBody>
      </p:sp>
      <p:sp>
        <p:nvSpPr>
          <p:cNvPr id="14348" name="Line 28"/>
          <p:cNvSpPr>
            <a:spLocks noChangeShapeType="1"/>
          </p:cNvSpPr>
          <p:nvPr/>
        </p:nvSpPr>
        <p:spPr bwMode="auto">
          <a:xfrm>
            <a:off x="5994400" y="4953000"/>
            <a:ext cx="711200" cy="304800"/>
          </a:xfrm>
          <a:prstGeom prst="line">
            <a:avLst/>
          </a:prstGeom>
          <a:noFill/>
          <a:ln w="9525">
            <a:solidFill>
              <a:schemeClr val="tx1"/>
            </a:solidFill>
            <a:round/>
            <a:headEnd/>
            <a:tailEnd type="triangle" w="med" len="med"/>
          </a:ln>
        </p:spPr>
        <p:txBody>
          <a:bodyPr/>
          <a:lstStyle/>
          <a:p>
            <a:endParaRPr lang="en-IN"/>
          </a:p>
        </p:txBody>
      </p:sp>
      <p:sp>
        <p:nvSpPr>
          <p:cNvPr id="14349" name="Text Box 29"/>
          <p:cNvSpPr txBox="1">
            <a:spLocks noChangeArrowheads="1"/>
          </p:cNvSpPr>
          <p:nvPr/>
        </p:nvSpPr>
        <p:spPr bwMode="auto">
          <a:xfrm>
            <a:off x="609600" y="3810000"/>
            <a:ext cx="37592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Angle Tower Positions</a:t>
            </a:r>
            <a:endParaRPr lang="en-GB" sz="2000" dirty="0">
              <a:solidFill>
                <a:schemeClr val="bg1"/>
              </a:solidFill>
            </a:endParaRPr>
          </a:p>
        </p:txBody>
      </p:sp>
      <p:sp>
        <p:nvSpPr>
          <p:cNvPr id="14350" name="Text Box 30"/>
          <p:cNvSpPr txBox="1">
            <a:spLocks noChangeArrowheads="1"/>
          </p:cNvSpPr>
          <p:nvPr/>
        </p:nvSpPr>
        <p:spPr bwMode="auto">
          <a:xfrm>
            <a:off x="3251200" y="6172201"/>
            <a:ext cx="76200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Cross Arm Orientation of Angle tower (plan)</a:t>
            </a:r>
            <a:endParaRPr lang="en-GB" sz="2000" dirty="0">
              <a:solidFill>
                <a:schemeClr val="bg1"/>
              </a:solidFill>
            </a:endParaRPr>
          </a:p>
        </p:txBody>
      </p:sp>
    </p:spTree>
    <p:extLst>
      <p:ext uri="{BB962C8B-B14F-4D97-AF65-F5344CB8AC3E}">
        <p14:creationId xmlns:p14="http://schemas.microsoft.com/office/powerpoint/2010/main" val="267844326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914400" y="381000"/>
            <a:ext cx="10363200" cy="533400"/>
          </a:xfrm>
        </p:spPr>
        <p:txBody>
          <a:bodyPr/>
          <a:lstStyle/>
          <a:p>
            <a:pPr eaLnBrk="1" hangingPunct="1"/>
            <a:r>
              <a:rPr lang="en-US" sz="2800" b="1" dirty="0">
                <a:solidFill>
                  <a:srgbClr val="990000"/>
                </a:solidFill>
              </a:rPr>
              <a:t>TRANSVERSE LOAD ON SUSPENSION TOWER</a:t>
            </a:r>
          </a:p>
        </p:txBody>
      </p:sp>
      <p:sp>
        <p:nvSpPr>
          <p:cNvPr id="65540" name="Rectangle 3"/>
          <p:cNvSpPr>
            <a:spLocks noGrp="1" noChangeArrowheads="1"/>
          </p:cNvSpPr>
          <p:nvPr>
            <p:ph idx="1"/>
          </p:nvPr>
        </p:nvSpPr>
        <p:spPr>
          <a:xfrm>
            <a:off x="812800" y="1066800"/>
            <a:ext cx="10668000" cy="4953000"/>
          </a:xfrm>
        </p:spPr>
        <p:txBody>
          <a:bodyPr/>
          <a:lstStyle/>
          <a:p>
            <a:pPr marL="457200" lvl="1" indent="-342900" eaLnBrk="1" hangingPunct="1">
              <a:spcBef>
                <a:spcPct val="50000"/>
              </a:spcBef>
              <a:buFont typeface="Wingdings" pitchFamily="2" charset="2"/>
              <a:buChar char="ü"/>
            </a:pPr>
            <a:r>
              <a:rPr lang="en-US" sz="2400" dirty="0">
                <a:solidFill>
                  <a:schemeClr val="bg1"/>
                </a:solidFill>
              </a:rPr>
              <a:t>On account of wind pressure on tower body</a:t>
            </a:r>
          </a:p>
          <a:p>
            <a:pPr marL="457200" lvl="1" indent="-342900" eaLnBrk="1" hangingPunct="1">
              <a:spcBef>
                <a:spcPct val="50000"/>
              </a:spcBef>
              <a:buFont typeface="Wingdings" pitchFamily="2" charset="2"/>
              <a:buChar char="ü"/>
            </a:pPr>
            <a:r>
              <a:rPr lang="en-US" sz="2400" dirty="0">
                <a:solidFill>
                  <a:schemeClr val="bg1"/>
                </a:solidFill>
              </a:rPr>
              <a:t>On account of wind pressure on conductor, earth wire &amp; insulator string </a:t>
            </a:r>
          </a:p>
          <a:p>
            <a:pPr marL="457200" lvl="1" indent="-342900" eaLnBrk="1" hangingPunct="1">
              <a:spcBef>
                <a:spcPct val="50000"/>
              </a:spcBef>
              <a:buFont typeface="Wingdings" pitchFamily="2" charset="2"/>
              <a:buChar char="ü"/>
            </a:pPr>
            <a:r>
              <a:rPr lang="en-US" sz="2400" dirty="0">
                <a:solidFill>
                  <a:schemeClr val="bg1"/>
                </a:solidFill>
              </a:rPr>
              <a:t>On account of conductor / earth wire pull</a:t>
            </a:r>
            <a:endParaRPr lang="en-GB" sz="2400" dirty="0">
              <a:solidFill>
                <a:schemeClr val="bg1"/>
              </a:solidFill>
            </a:endParaRPr>
          </a:p>
          <a:p>
            <a:pPr marL="0" indent="0" eaLnBrk="1" hangingPunct="1">
              <a:spcBef>
                <a:spcPct val="50000"/>
              </a:spcBef>
            </a:pPr>
            <a:endParaRPr lang="en-US" sz="2400" dirty="0"/>
          </a:p>
        </p:txBody>
      </p:sp>
      <p:sp>
        <p:nvSpPr>
          <p:cNvPr id="34" name="Slide Number Placeholder 5"/>
          <p:cNvSpPr>
            <a:spLocks noGrp="1"/>
          </p:cNvSpPr>
          <p:nvPr>
            <p:ph type="sldNum" sz="quarter" idx="12"/>
          </p:nvPr>
        </p:nvSpPr>
        <p:spPr/>
        <p:txBody>
          <a:bodyPr/>
          <a:lstStyle/>
          <a:p>
            <a:pPr>
              <a:defRPr/>
            </a:pPr>
            <a:fld id="{8DAE6366-D6FD-4A20-892A-44EA8B4C8E74}" type="slidenum">
              <a:rPr lang="en-US"/>
              <a:pPr>
                <a:defRPr/>
              </a:pPr>
              <a:t>57</a:t>
            </a:fld>
            <a:endParaRPr lang="en-US"/>
          </a:p>
        </p:txBody>
      </p:sp>
      <p:sp>
        <p:nvSpPr>
          <p:cNvPr id="65541" name="Line 4"/>
          <p:cNvSpPr>
            <a:spLocks noChangeShapeType="1"/>
          </p:cNvSpPr>
          <p:nvPr/>
        </p:nvSpPr>
        <p:spPr bwMode="auto">
          <a:xfrm>
            <a:off x="1727200" y="3962400"/>
            <a:ext cx="9042400" cy="0"/>
          </a:xfrm>
          <a:prstGeom prst="line">
            <a:avLst/>
          </a:prstGeom>
          <a:noFill/>
          <a:ln w="9525">
            <a:solidFill>
              <a:schemeClr val="tx1"/>
            </a:solidFill>
            <a:round/>
            <a:headEnd/>
            <a:tailEnd/>
          </a:ln>
        </p:spPr>
        <p:txBody>
          <a:bodyPr/>
          <a:lstStyle/>
          <a:p>
            <a:endParaRPr lang="en-IN"/>
          </a:p>
        </p:txBody>
      </p:sp>
      <p:sp>
        <p:nvSpPr>
          <p:cNvPr id="65542" name="Line 5"/>
          <p:cNvSpPr>
            <a:spLocks noChangeShapeType="1"/>
          </p:cNvSpPr>
          <p:nvPr/>
        </p:nvSpPr>
        <p:spPr bwMode="auto">
          <a:xfrm>
            <a:off x="1625600" y="5105400"/>
            <a:ext cx="9245600" cy="0"/>
          </a:xfrm>
          <a:prstGeom prst="line">
            <a:avLst/>
          </a:prstGeom>
          <a:noFill/>
          <a:ln w="9525">
            <a:solidFill>
              <a:schemeClr val="tx1"/>
            </a:solidFill>
            <a:round/>
            <a:headEnd/>
            <a:tailEnd/>
          </a:ln>
        </p:spPr>
        <p:txBody>
          <a:bodyPr/>
          <a:lstStyle/>
          <a:p>
            <a:endParaRPr lang="en-IN"/>
          </a:p>
        </p:txBody>
      </p:sp>
      <p:grpSp>
        <p:nvGrpSpPr>
          <p:cNvPr id="2" name="Group 6"/>
          <p:cNvGrpSpPr>
            <a:grpSpLocks/>
          </p:cNvGrpSpPr>
          <p:nvPr/>
        </p:nvGrpSpPr>
        <p:grpSpPr bwMode="auto">
          <a:xfrm>
            <a:off x="3352800" y="3962400"/>
            <a:ext cx="1219200" cy="1123950"/>
            <a:chOff x="2112" y="1572"/>
            <a:chExt cx="576" cy="708"/>
          </a:xfrm>
        </p:grpSpPr>
        <p:sp>
          <p:nvSpPr>
            <p:cNvPr id="65566" name="Rectangle 7"/>
            <p:cNvSpPr>
              <a:spLocks noChangeArrowheads="1"/>
            </p:cNvSpPr>
            <p:nvPr/>
          </p:nvSpPr>
          <p:spPr bwMode="auto">
            <a:xfrm>
              <a:off x="2304" y="1776"/>
              <a:ext cx="192" cy="288"/>
            </a:xfrm>
            <a:prstGeom prst="rect">
              <a:avLst/>
            </a:prstGeom>
            <a:solidFill>
              <a:schemeClr val="accent1"/>
            </a:solidFill>
            <a:ln w="9525">
              <a:solidFill>
                <a:schemeClr val="tx1"/>
              </a:solidFill>
              <a:miter lim="800000"/>
              <a:headEnd/>
              <a:tailEnd/>
            </a:ln>
          </p:spPr>
          <p:txBody>
            <a:bodyPr wrap="none" anchor="ctr"/>
            <a:lstStyle/>
            <a:p>
              <a:endParaRPr lang="en-IN"/>
            </a:p>
          </p:txBody>
        </p:sp>
        <p:sp>
          <p:nvSpPr>
            <p:cNvPr id="65567" name="AutoShape 8"/>
            <p:cNvSpPr>
              <a:spLocks noChangeArrowheads="1"/>
            </p:cNvSpPr>
            <p:nvPr/>
          </p:nvSpPr>
          <p:spPr bwMode="auto">
            <a:xfrm>
              <a:off x="2304" y="1572"/>
              <a:ext cx="192" cy="21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IN"/>
            </a:p>
          </p:txBody>
        </p:sp>
        <p:sp>
          <p:nvSpPr>
            <p:cNvPr id="65568" name="AutoShape 9"/>
            <p:cNvSpPr>
              <a:spLocks noChangeArrowheads="1"/>
            </p:cNvSpPr>
            <p:nvPr/>
          </p:nvSpPr>
          <p:spPr bwMode="auto">
            <a:xfrm rot="10800000">
              <a:off x="2304" y="2064"/>
              <a:ext cx="192" cy="21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IN"/>
            </a:p>
          </p:txBody>
        </p:sp>
        <p:sp>
          <p:nvSpPr>
            <p:cNvPr id="65569" name="Rectangle 10"/>
            <p:cNvSpPr>
              <a:spLocks noChangeArrowheads="1"/>
            </p:cNvSpPr>
            <p:nvPr/>
          </p:nvSpPr>
          <p:spPr bwMode="auto">
            <a:xfrm>
              <a:off x="2112" y="1680"/>
              <a:ext cx="576" cy="480"/>
            </a:xfrm>
            <a:prstGeom prst="rect">
              <a:avLst/>
            </a:prstGeom>
            <a:noFill/>
            <a:ln w="9525">
              <a:solidFill>
                <a:schemeClr val="tx1"/>
              </a:solidFill>
              <a:miter lim="800000"/>
              <a:headEnd/>
              <a:tailEnd/>
            </a:ln>
          </p:spPr>
          <p:txBody>
            <a:bodyPr wrap="none" anchor="ctr"/>
            <a:lstStyle/>
            <a:p>
              <a:endParaRPr lang="en-IN"/>
            </a:p>
          </p:txBody>
        </p:sp>
      </p:grpSp>
      <p:grpSp>
        <p:nvGrpSpPr>
          <p:cNvPr id="3" name="Group 11"/>
          <p:cNvGrpSpPr>
            <a:grpSpLocks/>
          </p:cNvGrpSpPr>
          <p:nvPr/>
        </p:nvGrpSpPr>
        <p:grpSpPr bwMode="auto">
          <a:xfrm>
            <a:off x="7213600" y="3962400"/>
            <a:ext cx="1219200" cy="1123950"/>
            <a:chOff x="2112" y="1572"/>
            <a:chExt cx="576" cy="708"/>
          </a:xfrm>
        </p:grpSpPr>
        <p:sp>
          <p:nvSpPr>
            <p:cNvPr id="65562" name="Rectangle 12"/>
            <p:cNvSpPr>
              <a:spLocks noChangeArrowheads="1"/>
            </p:cNvSpPr>
            <p:nvPr/>
          </p:nvSpPr>
          <p:spPr bwMode="auto">
            <a:xfrm>
              <a:off x="2304" y="1776"/>
              <a:ext cx="192" cy="288"/>
            </a:xfrm>
            <a:prstGeom prst="rect">
              <a:avLst/>
            </a:prstGeom>
            <a:solidFill>
              <a:schemeClr val="accent1"/>
            </a:solidFill>
            <a:ln w="9525">
              <a:solidFill>
                <a:schemeClr val="tx1"/>
              </a:solidFill>
              <a:miter lim="800000"/>
              <a:headEnd/>
              <a:tailEnd/>
            </a:ln>
          </p:spPr>
          <p:txBody>
            <a:bodyPr wrap="none" anchor="ctr"/>
            <a:lstStyle/>
            <a:p>
              <a:endParaRPr lang="en-IN"/>
            </a:p>
          </p:txBody>
        </p:sp>
        <p:sp>
          <p:nvSpPr>
            <p:cNvPr id="65563" name="AutoShape 13"/>
            <p:cNvSpPr>
              <a:spLocks noChangeArrowheads="1"/>
            </p:cNvSpPr>
            <p:nvPr/>
          </p:nvSpPr>
          <p:spPr bwMode="auto">
            <a:xfrm>
              <a:off x="2304" y="1572"/>
              <a:ext cx="192" cy="21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IN"/>
            </a:p>
          </p:txBody>
        </p:sp>
        <p:sp>
          <p:nvSpPr>
            <p:cNvPr id="65564" name="AutoShape 14"/>
            <p:cNvSpPr>
              <a:spLocks noChangeArrowheads="1"/>
            </p:cNvSpPr>
            <p:nvPr/>
          </p:nvSpPr>
          <p:spPr bwMode="auto">
            <a:xfrm rot="10800000">
              <a:off x="2304" y="2064"/>
              <a:ext cx="192" cy="21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IN"/>
            </a:p>
          </p:txBody>
        </p:sp>
        <p:sp>
          <p:nvSpPr>
            <p:cNvPr id="65565" name="Rectangle 15"/>
            <p:cNvSpPr>
              <a:spLocks noChangeArrowheads="1"/>
            </p:cNvSpPr>
            <p:nvPr/>
          </p:nvSpPr>
          <p:spPr bwMode="auto">
            <a:xfrm>
              <a:off x="2112" y="1680"/>
              <a:ext cx="576" cy="480"/>
            </a:xfrm>
            <a:prstGeom prst="rect">
              <a:avLst/>
            </a:prstGeom>
            <a:noFill/>
            <a:ln w="9525">
              <a:solidFill>
                <a:schemeClr val="tx1"/>
              </a:solidFill>
              <a:miter lim="800000"/>
              <a:headEnd/>
              <a:tailEnd/>
            </a:ln>
          </p:spPr>
          <p:txBody>
            <a:bodyPr wrap="none" anchor="ctr"/>
            <a:lstStyle/>
            <a:p>
              <a:endParaRPr lang="en-IN"/>
            </a:p>
          </p:txBody>
        </p:sp>
      </p:grpSp>
      <p:sp>
        <p:nvSpPr>
          <p:cNvPr id="1359888" name="Line 16"/>
          <p:cNvSpPr>
            <a:spLocks noChangeShapeType="1"/>
          </p:cNvSpPr>
          <p:nvPr/>
        </p:nvSpPr>
        <p:spPr bwMode="auto">
          <a:xfrm>
            <a:off x="2438400" y="3200400"/>
            <a:ext cx="0" cy="457200"/>
          </a:xfrm>
          <a:prstGeom prst="line">
            <a:avLst/>
          </a:prstGeom>
          <a:noFill/>
          <a:ln w="57150">
            <a:solidFill>
              <a:srgbClr val="FF0000"/>
            </a:solidFill>
            <a:round/>
            <a:headEnd/>
            <a:tailEnd type="triangle" w="med" len="med"/>
          </a:ln>
        </p:spPr>
        <p:txBody>
          <a:bodyPr/>
          <a:lstStyle/>
          <a:p>
            <a:endParaRPr lang="en-IN"/>
          </a:p>
        </p:txBody>
      </p:sp>
      <p:sp>
        <p:nvSpPr>
          <p:cNvPr id="1359889" name="Line 17"/>
          <p:cNvSpPr>
            <a:spLocks noChangeShapeType="1"/>
          </p:cNvSpPr>
          <p:nvPr/>
        </p:nvSpPr>
        <p:spPr bwMode="auto">
          <a:xfrm>
            <a:off x="3149600" y="3200400"/>
            <a:ext cx="0" cy="457200"/>
          </a:xfrm>
          <a:prstGeom prst="line">
            <a:avLst/>
          </a:prstGeom>
          <a:noFill/>
          <a:ln w="57150">
            <a:solidFill>
              <a:srgbClr val="FF0000"/>
            </a:solidFill>
            <a:round/>
            <a:headEnd/>
            <a:tailEnd type="triangle" w="med" len="med"/>
          </a:ln>
        </p:spPr>
        <p:txBody>
          <a:bodyPr/>
          <a:lstStyle/>
          <a:p>
            <a:endParaRPr lang="en-IN"/>
          </a:p>
        </p:txBody>
      </p:sp>
      <p:sp>
        <p:nvSpPr>
          <p:cNvPr id="1359890" name="Line 18"/>
          <p:cNvSpPr>
            <a:spLocks noChangeShapeType="1"/>
          </p:cNvSpPr>
          <p:nvPr/>
        </p:nvSpPr>
        <p:spPr bwMode="auto">
          <a:xfrm>
            <a:off x="8432800" y="3200400"/>
            <a:ext cx="0" cy="457200"/>
          </a:xfrm>
          <a:prstGeom prst="line">
            <a:avLst/>
          </a:prstGeom>
          <a:noFill/>
          <a:ln w="57150">
            <a:solidFill>
              <a:srgbClr val="FF0000"/>
            </a:solidFill>
            <a:round/>
            <a:headEnd/>
            <a:tailEnd type="triangle" w="med" len="med"/>
          </a:ln>
        </p:spPr>
        <p:txBody>
          <a:bodyPr/>
          <a:lstStyle/>
          <a:p>
            <a:endParaRPr lang="en-IN"/>
          </a:p>
        </p:txBody>
      </p:sp>
      <p:sp>
        <p:nvSpPr>
          <p:cNvPr id="1359891" name="Line 19"/>
          <p:cNvSpPr>
            <a:spLocks noChangeShapeType="1"/>
          </p:cNvSpPr>
          <p:nvPr/>
        </p:nvSpPr>
        <p:spPr bwMode="auto">
          <a:xfrm>
            <a:off x="9347200" y="3200400"/>
            <a:ext cx="0" cy="457200"/>
          </a:xfrm>
          <a:prstGeom prst="line">
            <a:avLst/>
          </a:prstGeom>
          <a:noFill/>
          <a:ln w="57150">
            <a:solidFill>
              <a:srgbClr val="FF0000"/>
            </a:solidFill>
            <a:round/>
            <a:headEnd/>
            <a:tailEnd type="triangle" w="med" len="med"/>
          </a:ln>
        </p:spPr>
        <p:txBody>
          <a:bodyPr/>
          <a:lstStyle/>
          <a:p>
            <a:endParaRPr lang="en-IN"/>
          </a:p>
        </p:txBody>
      </p:sp>
      <p:sp>
        <p:nvSpPr>
          <p:cNvPr id="1359892" name="Line 20"/>
          <p:cNvSpPr>
            <a:spLocks noChangeShapeType="1"/>
          </p:cNvSpPr>
          <p:nvPr/>
        </p:nvSpPr>
        <p:spPr bwMode="auto">
          <a:xfrm>
            <a:off x="7721600" y="3200400"/>
            <a:ext cx="0" cy="457200"/>
          </a:xfrm>
          <a:prstGeom prst="line">
            <a:avLst/>
          </a:prstGeom>
          <a:noFill/>
          <a:ln w="57150">
            <a:solidFill>
              <a:srgbClr val="FF0000"/>
            </a:solidFill>
            <a:round/>
            <a:headEnd/>
            <a:tailEnd type="triangle" w="med" len="med"/>
          </a:ln>
        </p:spPr>
        <p:txBody>
          <a:bodyPr/>
          <a:lstStyle/>
          <a:p>
            <a:endParaRPr lang="en-IN"/>
          </a:p>
        </p:txBody>
      </p:sp>
      <p:sp>
        <p:nvSpPr>
          <p:cNvPr id="1359893" name="Line 21"/>
          <p:cNvSpPr>
            <a:spLocks noChangeShapeType="1"/>
          </p:cNvSpPr>
          <p:nvPr/>
        </p:nvSpPr>
        <p:spPr bwMode="auto">
          <a:xfrm>
            <a:off x="3657600" y="3200400"/>
            <a:ext cx="0" cy="457200"/>
          </a:xfrm>
          <a:prstGeom prst="line">
            <a:avLst/>
          </a:prstGeom>
          <a:noFill/>
          <a:ln w="57150">
            <a:solidFill>
              <a:srgbClr val="FF0000"/>
            </a:solidFill>
            <a:round/>
            <a:headEnd/>
            <a:tailEnd type="triangle" w="med" len="med"/>
          </a:ln>
        </p:spPr>
        <p:txBody>
          <a:bodyPr/>
          <a:lstStyle/>
          <a:p>
            <a:endParaRPr lang="en-IN"/>
          </a:p>
        </p:txBody>
      </p:sp>
      <p:sp>
        <p:nvSpPr>
          <p:cNvPr id="1359894" name="Line 22"/>
          <p:cNvSpPr>
            <a:spLocks noChangeShapeType="1"/>
          </p:cNvSpPr>
          <p:nvPr/>
        </p:nvSpPr>
        <p:spPr bwMode="auto">
          <a:xfrm>
            <a:off x="4267200" y="3200400"/>
            <a:ext cx="0" cy="457200"/>
          </a:xfrm>
          <a:prstGeom prst="line">
            <a:avLst/>
          </a:prstGeom>
          <a:noFill/>
          <a:ln w="57150">
            <a:solidFill>
              <a:srgbClr val="FF0000"/>
            </a:solidFill>
            <a:round/>
            <a:headEnd/>
            <a:tailEnd type="triangle" w="med" len="med"/>
          </a:ln>
        </p:spPr>
        <p:txBody>
          <a:bodyPr/>
          <a:lstStyle/>
          <a:p>
            <a:endParaRPr lang="en-IN"/>
          </a:p>
        </p:txBody>
      </p:sp>
      <p:sp>
        <p:nvSpPr>
          <p:cNvPr id="1359895" name="Line 23"/>
          <p:cNvSpPr>
            <a:spLocks noChangeShapeType="1"/>
          </p:cNvSpPr>
          <p:nvPr/>
        </p:nvSpPr>
        <p:spPr bwMode="auto">
          <a:xfrm>
            <a:off x="5080000" y="3200400"/>
            <a:ext cx="0" cy="457200"/>
          </a:xfrm>
          <a:prstGeom prst="line">
            <a:avLst/>
          </a:prstGeom>
          <a:noFill/>
          <a:ln w="57150">
            <a:solidFill>
              <a:srgbClr val="FF0000"/>
            </a:solidFill>
            <a:round/>
            <a:headEnd/>
            <a:tailEnd type="triangle" w="med" len="med"/>
          </a:ln>
        </p:spPr>
        <p:txBody>
          <a:bodyPr/>
          <a:lstStyle/>
          <a:p>
            <a:endParaRPr lang="en-IN"/>
          </a:p>
        </p:txBody>
      </p:sp>
      <p:sp>
        <p:nvSpPr>
          <p:cNvPr id="1359896" name="Line 24"/>
          <p:cNvSpPr>
            <a:spLocks noChangeShapeType="1"/>
          </p:cNvSpPr>
          <p:nvPr/>
        </p:nvSpPr>
        <p:spPr bwMode="auto">
          <a:xfrm>
            <a:off x="5689600" y="3200400"/>
            <a:ext cx="0" cy="457200"/>
          </a:xfrm>
          <a:prstGeom prst="line">
            <a:avLst/>
          </a:prstGeom>
          <a:noFill/>
          <a:ln w="57150">
            <a:solidFill>
              <a:srgbClr val="FF0000"/>
            </a:solidFill>
            <a:round/>
            <a:headEnd/>
            <a:tailEnd type="triangle" w="med" len="med"/>
          </a:ln>
        </p:spPr>
        <p:txBody>
          <a:bodyPr/>
          <a:lstStyle/>
          <a:p>
            <a:endParaRPr lang="en-IN"/>
          </a:p>
        </p:txBody>
      </p:sp>
      <p:sp>
        <p:nvSpPr>
          <p:cNvPr id="1359897" name="Line 25"/>
          <p:cNvSpPr>
            <a:spLocks noChangeShapeType="1"/>
          </p:cNvSpPr>
          <p:nvPr/>
        </p:nvSpPr>
        <p:spPr bwMode="auto">
          <a:xfrm>
            <a:off x="6197600" y="3200400"/>
            <a:ext cx="0" cy="457200"/>
          </a:xfrm>
          <a:prstGeom prst="line">
            <a:avLst/>
          </a:prstGeom>
          <a:noFill/>
          <a:ln w="57150">
            <a:solidFill>
              <a:srgbClr val="FF0000"/>
            </a:solidFill>
            <a:round/>
            <a:headEnd/>
            <a:tailEnd type="triangle" w="med" len="med"/>
          </a:ln>
        </p:spPr>
        <p:txBody>
          <a:bodyPr/>
          <a:lstStyle/>
          <a:p>
            <a:endParaRPr lang="en-IN"/>
          </a:p>
        </p:txBody>
      </p:sp>
      <p:sp>
        <p:nvSpPr>
          <p:cNvPr id="1359898" name="Line 26"/>
          <p:cNvSpPr>
            <a:spLocks noChangeShapeType="1"/>
          </p:cNvSpPr>
          <p:nvPr/>
        </p:nvSpPr>
        <p:spPr bwMode="auto">
          <a:xfrm>
            <a:off x="6908800" y="3200400"/>
            <a:ext cx="0" cy="457200"/>
          </a:xfrm>
          <a:prstGeom prst="line">
            <a:avLst/>
          </a:prstGeom>
          <a:noFill/>
          <a:ln w="57150">
            <a:solidFill>
              <a:srgbClr val="FF0000"/>
            </a:solidFill>
            <a:round/>
            <a:headEnd/>
            <a:tailEnd type="triangle" w="med" len="med"/>
          </a:ln>
        </p:spPr>
        <p:txBody>
          <a:bodyPr/>
          <a:lstStyle/>
          <a:p>
            <a:endParaRPr lang="en-IN"/>
          </a:p>
        </p:txBody>
      </p:sp>
      <p:sp>
        <p:nvSpPr>
          <p:cNvPr id="1359899" name="Line 27"/>
          <p:cNvSpPr>
            <a:spLocks noChangeShapeType="1"/>
          </p:cNvSpPr>
          <p:nvPr/>
        </p:nvSpPr>
        <p:spPr bwMode="auto">
          <a:xfrm>
            <a:off x="9855200" y="3200400"/>
            <a:ext cx="0" cy="457200"/>
          </a:xfrm>
          <a:prstGeom prst="line">
            <a:avLst/>
          </a:prstGeom>
          <a:noFill/>
          <a:ln w="57150">
            <a:solidFill>
              <a:srgbClr val="FF0000"/>
            </a:solidFill>
            <a:round/>
            <a:headEnd/>
            <a:tailEnd type="triangle" w="med" len="med"/>
          </a:ln>
        </p:spPr>
        <p:txBody>
          <a:bodyPr/>
          <a:lstStyle/>
          <a:p>
            <a:endParaRPr lang="en-IN"/>
          </a:p>
        </p:txBody>
      </p:sp>
      <p:sp>
        <p:nvSpPr>
          <p:cNvPr id="65557" name="Text Box 28"/>
          <p:cNvSpPr txBox="1">
            <a:spLocks noChangeArrowheads="1"/>
          </p:cNvSpPr>
          <p:nvPr/>
        </p:nvSpPr>
        <p:spPr bwMode="auto">
          <a:xfrm>
            <a:off x="1422400" y="5410201"/>
            <a:ext cx="4978400" cy="7016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Wind load on tower = </a:t>
            </a:r>
            <a:r>
              <a:rPr lang="en-US" sz="2000" b="1" dirty="0">
                <a:solidFill>
                  <a:schemeClr val="bg1"/>
                </a:solidFill>
              </a:rPr>
              <a:t>wind</a:t>
            </a:r>
            <a:r>
              <a:rPr lang="en-US" sz="2000" dirty="0">
                <a:solidFill>
                  <a:schemeClr val="bg1"/>
                </a:solidFill>
              </a:rPr>
              <a:t> </a:t>
            </a:r>
            <a:r>
              <a:rPr lang="en-US" sz="2000" b="1" dirty="0">
                <a:solidFill>
                  <a:schemeClr val="bg1"/>
                </a:solidFill>
              </a:rPr>
              <a:t>pressure</a:t>
            </a:r>
            <a:r>
              <a:rPr lang="en-US" sz="2000" dirty="0">
                <a:solidFill>
                  <a:schemeClr val="bg1"/>
                </a:solidFill>
              </a:rPr>
              <a:t> x projected area</a:t>
            </a:r>
            <a:endParaRPr lang="en-GB" sz="2000" dirty="0">
              <a:solidFill>
                <a:schemeClr val="bg1"/>
              </a:solidFill>
            </a:endParaRPr>
          </a:p>
        </p:txBody>
      </p:sp>
      <p:sp>
        <p:nvSpPr>
          <p:cNvPr id="65558" name="Text Box 29"/>
          <p:cNvSpPr txBox="1">
            <a:spLocks noChangeArrowheads="1"/>
          </p:cNvSpPr>
          <p:nvPr/>
        </p:nvSpPr>
        <p:spPr bwMode="auto">
          <a:xfrm>
            <a:off x="6400800" y="5410201"/>
            <a:ext cx="4978400" cy="707886"/>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Wind load on conductor/earth wire = </a:t>
            </a:r>
            <a:r>
              <a:rPr lang="en-US" sz="2000" b="1" dirty="0">
                <a:solidFill>
                  <a:schemeClr val="bg1"/>
                </a:solidFill>
              </a:rPr>
              <a:t>wind pressure</a:t>
            </a:r>
            <a:r>
              <a:rPr lang="en-US" sz="2000" dirty="0">
                <a:solidFill>
                  <a:schemeClr val="bg1"/>
                </a:solidFill>
              </a:rPr>
              <a:t> x projected area</a:t>
            </a:r>
            <a:endParaRPr lang="en-GB" sz="2000" dirty="0">
              <a:solidFill>
                <a:schemeClr val="bg1"/>
              </a:solidFill>
            </a:endParaRPr>
          </a:p>
        </p:txBody>
      </p:sp>
      <p:sp>
        <p:nvSpPr>
          <p:cNvPr id="65559" name="Text Box 30"/>
          <p:cNvSpPr txBox="1">
            <a:spLocks noChangeArrowheads="1"/>
          </p:cNvSpPr>
          <p:nvPr/>
        </p:nvSpPr>
        <p:spPr bwMode="auto">
          <a:xfrm>
            <a:off x="406400" y="4267201"/>
            <a:ext cx="19304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Conductor</a:t>
            </a:r>
            <a:endParaRPr lang="en-GB" sz="2000" dirty="0">
              <a:solidFill>
                <a:schemeClr val="bg1"/>
              </a:solidFill>
            </a:endParaRPr>
          </a:p>
        </p:txBody>
      </p:sp>
      <p:sp>
        <p:nvSpPr>
          <p:cNvPr id="65560" name="Line 31"/>
          <p:cNvSpPr>
            <a:spLocks noChangeShapeType="1"/>
          </p:cNvSpPr>
          <p:nvPr/>
        </p:nvSpPr>
        <p:spPr bwMode="auto">
          <a:xfrm flipV="1">
            <a:off x="1422400" y="3962400"/>
            <a:ext cx="711200" cy="304800"/>
          </a:xfrm>
          <a:prstGeom prst="line">
            <a:avLst/>
          </a:prstGeom>
          <a:noFill/>
          <a:ln w="9525">
            <a:solidFill>
              <a:schemeClr val="tx1"/>
            </a:solidFill>
            <a:prstDash val="sysDot"/>
            <a:round/>
            <a:headEnd/>
            <a:tailEnd type="triangle" w="med" len="med"/>
          </a:ln>
        </p:spPr>
        <p:txBody>
          <a:bodyPr/>
          <a:lstStyle/>
          <a:p>
            <a:endParaRPr lang="en-IN"/>
          </a:p>
        </p:txBody>
      </p:sp>
      <p:sp>
        <p:nvSpPr>
          <p:cNvPr id="65561" name="Line 32"/>
          <p:cNvSpPr>
            <a:spLocks noChangeShapeType="1"/>
          </p:cNvSpPr>
          <p:nvPr/>
        </p:nvSpPr>
        <p:spPr bwMode="auto">
          <a:xfrm>
            <a:off x="1422400" y="4648200"/>
            <a:ext cx="812800" cy="457200"/>
          </a:xfrm>
          <a:prstGeom prst="line">
            <a:avLst/>
          </a:prstGeom>
          <a:noFill/>
          <a:ln w="9525">
            <a:solidFill>
              <a:schemeClr val="tx1"/>
            </a:solidFill>
            <a:prstDash val="sysDot"/>
            <a:round/>
            <a:headEnd/>
            <a:tailEnd type="triangle" w="med" len="med"/>
          </a:ln>
        </p:spPr>
        <p:txBody>
          <a:bodyPr/>
          <a:lstStyle/>
          <a:p>
            <a:endParaRPr lang="en-IN"/>
          </a:p>
        </p:txBody>
      </p:sp>
    </p:spTree>
    <p:extLst>
      <p:ext uri="{BB962C8B-B14F-4D97-AF65-F5344CB8AC3E}">
        <p14:creationId xmlns:p14="http://schemas.microsoft.com/office/powerpoint/2010/main" val="1183038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grpId="0" nodeType="clickEffect">
                                  <p:stCondLst>
                                    <p:cond delay="0"/>
                                  </p:stCondLst>
                                  <p:childTnLst>
                                    <p:animMotion origin="layout" path="M 0 0 L 0 0.04444 " pathEditMode="relative" ptsTypes="AA">
                                      <p:cBhvr>
                                        <p:cTn id="6" dur="2000" fill="hold"/>
                                        <p:tgtEl>
                                          <p:spTgt spid="1359888"/>
                                        </p:tgtEl>
                                        <p:attrNameLst>
                                          <p:attrName>ppt_x</p:attrName>
                                          <p:attrName>ppt_y</p:attrName>
                                        </p:attrNameLst>
                                      </p:cBhvr>
                                    </p:animMotion>
                                  </p:childTnLst>
                                </p:cTn>
                              </p:par>
                              <p:par>
                                <p:cTn id="7" presetID="0" presetClass="path" presetSubtype="0" repeatCount="indefinite" accel="50000" decel="50000" fill="hold" grpId="0" nodeType="withEffect">
                                  <p:stCondLst>
                                    <p:cond delay="0"/>
                                  </p:stCondLst>
                                  <p:childTnLst>
                                    <p:animMotion origin="layout" path="M 0 0 L 0 0.04444 " pathEditMode="relative" ptsTypes="AA">
                                      <p:cBhvr>
                                        <p:cTn id="8" dur="2000" fill="hold"/>
                                        <p:tgtEl>
                                          <p:spTgt spid="1359889"/>
                                        </p:tgtEl>
                                        <p:attrNameLst>
                                          <p:attrName>ppt_x</p:attrName>
                                          <p:attrName>ppt_y</p:attrName>
                                        </p:attrNameLst>
                                      </p:cBhvr>
                                    </p:animMotion>
                                  </p:childTnLst>
                                </p:cTn>
                              </p:par>
                              <p:par>
                                <p:cTn id="9" presetID="0" presetClass="path" presetSubtype="0" repeatCount="indefinite" accel="50000" decel="50000" fill="hold" grpId="0" nodeType="withEffect">
                                  <p:stCondLst>
                                    <p:cond delay="0"/>
                                  </p:stCondLst>
                                  <p:childTnLst>
                                    <p:animMotion origin="layout" path="M 0 0 L 0 0.04444 " pathEditMode="relative" ptsTypes="AA">
                                      <p:cBhvr>
                                        <p:cTn id="10" dur="2000" fill="hold"/>
                                        <p:tgtEl>
                                          <p:spTgt spid="1359893"/>
                                        </p:tgtEl>
                                        <p:attrNameLst>
                                          <p:attrName>ppt_x</p:attrName>
                                          <p:attrName>ppt_y</p:attrName>
                                        </p:attrNameLst>
                                      </p:cBhvr>
                                    </p:animMotion>
                                  </p:childTnLst>
                                </p:cTn>
                              </p:par>
                              <p:par>
                                <p:cTn id="11" presetID="0" presetClass="path" presetSubtype="0" repeatCount="indefinite" accel="50000" decel="50000" fill="hold" grpId="0" nodeType="withEffect">
                                  <p:stCondLst>
                                    <p:cond delay="0"/>
                                  </p:stCondLst>
                                  <p:childTnLst>
                                    <p:animMotion origin="layout" path="M 0 0 L 0 0.04444 " pathEditMode="relative" ptsTypes="AA">
                                      <p:cBhvr>
                                        <p:cTn id="12" dur="2000" fill="hold"/>
                                        <p:tgtEl>
                                          <p:spTgt spid="1359894"/>
                                        </p:tgtEl>
                                        <p:attrNameLst>
                                          <p:attrName>ppt_x</p:attrName>
                                          <p:attrName>ppt_y</p:attrName>
                                        </p:attrNameLst>
                                      </p:cBhvr>
                                    </p:animMotion>
                                  </p:childTnLst>
                                </p:cTn>
                              </p:par>
                              <p:par>
                                <p:cTn id="13" presetID="0" presetClass="path" presetSubtype="0" repeatCount="indefinite" accel="50000" decel="50000" fill="hold" grpId="0" nodeType="withEffect">
                                  <p:stCondLst>
                                    <p:cond delay="0"/>
                                  </p:stCondLst>
                                  <p:childTnLst>
                                    <p:animMotion origin="layout" path="M 0 0 L 0 0.04444 " pathEditMode="relative" ptsTypes="AA">
                                      <p:cBhvr>
                                        <p:cTn id="14" dur="2000" fill="hold"/>
                                        <p:tgtEl>
                                          <p:spTgt spid="1359895"/>
                                        </p:tgtEl>
                                        <p:attrNameLst>
                                          <p:attrName>ppt_x</p:attrName>
                                          <p:attrName>ppt_y</p:attrName>
                                        </p:attrNameLst>
                                      </p:cBhvr>
                                    </p:animMotion>
                                  </p:childTnLst>
                                </p:cTn>
                              </p:par>
                              <p:par>
                                <p:cTn id="15" presetID="0" presetClass="path" presetSubtype="0" repeatCount="indefinite" accel="50000" decel="50000" fill="hold" grpId="0" nodeType="withEffect">
                                  <p:stCondLst>
                                    <p:cond delay="0"/>
                                  </p:stCondLst>
                                  <p:childTnLst>
                                    <p:animMotion origin="layout" path="M 0 0 L 0 0.04444 " pathEditMode="relative" ptsTypes="AA">
                                      <p:cBhvr>
                                        <p:cTn id="16" dur="2000" fill="hold"/>
                                        <p:tgtEl>
                                          <p:spTgt spid="1359896"/>
                                        </p:tgtEl>
                                        <p:attrNameLst>
                                          <p:attrName>ppt_x</p:attrName>
                                          <p:attrName>ppt_y</p:attrName>
                                        </p:attrNameLst>
                                      </p:cBhvr>
                                    </p:animMotion>
                                  </p:childTnLst>
                                </p:cTn>
                              </p:par>
                              <p:par>
                                <p:cTn id="17" presetID="0" presetClass="path" presetSubtype="0" repeatCount="indefinite" accel="50000" decel="50000" fill="hold" grpId="0" nodeType="withEffect">
                                  <p:stCondLst>
                                    <p:cond delay="0"/>
                                  </p:stCondLst>
                                  <p:childTnLst>
                                    <p:animMotion origin="layout" path="M 0 0 L 0 0.04444 " pathEditMode="relative" ptsTypes="AA">
                                      <p:cBhvr>
                                        <p:cTn id="18" dur="2000" fill="hold"/>
                                        <p:tgtEl>
                                          <p:spTgt spid="1359897"/>
                                        </p:tgtEl>
                                        <p:attrNameLst>
                                          <p:attrName>ppt_x</p:attrName>
                                          <p:attrName>ppt_y</p:attrName>
                                        </p:attrNameLst>
                                      </p:cBhvr>
                                    </p:animMotion>
                                  </p:childTnLst>
                                </p:cTn>
                              </p:par>
                              <p:par>
                                <p:cTn id="19" presetID="0" presetClass="path" presetSubtype="0" repeatCount="indefinite" accel="50000" decel="50000" fill="hold" grpId="0" nodeType="withEffect">
                                  <p:stCondLst>
                                    <p:cond delay="0"/>
                                  </p:stCondLst>
                                  <p:childTnLst>
                                    <p:animMotion origin="layout" path="M 0 0 L 0 0.04444 " pathEditMode="relative" ptsTypes="AA">
                                      <p:cBhvr>
                                        <p:cTn id="20" dur="2000" fill="hold"/>
                                        <p:tgtEl>
                                          <p:spTgt spid="1359898"/>
                                        </p:tgtEl>
                                        <p:attrNameLst>
                                          <p:attrName>ppt_x</p:attrName>
                                          <p:attrName>ppt_y</p:attrName>
                                        </p:attrNameLst>
                                      </p:cBhvr>
                                    </p:animMotion>
                                  </p:childTnLst>
                                </p:cTn>
                              </p:par>
                              <p:par>
                                <p:cTn id="21" presetID="0" presetClass="path" presetSubtype="0" repeatCount="indefinite" accel="50000" decel="50000" fill="hold" grpId="0" nodeType="withEffect">
                                  <p:stCondLst>
                                    <p:cond delay="0"/>
                                  </p:stCondLst>
                                  <p:childTnLst>
                                    <p:animMotion origin="layout" path="M 0 0 L 0 0.04444 " pathEditMode="relative" ptsTypes="AA">
                                      <p:cBhvr>
                                        <p:cTn id="22" dur="2000" fill="hold"/>
                                        <p:tgtEl>
                                          <p:spTgt spid="1359892"/>
                                        </p:tgtEl>
                                        <p:attrNameLst>
                                          <p:attrName>ppt_x</p:attrName>
                                          <p:attrName>ppt_y</p:attrName>
                                        </p:attrNameLst>
                                      </p:cBhvr>
                                    </p:animMotion>
                                  </p:childTnLst>
                                </p:cTn>
                              </p:par>
                              <p:par>
                                <p:cTn id="23" presetID="0" presetClass="path" presetSubtype="0" repeatCount="indefinite" accel="50000" decel="50000" fill="hold" grpId="0" nodeType="withEffect">
                                  <p:stCondLst>
                                    <p:cond delay="0"/>
                                  </p:stCondLst>
                                  <p:childTnLst>
                                    <p:animMotion origin="layout" path="M 0 0 L 0 0.04444 " pathEditMode="relative" ptsTypes="AA">
                                      <p:cBhvr>
                                        <p:cTn id="24" dur="2000" fill="hold"/>
                                        <p:tgtEl>
                                          <p:spTgt spid="1359890"/>
                                        </p:tgtEl>
                                        <p:attrNameLst>
                                          <p:attrName>ppt_x</p:attrName>
                                          <p:attrName>ppt_y</p:attrName>
                                        </p:attrNameLst>
                                      </p:cBhvr>
                                    </p:animMotion>
                                  </p:childTnLst>
                                </p:cTn>
                              </p:par>
                              <p:par>
                                <p:cTn id="25" presetID="0" presetClass="path" presetSubtype="0" repeatCount="indefinite" accel="50000" decel="50000" fill="hold" grpId="0" nodeType="withEffect">
                                  <p:stCondLst>
                                    <p:cond delay="0"/>
                                  </p:stCondLst>
                                  <p:childTnLst>
                                    <p:animMotion origin="layout" path="M 0 0 L 0 0.04444 " pathEditMode="relative" ptsTypes="AA">
                                      <p:cBhvr>
                                        <p:cTn id="26" dur="2000" fill="hold"/>
                                        <p:tgtEl>
                                          <p:spTgt spid="1359891"/>
                                        </p:tgtEl>
                                        <p:attrNameLst>
                                          <p:attrName>ppt_x</p:attrName>
                                          <p:attrName>ppt_y</p:attrName>
                                        </p:attrNameLst>
                                      </p:cBhvr>
                                    </p:animMotion>
                                  </p:childTnLst>
                                </p:cTn>
                              </p:par>
                              <p:par>
                                <p:cTn id="27" presetID="0" presetClass="path" presetSubtype="0" repeatCount="indefinite" accel="50000" decel="50000" fill="hold" grpId="0" nodeType="withEffect">
                                  <p:stCondLst>
                                    <p:cond delay="0"/>
                                  </p:stCondLst>
                                  <p:childTnLst>
                                    <p:animMotion origin="layout" path="M 0 0 L 0 0.04444 " pathEditMode="relative" ptsTypes="AA">
                                      <p:cBhvr>
                                        <p:cTn id="28" dur="2000" fill="hold"/>
                                        <p:tgtEl>
                                          <p:spTgt spid="13598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9888" grpId="0" animBg="1"/>
      <p:bldP spid="1359889" grpId="0" animBg="1"/>
      <p:bldP spid="1359890" grpId="0" animBg="1"/>
      <p:bldP spid="1359891" grpId="0" animBg="1"/>
      <p:bldP spid="1359892" grpId="0" animBg="1"/>
      <p:bldP spid="1359893" grpId="0" animBg="1"/>
      <p:bldP spid="1359894" grpId="0" animBg="1"/>
      <p:bldP spid="1359895" grpId="0" animBg="1"/>
      <p:bldP spid="1359896" grpId="0" animBg="1"/>
      <p:bldP spid="1359897" grpId="0" animBg="1"/>
      <p:bldP spid="1359898" grpId="0" animBg="1"/>
      <p:bldP spid="135989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a:xfrm>
            <a:off x="622968" y="380678"/>
            <a:ext cx="8927432" cy="1195223"/>
          </a:xfrm>
        </p:spPr>
        <p:txBody>
          <a:bodyPr>
            <a:normAutofit/>
          </a:bodyPr>
          <a:lstStyle/>
          <a:p>
            <a:pPr algn="ctr" eaLnBrk="1" hangingPunct="1"/>
            <a:r>
              <a:rPr lang="en-US" sz="2800" b="1" dirty="0">
                <a:solidFill>
                  <a:srgbClr val="FF0000"/>
                </a:solidFill>
              </a:rPr>
              <a:t>TRANSVERSE LOAD ON TENSION TOWER ON ACCOUNT OF CONDUCTOR / EARTH WIRE PULL</a:t>
            </a:r>
          </a:p>
        </p:txBody>
      </p:sp>
      <p:sp>
        <p:nvSpPr>
          <p:cNvPr id="29" name="Slide Number Placeholder 5"/>
          <p:cNvSpPr>
            <a:spLocks noGrp="1"/>
          </p:cNvSpPr>
          <p:nvPr>
            <p:ph type="sldNum" sz="quarter" idx="12"/>
          </p:nvPr>
        </p:nvSpPr>
        <p:spPr/>
        <p:txBody>
          <a:bodyPr/>
          <a:lstStyle/>
          <a:p>
            <a:pPr>
              <a:defRPr/>
            </a:pPr>
            <a:fld id="{3DFA310C-9156-4383-905B-BF541B7B0DE9}" type="slidenum">
              <a:rPr lang="en-US"/>
              <a:pPr>
                <a:defRPr/>
              </a:pPr>
              <a:t>58</a:t>
            </a:fld>
            <a:endParaRPr lang="en-US"/>
          </a:p>
        </p:txBody>
      </p:sp>
      <p:grpSp>
        <p:nvGrpSpPr>
          <p:cNvPr id="2" name="Group 3"/>
          <p:cNvGrpSpPr>
            <a:grpSpLocks/>
          </p:cNvGrpSpPr>
          <p:nvPr/>
        </p:nvGrpSpPr>
        <p:grpSpPr bwMode="auto">
          <a:xfrm>
            <a:off x="5283200" y="2971800"/>
            <a:ext cx="1219200" cy="1123950"/>
            <a:chOff x="2112" y="1572"/>
            <a:chExt cx="576" cy="708"/>
          </a:xfrm>
        </p:grpSpPr>
        <p:sp>
          <p:nvSpPr>
            <p:cNvPr id="66585" name="Rectangle 4"/>
            <p:cNvSpPr>
              <a:spLocks noChangeArrowheads="1"/>
            </p:cNvSpPr>
            <p:nvPr/>
          </p:nvSpPr>
          <p:spPr bwMode="auto">
            <a:xfrm>
              <a:off x="2304" y="1776"/>
              <a:ext cx="192" cy="288"/>
            </a:xfrm>
            <a:prstGeom prst="rect">
              <a:avLst/>
            </a:prstGeom>
            <a:solidFill>
              <a:schemeClr val="accent1"/>
            </a:solidFill>
            <a:ln w="9525">
              <a:solidFill>
                <a:schemeClr val="tx1"/>
              </a:solidFill>
              <a:miter lim="800000"/>
              <a:headEnd/>
              <a:tailEnd/>
            </a:ln>
          </p:spPr>
          <p:txBody>
            <a:bodyPr wrap="none" anchor="ctr"/>
            <a:lstStyle/>
            <a:p>
              <a:endParaRPr lang="en-IN"/>
            </a:p>
          </p:txBody>
        </p:sp>
        <p:sp>
          <p:nvSpPr>
            <p:cNvPr id="66586" name="AutoShape 5"/>
            <p:cNvSpPr>
              <a:spLocks noChangeArrowheads="1"/>
            </p:cNvSpPr>
            <p:nvPr/>
          </p:nvSpPr>
          <p:spPr bwMode="auto">
            <a:xfrm>
              <a:off x="2304" y="1572"/>
              <a:ext cx="192" cy="21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IN"/>
            </a:p>
          </p:txBody>
        </p:sp>
        <p:sp>
          <p:nvSpPr>
            <p:cNvPr id="66587" name="AutoShape 6"/>
            <p:cNvSpPr>
              <a:spLocks noChangeArrowheads="1"/>
            </p:cNvSpPr>
            <p:nvPr/>
          </p:nvSpPr>
          <p:spPr bwMode="auto">
            <a:xfrm rot="10800000">
              <a:off x="2304" y="2064"/>
              <a:ext cx="192" cy="21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IN"/>
            </a:p>
          </p:txBody>
        </p:sp>
        <p:sp>
          <p:nvSpPr>
            <p:cNvPr id="66588" name="Rectangle 7"/>
            <p:cNvSpPr>
              <a:spLocks noChangeArrowheads="1"/>
            </p:cNvSpPr>
            <p:nvPr/>
          </p:nvSpPr>
          <p:spPr bwMode="auto">
            <a:xfrm>
              <a:off x="2112" y="1680"/>
              <a:ext cx="576" cy="480"/>
            </a:xfrm>
            <a:prstGeom prst="rect">
              <a:avLst/>
            </a:prstGeom>
            <a:noFill/>
            <a:ln w="9525">
              <a:solidFill>
                <a:schemeClr val="tx1"/>
              </a:solidFill>
              <a:miter lim="800000"/>
              <a:headEnd/>
              <a:tailEnd/>
            </a:ln>
          </p:spPr>
          <p:txBody>
            <a:bodyPr wrap="none" anchor="ctr"/>
            <a:lstStyle/>
            <a:p>
              <a:endParaRPr lang="en-IN"/>
            </a:p>
          </p:txBody>
        </p:sp>
      </p:grpSp>
      <p:sp>
        <p:nvSpPr>
          <p:cNvPr id="66565" name="Line 8"/>
          <p:cNvSpPr>
            <a:spLocks noChangeShapeType="1"/>
          </p:cNvSpPr>
          <p:nvPr/>
        </p:nvSpPr>
        <p:spPr bwMode="auto">
          <a:xfrm>
            <a:off x="2235200" y="4095750"/>
            <a:ext cx="7315200" cy="0"/>
          </a:xfrm>
          <a:prstGeom prst="line">
            <a:avLst/>
          </a:prstGeom>
          <a:noFill/>
          <a:ln w="38100">
            <a:solidFill>
              <a:schemeClr val="tx1"/>
            </a:solidFill>
            <a:prstDash val="solid"/>
            <a:round/>
            <a:headEnd type="triangle" w="med" len="med"/>
            <a:tailEnd type="triangle" w="med" len="med"/>
          </a:ln>
        </p:spPr>
        <p:txBody>
          <a:bodyPr/>
          <a:lstStyle/>
          <a:p>
            <a:endParaRPr lang="en-IN"/>
          </a:p>
        </p:txBody>
      </p:sp>
      <p:sp>
        <p:nvSpPr>
          <p:cNvPr id="1360906" name="Line 10"/>
          <p:cNvSpPr>
            <a:spLocks noChangeShapeType="1"/>
          </p:cNvSpPr>
          <p:nvPr/>
        </p:nvSpPr>
        <p:spPr bwMode="auto">
          <a:xfrm flipH="1">
            <a:off x="4368800" y="2938464"/>
            <a:ext cx="1524000" cy="338137"/>
          </a:xfrm>
          <a:prstGeom prst="line">
            <a:avLst/>
          </a:prstGeom>
          <a:noFill/>
          <a:ln w="19050">
            <a:solidFill>
              <a:srgbClr val="FF0000"/>
            </a:solidFill>
            <a:round/>
            <a:headEnd/>
            <a:tailEnd type="triangle" w="med" len="med"/>
          </a:ln>
        </p:spPr>
        <p:txBody>
          <a:bodyPr/>
          <a:lstStyle/>
          <a:p>
            <a:endParaRPr lang="en-IN"/>
          </a:p>
        </p:txBody>
      </p:sp>
      <p:sp>
        <p:nvSpPr>
          <p:cNvPr id="1360907" name="Line 11"/>
          <p:cNvSpPr>
            <a:spLocks noChangeShapeType="1"/>
          </p:cNvSpPr>
          <p:nvPr/>
        </p:nvSpPr>
        <p:spPr bwMode="auto">
          <a:xfrm flipH="1">
            <a:off x="4292600" y="4114800"/>
            <a:ext cx="1524000" cy="304800"/>
          </a:xfrm>
          <a:prstGeom prst="line">
            <a:avLst/>
          </a:prstGeom>
          <a:noFill/>
          <a:ln w="19050">
            <a:solidFill>
              <a:srgbClr val="FF0000"/>
            </a:solidFill>
            <a:round/>
            <a:headEnd/>
            <a:tailEnd type="triangle" w="med" len="med"/>
          </a:ln>
        </p:spPr>
        <p:txBody>
          <a:bodyPr/>
          <a:lstStyle/>
          <a:p>
            <a:endParaRPr lang="en-IN"/>
          </a:p>
        </p:txBody>
      </p:sp>
      <p:sp>
        <p:nvSpPr>
          <p:cNvPr id="1360908" name="Line 12"/>
          <p:cNvSpPr>
            <a:spLocks noChangeShapeType="1"/>
          </p:cNvSpPr>
          <p:nvPr/>
        </p:nvSpPr>
        <p:spPr bwMode="auto">
          <a:xfrm rot="16200000" flipH="1">
            <a:off x="6502400" y="3505200"/>
            <a:ext cx="304800" cy="1524000"/>
          </a:xfrm>
          <a:prstGeom prst="line">
            <a:avLst/>
          </a:prstGeom>
          <a:noFill/>
          <a:ln w="19050">
            <a:solidFill>
              <a:srgbClr val="FF0000"/>
            </a:solidFill>
            <a:round/>
            <a:headEnd/>
            <a:tailEnd type="triangle" w="med" len="med"/>
          </a:ln>
        </p:spPr>
        <p:txBody>
          <a:bodyPr/>
          <a:lstStyle/>
          <a:p>
            <a:endParaRPr lang="en-IN"/>
          </a:p>
        </p:txBody>
      </p:sp>
      <p:sp>
        <p:nvSpPr>
          <p:cNvPr id="1360909" name="Line 13"/>
          <p:cNvSpPr>
            <a:spLocks noChangeShapeType="1"/>
          </p:cNvSpPr>
          <p:nvPr/>
        </p:nvSpPr>
        <p:spPr bwMode="auto">
          <a:xfrm rot="16200000" flipH="1">
            <a:off x="6502400" y="2343150"/>
            <a:ext cx="304800" cy="1524000"/>
          </a:xfrm>
          <a:prstGeom prst="line">
            <a:avLst/>
          </a:prstGeom>
          <a:noFill/>
          <a:ln w="19050">
            <a:solidFill>
              <a:srgbClr val="FF0000"/>
            </a:solidFill>
            <a:round/>
            <a:headEnd/>
            <a:tailEnd type="triangle" w="med" len="med"/>
          </a:ln>
        </p:spPr>
        <p:txBody>
          <a:bodyPr/>
          <a:lstStyle/>
          <a:p>
            <a:endParaRPr lang="en-IN"/>
          </a:p>
        </p:txBody>
      </p:sp>
      <p:sp>
        <p:nvSpPr>
          <p:cNvPr id="66571" name="Line 14"/>
          <p:cNvSpPr>
            <a:spLocks noChangeShapeType="1"/>
          </p:cNvSpPr>
          <p:nvPr/>
        </p:nvSpPr>
        <p:spPr bwMode="auto">
          <a:xfrm flipV="1">
            <a:off x="2641600" y="2724150"/>
            <a:ext cx="4292600" cy="933450"/>
          </a:xfrm>
          <a:prstGeom prst="line">
            <a:avLst/>
          </a:prstGeom>
          <a:noFill/>
          <a:ln w="9525">
            <a:solidFill>
              <a:schemeClr val="tx1"/>
            </a:solidFill>
            <a:round/>
            <a:headEnd/>
            <a:tailEnd/>
          </a:ln>
        </p:spPr>
        <p:txBody>
          <a:bodyPr/>
          <a:lstStyle/>
          <a:p>
            <a:endParaRPr lang="en-IN"/>
          </a:p>
        </p:txBody>
      </p:sp>
      <p:sp>
        <p:nvSpPr>
          <p:cNvPr id="66572" name="Arc 15"/>
          <p:cNvSpPr>
            <a:spLocks/>
          </p:cNvSpPr>
          <p:nvPr/>
        </p:nvSpPr>
        <p:spPr bwMode="auto">
          <a:xfrm>
            <a:off x="6350000" y="2857500"/>
            <a:ext cx="101600" cy="228600"/>
          </a:xfrm>
          <a:custGeom>
            <a:avLst/>
            <a:gdLst>
              <a:gd name="T0" fmla="*/ 0 w 21600"/>
              <a:gd name="T1" fmla="*/ 0 h 21600"/>
              <a:gd name="T2" fmla="*/ 76200 w 21600"/>
              <a:gd name="T3" fmla="*/ 228600 h 21600"/>
              <a:gd name="T4" fmla="*/ 0 w 21600"/>
              <a:gd name="T5" fmla="*/ 2286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IN"/>
          </a:p>
        </p:txBody>
      </p:sp>
      <p:sp>
        <p:nvSpPr>
          <p:cNvPr id="66573" name="Text Box 16"/>
          <p:cNvSpPr txBox="1">
            <a:spLocks noChangeArrowheads="1"/>
          </p:cNvSpPr>
          <p:nvPr/>
        </p:nvSpPr>
        <p:spPr bwMode="auto">
          <a:xfrm>
            <a:off x="6604000" y="2743201"/>
            <a:ext cx="3759200" cy="366713"/>
          </a:xfrm>
          <a:prstGeom prst="rect">
            <a:avLst/>
          </a:prstGeom>
          <a:noFill/>
          <a:ln w="9525">
            <a:noFill/>
            <a:miter lim="800000"/>
            <a:headEnd/>
            <a:tailEnd/>
          </a:ln>
        </p:spPr>
        <p:txBody>
          <a:bodyPr>
            <a:spAutoFit/>
          </a:bodyPr>
          <a:lstStyle/>
          <a:p>
            <a:pPr>
              <a:spcBef>
                <a:spcPct val="50000"/>
              </a:spcBef>
            </a:pPr>
            <a:r>
              <a:rPr lang="el-GR" sz="1800" dirty="0">
                <a:solidFill>
                  <a:schemeClr val="bg1"/>
                </a:solidFill>
                <a:cs typeface="Arial" charset="0"/>
              </a:rPr>
              <a:t>Θ</a:t>
            </a:r>
            <a:r>
              <a:rPr lang="en-US" sz="1800" dirty="0">
                <a:solidFill>
                  <a:schemeClr val="bg1"/>
                </a:solidFill>
                <a:cs typeface="Arial" charset="0"/>
              </a:rPr>
              <a:t> = angle of Deviation</a:t>
            </a:r>
            <a:endParaRPr lang="el-GR" sz="1800" dirty="0">
              <a:solidFill>
                <a:schemeClr val="bg1"/>
              </a:solidFill>
              <a:cs typeface="Arial" charset="0"/>
            </a:endParaRPr>
          </a:p>
        </p:txBody>
      </p:sp>
      <p:sp>
        <p:nvSpPr>
          <p:cNvPr id="66574" name="Text Box 17"/>
          <p:cNvSpPr txBox="1">
            <a:spLocks noChangeArrowheads="1"/>
          </p:cNvSpPr>
          <p:nvPr/>
        </p:nvSpPr>
        <p:spPr bwMode="auto">
          <a:xfrm>
            <a:off x="2133600" y="4191001"/>
            <a:ext cx="1930400" cy="396875"/>
          </a:xfrm>
          <a:prstGeom prst="rect">
            <a:avLst/>
          </a:prstGeom>
          <a:noFill/>
          <a:ln w="9525">
            <a:noFill/>
            <a:miter lim="800000"/>
            <a:headEnd/>
            <a:tailEnd/>
          </a:ln>
        </p:spPr>
        <p:txBody>
          <a:bodyPr>
            <a:spAutoFit/>
          </a:bodyPr>
          <a:lstStyle/>
          <a:p>
            <a:pPr>
              <a:spcBef>
                <a:spcPct val="50000"/>
              </a:spcBef>
            </a:pPr>
            <a:r>
              <a:rPr lang="en-US" sz="2000" dirty="0" err="1">
                <a:solidFill>
                  <a:schemeClr val="bg1"/>
                </a:solidFill>
              </a:rPr>
              <a:t>Tcos</a:t>
            </a:r>
            <a:r>
              <a:rPr lang="en-US" sz="2000" dirty="0">
                <a:solidFill>
                  <a:schemeClr val="bg1"/>
                </a:solidFill>
              </a:rPr>
              <a:t> </a:t>
            </a:r>
            <a:r>
              <a:rPr lang="el-GR" sz="2000" dirty="0">
                <a:solidFill>
                  <a:schemeClr val="bg1"/>
                </a:solidFill>
                <a:cs typeface="Arial" charset="0"/>
              </a:rPr>
              <a:t>θ </a:t>
            </a:r>
            <a:r>
              <a:rPr lang="en-US" sz="2000" dirty="0">
                <a:solidFill>
                  <a:schemeClr val="bg1"/>
                </a:solidFill>
              </a:rPr>
              <a:t>/2</a:t>
            </a:r>
            <a:endParaRPr lang="en-GB" sz="2000" dirty="0">
              <a:solidFill>
                <a:schemeClr val="bg1"/>
              </a:solidFill>
            </a:endParaRPr>
          </a:p>
        </p:txBody>
      </p:sp>
      <p:sp>
        <p:nvSpPr>
          <p:cNvPr id="66575" name="Text Box 18"/>
          <p:cNvSpPr txBox="1">
            <a:spLocks noChangeArrowheads="1"/>
          </p:cNvSpPr>
          <p:nvPr/>
        </p:nvSpPr>
        <p:spPr bwMode="auto">
          <a:xfrm>
            <a:off x="5994400" y="5334001"/>
            <a:ext cx="19304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2T sin</a:t>
            </a:r>
            <a:r>
              <a:rPr lang="el-GR" sz="2000" dirty="0">
                <a:solidFill>
                  <a:schemeClr val="bg1"/>
                </a:solidFill>
                <a:cs typeface="Arial" charset="0"/>
              </a:rPr>
              <a:t> θ</a:t>
            </a:r>
            <a:r>
              <a:rPr lang="en-US" sz="2000" dirty="0">
                <a:solidFill>
                  <a:schemeClr val="bg1"/>
                </a:solidFill>
              </a:rPr>
              <a:t> /2</a:t>
            </a:r>
            <a:endParaRPr lang="en-GB" sz="2000" dirty="0">
              <a:solidFill>
                <a:schemeClr val="bg1"/>
              </a:solidFill>
            </a:endParaRPr>
          </a:p>
        </p:txBody>
      </p:sp>
      <p:sp>
        <p:nvSpPr>
          <p:cNvPr id="66576" name="Text Box 19"/>
          <p:cNvSpPr txBox="1">
            <a:spLocks noChangeArrowheads="1"/>
          </p:cNvSpPr>
          <p:nvPr/>
        </p:nvSpPr>
        <p:spPr bwMode="auto">
          <a:xfrm>
            <a:off x="8534400" y="4114801"/>
            <a:ext cx="1930400" cy="396875"/>
          </a:xfrm>
          <a:prstGeom prst="rect">
            <a:avLst/>
          </a:prstGeom>
          <a:noFill/>
          <a:ln w="9525">
            <a:noFill/>
            <a:miter lim="800000"/>
            <a:headEnd/>
            <a:tailEnd/>
          </a:ln>
        </p:spPr>
        <p:txBody>
          <a:bodyPr>
            <a:spAutoFit/>
          </a:bodyPr>
          <a:lstStyle/>
          <a:p>
            <a:pPr>
              <a:spcBef>
                <a:spcPct val="50000"/>
              </a:spcBef>
            </a:pPr>
            <a:r>
              <a:rPr lang="en-US" sz="2000" dirty="0" err="1">
                <a:solidFill>
                  <a:schemeClr val="bg1"/>
                </a:solidFill>
              </a:rPr>
              <a:t>Tcos</a:t>
            </a:r>
            <a:r>
              <a:rPr lang="en-US" sz="2000" dirty="0">
                <a:solidFill>
                  <a:schemeClr val="bg1"/>
                </a:solidFill>
              </a:rPr>
              <a:t> </a:t>
            </a:r>
            <a:r>
              <a:rPr lang="el-GR" sz="2000" dirty="0">
                <a:solidFill>
                  <a:schemeClr val="bg1"/>
                </a:solidFill>
                <a:cs typeface="Arial" charset="0"/>
              </a:rPr>
              <a:t>θ </a:t>
            </a:r>
            <a:r>
              <a:rPr lang="en-US" sz="2000" dirty="0">
                <a:solidFill>
                  <a:schemeClr val="bg1"/>
                </a:solidFill>
              </a:rPr>
              <a:t>/2</a:t>
            </a:r>
            <a:endParaRPr lang="en-GB" sz="2000" dirty="0">
              <a:solidFill>
                <a:schemeClr val="bg1"/>
              </a:solidFill>
            </a:endParaRPr>
          </a:p>
        </p:txBody>
      </p:sp>
      <p:sp>
        <p:nvSpPr>
          <p:cNvPr id="66577" name="Text Box 20"/>
          <p:cNvSpPr txBox="1">
            <a:spLocks noChangeArrowheads="1"/>
          </p:cNvSpPr>
          <p:nvPr/>
        </p:nvSpPr>
        <p:spPr bwMode="auto">
          <a:xfrm>
            <a:off x="7232650" y="3224332"/>
            <a:ext cx="5080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T</a:t>
            </a:r>
            <a:endParaRPr lang="en-GB" sz="2000" dirty="0">
              <a:solidFill>
                <a:schemeClr val="bg1"/>
              </a:solidFill>
            </a:endParaRPr>
          </a:p>
        </p:txBody>
      </p:sp>
      <p:sp>
        <p:nvSpPr>
          <p:cNvPr id="66578" name="Text Box 21"/>
          <p:cNvSpPr txBox="1">
            <a:spLocks noChangeArrowheads="1"/>
          </p:cNvSpPr>
          <p:nvPr/>
        </p:nvSpPr>
        <p:spPr bwMode="auto">
          <a:xfrm>
            <a:off x="7112000" y="4403726"/>
            <a:ext cx="5080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T</a:t>
            </a:r>
            <a:endParaRPr lang="en-GB" sz="2000" dirty="0">
              <a:solidFill>
                <a:schemeClr val="bg1"/>
              </a:solidFill>
            </a:endParaRPr>
          </a:p>
        </p:txBody>
      </p:sp>
      <p:sp>
        <p:nvSpPr>
          <p:cNvPr id="66579" name="Text Box 22"/>
          <p:cNvSpPr txBox="1">
            <a:spLocks noChangeArrowheads="1"/>
          </p:cNvSpPr>
          <p:nvPr/>
        </p:nvSpPr>
        <p:spPr bwMode="auto">
          <a:xfrm>
            <a:off x="4368800" y="3276601"/>
            <a:ext cx="5080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T</a:t>
            </a:r>
            <a:endParaRPr lang="en-GB" sz="2000" dirty="0">
              <a:solidFill>
                <a:schemeClr val="bg1"/>
              </a:solidFill>
            </a:endParaRPr>
          </a:p>
        </p:txBody>
      </p:sp>
      <p:sp>
        <p:nvSpPr>
          <p:cNvPr id="66580" name="Text Box 23"/>
          <p:cNvSpPr txBox="1">
            <a:spLocks noChangeArrowheads="1"/>
          </p:cNvSpPr>
          <p:nvPr/>
        </p:nvSpPr>
        <p:spPr bwMode="auto">
          <a:xfrm>
            <a:off x="4368800" y="4495801"/>
            <a:ext cx="5080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T</a:t>
            </a:r>
            <a:endParaRPr lang="en-GB" sz="2000" dirty="0">
              <a:solidFill>
                <a:schemeClr val="bg1"/>
              </a:solidFill>
            </a:endParaRPr>
          </a:p>
        </p:txBody>
      </p:sp>
      <p:sp>
        <p:nvSpPr>
          <p:cNvPr id="66582" name="Line 25"/>
          <p:cNvSpPr>
            <a:spLocks noChangeShapeType="1"/>
          </p:cNvSpPr>
          <p:nvPr/>
        </p:nvSpPr>
        <p:spPr bwMode="auto">
          <a:xfrm flipV="1">
            <a:off x="2641600" y="4114800"/>
            <a:ext cx="3149600" cy="685800"/>
          </a:xfrm>
          <a:prstGeom prst="line">
            <a:avLst/>
          </a:prstGeom>
          <a:noFill/>
          <a:ln w="9525">
            <a:solidFill>
              <a:schemeClr val="tx1"/>
            </a:solidFill>
            <a:round/>
            <a:headEnd/>
            <a:tailEnd/>
          </a:ln>
        </p:spPr>
        <p:txBody>
          <a:bodyPr/>
          <a:lstStyle/>
          <a:p>
            <a:endParaRPr lang="en-IN"/>
          </a:p>
        </p:txBody>
      </p:sp>
      <p:sp>
        <p:nvSpPr>
          <p:cNvPr id="66583" name="Line 26"/>
          <p:cNvSpPr>
            <a:spLocks noChangeShapeType="1"/>
          </p:cNvSpPr>
          <p:nvPr/>
        </p:nvSpPr>
        <p:spPr bwMode="auto">
          <a:xfrm>
            <a:off x="5892800" y="4114800"/>
            <a:ext cx="2540000" cy="533400"/>
          </a:xfrm>
          <a:prstGeom prst="line">
            <a:avLst/>
          </a:prstGeom>
          <a:noFill/>
          <a:ln w="9525">
            <a:solidFill>
              <a:schemeClr val="tx1"/>
            </a:solidFill>
            <a:round/>
            <a:headEnd/>
            <a:tailEnd/>
          </a:ln>
        </p:spPr>
        <p:txBody>
          <a:bodyPr/>
          <a:lstStyle/>
          <a:p>
            <a:endParaRPr lang="en-IN"/>
          </a:p>
        </p:txBody>
      </p:sp>
      <p:sp>
        <p:nvSpPr>
          <p:cNvPr id="66584" name="Line 27"/>
          <p:cNvSpPr>
            <a:spLocks noChangeShapeType="1"/>
          </p:cNvSpPr>
          <p:nvPr/>
        </p:nvSpPr>
        <p:spPr bwMode="auto">
          <a:xfrm>
            <a:off x="5854700" y="2943225"/>
            <a:ext cx="2540000" cy="533400"/>
          </a:xfrm>
          <a:prstGeom prst="line">
            <a:avLst/>
          </a:prstGeom>
          <a:noFill/>
          <a:ln w="9525">
            <a:solidFill>
              <a:schemeClr val="tx1"/>
            </a:solidFill>
            <a:round/>
            <a:headEnd/>
            <a:tailEnd/>
          </a:ln>
        </p:spPr>
        <p:txBody>
          <a:bodyPr/>
          <a:lstStyle/>
          <a:p>
            <a:endParaRPr lang="en-IN"/>
          </a:p>
        </p:txBody>
      </p:sp>
      <p:cxnSp>
        <p:nvCxnSpPr>
          <p:cNvPr id="33" name="Straight Arrow Connector 32"/>
          <p:cNvCxnSpPr>
            <a:stCxn id="66583" idx="0"/>
          </p:cNvCxnSpPr>
          <p:nvPr/>
        </p:nvCxnSpPr>
        <p:spPr>
          <a:xfrm rot="16200000" flipH="1">
            <a:off x="5376779" y="4630821"/>
            <a:ext cx="1034716" cy="2674"/>
          </a:xfrm>
          <a:prstGeom prst="straightConnector1">
            <a:avLst/>
          </a:prstGeom>
          <a:ln w="38100">
            <a:headEnd type="diamond" w="med" len="med"/>
            <a:tailEnd type="triangle" w="med" len="med"/>
          </a:ln>
        </p:spPr>
        <p:style>
          <a:lnRef idx="1">
            <a:schemeClr val="dk1"/>
          </a:lnRef>
          <a:fillRef idx="0">
            <a:schemeClr val="dk1"/>
          </a:fillRef>
          <a:effectRef idx="0">
            <a:schemeClr val="dk1"/>
          </a:effectRef>
          <a:fontRef idx="minor">
            <a:schemeClr val="tx1"/>
          </a:fontRef>
        </p:style>
      </p:cxnSp>
      <p:sp>
        <p:nvSpPr>
          <p:cNvPr id="3" name="Rectangle 2"/>
          <p:cNvSpPr/>
          <p:nvPr/>
        </p:nvSpPr>
        <p:spPr>
          <a:xfrm>
            <a:off x="4937141" y="5686593"/>
            <a:ext cx="4099768" cy="369332"/>
          </a:xfrm>
          <a:prstGeom prst="rect">
            <a:avLst/>
          </a:prstGeom>
        </p:spPr>
        <p:txBody>
          <a:bodyPr wrap="square">
            <a:spAutoFit/>
          </a:bodyPr>
          <a:lstStyle/>
          <a:p>
            <a:r>
              <a:rPr lang="en-IN" dirty="0">
                <a:solidFill>
                  <a:schemeClr val="bg1"/>
                </a:solidFill>
              </a:rPr>
              <a:t>TRANSVERSE LOAD DUE TO DEVIATION</a:t>
            </a:r>
          </a:p>
        </p:txBody>
      </p:sp>
      <p:sp>
        <p:nvSpPr>
          <p:cNvPr id="5" name="Rectangle 4"/>
          <p:cNvSpPr/>
          <p:nvPr/>
        </p:nvSpPr>
        <p:spPr>
          <a:xfrm>
            <a:off x="1157093" y="4529117"/>
            <a:ext cx="3212739" cy="369332"/>
          </a:xfrm>
          <a:prstGeom prst="rect">
            <a:avLst/>
          </a:prstGeom>
        </p:spPr>
        <p:txBody>
          <a:bodyPr wrap="none">
            <a:spAutoFit/>
          </a:bodyPr>
          <a:lstStyle/>
          <a:p>
            <a:r>
              <a:rPr lang="en-IN" dirty="0">
                <a:solidFill>
                  <a:schemeClr val="bg1"/>
                </a:solidFill>
              </a:rPr>
              <a:t>Longitudinal Load due to Pull</a:t>
            </a:r>
            <a:endParaRPr lang="el-GR" dirty="0">
              <a:solidFill>
                <a:schemeClr val="bg1"/>
              </a:solidFill>
            </a:endParaRPr>
          </a:p>
        </p:txBody>
      </p:sp>
    </p:spTree>
    <p:extLst>
      <p:ext uri="{BB962C8B-B14F-4D97-AF65-F5344CB8AC3E}">
        <p14:creationId xmlns:p14="http://schemas.microsoft.com/office/powerpoint/2010/main" val="2238691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grpId="0" nodeType="clickEffect">
                                  <p:stCondLst>
                                    <p:cond delay="0"/>
                                  </p:stCondLst>
                                  <p:childTnLst>
                                    <p:animMotion origin="layout" path="M 0 0 L -0.04166 0.01111 " pathEditMode="relative" ptsTypes="AA">
                                      <p:cBhvr>
                                        <p:cTn id="6" dur="2000" fill="hold"/>
                                        <p:tgtEl>
                                          <p:spTgt spid="1360906"/>
                                        </p:tgtEl>
                                        <p:attrNameLst>
                                          <p:attrName>ppt_x</p:attrName>
                                          <p:attrName>ppt_y</p:attrName>
                                        </p:attrNameLst>
                                      </p:cBhvr>
                                    </p:animMotion>
                                  </p:childTnLst>
                                </p:cTn>
                              </p:par>
                              <p:par>
                                <p:cTn id="7" presetID="0" presetClass="path" presetSubtype="0" repeatCount="indefinite" accel="50000" decel="50000" fill="hold" grpId="0" nodeType="withEffect">
                                  <p:stCondLst>
                                    <p:cond delay="0"/>
                                  </p:stCondLst>
                                  <p:childTnLst>
                                    <p:animMotion origin="layout" path="M 0 0 L -0.04166 0.01111 " pathEditMode="relative" ptsTypes="AA">
                                      <p:cBhvr>
                                        <p:cTn id="8" dur="2000" fill="hold"/>
                                        <p:tgtEl>
                                          <p:spTgt spid="1360907"/>
                                        </p:tgtEl>
                                        <p:attrNameLst>
                                          <p:attrName>ppt_x</p:attrName>
                                          <p:attrName>ppt_y</p:attrName>
                                        </p:attrNameLst>
                                      </p:cBhvr>
                                    </p:animMotion>
                                  </p:childTnLst>
                                </p:cTn>
                              </p:par>
                              <p:par>
                                <p:cTn id="9" presetID="0" presetClass="path" presetSubtype="0" repeatCount="indefinite" accel="50000" decel="50000" fill="hold" grpId="0" nodeType="withEffect">
                                  <p:stCondLst>
                                    <p:cond delay="0"/>
                                  </p:stCondLst>
                                  <p:childTnLst>
                                    <p:animMotion origin="layout" path="M 0 0 L 0.03333 0.01111 " pathEditMode="relative" ptsTypes="AA">
                                      <p:cBhvr>
                                        <p:cTn id="10" dur="2000" fill="hold"/>
                                        <p:tgtEl>
                                          <p:spTgt spid="1360909"/>
                                        </p:tgtEl>
                                        <p:attrNameLst>
                                          <p:attrName>ppt_x</p:attrName>
                                          <p:attrName>ppt_y</p:attrName>
                                        </p:attrNameLst>
                                      </p:cBhvr>
                                    </p:animMotion>
                                  </p:childTnLst>
                                </p:cTn>
                              </p:par>
                              <p:par>
                                <p:cTn id="11" presetID="0" presetClass="path" presetSubtype="0" repeatCount="indefinite" accel="50000" decel="50000" fill="hold" grpId="0" nodeType="withEffect">
                                  <p:stCondLst>
                                    <p:cond delay="0"/>
                                  </p:stCondLst>
                                  <p:childTnLst>
                                    <p:animMotion origin="layout" path="M 0 0 L 0.03333 0.01111 " pathEditMode="relative" ptsTypes="AA">
                                      <p:cBhvr>
                                        <p:cTn id="12" dur="2000" fill="hold"/>
                                        <p:tgtEl>
                                          <p:spTgt spid="136090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906" grpId="0" animBg="1"/>
      <p:bldP spid="1360907" grpId="0" animBg="1"/>
      <p:bldP spid="1360908" grpId="0" animBg="1"/>
      <p:bldP spid="136090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lide Number Placeholder 5"/>
          <p:cNvSpPr>
            <a:spLocks noGrp="1"/>
          </p:cNvSpPr>
          <p:nvPr>
            <p:ph type="sldNum" sz="quarter" idx="12"/>
          </p:nvPr>
        </p:nvSpPr>
        <p:spPr/>
        <p:txBody>
          <a:bodyPr/>
          <a:lstStyle/>
          <a:p>
            <a:pPr>
              <a:defRPr/>
            </a:pPr>
            <a:fld id="{DC73E6E0-C8B0-4A6A-ACD2-25C4EE1F7086}" type="slidenum">
              <a:rPr lang="en-US"/>
              <a:pPr>
                <a:defRPr/>
              </a:pPr>
              <a:t>59</a:t>
            </a:fld>
            <a:endParaRPr lang="en-US"/>
          </a:p>
        </p:txBody>
      </p:sp>
      <p:sp>
        <p:nvSpPr>
          <p:cNvPr id="69635" name="Text Box 3"/>
          <p:cNvSpPr txBox="1">
            <a:spLocks noChangeArrowheads="1"/>
          </p:cNvSpPr>
          <p:nvPr/>
        </p:nvSpPr>
        <p:spPr bwMode="auto">
          <a:xfrm>
            <a:off x="5770625" y="5191246"/>
            <a:ext cx="3251200" cy="396875"/>
          </a:xfrm>
          <a:prstGeom prst="rect">
            <a:avLst/>
          </a:prstGeom>
          <a:noFill/>
          <a:ln w="9525">
            <a:noFill/>
            <a:miter lim="800000"/>
            <a:headEnd/>
            <a:tailEnd/>
          </a:ln>
        </p:spPr>
        <p:txBody>
          <a:bodyPr>
            <a:spAutoFit/>
          </a:bodyPr>
          <a:lstStyle/>
          <a:p>
            <a:pPr algn="ctr">
              <a:spcBef>
                <a:spcPct val="50000"/>
              </a:spcBef>
            </a:pPr>
            <a:r>
              <a:rPr lang="en-US" sz="2000" b="1" dirty="0">
                <a:solidFill>
                  <a:srgbClr val="FF0000"/>
                </a:solidFill>
              </a:rPr>
              <a:t>Dead End Tower</a:t>
            </a:r>
            <a:endParaRPr lang="en-GB" sz="2000" b="1" dirty="0">
              <a:solidFill>
                <a:srgbClr val="FF0000"/>
              </a:solidFill>
            </a:endParaRPr>
          </a:p>
        </p:txBody>
      </p:sp>
      <p:sp>
        <p:nvSpPr>
          <p:cNvPr id="69636" name="Text Box 4"/>
          <p:cNvSpPr txBox="1">
            <a:spLocks noChangeArrowheads="1"/>
          </p:cNvSpPr>
          <p:nvPr/>
        </p:nvSpPr>
        <p:spPr bwMode="auto">
          <a:xfrm>
            <a:off x="0" y="2057401"/>
            <a:ext cx="4470400" cy="396875"/>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Switch yard gantry</a:t>
            </a:r>
            <a:endParaRPr lang="en-GB" sz="2000" dirty="0">
              <a:solidFill>
                <a:schemeClr val="bg1"/>
              </a:solidFill>
            </a:endParaRPr>
          </a:p>
        </p:txBody>
      </p:sp>
      <p:sp>
        <p:nvSpPr>
          <p:cNvPr id="69637" name="Text Box 5"/>
          <p:cNvSpPr txBox="1">
            <a:spLocks noChangeArrowheads="1"/>
          </p:cNvSpPr>
          <p:nvPr/>
        </p:nvSpPr>
        <p:spPr bwMode="auto">
          <a:xfrm>
            <a:off x="406400" y="4648201"/>
            <a:ext cx="5994400" cy="707886"/>
          </a:xfrm>
          <a:prstGeom prst="rect">
            <a:avLst/>
          </a:prstGeom>
          <a:noFill/>
          <a:ln w="9525">
            <a:noFill/>
            <a:miter lim="800000"/>
            <a:headEnd/>
            <a:tailEnd/>
          </a:ln>
        </p:spPr>
        <p:txBody>
          <a:bodyPr>
            <a:spAutoFit/>
          </a:bodyPr>
          <a:lstStyle/>
          <a:p>
            <a:pPr>
              <a:spcBef>
                <a:spcPct val="50000"/>
              </a:spcBef>
            </a:pPr>
            <a:r>
              <a:rPr lang="en-US" sz="2000" dirty="0">
                <a:solidFill>
                  <a:schemeClr val="bg1"/>
                </a:solidFill>
              </a:rPr>
              <a:t>Connection to Switch yard gantry is done at a later stage and with slack span only</a:t>
            </a:r>
            <a:endParaRPr lang="en-GB" sz="2000" dirty="0">
              <a:solidFill>
                <a:schemeClr val="bg1"/>
              </a:solidFill>
            </a:endParaRPr>
          </a:p>
        </p:txBody>
      </p:sp>
      <p:grpSp>
        <p:nvGrpSpPr>
          <p:cNvPr id="2" name="Group 6"/>
          <p:cNvGrpSpPr>
            <a:grpSpLocks/>
          </p:cNvGrpSpPr>
          <p:nvPr/>
        </p:nvGrpSpPr>
        <p:grpSpPr bwMode="auto">
          <a:xfrm>
            <a:off x="3556000" y="2133600"/>
            <a:ext cx="2032000" cy="304800"/>
            <a:chOff x="1680" y="1344"/>
            <a:chExt cx="960" cy="192"/>
          </a:xfrm>
        </p:grpSpPr>
        <p:grpSp>
          <p:nvGrpSpPr>
            <p:cNvPr id="3" name="Group 7"/>
            <p:cNvGrpSpPr>
              <a:grpSpLocks/>
            </p:cNvGrpSpPr>
            <p:nvPr/>
          </p:nvGrpSpPr>
          <p:grpSpPr bwMode="auto">
            <a:xfrm>
              <a:off x="1680" y="1344"/>
              <a:ext cx="192" cy="192"/>
              <a:chOff x="1680" y="1344"/>
              <a:chExt cx="192" cy="192"/>
            </a:xfrm>
          </p:grpSpPr>
          <p:sp>
            <p:nvSpPr>
              <p:cNvPr id="69735" name="Rectangle 8"/>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736" name="Line 9"/>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737" name="Line 10"/>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4" name="Group 11"/>
            <p:cNvGrpSpPr>
              <a:grpSpLocks/>
            </p:cNvGrpSpPr>
            <p:nvPr/>
          </p:nvGrpSpPr>
          <p:grpSpPr bwMode="auto">
            <a:xfrm>
              <a:off x="1872" y="1344"/>
              <a:ext cx="192" cy="192"/>
              <a:chOff x="1680" y="1344"/>
              <a:chExt cx="192" cy="192"/>
            </a:xfrm>
          </p:grpSpPr>
          <p:sp>
            <p:nvSpPr>
              <p:cNvPr id="69732" name="Rectangle 12"/>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733" name="Line 13"/>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734" name="Line 14"/>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5" name="Group 15"/>
            <p:cNvGrpSpPr>
              <a:grpSpLocks/>
            </p:cNvGrpSpPr>
            <p:nvPr/>
          </p:nvGrpSpPr>
          <p:grpSpPr bwMode="auto">
            <a:xfrm>
              <a:off x="2064" y="1344"/>
              <a:ext cx="192" cy="192"/>
              <a:chOff x="1680" y="1344"/>
              <a:chExt cx="192" cy="192"/>
            </a:xfrm>
          </p:grpSpPr>
          <p:sp>
            <p:nvSpPr>
              <p:cNvPr id="69729" name="Rectangle 16"/>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730" name="Line 17"/>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731" name="Line 18"/>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6" name="Group 19"/>
            <p:cNvGrpSpPr>
              <a:grpSpLocks/>
            </p:cNvGrpSpPr>
            <p:nvPr/>
          </p:nvGrpSpPr>
          <p:grpSpPr bwMode="auto">
            <a:xfrm>
              <a:off x="2256" y="1344"/>
              <a:ext cx="192" cy="192"/>
              <a:chOff x="1680" y="1344"/>
              <a:chExt cx="192" cy="192"/>
            </a:xfrm>
          </p:grpSpPr>
          <p:sp>
            <p:nvSpPr>
              <p:cNvPr id="69726" name="Rectangle 20"/>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727" name="Line 21"/>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728" name="Line 22"/>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7" name="Group 23"/>
            <p:cNvGrpSpPr>
              <a:grpSpLocks/>
            </p:cNvGrpSpPr>
            <p:nvPr/>
          </p:nvGrpSpPr>
          <p:grpSpPr bwMode="auto">
            <a:xfrm>
              <a:off x="2448" y="1344"/>
              <a:ext cx="192" cy="192"/>
              <a:chOff x="1680" y="1344"/>
              <a:chExt cx="192" cy="192"/>
            </a:xfrm>
          </p:grpSpPr>
          <p:sp>
            <p:nvSpPr>
              <p:cNvPr id="69723" name="Rectangle 24"/>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724" name="Line 25"/>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725" name="Line 26"/>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grpSp>
        <p:nvGrpSpPr>
          <p:cNvPr id="8" name="Group 27"/>
          <p:cNvGrpSpPr>
            <a:grpSpLocks/>
          </p:cNvGrpSpPr>
          <p:nvPr/>
        </p:nvGrpSpPr>
        <p:grpSpPr bwMode="auto">
          <a:xfrm>
            <a:off x="5588000" y="2133600"/>
            <a:ext cx="2032000" cy="304800"/>
            <a:chOff x="1680" y="1344"/>
            <a:chExt cx="960" cy="192"/>
          </a:xfrm>
        </p:grpSpPr>
        <p:grpSp>
          <p:nvGrpSpPr>
            <p:cNvPr id="9" name="Group 28"/>
            <p:cNvGrpSpPr>
              <a:grpSpLocks/>
            </p:cNvGrpSpPr>
            <p:nvPr/>
          </p:nvGrpSpPr>
          <p:grpSpPr bwMode="auto">
            <a:xfrm>
              <a:off x="1680" y="1344"/>
              <a:ext cx="192" cy="192"/>
              <a:chOff x="1680" y="1344"/>
              <a:chExt cx="192" cy="192"/>
            </a:xfrm>
          </p:grpSpPr>
          <p:sp>
            <p:nvSpPr>
              <p:cNvPr id="69715" name="Rectangle 29"/>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716" name="Line 30"/>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717" name="Line 31"/>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10" name="Group 32"/>
            <p:cNvGrpSpPr>
              <a:grpSpLocks/>
            </p:cNvGrpSpPr>
            <p:nvPr/>
          </p:nvGrpSpPr>
          <p:grpSpPr bwMode="auto">
            <a:xfrm>
              <a:off x="1872" y="1344"/>
              <a:ext cx="192" cy="192"/>
              <a:chOff x="1680" y="1344"/>
              <a:chExt cx="192" cy="192"/>
            </a:xfrm>
          </p:grpSpPr>
          <p:sp>
            <p:nvSpPr>
              <p:cNvPr id="69712" name="Rectangle 33"/>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713" name="Line 34"/>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714" name="Line 35"/>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11" name="Group 36"/>
            <p:cNvGrpSpPr>
              <a:grpSpLocks/>
            </p:cNvGrpSpPr>
            <p:nvPr/>
          </p:nvGrpSpPr>
          <p:grpSpPr bwMode="auto">
            <a:xfrm>
              <a:off x="2064" y="1344"/>
              <a:ext cx="192" cy="192"/>
              <a:chOff x="1680" y="1344"/>
              <a:chExt cx="192" cy="192"/>
            </a:xfrm>
          </p:grpSpPr>
          <p:sp>
            <p:nvSpPr>
              <p:cNvPr id="69709" name="Rectangle 37"/>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710" name="Line 38"/>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711" name="Line 39"/>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12" name="Group 40"/>
            <p:cNvGrpSpPr>
              <a:grpSpLocks/>
            </p:cNvGrpSpPr>
            <p:nvPr/>
          </p:nvGrpSpPr>
          <p:grpSpPr bwMode="auto">
            <a:xfrm>
              <a:off x="2256" y="1344"/>
              <a:ext cx="192" cy="192"/>
              <a:chOff x="1680" y="1344"/>
              <a:chExt cx="192" cy="192"/>
            </a:xfrm>
          </p:grpSpPr>
          <p:sp>
            <p:nvSpPr>
              <p:cNvPr id="69706" name="Rectangle 41"/>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707" name="Line 42"/>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708" name="Line 43"/>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13" name="Group 44"/>
            <p:cNvGrpSpPr>
              <a:grpSpLocks/>
            </p:cNvGrpSpPr>
            <p:nvPr/>
          </p:nvGrpSpPr>
          <p:grpSpPr bwMode="auto">
            <a:xfrm>
              <a:off x="2448" y="1344"/>
              <a:ext cx="192" cy="192"/>
              <a:chOff x="1680" y="1344"/>
              <a:chExt cx="192" cy="192"/>
            </a:xfrm>
          </p:grpSpPr>
          <p:sp>
            <p:nvSpPr>
              <p:cNvPr id="69703" name="Rectangle 45"/>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704" name="Line 46"/>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705" name="Line 47"/>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grpSp>
        <p:nvGrpSpPr>
          <p:cNvPr id="14" name="Group 48"/>
          <p:cNvGrpSpPr>
            <a:grpSpLocks/>
          </p:cNvGrpSpPr>
          <p:nvPr/>
        </p:nvGrpSpPr>
        <p:grpSpPr bwMode="auto">
          <a:xfrm>
            <a:off x="7620000" y="2133600"/>
            <a:ext cx="2032000" cy="304800"/>
            <a:chOff x="1680" y="1344"/>
            <a:chExt cx="960" cy="192"/>
          </a:xfrm>
        </p:grpSpPr>
        <p:grpSp>
          <p:nvGrpSpPr>
            <p:cNvPr id="15" name="Group 49"/>
            <p:cNvGrpSpPr>
              <a:grpSpLocks/>
            </p:cNvGrpSpPr>
            <p:nvPr/>
          </p:nvGrpSpPr>
          <p:grpSpPr bwMode="auto">
            <a:xfrm>
              <a:off x="1680" y="1344"/>
              <a:ext cx="192" cy="192"/>
              <a:chOff x="1680" y="1344"/>
              <a:chExt cx="192" cy="192"/>
            </a:xfrm>
          </p:grpSpPr>
          <p:sp>
            <p:nvSpPr>
              <p:cNvPr id="69695" name="Rectangle 50"/>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696" name="Line 51"/>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697" name="Line 52"/>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16" name="Group 53"/>
            <p:cNvGrpSpPr>
              <a:grpSpLocks/>
            </p:cNvGrpSpPr>
            <p:nvPr/>
          </p:nvGrpSpPr>
          <p:grpSpPr bwMode="auto">
            <a:xfrm>
              <a:off x="1872" y="1344"/>
              <a:ext cx="192" cy="192"/>
              <a:chOff x="1680" y="1344"/>
              <a:chExt cx="192" cy="192"/>
            </a:xfrm>
          </p:grpSpPr>
          <p:sp>
            <p:nvSpPr>
              <p:cNvPr id="69692" name="Rectangle 54"/>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693" name="Line 55"/>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694" name="Line 56"/>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17" name="Group 57"/>
            <p:cNvGrpSpPr>
              <a:grpSpLocks/>
            </p:cNvGrpSpPr>
            <p:nvPr/>
          </p:nvGrpSpPr>
          <p:grpSpPr bwMode="auto">
            <a:xfrm>
              <a:off x="2064" y="1344"/>
              <a:ext cx="192" cy="192"/>
              <a:chOff x="1680" y="1344"/>
              <a:chExt cx="192" cy="192"/>
            </a:xfrm>
          </p:grpSpPr>
          <p:sp>
            <p:nvSpPr>
              <p:cNvPr id="69689" name="Rectangle 58"/>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690" name="Line 59"/>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691" name="Line 60"/>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18" name="Group 61"/>
            <p:cNvGrpSpPr>
              <a:grpSpLocks/>
            </p:cNvGrpSpPr>
            <p:nvPr/>
          </p:nvGrpSpPr>
          <p:grpSpPr bwMode="auto">
            <a:xfrm>
              <a:off x="2256" y="1344"/>
              <a:ext cx="192" cy="192"/>
              <a:chOff x="1680" y="1344"/>
              <a:chExt cx="192" cy="192"/>
            </a:xfrm>
          </p:grpSpPr>
          <p:sp>
            <p:nvSpPr>
              <p:cNvPr id="69686" name="Rectangle 62"/>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687" name="Line 63"/>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688" name="Line 64"/>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19" name="Group 65"/>
            <p:cNvGrpSpPr>
              <a:grpSpLocks/>
            </p:cNvGrpSpPr>
            <p:nvPr/>
          </p:nvGrpSpPr>
          <p:grpSpPr bwMode="auto">
            <a:xfrm>
              <a:off x="2448" y="1344"/>
              <a:ext cx="192" cy="192"/>
              <a:chOff x="1680" y="1344"/>
              <a:chExt cx="192" cy="192"/>
            </a:xfrm>
          </p:grpSpPr>
          <p:sp>
            <p:nvSpPr>
              <p:cNvPr id="69683" name="Rectangle 66"/>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684" name="Line 67"/>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685" name="Line 68"/>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grpSp>
        <p:nvGrpSpPr>
          <p:cNvPr id="20" name="Group 69"/>
          <p:cNvGrpSpPr>
            <a:grpSpLocks/>
          </p:cNvGrpSpPr>
          <p:nvPr/>
        </p:nvGrpSpPr>
        <p:grpSpPr bwMode="auto">
          <a:xfrm>
            <a:off x="9652000" y="2133600"/>
            <a:ext cx="2032000" cy="304800"/>
            <a:chOff x="1680" y="1344"/>
            <a:chExt cx="960" cy="192"/>
          </a:xfrm>
        </p:grpSpPr>
        <p:grpSp>
          <p:nvGrpSpPr>
            <p:cNvPr id="21" name="Group 70"/>
            <p:cNvGrpSpPr>
              <a:grpSpLocks/>
            </p:cNvGrpSpPr>
            <p:nvPr/>
          </p:nvGrpSpPr>
          <p:grpSpPr bwMode="auto">
            <a:xfrm>
              <a:off x="1680" y="1344"/>
              <a:ext cx="192" cy="192"/>
              <a:chOff x="1680" y="1344"/>
              <a:chExt cx="192" cy="192"/>
            </a:xfrm>
          </p:grpSpPr>
          <p:sp>
            <p:nvSpPr>
              <p:cNvPr id="69675" name="Rectangle 71"/>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676" name="Line 72"/>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677" name="Line 73"/>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22" name="Group 74"/>
            <p:cNvGrpSpPr>
              <a:grpSpLocks/>
            </p:cNvGrpSpPr>
            <p:nvPr/>
          </p:nvGrpSpPr>
          <p:grpSpPr bwMode="auto">
            <a:xfrm>
              <a:off x="1872" y="1344"/>
              <a:ext cx="192" cy="192"/>
              <a:chOff x="1680" y="1344"/>
              <a:chExt cx="192" cy="192"/>
            </a:xfrm>
          </p:grpSpPr>
          <p:sp>
            <p:nvSpPr>
              <p:cNvPr id="69672" name="Rectangle 75"/>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673" name="Line 76"/>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674" name="Line 77"/>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23" name="Group 78"/>
            <p:cNvGrpSpPr>
              <a:grpSpLocks/>
            </p:cNvGrpSpPr>
            <p:nvPr/>
          </p:nvGrpSpPr>
          <p:grpSpPr bwMode="auto">
            <a:xfrm>
              <a:off x="2064" y="1344"/>
              <a:ext cx="192" cy="192"/>
              <a:chOff x="1680" y="1344"/>
              <a:chExt cx="192" cy="192"/>
            </a:xfrm>
          </p:grpSpPr>
          <p:sp>
            <p:nvSpPr>
              <p:cNvPr id="69669" name="Rectangle 79"/>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670" name="Line 80"/>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671" name="Line 81"/>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24" name="Group 82"/>
            <p:cNvGrpSpPr>
              <a:grpSpLocks/>
            </p:cNvGrpSpPr>
            <p:nvPr/>
          </p:nvGrpSpPr>
          <p:grpSpPr bwMode="auto">
            <a:xfrm>
              <a:off x="2256" y="1344"/>
              <a:ext cx="192" cy="192"/>
              <a:chOff x="1680" y="1344"/>
              <a:chExt cx="192" cy="192"/>
            </a:xfrm>
          </p:grpSpPr>
          <p:sp>
            <p:nvSpPr>
              <p:cNvPr id="69666" name="Rectangle 83"/>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667" name="Line 84"/>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668" name="Line 85"/>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nvGrpSpPr>
            <p:cNvPr id="25" name="Group 86"/>
            <p:cNvGrpSpPr>
              <a:grpSpLocks/>
            </p:cNvGrpSpPr>
            <p:nvPr/>
          </p:nvGrpSpPr>
          <p:grpSpPr bwMode="auto">
            <a:xfrm>
              <a:off x="2448" y="1344"/>
              <a:ext cx="192" cy="192"/>
              <a:chOff x="1680" y="1344"/>
              <a:chExt cx="192" cy="192"/>
            </a:xfrm>
          </p:grpSpPr>
          <p:sp>
            <p:nvSpPr>
              <p:cNvPr id="69663" name="Rectangle 87"/>
              <p:cNvSpPr>
                <a:spLocks noChangeArrowheads="1"/>
              </p:cNvSpPr>
              <p:nvPr/>
            </p:nvSpPr>
            <p:spPr bwMode="auto">
              <a:xfrm>
                <a:off x="1680" y="1344"/>
                <a:ext cx="192" cy="192"/>
              </a:xfrm>
              <a:prstGeom prst="rect">
                <a:avLst/>
              </a:prstGeom>
              <a:noFill/>
              <a:ln w="9525">
                <a:solidFill>
                  <a:schemeClr val="tx1"/>
                </a:solidFill>
                <a:miter lim="800000"/>
                <a:headEnd/>
                <a:tailEnd/>
              </a:ln>
            </p:spPr>
            <p:txBody>
              <a:bodyPr wrap="none" anchor="ctr"/>
              <a:lstStyle/>
              <a:p>
                <a:endParaRPr lang="en-IN"/>
              </a:p>
            </p:txBody>
          </p:sp>
          <p:sp>
            <p:nvSpPr>
              <p:cNvPr id="69664" name="Line 88"/>
              <p:cNvSpPr>
                <a:spLocks noChangeShapeType="1"/>
              </p:cNvSpPr>
              <p:nvPr/>
            </p:nvSpPr>
            <p:spPr bwMode="auto">
              <a:xfrm>
                <a:off x="1680" y="1344"/>
                <a:ext cx="192" cy="192"/>
              </a:xfrm>
              <a:prstGeom prst="line">
                <a:avLst/>
              </a:prstGeom>
              <a:noFill/>
              <a:ln w="9525">
                <a:solidFill>
                  <a:schemeClr val="tx1"/>
                </a:solidFill>
                <a:round/>
                <a:headEnd/>
                <a:tailEnd/>
              </a:ln>
            </p:spPr>
            <p:txBody>
              <a:bodyPr/>
              <a:lstStyle/>
              <a:p>
                <a:endParaRPr lang="en-IN"/>
              </a:p>
            </p:txBody>
          </p:sp>
          <p:sp>
            <p:nvSpPr>
              <p:cNvPr id="69665" name="Line 89"/>
              <p:cNvSpPr>
                <a:spLocks noChangeShapeType="1"/>
              </p:cNvSpPr>
              <p:nvPr/>
            </p:nvSpPr>
            <p:spPr bwMode="auto">
              <a:xfrm flipH="1">
                <a:off x="1680" y="1344"/>
                <a:ext cx="192" cy="192"/>
              </a:xfrm>
              <a:prstGeom prst="line">
                <a:avLst/>
              </a:prstGeom>
              <a:noFill/>
              <a:ln w="9525">
                <a:solidFill>
                  <a:schemeClr val="tx1"/>
                </a:solidFill>
                <a:round/>
                <a:headEnd/>
                <a:tailEnd/>
              </a:ln>
            </p:spPr>
            <p:txBody>
              <a:bodyPr/>
              <a:lstStyle/>
              <a:p>
                <a:endParaRPr lang="en-IN"/>
              </a:p>
            </p:txBody>
          </p:sp>
        </p:grpSp>
      </p:grpSp>
      <p:grpSp>
        <p:nvGrpSpPr>
          <p:cNvPr id="26" name="Group 90"/>
          <p:cNvGrpSpPr>
            <a:grpSpLocks/>
          </p:cNvGrpSpPr>
          <p:nvPr/>
        </p:nvGrpSpPr>
        <p:grpSpPr bwMode="auto">
          <a:xfrm rot="5400000">
            <a:off x="6896100" y="3289300"/>
            <a:ext cx="914400" cy="1498600"/>
            <a:chOff x="2112" y="1572"/>
            <a:chExt cx="576" cy="708"/>
          </a:xfrm>
        </p:grpSpPr>
        <p:sp>
          <p:nvSpPr>
            <p:cNvPr id="69654" name="Rectangle 91"/>
            <p:cNvSpPr>
              <a:spLocks noChangeArrowheads="1"/>
            </p:cNvSpPr>
            <p:nvPr/>
          </p:nvSpPr>
          <p:spPr bwMode="auto">
            <a:xfrm>
              <a:off x="2304" y="1776"/>
              <a:ext cx="192" cy="288"/>
            </a:xfrm>
            <a:prstGeom prst="rect">
              <a:avLst/>
            </a:prstGeom>
            <a:solidFill>
              <a:schemeClr val="accent1"/>
            </a:solidFill>
            <a:ln w="9525">
              <a:solidFill>
                <a:schemeClr val="tx1"/>
              </a:solidFill>
              <a:miter lim="800000"/>
              <a:headEnd/>
              <a:tailEnd/>
            </a:ln>
          </p:spPr>
          <p:txBody>
            <a:bodyPr wrap="none" anchor="ctr"/>
            <a:lstStyle/>
            <a:p>
              <a:endParaRPr lang="en-IN"/>
            </a:p>
          </p:txBody>
        </p:sp>
        <p:sp>
          <p:nvSpPr>
            <p:cNvPr id="69655" name="AutoShape 92"/>
            <p:cNvSpPr>
              <a:spLocks noChangeArrowheads="1"/>
            </p:cNvSpPr>
            <p:nvPr/>
          </p:nvSpPr>
          <p:spPr bwMode="auto">
            <a:xfrm>
              <a:off x="2304" y="1572"/>
              <a:ext cx="192" cy="21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IN"/>
            </a:p>
          </p:txBody>
        </p:sp>
        <p:sp>
          <p:nvSpPr>
            <p:cNvPr id="69656" name="AutoShape 93"/>
            <p:cNvSpPr>
              <a:spLocks noChangeArrowheads="1"/>
            </p:cNvSpPr>
            <p:nvPr/>
          </p:nvSpPr>
          <p:spPr bwMode="auto">
            <a:xfrm rot="10800000">
              <a:off x="2304" y="2064"/>
              <a:ext cx="192" cy="216"/>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IN"/>
            </a:p>
          </p:txBody>
        </p:sp>
        <p:sp>
          <p:nvSpPr>
            <p:cNvPr id="69657" name="Rectangle 94"/>
            <p:cNvSpPr>
              <a:spLocks noChangeArrowheads="1"/>
            </p:cNvSpPr>
            <p:nvPr/>
          </p:nvSpPr>
          <p:spPr bwMode="auto">
            <a:xfrm>
              <a:off x="2112" y="1680"/>
              <a:ext cx="576" cy="480"/>
            </a:xfrm>
            <a:prstGeom prst="rect">
              <a:avLst/>
            </a:prstGeom>
            <a:noFill/>
            <a:ln w="9525">
              <a:solidFill>
                <a:schemeClr val="tx1"/>
              </a:solidFill>
              <a:miter lim="800000"/>
              <a:headEnd/>
              <a:tailEnd/>
            </a:ln>
          </p:spPr>
          <p:txBody>
            <a:bodyPr wrap="none" anchor="ctr"/>
            <a:lstStyle/>
            <a:p>
              <a:endParaRPr lang="en-IN"/>
            </a:p>
          </p:txBody>
        </p:sp>
      </p:grpSp>
      <p:sp>
        <p:nvSpPr>
          <p:cNvPr id="69643" name="Line 95"/>
          <p:cNvSpPr>
            <a:spLocks noChangeShapeType="1"/>
          </p:cNvSpPr>
          <p:nvPr/>
        </p:nvSpPr>
        <p:spPr bwMode="auto">
          <a:xfrm>
            <a:off x="4673600" y="2438400"/>
            <a:ext cx="1930400" cy="1600200"/>
          </a:xfrm>
          <a:prstGeom prst="line">
            <a:avLst/>
          </a:prstGeom>
          <a:noFill/>
          <a:ln w="9525">
            <a:solidFill>
              <a:schemeClr val="tx1"/>
            </a:solidFill>
            <a:round/>
            <a:headEnd/>
            <a:tailEnd/>
          </a:ln>
        </p:spPr>
        <p:txBody>
          <a:bodyPr/>
          <a:lstStyle/>
          <a:p>
            <a:endParaRPr lang="en-IN"/>
          </a:p>
        </p:txBody>
      </p:sp>
      <p:sp>
        <p:nvSpPr>
          <p:cNvPr id="69644" name="Line 96"/>
          <p:cNvSpPr>
            <a:spLocks noChangeShapeType="1"/>
          </p:cNvSpPr>
          <p:nvPr/>
        </p:nvSpPr>
        <p:spPr bwMode="auto">
          <a:xfrm flipH="1" flipV="1">
            <a:off x="5588000" y="2438400"/>
            <a:ext cx="1016000" cy="1600200"/>
          </a:xfrm>
          <a:prstGeom prst="line">
            <a:avLst/>
          </a:prstGeom>
          <a:noFill/>
          <a:ln w="9525">
            <a:solidFill>
              <a:schemeClr val="tx1"/>
            </a:solidFill>
            <a:round/>
            <a:headEnd/>
            <a:tailEnd/>
          </a:ln>
        </p:spPr>
        <p:txBody>
          <a:bodyPr/>
          <a:lstStyle/>
          <a:p>
            <a:endParaRPr lang="en-IN"/>
          </a:p>
        </p:txBody>
      </p:sp>
      <p:sp>
        <p:nvSpPr>
          <p:cNvPr id="69645" name="Line 97"/>
          <p:cNvSpPr>
            <a:spLocks noChangeShapeType="1"/>
          </p:cNvSpPr>
          <p:nvPr/>
        </p:nvSpPr>
        <p:spPr bwMode="auto">
          <a:xfrm flipH="1" flipV="1">
            <a:off x="6400800" y="2438400"/>
            <a:ext cx="203200" cy="1600200"/>
          </a:xfrm>
          <a:prstGeom prst="line">
            <a:avLst/>
          </a:prstGeom>
          <a:noFill/>
          <a:ln w="9525">
            <a:solidFill>
              <a:schemeClr val="tx1"/>
            </a:solidFill>
            <a:round/>
            <a:headEnd/>
            <a:tailEnd/>
          </a:ln>
        </p:spPr>
        <p:txBody>
          <a:bodyPr/>
          <a:lstStyle/>
          <a:p>
            <a:endParaRPr lang="en-IN"/>
          </a:p>
        </p:txBody>
      </p:sp>
      <p:sp>
        <p:nvSpPr>
          <p:cNvPr id="69646" name="Line 98"/>
          <p:cNvSpPr>
            <a:spLocks noChangeShapeType="1"/>
          </p:cNvSpPr>
          <p:nvPr/>
        </p:nvSpPr>
        <p:spPr bwMode="auto">
          <a:xfrm flipV="1">
            <a:off x="8128000" y="2438400"/>
            <a:ext cx="304800" cy="1600200"/>
          </a:xfrm>
          <a:prstGeom prst="line">
            <a:avLst/>
          </a:prstGeom>
          <a:noFill/>
          <a:ln w="9525">
            <a:solidFill>
              <a:schemeClr val="tx1"/>
            </a:solidFill>
            <a:round/>
            <a:headEnd/>
            <a:tailEnd/>
          </a:ln>
        </p:spPr>
        <p:txBody>
          <a:bodyPr/>
          <a:lstStyle/>
          <a:p>
            <a:endParaRPr lang="en-IN"/>
          </a:p>
        </p:txBody>
      </p:sp>
      <p:sp>
        <p:nvSpPr>
          <p:cNvPr id="69647" name="Line 99"/>
          <p:cNvSpPr>
            <a:spLocks noChangeShapeType="1"/>
          </p:cNvSpPr>
          <p:nvPr/>
        </p:nvSpPr>
        <p:spPr bwMode="auto">
          <a:xfrm flipV="1">
            <a:off x="8128000" y="2438400"/>
            <a:ext cx="1524000" cy="1600200"/>
          </a:xfrm>
          <a:prstGeom prst="line">
            <a:avLst/>
          </a:prstGeom>
          <a:noFill/>
          <a:ln w="9525">
            <a:solidFill>
              <a:schemeClr val="tx1"/>
            </a:solidFill>
            <a:round/>
            <a:headEnd/>
            <a:tailEnd/>
          </a:ln>
        </p:spPr>
        <p:txBody>
          <a:bodyPr/>
          <a:lstStyle/>
          <a:p>
            <a:endParaRPr lang="en-IN"/>
          </a:p>
        </p:txBody>
      </p:sp>
      <p:sp>
        <p:nvSpPr>
          <p:cNvPr id="69648" name="Line 100"/>
          <p:cNvSpPr>
            <a:spLocks noChangeShapeType="1"/>
          </p:cNvSpPr>
          <p:nvPr/>
        </p:nvSpPr>
        <p:spPr bwMode="auto">
          <a:xfrm flipV="1">
            <a:off x="8128000" y="2438400"/>
            <a:ext cx="2336800" cy="1600200"/>
          </a:xfrm>
          <a:prstGeom prst="line">
            <a:avLst/>
          </a:prstGeom>
          <a:noFill/>
          <a:ln w="9525">
            <a:solidFill>
              <a:schemeClr val="tx1"/>
            </a:solidFill>
            <a:round/>
            <a:headEnd/>
            <a:tailEnd/>
          </a:ln>
        </p:spPr>
        <p:txBody>
          <a:bodyPr/>
          <a:lstStyle/>
          <a:p>
            <a:endParaRPr lang="en-IN"/>
          </a:p>
        </p:txBody>
      </p:sp>
      <p:sp>
        <p:nvSpPr>
          <p:cNvPr id="1363045" name="Line 101"/>
          <p:cNvSpPr>
            <a:spLocks noChangeShapeType="1"/>
          </p:cNvSpPr>
          <p:nvPr/>
        </p:nvSpPr>
        <p:spPr bwMode="auto">
          <a:xfrm>
            <a:off x="6604000" y="4038600"/>
            <a:ext cx="0" cy="533400"/>
          </a:xfrm>
          <a:prstGeom prst="line">
            <a:avLst/>
          </a:prstGeom>
          <a:noFill/>
          <a:ln w="28575">
            <a:solidFill>
              <a:srgbClr val="FF0000"/>
            </a:solidFill>
            <a:round/>
            <a:headEnd/>
            <a:tailEnd type="triangle" w="med" len="med"/>
          </a:ln>
        </p:spPr>
        <p:txBody>
          <a:bodyPr/>
          <a:lstStyle/>
          <a:p>
            <a:endParaRPr lang="en-IN"/>
          </a:p>
        </p:txBody>
      </p:sp>
      <p:sp>
        <p:nvSpPr>
          <p:cNvPr id="1363046" name="Line 102"/>
          <p:cNvSpPr>
            <a:spLocks noChangeShapeType="1"/>
          </p:cNvSpPr>
          <p:nvPr/>
        </p:nvSpPr>
        <p:spPr bwMode="auto">
          <a:xfrm>
            <a:off x="8128000" y="4038600"/>
            <a:ext cx="0" cy="533400"/>
          </a:xfrm>
          <a:prstGeom prst="line">
            <a:avLst/>
          </a:prstGeom>
          <a:noFill/>
          <a:ln w="28575">
            <a:solidFill>
              <a:srgbClr val="FF0000"/>
            </a:solidFill>
            <a:round/>
            <a:headEnd/>
            <a:tailEnd type="triangle" w="med" len="med"/>
          </a:ln>
        </p:spPr>
        <p:txBody>
          <a:bodyPr/>
          <a:lstStyle/>
          <a:p>
            <a:endParaRPr lang="en-IN"/>
          </a:p>
        </p:txBody>
      </p:sp>
      <p:sp>
        <p:nvSpPr>
          <p:cNvPr id="69651" name="Line 103"/>
          <p:cNvSpPr>
            <a:spLocks noChangeShapeType="1"/>
          </p:cNvSpPr>
          <p:nvPr/>
        </p:nvSpPr>
        <p:spPr bwMode="auto">
          <a:xfrm>
            <a:off x="6604000" y="4038600"/>
            <a:ext cx="0" cy="1676400"/>
          </a:xfrm>
          <a:prstGeom prst="line">
            <a:avLst/>
          </a:prstGeom>
          <a:noFill/>
          <a:ln w="9525">
            <a:solidFill>
              <a:schemeClr val="tx1"/>
            </a:solidFill>
            <a:round/>
            <a:headEnd/>
            <a:tailEnd/>
          </a:ln>
        </p:spPr>
        <p:txBody>
          <a:bodyPr/>
          <a:lstStyle/>
          <a:p>
            <a:endParaRPr lang="en-IN"/>
          </a:p>
        </p:txBody>
      </p:sp>
      <p:sp>
        <p:nvSpPr>
          <p:cNvPr id="69652" name="Line 104"/>
          <p:cNvSpPr>
            <a:spLocks noChangeShapeType="1"/>
          </p:cNvSpPr>
          <p:nvPr/>
        </p:nvSpPr>
        <p:spPr bwMode="auto">
          <a:xfrm>
            <a:off x="8128000" y="4038600"/>
            <a:ext cx="0" cy="1676400"/>
          </a:xfrm>
          <a:prstGeom prst="line">
            <a:avLst/>
          </a:prstGeom>
          <a:noFill/>
          <a:ln w="9525">
            <a:solidFill>
              <a:schemeClr val="tx1"/>
            </a:solidFill>
            <a:round/>
            <a:headEnd/>
            <a:tailEnd/>
          </a:ln>
        </p:spPr>
        <p:txBody>
          <a:bodyPr/>
          <a:lstStyle/>
          <a:p>
            <a:endParaRPr lang="en-IN"/>
          </a:p>
        </p:txBody>
      </p:sp>
      <p:sp>
        <p:nvSpPr>
          <p:cNvPr id="69653" name="Rectangle 105"/>
          <p:cNvSpPr>
            <a:spLocks noChangeArrowheads="1"/>
          </p:cNvSpPr>
          <p:nvPr/>
        </p:nvSpPr>
        <p:spPr bwMode="auto">
          <a:xfrm>
            <a:off x="1534160" y="457200"/>
            <a:ext cx="6502400" cy="457200"/>
          </a:xfrm>
          <a:prstGeom prst="rect">
            <a:avLst/>
          </a:prstGeom>
          <a:noFill/>
          <a:ln w="9525">
            <a:noFill/>
            <a:miter lim="800000"/>
            <a:headEnd/>
            <a:tailEnd/>
          </a:ln>
        </p:spPr>
        <p:txBody>
          <a:bodyPr anchor="ctr"/>
          <a:lstStyle/>
          <a:p>
            <a:pPr algn="ctr"/>
            <a:r>
              <a:rPr lang="en-US" sz="2800" b="1" dirty="0">
                <a:solidFill>
                  <a:srgbClr val="990000"/>
                </a:solidFill>
                <a:latin typeface="Times New Roman" pitchFamily="18" charset="0"/>
              </a:rPr>
              <a:t>DEAD END LOAD ON TOWER</a:t>
            </a:r>
            <a:endParaRPr lang="en-GB" sz="2800" b="1" dirty="0">
              <a:solidFill>
                <a:srgbClr val="990000"/>
              </a:solidFill>
              <a:latin typeface="Times New Roman" pitchFamily="18" charset="0"/>
            </a:endParaRPr>
          </a:p>
        </p:txBody>
      </p:sp>
    </p:spTree>
    <p:extLst>
      <p:ext uri="{BB962C8B-B14F-4D97-AF65-F5344CB8AC3E}">
        <p14:creationId xmlns:p14="http://schemas.microsoft.com/office/powerpoint/2010/main" val="4180973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grpId="0" nodeType="clickEffect">
                                  <p:stCondLst>
                                    <p:cond delay="0"/>
                                  </p:stCondLst>
                                  <p:childTnLst>
                                    <p:animMotion origin="layout" path="M 0 0 L 0 0.0333 " pathEditMode="relative" ptsTypes="AA">
                                      <p:cBhvr>
                                        <p:cTn id="6" dur="2000" fill="hold"/>
                                        <p:tgtEl>
                                          <p:spTgt spid="1363045"/>
                                        </p:tgtEl>
                                        <p:attrNameLst>
                                          <p:attrName>ppt_x</p:attrName>
                                          <p:attrName>ppt_y</p:attrName>
                                        </p:attrNameLst>
                                      </p:cBhvr>
                                    </p:animMotion>
                                  </p:childTnLst>
                                </p:cTn>
                              </p:par>
                              <p:par>
                                <p:cTn id="7" presetID="0" presetClass="path" presetSubtype="0" repeatCount="indefinite" accel="50000" decel="50000" fill="hold" grpId="0" nodeType="withEffect">
                                  <p:stCondLst>
                                    <p:cond delay="0"/>
                                  </p:stCondLst>
                                  <p:childTnLst>
                                    <p:animMotion origin="layout" path="M 0 0 L 0 0.0333 " pathEditMode="relative" ptsTypes="AA">
                                      <p:cBhvr>
                                        <p:cTn id="8" dur="2000" fill="hold"/>
                                        <p:tgtEl>
                                          <p:spTgt spid="13630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3045" grpId="0" animBg="1"/>
      <p:bldP spid="13630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p:txBody>
          <a:bodyPr>
            <a:normAutofit/>
          </a:bodyPr>
          <a:lstStyle/>
          <a:p>
            <a:pPr algn="ctr"/>
            <a:r>
              <a:rPr lang="en-US" sz="4000" i="1" dirty="0">
                <a:solidFill>
                  <a:schemeClr val="bg1"/>
                </a:solidFill>
              </a:rPr>
              <a:t>GOOGLE EARTH</a:t>
            </a:r>
            <a:endParaRPr lang="en-IN" sz="4000" i="1" dirty="0">
              <a:solidFill>
                <a:schemeClr val="bg1"/>
              </a:solidFill>
            </a:endParaRPr>
          </a:p>
        </p:txBody>
      </p:sp>
      <p:sp>
        <p:nvSpPr>
          <p:cNvPr id="8" name="Content Placeholder 7">
            <a:extLst>
              <a:ext uri="{FF2B5EF4-FFF2-40B4-BE49-F238E27FC236}">
                <a16:creationId xmlns:a16="http://schemas.microsoft.com/office/drawing/2014/main" id="{2C72B749-4D72-95AB-D279-CAAA3CCF55FB}"/>
              </a:ext>
            </a:extLst>
          </p:cNvPr>
          <p:cNvSpPr>
            <a:spLocks noGrp="1"/>
          </p:cNvSpPr>
          <p:nvPr>
            <p:ph sz="half" idx="2"/>
          </p:nvPr>
        </p:nvSpPr>
        <p:spPr>
          <a:xfrm>
            <a:off x="8603745" y="2737245"/>
            <a:ext cx="3486655" cy="3304117"/>
          </a:xfrm>
        </p:spPr>
        <p:txBody>
          <a:bodyPr/>
          <a:lstStyle/>
          <a:p>
            <a:r>
              <a:rPr lang="en-US" dirty="0">
                <a:solidFill>
                  <a:schemeClr val="bg1"/>
                </a:solidFill>
              </a:rPr>
              <a:t>MAPS ARE USED IN PRESENT</a:t>
            </a:r>
          </a:p>
          <a:p>
            <a:r>
              <a:rPr lang="en-US" dirty="0">
                <a:solidFill>
                  <a:schemeClr val="bg1"/>
                </a:solidFill>
              </a:rPr>
              <a:t>UPDATED FEATURES</a:t>
            </a:r>
          </a:p>
          <a:p>
            <a:endParaRPr lang="en-IN" dirty="0">
              <a:solidFill>
                <a:schemeClr val="bg1"/>
              </a:solidFill>
            </a:endParaRPr>
          </a:p>
        </p:txBody>
      </p:sp>
      <p:pic>
        <p:nvPicPr>
          <p:cNvPr id="3" name="Picture 2">
            <a:extLst>
              <a:ext uri="{FF2B5EF4-FFF2-40B4-BE49-F238E27FC236}">
                <a16:creationId xmlns:a16="http://schemas.microsoft.com/office/drawing/2014/main" id="{B364A722-CB53-B054-D3FD-D0BEE5F3D5A1}"/>
              </a:ext>
            </a:extLst>
          </p:cNvPr>
          <p:cNvPicPr>
            <a:picLocks noChangeAspect="1"/>
          </p:cNvPicPr>
          <p:nvPr/>
        </p:nvPicPr>
        <p:blipFill>
          <a:blip r:embed="rId2"/>
          <a:stretch>
            <a:fillRect/>
          </a:stretch>
        </p:blipFill>
        <p:spPr>
          <a:xfrm>
            <a:off x="1086083" y="1452879"/>
            <a:ext cx="7779170" cy="5019041"/>
          </a:xfrm>
          <a:prstGeom prst="rect">
            <a:avLst/>
          </a:prstGeom>
        </p:spPr>
      </p:pic>
    </p:spTree>
    <p:extLst>
      <p:ext uri="{BB962C8B-B14F-4D97-AF65-F5344CB8AC3E}">
        <p14:creationId xmlns:p14="http://schemas.microsoft.com/office/powerpoint/2010/main" val="942166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9696" y="260648"/>
            <a:ext cx="4896544" cy="738336"/>
          </a:xfrm>
        </p:spPr>
        <p:style>
          <a:lnRef idx="1">
            <a:schemeClr val="accent4"/>
          </a:lnRef>
          <a:fillRef idx="2">
            <a:schemeClr val="accent4"/>
          </a:fillRef>
          <a:effectRef idx="1">
            <a:schemeClr val="accent4"/>
          </a:effectRef>
          <a:fontRef idx="minor">
            <a:schemeClr val="dk1"/>
          </a:fontRef>
        </p:style>
        <p:txBody>
          <a:bodyPr>
            <a:normAutofit/>
          </a:bodyPr>
          <a:lstStyle/>
          <a:p>
            <a:r>
              <a:rPr lang="en-US" dirty="0">
                <a:latin typeface="Bookman Old Style" pitchFamily="18" charset="0"/>
              </a:rPr>
              <a:t>Loads on Tower</a:t>
            </a:r>
          </a:p>
        </p:txBody>
      </p:sp>
      <p:sp>
        <p:nvSpPr>
          <p:cNvPr id="341" name="Slide Number Placeholder 340"/>
          <p:cNvSpPr>
            <a:spLocks noGrp="1"/>
          </p:cNvSpPr>
          <p:nvPr>
            <p:ph type="sldNum" sz="quarter" idx="12"/>
          </p:nvPr>
        </p:nvSpPr>
        <p:spPr/>
        <p:txBody>
          <a:bodyPr/>
          <a:lstStyle/>
          <a:p>
            <a:fld id="{91DACD6F-512B-4289-83B7-D47794825B7B}" type="slidenum">
              <a:rPr lang="en-IN" smtClean="0"/>
              <a:pPr/>
              <a:t>60</a:t>
            </a:fld>
            <a:endParaRPr lang="en-IN"/>
          </a:p>
        </p:txBody>
      </p:sp>
      <p:sp>
        <p:nvSpPr>
          <p:cNvPr id="7" name="Text Box 5"/>
          <p:cNvSpPr txBox="1">
            <a:spLocks noChangeArrowheads="1"/>
          </p:cNvSpPr>
          <p:nvPr/>
        </p:nvSpPr>
        <p:spPr bwMode="auto">
          <a:xfrm>
            <a:off x="4367808" y="1052736"/>
            <a:ext cx="2952328" cy="40011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000" dirty="0">
                <a:solidFill>
                  <a:schemeClr val="accent2"/>
                </a:solidFill>
                <a:latin typeface="Arial" charset="0"/>
              </a:rPr>
              <a:t>Normal Condition</a:t>
            </a:r>
          </a:p>
        </p:txBody>
      </p:sp>
      <p:grpSp>
        <p:nvGrpSpPr>
          <p:cNvPr id="3" name="Group 421"/>
          <p:cNvGrpSpPr>
            <a:grpSpLocks/>
          </p:cNvGrpSpPr>
          <p:nvPr/>
        </p:nvGrpSpPr>
        <p:grpSpPr bwMode="auto">
          <a:xfrm>
            <a:off x="2611121" y="1628800"/>
            <a:ext cx="6400800" cy="2376264"/>
            <a:chOff x="931" y="864"/>
            <a:chExt cx="3755" cy="1149"/>
          </a:xfrm>
        </p:grpSpPr>
        <p:grpSp>
          <p:nvGrpSpPr>
            <p:cNvPr id="5" name="Group 351"/>
            <p:cNvGrpSpPr>
              <a:grpSpLocks/>
            </p:cNvGrpSpPr>
            <p:nvPr/>
          </p:nvGrpSpPr>
          <p:grpSpPr bwMode="auto">
            <a:xfrm>
              <a:off x="3877" y="1779"/>
              <a:ext cx="809" cy="54"/>
              <a:chOff x="3877" y="1779"/>
              <a:chExt cx="809" cy="54"/>
            </a:xfrm>
          </p:grpSpPr>
          <p:sp>
            <p:nvSpPr>
              <p:cNvPr id="272" name="Line 137"/>
              <p:cNvSpPr>
                <a:spLocks noChangeShapeType="1"/>
              </p:cNvSpPr>
              <p:nvPr/>
            </p:nvSpPr>
            <p:spPr bwMode="auto">
              <a:xfrm>
                <a:off x="3877" y="1779"/>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3" name="Line 138"/>
              <p:cNvSpPr>
                <a:spLocks noChangeShapeType="1"/>
              </p:cNvSpPr>
              <p:nvPr/>
            </p:nvSpPr>
            <p:spPr bwMode="auto">
              <a:xfrm>
                <a:off x="3886"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4" name="Line 139"/>
              <p:cNvSpPr>
                <a:spLocks noChangeShapeType="1"/>
              </p:cNvSpPr>
              <p:nvPr/>
            </p:nvSpPr>
            <p:spPr bwMode="auto">
              <a:xfrm>
                <a:off x="3877" y="1832"/>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5" name="Line 140"/>
              <p:cNvSpPr>
                <a:spLocks noChangeShapeType="1"/>
              </p:cNvSpPr>
              <p:nvPr/>
            </p:nvSpPr>
            <p:spPr bwMode="auto">
              <a:xfrm flipV="1">
                <a:off x="3912"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 name="Line 141"/>
              <p:cNvSpPr>
                <a:spLocks noChangeShapeType="1"/>
              </p:cNvSpPr>
              <p:nvPr/>
            </p:nvSpPr>
            <p:spPr bwMode="auto">
              <a:xfrm>
                <a:off x="3912" y="1779"/>
                <a:ext cx="35"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 name="Line 142"/>
              <p:cNvSpPr>
                <a:spLocks noChangeShapeType="1"/>
              </p:cNvSpPr>
              <p:nvPr/>
            </p:nvSpPr>
            <p:spPr bwMode="auto">
              <a:xfrm flipV="1">
                <a:off x="3947"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 name="Line 143"/>
              <p:cNvSpPr>
                <a:spLocks noChangeShapeType="1"/>
              </p:cNvSpPr>
              <p:nvPr/>
            </p:nvSpPr>
            <p:spPr bwMode="auto">
              <a:xfrm>
                <a:off x="3965" y="1779"/>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 name="Line 144"/>
              <p:cNvSpPr>
                <a:spLocks noChangeShapeType="1"/>
              </p:cNvSpPr>
              <p:nvPr/>
            </p:nvSpPr>
            <p:spPr bwMode="auto">
              <a:xfrm>
                <a:off x="3982"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 name="Line 145"/>
              <p:cNvSpPr>
                <a:spLocks noChangeShapeType="1"/>
              </p:cNvSpPr>
              <p:nvPr/>
            </p:nvSpPr>
            <p:spPr bwMode="auto">
              <a:xfrm flipV="1">
                <a:off x="4018" y="1814"/>
                <a:ext cx="1" cy="1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 name="Line 146"/>
              <p:cNvSpPr>
                <a:spLocks noChangeShapeType="1"/>
              </p:cNvSpPr>
              <p:nvPr/>
            </p:nvSpPr>
            <p:spPr bwMode="auto">
              <a:xfrm flipV="1">
                <a:off x="4018" y="1779"/>
                <a:ext cx="17"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2" name="Line 147"/>
              <p:cNvSpPr>
                <a:spLocks noChangeShapeType="1"/>
              </p:cNvSpPr>
              <p:nvPr/>
            </p:nvSpPr>
            <p:spPr bwMode="auto">
              <a:xfrm>
                <a:off x="4035" y="1779"/>
                <a:ext cx="18"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3" name="Line 148"/>
              <p:cNvSpPr>
                <a:spLocks noChangeShapeType="1"/>
              </p:cNvSpPr>
              <p:nvPr/>
            </p:nvSpPr>
            <p:spPr bwMode="auto">
              <a:xfrm>
                <a:off x="4053" y="1814"/>
                <a:ext cx="1" cy="1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4" name="Line 149"/>
              <p:cNvSpPr>
                <a:spLocks noChangeShapeType="1"/>
              </p:cNvSpPr>
              <p:nvPr/>
            </p:nvSpPr>
            <p:spPr bwMode="auto">
              <a:xfrm>
                <a:off x="4018" y="1814"/>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5" name="Line 150"/>
              <p:cNvSpPr>
                <a:spLocks noChangeShapeType="1"/>
              </p:cNvSpPr>
              <p:nvPr/>
            </p:nvSpPr>
            <p:spPr bwMode="auto">
              <a:xfrm flipH="1">
                <a:off x="4097"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 name="Line 151"/>
              <p:cNvSpPr>
                <a:spLocks noChangeShapeType="1"/>
              </p:cNvSpPr>
              <p:nvPr/>
            </p:nvSpPr>
            <p:spPr bwMode="auto">
              <a:xfrm flipH="1">
                <a:off x="4079" y="1832"/>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 name="Line 152"/>
              <p:cNvSpPr>
                <a:spLocks noChangeShapeType="1"/>
              </p:cNvSpPr>
              <p:nvPr/>
            </p:nvSpPr>
            <p:spPr bwMode="auto">
              <a:xfrm flipH="1" flipV="1">
                <a:off x="4070"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 name="Line 153"/>
              <p:cNvSpPr>
                <a:spLocks noChangeShapeType="1"/>
              </p:cNvSpPr>
              <p:nvPr/>
            </p:nvSpPr>
            <p:spPr bwMode="auto">
              <a:xfrm flipV="1">
                <a:off x="4070" y="1788"/>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9" name="Line 154"/>
              <p:cNvSpPr>
                <a:spLocks noChangeShapeType="1"/>
              </p:cNvSpPr>
              <p:nvPr/>
            </p:nvSpPr>
            <p:spPr bwMode="auto">
              <a:xfrm flipV="1">
                <a:off x="4070"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0" name="Line 155"/>
              <p:cNvSpPr>
                <a:spLocks noChangeShapeType="1"/>
              </p:cNvSpPr>
              <p:nvPr/>
            </p:nvSpPr>
            <p:spPr bwMode="auto">
              <a:xfrm>
                <a:off x="4079" y="1779"/>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1" name="Line 156"/>
              <p:cNvSpPr>
                <a:spLocks noChangeShapeType="1"/>
              </p:cNvSpPr>
              <p:nvPr/>
            </p:nvSpPr>
            <p:spPr bwMode="auto">
              <a:xfrm>
                <a:off x="4097"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 name="Line 157"/>
              <p:cNvSpPr>
                <a:spLocks noChangeShapeType="1"/>
              </p:cNvSpPr>
              <p:nvPr/>
            </p:nvSpPr>
            <p:spPr bwMode="auto">
              <a:xfrm>
                <a:off x="4123" y="1779"/>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3" name="Line 158"/>
              <p:cNvSpPr>
                <a:spLocks noChangeShapeType="1"/>
              </p:cNvSpPr>
              <p:nvPr/>
            </p:nvSpPr>
            <p:spPr bwMode="auto">
              <a:xfrm>
                <a:off x="4141"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4" name="Line 159"/>
              <p:cNvSpPr>
                <a:spLocks noChangeShapeType="1"/>
              </p:cNvSpPr>
              <p:nvPr/>
            </p:nvSpPr>
            <p:spPr bwMode="auto">
              <a:xfrm flipH="1">
                <a:off x="4255"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5" name="Line 160"/>
              <p:cNvSpPr>
                <a:spLocks noChangeShapeType="1"/>
              </p:cNvSpPr>
              <p:nvPr/>
            </p:nvSpPr>
            <p:spPr bwMode="auto">
              <a:xfrm flipH="1">
                <a:off x="4237" y="1832"/>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6" name="Line 161"/>
              <p:cNvSpPr>
                <a:spLocks noChangeShapeType="1"/>
              </p:cNvSpPr>
              <p:nvPr/>
            </p:nvSpPr>
            <p:spPr bwMode="auto">
              <a:xfrm flipH="1" flipV="1">
                <a:off x="4229" y="1823"/>
                <a:ext cx="8"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 name="Line 162"/>
              <p:cNvSpPr>
                <a:spLocks noChangeShapeType="1"/>
              </p:cNvSpPr>
              <p:nvPr/>
            </p:nvSpPr>
            <p:spPr bwMode="auto">
              <a:xfrm flipV="1">
                <a:off x="4229" y="1788"/>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 name="Line 163"/>
              <p:cNvSpPr>
                <a:spLocks noChangeShapeType="1"/>
              </p:cNvSpPr>
              <p:nvPr/>
            </p:nvSpPr>
            <p:spPr bwMode="auto">
              <a:xfrm flipV="1">
                <a:off x="4229" y="1779"/>
                <a:ext cx="8"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 name="Line 164"/>
              <p:cNvSpPr>
                <a:spLocks noChangeShapeType="1"/>
              </p:cNvSpPr>
              <p:nvPr/>
            </p:nvSpPr>
            <p:spPr bwMode="auto">
              <a:xfrm>
                <a:off x="4237" y="1779"/>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 name="Line 165"/>
              <p:cNvSpPr>
                <a:spLocks noChangeShapeType="1"/>
              </p:cNvSpPr>
              <p:nvPr/>
            </p:nvSpPr>
            <p:spPr bwMode="auto">
              <a:xfrm>
                <a:off x="4255"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 name="Line 166"/>
              <p:cNvSpPr>
                <a:spLocks noChangeShapeType="1"/>
              </p:cNvSpPr>
              <p:nvPr/>
            </p:nvSpPr>
            <p:spPr bwMode="auto">
              <a:xfrm flipV="1">
                <a:off x="4281"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 name="Line 167"/>
              <p:cNvSpPr>
                <a:spLocks noChangeShapeType="1"/>
              </p:cNvSpPr>
              <p:nvPr/>
            </p:nvSpPr>
            <p:spPr bwMode="auto">
              <a:xfrm>
                <a:off x="4281" y="1779"/>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 name="Line 168"/>
              <p:cNvSpPr>
                <a:spLocks noChangeShapeType="1"/>
              </p:cNvSpPr>
              <p:nvPr/>
            </p:nvSpPr>
            <p:spPr bwMode="auto">
              <a:xfrm>
                <a:off x="4316"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 name="Line 169"/>
              <p:cNvSpPr>
                <a:spLocks noChangeShapeType="1"/>
              </p:cNvSpPr>
              <p:nvPr/>
            </p:nvSpPr>
            <p:spPr bwMode="auto">
              <a:xfrm flipH="1">
                <a:off x="4281" y="1832"/>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 name="Line 170"/>
              <p:cNvSpPr>
                <a:spLocks noChangeShapeType="1"/>
              </p:cNvSpPr>
              <p:nvPr/>
            </p:nvSpPr>
            <p:spPr bwMode="auto">
              <a:xfrm flipV="1">
                <a:off x="4334"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 name="Line 171"/>
              <p:cNvSpPr>
                <a:spLocks noChangeShapeType="1"/>
              </p:cNvSpPr>
              <p:nvPr/>
            </p:nvSpPr>
            <p:spPr bwMode="auto">
              <a:xfrm>
                <a:off x="4334" y="1779"/>
                <a:ext cx="35"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 name="Line 172"/>
              <p:cNvSpPr>
                <a:spLocks noChangeShapeType="1"/>
              </p:cNvSpPr>
              <p:nvPr/>
            </p:nvSpPr>
            <p:spPr bwMode="auto">
              <a:xfrm flipV="1">
                <a:off x="4369"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 name="Line 173"/>
              <p:cNvSpPr>
                <a:spLocks noChangeShapeType="1"/>
              </p:cNvSpPr>
              <p:nvPr/>
            </p:nvSpPr>
            <p:spPr bwMode="auto">
              <a:xfrm>
                <a:off x="4387" y="1832"/>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 name="Line 174"/>
              <p:cNvSpPr>
                <a:spLocks noChangeShapeType="1"/>
              </p:cNvSpPr>
              <p:nvPr/>
            </p:nvSpPr>
            <p:spPr bwMode="auto">
              <a:xfrm flipV="1">
                <a:off x="4413"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 name="Line 175"/>
              <p:cNvSpPr>
                <a:spLocks noChangeShapeType="1"/>
              </p:cNvSpPr>
              <p:nvPr/>
            </p:nvSpPr>
            <p:spPr bwMode="auto">
              <a:xfrm flipV="1">
                <a:off x="4422" y="1788"/>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 name="Line 176"/>
              <p:cNvSpPr>
                <a:spLocks noChangeShapeType="1"/>
              </p:cNvSpPr>
              <p:nvPr/>
            </p:nvSpPr>
            <p:spPr bwMode="auto">
              <a:xfrm flipH="1" flipV="1">
                <a:off x="4413"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2" name="Line 177"/>
              <p:cNvSpPr>
                <a:spLocks noChangeShapeType="1"/>
              </p:cNvSpPr>
              <p:nvPr/>
            </p:nvSpPr>
            <p:spPr bwMode="auto">
              <a:xfrm flipH="1">
                <a:off x="4387" y="1779"/>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 name="Line 178"/>
              <p:cNvSpPr>
                <a:spLocks noChangeShapeType="1"/>
              </p:cNvSpPr>
              <p:nvPr/>
            </p:nvSpPr>
            <p:spPr bwMode="auto">
              <a:xfrm>
                <a:off x="4395"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4" name="Line 179"/>
              <p:cNvSpPr>
                <a:spLocks noChangeShapeType="1"/>
              </p:cNvSpPr>
              <p:nvPr/>
            </p:nvSpPr>
            <p:spPr bwMode="auto">
              <a:xfrm>
                <a:off x="4439" y="1779"/>
                <a:ext cx="1" cy="44"/>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5" name="Line 180"/>
              <p:cNvSpPr>
                <a:spLocks noChangeShapeType="1"/>
              </p:cNvSpPr>
              <p:nvPr/>
            </p:nvSpPr>
            <p:spPr bwMode="auto">
              <a:xfrm>
                <a:off x="4439"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6" name="Line 181"/>
              <p:cNvSpPr>
                <a:spLocks noChangeShapeType="1"/>
              </p:cNvSpPr>
              <p:nvPr/>
            </p:nvSpPr>
            <p:spPr bwMode="auto">
              <a:xfrm>
                <a:off x="4448" y="1832"/>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 name="Line 182"/>
              <p:cNvSpPr>
                <a:spLocks noChangeShapeType="1"/>
              </p:cNvSpPr>
              <p:nvPr/>
            </p:nvSpPr>
            <p:spPr bwMode="auto">
              <a:xfrm flipV="1">
                <a:off x="4466" y="1823"/>
                <a:ext cx="8"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 name="Line 183"/>
              <p:cNvSpPr>
                <a:spLocks noChangeShapeType="1"/>
              </p:cNvSpPr>
              <p:nvPr/>
            </p:nvSpPr>
            <p:spPr bwMode="auto">
              <a:xfrm flipV="1">
                <a:off x="4474" y="1779"/>
                <a:ext cx="1" cy="44"/>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9" name="Line 184"/>
              <p:cNvSpPr>
                <a:spLocks noChangeShapeType="1"/>
              </p:cNvSpPr>
              <p:nvPr/>
            </p:nvSpPr>
            <p:spPr bwMode="auto">
              <a:xfrm flipH="1">
                <a:off x="4518"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 name="Line 185"/>
              <p:cNvSpPr>
                <a:spLocks noChangeShapeType="1"/>
              </p:cNvSpPr>
              <p:nvPr/>
            </p:nvSpPr>
            <p:spPr bwMode="auto">
              <a:xfrm flipH="1">
                <a:off x="4501" y="1832"/>
                <a:ext cx="1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1" name="Line 186"/>
              <p:cNvSpPr>
                <a:spLocks noChangeShapeType="1"/>
              </p:cNvSpPr>
              <p:nvPr/>
            </p:nvSpPr>
            <p:spPr bwMode="auto">
              <a:xfrm flipH="1" flipV="1">
                <a:off x="4492"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2" name="Line 187"/>
              <p:cNvSpPr>
                <a:spLocks noChangeShapeType="1"/>
              </p:cNvSpPr>
              <p:nvPr/>
            </p:nvSpPr>
            <p:spPr bwMode="auto">
              <a:xfrm flipV="1">
                <a:off x="4492" y="1788"/>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3" name="Line 188"/>
              <p:cNvSpPr>
                <a:spLocks noChangeShapeType="1"/>
              </p:cNvSpPr>
              <p:nvPr/>
            </p:nvSpPr>
            <p:spPr bwMode="auto">
              <a:xfrm flipV="1">
                <a:off x="4492"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4" name="Line 189"/>
              <p:cNvSpPr>
                <a:spLocks noChangeShapeType="1"/>
              </p:cNvSpPr>
              <p:nvPr/>
            </p:nvSpPr>
            <p:spPr bwMode="auto">
              <a:xfrm>
                <a:off x="4501" y="1779"/>
                <a:ext cx="1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5" name="Line 190"/>
              <p:cNvSpPr>
                <a:spLocks noChangeShapeType="1"/>
              </p:cNvSpPr>
              <p:nvPr/>
            </p:nvSpPr>
            <p:spPr bwMode="auto">
              <a:xfrm>
                <a:off x="4518"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6" name="Line 191"/>
              <p:cNvSpPr>
                <a:spLocks noChangeShapeType="1"/>
              </p:cNvSpPr>
              <p:nvPr/>
            </p:nvSpPr>
            <p:spPr bwMode="auto">
              <a:xfrm>
                <a:off x="4545" y="1779"/>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 name="Line 192"/>
              <p:cNvSpPr>
                <a:spLocks noChangeShapeType="1"/>
              </p:cNvSpPr>
              <p:nvPr/>
            </p:nvSpPr>
            <p:spPr bwMode="auto">
              <a:xfrm>
                <a:off x="4562"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 name="Line 193"/>
              <p:cNvSpPr>
                <a:spLocks noChangeShapeType="1"/>
              </p:cNvSpPr>
              <p:nvPr/>
            </p:nvSpPr>
            <p:spPr bwMode="auto">
              <a:xfrm flipV="1">
                <a:off x="4597"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 name="Line 194"/>
              <p:cNvSpPr>
                <a:spLocks noChangeShapeType="1"/>
              </p:cNvSpPr>
              <p:nvPr/>
            </p:nvSpPr>
            <p:spPr bwMode="auto">
              <a:xfrm>
                <a:off x="4597" y="1779"/>
                <a:ext cx="3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 name="Line 195"/>
              <p:cNvSpPr>
                <a:spLocks noChangeShapeType="1"/>
              </p:cNvSpPr>
              <p:nvPr/>
            </p:nvSpPr>
            <p:spPr bwMode="auto">
              <a:xfrm>
                <a:off x="4633"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1" name="Line 196"/>
              <p:cNvSpPr>
                <a:spLocks noChangeShapeType="1"/>
              </p:cNvSpPr>
              <p:nvPr/>
            </p:nvSpPr>
            <p:spPr bwMode="auto">
              <a:xfrm flipH="1">
                <a:off x="4597" y="1832"/>
                <a:ext cx="3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2" name="Line 197"/>
              <p:cNvSpPr>
                <a:spLocks noChangeShapeType="1"/>
              </p:cNvSpPr>
              <p:nvPr/>
            </p:nvSpPr>
            <p:spPr bwMode="auto">
              <a:xfrm flipV="1">
                <a:off x="4650"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 name="Line 198"/>
              <p:cNvSpPr>
                <a:spLocks noChangeShapeType="1"/>
              </p:cNvSpPr>
              <p:nvPr/>
            </p:nvSpPr>
            <p:spPr bwMode="auto">
              <a:xfrm>
                <a:off x="4650" y="1779"/>
                <a:ext cx="2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 name="Line 199"/>
              <p:cNvSpPr>
                <a:spLocks noChangeShapeType="1"/>
              </p:cNvSpPr>
              <p:nvPr/>
            </p:nvSpPr>
            <p:spPr bwMode="auto">
              <a:xfrm>
                <a:off x="4677" y="1779"/>
                <a:ext cx="8"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 name="Line 200"/>
              <p:cNvSpPr>
                <a:spLocks noChangeShapeType="1"/>
              </p:cNvSpPr>
              <p:nvPr/>
            </p:nvSpPr>
            <p:spPr bwMode="auto">
              <a:xfrm>
                <a:off x="4685" y="1788"/>
                <a:ext cx="1"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 name="Line 201"/>
              <p:cNvSpPr>
                <a:spLocks noChangeShapeType="1"/>
              </p:cNvSpPr>
              <p:nvPr/>
            </p:nvSpPr>
            <p:spPr bwMode="auto">
              <a:xfrm flipH="1">
                <a:off x="4677" y="1797"/>
                <a:ext cx="8"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 name="Line 202"/>
              <p:cNvSpPr>
                <a:spLocks noChangeShapeType="1"/>
              </p:cNvSpPr>
              <p:nvPr/>
            </p:nvSpPr>
            <p:spPr bwMode="auto">
              <a:xfrm flipH="1">
                <a:off x="4650" y="1805"/>
                <a:ext cx="2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 name="Line 203"/>
              <p:cNvSpPr>
                <a:spLocks noChangeShapeType="1"/>
              </p:cNvSpPr>
              <p:nvPr/>
            </p:nvSpPr>
            <p:spPr bwMode="auto">
              <a:xfrm>
                <a:off x="4659" y="1805"/>
                <a:ext cx="26" cy="27"/>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420"/>
            <p:cNvGrpSpPr>
              <a:grpSpLocks/>
            </p:cNvGrpSpPr>
            <p:nvPr/>
          </p:nvGrpSpPr>
          <p:grpSpPr bwMode="auto">
            <a:xfrm>
              <a:off x="1435" y="1071"/>
              <a:ext cx="3241" cy="847"/>
              <a:chOff x="1435" y="1071"/>
              <a:chExt cx="3241" cy="847"/>
            </a:xfrm>
          </p:grpSpPr>
          <p:sp>
            <p:nvSpPr>
              <p:cNvPr id="216" name="Line 13"/>
              <p:cNvSpPr>
                <a:spLocks noChangeShapeType="1"/>
              </p:cNvSpPr>
              <p:nvPr/>
            </p:nvSpPr>
            <p:spPr bwMode="auto">
              <a:xfrm flipH="1">
                <a:off x="3902" y="1243"/>
                <a:ext cx="303" cy="1"/>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 name="Freeform 14"/>
              <p:cNvSpPr>
                <a:spLocks/>
              </p:cNvSpPr>
              <p:nvPr/>
            </p:nvSpPr>
            <p:spPr bwMode="auto">
              <a:xfrm>
                <a:off x="4063" y="1220"/>
                <a:ext cx="142" cy="47"/>
              </a:xfrm>
              <a:custGeom>
                <a:avLst/>
                <a:gdLst>
                  <a:gd name="T0" fmla="*/ 0 w 712"/>
                  <a:gd name="T1" fmla="*/ 0 h 237"/>
                  <a:gd name="T2" fmla="*/ 0 w 712"/>
                  <a:gd name="T3" fmla="*/ 2 h 237"/>
                  <a:gd name="T4" fmla="*/ 6 w 712"/>
                  <a:gd name="T5" fmla="*/ 1 h 237"/>
                  <a:gd name="T6" fmla="*/ 0 w 712"/>
                  <a:gd name="T7" fmla="*/ 0 h 237"/>
                  <a:gd name="T8" fmla="*/ 0 60000 65536"/>
                  <a:gd name="T9" fmla="*/ 0 60000 65536"/>
                  <a:gd name="T10" fmla="*/ 0 60000 65536"/>
                  <a:gd name="T11" fmla="*/ 0 60000 65536"/>
                  <a:gd name="T12" fmla="*/ 0 w 712"/>
                  <a:gd name="T13" fmla="*/ 0 h 237"/>
                  <a:gd name="T14" fmla="*/ 712 w 712"/>
                  <a:gd name="T15" fmla="*/ 237 h 237"/>
                </a:gdLst>
                <a:ahLst/>
                <a:cxnLst>
                  <a:cxn ang="T8">
                    <a:pos x="T0" y="T1"/>
                  </a:cxn>
                  <a:cxn ang="T9">
                    <a:pos x="T2" y="T3"/>
                  </a:cxn>
                  <a:cxn ang="T10">
                    <a:pos x="T4" y="T5"/>
                  </a:cxn>
                  <a:cxn ang="T11">
                    <a:pos x="T6" y="T7"/>
                  </a:cxn>
                </a:cxnLst>
                <a:rect l="T12" t="T13" r="T14" b="T15"/>
                <a:pathLst>
                  <a:path w="712" h="237">
                    <a:moveTo>
                      <a:pt x="0" y="0"/>
                    </a:moveTo>
                    <a:lnTo>
                      <a:pt x="0" y="237"/>
                    </a:lnTo>
                    <a:lnTo>
                      <a:pt x="712" y="119"/>
                    </a:lnTo>
                    <a:lnTo>
                      <a:pt x="0" y="0"/>
                    </a:lnTo>
                    <a:close/>
                  </a:path>
                </a:pathLst>
              </a:custGeom>
              <a:solidFill>
                <a:srgbClr val="FF0000"/>
              </a:solidFill>
              <a:ln w="0">
                <a:solidFill>
                  <a:srgbClr val="FF0000"/>
                </a:solidFill>
                <a:prstDash val="solid"/>
                <a:round/>
                <a:headEnd/>
                <a:tailEnd/>
              </a:ln>
            </p:spPr>
            <p:txBody>
              <a:bodyPr/>
              <a:lstStyle/>
              <a:p>
                <a:endParaRPr lang="en-US"/>
              </a:p>
            </p:txBody>
          </p:sp>
          <p:sp>
            <p:nvSpPr>
              <p:cNvPr id="218" name="Line 92"/>
              <p:cNvSpPr>
                <a:spLocks noChangeShapeType="1"/>
              </p:cNvSpPr>
              <p:nvPr/>
            </p:nvSpPr>
            <p:spPr bwMode="auto">
              <a:xfrm>
                <a:off x="4549" y="1223"/>
                <a:ext cx="20" cy="4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 name="Line 93"/>
              <p:cNvSpPr>
                <a:spLocks noChangeShapeType="1"/>
              </p:cNvSpPr>
              <p:nvPr/>
            </p:nvSpPr>
            <p:spPr bwMode="auto">
              <a:xfrm>
                <a:off x="4245" y="1238"/>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 name="Line 94"/>
              <p:cNvSpPr>
                <a:spLocks noChangeShapeType="1"/>
              </p:cNvSpPr>
              <p:nvPr/>
            </p:nvSpPr>
            <p:spPr bwMode="auto">
              <a:xfrm flipH="1">
                <a:off x="4245" y="1256"/>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 name="Line 95"/>
              <p:cNvSpPr>
                <a:spLocks noChangeShapeType="1"/>
              </p:cNvSpPr>
              <p:nvPr/>
            </p:nvSpPr>
            <p:spPr bwMode="auto">
              <a:xfrm flipV="1">
                <a:off x="4297" y="1221"/>
                <a:ext cx="9"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 name="Line 96"/>
              <p:cNvSpPr>
                <a:spLocks noChangeShapeType="1"/>
              </p:cNvSpPr>
              <p:nvPr/>
            </p:nvSpPr>
            <p:spPr bwMode="auto">
              <a:xfrm>
                <a:off x="4306" y="1221"/>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 name="Line 97"/>
              <p:cNvSpPr>
                <a:spLocks noChangeShapeType="1"/>
              </p:cNvSpPr>
              <p:nvPr/>
            </p:nvSpPr>
            <p:spPr bwMode="auto">
              <a:xfrm>
                <a:off x="4324" y="1221"/>
                <a:ext cx="9"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 name="Line 98"/>
              <p:cNvSpPr>
                <a:spLocks noChangeShapeType="1"/>
              </p:cNvSpPr>
              <p:nvPr/>
            </p:nvSpPr>
            <p:spPr bwMode="auto">
              <a:xfrm>
                <a:off x="4333" y="1229"/>
                <a:ext cx="1"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 name="Line 99"/>
              <p:cNvSpPr>
                <a:spLocks noChangeShapeType="1"/>
              </p:cNvSpPr>
              <p:nvPr/>
            </p:nvSpPr>
            <p:spPr bwMode="auto">
              <a:xfrm flipH="1">
                <a:off x="4324" y="1238"/>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 name="Line 100"/>
              <p:cNvSpPr>
                <a:spLocks noChangeShapeType="1"/>
              </p:cNvSpPr>
              <p:nvPr/>
            </p:nvSpPr>
            <p:spPr bwMode="auto">
              <a:xfrm flipH="1">
                <a:off x="4306" y="1247"/>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 name="Line 101"/>
              <p:cNvSpPr>
                <a:spLocks noChangeShapeType="1"/>
              </p:cNvSpPr>
              <p:nvPr/>
            </p:nvSpPr>
            <p:spPr bwMode="auto">
              <a:xfrm flipH="1">
                <a:off x="4297" y="1247"/>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 name="Line 102"/>
              <p:cNvSpPr>
                <a:spLocks noChangeShapeType="1"/>
              </p:cNvSpPr>
              <p:nvPr/>
            </p:nvSpPr>
            <p:spPr bwMode="auto">
              <a:xfrm>
                <a:off x="4297" y="1256"/>
                <a:ext cx="1" cy="17"/>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9" name="Line 103"/>
              <p:cNvSpPr>
                <a:spLocks noChangeShapeType="1"/>
              </p:cNvSpPr>
              <p:nvPr/>
            </p:nvSpPr>
            <p:spPr bwMode="auto">
              <a:xfrm>
                <a:off x="4297" y="1273"/>
                <a:ext cx="3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0" name="Line 104"/>
              <p:cNvSpPr>
                <a:spLocks noChangeShapeType="1"/>
              </p:cNvSpPr>
              <p:nvPr/>
            </p:nvSpPr>
            <p:spPr bwMode="auto">
              <a:xfrm>
                <a:off x="4350" y="1221"/>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 name="Line 105"/>
              <p:cNvSpPr>
                <a:spLocks noChangeShapeType="1"/>
              </p:cNvSpPr>
              <p:nvPr/>
            </p:nvSpPr>
            <p:spPr bwMode="auto">
              <a:xfrm>
                <a:off x="4368" y="1221"/>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2" name="Line 106"/>
              <p:cNvSpPr>
                <a:spLocks noChangeShapeType="1"/>
              </p:cNvSpPr>
              <p:nvPr/>
            </p:nvSpPr>
            <p:spPr bwMode="auto">
              <a:xfrm>
                <a:off x="4403" y="1264"/>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3" name="Line 107"/>
              <p:cNvSpPr>
                <a:spLocks noChangeShapeType="1"/>
              </p:cNvSpPr>
              <p:nvPr/>
            </p:nvSpPr>
            <p:spPr bwMode="auto">
              <a:xfrm>
                <a:off x="4412" y="1273"/>
                <a:ext cx="1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4" name="Line 108"/>
              <p:cNvSpPr>
                <a:spLocks noChangeShapeType="1"/>
              </p:cNvSpPr>
              <p:nvPr/>
            </p:nvSpPr>
            <p:spPr bwMode="auto">
              <a:xfrm flipV="1">
                <a:off x="4429" y="1264"/>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 name="Line 109"/>
              <p:cNvSpPr>
                <a:spLocks noChangeShapeType="1"/>
              </p:cNvSpPr>
              <p:nvPr/>
            </p:nvSpPr>
            <p:spPr bwMode="auto">
              <a:xfrm flipH="1" flipV="1">
                <a:off x="4403" y="1229"/>
                <a:ext cx="35"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 name="Line 110"/>
              <p:cNvSpPr>
                <a:spLocks noChangeShapeType="1"/>
              </p:cNvSpPr>
              <p:nvPr/>
            </p:nvSpPr>
            <p:spPr bwMode="auto">
              <a:xfrm flipV="1">
                <a:off x="4403" y="1221"/>
                <a:ext cx="9"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7" name="Line 111"/>
              <p:cNvSpPr>
                <a:spLocks noChangeShapeType="1"/>
              </p:cNvSpPr>
              <p:nvPr/>
            </p:nvSpPr>
            <p:spPr bwMode="auto">
              <a:xfrm>
                <a:off x="4412" y="1221"/>
                <a:ext cx="1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 name="Line 112"/>
              <p:cNvSpPr>
                <a:spLocks noChangeShapeType="1"/>
              </p:cNvSpPr>
              <p:nvPr/>
            </p:nvSpPr>
            <p:spPr bwMode="auto">
              <a:xfrm>
                <a:off x="4429" y="1221"/>
                <a:ext cx="9"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9" name="Line 113"/>
              <p:cNvSpPr>
                <a:spLocks noChangeShapeType="1"/>
              </p:cNvSpPr>
              <p:nvPr/>
            </p:nvSpPr>
            <p:spPr bwMode="auto">
              <a:xfrm>
                <a:off x="4456" y="1221"/>
                <a:ext cx="1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0" name="Line 114"/>
              <p:cNvSpPr>
                <a:spLocks noChangeShapeType="1"/>
              </p:cNvSpPr>
              <p:nvPr/>
            </p:nvSpPr>
            <p:spPr bwMode="auto">
              <a:xfrm>
                <a:off x="4465" y="1221"/>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1" name="Line 115"/>
              <p:cNvSpPr>
                <a:spLocks noChangeShapeType="1"/>
              </p:cNvSpPr>
              <p:nvPr/>
            </p:nvSpPr>
            <p:spPr bwMode="auto">
              <a:xfrm>
                <a:off x="4456" y="1273"/>
                <a:ext cx="1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2" name="Line 116"/>
              <p:cNvSpPr>
                <a:spLocks noChangeShapeType="1"/>
              </p:cNvSpPr>
              <p:nvPr/>
            </p:nvSpPr>
            <p:spPr bwMode="auto">
              <a:xfrm flipV="1">
                <a:off x="4491" y="1221"/>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3" name="Line 117"/>
              <p:cNvSpPr>
                <a:spLocks noChangeShapeType="1"/>
              </p:cNvSpPr>
              <p:nvPr/>
            </p:nvSpPr>
            <p:spPr bwMode="auto">
              <a:xfrm>
                <a:off x="4491" y="1221"/>
                <a:ext cx="35"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 name="Line 118"/>
              <p:cNvSpPr>
                <a:spLocks noChangeShapeType="1"/>
              </p:cNvSpPr>
              <p:nvPr/>
            </p:nvSpPr>
            <p:spPr bwMode="auto">
              <a:xfrm flipV="1">
                <a:off x="4526" y="1221"/>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 name="Line 119"/>
              <p:cNvSpPr>
                <a:spLocks noChangeShapeType="1"/>
              </p:cNvSpPr>
              <p:nvPr/>
            </p:nvSpPr>
            <p:spPr bwMode="auto">
              <a:xfrm flipH="1" flipV="1">
                <a:off x="4543" y="1264"/>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 name="Line 120"/>
              <p:cNvSpPr>
                <a:spLocks noChangeShapeType="1"/>
              </p:cNvSpPr>
              <p:nvPr/>
            </p:nvSpPr>
            <p:spPr bwMode="auto">
              <a:xfrm flipV="1">
                <a:off x="4543" y="1229"/>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 name="Line 121"/>
              <p:cNvSpPr>
                <a:spLocks noChangeShapeType="1"/>
              </p:cNvSpPr>
              <p:nvPr/>
            </p:nvSpPr>
            <p:spPr bwMode="auto">
              <a:xfrm flipV="1">
                <a:off x="4543" y="1221"/>
                <a:ext cx="9"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 name="Line 122"/>
              <p:cNvSpPr>
                <a:spLocks noChangeShapeType="1"/>
              </p:cNvSpPr>
              <p:nvPr/>
            </p:nvSpPr>
            <p:spPr bwMode="auto">
              <a:xfrm>
                <a:off x="4552" y="1221"/>
                <a:ext cx="9"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9" name="Line 123"/>
              <p:cNvSpPr>
                <a:spLocks noChangeShapeType="1"/>
              </p:cNvSpPr>
              <p:nvPr/>
            </p:nvSpPr>
            <p:spPr bwMode="auto">
              <a:xfrm>
                <a:off x="4561" y="1221"/>
                <a:ext cx="9"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 name="Line 124"/>
              <p:cNvSpPr>
                <a:spLocks noChangeShapeType="1"/>
              </p:cNvSpPr>
              <p:nvPr/>
            </p:nvSpPr>
            <p:spPr bwMode="auto">
              <a:xfrm>
                <a:off x="4570" y="1229"/>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 name="Line 125"/>
              <p:cNvSpPr>
                <a:spLocks noChangeShapeType="1"/>
              </p:cNvSpPr>
              <p:nvPr/>
            </p:nvSpPr>
            <p:spPr bwMode="auto">
              <a:xfrm flipH="1">
                <a:off x="4561" y="1264"/>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 name="Line 126"/>
              <p:cNvSpPr>
                <a:spLocks noChangeShapeType="1"/>
              </p:cNvSpPr>
              <p:nvPr/>
            </p:nvSpPr>
            <p:spPr bwMode="auto">
              <a:xfrm flipH="1">
                <a:off x="4552" y="1273"/>
                <a:ext cx="9"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 name="Line 127"/>
              <p:cNvSpPr>
                <a:spLocks noChangeShapeType="1"/>
              </p:cNvSpPr>
              <p:nvPr/>
            </p:nvSpPr>
            <p:spPr bwMode="auto">
              <a:xfrm flipV="1">
                <a:off x="4587" y="1221"/>
                <a:ext cx="35"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 name="Line 128"/>
              <p:cNvSpPr>
                <a:spLocks noChangeShapeType="1"/>
              </p:cNvSpPr>
              <p:nvPr/>
            </p:nvSpPr>
            <p:spPr bwMode="auto">
              <a:xfrm flipV="1">
                <a:off x="4640" y="1221"/>
                <a:ext cx="9"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 name="Line 129"/>
              <p:cNvSpPr>
                <a:spLocks noChangeShapeType="1"/>
              </p:cNvSpPr>
              <p:nvPr/>
            </p:nvSpPr>
            <p:spPr bwMode="auto">
              <a:xfrm>
                <a:off x="4649" y="1221"/>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 name="Line 130"/>
              <p:cNvSpPr>
                <a:spLocks noChangeShapeType="1"/>
              </p:cNvSpPr>
              <p:nvPr/>
            </p:nvSpPr>
            <p:spPr bwMode="auto">
              <a:xfrm>
                <a:off x="4667" y="1221"/>
                <a:ext cx="8"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 name="Line 131"/>
              <p:cNvSpPr>
                <a:spLocks noChangeShapeType="1"/>
              </p:cNvSpPr>
              <p:nvPr/>
            </p:nvSpPr>
            <p:spPr bwMode="auto">
              <a:xfrm>
                <a:off x="4675" y="1229"/>
                <a:ext cx="1"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 name="Line 132"/>
              <p:cNvSpPr>
                <a:spLocks noChangeShapeType="1"/>
              </p:cNvSpPr>
              <p:nvPr/>
            </p:nvSpPr>
            <p:spPr bwMode="auto">
              <a:xfrm flipH="1">
                <a:off x="4667" y="1238"/>
                <a:ext cx="8"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 name="Line 133"/>
              <p:cNvSpPr>
                <a:spLocks noChangeShapeType="1"/>
              </p:cNvSpPr>
              <p:nvPr/>
            </p:nvSpPr>
            <p:spPr bwMode="auto">
              <a:xfrm flipH="1">
                <a:off x="4649" y="1247"/>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0" name="Line 134"/>
              <p:cNvSpPr>
                <a:spLocks noChangeShapeType="1"/>
              </p:cNvSpPr>
              <p:nvPr/>
            </p:nvSpPr>
            <p:spPr bwMode="auto">
              <a:xfrm flipH="1">
                <a:off x="4640" y="1247"/>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 name="Line 135"/>
              <p:cNvSpPr>
                <a:spLocks noChangeShapeType="1"/>
              </p:cNvSpPr>
              <p:nvPr/>
            </p:nvSpPr>
            <p:spPr bwMode="auto">
              <a:xfrm>
                <a:off x="4640" y="1256"/>
                <a:ext cx="1" cy="17"/>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2" name="Line 136"/>
              <p:cNvSpPr>
                <a:spLocks noChangeShapeType="1"/>
              </p:cNvSpPr>
              <p:nvPr/>
            </p:nvSpPr>
            <p:spPr bwMode="auto">
              <a:xfrm>
                <a:off x="4640" y="1273"/>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3" name="Line 204"/>
              <p:cNvSpPr>
                <a:spLocks noChangeShapeType="1"/>
              </p:cNvSpPr>
              <p:nvPr/>
            </p:nvSpPr>
            <p:spPr bwMode="auto">
              <a:xfrm flipH="1">
                <a:off x="1520" y="1071"/>
                <a:ext cx="791" cy="2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4" name="Line 205"/>
              <p:cNvSpPr>
                <a:spLocks noChangeShapeType="1"/>
              </p:cNvSpPr>
              <p:nvPr/>
            </p:nvSpPr>
            <p:spPr bwMode="auto">
              <a:xfrm>
                <a:off x="1520" y="1334"/>
                <a:ext cx="791" cy="2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5" name="Freeform 206"/>
              <p:cNvSpPr>
                <a:spLocks/>
              </p:cNvSpPr>
              <p:nvPr/>
            </p:nvSpPr>
            <p:spPr bwMode="auto">
              <a:xfrm>
                <a:off x="1727" y="1847"/>
                <a:ext cx="23" cy="71"/>
              </a:xfrm>
              <a:custGeom>
                <a:avLst/>
                <a:gdLst>
                  <a:gd name="T0" fmla="*/ 1 w 119"/>
                  <a:gd name="T1" fmla="*/ 0 h 355"/>
                  <a:gd name="T2" fmla="*/ 0 w 119"/>
                  <a:gd name="T3" fmla="*/ 0 h 355"/>
                  <a:gd name="T4" fmla="*/ 0 w 119"/>
                  <a:gd name="T5" fmla="*/ 3 h 355"/>
                  <a:gd name="T6" fmla="*/ 1 w 119"/>
                  <a:gd name="T7" fmla="*/ 0 h 355"/>
                  <a:gd name="T8" fmla="*/ 0 60000 65536"/>
                  <a:gd name="T9" fmla="*/ 0 60000 65536"/>
                  <a:gd name="T10" fmla="*/ 0 60000 65536"/>
                  <a:gd name="T11" fmla="*/ 0 60000 65536"/>
                  <a:gd name="T12" fmla="*/ 0 w 119"/>
                  <a:gd name="T13" fmla="*/ 0 h 355"/>
                  <a:gd name="T14" fmla="*/ 119 w 119"/>
                  <a:gd name="T15" fmla="*/ 355 h 355"/>
                </a:gdLst>
                <a:ahLst/>
                <a:cxnLst>
                  <a:cxn ang="T8">
                    <a:pos x="T0" y="T1"/>
                  </a:cxn>
                  <a:cxn ang="T9">
                    <a:pos x="T2" y="T3"/>
                  </a:cxn>
                  <a:cxn ang="T10">
                    <a:pos x="T4" y="T5"/>
                  </a:cxn>
                  <a:cxn ang="T11">
                    <a:pos x="T6" y="T7"/>
                  </a:cxn>
                </a:cxnLst>
                <a:rect l="T12" t="T13" r="T14" b="T15"/>
                <a:pathLst>
                  <a:path w="119" h="355">
                    <a:moveTo>
                      <a:pt x="119" y="0"/>
                    </a:moveTo>
                    <a:lnTo>
                      <a:pt x="0" y="0"/>
                    </a:lnTo>
                    <a:lnTo>
                      <a:pt x="59" y="355"/>
                    </a:lnTo>
                    <a:lnTo>
                      <a:pt x="119" y="0"/>
                    </a:lnTo>
                    <a:close/>
                  </a:path>
                </a:pathLst>
              </a:custGeom>
              <a:solidFill>
                <a:srgbClr val="00FF00"/>
              </a:solidFill>
              <a:ln w="0">
                <a:solidFill>
                  <a:srgbClr val="00FF00"/>
                </a:solidFill>
                <a:prstDash val="solid"/>
                <a:round/>
                <a:headEnd/>
                <a:tailEnd/>
              </a:ln>
            </p:spPr>
            <p:txBody>
              <a:bodyPr/>
              <a:lstStyle/>
              <a:p>
                <a:endParaRPr lang="en-US"/>
              </a:p>
            </p:txBody>
          </p:sp>
          <p:sp>
            <p:nvSpPr>
              <p:cNvPr id="266" name="Freeform 207"/>
              <p:cNvSpPr>
                <a:spLocks/>
              </p:cNvSpPr>
              <p:nvPr/>
            </p:nvSpPr>
            <p:spPr bwMode="auto">
              <a:xfrm>
                <a:off x="1654" y="1847"/>
                <a:ext cx="24" cy="71"/>
              </a:xfrm>
              <a:custGeom>
                <a:avLst/>
                <a:gdLst>
                  <a:gd name="T0" fmla="*/ 1 w 118"/>
                  <a:gd name="T1" fmla="*/ 0 h 355"/>
                  <a:gd name="T2" fmla="*/ 0 w 118"/>
                  <a:gd name="T3" fmla="*/ 0 h 355"/>
                  <a:gd name="T4" fmla="*/ 0 w 118"/>
                  <a:gd name="T5" fmla="*/ 3 h 355"/>
                  <a:gd name="T6" fmla="*/ 1 w 118"/>
                  <a:gd name="T7" fmla="*/ 0 h 355"/>
                  <a:gd name="T8" fmla="*/ 0 60000 65536"/>
                  <a:gd name="T9" fmla="*/ 0 60000 65536"/>
                  <a:gd name="T10" fmla="*/ 0 60000 65536"/>
                  <a:gd name="T11" fmla="*/ 0 60000 65536"/>
                  <a:gd name="T12" fmla="*/ 0 w 118"/>
                  <a:gd name="T13" fmla="*/ 0 h 355"/>
                  <a:gd name="T14" fmla="*/ 118 w 118"/>
                  <a:gd name="T15" fmla="*/ 355 h 355"/>
                </a:gdLst>
                <a:ahLst/>
                <a:cxnLst>
                  <a:cxn ang="T8">
                    <a:pos x="T0" y="T1"/>
                  </a:cxn>
                  <a:cxn ang="T9">
                    <a:pos x="T2" y="T3"/>
                  </a:cxn>
                  <a:cxn ang="T10">
                    <a:pos x="T4" y="T5"/>
                  </a:cxn>
                  <a:cxn ang="T11">
                    <a:pos x="T6" y="T7"/>
                  </a:cxn>
                </a:cxnLst>
                <a:rect l="T12" t="T13" r="T14" b="T15"/>
                <a:pathLst>
                  <a:path w="118" h="355">
                    <a:moveTo>
                      <a:pt x="118" y="0"/>
                    </a:moveTo>
                    <a:lnTo>
                      <a:pt x="0" y="0"/>
                    </a:lnTo>
                    <a:lnTo>
                      <a:pt x="59" y="355"/>
                    </a:lnTo>
                    <a:lnTo>
                      <a:pt x="118" y="0"/>
                    </a:lnTo>
                    <a:close/>
                  </a:path>
                </a:pathLst>
              </a:custGeom>
              <a:solidFill>
                <a:srgbClr val="00FF00"/>
              </a:solidFill>
              <a:ln w="0">
                <a:solidFill>
                  <a:srgbClr val="00FF00"/>
                </a:solidFill>
                <a:prstDash val="solid"/>
                <a:round/>
                <a:headEnd/>
                <a:tailEnd/>
              </a:ln>
            </p:spPr>
            <p:txBody>
              <a:bodyPr/>
              <a:lstStyle/>
              <a:p>
                <a:endParaRPr lang="en-US"/>
              </a:p>
            </p:txBody>
          </p:sp>
          <p:sp>
            <p:nvSpPr>
              <p:cNvPr id="267" name="Line 208"/>
              <p:cNvSpPr>
                <a:spLocks noChangeShapeType="1"/>
              </p:cNvSpPr>
              <p:nvPr/>
            </p:nvSpPr>
            <p:spPr bwMode="auto">
              <a:xfrm flipV="1">
                <a:off x="1666" y="1636"/>
                <a:ext cx="1" cy="282"/>
              </a:xfrm>
              <a:prstGeom prst="line">
                <a:avLst/>
              </a:prstGeom>
              <a:noFill/>
              <a:ln w="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 name="Line 209"/>
              <p:cNvSpPr>
                <a:spLocks noChangeShapeType="1"/>
              </p:cNvSpPr>
              <p:nvPr/>
            </p:nvSpPr>
            <p:spPr bwMode="auto">
              <a:xfrm flipV="1">
                <a:off x="1738" y="1636"/>
                <a:ext cx="1" cy="282"/>
              </a:xfrm>
              <a:prstGeom prst="line">
                <a:avLst/>
              </a:prstGeom>
              <a:noFill/>
              <a:ln w="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9" name="Freeform 210"/>
              <p:cNvSpPr>
                <a:spLocks/>
              </p:cNvSpPr>
              <p:nvPr/>
            </p:nvSpPr>
            <p:spPr bwMode="auto">
              <a:xfrm>
                <a:off x="1583" y="1847"/>
                <a:ext cx="24" cy="71"/>
              </a:xfrm>
              <a:custGeom>
                <a:avLst/>
                <a:gdLst>
                  <a:gd name="T0" fmla="*/ 1 w 119"/>
                  <a:gd name="T1" fmla="*/ 0 h 355"/>
                  <a:gd name="T2" fmla="*/ 0 w 119"/>
                  <a:gd name="T3" fmla="*/ 0 h 355"/>
                  <a:gd name="T4" fmla="*/ 0 w 119"/>
                  <a:gd name="T5" fmla="*/ 3 h 355"/>
                  <a:gd name="T6" fmla="*/ 1 w 119"/>
                  <a:gd name="T7" fmla="*/ 0 h 355"/>
                  <a:gd name="T8" fmla="*/ 0 60000 65536"/>
                  <a:gd name="T9" fmla="*/ 0 60000 65536"/>
                  <a:gd name="T10" fmla="*/ 0 60000 65536"/>
                  <a:gd name="T11" fmla="*/ 0 60000 65536"/>
                  <a:gd name="T12" fmla="*/ 0 w 119"/>
                  <a:gd name="T13" fmla="*/ 0 h 355"/>
                  <a:gd name="T14" fmla="*/ 119 w 119"/>
                  <a:gd name="T15" fmla="*/ 355 h 355"/>
                </a:gdLst>
                <a:ahLst/>
                <a:cxnLst>
                  <a:cxn ang="T8">
                    <a:pos x="T0" y="T1"/>
                  </a:cxn>
                  <a:cxn ang="T9">
                    <a:pos x="T2" y="T3"/>
                  </a:cxn>
                  <a:cxn ang="T10">
                    <a:pos x="T4" y="T5"/>
                  </a:cxn>
                  <a:cxn ang="T11">
                    <a:pos x="T6" y="T7"/>
                  </a:cxn>
                </a:cxnLst>
                <a:rect l="T12" t="T13" r="T14" b="T15"/>
                <a:pathLst>
                  <a:path w="119" h="355">
                    <a:moveTo>
                      <a:pt x="119" y="0"/>
                    </a:moveTo>
                    <a:lnTo>
                      <a:pt x="0" y="0"/>
                    </a:lnTo>
                    <a:lnTo>
                      <a:pt x="59" y="355"/>
                    </a:lnTo>
                    <a:lnTo>
                      <a:pt x="119" y="0"/>
                    </a:lnTo>
                    <a:close/>
                  </a:path>
                </a:pathLst>
              </a:custGeom>
              <a:solidFill>
                <a:srgbClr val="00FF00"/>
              </a:solidFill>
              <a:ln w="0">
                <a:solidFill>
                  <a:srgbClr val="00FF00"/>
                </a:solidFill>
                <a:prstDash val="solid"/>
                <a:round/>
                <a:headEnd/>
                <a:tailEnd/>
              </a:ln>
            </p:spPr>
            <p:txBody>
              <a:bodyPr/>
              <a:lstStyle/>
              <a:p>
                <a:endParaRPr lang="en-US"/>
              </a:p>
            </p:txBody>
          </p:sp>
          <p:sp>
            <p:nvSpPr>
              <p:cNvPr id="270" name="Freeform 211"/>
              <p:cNvSpPr>
                <a:spLocks/>
              </p:cNvSpPr>
              <p:nvPr/>
            </p:nvSpPr>
            <p:spPr bwMode="auto">
              <a:xfrm>
                <a:off x="1435" y="1847"/>
                <a:ext cx="24" cy="71"/>
              </a:xfrm>
              <a:custGeom>
                <a:avLst/>
                <a:gdLst>
                  <a:gd name="T0" fmla="*/ 1 w 119"/>
                  <a:gd name="T1" fmla="*/ 0 h 355"/>
                  <a:gd name="T2" fmla="*/ 0 w 119"/>
                  <a:gd name="T3" fmla="*/ 0 h 355"/>
                  <a:gd name="T4" fmla="*/ 0 w 119"/>
                  <a:gd name="T5" fmla="*/ 3 h 355"/>
                  <a:gd name="T6" fmla="*/ 1 w 119"/>
                  <a:gd name="T7" fmla="*/ 0 h 355"/>
                  <a:gd name="T8" fmla="*/ 0 60000 65536"/>
                  <a:gd name="T9" fmla="*/ 0 60000 65536"/>
                  <a:gd name="T10" fmla="*/ 0 60000 65536"/>
                  <a:gd name="T11" fmla="*/ 0 60000 65536"/>
                  <a:gd name="T12" fmla="*/ 0 w 119"/>
                  <a:gd name="T13" fmla="*/ 0 h 355"/>
                  <a:gd name="T14" fmla="*/ 119 w 119"/>
                  <a:gd name="T15" fmla="*/ 355 h 355"/>
                </a:gdLst>
                <a:ahLst/>
                <a:cxnLst>
                  <a:cxn ang="T8">
                    <a:pos x="T0" y="T1"/>
                  </a:cxn>
                  <a:cxn ang="T9">
                    <a:pos x="T2" y="T3"/>
                  </a:cxn>
                  <a:cxn ang="T10">
                    <a:pos x="T4" y="T5"/>
                  </a:cxn>
                  <a:cxn ang="T11">
                    <a:pos x="T6" y="T7"/>
                  </a:cxn>
                </a:cxnLst>
                <a:rect l="T12" t="T13" r="T14" b="T15"/>
                <a:pathLst>
                  <a:path w="119" h="355">
                    <a:moveTo>
                      <a:pt x="119" y="0"/>
                    </a:moveTo>
                    <a:lnTo>
                      <a:pt x="0" y="0"/>
                    </a:lnTo>
                    <a:lnTo>
                      <a:pt x="59" y="355"/>
                    </a:lnTo>
                    <a:lnTo>
                      <a:pt x="119" y="0"/>
                    </a:lnTo>
                    <a:close/>
                  </a:path>
                </a:pathLst>
              </a:custGeom>
              <a:solidFill>
                <a:srgbClr val="00FF00"/>
              </a:solidFill>
              <a:ln w="0">
                <a:solidFill>
                  <a:srgbClr val="00FF00"/>
                </a:solidFill>
                <a:prstDash val="solid"/>
                <a:round/>
                <a:headEnd/>
                <a:tailEnd/>
              </a:ln>
            </p:spPr>
            <p:txBody>
              <a:bodyPr/>
              <a:lstStyle/>
              <a:p>
                <a:endParaRPr lang="en-US"/>
              </a:p>
            </p:txBody>
          </p:sp>
          <p:sp>
            <p:nvSpPr>
              <p:cNvPr id="271" name="Freeform 212"/>
              <p:cNvSpPr>
                <a:spLocks/>
              </p:cNvSpPr>
              <p:nvPr/>
            </p:nvSpPr>
            <p:spPr bwMode="auto">
              <a:xfrm>
                <a:off x="1508" y="1847"/>
                <a:ext cx="24" cy="71"/>
              </a:xfrm>
              <a:custGeom>
                <a:avLst/>
                <a:gdLst>
                  <a:gd name="T0" fmla="*/ 1 w 118"/>
                  <a:gd name="T1" fmla="*/ 0 h 355"/>
                  <a:gd name="T2" fmla="*/ 0 w 118"/>
                  <a:gd name="T3" fmla="*/ 0 h 355"/>
                  <a:gd name="T4" fmla="*/ 0 w 118"/>
                  <a:gd name="T5" fmla="*/ 3 h 355"/>
                  <a:gd name="T6" fmla="*/ 1 w 118"/>
                  <a:gd name="T7" fmla="*/ 0 h 355"/>
                  <a:gd name="T8" fmla="*/ 0 60000 65536"/>
                  <a:gd name="T9" fmla="*/ 0 60000 65536"/>
                  <a:gd name="T10" fmla="*/ 0 60000 65536"/>
                  <a:gd name="T11" fmla="*/ 0 60000 65536"/>
                  <a:gd name="T12" fmla="*/ 0 w 118"/>
                  <a:gd name="T13" fmla="*/ 0 h 355"/>
                  <a:gd name="T14" fmla="*/ 118 w 118"/>
                  <a:gd name="T15" fmla="*/ 355 h 355"/>
                </a:gdLst>
                <a:ahLst/>
                <a:cxnLst>
                  <a:cxn ang="T8">
                    <a:pos x="T0" y="T1"/>
                  </a:cxn>
                  <a:cxn ang="T9">
                    <a:pos x="T2" y="T3"/>
                  </a:cxn>
                  <a:cxn ang="T10">
                    <a:pos x="T4" y="T5"/>
                  </a:cxn>
                  <a:cxn ang="T11">
                    <a:pos x="T6" y="T7"/>
                  </a:cxn>
                </a:cxnLst>
                <a:rect l="T12" t="T13" r="T14" b="T15"/>
                <a:pathLst>
                  <a:path w="118" h="355">
                    <a:moveTo>
                      <a:pt x="118" y="0"/>
                    </a:moveTo>
                    <a:lnTo>
                      <a:pt x="0" y="0"/>
                    </a:lnTo>
                    <a:lnTo>
                      <a:pt x="59" y="355"/>
                    </a:lnTo>
                    <a:lnTo>
                      <a:pt x="118" y="0"/>
                    </a:lnTo>
                    <a:close/>
                  </a:path>
                </a:pathLst>
              </a:custGeom>
              <a:solidFill>
                <a:srgbClr val="00FF00"/>
              </a:solidFill>
              <a:ln w="0">
                <a:solidFill>
                  <a:srgbClr val="00FF00"/>
                </a:solidFill>
                <a:prstDash val="solid"/>
                <a:round/>
                <a:headEnd/>
                <a:tailEnd/>
              </a:ln>
            </p:spPr>
            <p:txBody>
              <a:bodyPr/>
              <a:lstStyle/>
              <a:p>
                <a:endParaRPr lang="en-US"/>
              </a:p>
            </p:txBody>
          </p:sp>
        </p:grpSp>
        <p:sp>
          <p:nvSpPr>
            <p:cNvPr id="11" name="Line 214"/>
            <p:cNvSpPr>
              <a:spLocks noChangeShapeType="1"/>
            </p:cNvSpPr>
            <p:nvPr/>
          </p:nvSpPr>
          <p:spPr bwMode="auto">
            <a:xfrm flipV="1">
              <a:off x="1520" y="1636"/>
              <a:ext cx="1" cy="282"/>
            </a:xfrm>
            <a:prstGeom prst="line">
              <a:avLst/>
            </a:prstGeom>
            <a:noFill/>
            <a:ln w="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215"/>
            <p:cNvSpPr>
              <a:spLocks noChangeShapeType="1"/>
            </p:cNvSpPr>
            <p:nvPr/>
          </p:nvSpPr>
          <p:spPr bwMode="auto">
            <a:xfrm flipV="1">
              <a:off x="1447" y="1636"/>
              <a:ext cx="1" cy="282"/>
            </a:xfrm>
            <a:prstGeom prst="line">
              <a:avLst/>
            </a:prstGeom>
            <a:noFill/>
            <a:ln w="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216"/>
            <p:cNvSpPr>
              <a:spLocks noChangeShapeType="1"/>
            </p:cNvSpPr>
            <p:nvPr/>
          </p:nvSpPr>
          <p:spPr bwMode="auto">
            <a:xfrm flipV="1">
              <a:off x="1595" y="1636"/>
              <a:ext cx="1" cy="282"/>
            </a:xfrm>
            <a:prstGeom prst="line">
              <a:avLst/>
            </a:prstGeom>
            <a:noFill/>
            <a:ln w="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217"/>
            <p:cNvSpPr>
              <a:spLocks noChangeShapeType="1"/>
            </p:cNvSpPr>
            <p:nvPr/>
          </p:nvSpPr>
          <p:spPr bwMode="auto">
            <a:xfrm>
              <a:off x="1348" y="1960"/>
              <a:ext cx="18"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18"/>
            <p:cNvSpPr>
              <a:spLocks noChangeShapeType="1"/>
            </p:cNvSpPr>
            <p:nvPr/>
          </p:nvSpPr>
          <p:spPr bwMode="auto">
            <a:xfrm flipV="1">
              <a:off x="1366" y="1986"/>
              <a:ext cx="8" cy="26"/>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219"/>
            <p:cNvSpPr>
              <a:spLocks noChangeShapeType="1"/>
            </p:cNvSpPr>
            <p:nvPr/>
          </p:nvSpPr>
          <p:spPr bwMode="auto">
            <a:xfrm>
              <a:off x="1374" y="1986"/>
              <a:ext cx="9" cy="26"/>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20"/>
            <p:cNvSpPr>
              <a:spLocks noChangeShapeType="1"/>
            </p:cNvSpPr>
            <p:nvPr/>
          </p:nvSpPr>
          <p:spPr bwMode="auto">
            <a:xfrm flipV="1">
              <a:off x="1383" y="1960"/>
              <a:ext cx="18"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21"/>
            <p:cNvSpPr>
              <a:spLocks noChangeShapeType="1"/>
            </p:cNvSpPr>
            <p:nvPr/>
          </p:nvSpPr>
          <p:spPr bwMode="auto">
            <a:xfrm flipV="1">
              <a:off x="1418" y="1960"/>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222"/>
            <p:cNvSpPr>
              <a:spLocks noChangeShapeType="1"/>
            </p:cNvSpPr>
            <p:nvPr/>
          </p:nvSpPr>
          <p:spPr bwMode="auto">
            <a:xfrm>
              <a:off x="1418" y="1960"/>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223"/>
            <p:cNvSpPr>
              <a:spLocks noChangeShapeType="1"/>
            </p:cNvSpPr>
            <p:nvPr/>
          </p:nvSpPr>
          <p:spPr bwMode="auto">
            <a:xfrm>
              <a:off x="1418" y="1986"/>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224"/>
            <p:cNvSpPr>
              <a:spLocks noChangeShapeType="1"/>
            </p:cNvSpPr>
            <p:nvPr/>
          </p:nvSpPr>
          <p:spPr bwMode="auto">
            <a:xfrm>
              <a:off x="1418" y="2012"/>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25"/>
            <p:cNvSpPr>
              <a:spLocks noChangeShapeType="1"/>
            </p:cNvSpPr>
            <p:nvPr/>
          </p:nvSpPr>
          <p:spPr bwMode="auto">
            <a:xfrm>
              <a:off x="1471" y="1960"/>
              <a:ext cx="1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226"/>
            <p:cNvSpPr>
              <a:spLocks noChangeShapeType="1"/>
            </p:cNvSpPr>
            <p:nvPr/>
          </p:nvSpPr>
          <p:spPr bwMode="auto">
            <a:xfrm>
              <a:off x="1480" y="1960"/>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227"/>
            <p:cNvSpPr>
              <a:spLocks noChangeShapeType="1"/>
            </p:cNvSpPr>
            <p:nvPr/>
          </p:nvSpPr>
          <p:spPr bwMode="auto">
            <a:xfrm>
              <a:off x="1471" y="2012"/>
              <a:ext cx="1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28"/>
            <p:cNvSpPr>
              <a:spLocks noChangeShapeType="1"/>
            </p:cNvSpPr>
            <p:nvPr/>
          </p:nvSpPr>
          <p:spPr bwMode="auto">
            <a:xfrm>
              <a:off x="1533" y="1986"/>
              <a:ext cx="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29"/>
            <p:cNvSpPr>
              <a:spLocks noChangeShapeType="1"/>
            </p:cNvSpPr>
            <p:nvPr/>
          </p:nvSpPr>
          <p:spPr bwMode="auto">
            <a:xfrm>
              <a:off x="1541" y="1986"/>
              <a:ext cx="1" cy="26"/>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30"/>
            <p:cNvSpPr>
              <a:spLocks noChangeShapeType="1"/>
            </p:cNvSpPr>
            <p:nvPr/>
          </p:nvSpPr>
          <p:spPr bwMode="auto">
            <a:xfrm flipH="1">
              <a:off x="1515" y="2012"/>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31"/>
            <p:cNvSpPr>
              <a:spLocks noChangeShapeType="1"/>
            </p:cNvSpPr>
            <p:nvPr/>
          </p:nvSpPr>
          <p:spPr bwMode="auto">
            <a:xfrm flipH="1" flipV="1">
              <a:off x="1506" y="2004"/>
              <a:ext cx="9"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32"/>
            <p:cNvSpPr>
              <a:spLocks noChangeShapeType="1"/>
            </p:cNvSpPr>
            <p:nvPr/>
          </p:nvSpPr>
          <p:spPr bwMode="auto">
            <a:xfrm flipV="1">
              <a:off x="1506" y="1969"/>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33"/>
            <p:cNvSpPr>
              <a:spLocks noChangeShapeType="1"/>
            </p:cNvSpPr>
            <p:nvPr/>
          </p:nvSpPr>
          <p:spPr bwMode="auto">
            <a:xfrm flipV="1">
              <a:off x="1506" y="1960"/>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34"/>
            <p:cNvSpPr>
              <a:spLocks noChangeShapeType="1"/>
            </p:cNvSpPr>
            <p:nvPr/>
          </p:nvSpPr>
          <p:spPr bwMode="auto">
            <a:xfrm>
              <a:off x="1515" y="1960"/>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35"/>
            <p:cNvSpPr>
              <a:spLocks noChangeShapeType="1"/>
            </p:cNvSpPr>
            <p:nvPr/>
          </p:nvSpPr>
          <p:spPr bwMode="auto">
            <a:xfrm flipV="1">
              <a:off x="1559" y="1960"/>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236"/>
            <p:cNvSpPr>
              <a:spLocks noChangeShapeType="1"/>
            </p:cNvSpPr>
            <p:nvPr/>
          </p:nvSpPr>
          <p:spPr bwMode="auto">
            <a:xfrm>
              <a:off x="1559" y="1986"/>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237"/>
            <p:cNvSpPr>
              <a:spLocks noChangeShapeType="1"/>
            </p:cNvSpPr>
            <p:nvPr/>
          </p:nvSpPr>
          <p:spPr bwMode="auto">
            <a:xfrm>
              <a:off x="1594" y="1960"/>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238"/>
            <p:cNvSpPr>
              <a:spLocks noChangeShapeType="1"/>
            </p:cNvSpPr>
            <p:nvPr/>
          </p:nvSpPr>
          <p:spPr bwMode="auto">
            <a:xfrm>
              <a:off x="1611" y="1960"/>
              <a:ext cx="3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239"/>
            <p:cNvSpPr>
              <a:spLocks noChangeShapeType="1"/>
            </p:cNvSpPr>
            <p:nvPr/>
          </p:nvSpPr>
          <p:spPr bwMode="auto">
            <a:xfrm>
              <a:off x="1629" y="1960"/>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240"/>
            <p:cNvSpPr>
              <a:spLocks noChangeShapeType="1"/>
            </p:cNvSpPr>
            <p:nvPr/>
          </p:nvSpPr>
          <p:spPr bwMode="auto">
            <a:xfrm flipV="1">
              <a:off x="1717" y="1960"/>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241"/>
            <p:cNvSpPr>
              <a:spLocks noChangeShapeType="1"/>
            </p:cNvSpPr>
            <p:nvPr/>
          </p:nvSpPr>
          <p:spPr bwMode="auto">
            <a:xfrm>
              <a:off x="1717" y="1960"/>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242"/>
            <p:cNvSpPr>
              <a:spLocks noChangeShapeType="1"/>
            </p:cNvSpPr>
            <p:nvPr/>
          </p:nvSpPr>
          <p:spPr bwMode="auto">
            <a:xfrm>
              <a:off x="1752" y="1960"/>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243"/>
            <p:cNvSpPr>
              <a:spLocks noChangeShapeType="1"/>
            </p:cNvSpPr>
            <p:nvPr/>
          </p:nvSpPr>
          <p:spPr bwMode="auto">
            <a:xfrm flipH="1">
              <a:off x="1717" y="2012"/>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244"/>
            <p:cNvSpPr>
              <a:spLocks noChangeShapeType="1"/>
            </p:cNvSpPr>
            <p:nvPr/>
          </p:nvSpPr>
          <p:spPr bwMode="auto">
            <a:xfrm flipV="1">
              <a:off x="1770" y="1960"/>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245"/>
            <p:cNvSpPr>
              <a:spLocks noChangeShapeType="1"/>
            </p:cNvSpPr>
            <p:nvPr/>
          </p:nvSpPr>
          <p:spPr bwMode="auto">
            <a:xfrm>
              <a:off x="1770" y="1960"/>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246"/>
            <p:cNvSpPr>
              <a:spLocks noChangeShapeType="1"/>
            </p:cNvSpPr>
            <p:nvPr/>
          </p:nvSpPr>
          <p:spPr bwMode="auto">
            <a:xfrm>
              <a:off x="1770" y="1986"/>
              <a:ext cx="1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247"/>
            <p:cNvSpPr>
              <a:spLocks noChangeShapeType="1"/>
            </p:cNvSpPr>
            <p:nvPr/>
          </p:nvSpPr>
          <p:spPr bwMode="auto">
            <a:xfrm>
              <a:off x="1875" y="1960"/>
              <a:ext cx="18"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248"/>
            <p:cNvSpPr>
              <a:spLocks noChangeShapeType="1"/>
            </p:cNvSpPr>
            <p:nvPr/>
          </p:nvSpPr>
          <p:spPr bwMode="auto">
            <a:xfrm flipV="1">
              <a:off x="1893" y="1986"/>
              <a:ext cx="8" cy="26"/>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249"/>
            <p:cNvSpPr>
              <a:spLocks noChangeShapeType="1"/>
            </p:cNvSpPr>
            <p:nvPr/>
          </p:nvSpPr>
          <p:spPr bwMode="auto">
            <a:xfrm>
              <a:off x="1901" y="1986"/>
              <a:ext cx="9" cy="26"/>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250"/>
            <p:cNvSpPr>
              <a:spLocks noChangeShapeType="1"/>
            </p:cNvSpPr>
            <p:nvPr/>
          </p:nvSpPr>
          <p:spPr bwMode="auto">
            <a:xfrm flipV="1">
              <a:off x="1910" y="1960"/>
              <a:ext cx="18"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251"/>
            <p:cNvSpPr>
              <a:spLocks noChangeShapeType="1"/>
            </p:cNvSpPr>
            <p:nvPr/>
          </p:nvSpPr>
          <p:spPr bwMode="auto">
            <a:xfrm>
              <a:off x="1945" y="1960"/>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252"/>
            <p:cNvSpPr>
              <a:spLocks noChangeShapeType="1"/>
            </p:cNvSpPr>
            <p:nvPr/>
          </p:nvSpPr>
          <p:spPr bwMode="auto">
            <a:xfrm>
              <a:off x="1954" y="1960"/>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253"/>
            <p:cNvSpPr>
              <a:spLocks noChangeShapeType="1"/>
            </p:cNvSpPr>
            <p:nvPr/>
          </p:nvSpPr>
          <p:spPr bwMode="auto">
            <a:xfrm>
              <a:off x="1945" y="2012"/>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254"/>
            <p:cNvSpPr>
              <a:spLocks noChangeShapeType="1"/>
            </p:cNvSpPr>
            <p:nvPr/>
          </p:nvSpPr>
          <p:spPr bwMode="auto">
            <a:xfrm flipV="1">
              <a:off x="1981" y="1960"/>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255"/>
            <p:cNvSpPr>
              <a:spLocks noChangeShapeType="1"/>
            </p:cNvSpPr>
            <p:nvPr/>
          </p:nvSpPr>
          <p:spPr bwMode="auto">
            <a:xfrm>
              <a:off x="1981" y="1960"/>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256"/>
            <p:cNvSpPr>
              <a:spLocks noChangeShapeType="1"/>
            </p:cNvSpPr>
            <p:nvPr/>
          </p:nvSpPr>
          <p:spPr bwMode="auto">
            <a:xfrm>
              <a:off x="2007" y="1960"/>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257"/>
            <p:cNvSpPr>
              <a:spLocks noChangeShapeType="1"/>
            </p:cNvSpPr>
            <p:nvPr/>
          </p:nvSpPr>
          <p:spPr bwMode="auto">
            <a:xfrm>
              <a:off x="2016" y="1969"/>
              <a:ext cx="1"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258"/>
            <p:cNvSpPr>
              <a:spLocks noChangeShapeType="1"/>
            </p:cNvSpPr>
            <p:nvPr/>
          </p:nvSpPr>
          <p:spPr bwMode="auto">
            <a:xfrm flipH="1">
              <a:off x="2007" y="1977"/>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259"/>
            <p:cNvSpPr>
              <a:spLocks noChangeShapeType="1"/>
            </p:cNvSpPr>
            <p:nvPr/>
          </p:nvSpPr>
          <p:spPr bwMode="auto">
            <a:xfrm flipH="1">
              <a:off x="1981" y="1986"/>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260"/>
            <p:cNvSpPr>
              <a:spLocks noChangeShapeType="1"/>
            </p:cNvSpPr>
            <p:nvPr/>
          </p:nvSpPr>
          <p:spPr bwMode="auto">
            <a:xfrm>
              <a:off x="1989" y="1986"/>
              <a:ext cx="27" cy="26"/>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261"/>
            <p:cNvSpPr>
              <a:spLocks noChangeShapeType="1"/>
            </p:cNvSpPr>
            <p:nvPr/>
          </p:nvSpPr>
          <p:spPr bwMode="auto">
            <a:xfrm flipV="1">
              <a:off x="2033" y="1960"/>
              <a:ext cx="1"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262"/>
            <p:cNvSpPr>
              <a:spLocks noChangeShapeType="1"/>
            </p:cNvSpPr>
            <p:nvPr/>
          </p:nvSpPr>
          <p:spPr bwMode="auto">
            <a:xfrm>
              <a:off x="2033" y="1960"/>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263"/>
            <p:cNvSpPr>
              <a:spLocks noChangeShapeType="1"/>
            </p:cNvSpPr>
            <p:nvPr/>
          </p:nvSpPr>
          <p:spPr bwMode="auto">
            <a:xfrm>
              <a:off x="2033" y="1986"/>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264"/>
            <p:cNvSpPr>
              <a:spLocks noChangeShapeType="1"/>
            </p:cNvSpPr>
            <p:nvPr/>
          </p:nvSpPr>
          <p:spPr bwMode="auto">
            <a:xfrm>
              <a:off x="2033" y="2012"/>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265"/>
            <p:cNvSpPr>
              <a:spLocks noChangeShapeType="1"/>
            </p:cNvSpPr>
            <p:nvPr/>
          </p:nvSpPr>
          <p:spPr bwMode="auto">
            <a:xfrm>
              <a:off x="931" y="1072"/>
              <a:ext cx="17"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266"/>
            <p:cNvSpPr>
              <a:spLocks noChangeShapeType="1"/>
            </p:cNvSpPr>
            <p:nvPr/>
          </p:nvSpPr>
          <p:spPr bwMode="auto">
            <a:xfrm flipV="1">
              <a:off x="948" y="1098"/>
              <a:ext cx="9" cy="27"/>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267"/>
            <p:cNvSpPr>
              <a:spLocks noChangeShapeType="1"/>
            </p:cNvSpPr>
            <p:nvPr/>
          </p:nvSpPr>
          <p:spPr bwMode="auto">
            <a:xfrm>
              <a:off x="957" y="1098"/>
              <a:ext cx="9" cy="27"/>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268"/>
            <p:cNvSpPr>
              <a:spLocks noChangeShapeType="1"/>
            </p:cNvSpPr>
            <p:nvPr/>
          </p:nvSpPr>
          <p:spPr bwMode="auto">
            <a:xfrm flipV="1">
              <a:off x="966" y="1072"/>
              <a:ext cx="17"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269"/>
            <p:cNvSpPr>
              <a:spLocks noChangeShapeType="1"/>
            </p:cNvSpPr>
            <p:nvPr/>
          </p:nvSpPr>
          <p:spPr bwMode="auto">
            <a:xfrm>
              <a:off x="1001" y="1072"/>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270"/>
            <p:cNvSpPr>
              <a:spLocks noChangeShapeType="1"/>
            </p:cNvSpPr>
            <p:nvPr/>
          </p:nvSpPr>
          <p:spPr bwMode="auto">
            <a:xfrm>
              <a:off x="1010" y="1072"/>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271"/>
            <p:cNvSpPr>
              <a:spLocks noChangeShapeType="1"/>
            </p:cNvSpPr>
            <p:nvPr/>
          </p:nvSpPr>
          <p:spPr bwMode="auto">
            <a:xfrm>
              <a:off x="1001" y="1125"/>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272"/>
            <p:cNvSpPr>
              <a:spLocks noChangeShapeType="1"/>
            </p:cNvSpPr>
            <p:nvPr/>
          </p:nvSpPr>
          <p:spPr bwMode="auto">
            <a:xfrm flipV="1">
              <a:off x="1036" y="1072"/>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273"/>
            <p:cNvSpPr>
              <a:spLocks noChangeShapeType="1"/>
            </p:cNvSpPr>
            <p:nvPr/>
          </p:nvSpPr>
          <p:spPr bwMode="auto">
            <a:xfrm>
              <a:off x="1036" y="1072"/>
              <a:ext cx="35"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274"/>
            <p:cNvSpPr>
              <a:spLocks noChangeShapeType="1"/>
            </p:cNvSpPr>
            <p:nvPr/>
          </p:nvSpPr>
          <p:spPr bwMode="auto">
            <a:xfrm flipV="1">
              <a:off x="1071" y="1072"/>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275"/>
            <p:cNvSpPr>
              <a:spLocks noChangeShapeType="1"/>
            </p:cNvSpPr>
            <p:nvPr/>
          </p:nvSpPr>
          <p:spPr bwMode="auto">
            <a:xfrm>
              <a:off x="1089" y="1125"/>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276"/>
            <p:cNvSpPr>
              <a:spLocks noChangeShapeType="1"/>
            </p:cNvSpPr>
            <p:nvPr/>
          </p:nvSpPr>
          <p:spPr bwMode="auto">
            <a:xfrm flipV="1">
              <a:off x="1115" y="1116"/>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277"/>
            <p:cNvSpPr>
              <a:spLocks noChangeShapeType="1"/>
            </p:cNvSpPr>
            <p:nvPr/>
          </p:nvSpPr>
          <p:spPr bwMode="auto">
            <a:xfrm flipV="1">
              <a:off x="1124" y="1081"/>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278"/>
            <p:cNvSpPr>
              <a:spLocks noChangeShapeType="1"/>
            </p:cNvSpPr>
            <p:nvPr/>
          </p:nvSpPr>
          <p:spPr bwMode="auto">
            <a:xfrm flipH="1" flipV="1">
              <a:off x="1115" y="1072"/>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279"/>
            <p:cNvSpPr>
              <a:spLocks noChangeShapeType="1"/>
            </p:cNvSpPr>
            <p:nvPr/>
          </p:nvSpPr>
          <p:spPr bwMode="auto">
            <a:xfrm flipH="1">
              <a:off x="1089" y="1072"/>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280"/>
            <p:cNvSpPr>
              <a:spLocks noChangeShapeType="1"/>
            </p:cNvSpPr>
            <p:nvPr/>
          </p:nvSpPr>
          <p:spPr bwMode="auto">
            <a:xfrm>
              <a:off x="1097" y="1072"/>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281"/>
            <p:cNvSpPr>
              <a:spLocks noChangeShapeType="1"/>
            </p:cNvSpPr>
            <p:nvPr/>
          </p:nvSpPr>
          <p:spPr bwMode="auto">
            <a:xfrm flipV="1">
              <a:off x="1194" y="1072"/>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282"/>
            <p:cNvSpPr>
              <a:spLocks noChangeShapeType="1"/>
            </p:cNvSpPr>
            <p:nvPr/>
          </p:nvSpPr>
          <p:spPr bwMode="auto">
            <a:xfrm>
              <a:off x="1194" y="1072"/>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283"/>
            <p:cNvSpPr>
              <a:spLocks noChangeShapeType="1"/>
            </p:cNvSpPr>
            <p:nvPr/>
          </p:nvSpPr>
          <p:spPr bwMode="auto">
            <a:xfrm>
              <a:off x="1229" y="1072"/>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284"/>
            <p:cNvSpPr>
              <a:spLocks noChangeShapeType="1"/>
            </p:cNvSpPr>
            <p:nvPr/>
          </p:nvSpPr>
          <p:spPr bwMode="auto">
            <a:xfrm flipH="1">
              <a:off x="1194" y="1125"/>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285"/>
            <p:cNvSpPr>
              <a:spLocks noChangeShapeType="1"/>
            </p:cNvSpPr>
            <p:nvPr/>
          </p:nvSpPr>
          <p:spPr bwMode="auto">
            <a:xfrm flipV="1">
              <a:off x="1247" y="1072"/>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286"/>
            <p:cNvSpPr>
              <a:spLocks noChangeShapeType="1"/>
            </p:cNvSpPr>
            <p:nvPr/>
          </p:nvSpPr>
          <p:spPr bwMode="auto">
            <a:xfrm>
              <a:off x="1247" y="1072"/>
              <a:ext cx="35"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287"/>
            <p:cNvSpPr>
              <a:spLocks noChangeShapeType="1"/>
            </p:cNvSpPr>
            <p:nvPr/>
          </p:nvSpPr>
          <p:spPr bwMode="auto">
            <a:xfrm flipV="1">
              <a:off x="1282" y="1072"/>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288"/>
            <p:cNvSpPr>
              <a:spLocks noChangeShapeType="1"/>
            </p:cNvSpPr>
            <p:nvPr/>
          </p:nvSpPr>
          <p:spPr bwMode="auto">
            <a:xfrm>
              <a:off x="1352" y="1072"/>
              <a:ext cx="18"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289"/>
            <p:cNvSpPr>
              <a:spLocks noChangeShapeType="1"/>
            </p:cNvSpPr>
            <p:nvPr/>
          </p:nvSpPr>
          <p:spPr bwMode="auto">
            <a:xfrm flipV="1">
              <a:off x="1370" y="1098"/>
              <a:ext cx="9" cy="27"/>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Line 290"/>
            <p:cNvSpPr>
              <a:spLocks noChangeShapeType="1"/>
            </p:cNvSpPr>
            <p:nvPr/>
          </p:nvSpPr>
          <p:spPr bwMode="auto">
            <a:xfrm>
              <a:off x="1379" y="1098"/>
              <a:ext cx="8" cy="27"/>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291"/>
            <p:cNvSpPr>
              <a:spLocks noChangeShapeType="1"/>
            </p:cNvSpPr>
            <p:nvPr/>
          </p:nvSpPr>
          <p:spPr bwMode="auto">
            <a:xfrm flipV="1">
              <a:off x="1387" y="1072"/>
              <a:ext cx="18"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292"/>
            <p:cNvSpPr>
              <a:spLocks noChangeShapeType="1"/>
            </p:cNvSpPr>
            <p:nvPr/>
          </p:nvSpPr>
          <p:spPr bwMode="auto">
            <a:xfrm>
              <a:off x="1422" y="1072"/>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293"/>
            <p:cNvSpPr>
              <a:spLocks noChangeShapeType="1"/>
            </p:cNvSpPr>
            <p:nvPr/>
          </p:nvSpPr>
          <p:spPr bwMode="auto">
            <a:xfrm>
              <a:off x="1431" y="1072"/>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294"/>
            <p:cNvSpPr>
              <a:spLocks noChangeShapeType="1"/>
            </p:cNvSpPr>
            <p:nvPr/>
          </p:nvSpPr>
          <p:spPr bwMode="auto">
            <a:xfrm>
              <a:off x="1422" y="1125"/>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295"/>
            <p:cNvSpPr>
              <a:spLocks noChangeShapeType="1"/>
            </p:cNvSpPr>
            <p:nvPr/>
          </p:nvSpPr>
          <p:spPr bwMode="auto">
            <a:xfrm flipV="1">
              <a:off x="1458" y="1072"/>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296"/>
            <p:cNvSpPr>
              <a:spLocks noChangeShapeType="1"/>
            </p:cNvSpPr>
            <p:nvPr/>
          </p:nvSpPr>
          <p:spPr bwMode="auto">
            <a:xfrm>
              <a:off x="1458" y="1072"/>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297"/>
            <p:cNvSpPr>
              <a:spLocks noChangeShapeType="1"/>
            </p:cNvSpPr>
            <p:nvPr/>
          </p:nvSpPr>
          <p:spPr bwMode="auto">
            <a:xfrm>
              <a:off x="1484" y="1072"/>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298"/>
            <p:cNvSpPr>
              <a:spLocks noChangeShapeType="1"/>
            </p:cNvSpPr>
            <p:nvPr/>
          </p:nvSpPr>
          <p:spPr bwMode="auto">
            <a:xfrm>
              <a:off x="1493" y="1081"/>
              <a:ext cx="1"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299"/>
            <p:cNvSpPr>
              <a:spLocks noChangeShapeType="1"/>
            </p:cNvSpPr>
            <p:nvPr/>
          </p:nvSpPr>
          <p:spPr bwMode="auto">
            <a:xfrm flipH="1">
              <a:off x="1484" y="1090"/>
              <a:ext cx="9"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300"/>
            <p:cNvSpPr>
              <a:spLocks noChangeShapeType="1"/>
            </p:cNvSpPr>
            <p:nvPr/>
          </p:nvSpPr>
          <p:spPr bwMode="auto">
            <a:xfrm flipH="1">
              <a:off x="1458" y="1098"/>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301"/>
            <p:cNvSpPr>
              <a:spLocks noChangeShapeType="1"/>
            </p:cNvSpPr>
            <p:nvPr/>
          </p:nvSpPr>
          <p:spPr bwMode="auto">
            <a:xfrm>
              <a:off x="1467" y="1098"/>
              <a:ext cx="26" cy="27"/>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302"/>
            <p:cNvSpPr>
              <a:spLocks noChangeShapeType="1"/>
            </p:cNvSpPr>
            <p:nvPr/>
          </p:nvSpPr>
          <p:spPr bwMode="auto">
            <a:xfrm flipV="1">
              <a:off x="1510" y="1072"/>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303"/>
            <p:cNvSpPr>
              <a:spLocks noChangeShapeType="1"/>
            </p:cNvSpPr>
            <p:nvPr/>
          </p:nvSpPr>
          <p:spPr bwMode="auto">
            <a:xfrm>
              <a:off x="1510" y="1072"/>
              <a:ext cx="3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304"/>
            <p:cNvSpPr>
              <a:spLocks noChangeShapeType="1"/>
            </p:cNvSpPr>
            <p:nvPr/>
          </p:nvSpPr>
          <p:spPr bwMode="auto">
            <a:xfrm>
              <a:off x="1510" y="1098"/>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305"/>
            <p:cNvSpPr>
              <a:spLocks noChangeShapeType="1"/>
            </p:cNvSpPr>
            <p:nvPr/>
          </p:nvSpPr>
          <p:spPr bwMode="auto">
            <a:xfrm>
              <a:off x="1510" y="1125"/>
              <a:ext cx="3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306"/>
            <p:cNvSpPr>
              <a:spLocks noChangeShapeType="1"/>
            </p:cNvSpPr>
            <p:nvPr/>
          </p:nvSpPr>
          <p:spPr bwMode="auto">
            <a:xfrm flipH="1">
              <a:off x="1099" y="1200"/>
              <a:ext cx="283" cy="1"/>
            </a:xfrm>
            <a:prstGeom prst="line">
              <a:avLst/>
            </a:prstGeom>
            <a:noFill/>
            <a:ln w="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307"/>
            <p:cNvSpPr>
              <a:spLocks noChangeShapeType="1"/>
            </p:cNvSpPr>
            <p:nvPr/>
          </p:nvSpPr>
          <p:spPr bwMode="auto">
            <a:xfrm flipH="1">
              <a:off x="1099" y="1344"/>
              <a:ext cx="283" cy="1"/>
            </a:xfrm>
            <a:prstGeom prst="line">
              <a:avLst/>
            </a:prstGeom>
            <a:noFill/>
            <a:ln w="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308"/>
            <p:cNvSpPr>
              <a:spLocks noChangeShapeType="1"/>
            </p:cNvSpPr>
            <p:nvPr/>
          </p:nvSpPr>
          <p:spPr bwMode="auto">
            <a:xfrm flipH="1">
              <a:off x="1099" y="1273"/>
              <a:ext cx="283" cy="1"/>
            </a:xfrm>
            <a:prstGeom prst="line">
              <a:avLst/>
            </a:prstGeom>
            <a:noFill/>
            <a:ln w="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309"/>
            <p:cNvSpPr>
              <a:spLocks noChangeShapeType="1"/>
            </p:cNvSpPr>
            <p:nvPr/>
          </p:nvSpPr>
          <p:spPr bwMode="auto">
            <a:xfrm flipH="1">
              <a:off x="1099" y="1492"/>
              <a:ext cx="283" cy="1"/>
            </a:xfrm>
            <a:prstGeom prst="line">
              <a:avLst/>
            </a:prstGeom>
            <a:noFill/>
            <a:ln w="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310"/>
            <p:cNvSpPr>
              <a:spLocks noChangeShapeType="1"/>
            </p:cNvSpPr>
            <p:nvPr/>
          </p:nvSpPr>
          <p:spPr bwMode="auto">
            <a:xfrm flipH="1">
              <a:off x="1099" y="1418"/>
              <a:ext cx="283" cy="1"/>
            </a:xfrm>
            <a:prstGeom prst="line">
              <a:avLst/>
            </a:prstGeom>
            <a:noFill/>
            <a:ln w="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311"/>
            <p:cNvSpPr>
              <a:spLocks noChangeShapeType="1"/>
            </p:cNvSpPr>
            <p:nvPr/>
          </p:nvSpPr>
          <p:spPr bwMode="auto">
            <a:xfrm flipH="1">
              <a:off x="1520" y="924"/>
              <a:ext cx="389" cy="410"/>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312"/>
            <p:cNvSpPr>
              <a:spLocks noChangeShapeType="1"/>
            </p:cNvSpPr>
            <p:nvPr/>
          </p:nvSpPr>
          <p:spPr bwMode="auto">
            <a:xfrm flipH="1" flipV="1">
              <a:off x="1520" y="1334"/>
              <a:ext cx="389" cy="410"/>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Freeform 313"/>
            <p:cNvSpPr>
              <a:spLocks/>
            </p:cNvSpPr>
            <p:nvPr/>
          </p:nvSpPr>
          <p:spPr bwMode="auto">
            <a:xfrm>
              <a:off x="1311" y="1480"/>
              <a:ext cx="71" cy="23"/>
            </a:xfrm>
            <a:custGeom>
              <a:avLst/>
              <a:gdLst>
                <a:gd name="T0" fmla="*/ 0 w 356"/>
                <a:gd name="T1" fmla="*/ 0 h 118"/>
                <a:gd name="T2" fmla="*/ 0 w 356"/>
                <a:gd name="T3" fmla="*/ 1 h 118"/>
                <a:gd name="T4" fmla="*/ 3 w 356"/>
                <a:gd name="T5" fmla="*/ 0 h 118"/>
                <a:gd name="T6" fmla="*/ 0 w 356"/>
                <a:gd name="T7" fmla="*/ 0 h 118"/>
                <a:gd name="T8" fmla="*/ 0 60000 65536"/>
                <a:gd name="T9" fmla="*/ 0 60000 65536"/>
                <a:gd name="T10" fmla="*/ 0 60000 65536"/>
                <a:gd name="T11" fmla="*/ 0 60000 65536"/>
                <a:gd name="T12" fmla="*/ 0 w 356"/>
                <a:gd name="T13" fmla="*/ 0 h 118"/>
                <a:gd name="T14" fmla="*/ 356 w 356"/>
                <a:gd name="T15" fmla="*/ 118 h 118"/>
              </a:gdLst>
              <a:ahLst/>
              <a:cxnLst>
                <a:cxn ang="T8">
                  <a:pos x="T0" y="T1"/>
                </a:cxn>
                <a:cxn ang="T9">
                  <a:pos x="T2" y="T3"/>
                </a:cxn>
                <a:cxn ang="T10">
                  <a:pos x="T4" y="T5"/>
                </a:cxn>
                <a:cxn ang="T11">
                  <a:pos x="T6" y="T7"/>
                </a:cxn>
              </a:cxnLst>
              <a:rect l="T12" t="T13" r="T14" b="T15"/>
              <a:pathLst>
                <a:path w="356" h="118">
                  <a:moveTo>
                    <a:pt x="0" y="0"/>
                  </a:moveTo>
                  <a:lnTo>
                    <a:pt x="0" y="118"/>
                  </a:lnTo>
                  <a:lnTo>
                    <a:pt x="356" y="60"/>
                  </a:lnTo>
                  <a:lnTo>
                    <a:pt x="0" y="0"/>
                  </a:lnTo>
                  <a:close/>
                </a:path>
              </a:pathLst>
            </a:custGeom>
            <a:solidFill>
              <a:srgbClr val="00FF00"/>
            </a:solidFill>
            <a:ln w="0">
              <a:solidFill>
                <a:srgbClr val="00FF00"/>
              </a:solidFill>
              <a:prstDash val="solid"/>
              <a:round/>
              <a:headEnd/>
              <a:tailEnd/>
            </a:ln>
          </p:spPr>
          <p:txBody>
            <a:bodyPr/>
            <a:lstStyle/>
            <a:p>
              <a:endParaRPr lang="en-US"/>
            </a:p>
          </p:txBody>
        </p:sp>
        <p:sp>
          <p:nvSpPr>
            <p:cNvPr id="111" name="Freeform 314"/>
            <p:cNvSpPr>
              <a:spLocks/>
            </p:cNvSpPr>
            <p:nvPr/>
          </p:nvSpPr>
          <p:spPr bwMode="auto">
            <a:xfrm>
              <a:off x="1311" y="1406"/>
              <a:ext cx="71" cy="24"/>
            </a:xfrm>
            <a:custGeom>
              <a:avLst/>
              <a:gdLst>
                <a:gd name="T0" fmla="*/ 0 w 356"/>
                <a:gd name="T1" fmla="*/ 0 h 118"/>
                <a:gd name="T2" fmla="*/ 0 w 356"/>
                <a:gd name="T3" fmla="*/ 1 h 118"/>
                <a:gd name="T4" fmla="*/ 3 w 356"/>
                <a:gd name="T5" fmla="*/ 0 h 118"/>
                <a:gd name="T6" fmla="*/ 0 w 356"/>
                <a:gd name="T7" fmla="*/ 0 h 118"/>
                <a:gd name="T8" fmla="*/ 0 60000 65536"/>
                <a:gd name="T9" fmla="*/ 0 60000 65536"/>
                <a:gd name="T10" fmla="*/ 0 60000 65536"/>
                <a:gd name="T11" fmla="*/ 0 60000 65536"/>
                <a:gd name="T12" fmla="*/ 0 w 356"/>
                <a:gd name="T13" fmla="*/ 0 h 118"/>
                <a:gd name="T14" fmla="*/ 356 w 356"/>
                <a:gd name="T15" fmla="*/ 118 h 118"/>
              </a:gdLst>
              <a:ahLst/>
              <a:cxnLst>
                <a:cxn ang="T8">
                  <a:pos x="T0" y="T1"/>
                </a:cxn>
                <a:cxn ang="T9">
                  <a:pos x="T2" y="T3"/>
                </a:cxn>
                <a:cxn ang="T10">
                  <a:pos x="T4" y="T5"/>
                </a:cxn>
                <a:cxn ang="T11">
                  <a:pos x="T6" y="T7"/>
                </a:cxn>
              </a:cxnLst>
              <a:rect l="T12" t="T13" r="T14" b="T15"/>
              <a:pathLst>
                <a:path w="356" h="118">
                  <a:moveTo>
                    <a:pt x="0" y="0"/>
                  </a:moveTo>
                  <a:lnTo>
                    <a:pt x="0" y="118"/>
                  </a:lnTo>
                  <a:lnTo>
                    <a:pt x="356" y="60"/>
                  </a:lnTo>
                  <a:lnTo>
                    <a:pt x="0" y="0"/>
                  </a:lnTo>
                  <a:close/>
                </a:path>
              </a:pathLst>
            </a:custGeom>
            <a:solidFill>
              <a:srgbClr val="00FF00"/>
            </a:solidFill>
            <a:ln w="0">
              <a:solidFill>
                <a:srgbClr val="00FF00"/>
              </a:solidFill>
              <a:prstDash val="solid"/>
              <a:round/>
              <a:headEnd/>
              <a:tailEnd/>
            </a:ln>
          </p:spPr>
          <p:txBody>
            <a:bodyPr/>
            <a:lstStyle/>
            <a:p>
              <a:endParaRPr lang="en-US"/>
            </a:p>
          </p:txBody>
        </p:sp>
        <p:sp>
          <p:nvSpPr>
            <p:cNvPr id="112" name="Freeform 315"/>
            <p:cNvSpPr>
              <a:spLocks/>
            </p:cNvSpPr>
            <p:nvPr/>
          </p:nvSpPr>
          <p:spPr bwMode="auto">
            <a:xfrm>
              <a:off x="1311" y="1332"/>
              <a:ext cx="71" cy="24"/>
            </a:xfrm>
            <a:custGeom>
              <a:avLst/>
              <a:gdLst>
                <a:gd name="T0" fmla="*/ 0 w 356"/>
                <a:gd name="T1" fmla="*/ 0 h 119"/>
                <a:gd name="T2" fmla="*/ 0 w 356"/>
                <a:gd name="T3" fmla="*/ 1 h 119"/>
                <a:gd name="T4" fmla="*/ 3 w 356"/>
                <a:gd name="T5" fmla="*/ 0 h 119"/>
                <a:gd name="T6" fmla="*/ 0 w 356"/>
                <a:gd name="T7" fmla="*/ 0 h 119"/>
                <a:gd name="T8" fmla="*/ 0 60000 65536"/>
                <a:gd name="T9" fmla="*/ 0 60000 65536"/>
                <a:gd name="T10" fmla="*/ 0 60000 65536"/>
                <a:gd name="T11" fmla="*/ 0 60000 65536"/>
                <a:gd name="T12" fmla="*/ 0 w 356"/>
                <a:gd name="T13" fmla="*/ 0 h 119"/>
                <a:gd name="T14" fmla="*/ 356 w 356"/>
                <a:gd name="T15" fmla="*/ 119 h 119"/>
              </a:gdLst>
              <a:ahLst/>
              <a:cxnLst>
                <a:cxn ang="T8">
                  <a:pos x="T0" y="T1"/>
                </a:cxn>
                <a:cxn ang="T9">
                  <a:pos x="T2" y="T3"/>
                </a:cxn>
                <a:cxn ang="T10">
                  <a:pos x="T4" y="T5"/>
                </a:cxn>
                <a:cxn ang="T11">
                  <a:pos x="T6" y="T7"/>
                </a:cxn>
              </a:cxnLst>
              <a:rect l="T12" t="T13" r="T14" b="T15"/>
              <a:pathLst>
                <a:path w="356" h="119">
                  <a:moveTo>
                    <a:pt x="0" y="0"/>
                  </a:moveTo>
                  <a:lnTo>
                    <a:pt x="0" y="119"/>
                  </a:lnTo>
                  <a:lnTo>
                    <a:pt x="356" y="60"/>
                  </a:lnTo>
                  <a:lnTo>
                    <a:pt x="0" y="0"/>
                  </a:lnTo>
                  <a:close/>
                </a:path>
              </a:pathLst>
            </a:custGeom>
            <a:solidFill>
              <a:srgbClr val="00FF00"/>
            </a:solidFill>
            <a:ln w="0">
              <a:solidFill>
                <a:srgbClr val="00FF00"/>
              </a:solidFill>
              <a:prstDash val="solid"/>
              <a:round/>
              <a:headEnd/>
              <a:tailEnd/>
            </a:ln>
          </p:spPr>
          <p:txBody>
            <a:bodyPr/>
            <a:lstStyle/>
            <a:p>
              <a:endParaRPr lang="en-US"/>
            </a:p>
          </p:txBody>
        </p:sp>
        <p:sp>
          <p:nvSpPr>
            <p:cNvPr id="113" name="Freeform 316"/>
            <p:cNvSpPr>
              <a:spLocks/>
            </p:cNvSpPr>
            <p:nvPr/>
          </p:nvSpPr>
          <p:spPr bwMode="auto">
            <a:xfrm>
              <a:off x="1311" y="1261"/>
              <a:ext cx="71" cy="23"/>
            </a:xfrm>
            <a:custGeom>
              <a:avLst/>
              <a:gdLst>
                <a:gd name="T0" fmla="*/ 0 w 356"/>
                <a:gd name="T1" fmla="*/ 0 h 118"/>
                <a:gd name="T2" fmla="*/ 0 w 356"/>
                <a:gd name="T3" fmla="*/ 1 h 118"/>
                <a:gd name="T4" fmla="*/ 3 w 356"/>
                <a:gd name="T5" fmla="*/ 0 h 118"/>
                <a:gd name="T6" fmla="*/ 0 w 356"/>
                <a:gd name="T7" fmla="*/ 0 h 118"/>
                <a:gd name="T8" fmla="*/ 0 60000 65536"/>
                <a:gd name="T9" fmla="*/ 0 60000 65536"/>
                <a:gd name="T10" fmla="*/ 0 60000 65536"/>
                <a:gd name="T11" fmla="*/ 0 60000 65536"/>
                <a:gd name="T12" fmla="*/ 0 w 356"/>
                <a:gd name="T13" fmla="*/ 0 h 118"/>
                <a:gd name="T14" fmla="*/ 356 w 356"/>
                <a:gd name="T15" fmla="*/ 118 h 118"/>
              </a:gdLst>
              <a:ahLst/>
              <a:cxnLst>
                <a:cxn ang="T8">
                  <a:pos x="T0" y="T1"/>
                </a:cxn>
                <a:cxn ang="T9">
                  <a:pos x="T2" y="T3"/>
                </a:cxn>
                <a:cxn ang="T10">
                  <a:pos x="T4" y="T5"/>
                </a:cxn>
                <a:cxn ang="T11">
                  <a:pos x="T6" y="T7"/>
                </a:cxn>
              </a:cxnLst>
              <a:rect l="T12" t="T13" r="T14" b="T15"/>
              <a:pathLst>
                <a:path w="356" h="118">
                  <a:moveTo>
                    <a:pt x="0" y="0"/>
                  </a:moveTo>
                  <a:lnTo>
                    <a:pt x="0" y="118"/>
                  </a:lnTo>
                  <a:lnTo>
                    <a:pt x="356" y="60"/>
                  </a:lnTo>
                  <a:lnTo>
                    <a:pt x="0" y="0"/>
                  </a:lnTo>
                  <a:close/>
                </a:path>
              </a:pathLst>
            </a:custGeom>
            <a:solidFill>
              <a:srgbClr val="00FF00"/>
            </a:solidFill>
            <a:ln w="0">
              <a:solidFill>
                <a:srgbClr val="00FF00"/>
              </a:solidFill>
              <a:prstDash val="solid"/>
              <a:round/>
              <a:headEnd/>
              <a:tailEnd/>
            </a:ln>
          </p:spPr>
          <p:txBody>
            <a:bodyPr/>
            <a:lstStyle/>
            <a:p>
              <a:endParaRPr lang="en-US"/>
            </a:p>
          </p:txBody>
        </p:sp>
        <p:sp>
          <p:nvSpPr>
            <p:cNvPr id="114" name="Freeform 317"/>
            <p:cNvSpPr>
              <a:spLocks/>
            </p:cNvSpPr>
            <p:nvPr/>
          </p:nvSpPr>
          <p:spPr bwMode="auto">
            <a:xfrm>
              <a:off x="1311" y="1188"/>
              <a:ext cx="71" cy="24"/>
            </a:xfrm>
            <a:custGeom>
              <a:avLst/>
              <a:gdLst>
                <a:gd name="T0" fmla="*/ 0 w 356"/>
                <a:gd name="T1" fmla="*/ 0 h 119"/>
                <a:gd name="T2" fmla="*/ 0 w 356"/>
                <a:gd name="T3" fmla="*/ 1 h 119"/>
                <a:gd name="T4" fmla="*/ 3 w 356"/>
                <a:gd name="T5" fmla="*/ 0 h 119"/>
                <a:gd name="T6" fmla="*/ 0 w 356"/>
                <a:gd name="T7" fmla="*/ 0 h 119"/>
                <a:gd name="T8" fmla="*/ 0 60000 65536"/>
                <a:gd name="T9" fmla="*/ 0 60000 65536"/>
                <a:gd name="T10" fmla="*/ 0 60000 65536"/>
                <a:gd name="T11" fmla="*/ 0 60000 65536"/>
                <a:gd name="T12" fmla="*/ 0 w 356"/>
                <a:gd name="T13" fmla="*/ 0 h 119"/>
                <a:gd name="T14" fmla="*/ 356 w 356"/>
                <a:gd name="T15" fmla="*/ 119 h 119"/>
              </a:gdLst>
              <a:ahLst/>
              <a:cxnLst>
                <a:cxn ang="T8">
                  <a:pos x="T0" y="T1"/>
                </a:cxn>
                <a:cxn ang="T9">
                  <a:pos x="T2" y="T3"/>
                </a:cxn>
                <a:cxn ang="T10">
                  <a:pos x="T4" y="T5"/>
                </a:cxn>
                <a:cxn ang="T11">
                  <a:pos x="T6" y="T7"/>
                </a:cxn>
              </a:cxnLst>
              <a:rect l="T12" t="T13" r="T14" b="T15"/>
              <a:pathLst>
                <a:path w="356" h="119">
                  <a:moveTo>
                    <a:pt x="0" y="0"/>
                  </a:moveTo>
                  <a:lnTo>
                    <a:pt x="0" y="119"/>
                  </a:lnTo>
                  <a:lnTo>
                    <a:pt x="356" y="60"/>
                  </a:lnTo>
                  <a:lnTo>
                    <a:pt x="0" y="0"/>
                  </a:lnTo>
                  <a:close/>
                </a:path>
              </a:pathLst>
            </a:custGeom>
            <a:solidFill>
              <a:srgbClr val="00FF00"/>
            </a:solidFill>
            <a:ln w="0">
              <a:solidFill>
                <a:srgbClr val="00FF00"/>
              </a:solidFill>
              <a:prstDash val="solid"/>
              <a:round/>
              <a:headEnd/>
              <a:tailEnd/>
            </a:ln>
          </p:spPr>
          <p:txBody>
            <a:bodyPr/>
            <a:lstStyle/>
            <a:p>
              <a:endParaRPr lang="en-US"/>
            </a:p>
          </p:txBody>
        </p:sp>
        <p:sp>
          <p:nvSpPr>
            <p:cNvPr id="115" name="Freeform 318"/>
            <p:cNvSpPr>
              <a:spLocks/>
            </p:cNvSpPr>
            <p:nvPr/>
          </p:nvSpPr>
          <p:spPr bwMode="auto">
            <a:xfrm>
              <a:off x="1794" y="1624"/>
              <a:ext cx="115" cy="120"/>
            </a:xfrm>
            <a:custGeom>
              <a:avLst/>
              <a:gdLst>
                <a:gd name="T0" fmla="*/ 1 w 575"/>
                <a:gd name="T1" fmla="*/ 0 h 597"/>
                <a:gd name="T2" fmla="*/ 0 w 575"/>
                <a:gd name="T3" fmla="*/ 1 h 597"/>
                <a:gd name="T4" fmla="*/ 5 w 575"/>
                <a:gd name="T5" fmla="*/ 5 h 597"/>
                <a:gd name="T6" fmla="*/ 1 w 575"/>
                <a:gd name="T7" fmla="*/ 0 h 597"/>
                <a:gd name="T8" fmla="*/ 0 60000 65536"/>
                <a:gd name="T9" fmla="*/ 0 60000 65536"/>
                <a:gd name="T10" fmla="*/ 0 60000 65536"/>
                <a:gd name="T11" fmla="*/ 0 60000 65536"/>
                <a:gd name="T12" fmla="*/ 0 w 575"/>
                <a:gd name="T13" fmla="*/ 0 h 597"/>
                <a:gd name="T14" fmla="*/ 575 w 575"/>
                <a:gd name="T15" fmla="*/ 597 h 597"/>
              </a:gdLst>
              <a:ahLst/>
              <a:cxnLst>
                <a:cxn ang="T8">
                  <a:pos x="T0" y="T1"/>
                </a:cxn>
                <a:cxn ang="T9">
                  <a:pos x="T2" y="T3"/>
                </a:cxn>
                <a:cxn ang="T10">
                  <a:pos x="T4" y="T5"/>
                </a:cxn>
                <a:cxn ang="T11">
                  <a:pos x="T6" y="T7"/>
                </a:cxn>
              </a:cxnLst>
              <a:rect l="T12" t="T13" r="T14" b="T15"/>
              <a:pathLst>
                <a:path w="575" h="597">
                  <a:moveTo>
                    <a:pt x="171" y="0"/>
                  </a:moveTo>
                  <a:lnTo>
                    <a:pt x="0" y="163"/>
                  </a:lnTo>
                  <a:lnTo>
                    <a:pt x="575" y="597"/>
                  </a:lnTo>
                  <a:lnTo>
                    <a:pt x="171" y="0"/>
                  </a:lnTo>
                  <a:close/>
                </a:path>
              </a:pathLst>
            </a:custGeom>
            <a:solidFill>
              <a:srgbClr val="FF0000"/>
            </a:solidFill>
            <a:ln w="0">
              <a:solidFill>
                <a:srgbClr val="FF0000"/>
              </a:solidFill>
              <a:prstDash val="solid"/>
              <a:round/>
              <a:headEnd/>
              <a:tailEnd/>
            </a:ln>
          </p:spPr>
          <p:txBody>
            <a:bodyPr/>
            <a:lstStyle/>
            <a:p>
              <a:endParaRPr lang="en-US"/>
            </a:p>
          </p:txBody>
        </p:sp>
        <p:sp>
          <p:nvSpPr>
            <p:cNvPr id="116" name="Freeform 319"/>
            <p:cNvSpPr>
              <a:spLocks/>
            </p:cNvSpPr>
            <p:nvPr/>
          </p:nvSpPr>
          <p:spPr bwMode="auto">
            <a:xfrm>
              <a:off x="1794" y="924"/>
              <a:ext cx="115" cy="120"/>
            </a:xfrm>
            <a:custGeom>
              <a:avLst/>
              <a:gdLst>
                <a:gd name="T0" fmla="*/ 1 w 575"/>
                <a:gd name="T1" fmla="*/ 5 h 597"/>
                <a:gd name="T2" fmla="*/ 0 w 575"/>
                <a:gd name="T3" fmla="*/ 3 h 597"/>
                <a:gd name="T4" fmla="*/ 5 w 575"/>
                <a:gd name="T5" fmla="*/ 0 h 597"/>
                <a:gd name="T6" fmla="*/ 1 w 575"/>
                <a:gd name="T7" fmla="*/ 5 h 597"/>
                <a:gd name="T8" fmla="*/ 0 60000 65536"/>
                <a:gd name="T9" fmla="*/ 0 60000 65536"/>
                <a:gd name="T10" fmla="*/ 0 60000 65536"/>
                <a:gd name="T11" fmla="*/ 0 60000 65536"/>
                <a:gd name="T12" fmla="*/ 0 w 575"/>
                <a:gd name="T13" fmla="*/ 0 h 597"/>
                <a:gd name="T14" fmla="*/ 575 w 575"/>
                <a:gd name="T15" fmla="*/ 597 h 597"/>
              </a:gdLst>
              <a:ahLst/>
              <a:cxnLst>
                <a:cxn ang="T8">
                  <a:pos x="T0" y="T1"/>
                </a:cxn>
                <a:cxn ang="T9">
                  <a:pos x="T2" y="T3"/>
                </a:cxn>
                <a:cxn ang="T10">
                  <a:pos x="T4" y="T5"/>
                </a:cxn>
                <a:cxn ang="T11">
                  <a:pos x="T6" y="T7"/>
                </a:cxn>
              </a:cxnLst>
              <a:rect l="T12" t="T13" r="T14" b="T15"/>
              <a:pathLst>
                <a:path w="575" h="597">
                  <a:moveTo>
                    <a:pt x="171" y="597"/>
                  </a:moveTo>
                  <a:lnTo>
                    <a:pt x="0" y="435"/>
                  </a:lnTo>
                  <a:lnTo>
                    <a:pt x="575" y="0"/>
                  </a:lnTo>
                  <a:lnTo>
                    <a:pt x="171" y="597"/>
                  </a:lnTo>
                  <a:close/>
                </a:path>
              </a:pathLst>
            </a:custGeom>
            <a:solidFill>
              <a:srgbClr val="FF0000"/>
            </a:solidFill>
            <a:ln w="0">
              <a:solidFill>
                <a:srgbClr val="FF0000"/>
              </a:solidFill>
              <a:prstDash val="solid"/>
              <a:round/>
              <a:headEnd/>
              <a:tailEnd/>
            </a:ln>
          </p:spPr>
          <p:txBody>
            <a:bodyPr/>
            <a:lstStyle/>
            <a:p>
              <a:endParaRPr lang="en-US"/>
            </a:p>
          </p:txBody>
        </p:sp>
        <p:sp>
          <p:nvSpPr>
            <p:cNvPr id="117" name="Line 320"/>
            <p:cNvSpPr>
              <a:spLocks noChangeShapeType="1"/>
            </p:cNvSpPr>
            <p:nvPr/>
          </p:nvSpPr>
          <p:spPr bwMode="auto">
            <a:xfrm flipH="1">
              <a:off x="2838" y="1334"/>
              <a:ext cx="790" cy="2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321"/>
            <p:cNvSpPr>
              <a:spLocks noChangeShapeType="1"/>
            </p:cNvSpPr>
            <p:nvPr/>
          </p:nvSpPr>
          <p:spPr bwMode="auto">
            <a:xfrm>
              <a:off x="2838" y="1071"/>
              <a:ext cx="790" cy="2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322"/>
            <p:cNvSpPr>
              <a:spLocks noChangeShapeType="1"/>
            </p:cNvSpPr>
            <p:nvPr/>
          </p:nvSpPr>
          <p:spPr bwMode="auto">
            <a:xfrm flipV="1">
              <a:off x="2311" y="1071"/>
              <a:ext cx="1" cy="5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323"/>
            <p:cNvSpPr>
              <a:spLocks noChangeShapeType="1"/>
            </p:cNvSpPr>
            <p:nvPr/>
          </p:nvSpPr>
          <p:spPr bwMode="auto">
            <a:xfrm>
              <a:off x="2311" y="1071"/>
              <a:ext cx="5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324"/>
            <p:cNvSpPr>
              <a:spLocks noChangeShapeType="1"/>
            </p:cNvSpPr>
            <p:nvPr/>
          </p:nvSpPr>
          <p:spPr bwMode="auto">
            <a:xfrm>
              <a:off x="2838" y="1071"/>
              <a:ext cx="1" cy="5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325"/>
            <p:cNvSpPr>
              <a:spLocks noChangeShapeType="1"/>
            </p:cNvSpPr>
            <p:nvPr/>
          </p:nvSpPr>
          <p:spPr bwMode="auto">
            <a:xfrm flipH="1">
              <a:off x="2311" y="1597"/>
              <a:ext cx="5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326"/>
            <p:cNvSpPr>
              <a:spLocks noChangeShapeType="1"/>
            </p:cNvSpPr>
            <p:nvPr/>
          </p:nvSpPr>
          <p:spPr bwMode="auto">
            <a:xfrm flipH="1">
              <a:off x="3628" y="924"/>
              <a:ext cx="389" cy="410"/>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327"/>
            <p:cNvSpPr>
              <a:spLocks noChangeShapeType="1"/>
            </p:cNvSpPr>
            <p:nvPr/>
          </p:nvSpPr>
          <p:spPr bwMode="auto">
            <a:xfrm>
              <a:off x="3643" y="1467"/>
              <a:ext cx="20" cy="4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328"/>
            <p:cNvSpPr>
              <a:spLocks noChangeShapeType="1"/>
            </p:cNvSpPr>
            <p:nvPr/>
          </p:nvSpPr>
          <p:spPr bwMode="auto">
            <a:xfrm flipH="1" flipV="1">
              <a:off x="3637" y="1509"/>
              <a:ext cx="9"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329"/>
            <p:cNvSpPr>
              <a:spLocks noChangeShapeType="1"/>
            </p:cNvSpPr>
            <p:nvPr/>
          </p:nvSpPr>
          <p:spPr bwMode="auto">
            <a:xfrm flipV="1">
              <a:off x="3637" y="1474"/>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330"/>
            <p:cNvSpPr>
              <a:spLocks noChangeShapeType="1"/>
            </p:cNvSpPr>
            <p:nvPr/>
          </p:nvSpPr>
          <p:spPr bwMode="auto">
            <a:xfrm flipV="1">
              <a:off x="3637" y="1465"/>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331"/>
            <p:cNvSpPr>
              <a:spLocks noChangeShapeType="1"/>
            </p:cNvSpPr>
            <p:nvPr/>
          </p:nvSpPr>
          <p:spPr bwMode="auto">
            <a:xfrm>
              <a:off x="3646" y="1465"/>
              <a:ext cx="9"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332"/>
            <p:cNvSpPr>
              <a:spLocks noChangeShapeType="1"/>
            </p:cNvSpPr>
            <p:nvPr/>
          </p:nvSpPr>
          <p:spPr bwMode="auto">
            <a:xfrm>
              <a:off x="3655" y="1465"/>
              <a:ext cx="8"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333"/>
            <p:cNvSpPr>
              <a:spLocks noChangeShapeType="1"/>
            </p:cNvSpPr>
            <p:nvPr/>
          </p:nvSpPr>
          <p:spPr bwMode="auto">
            <a:xfrm>
              <a:off x="3663" y="1474"/>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334"/>
            <p:cNvSpPr>
              <a:spLocks noChangeShapeType="1"/>
            </p:cNvSpPr>
            <p:nvPr/>
          </p:nvSpPr>
          <p:spPr bwMode="auto">
            <a:xfrm flipH="1">
              <a:off x="3655" y="1509"/>
              <a:ext cx="8"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335"/>
            <p:cNvSpPr>
              <a:spLocks noChangeShapeType="1"/>
            </p:cNvSpPr>
            <p:nvPr/>
          </p:nvSpPr>
          <p:spPr bwMode="auto">
            <a:xfrm flipH="1">
              <a:off x="3646" y="1517"/>
              <a:ext cx="9"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336"/>
            <p:cNvSpPr>
              <a:spLocks noChangeShapeType="1"/>
            </p:cNvSpPr>
            <p:nvPr/>
          </p:nvSpPr>
          <p:spPr bwMode="auto">
            <a:xfrm flipV="1">
              <a:off x="3681" y="1465"/>
              <a:ext cx="35" cy="52"/>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337"/>
            <p:cNvSpPr>
              <a:spLocks noChangeShapeType="1"/>
            </p:cNvSpPr>
            <p:nvPr/>
          </p:nvSpPr>
          <p:spPr bwMode="auto">
            <a:xfrm flipV="1">
              <a:off x="3733" y="1465"/>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338"/>
            <p:cNvSpPr>
              <a:spLocks noChangeShapeType="1"/>
            </p:cNvSpPr>
            <p:nvPr/>
          </p:nvSpPr>
          <p:spPr bwMode="auto">
            <a:xfrm>
              <a:off x="3742" y="1465"/>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Line 339"/>
            <p:cNvSpPr>
              <a:spLocks noChangeShapeType="1"/>
            </p:cNvSpPr>
            <p:nvPr/>
          </p:nvSpPr>
          <p:spPr bwMode="auto">
            <a:xfrm>
              <a:off x="3760" y="1465"/>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340"/>
            <p:cNvSpPr>
              <a:spLocks noChangeShapeType="1"/>
            </p:cNvSpPr>
            <p:nvPr/>
          </p:nvSpPr>
          <p:spPr bwMode="auto">
            <a:xfrm>
              <a:off x="3769" y="1474"/>
              <a:ext cx="1"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341"/>
            <p:cNvSpPr>
              <a:spLocks noChangeShapeType="1"/>
            </p:cNvSpPr>
            <p:nvPr/>
          </p:nvSpPr>
          <p:spPr bwMode="auto">
            <a:xfrm flipH="1">
              <a:off x="3760" y="1482"/>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Line 342"/>
            <p:cNvSpPr>
              <a:spLocks noChangeShapeType="1"/>
            </p:cNvSpPr>
            <p:nvPr/>
          </p:nvSpPr>
          <p:spPr bwMode="auto">
            <a:xfrm flipH="1">
              <a:off x="3742" y="1491"/>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343"/>
            <p:cNvSpPr>
              <a:spLocks noChangeShapeType="1"/>
            </p:cNvSpPr>
            <p:nvPr/>
          </p:nvSpPr>
          <p:spPr bwMode="auto">
            <a:xfrm flipH="1">
              <a:off x="3733" y="1491"/>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344"/>
            <p:cNvSpPr>
              <a:spLocks noChangeShapeType="1"/>
            </p:cNvSpPr>
            <p:nvPr/>
          </p:nvSpPr>
          <p:spPr bwMode="auto">
            <a:xfrm>
              <a:off x="3733" y="1500"/>
              <a:ext cx="1" cy="17"/>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345"/>
            <p:cNvSpPr>
              <a:spLocks noChangeShapeType="1"/>
            </p:cNvSpPr>
            <p:nvPr/>
          </p:nvSpPr>
          <p:spPr bwMode="auto">
            <a:xfrm>
              <a:off x="3733" y="1517"/>
              <a:ext cx="3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346"/>
            <p:cNvSpPr>
              <a:spLocks noChangeShapeType="1"/>
            </p:cNvSpPr>
            <p:nvPr/>
          </p:nvSpPr>
          <p:spPr bwMode="auto">
            <a:xfrm flipH="1" flipV="1">
              <a:off x="3628" y="1334"/>
              <a:ext cx="389" cy="410"/>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347"/>
            <p:cNvSpPr>
              <a:spLocks noChangeShapeType="1"/>
            </p:cNvSpPr>
            <p:nvPr/>
          </p:nvSpPr>
          <p:spPr bwMode="auto">
            <a:xfrm>
              <a:off x="3628" y="1334"/>
              <a:ext cx="1" cy="376"/>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Freeform 348"/>
            <p:cNvSpPr>
              <a:spLocks/>
            </p:cNvSpPr>
            <p:nvPr/>
          </p:nvSpPr>
          <p:spPr bwMode="auto">
            <a:xfrm>
              <a:off x="3902" y="1624"/>
              <a:ext cx="115" cy="120"/>
            </a:xfrm>
            <a:custGeom>
              <a:avLst/>
              <a:gdLst>
                <a:gd name="T0" fmla="*/ 1 w 575"/>
                <a:gd name="T1" fmla="*/ 0 h 597"/>
                <a:gd name="T2" fmla="*/ 0 w 575"/>
                <a:gd name="T3" fmla="*/ 1 h 597"/>
                <a:gd name="T4" fmla="*/ 5 w 575"/>
                <a:gd name="T5" fmla="*/ 5 h 597"/>
                <a:gd name="T6" fmla="*/ 1 w 575"/>
                <a:gd name="T7" fmla="*/ 0 h 597"/>
                <a:gd name="T8" fmla="*/ 0 60000 65536"/>
                <a:gd name="T9" fmla="*/ 0 60000 65536"/>
                <a:gd name="T10" fmla="*/ 0 60000 65536"/>
                <a:gd name="T11" fmla="*/ 0 60000 65536"/>
                <a:gd name="T12" fmla="*/ 0 w 575"/>
                <a:gd name="T13" fmla="*/ 0 h 597"/>
                <a:gd name="T14" fmla="*/ 575 w 575"/>
                <a:gd name="T15" fmla="*/ 597 h 597"/>
              </a:gdLst>
              <a:ahLst/>
              <a:cxnLst>
                <a:cxn ang="T8">
                  <a:pos x="T0" y="T1"/>
                </a:cxn>
                <a:cxn ang="T9">
                  <a:pos x="T2" y="T3"/>
                </a:cxn>
                <a:cxn ang="T10">
                  <a:pos x="T4" y="T5"/>
                </a:cxn>
                <a:cxn ang="T11">
                  <a:pos x="T6" y="T7"/>
                </a:cxn>
              </a:cxnLst>
              <a:rect l="T12" t="T13" r="T14" b="T15"/>
              <a:pathLst>
                <a:path w="575" h="597">
                  <a:moveTo>
                    <a:pt x="172" y="0"/>
                  </a:moveTo>
                  <a:lnTo>
                    <a:pt x="0" y="163"/>
                  </a:lnTo>
                  <a:lnTo>
                    <a:pt x="575" y="597"/>
                  </a:lnTo>
                  <a:lnTo>
                    <a:pt x="172" y="0"/>
                  </a:lnTo>
                  <a:close/>
                </a:path>
              </a:pathLst>
            </a:custGeom>
            <a:solidFill>
              <a:srgbClr val="FF0000"/>
            </a:solidFill>
            <a:ln w="0">
              <a:solidFill>
                <a:srgbClr val="FF0000"/>
              </a:solidFill>
              <a:prstDash val="solid"/>
              <a:round/>
              <a:headEnd/>
              <a:tailEnd/>
            </a:ln>
          </p:spPr>
          <p:txBody>
            <a:bodyPr/>
            <a:lstStyle/>
            <a:p>
              <a:endParaRPr lang="en-US"/>
            </a:p>
          </p:txBody>
        </p:sp>
        <p:sp>
          <p:nvSpPr>
            <p:cNvPr id="146" name="Line 349"/>
            <p:cNvSpPr>
              <a:spLocks noChangeShapeType="1"/>
            </p:cNvSpPr>
            <p:nvPr/>
          </p:nvSpPr>
          <p:spPr bwMode="auto">
            <a:xfrm flipV="1">
              <a:off x="3628" y="1406"/>
              <a:ext cx="69" cy="2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Freeform 350"/>
            <p:cNvSpPr>
              <a:spLocks/>
            </p:cNvSpPr>
            <p:nvPr/>
          </p:nvSpPr>
          <p:spPr bwMode="auto">
            <a:xfrm>
              <a:off x="3902" y="924"/>
              <a:ext cx="115" cy="120"/>
            </a:xfrm>
            <a:custGeom>
              <a:avLst/>
              <a:gdLst>
                <a:gd name="T0" fmla="*/ 1 w 575"/>
                <a:gd name="T1" fmla="*/ 5 h 597"/>
                <a:gd name="T2" fmla="*/ 0 w 575"/>
                <a:gd name="T3" fmla="*/ 3 h 597"/>
                <a:gd name="T4" fmla="*/ 5 w 575"/>
                <a:gd name="T5" fmla="*/ 0 h 597"/>
                <a:gd name="T6" fmla="*/ 1 w 575"/>
                <a:gd name="T7" fmla="*/ 5 h 597"/>
                <a:gd name="T8" fmla="*/ 0 60000 65536"/>
                <a:gd name="T9" fmla="*/ 0 60000 65536"/>
                <a:gd name="T10" fmla="*/ 0 60000 65536"/>
                <a:gd name="T11" fmla="*/ 0 60000 65536"/>
                <a:gd name="T12" fmla="*/ 0 w 575"/>
                <a:gd name="T13" fmla="*/ 0 h 597"/>
                <a:gd name="T14" fmla="*/ 575 w 575"/>
                <a:gd name="T15" fmla="*/ 597 h 597"/>
              </a:gdLst>
              <a:ahLst/>
              <a:cxnLst>
                <a:cxn ang="T8">
                  <a:pos x="T0" y="T1"/>
                </a:cxn>
                <a:cxn ang="T9">
                  <a:pos x="T2" y="T3"/>
                </a:cxn>
                <a:cxn ang="T10">
                  <a:pos x="T4" y="T5"/>
                </a:cxn>
                <a:cxn ang="T11">
                  <a:pos x="T6" y="T7"/>
                </a:cxn>
              </a:cxnLst>
              <a:rect l="T12" t="T13" r="T14" b="T15"/>
              <a:pathLst>
                <a:path w="575" h="597">
                  <a:moveTo>
                    <a:pt x="172" y="597"/>
                  </a:moveTo>
                  <a:lnTo>
                    <a:pt x="0" y="435"/>
                  </a:lnTo>
                  <a:lnTo>
                    <a:pt x="575" y="0"/>
                  </a:lnTo>
                  <a:lnTo>
                    <a:pt x="172" y="597"/>
                  </a:lnTo>
                  <a:close/>
                </a:path>
              </a:pathLst>
            </a:custGeom>
            <a:solidFill>
              <a:srgbClr val="FF0000"/>
            </a:solidFill>
            <a:ln w="0">
              <a:solidFill>
                <a:srgbClr val="FF0000"/>
              </a:solidFill>
              <a:prstDash val="solid"/>
              <a:round/>
              <a:headEnd/>
              <a:tailEnd/>
            </a:ln>
          </p:spPr>
          <p:txBody>
            <a:bodyPr/>
            <a:lstStyle/>
            <a:p>
              <a:endParaRPr lang="en-US"/>
            </a:p>
          </p:txBody>
        </p:sp>
        <p:grpSp>
          <p:nvGrpSpPr>
            <p:cNvPr id="8" name="Group 352"/>
            <p:cNvGrpSpPr>
              <a:grpSpLocks/>
            </p:cNvGrpSpPr>
            <p:nvPr/>
          </p:nvGrpSpPr>
          <p:grpSpPr bwMode="auto">
            <a:xfrm>
              <a:off x="3840" y="864"/>
              <a:ext cx="809" cy="54"/>
              <a:chOff x="3877" y="1779"/>
              <a:chExt cx="809" cy="54"/>
            </a:xfrm>
          </p:grpSpPr>
          <p:sp>
            <p:nvSpPr>
              <p:cNvPr id="149" name="Line 353"/>
              <p:cNvSpPr>
                <a:spLocks noChangeShapeType="1"/>
              </p:cNvSpPr>
              <p:nvPr/>
            </p:nvSpPr>
            <p:spPr bwMode="auto">
              <a:xfrm>
                <a:off x="3877" y="1779"/>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354"/>
              <p:cNvSpPr>
                <a:spLocks noChangeShapeType="1"/>
              </p:cNvSpPr>
              <p:nvPr/>
            </p:nvSpPr>
            <p:spPr bwMode="auto">
              <a:xfrm>
                <a:off x="3886"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355"/>
              <p:cNvSpPr>
                <a:spLocks noChangeShapeType="1"/>
              </p:cNvSpPr>
              <p:nvPr/>
            </p:nvSpPr>
            <p:spPr bwMode="auto">
              <a:xfrm>
                <a:off x="3877" y="1832"/>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Line 356"/>
              <p:cNvSpPr>
                <a:spLocks noChangeShapeType="1"/>
              </p:cNvSpPr>
              <p:nvPr/>
            </p:nvSpPr>
            <p:spPr bwMode="auto">
              <a:xfrm flipV="1">
                <a:off x="3912"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Line 357"/>
              <p:cNvSpPr>
                <a:spLocks noChangeShapeType="1"/>
              </p:cNvSpPr>
              <p:nvPr/>
            </p:nvSpPr>
            <p:spPr bwMode="auto">
              <a:xfrm>
                <a:off x="3912" y="1779"/>
                <a:ext cx="35"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358"/>
              <p:cNvSpPr>
                <a:spLocks noChangeShapeType="1"/>
              </p:cNvSpPr>
              <p:nvPr/>
            </p:nvSpPr>
            <p:spPr bwMode="auto">
              <a:xfrm flipV="1">
                <a:off x="3947"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359"/>
              <p:cNvSpPr>
                <a:spLocks noChangeShapeType="1"/>
              </p:cNvSpPr>
              <p:nvPr/>
            </p:nvSpPr>
            <p:spPr bwMode="auto">
              <a:xfrm>
                <a:off x="3965" y="1779"/>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360"/>
              <p:cNvSpPr>
                <a:spLocks noChangeShapeType="1"/>
              </p:cNvSpPr>
              <p:nvPr/>
            </p:nvSpPr>
            <p:spPr bwMode="auto">
              <a:xfrm>
                <a:off x="3982"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361"/>
              <p:cNvSpPr>
                <a:spLocks noChangeShapeType="1"/>
              </p:cNvSpPr>
              <p:nvPr/>
            </p:nvSpPr>
            <p:spPr bwMode="auto">
              <a:xfrm flipV="1">
                <a:off x="4018" y="1814"/>
                <a:ext cx="1" cy="1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Line 362"/>
              <p:cNvSpPr>
                <a:spLocks noChangeShapeType="1"/>
              </p:cNvSpPr>
              <p:nvPr/>
            </p:nvSpPr>
            <p:spPr bwMode="auto">
              <a:xfrm flipV="1">
                <a:off x="4018" y="1779"/>
                <a:ext cx="17"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 name="Line 363"/>
              <p:cNvSpPr>
                <a:spLocks noChangeShapeType="1"/>
              </p:cNvSpPr>
              <p:nvPr/>
            </p:nvSpPr>
            <p:spPr bwMode="auto">
              <a:xfrm>
                <a:off x="4035" y="1779"/>
                <a:ext cx="18"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 name="Line 364"/>
              <p:cNvSpPr>
                <a:spLocks noChangeShapeType="1"/>
              </p:cNvSpPr>
              <p:nvPr/>
            </p:nvSpPr>
            <p:spPr bwMode="auto">
              <a:xfrm>
                <a:off x="4053" y="1814"/>
                <a:ext cx="1" cy="1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 name="Line 365"/>
              <p:cNvSpPr>
                <a:spLocks noChangeShapeType="1"/>
              </p:cNvSpPr>
              <p:nvPr/>
            </p:nvSpPr>
            <p:spPr bwMode="auto">
              <a:xfrm>
                <a:off x="4018" y="1814"/>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 name="Line 366"/>
              <p:cNvSpPr>
                <a:spLocks noChangeShapeType="1"/>
              </p:cNvSpPr>
              <p:nvPr/>
            </p:nvSpPr>
            <p:spPr bwMode="auto">
              <a:xfrm flipH="1">
                <a:off x="4097"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 name="Line 367"/>
              <p:cNvSpPr>
                <a:spLocks noChangeShapeType="1"/>
              </p:cNvSpPr>
              <p:nvPr/>
            </p:nvSpPr>
            <p:spPr bwMode="auto">
              <a:xfrm flipH="1">
                <a:off x="4079" y="1832"/>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 name="Line 368"/>
              <p:cNvSpPr>
                <a:spLocks noChangeShapeType="1"/>
              </p:cNvSpPr>
              <p:nvPr/>
            </p:nvSpPr>
            <p:spPr bwMode="auto">
              <a:xfrm flipH="1" flipV="1">
                <a:off x="4070"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 name="Line 369"/>
              <p:cNvSpPr>
                <a:spLocks noChangeShapeType="1"/>
              </p:cNvSpPr>
              <p:nvPr/>
            </p:nvSpPr>
            <p:spPr bwMode="auto">
              <a:xfrm flipV="1">
                <a:off x="4070" y="1788"/>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6" name="Line 370"/>
              <p:cNvSpPr>
                <a:spLocks noChangeShapeType="1"/>
              </p:cNvSpPr>
              <p:nvPr/>
            </p:nvSpPr>
            <p:spPr bwMode="auto">
              <a:xfrm flipV="1">
                <a:off x="4070"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7" name="Line 371"/>
              <p:cNvSpPr>
                <a:spLocks noChangeShapeType="1"/>
              </p:cNvSpPr>
              <p:nvPr/>
            </p:nvSpPr>
            <p:spPr bwMode="auto">
              <a:xfrm>
                <a:off x="4079" y="1779"/>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8" name="Line 372"/>
              <p:cNvSpPr>
                <a:spLocks noChangeShapeType="1"/>
              </p:cNvSpPr>
              <p:nvPr/>
            </p:nvSpPr>
            <p:spPr bwMode="auto">
              <a:xfrm>
                <a:off x="4097"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9" name="Line 373"/>
              <p:cNvSpPr>
                <a:spLocks noChangeShapeType="1"/>
              </p:cNvSpPr>
              <p:nvPr/>
            </p:nvSpPr>
            <p:spPr bwMode="auto">
              <a:xfrm>
                <a:off x="4123" y="1779"/>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0" name="Line 374"/>
              <p:cNvSpPr>
                <a:spLocks noChangeShapeType="1"/>
              </p:cNvSpPr>
              <p:nvPr/>
            </p:nvSpPr>
            <p:spPr bwMode="auto">
              <a:xfrm>
                <a:off x="4141"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 name="Line 375"/>
              <p:cNvSpPr>
                <a:spLocks noChangeShapeType="1"/>
              </p:cNvSpPr>
              <p:nvPr/>
            </p:nvSpPr>
            <p:spPr bwMode="auto">
              <a:xfrm flipH="1">
                <a:off x="4255"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 name="Line 376"/>
              <p:cNvSpPr>
                <a:spLocks noChangeShapeType="1"/>
              </p:cNvSpPr>
              <p:nvPr/>
            </p:nvSpPr>
            <p:spPr bwMode="auto">
              <a:xfrm flipH="1">
                <a:off x="4237" y="1832"/>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3" name="Line 377"/>
              <p:cNvSpPr>
                <a:spLocks noChangeShapeType="1"/>
              </p:cNvSpPr>
              <p:nvPr/>
            </p:nvSpPr>
            <p:spPr bwMode="auto">
              <a:xfrm flipH="1" flipV="1">
                <a:off x="4229" y="1823"/>
                <a:ext cx="8"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 name="Line 378"/>
              <p:cNvSpPr>
                <a:spLocks noChangeShapeType="1"/>
              </p:cNvSpPr>
              <p:nvPr/>
            </p:nvSpPr>
            <p:spPr bwMode="auto">
              <a:xfrm flipV="1">
                <a:off x="4229" y="1788"/>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 name="Line 379"/>
              <p:cNvSpPr>
                <a:spLocks noChangeShapeType="1"/>
              </p:cNvSpPr>
              <p:nvPr/>
            </p:nvSpPr>
            <p:spPr bwMode="auto">
              <a:xfrm flipV="1">
                <a:off x="4229" y="1779"/>
                <a:ext cx="8"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 name="Line 380"/>
              <p:cNvSpPr>
                <a:spLocks noChangeShapeType="1"/>
              </p:cNvSpPr>
              <p:nvPr/>
            </p:nvSpPr>
            <p:spPr bwMode="auto">
              <a:xfrm>
                <a:off x="4237" y="1779"/>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7" name="Line 381"/>
              <p:cNvSpPr>
                <a:spLocks noChangeShapeType="1"/>
              </p:cNvSpPr>
              <p:nvPr/>
            </p:nvSpPr>
            <p:spPr bwMode="auto">
              <a:xfrm>
                <a:off x="4255"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 name="Line 382"/>
              <p:cNvSpPr>
                <a:spLocks noChangeShapeType="1"/>
              </p:cNvSpPr>
              <p:nvPr/>
            </p:nvSpPr>
            <p:spPr bwMode="auto">
              <a:xfrm flipV="1">
                <a:off x="4281"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9" name="Line 383"/>
              <p:cNvSpPr>
                <a:spLocks noChangeShapeType="1"/>
              </p:cNvSpPr>
              <p:nvPr/>
            </p:nvSpPr>
            <p:spPr bwMode="auto">
              <a:xfrm>
                <a:off x="4281" y="1779"/>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Line 384"/>
              <p:cNvSpPr>
                <a:spLocks noChangeShapeType="1"/>
              </p:cNvSpPr>
              <p:nvPr/>
            </p:nvSpPr>
            <p:spPr bwMode="auto">
              <a:xfrm>
                <a:off x="4316"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385"/>
              <p:cNvSpPr>
                <a:spLocks noChangeShapeType="1"/>
              </p:cNvSpPr>
              <p:nvPr/>
            </p:nvSpPr>
            <p:spPr bwMode="auto">
              <a:xfrm flipH="1">
                <a:off x="4281" y="1832"/>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386"/>
              <p:cNvSpPr>
                <a:spLocks noChangeShapeType="1"/>
              </p:cNvSpPr>
              <p:nvPr/>
            </p:nvSpPr>
            <p:spPr bwMode="auto">
              <a:xfrm flipV="1">
                <a:off x="4334"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387"/>
              <p:cNvSpPr>
                <a:spLocks noChangeShapeType="1"/>
              </p:cNvSpPr>
              <p:nvPr/>
            </p:nvSpPr>
            <p:spPr bwMode="auto">
              <a:xfrm>
                <a:off x="4334" y="1779"/>
                <a:ext cx="35"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388"/>
              <p:cNvSpPr>
                <a:spLocks noChangeShapeType="1"/>
              </p:cNvSpPr>
              <p:nvPr/>
            </p:nvSpPr>
            <p:spPr bwMode="auto">
              <a:xfrm flipV="1">
                <a:off x="4369"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389"/>
              <p:cNvSpPr>
                <a:spLocks noChangeShapeType="1"/>
              </p:cNvSpPr>
              <p:nvPr/>
            </p:nvSpPr>
            <p:spPr bwMode="auto">
              <a:xfrm>
                <a:off x="4387" y="1832"/>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390"/>
              <p:cNvSpPr>
                <a:spLocks noChangeShapeType="1"/>
              </p:cNvSpPr>
              <p:nvPr/>
            </p:nvSpPr>
            <p:spPr bwMode="auto">
              <a:xfrm flipV="1">
                <a:off x="4413"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391"/>
              <p:cNvSpPr>
                <a:spLocks noChangeShapeType="1"/>
              </p:cNvSpPr>
              <p:nvPr/>
            </p:nvSpPr>
            <p:spPr bwMode="auto">
              <a:xfrm flipV="1">
                <a:off x="4422" y="1788"/>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392"/>
              <p:cNvSpPr>
                <a:spLocks noChangeShapeType="1"/>
              </p:cNvSpPr>
              <p:nvPr/>
            </p:nvSpPr>
            <p:spPr bwMode="auto">
              <a:xfrm flipH="1" flipV="1">
                <a:off x="4413"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 name="Line 393"/>
              <p:cNvSpPr>
                <a:spLocks noChangeShapeType="1"/>
              </p:cNvSpPr>
              <p:nvPr/>
            </p:nvSpPr>
            <p:spPr bwMode="auto">
              <a:xfrm flipH="1">
                <a:off x="4387" y="1779"/>
                <a:ext cx="2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Line 394"/>
              <p:cNvSpPr>
                <a:spLocks noChangeShapeType="1"/>
              </p:cNvSpPr>
              <p:nvPr/>
            </p:nvSpPr>
            <p:spPr bwMode="auto">
              <a:xfrm>
                <a:off x="4395"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 name="Line 395"/>
              <p:cNvSpPr>
                <a:spLocks noChangeShapeType="1"/>
              </p:cNvSpPr>
              <p:nvPr/>
            </p:nvSpPr>
            <p:spPr bwMode="auto">
              <a:xfrm>
                <a:off x="4439" y="1779"/>
                <a:ext cx="1" cy="44"/>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 name="Line 396"/>
              <p:cNvSpPr>
                <a:spLocks noChangeShapeType="1"/>
              </p:cNvSpPr>
              <p:nvPr/>
            </p:nvSpPr>
            <p:spPr bwMode="auto">
              <a:xfrm>
                <a:off x="4439"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Line 397"/>
              <p:cNvSpPr>
                <a:spLocks noChangeShapeType="1"/>
              </p:cNvSpPr>
              <p:nvPr/>
            </p:nvSpPr>
            <p:spPr bwMode="auto">
              <a:xfrm>
                <a:off x="4448" y="1832"/>
                <a:ext cx="18"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Line 398"/>
              <p:cNvSpPr>
                <a:spLocks noChangeShapeType="1"/>
              </p:cNvSpPr>
              <p:nvPr/>
            </p:nvSpPr>
            <p:spPr bwMode="auto">
              <a:xfrm flipV="1">
                <a:off x="4466" y="1823"/>
                <a:ext cx="8"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399"/>
              <p:cNvSpPr>
                <a:spLocks noChangeShapeType="1"/>
              </p:cNvSpPr>
              <p:nvPr/>
            </p:nvSpPr>
            <p:spPr bwMode="auto">
              <a:xfrm flipV="1">
                <a:off x="4474" y="1779"/>
                <a:ext cx="1" cy="44"/>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400"/>
              <p:cNvSpPr>
                <a:spLocks noChangeShapeType="1"/>
              </p:cNvSpPr>
              <p:nvPr/>
            </p:nvSpPr>
            <p:spPr bwMode="auto">
              <a:xfrm flipH="1">
                <a:off x="4518"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401"/>
              <p:cNvSpPr>
                <a:spLocks noChangeShapeType="1"/>
              </p:cNvSpPr>
              <p:nvPr/>
            </p:nvSpPr>
            <p:spPr bwMode="auto">
              <a:xfrm flipH="1">
                <a:off x="4501" y="1832"/>
                <a:ext cx="1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402"/>
              <p:cNvSpPr>
                <a:spLocks noChangeShapeType="1"/>
              </p:cNvSpPr>
              <p:nvPr/>
            </p:nvSpPr>
            <p:spPr bwMode="auto">
              <a:xfrm flipH="1" flipV="1">
                <a:off x="4492" y="1823"/>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 name="Line 403"/>
              <p:cNvSpPr>
                <a:spLocks noChangeShapeType="1"/>
              </p:cNvSpPr>
              <p:nvPr/>
            </p:nvSpPr>
            <p:spPr bwMode="auto">
              <a:xfrm flipV="1">
                <a:off x="4492" y="1788"/>
                <a:ext cx="1" cy="35"/>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Line 404"/>
              <p:cNvSpPr>
                <a:spLocks noChangeShapeType="1"/>
              </p:cNvSpPr>
              <p:nvPr/>
            </p:nvSpPr>
            <p:spPr bwMode="auto">
              <a:xfrm flipV="1">
                <a:off x="4492"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1" name="Line 405"/>
              <p:cNvSpPr>
                <a:spLocks noChangeShapeType="1"/>
              </p:cNvSpPr>
              <p:nvPr/>
            </p:nvSpPr>
            <p:spPr bwMode="auto">
              <a:xfrm>
                <a:off x="4501" y="1779"/>
                <a:ext cx="1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2" name="Line 406"/>
              <p:cNvSpPr>
                <a:spLocks noChangeShapeType="1"/>
              </p:cNvSpPr>
              <p:nvPr/>
            </p:nvSpPr>
            <p:spPr bwMode="auto">
              <a:xfrm>
                <a:off x="4518" y="1779"/>
                <a:ext cx="9"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 name="Line 407"/>
              <p:cNvSpPr>
                <a:spLocks noChangeShapeType="1"/>
              </p:cNvSpPr>
              <p:nvPr/>
            </p:nvSpPr>
            <p:spPr bwMode="auto">
              <a:xfrm>
                <a:off x="4545" y="1779"/>
                <a:ext cx="35"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 name="Line 408"/>
              <p:cNvSpPr>
                <a:spLocks noChangeShapeType="1"/>
              </p:cNvSpPr>
              <p:nvPr/>
            </p:nvSpPr>
            <p:spPr bwMode="auto">
              <a:xfrm>
                <a:off x="4562"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 name="Line 409"/>
              <p:cNvSpPr>
                <a:spLocks noChangeShapeType="1"/>
              </p:cNvSpPr>
              <p:nvPr/>
            </p:nvSpPr>
            <p:spPr bwMode="auto">
              <a:xfrm flipV="1">
                <a:off x="4597"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 name="Line 410"/>
              <p:cNvSpPr>
                <a:spLocks noChangeShapeType="1"/>
              </p:cNvSpPr>
              <p:nvPr/>
            </p:nvSpPr>
            <p:spPr bwMode="auto">
              <a:xfrm>
                <a:off x="4597" y="1779"/>
                <a:ext cx="3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 name="Line 411"/>
              <p:cNvSpPr>
                <a:spLocks noChangeShapeType="1"/>
              </p:cNvSpPr>
              <p:nvPr/>
            </p:nvSpPr>
            <p:spPr bwMode="auto">
              <a:xfrm>
                <a:off x="4633"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 name="Line 412"/>
              <p:cNvSpPr>
                <a:spLocks noChangeShapeType="1"/>
              </p:cNvSpPr>
              <p:nvPr/>
            </p:nvSpPr>
            <p:spPr bwMode="auto">
              <a:xfrm flipH="1">
                <a:off x="4597" y="1832"/>
                <a:ext cx="36"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 name="Line 413"/>
              <p:cNvSpPr>
                <a:spLocks noChangeShapeType="1"/>
              </p:cNvSpPr>
              <p:nvPr/>
            </p:nvSpPr>
            <p:spPr bwMode="auto">
              <a:xfrm flipV="1">
                <a:off x="4650" y="1779"/>
                <a:ext cx="1" cy="53"/>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 name="Line 414"/>
              <p:cNvSpPr>
                <a:spLocks noChangeShapeType="1"/>
              </p:cNvSpPr>
              <p:nvPr/>
            </p:nvSpPr>
            <p:spPr bwMode="auto">
              <a:xfrm>
                <a:off x="4650" y="1779"/>
                <a:ext cx="2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1" name="Line 415"/>
              <p:cNvSpPr>
                <a:spLocks noChangeShapeType="1"/>
              </p:cNvSpPr>
              <p:nvPr/>
            </p:nvSpPr>
            <p:spPr bwMode="auto">
              <a:xfrm>
                <a:off x="4677" y="1779"/>
                <a:ext cx="8"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2" name="Line 416"/>
              <p:cNvSpPr>
                <a:spLocks noChangeShapeType="1"/>
              </p:cNvSpPr>
              <p:nvPr/>
            </p:nvSpPr>
            <p:spPr bwMode="auto">
              <a:xfrm>
                <a:off x="4685" y="1788"/>
                <a:ext cx="1" cy="9"/>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3" name="Line 417"/>
              <p:cNvSpPr>
                <a:spLocks noChangeShapeType="1"/>
              </p:cNvSpPr>
              <p:nvPr/>
            </p:nvSpPr>
            <p:spPr bwMode="auto">
              <a:xfrm flipH="1">
                <a:off x="4677" y="1797"/>
                <a:ext cx="8" cy="8"/>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 name="Line 418"/>
              <p:cNvSpPr>
                <a:spLocks noChangeShapeType="1"/>
              </p:cNvSpPr>
              <p:nvPr/>
            </p:nvSpPr>
            <p:spPr bwMode="auto">
              <a:xfrm flipH="1">
                <a:off x="4650" y="1805"/>
                <a:ext cx="27" cy="1"/>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 name="Line 419"/>
              <p:cNvSpPr>
                <a:spLocks noChangeShapeType="1"/>
              </p:cNvSpPr>
              <p:nvPr/>
            </p:nvSpPr>
            <p:spPr bwMode="auto">
              <a:xfrm>
                <a:off x="4659" y="1805"/>
                <a:ext cx="26" cy="27"/>
              </a:xfrm>
              <a:prstGeom prst="line">
                <a:avLst/>
              </a:prstGeom>
              <a:noFill/>
              <a:ln w="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39" name="Text Box 6"/>
          <p:cNvSpPr txBox="1">
            <a:spLocks noChangeArrowheads="1"/>
          </p:cNvSpPr>
          <p:nvPr/>
        </p:nvSpPr>
        <p:spPr bwMode="auto">
          <a:xfrm>
            <a:off x="4007768" y="4005064"/>
            <a:ext cx="3312368" cy="40011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000" dirty="0">
                <a:solidFill>
                  <a:schemeClr val="accent2"/>
                </a:solidFill>
                <a:latin typeface="Arial" charset="0"/>
              </a:rPr>
              <a:t>Broken Wire Condition</a:t>
            </a:r>
          </a:p>
        </p:txBody>
      </p:sp>
      <p:pic>
        <p:nvPicPr>
          <p:cNvPr id="34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1401" y="4838514"/>
            <a:ext cx="6338016" cy="19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518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740" y="605928"/>
            <a:ext cx="8525262" cy="616944"/>
          </a:xfrm>
        </p:spPr>
        <p:txBody>
          <a:bodyPr>
            <a:normAutofit/>
          </a:bodyPr>
          <a:lstStyle/>
          <a:p>
            <a:pPr algn="ctr"/>
            <a:r>
              <a:rPr lang="en-IN" sz="2800" dirty="0">
                <a:solidFill>
                  <a:srgbClr val="FF0000"/>
                </a:solidFill>
                <a:latin typeface="Algerian" panose="04020705040A02060702" pitchFamily="82" charset="0"/>
              </a:rPr>
              <a:t>LOADS</a:t>
            </a:r>
          </a:p>
        </p:txBody>
      </p:sp>
      <p:pic>
        <p:nvPicPr>
          <p:cNvPr id="7" name="Content Placeholder 6"/>
          <p:cNvPicPr>
            <a:picLocks noGrp="1" noChangeAspect="1"/>
          </p:cNvPicPr>
          <p:nvPr>
            <p:ph idx="1"/>
          </p:nvPr>
        </p:nvPicPr>
        <p:blipFill>
          <a:blip r:embed="rId3"/>
          <a:stretch>
            <a:fillRect/>
          </a:stretch>
        </p:blipFill>
        <p:spPr>
          <a:xfrm>
            <a:off x="1013552" y="1620389"/>
            <a:ext cx="7866043" cy="4372787"/>
          </a:xfrm>
          <a:prstGeom prst="rect">
            <a:avLst/>
          </a:prstGeom>
        </p:spPr>
      </p:pic>
    </p:spTree>
    <p:extLst>
      <p:ext uri="{BB962C8B-B14F-4D97-AF65-F5344CB8AC3E}">
        <p14:creationId xmlns:p14="http://schemas.microsoft.com/office/powerpoint/2010/main" val="8567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740" y="605928"/>
            <a:ext cx="8525262" cy="616944"/>
          </a:xfrm>
        </p:spPr>
        <p:txBody>
          <a:bodyPr>
            <a:normAutofit/>
          </a:bodyPr>
          <a:lstStyle/>
          <a:p>
            <a:pPr algn="ctr"/>
            <a:r>
              <a:rPr lang="en-IN" sz="2800" dirty="0">
                <a:solidFill>
                  <a:srgbClr val="FF0000"/>
                </a:solidFill>
                <a:latin typeface="Algerian" panose="04020705040A02060702" pitchFamily="82" charset="0"/>
              </a:rPr>
              <a:t>TRANSVERSE LOAD DUE TO DEVIATION</a:t>
            </a:r>
          </a:p>
        </p:txBody>
      </p:sp>
      <p:pic>
        <p:nvPicPr>
          <p:cNvPr id="7" name="Content Placeholder 6"/>
          <p:cNvPicPr>
            <a:picLocks noGrp="1" noChangeAspect="1"/>
          </p:cNvPicPr>
          <p:nvPr>
            <p:ph idx="1"/>
          </p:nvPr>
        </p:nvPicPr>
        <p:blipFill>
          <a:blip r:embed="rId3"/>
          <a:stretch>
            <a:fillRect/>
          </a:stretch>
        </p:blipFill>
        <p:spPr>
          <a:xfrm>
            <a:off x="2126255" y="1311007"/>
            <a:ext cx="5124069" cy="5124069"/>
          </a:xfrm>
          <a:prstGeom prst="rect">
            <a:avLst/>
          </a:prstGeom>
        </p:spPr>
      </p:pic>
    </p:spTree>
    <p:extLst>
      <p:ext uri="{BB962C8B-B14F-4D97-AF65-F5344CB8AC3E}">
        <p14:creationId xmlns:p14="http://schemas.microsoft.com/office/powerpoint/2010/main" val="293543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740" y="605928"/>
            <a:ext cx="8525262" cy="616944"/>
          </a:xfrm>
        </p:spPr>
        <p:txBody>
          <a:bodyPr>
            <a:normAutofit/>
          </a:bodyPr>
          <a:lstStyle/>
          <a:p>
            <a:pPr algn="ctr"/>
            <a:r>
              <a:rPr lang="en-IN" sz="2800" dirty="0">
                <a:solidFill>
                  <a:srgbClr val="FF0000"/>
                </a:solidFill>
                <a:latin typeface="Algerian" panose="04020705040A02060702" pitchFamily="82" charset="0"/>
              </a:rPr>
              <a:t>DEVIATION LOADS NIL</a:t>
            </a:r>
          </a:p>
        </p:txBody>
      </p:sp>
      <p:pic>
        <p:nvPicPr>
          <p:cNvPr id="4" name="Content Placeholder 3"/>
          <p:cNvPicPr>
            <a:picLocks noGrp="1" noChangeAspect="1"/>
          </p:cNvPicPr>
          <p:nvPr>
            <p:ph idx="1"/>
          </p:nvPr>
        </p:nvPicPr>
        <p:blipFill>
          <a:blip r:embed="rId3"/>
          <a:stretch>
            <a:fillRect/>
          </a:stretch>
        </p:blipFill>
        <p:spPr>
          <a:xfrm>
            <a:off x="1939365" y="1608464"/>
            <a:ext cx="6073307" cy="4433562"/>
          </a:xfrm>
          <a:prstGeom prst="rect">
            <a:avLst/>
          </a:prstGeom>
        </p:spPr>
      </p:pic>
    </p:spTree>
    <p:extLst>
      <p:ext uri="{BB962C8B-B14F-4D97-AF65-F5344CB8AC3E}">
        <p14:creationId xmlns:p14="http://schemas.microsoft.com/office/powerpoint/2010/main" val="19433100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we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332656"/>
            <a:ext cx="4104456"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711625" y="5877272"/>
            <a:ext cx="2247731"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a:latin typeface="Bookman Old Style" pitchFamily="18" charset="0"/>
              </a:rPr>
              <a:t>Suspension Tower</a:t>
            </a:r>
            <a:endParaRPr lang="ta-IN" dirty="0"/>
          </a:p>
        </p:txBody>
      </p:sp>
      <p:sp>
        <p:nvSpPr>
          <p:cNvPr id="7" name="Rectangle 6"/>
          <p:cNvSpPr/>
          <p:nvPr/>
        </p:nvSpPr>
        <p:spPr>
          <a:xfrm>
            <a:off x="7032105" y="5877272"/>
            <a:ext cx="1818126"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dirty="0">
                <a:latin typeface="Bookman Old Style" pitchFamily="18" charset="0"/>
              </a:rPr>
              <a:t>Tension Tower</a:t>
            </a:r>
            <a:endParaRPr lang="ta-IN" dirty="0"/>
          </a:p>
        </p:txBody>
      </p:sp>
      <p:sp>
        <p:nvSpPr>
          <p:cNvPr id="8" name="Slide Number Placeholder 7"/>
          <p:cNvSpPr>
            <a:spLocks noGrp="1"/>
          </p:cNvSpPr>
          <p:nvPr>
            <p:ph type="sldNum" sz="quarter" idx="12"/>
          </p:nvPr>
        </p:nvSpPr>
        <p:spPr/>
        <p:txBody>
          <a:bodyPr/>
          <a:lstStyle/>
          <a:p>
            <a:fld id="{91DACD6F-512B-4289-83B7-D47794825B7B}" type="slidenum">
              <a:rPr lang="en-IN" smtClean="0"/>
              <a:pPr/>
              <a:t>64</a:t>
            </a:fld>
            <a:endParaRPr lang="en-IN"/>
          </a:p>
        </p:txBody>
      </p:sp>
      <p:pic>
        <p:nvPicPr>
          <p:cNvPr id="10" name="Picture 9" descr="Picture of Electricity pylon - Free Pictures - FreeFoto.com">
            <a:extLst>
              <a:ext uri="{FF2B5EF4-FFF2-40B4-BE49-F238E27FC236}">
                <a16:creationId xmlns:a16="http://schemas.microsoft.com/office/drawing/2014/main" id="{EC620381-4173-47B9-AB70-61015F1CBB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2024" y="404664"/>
            <a:ext cx="37726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108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5795" y="532482"/>
            <a:ext cx="5885932" cy="536154"/>
          </a:xfrm>
        </p:spPr>
        <p:txBody>
          <a:bodyPr>
            <a:normAutofit fontScale="90000"/>
          </a:bodyPr>
          <a:lstStyle/>
          <a:p>
            <a:r>
              <a:rPr lang="en-IN" dirty="0">
                <a:solidFill>
                  <a:srgbClr val="FF0000"/>
                </a:solidFill>
              </a:rPr>
              <a:t>BROKEN WIRE/DEAD END </a:t>
            </a:r>
          </a:p>
        </p:txBody>
      </p:sp>
      <p:pic>
        <p:nvPicPr>
          <p:cNvPr id="2" name="Picture 1"/>
          <p:cNvPicPr>
            <a:picLocks noChangeAspect="1"/>
          </p:cNvPicPr>
          <p:nvPr/>
        </p:nvPicPr>
        <p:blipFill>
          <a:blip r:embed="rId3"/>
          <a:stretch>
            <a:fillRect/>
          </a:stretch>
        </p:blipFill>
        <p:spPr>
          <a:xfrm>
            <a:off x="1872867" y="1068636"/>
            <a:ext cx="6190753" cy="5310129"/>
          </a:xfrm>
          <a:prstGeom prst="rect">
            <a:avLst/>
          </a:prstGeom>
        </p:spPr>
      </p:pic>
    </p:spTree>
    <p:extLst>
      <p:ext uri="{BB962C8B-B14F-4D97-AF65-F5344CB8AC3E}">
        <p14:creationId xmlns:p14="http://schemas.microsoft.com/office/powerpoint/2010/main" val="3975794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WIND MAP OF INDIA</a:t>
            </a:r>
            <a:endParaRPr lang="en-IN" sz="4000" i="1" dirty="0">
              <a:solidFill>
                <a:schemeClr val="bg1"/>
              </a:solidFill>
            </a:endParaRPr>
          </a:p>
        </p:txBody>
      </p:sp>
      <p:pic>
        <p:nvPicPr>
          <p:cNvPr id="6" name="Picture 17">
            <a:extLst>
              <a:ext uri="{FF2B5EF4-FFF2-40B4-BE49-F238E27FC236}">
                <a16:creationId xmlns:a16="http://schemas.microsoft.com/office/drawing/2014/main" id="{97D3703D-9E1E-65F5-532C-3258673B00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955040"/>
            <a:ext cx="6299200" cy="551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605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ROW WIDTH</a:t>
            </a:r>
            <a:endParaRPr lang="en-IN" sz="4000" i="1" dirty="0">
              <a:solidFill>
                <a:schemeClr val="bg1"/>
              </a:solidFill>
            </a:endParaRPr>
          </a:p>
        </p:txBody>
      </p:sp>
      <p:pic>
        <p:nvPicPr>
          <p:cNvPr id="5" name="Picture 4">
            <a:extLst>
              <a:ext uri="{FF2B5EF4-FFF2-40B4-BE49-F238E27FC236}">
                <a16:creationId xmlns:a16="http://schemas.microsoft.com/office/drawing/2014/main" id="{B07E4B32-3DAC-2FAD-7B21-CDE1B51B2E86}"/>
              </a:ext>
            </a:extLst>
          </p:cNvPr>
          <p:cNvPicPr>
            <a:picLocks noChangeAspect="1"/>
          </p:cNvPicPr>
          <p:nvPr/>
        </p:nvPicPr>
        <p:blipFill>
          <a:blip r:embed="rId2"/>
          <a:stretch>
            <a:fillRect/>
          </a:stretch>
        </p:blipFill>
        <p:spPr>
          <a:xfrm>
            <a:off x="995412" y="1182904"/>
            <a:ext cx="9296400" cy="4838700"/>
          </a:xfrm>
          <a:prstGeom prst="rect">
            <a:avLst/>
          </a:prstGeom>
        </p:spPr>
      </p:pic>
    </p:spTree>
    <p:extLst>
      <p:ext uri="{BB962C8B-B14F-4D97-AF65-F5344CB8AC3E}">
        <p14:creationId xmlns:p14="http://schemas.microsoft.com/office/powerpoint/2010/main" val="4111720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007F26A-5A0B-C94B-918E-285723250D73}"/>
              </a:ext>
            </a:extLst>
          </p:cNvPr>
          <p:cNvSpPr>
            <a:spLocks noGrp="1"/>
          </p:cNvSpPr>
          <p:nvPr>
            <p:ph idx="1"/>
          </p:nvPr>
        </p:nvSpPr>
        <p:spPr>
          <a:xfrm>
            <a:off x="4724400" y="0"/>
            <a:ext cx="3952672" cy="486383"/>
          </a:xfrm>
          <a:solidFill>
            <a:srgbClr val="000099"/>
          </a:solidFill>
          <a:ln>
            <a:miter lim="800000"/>
            <a:headEnd/>
            <a:tailEnd/>
          </a:ln>
        </p:spPr>
        <p:style>
          <a:lnRef idx="0">
            <a:schemeClr val="accent2"/>
          </a:lnRef>
          <a:fillRef idx="3">
            <a:schemeClr val="accent2"/>
          </a:fillRef>
          <a:effectRef idx="3">
            <a:schemeClr val="accent2"/>
          </a:effectRef>
          <a:fontRef idx="minor">
            <a:schemeClr val="lt1"/>
          </a:fontRef>
        </p:style>
        <p:txBody>
          <a:bodyPr>
            <a:noAutofit/>
          </a:bodyPr>
          <a:lstStyle/>
          <a:p>
            <a:pPr>
              <a:buFont typeface="Wingdings" panose="05000000000000000000" pitchFamily="2" charset="2"/>
              <a:buNone/>
              <a:defRPr/>
            </a:pPr>
            <a:r>
              <a:rPr lang="en-US" sz="3200" b="1" u="sng" dirty="0">
                <a:solidFill>
                  <a:schemeClr val="bg1"/>
                </a:solidFill>
                <a:latin typeface="Bookman Old Style" pitchFamily="18" charset="0"/>
              </a:rPr>
              <a:t>RIGHT OF WAY</a:t>
            </a:r>
            <a:endParaRPr lang="en-US" sz="3200" b="1" u="sng" dirty="0">
              <a:solidFill>
                <a:schemeClr val="bg1"/>
              </a:solidFill>
            </a:endParaRPr>
          </a:p>
        </p:txBody>
      </p:sp>
      <p:graphicFrame>
        <p:nvGraphicFramePr>
          <p:cNvPr id="5" name="Table 4">
            <a:extLst>
              <a:ext uri="{FF2B5EF4-FFF2-40B4-BE49-F238E27FC236}">
                <a16:creationId xmlns:a16="http://schemas.microsoft.com/office/drawing/2014/main" id="{46969991-CEA6-A47D-9BA8-EDA2634449EC}"/>
              </a:ext>
            </a:extLst>
          </p:cNvPr>
          <p:cNvGraphicFramePr>
            <a:graphicFrameLocks noGrp="1"/>
          </p:cNvGraphicFramePr>
          <p:nvPr>
            <p:extLst>
              <p:ext uri="{D42A27DB-BD31-4B8C-83A1-F6EECF244321}">
                <p14:modId xmlns:p14="http://schemas.microsoft.com/office/powerpoint/2010/main" val="890321593"/>
              </p:ext>
            </p:extLst>
          </p:nvPr>
        </p:nvGraphicFramePr>
        <p:xfrm>
          <a:off x="758757" y="690664"/>
          <a:ext cx="10029215" cy="1275960"/>
        </p:xfrm>
        <a:graphic>
          <a:graphicData uri="http://schemas.openxmlformats.org/drawingml/2006/table">
            <a:tbl>
              <a:tblPr/>
              <a:tblGrid>
                <a:gridCol w="723760">
                  <a:extLst>
                    <a:ext uri="{9D8B030D-6E8A-4147-A177-3AD203B41FA5}">
                      <a16:colId xmlns:a16="http://schemas.microsoft.com/office/drawing/2014/main" val="20000"/>
                    </a:ext>
                  </a:extLst>
                </a:gridCol>
                <a:gridCol w="3205214">
                  <a:extLst>
                    <a:ext uri="{9D8B030D-6E8A-4147-A177-3AD203B41FA5}">
                      <a16:colId xmlns:a16="http://schemas.microsoft.com/office/drawing/2014/main" val="20001"/>
                    </a:ext>
                  </a:extLst>
                </a:gridCol>
                <a:gridCol w="2067878">
                  <a:extLst>
                    <a:ext uri="{9D8B030D-6E8A-4147-A177-3AD203B41FA5}">
                      <a16:colId xmlns:a16="http://schemas.microsoft.com/office/drawing/2014/main" val="20002"/>
                    </a:ext>
                  </a:extLst>
                </a:gridCol>
                <a:gridCol w="1344121">
                  <a:extLst>
                    <a:ext uri="{9D8B030D-6E8A-4147-A177-3AD203B41FA5}">
                      <a16:colId xmlns:a16="http://schemas.microsoft.com/office/drawing/2014/main" val="20003"/>
                    </a:ext>
                  </a:extLst>
                </a:gridCol>
                <a:gridCol w="1344121">
                  <a:extLst>
                    <a:ext uri="{9D8B030D-6E8A-4147-A177-3AD203B41FA5}">
                      <a16:colId xmlns:a16="http://schemas.microsoft.com/office/drawing/2014/main" val="20004"/>
                    </a:ext>
                  </a:extLst>
                </a:gridCol>
                <a:gridCol w="1344121">
                  <a:extLst>
                    <a:ext uri="{9D8B030D-6E8A-4147-A177-3AD203B41FA5}">
                      <a16:colId xmlns:a16="http://schemas.microsoft.com/office/drawing/2014/main" val="20005"/>
                    </a:ext>
                  </a:extLst>
                </a:gridCol>
              </a:tblGrid>
              <a:tr h="7927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rPr>
                        <a:t>Sr. No</a:t>
                      </a:r>
                    </a:p>
                  </a:txBody>
                  <a:tcPr marT="45731" marB="4573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rPr>
                        <a:t>Type of  Clearance</a:t>
                      </a:r>
                    </a:p>
                  </a:txBody>
                  <a:tcPr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rPr>
                        <a:t>132 kV</a:t>
                      </a:r>
                    </a:p>
                  </a:txBody>
                  <a:tcPr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00"/>
                          </a:solidFill>
                          <a:effectLst/>
                          <a:latin typeface="Bookman Old Style" pitchFamily="18" charset="0"/>
                        </a:rPr>
                        <a:t>220 kV</a:t>
                      </a:r>
                    </a:p>
                  </a:txBody>
                  <a:tcPr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rPr>
                        <a:t>400 kV</a:t>
                      </a:r>
                    </a:p>
                  </a:txBody>
                  <a:tcPr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rPr>
                        <a:t>765 kV</a:t>
                      </a:r>
                    </a:p>
                  </a:txBody>
                  <a:tcPr marT="45731" marB="4573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32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rPr>
                        <a:t>1</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rPr>
                        <a:t>ROW width</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rPr>
                        <a:t>27 m</a:t>
                      </a:r>
                    </a:p>
                  </a:txBody>
                  <a:tcPr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rPr>
                        <a:t>35 m</a:t>
                      </a:r>
                    </a:p>
                  </a:txBody>
                  <a:tcPr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rPr>
                        <a:t>52 m</a:t>
                      </a:r>
                    </a:p>
                  </a:txBody>
                  <a:tcPr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Bookman Old Style" pitchFamily="18" charset="0"/>
                        </a:rPr>
                        <a:t>85 m</a:t>
                      </a:r>
                    </a:p>
                  </a:txBody>
                  <a:tcPr marT="45731" marB="4573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4061" name="Slide Number Placeholder 6">
            <a:extLst>
              <a:ext uri="{FF2B5EF4-FFF2-40B4-BE49-F238E27FC236}">
                <a16:creationId xmlns:a16="http://schemas.microsoft.com/office/drawing/2014/main" id="{CE6705AF-0D01-03C6-1821-FF5017B24649}"/>
              </a:ext>
            </a:extLst>
          </p:cNvPr>
          <p:cNvSpPr>
            <a:spLocks noGrp="1"/>
          </p:cNvSpPr>
          <p:nvPr>
            <p:ph type="sldNum" sz="quarter" idx="10"/>
          </p:nvPr>
        </p:nvSpPr>
        <p:spPr>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DF5B8600-BB45-4BAA-A4BD-3C87EFAEB2B7}" type="slidenum">
              <a:rPr lang="en-IN" altLang="en-US" sz="1400">
                <a:solidFill>
                  <a:schemeClr val="tx1"/>
                </a:solidFill>
              </a:rPr>
              <a:pPr algn="r" eaLnBrk="1" hangingPunct="1">
                <a:spcBef>
                  <a:spcPct val="0"/>
                </a:spcBef>
                <a:buClrTx/>
                <a:buSzTx/>
                <a:buFontTx/>
                <a:buNone/>
              </a:pPr>
              <a:t>68</a:t>
            </a:fld>
            <a:endParaRPr lang="en-IN" altLang="en-US" sz="1400">
              <a:solidFill>
                <a:schemeClr val="tx1"/>
              </a:solidFill>
            </a:endParaRPr>
          </a:p>
        </p:txBody>
      </p:sp>
      <p:pic>
        <p:nvPicPr>
          <p:cNvPr id="2" name="Picture 1">
            <a:extLst>
              <a:ext uri="{FF2B5EF4-FFF2-40B4-BE49-F238E27FC236}">
                <a16:creationId xmlns:a16="http://schemas.microsoft.com/office/drawing/2014/main" id="{B9139B33-4336-F202-4FC9-6EF2CA22D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890" y="1966624"/>
            <a:ext cx="8151776" cy="48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ROW WIDTH</a:t>
            </a:r>
            <a:endParaRPr lang="en-IN" sz="4000" i="1" dirty="0">
              <a:solidFill>
                <a:schemeClr val="bg1"/>
              </a:solidFill>
            </a:endParaRPr>
          </a:p>
        </p:txBody>
      </p:sp>
      <p:pic>
        <p:nvPicPr>
          <p:cNvPr id="3" name="Picture 1">
            <a:extLst>
              <a:ext uri="{FF2B5EF4-FFF2-40B4-BE49-F238E27FC236}">
                <a16:creationId xmlns:a16="http://schemas.microsoft.com/office/drawing/2014/main" id="{E11F8BBE-340F-D57E-3CDE-839B03901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1158241"/>
            <a:ext cx="7063361" cy="545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33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772160"/>
          </a:xfrm>
        </p:spPr>
        <p:txBody>
          <a:bodyPr>
            <a:normAutofit/>
          </a:bodyPr>
          <a:lstStyle/>
          <a:p>
            <a:pPr algn="ctr"/>
            <a:r>
              <a:rPr lang="en-US" sz="4000" i="1" dirty="0">
                <a:solidFill>
                  <a:schemeClr val="bg1"/>
                </a:solidFill>
              </a:rPr>
              <a:t>RECONNAISSANCE SURVEY</a:t>
            </a:r>
            <a:endParaRPr lang="en-IN" sz="4000" i="1" dirty="0">
              <a:solidFill>
                <a:schemeClr val="bg1"/>
              </a:solidFill>
            </a:endParaRPr>
          </a:p>
        </p:txBody>
      </p:sp>
      <p:sp>
        <p:nvSpPr>
          <p:cNvPr id="11" name="Content Placeholder 10">
            <a:extLst>
              <a:ext uri="{FF2B5EF4-FFF2-40B4-BE49-F238E27FC236}">
                <a16:creationId xmlns:a16="http://schemas.microsoft.com/office/drawing/2014/main" id="{416B04E0-5A96-9121-A8D4-0D4B3A5FA764}"/>
              </a:ext>
            </a:extLst>
          </p:cNvPr>
          <p:cNvSpPr>
            <a:spLocks noGrp="1"/>
          </p:cNvSpPr>
          <p:nvPr>
            <p:ph idx="1"/>
          </p:nvPr>
        </p:nvSpPr>
        <p:spPr>
          <a:xfrm>
            <a:off x="677334" y="1300480"/>
            <a:ext cx="10837332" cy="3982720"/>
          </a:xfrm>
        </p:spPr>
        <p:txBody>
          <a:bodyPr>
            <a:normAutofit/>
          </a:bodyPr>
          <a:lstStyle/>
          <a:p>
            <a:r>
              <a:rPr lang="en-US" sz="3200" dirty="0">
                <a:solidFill>
                  <a:schemeClr val="bg1"/>
                </a:solidFill>
              </a:rPr>
              <a:t>FIX UP THE ANGLE POINTS TENTATIVELY</a:t>
            </a:r>
          </a:p>
          <a:p>
            <a:r>
              <a:rPr lang="en-US" sz="3200" dirty="0">
                <a:solidFill>
                  <a:schemeClr val="bg1"/>
                </a:solidFill>
              </a:rPr>
              <a:t>SHORT ROUTE, APPROACHABLE </a:t>
            </a:r>
          </a:p>
          <a:p>
            <a:r>
              <a:rPr lang="en-US" sz="3200" dirty="0">
                <a:solidFill>
                  <a:schemeClr val="bg1"/>
                </a:solidFill>
              </a:rPr>
              <a:t>ALONG THE ROAD SIDE</a:t>
            </a:r>
          </a:p>
          <a:p>
            <a:r>
              <a:rPr lang="en-US" sz="3200" dirty="0">
                <a:solidFill>
                  <a:schemeClr val="bg1"/>
                </a:solidFill>
              </a:rPr>
              <a:t>MINIMISE THE ROW</a:t>
            </a:r>
          </a:p>
          <a:p>
            <a:r>
              <a:rPr lang="en-US" sz="3200" dirty="0">
                <a:solidFill>
                  <a:schemeClr val="bg1"/>
                </a:solidFill>
              </a:rPr>
              <a:t>AVOID NOTIFIED AREAS</a:t>
            </a:r>
            <a:endParaRPr lang="en-IN" sz="3200" dirty="0">
              <a:solidFill>
                <a:schemeClr val="bg1"/>
              </a:solidFill>
            </a:endParaRPr>
          </a:p>
        </p:txBody>
      </p:sp>
    </p:spTree>
    <p:extLst>
      <p:ext uri="{BB962C8B-B14F-4D97-AF65-F5344CB8AC3E}">
        <p14:creationId xmlns:p14="http://schemas.microsoft.com/office/powerpoint/2010/main" val="23695662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2AB76-FB65-5420-1925-8B2CF1F8A997}"/>
              </a:ext>
            </a:extLst>
          </p:cNvPr>
          <p:cNvSpPr>
            <a:spLocks noGrp="1"/>
          </p:cNvSpPr>
          <p:nvPr>
            <p:ph type="title"/>
          </p:nvPr>
        </p:nvSpPr>
        <p:spPr>
          <a:xfrm>
            <a:off x="342582" y="140044"/>
            <a:ext cx="5590858" cy="634314"/>
          </a:xfrm>
        </p:spPr>
        <p:txBody>
          <a:bodyPr>
            <a:normAutofit fontScale="90000"/>
          </a:bodyPr>
          <a:lstStyle/>
          <a:p>
            <a:r>
              <a:rPr lang="en-IN" dirty="0"/>
              <a:t>ROW WIDTH CALCULATION</a:t>
            </a:r>
          </a:p>
        </p:txBody>
      </p:sp>
      <p:graphicFrame>
        <p:nvGraphicFramePr>
          <p:cNvPr id="4" name="Content Placeholder 3">
            <a:extLst>
              <a:ext uri="{FF2B5EF4-FFF2-40B4-BE49-F238E27FC236}">
                <a16:creationId xmlns:a16="http://schemas.microsoft.com/office/drawing/2014/main" id="{7D0D3943-0F4D-F659-EEEB-3DAE97468AC3}"/>
              </a:ext>
            </a:extLst>
          </p:cNvPr>
          <p:cNvGraphicFramePr>
            <a:graphicFrameLocks noGrp="1"/>
          </p:cNvGraphicFramePr>
          <p:nvPr>
            <p:ph idx="1"/>
            <p:extLst>
              <p:ext uri="{D42A27DB-BD31-4B8C-83A1-F6EECF244321}">
                <p14:modId xmlns:p14="http://schemas.microsoft.com/office/powerpoint/2010/main" val="263786192"/>
              </p:ext>
            </p:extLst>
          </p:nvPr>
        </p:nvGraphicFramePr>
        <p:xfrm>
          <a:off x="1154346" y="721764"/>
          <a:ext cx="9139170" cy="5977448"/>
        </p:xfrm>
        <a:graphic>
          <a:graphicData uri="http://schemas.openxmlformats.org/drawingml/2006/table">
            <a:tbl>
              <a:tblPr>
                <a:tableStyleId>{5C22544A-7EE6-4342-B048-85BDC9FD1C3A}</a:tableStyleId>
              </a:tblPr>
              <a:tblGrid>
                <a:gridCol w="1668458">
                  <a:extLst>
                    <a:ext uri="{9D8B030D-6E8A-4147-A177-3AD203B41FA5}">
                      <a16:colId xmlns:a16="http://schemas.microsoft.com/office/drawing/2014/main" val="3028836761"/>
                    </a:ext>
                  </a:extLst>
                </a:gridCol>
                <a:gridCol w="933839">
                  <a:extLst>
                    <a:ext uri="{9D8B030D-6E8A-4147-A177-3AD203B41FA5}">
                      <a16:colId xmlns:a16="http://schemas.microsoft.com/office/drawing/2014/main" val="2027083116"/>
                    </a:ext>
                  </a:extLst>
                </a:gridCol>
                <a:gridCol w="933839">
                  <a:extLst>
                    <a:ext uri="{9D8B030D-6E8A-4147-A177-3AD203B41FA5}">
                      <a16:colId xmlns:a16="http://schemas.microsoft.com/office/drawing/2014/main" val="2324639588"/>
                    </a:ext>
                  </a:extLst>
                </a:gridCol>
                <a:gridCol w="933839">
                  <a:extLst>
                    <a:ext uri="{9D8B030D-6E8A-4147-A177-3AD203B41FA5}">
                      <a16:colId xmlns:a16="http://schemas.microsoft.com/office/drawing/2014/main" val="296770152"/>
                    </a:ext>
                  </a:extLst>
                </a:gridCol>
                <a:gridCol w="933839">
                  <a:extLst>
                    <a:ext uri="{9D8B030D-6E8A-4147-A177-3AD203B41FA5}">
                      <a16:colId xmlns:a16="http://schemas.microsoft.com/office/drawing/2014/main" val="633936276"/>
                    </a:ext>
                  </a:extLst>
                </a:gridCol>
                <a:gridCol w="933839">
                  <a:extLst>
                    <a:ext uri="{9D8B030D-6E8A-4147-A177-3AD203B41FA5}">
                      <a16:colId xmlns:a16="http://schemas.microsoft.com/office/drawing/2014/main" val="100350002"/>
                    </a:ext>
                  </a:extLst>
                </a:gridCol>
                <a:gridCol w="933839">
                  <a:extLst>
                    <a:ext uri="{9D8B030D-6E8A-4147-A177-3AD203B41FA5}">
                      <a16:colId xmlns:a16="http://schemas.microsoft.com/office/drawing/2014/main" val="1917630391"/>
                    </a:ext>
                  </a:extLst>
                </a:gridCol>
                <a:gridCol w="933839">
                  <a:extLst>
                    <a:ext uri="{9D8B030D-6E8A-4147-A177-3AD203B41FA5}">
                      <a16:colId xmlns:a16="http://schemas.microsoft.com/office/drawing/2014/main" val="1675177197"/>
                    </a:ext>
                  </a:extLst>
                </a:gridCol>
                <a:gridCol w="933839">
                  <a:extLst>
                    <a:ext uri="{9D8B030D-6E8A-4147-A177-3AD203B41FA5}">
                      <a16:colId xmlns:a16="http://schemas.microsoft.com/office/drawing/2014/main" val="1200418082"/>
                    </a:ext>
                  </a:extLst>
                </a:gridCol>
              </a:tblGrid>
              <a:tr h="220032">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ctr" fontAlgn="b"/>
                      <a:r>
                        <a:rPr lang="en-IN" sz="1200" u="sng" strike="noStrike" dirty="0">
                          <a:effectLst/>
                          <a:latin typeface="Arial Black" panose="020B0A04020102020204" pitchFamily="34" charset="0"/>
                        </a:rPr>
                        <a:t>for 400kV</a:t>
                      </a:r>
                      <a:endParaRPr lang="en-IN" sz="1200" b="0" i="0" u="sng"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ctr" fontAlgn="b"/>
                      <a:r>
                        <a:rPr lang="en-IN" sz="1200" u="sng" strike="noStrike">
                          <a:effectLst/>
                          <a:latin typeface="Arial Black" panose="020B0A04020102020204" pitchFamily="34" charset="0"/>
                        </a:rPr>
                        <a:t>for 132kV</a:t>
                      </a:r>
                      <a:endParaRPr lang="en-IN" sz="1200" b="0" i="0" u="sng"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ctr" fontAlgn="b"/>
                      <a:r>
                        <a:rPr lang="en-IN" sz="1200" u="sng" strike="noStrike">
                          <a:effectLst/>
                          <a:latin typeface="Arial Black" panose="020B0A04020102020204" pitchFamily="34" charset="0"/>
                        </a:rPr>
                        <a:t>for 220kV</a:t>
                      </a:r>
                      <a:endParaRPr lang="en-IN" sz="1200" b="0" i="0" u="sng"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2246172732"/>
                  </a:ext>
                </a:extLst>
              </a:tr>
              <a:tr h="358370">
                <a:tc gridSpan="2">
                  <a:txBody>
                    <a:bodyPr/>
                    <a:lstStyle/>
                    <a:p>
                      <a:pPr algn="l" fontAlgn="b"/>
                      <a:r>
                        <a:rPr lang="en-IN" sz="1200" u="none" strike="noStrike" dirty="0">
                          <a:effectLst/>
                          <a:latin typeface="Arial Black" panose="020B0A04020102020204" pitchFamily="34" charset="0"/>
                        </a:rPr>
                        <a:t>Min length of Insulator string                  =</a:t>
                      </a:r>
                      <a:endParaRPr lang="en-IN" sz="1200" b="0" i="0" u="none" strike="noStrike" dirty="0">
                        <a:effectLst/>
                        <a:latin typeface="Arial Black" panose="020B0A04020102020204" pitchFamily="34" charset="0"/>
                      </a:endParaRPr>
                    </a:p>
                  </a:txBody>
                  <a:tcPr marL="7027" marR="7027" marT="7027" marB="0" anchor="b"/>
                </a:tc>
                <a:tc hMerge="1">
                  <a:txBody>
                    <a:bodyPr/>
                    <a:lstStyle/>
                    <a:p>
                      <a:endParaRPr lang="en-IN"/>
                    </a:p>
                  </a:txBody>
                  <a:tcPr/>
                </a:tc>
                <a:tc>
                  <a:txBody>
                    <a:bodyPr/>
                    <a:lstStyle/>
                    <a:p>
                      <a:pPr algn="r" fontAlgn="b"/>
                      <a:r>
                        <a:rPr lang="en-IN" sz="1200" u="none" strike="noStrike">
                          <a:effectLst/>
                          <a:latin typeface="Arial Black" panose="020B0A04020102020204" pitchFamily="34" charset="0"/>
                        </a:rPr>
                        <a:t>4.2</a:t>
                      </a:r>
                      <a:endParaRPr lang="en-IN" sz="1200" b="0" i="0" u="none" strike="noStrike">
                        <a:effectLst/>
                        <a:latin typeface="Arial Black" panose="020B0A04020102020204" pitchFamily="34" charset="0"/>
                      </a:endParaRPr>
                    </a:p>
                  </a:txBody>
                  <a:tcPr marL="7027" marR="7027" marT="7027" marB="0" anchor="b"/>
                </a:tc>
                <a:tc>
                  <a:txBody>
                    <a:bodyPr/>
                    <a:lstStyle/>
                    <a:p>
                      <a:pPr algn="l" fontAlgn="b"/>
                      <a:r>
                        <a:rPr lang="en-IN" sz="1200" u="none" strike="noStrike">
                          <a:effectLst/>
                          <a:latin typeface="Arial Black" panose="020B0A04020102020204" pitchFamily="34" charset="0"/>
                        </a:rPr>
                        <a:t>mtrs</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1.92</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2.64</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3161416310"/>
                  </a:ext>
                </a:extLst>
              </a:tr>
              <a:tr h="220032">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3451403515"/>
                  </a:ext>
                </a:extLst>
              </a:tr>
              <a:tr h="227208">
                <a:tc rowSpan="2" gridSpan="2">
                  <a:txBody>
                    <a:bodyPr/>
                    <a:lstStyle/>
                    <a:p>
                      <a:pPr algn="just" fontAlgn="t"/>
                      <a:r>
                        <a:rPr lang="en-IN" sz="1200" u="none" strike="noStrike" dirty="0">
                          <a:effectLst/>
                          <a:latin typeface="Arial Black" panose="020B0A04020102020204" pitchFamily="34" charset="0"/>
                        </a:rPr>
                        <a:t>Max Sag of Moose ACSR  Conductor for = span of 400 </a:t>
                      </a:r>
                      <a:r>
                        <a:rPr lang="en-IN" sz="1200" u="none" strike="noStrike" dirty="0" err="1">
                          <a:effectLst/>
                          <a:latin typeface="Arial Black" panose="020B0A04020102020204" pitchFamily="34" charset="0"/>
                        </a:rPr>
                        <a:t>mtrs</a:t>
                      </a:r>
                      <a:r>
                        <a:rPr lang="en-IN" sz="1200" u="none" strike="noStrike" dirty="0">
                          <a:effectLst/>
                          <a:latin typeface="Arial Black" panose="020B0A04020102020204" pitchFamily="34" charset="0"/>
                        </a:rPr>
                        <a:t> at 75</a:t>
                      </a:r>
                      <a:r>
                        <a:rPr lang="en-IN" sz="1200" u="none" strike="noStrike" baseline="30000" dirty="0">
                          <a:effectLst/>
                          <a:latin typeface="Arial Black" panose="020B0A04020102020204" pitchFamily="34" charset="0"/>
                        </a:rPr>
                        <a:t>0</a:t>
                      </a:r>
                      <a:endParaRPr lang="en-IN" sz="1200" b="0" i="0" u="none" strike="noStrike" dirty="0">
                        <a:effectLst/>
                        <a:latin typeface="Arial Black" panose="020B0A04020102020204" pitchFamily="34" charset="0"/>
                      </a:endParaRPr>
                    </a:p>
                  </a:txBody>
                  <a:tcPr marL="7027" marR="7027" marT="7027" marB="0"/>
                </a:tc>
                <a:tc rowSpan="2" hMerge="1">
                  <a:txBody>
                    <a:bodyPr/>
                    <a:lstStyle/>
                    <a:p>
                      <a:endParaRPr lang="en-IN"/>
                    </a:p>
                  </a:txBody>
                  <a:tcPr/>
                </a:tc>
                <a:tc>
                  <a:txBody>
                    <a:bodyPr/>
                    <a:lstStyle/>
                    <a:p>
                      <a:pPr algn="r" fontAlgn="b"/>
                      <a:r>
                        <a:rPr lang="en-IN" sz="1200" u="none" strike="noStrike">
                          <a:effectLst/>
                          <a:latin typeface="Arial Black" panose="020B0A04020102020204" pitchFamily="34" charset="0"/>
                        </a:rPr>
                        <a:t>12.867</a:t>
                      </a:r>
                      <a:endParaRPr lang="en-IN" sz="1200" b="0" i="0" u="none" strike="noStrike">
                        <a:effectLst/>
                        <a:latin typeface="Arial Black" panose="020B0A04020102020204" pitchFamily="34" charset="0"/>
                      </a:endParaRPr>
                    </a:p>
                  </a:txBody>
                  <a:tcPr marL="7027" marR="7027" marT="7027" marB="0" anchor="b"/>
                </a:tc>
                <a:tc>
                  <a:txBody>
                    <a:bodyPr/>
                    <a:lstStyle/>
                    <a:p>
                      <a:pPr algn="l" fontAlgn="b"/>
                      <a:r>
                        <a:rPr lang="en-IN" sz="1200" u="none" strike="noStrike">
                          <a:effectLst/>
                          <a:latin typeface="Arial Black" panose="020B0A04020102020204" pitchFamily="34" charset="0"/>
                        </a:rPr>
                        <a:t>mtrs</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6.5</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9.235</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2572903888"/>
                  </a:ext>
                </a:extLst>
              </a:tr>
              <a:tr h="306970">
                <a:tc gridSpan="2" vMerge="1">
                  <a:txBody>
                    <a:bodyPr/>
                    <a:lstStyle/>
                    <a:p>
                      <a:endParaRPr lang="en-IN"/>
                    </a:p>
                  </a:txBody>
                  <a:tcPr/>
                </a:tc>
                <a:tc hMerge="1" vMerge="1">
                  <a:txBody>
                    <a:bodyPr/>
                    <a:lstStyle/>
                    <a:p>
                      <a:endParaRPr lang="en-IN"/>
                    </a:p>
                  </a:txBody>
                  <a:tcPr/>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extLst>
                  <a:ext uri="{0D108BD9-81ED-4DB2-BD59-A6C34878D82A}">
                    <a16:rowId xmlns:a16="http://schemas.microsoft.com/office/drawing/2014/main" val="1003482742"/>
                  </a:ext>
                </a:extLst>
              </a:tr>
              <a:tr h="220032">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3044622171"/>
                  </a:ext>
                </a:extLst>
              </a:tr>
              <a:tr h="358370">
                <a:tc gridSpan="2">
                  <a:txBody>
                    <a:bodyPr/>
                    <a:lstStyle/>
                    <a:p>
                      <a:pPr algn="l" fontAlgn="b"/>
                      <a:r>
                        <a:rPr lang="en-IN" sz="1200" u="none" strike="noStrike" dirty="0">
                          <a:effectLst/>
                          <a:latin typeface="Arial Black" panose="020B0A04020102020204" pitchFamily="34" charset="0"/>
                        </a:rPr>
                        <a:t>Conductor Shifts When it swings at 44</a:t>
                      </a:r>
                      <a:r>
                        <a:rPr lang="en-IN" sz="1200" u="none" strike="noStrike" baseline="30000" dirty="0">
                          <a:effectLst/>
                          <a:latin typeface="Arial Black" panose="020B0A04020102020204" pitchFamily="34" charset="0"/>
                        </a:rPr>
                        <a:t>0</a:t>
                      </a:r>
                      <a:r>
                        <a:rPr lang="en-IN" sz="1200" u="none" strike="noStrike" dirty="0">
                          <a:effectLst/>
                          <a:latin typeface="Arial Black" panose="020B0A04020102020204" pitchFamily="34" charset="0"/>
                        </a:rPr>
                        <a:t>=</a:t>
                      </a:r>
                      <a:endParaRPr lang="en-IN" sz="1200" b="0" i="0" u="none" strike="noStrike" dirty="0">
                        <a:effectLst/>
                        <a:latin typeface="Arial Black" panose="020B0A04020102020204" pitchFamily="34" charset="0"/>
                      </a:endParaRPr>
                    </a:p>
                  </a:txBody>
                  <a:tcPr marL="7027" marR="7027" marT="7027" marB="0" anchor="b"/>
                </a:tc>
                <a:tc hMerge="1">
                  <a:txBody>
                    <a:bodyPr/>
                    <a:lstStyle/>
                    <a:p>
                      <a:endParaRPr lang="en-IN"/>
                    </a:p>
                  </a:txBody>
                  <a:tcPr/>
                </a:tc>
                <a:tc gridSpan="2">
                  <a:txBody>
                    <a:bodyPr/>
                    <a:lstStyle/>
                    <a:p>
                      <a:pPr algn="l" fontAlgn="b"/>
                      <a:r>
                        <a:rPr lang="en-IN" sz="1200" u="none" strike="noStrike" dirty="0">
                          <a:effectLst/>
                          <a:latin typeface="Arial Black" panose="020B0A04020102020204" pitchFamily="34" charset="0"/>
                        </a:rPr>
                        <a:t>(4.2+12.867)x Sin 44</a:t>
                      </a:r>
                      <a:r>
                        <a:rPr lang="en-IN" sz="1200" u="none" strike="noStrike" baseline="30000" dirty="0">
                          <a:effectLst/>
                          <a:latin typeface="Arial Black" panose="020B0A04020102020204" pitchFamily="34" charset="0"/>
                        </a:rPr>
                        <a:t>0</a:t>
                      </a:r>
                      <a:endParaRPr lang="en-IN" sz="1200" b="0" i="0" u="none" strike="noStrike" dirty="0">
                        <a:effectLst/>
                        <a:latin typeface="Arial Black" panose="020B0A04020102020204" pitchFamily="34" charset="0"/>
                      </a:endParaRPr>
                    </a:p>
                  </a:txBody>
                  <a:tcPr marL="7027" marR="7027" marT="7027" marB="0" anchor="b"/>
                </a:tc>
                <a:tc hMerge="1">
                  <a:txBody>
                    <a:bodyPr/>
                    <a:lstStyle/>
                    <a:p>
                      <a:endParaRPr lang="en-IN"/>
                    </a:p>
                  </a:txBody>
                  <a:tcPr/>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gridSpan="2">
                  <a:txBody>
                    <a:bodyPr/>
                    <a:lstStyle/>
                    <a:p>
                      <a:pPr algn="l" fontAlgn="b"/>
                      <a:r>
                        <a:rPr lang="en-IN" sz="1200" u="none" strike="noStrike" dirty="0">
                          <a:effectLst/>
                          <a:latin typeface="Arial Black" panose="020B0A04020102020204" pitchFamily="34" charset="0"/>
                        </a:rPr>
                        <a:t>(1.92+6.5)x Sin 44</a:t>
                      </a:r>
                      <a:r>
                        <a:rPr lang="en-IN" sz="1200" u="none" strike="noStrike" baseline="30000" dirty="0">
                          <a:effectLst/>
                          <a:latin typeface="Arial Black" panose="020B0A04020102020204" pitchFamily="34" charset="0"/>
                        </a:rPr>
                        <a:t>0</a:t>
                      </a:r>
                      <a:endParaRPr lang="en-IN" sz="1200" b="0" i="0" u="none" strike="noStrike" dirty="0">
                        <a:effectLst/>
                        <a:latin typeface="Arial Black" panose="020B0A04020102020204" pitchFamily="34" charset="0"/>
                      </a:endParaRPr>
                    </a:p>
                  </a:txBody>
                  <a:tcPr marL="7027" marR="7027" marT="7027" marB="0" anchor="b"/>
                </a:tc>
                <a:tc hMerge="1">
                  <a:txBody>
                    <a:bodyPr/>
                    <a:lstStyle/>
                    <a:p>
                      <a:endParaRPr lang="en-IN"/>
                    </a:p>
                  </a:txBody>
                  <a:tcPr/>
                </a:tc>
                <a:tc gridSpan="2">
                  <a:txBody>
                    <a:bodyPr/>
                    <a:lstStyle/>
                    <a:p>
                      <a:pPr algn="l" fontAlgn="b"/>
                      <a:r>
                        <a:rPr lang="en-IN" sz="1200" u="none" strike="noStrike">
                          <a:effectLst/>
                          <a:latin typeface="Arial Black" panose="020B0A04020102020204" pitchFamily="34" charset="0"/>
                        </a:rPr>
                        <a:t>(2.64+9.235)x Sin 44</a:t>
                      </a:r>
                      <a:r>
                        <a:rPr lang="en-IN" sz="1200" u="none" strike="noStrike" baseline="30000">
                          <a:effectLst/>
                          <a:latin typeface="Arial Black" panose="020B0A04020102020204" pitchFamily="34" charset="0"/>
                        </a:rPr>
                        <a:t>0</a:t>
                      </a:r>
                      <a:endParaRPr lang="en-IN" sz="1200" b="0" i="0" u="none" strike="noStrike">
                        <a:effectLst/>
                        <a:latin typeface="Arial Black" panose="020B0A04020102020204" pitchFamily="34" charset="0"/>
                      </a:endParaRPr>
                    </a:p>
                  </a:txBody>
                  <a:tcPr marL="7027" marR="7027" marT="7027" marB="0" anchor="b"/>
                </a:tc>
                <a:tc hMerge="1">
                  <a:txBody>
                    <a:bodyPr/>
                    <a:lstStyle/>
                    <a:p>
                      <a:endParaRPr lang="en-IN"/>
                    </a:p>
                  </a:txBody>
                  <a:tcPr/>
                </a:tc>
                <a:extLst>
                  <a:ext uri="{0D108BD9-81ED-4DB2-BD59-A6C34878D82A}">
                    <a16:rowId xmlns:a16="http://schemas.microsoft.com/office/drawing/2014/main" val="3780006805"/>
                  </a:ext>
                </a:extLst>
              </a:tr>
              <a:tr h="220032">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a:t>
                      </a:r>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sng" strike="noStrike" dirty="0">
                          <a:effectLst/>
                          <a:latin typeface="Arial Black" panose="020B0A04020102020204" pitchFamily="34" charset="0"/>
                        </a:rPr>
                        <a:t>11.86</a:t>
                      </a:r>
                      <a:endParaRPr lang="en-IN" sz="1200" b="0" i="0" u="sng"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sng" strike="noStrike">
                          <a:effectLst/>
                          <a:latin typeface="Arial Black" panose="020B0A04020102020204" pitchFamily="34" charset="0"/>
                        </a:rPr>
                        <a:t>5.85</a:t>
                      </a:r>
                      <a:endParaRPr lang="en-IN" sz="1200" b="0" i="0" u="sng"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sng" strike="noStrike">
                          <a:effectLst/>
                          <a:latin typeface="Arial Black" panose="020B0A04020102020204" pitchFamily="34" charset="0"/>
                        </a:rPr>
                        <a:t>8.25</a:t>
                      </a:r>
                      <a:endParaRPr lang="en-IN" sz="1200" b="0" i="0" u="sng"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3993079920"/>
                  </a:ext>
                </a:extLst>
              </a:tr>
              <a:tr h="220032">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say</a:t>
                      </a:r>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dirty="0">
                          <a:effectLst/>
                          <a:latin typeface="Arial Black" panose="020B0A04020102020204" pitchFamily="34" charset="0"/>
                        </a:rPr>
                        <a:t>12.00</a:t>
                      </a:r>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r>
                        <a:rPr lang="en-IN" sz="1200" u="none" strike="noStrike">
                          <a:effectLst/>
                          <a:latin typeface="Arial Black" panose="020B0A04020102020204" pitchFamily="34" charset="0"/>
                        </a:rPr>
                        <a:t>mtrs</a:t>
                      </a:r>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6.00</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8.25</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2743643305"/>
                  </a:ext>
                </a:extLst>
              </a:tr>
              <a:tr h="220032">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1895648650"/>
                  </a:ext>
                </a:extLst>
              </a:tr>
              <a:tr h="358370">
                <a:tc gridSpan="2">
                  <a:txBody>
                    <a:bodyPr/>
                    <a:lstStyle/>
                    <a:p>
                      <a:pPr algn="l" fontAlgn="b"/>
                      <a:r>
                        <a:rPr lang="en-IN" sz="1200" u="none" strike="noStrike">
                          <a:effectLst/>
                          <a:latin typeface="Arial Black" panose="020B0A04020102020204" pitchFamily="34" charset="0"/>
                        </a:rPr>
                        <a:t>Minimum clearance required after swing</a:t>
                      </a:r>
                      <a:endParaRPr lang="en-IN" sz="1200" b="0" i="0" u="none" strike="noStrike">
                        <a:effectLst/>
                        <a:latin typeface="Arial Black" panose="020B0A04020102020204" pitchFamily="34" charset="0"/>
                      </a:endParaRPr>
                    </a:p>
                  </a:txBody>
                  <a:tcPr marL="7027" marR="7027" marT="7027" marB="0" anchor="b"/>
                </a:tc>
                <a:tc hMerge="1">
                  <a:txBody>
                    <a:bodyPr/>
                    <a:lstStyle/>
                    <a:p>
                      <a:endParaRPr lang="en-IN"/>
                    </a:p>
                  </a:txBody>
                  <a:tcPr/>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6.00</a:t>
                      </a:r>
                      <a:endParaRPr lang="en-IN" sz="1200" b="0" i="0" u="none" strike="noStrike">
                        <a:effectLst/>
                        <a:latin typeface="Arial Black" panose="020B0A04020102020204" pitchFamily="34" charset="0"/>
                      </a:endParaRPr>
                    </a:p>
                  </a:txBody>
                  <a:tcPr marL="7027" marR="7027" marT="7027" marB="0" anchor="b"/>
                </a:tc>
                <a:tc>
                  <a:txBody>
                    <a:bodyPr/>
                    <a:lstStyle/>
                    <a:p>
                      <a:pPr algn="l" fontAlgn="b"/>
                      <a:r>
                        <a:rPr lang="en-IN" sz="1200" u="none" strike="noStrike">
                          <a:effectLst/>
                          <a:latin typeface="Arial Black" panose="020B0A04020102020204" pitchFamily="34" charset="0"/>
                        </a:rPr>
                        <a:t>mtrs</a:t>
                      </a:r>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dirty="0">
                          <a:effectLst/>
                          <a:latin typeface="Arial Black" panose="020B0A04020102020204" pitchFamily="34" charset="0"/>
                        </a:rPr>
                        <a:t>4.00</a:t>
                      </a:r>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4.00</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1357813114"/>
                  </a:ext>
                </a:extLst>
              </a:tr>
              <a:tr h="220032">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3161391111"/>
                  </a:ext>
                </a:extLst>
              </a:tr>
              <a:tr h="358370">
                <a:tc>
                  <a:txBody>
                    <a:bodyPr/>
                    <a:lstStyle/>
                    <a:p>
                      <a:pPr algn="l" fontAlgn="b"/>
                      <a:r>
                        <a:rPr lang="en-IN" sz="1200" u="none" strike="noStrike">
                          <a:effectLst/>
                          <a:latin typeface="Arial Black" panose="020B0A04020102020204" pitchFamily="34" charset="0"/>
                        </a:rPr>
                        <a:t>Length of cross arm  </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say</a:t>
                      </a:r>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6.00</a:t>
                      </a:r>
                      <a:endParaRPr lang="en-IN" sz="1200" b="0" i="0" u="none" strike="noStrike">
                        <a:effectLst/>
                        <a:latin typeface="Arial Black" panose="020B0A04020102020204" pitchFamily="34" charset="0"/>
                      </a:endParaRPr>
                    </a:p>
                  </a:txBody>
                  <a:tcPr marL="7027" marR="7027" marT="7027" marB="0" anchor="b"/>
                </a:tc>
                <a:tc>
                  <a:txBody>
                    <a:bodyPr/>
                    <a:lstStyle/>
                    <a:p>
                      <a:pPr algn="l" fontAlgn="b"/>
                      <a:r>
                        <a:rPr lang="en-IN" sz="1200" u="none" strike="noStrike">
                          <a:effectLst/>
                          <a:latin typeface="Arial Black" panose="020B0A04020102020204" pitchFamily="34" charset="0"/>
                        </a:rPr>
                        <a:t>mtrs</a:t>
                      </a:r>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2.67</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3.35</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3409810833"/>
                  </a:ext>
                </a:extLst>
              </a:tr>
              <a:tr h="239165">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3231985525"/>
                  </a:ext>
                </a:extLst>
              </a:tr>
              <a:tr h="358370">
                <a:tc gridSpan="2">
                  <a:txBody>
                    <a:bodyPr/>
                    <a:lstStyle/>
                    <a:p>
                      <a:pPr algn="l" fontAlgn="b"/>
                      <a:r>
                        <a:rPr lang="en-IN" sz="1200" u="none" strike="noStrike">
                          <a:effectLst/>
                          <a:latin typeface="Arial Black" panose="020B0A04020102020204" pitchFamily="34" charset="0"/>
                        </a:rPr>
                        <a:t>Half of the tower width at Xarm level</a:t>
                      </a:r>
                      <a:endParaRPr lang="en-IN" sz="1200" b="0" i="0" u="none" strike="noStrike">
                        <a:effectLst/>
                        <a:latin typeface="Arial Black" panose="020B0A04020102020204" pitchFamily="34" charset="0"/>
                      </a:endParaRPr>
                    </a:p>
                  </a:txBody>
                  <a:tcPr marL="7027" marR="7027" marT="7027" marB="0" anchor="b"/>
                </a:tc>
                <a:tc hMerge="1">
                  <a:txBody>
                    <a:bodyPr/>
                    <a:lstStyle/>
                    <a:p>
                      <a:endParaRPr lang="en-IN"/>
                    </a:p>
                  </a:txBody>
                  <a:tcPr/>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dirty="0">
                          <a:effectLst/>
                          <a:latin typeface="Arial Black" panose="020B0A04020102020204" pitchFamily="34" charset="0"/>
                        </a:rPr>
                        <a:t>2.00</a:t>
                      </a:r>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r>
                        <a:rPr lang="en-IN" sz="1200" u="none" strike="noStrike">
                          <a:effectLst/>
                          <a:latin typeface="Arial Black" panose="020B0A04020102020204" pitchFamily="34" charset="0"/>
                        </a:rPr>
                        <a:t>mtrs</a:t>
                      </a:r>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0.85</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dirty="0">
                          <a:effectLst/>
                          <a:latin typeface="Arial Black" panose="020B0A04020102020204" pitchFamily="34" charset="0"/>
                        </a:rPr>
                        <a:t>1.75</a:t>
                      </a:r>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706573356"/>
                  </a:ext>
                </a:extLst>
              </a:tr>
              <a:tr h="220032">
                <a:tc>
                  <a:txBody>
                    <a:bodyPr/>
                    <a:lstStyle/>
                    <a:p>
                      <a:pPr algn="l" fontAlgn="b"/>
                      <a:r>
                        <a:rPr lang="en-IN" sz="1200" u="none" strike="noStrike">
                          <a:effectLst/>
                          <a:latin typeface="Arial Black" panose="020B0A04020102020204" pitchFamily="34" charset="0"/>
                        </a:rPr>
                        <a:t>i.e; hamper width/2</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4289917420"/>
                  </a:ext>
                </a:extLst>
              </a:tr>
              <a:tr h="220032">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extLst>
                  <a:ext uri="{0D108BD9-81ED-4DB2-BD59-A6C34878D82A}">
                    <a16:rowId xmlns:a16="http://schemas.microsoft.com/office/drawing/2014/main" val="3639611096"/>
                  </a:ext>
                </a:extLst>
              </a:tr>
              <a:tr h="358370">
                <a:tc gridSpan="3">
                  <a:txBody>
                    <a:bodyPr/>
                    <a:lstStyle/>
                    <a:p>
                      <a:pPr algn="l" fontAlgn="b"/>
                      <a:r>
                        <a:rPr lang="en-IN" sz="1200" u="none" strike="noStrike">
                          <a:effectLst/>
                          <a:latin typeface="Arial Black" panose="020B0A04020102020204" pitchFamily="34" charset="0"/>
                        </a:rPr>
                        <a:t>*The Clearance required from centre of tower  body</a:t>
                      </a:r>
                      <a:endParaRPr lang="en-IN" sz="1200" b="0" i="0" u="none" strike="noStrike">
                        <a:effectLst/>
                        <a:latin typeface="Arial Black" panose="020B0A04020102020204" pitchFamily="34" charset="0"/>
                      </a:endParaRPr>
                    </a:p>
                  </a:txBody>
                  <a:tcPr marL="7027" marR="7027" marT="7027" marB="0" anchor="b"/>
                </a:tc>
                <a:tc hMerge="1">
                  <a:txBody>
                    <a:bodyPr/>
                    <a:lstStyle/>
                    <a:p>
                      <a:endParaRPr lang="en-IN"/>
                    </a:p>
                  </a:txBody>
                  <a:tcPr/>
                </a:tc>
                <a:tc hMerge="1">
                  <a:txBody>
                    <a:bodyPr/>
                    <a:lstStyle/>
                    <a:p>
                      <a:endParaRPr lang="en-IN"/>
                    </a:p>
                  </a:txBody>
                  <a:tcPr/>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extLst>
                  <a:ext uri="{0D108BD9-81ED-4DB2-BD59-A6C34878D82A}">
                    <a16:rowId xmlns:a16="http://schemas.microsoft.com/office/drawing/2014/main" val="1501436645"/>
                  </a:ext>
                </a:extLst>
              </a:tr>
              <a:tr h="358370">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r>
                        <a:rPr lang="en-IN" sz="1200" u="none" strike="noStrike">
                          <a:effectLst/>
                          <a:latin typeface="Arial Black" panose="020B0A04020102020204" pitchFamily="34" charset="0"/>
                        </a:rPr>
                        <a:t>= 12+6+6+2</a:t>
                      </a:r>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26.00</a:t>
                      </a:r>
                      <a:endParaRPr lang="en-IN" sz="1200" b="0" i="0" u="none" strike="noStrike">
                        <a:effectLst/>
                        <a:latin typeface="Arial Black" panose="020B0A04020102020204" pitchFamily="34" charset="0"/>
                      </a:endParaRPr>
                    </a:p>
                  </a:txBody>
                  <a:tcPr marL="7027" marR="7027" marT="7027" marB="0" anchor="b"/>
                </a:tc>
                <a:tc>
                  <a:txBody>
                    <a:bodyPr/>
                    <a:lstStyle/>
                    <a:p>
                      <a:pPr algn="l" fontAlgn="b"/>
                      <a:r>
                        <a:rPr lang="en-IN" sz="1200" u="none" strike="noStrike">
                          <a:effectLst/>
                          <a:latin typeface="Arial Black" panose="020B0A04020102020204" pitchFamily="34" charset="0"/>
                        </a:rPr>
                        <a:t>mtrs</a:t>
                      </a:r>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13.52</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none" strike="noStrike">
                          <a:effectLst/>
                          <a:latin typeface="Arial Black" panose="020B0A04020102020204" pitchFamily="34" charset="0"/>
                        </a:rPr>
                        <a:t>17.35</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extLst>
                  <a:ext uri="{0D108BD9-81ED-4DB2-BD59-A6C34878D82A}">
                    <a16:rowId xmlns:a16="http://schemas.microsoft.com/office/drawing/2014/main" val="3850699079"/>
                  </a:ext>
                </a:extLst>
              </a:tr>
              <a:tr h="358370">
                <a:tc>
                  <a:txBody>
                    <a:bodyPr/>
                    <a:lstStyle/>
                    <a:p>
                      <a:pPr algn="l" fontAlgn="b"/>
                      <a:r>
                        <a:rPr lang="en-IN" sz="1200" u="none" strike="noStrike">
                          <a:effectLst/>
                          <a:latin typeface="Arial Black" panose="020B0A04020102020204" pitchFamily="34" charset="0"/>
                        </a:rPr>
                        <a:t>Taking both sides of tower </a:t>
                      </a:r>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r>
                        <a:rPr lang="en-IN" sz="1200" u="none" strike="noStrike">
                          <a:effectLst/>
                          <a:latin typeface="Arial Black" panose="020B0A04020102020204" pitchFamily="34" charset="0"/>
                        </a:rPr>
                        <a:t>2x26</a:t>
                      </a:r>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sng" strike="noStrike">
                          <a:effectLst/>
                          <a:latin typeface="Arial Black" panose="020B0A04020102020204" pitchFamily="34" charset="0"/>
                        </a:rPr>
                        <a:t>52.00</a:t>
                      </a:r>
                      <a:endParaRPr lang="en-IN" sz="1200" b="1" i="0" u="sng" strike="noStrike">
                        <a:solidFill>
                          <a:srgbClr val="FF0000"/>
                        </a:solidFill>
                        <a:effectLst/>
                        <a:latin typeface="Arial Black" panose="020B0A04020102020204" pitchFamily="34" charset="0"/>
                      </a:endParaRPr>
                    </a:p>
                  </a:txBody>
                  <a:tcPr marL="7027" marR="7027" marT="7027" marB="0" anchor="b"/>
                </a:tc>
                <a:tc>
                  <a:txBody>
                    <a:bodyPr/>
                    <a:lstStyle/>
                    <a:p>
                      <a:pPr algn="l" fontAlgn="b"/>
                      <a:r>
                        <a:rPr lang="en-IN" sz="1200" u="none" strike="noStrike">
                          <a:effectLst/>
                          <a:latin typeface="Arial Black" panose="020B0A04020102020204" pitchFamily="34" charset="0"/>
                        </a:rPr>
                        <a:t>mtrs</a:t>
                      </a:r>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sng" strike="noStrike">
                          <a:effectLst/>
                          <a:latin typeface="Arial Black" panose="020B0A04020102020204" pitchFamily="34" charset="0"/>
                        </a:rPr>
                        <a:t>27.04</a:t>
                      </a:r>
                      <a:endParaRPr lang="en-IN" sz="1200" b="1" i="0" u="sng" strike="noStrike">
                        <a:solidFill>
                          <a:srgbClr val="FF0000"/>
                        </a:solidFill>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r" fontAlgn="b"/>
                      <a:r>
                        <a:rPr lang="en-IN" sz="1200" u="sng" strike="noStrike">
                          <a:effectLst/>
                          <a:latin typeface="Arial Black" panose="020B0A04020102020204" pitchFamily="34" charset="0"/>
                        </a:rPr>
                        <a:t>34.70</a:t>
                      </a:r>
                      <a:endParaRPr lang="en-IN" sz="1200" b="1" i="0" u="sng" strike="noStrike">
                        <a:solidFill>
                          <a:srgbClr val="FF0000"/>
                        </a:solidFill>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extLst>
                  <a:ext uri="{0D108BD9-81ED-4DB2-BD59-A6C34878D82A}">
                    <a16:rowId xmlns:a16="http://schemas.microsoft.com/office/drawing/2014/main" val="3881389662"/>
                  </a:ext>
                </a:extLst>
              </a:tr>
              <a:tr h="220032">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a:effectLst/>
                        <a:latin typeface="Arial Black" panose="020B0A04020102020204" pitchFamily="34" charset="0"/>
                      </a:endParaRPr>
                    </a:p>
                  </a:txBody>
                  <a:tcPr marL="7027" marR="7027" marT="7027" marB="0" anchor="b"/>
                </a:tc>
                <a:tc>
                  <a:txBody>
                    <a:bodyPr/>
                    <a:lstStyle/>
                    <a:p>
                      <a:pPr algn="l" fontAlgn="b"/>
                      <a:endParaRPr lang="en-IN" sz="1200" b="0" i="0" u="none" strike="noStrike" dirty="0">
                        <a:effectLst/>
                        <a:latin typeface="Arial Black" panose="020B0A04020102020204" pitchFamily="34" charset="0"/>
                      </a:endParaRPr>
                    </a:p>
                  </a:txBody>
                  <a:tcPr marL="7027" marR="7027" marT="7027" marB="0" anchor="b"/>
                </a:tc>
                <a:extLst>
                  <a:ext uri="{0D108BD9-81ED-4DB2-BD59-A6C34878D82A}">
                    <a16:rowId xmlns:a16="http://schemas.microsoft.com/office/drawing/2014/main" val="3445389682"/>
                  </a:ext>
                </a:extLst>
              </a:tr>
            </a:tbl>
          </a:graphicData>
        </a:graphic>
      </p:graphicFrame>
    </p:spTree>
    <p:extLst>
      <p:ext uri="{BB962C8B-B14F-4D97-AF65-F5344CB8AC3E}">
        <p14:creationId xmlns:p14="http://schemas.microsoft.com/office/powerpoint/2010/main" val="39004718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153908"/>
            <a:ext cx="8596668" cy="862092"/>
          </a:xfrm>
        </p:spPr>
        <p:txBody>
          <a:bodyPr>
            <a:normAutofit/>
          </a:bodyPr>
          <a:lstStyle/>
          <a:p>
            <a:pPr algn="ctr"/>
            <a:r>
              <a:rPr lang="en-US" sz="4000" i="1" dirty="0">
                <a:solidFill>
                  <a:schemeClr val="bg1"/>
                </a:solidFill>
              </a:rPr>
              <a:t>CLEARANCE OVER POWER LINES</a:t>
            </a:r>
            <a:endParaRPr lang="en-IN" sz="4000" i="1" dirty="0">
              <a:solidFill>
                <a:schemeClr val="bg1"/>
              </a:solidFill>
            </a:endParaRPr>
          </a:p>
        </p:txBody>
      </p:sp>
      <p:pic>
        <p:nvPicPr>
          <p:cNvPr id="2" name="Picture 2">
            <a:extLst>
              <a:ext uri="{FF2B5EF4-FFF2-40B4-BE49-F238E27FC236}">
                <a16:creationId xmlns:a16="http://schemas.microsoft.com/office/drawing/2014/main" id="{5CD14228-E5AE-B15B-A052-18B860164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83" y="845751"/>
            <a:ext cx="11127932"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209D542-D9D7-73B6-EE9C-DDD69C0B9338}"/>
              </a:ext>
            </a:extLst>
          </p:cNvPr>
          <p:cNvSpPr txBox="1"/>
          <p:nvPr/>
        </p:nvSpPr>
        <p:spPr>
          <a:xfrm>
            <a:off x="1727200" y="5873095"/>
            <a:ext cx="9367520" cy="830997"/>
          </a:xfrm>
          <a:prstGeom prst="rect">
            <a:avLst/>
          </a:prstGeom>
          <a:noFill/>
        </p:spPr>
        <p:txBody>
          <a:bodyPr wrap="square">
            <a:spAutoFit/>
          </a:bodyPr>
          <a:lstStyle/>
          <a:p>
            <a:r>
              <a:rPr lang="en-US" sz="2400" dirty="0">
                <a:solidFill>
                  <a:schemeClr val="bg1"/>
                </a:solidFill>
              </a:rPr>
              <a:t>The tower of the power line to be crossed should be kept away from the proposed line shall be 1.5 times to the tower height. </a:t>
            </a:r>
          </a:p>
        </p:txBody>
      </p:sp>
    </p:spTree>
    <p:extLst>
      <p:ext uri="{BB962C8B-B14F-4D97-AF65-F5344CB8AC3E}">
        <p14:creationId xmlns:p14="http://schemas.microsoft.com/office/powerpoint/2010/main" val="14261533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1110186"/>
          </a:xfrm>
        </p:spPr>
        <p:txBody>
          <a:bodyPr>
            <a:normAutofit fontScale="90000"/>
          </a:bodyPr>
          <a:lstStyle/>
          <a:p>
            <a:pPr algn="ctr"/>
            <a:r>
              <a:rPr lang="en-US" sz="4000" i="1" dirty="0">
                <a:solidFill>
                  <a:schemeClr val="bg1"/>
                </a:solidFill>
              </a:rPr>
              <a:t>RIVER CROSSING CLEARANCES</a:t>
            </a:r>
            <a:br>
              <a:rPr lang="en-US" sz="4000" i="1" dirty="0">
                <a:solidFill>
                  <a:schemeClr val="bg1"/>
                </a:solidFill>
              </a:rPr>
            </a:br>
            <a:r>
              <a:rPr lang="en-US" sz="4000" i="1" dirty="0">
                <a:solidFill>
                  <a:schemeClr val="bg1"/>
                </a:solidFill>
              </a:rPr>
              <a:t>(in case of navigable rivers)</a:t>
            </a:r>
            <a:endParaRPr lang="en-IN" sz="4000" i="1" dirty="0">
              <a:solidFill>
                <a:schemeClr val="bg1"/>
              </a:solidFill>
            </a:endParaRPr>
          </a:p>
        </p:txBody>
      </p:sp>
      <p:pic>
        <p:nvPicPr>
          <p:cNvPr id="3" name="Picture 3">
            <a:extLst>
              <a:ext uri="{FF2B5EF4-FFF2-40B4-BE49-F238E27FC236}">
                <a16:creationId xmlns:a16="http://schemas.microsoft.com/office/drawing/2014/main" id="{93E7F3EA-ACB8-A4D8-FC7C-642097265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031" y="1632350"/>
            <a:ext cx="7529385" cy="405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29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A83070-F3F1-3D1E-CDDB-4FCC7F1B6F18}"/>
              </a:ext>
            </a:extLst>
          </p:cNvPr>
          <p:cNvSpPr txBox="1"/>
          <p:nvPr/>
        </p:nvSpPr>
        <p:spPr>
          <a:xfrm>
            <a:off x="296562" y="292446"/>
            <a:ext cx="9267568" cy="1015663"/>
          </a:xfrm>
          <a:prstGeom prst="rect">
            <a:avLst/>
          </a:prstGeom>
          <a:noFill/>
        </p:spPr>
        <p:txBody>
          <a:bodyPr wrap="square">
            <a:spAutoFit/>
          </a:bodyPr>
          <a:lstStyle/>
          <a:p>
            <a:r>
              <a:rPr lang="en-US" sz="3000" dirty="0">
                <a:solidFill>
                  <a:schemeClr val="bg1"/>
                </a:solidFill>
              </a:rPr>
              <a:t>Minimum Clearance of Power Conductor over the Highest Flood Level in Case of Non- Navigable Rivers</a:t>
            </a:r>
          </a:p>
        </p:txBody>
      </p:sp>
      <p:graphicFrame>
        <p:nvGraphicFramePr>
          <p:cNvPr id="4" name="Table 4">
            <a:extLst>
              <a:ext uri="{FF2B5EF4-FFF2-40B4-BE49-F238E27FC236}">
                <a16:creationId xmlns:a16="http://schemas.microsoft.com/office/drawing/2014/main" id="{510294A2-B800-F46F-AC3B-A11285F84F02}"/>
              </a:ext>
            </a:extLst>
          </p:cNvPr>
          <p:cNvGraphicFramePr>
            <a:graphicFrameLocks noGrp="1"/>
          </p:cNvGraphicFramePr>
          <p:nvPr>
            <p:extLst>
              <p:ext uri="{D42A27DB-BD31-4B8C-83A1-F6EECF244321}">
                <p14:modId xmlns:p14="http://schemas.microsoft.com/office/powerpoint/2010/main" val="1925326505"/>
              </p:ext>
            </p:extLst>
          </p:nvPr>
        </p:nvGraphicFramePr>
        <p:xfrm>
          <a:off x="790832" y="1919416"/>
          <a:ext cx="7998942" cy="3307196"/>
        </p:xfrm>
        <a:graphic>
          <a:graphicData uri="http://schemas.openxmlformats.org/drawingml/2006/table">
            <a:tbl>
              <a:tblPr firstRow="1" bandRow="1">
                <a:tableStyleId>{5C22544A-7EE6-4342-B048-85BDC9FD1C3A}</a:tableStyleId>
              </a:tblPr>
              <a:tblGrid>
                <a:gridCol w="3202861">
                  <a:extLst>
                    <a:ext uri="{9D8B030D-6E8A-4147-A177-3AD203B41FA5}">
                      <a16:colId xmlns:a16="http://schemas.microsoft.com/office/drawing/2014/main" val="2845972092"/>
                    </a:ext>
                  </a:extLst>
                </a:gridCol>
                <a:gridCol w="4796081">
                  <a:extLst>
                    <a:ext uri="{9D8B030D-6E8A-4147-A177-3AD203B41FA5}">
                      <a16:colId xmlns:a16="http://schemas.microsoft.com/office/drawing/2014/main" val="1954578009"/>
                    </a:ext>
                  </a:extLst>
                </a:gridCol>
              </a:tblGrid>
              <a:tr h="545644">
                <a:tc>
                  <a:txBody>
                    <a:bodyPr/>
                    <a:lstStyle/>
                    <a:p>
                      <a:pPr algn="ctr"/>
                      <a:r>
                        <a:rPr lang="en-US" dirty="0"/>
                        <a:t>System Voltage (kV) </a:t>
                      </a:r>
                    </a:p>
                    <a:p>
                      <a:pPr algn="ctr"/>
                      <a:r>
                        <a:rPr lang="en-US" dirty="0"/>
                        <a:t>Nominal/Highest </a:t>
                      </a:r>
                    </a:p>
                  </a:txBody>
                  <a:tcPr/>
                </a:tc>
                <a:tc>
                  <a:txBody>
                    <a:bodyPr/>
                    <a:lstStyle/>
                    <a:p>
                      <a:pPr algn="ctr"/>
                      <a:r>
                        <a:rPr lang="en-US" dirty="0"/>
                        <a:t>Minimum clearance above highest flood level (mm) </a:t>
                      </a:r>
                    </a:p>
                  </a:txBody>
                  <a:tcPr/>
                </a:tc>
                <a:extLst>
                  <a:ext uri="{0D108BD9-81ED-4DB2-BD59-A6C34878D82A}">
                    <a16:rowId xmlns:a16="http://schemas.microsoft.com/office/drawing/2014/main" val="2355126448"/>
                  </a:ext>
                </a:extLst>
              </a:tr>
              <a:tr h="438150">
                <a:tc>
                  <a:txBody>
                    <a:bodyPr/>
                    <a:lstStyle/>
                    <a:p>
                      <a:pPr algn="ctr"/>
                      <a:r>
                        <a:rPr lang="en-US" dirty="0"/>
                        <a:t>66/72.5</a:t>
                      </a:r>
                    </a:p>
                  </a:txBody>
                  <a:tcPr/>
                </a:tc>
                <a:tc>
                  <a:txBody>
                    <a:bodyPr/>
                    <a:lstStyle/>
                    <a:p>
                      <a:pPr algn="ctr"/>
                      <a:r>
                        <a:rPr lang="en-US" dirty="0"/>
                        <a:t>3650</a:t>
                      </a:r>
                    </a:p>
                  </a:txBody>
                  <a:tcPr/>
                </a:tc>
                <a:extLst>
                  <a:ext uri="{0D108BD9-81ED-4DB2-BD59-A6C34878D82A}">
                    <a16:rowId xmlns:a16="http://schemas.microsoft.com/office/drawing/2014/main" val="3313247669"/>
                  </a:ext>
                </a:extLst>
              </a:tr>
              <a:tr h="476366">
                <a:tc>
                  <a:txBody>
                    <a:bodyPr/>
                    <a:lstStyle/>
                    <a:p>
                      <a:pPr algn="ctr"/>
                      <a:r>
                        <a:rPr lang="en-US" dirty="0"/>
                        <a:t>110/125</a:t>
                      </a:r>
                    </a:p>
                  </a:txBody>
                  <a:tcPr/>
                </a:tc>
                <a:tc>
                  <a:txBody>
                    <a:bodyPr/>
                    <a:lstStyle/>
                    <a:p>
                      <a:pPr algn="ctr"/>
                      <a:r>
                        <a:rPr lang="en-US" dirty="0"/>
                        <a:t>4300</a:t>
                      </a:r>
                    </a:p>
                  </a:txBody>
                  <a:tcPr/>
                </a:tc>
                <a:extLst>
                  <a:ext uri="{0D108BD9-81ED-4DB2-BD59-A6C34878D82A}">
                    <a16:rowId xmlns:a16="http://schemas.microsoft.com/office/drawing/2014/main" val="1364383685"/>
                  </a:ext>
                </a:extLst>
              </a:tr>
              <a:tr h="438150">
                <a:tc>
                  <a:txBody>
                    <a:bodyPr/>
                    <a:lstStyle/>
                    <a:p>
                      <a:pPr algn="ctr"/>
                      <a:r>
                        <a:rPr lang="en-US" dirty="0"/>
                        <a:t>132/145</a:t>
                      </a:r>
                    </a:p>
                  </a:txBody>
                  <a:tcPr/>
                </a:tc>
                <a:tc>
                  <a:txBody>
                    <a:bodyPr/>
                    <a:lstStyle/>
                    <a:p>
                      <a:pPr algn="ctr"/>
                      <a:r>
                        <a:rPr lang="en-US" dirty="0"/>
                        <a:t>5100</a:t>
                      </a:r>
                    </a:p>
                  </a:txBody>
                  <a:tcPr/>
                </a:tc>
                <a:extLst>
                  <a:ext uri="{0D108BD9-81ED-4DB2-BD59-A6C34878D82A}">
                    <a16:rowId xmlns:a16="http://schemas.microsoft.com/office/drawing/2014/main" val="1702258656"/>
                  </a:ext>
                </a:extLst>
              </a:tr>
              <a:tr h="438150">
                <a:tc>
                  <a:txBody>
                    <a:bodyPr/>
                    <a:lstStyle/>
                    <a:p>
                      <a:pPr algn="ctr"/>
                      <a:r>
                        <a:rPr lang="en-US" dirty="0"/>
                        <a:t>220/245</a:t>
                      </a:r>
                    </a:p>
                  </a:txBody>
                  <a:tcPr/>
                </a:tc>
                <a:tc>
                  <a:txBody>
                    <a:bodyPr/>
                    <a:lstStyle/>
                    <a:p>
                      <a:pPr algn="ctr"/>
                      <a:r>
                        <a:rPr lang="en-US" dirty="0"/>
                        <a:t>6400</a:t>
                      </a:r>
                    </a:p>
                  </a:txBody>
                  <a:tcPr/>
                </a:tc>
                <a:extLst>
                  <a:ext uri="{0D108BD9-81ED-4DB2-BD59-A6C34878D82A}">
                    <a16:rowId xmlns:a16="http://schemas.microsoft.com/office/drawing/2014/main" val="3860479112"/>
                  </a:ext>
                </a:extLst>
              </a:tr>
              <a:tr h="438150">
                <a:tc>
                  <a:txBody>
                    <a:bodyPr/>
                    <a:lstStyle/>
                    <a:p>
                      <a:pPr algn="ctr"/>
                      <a:r>
                        <a:rPr lang="en-US" dirty="0"/>
                        <a:t>400/420</a:t>
                      </a:r>
                    </a:p>
                  </a:txBody>
                  <a:tcPr/>
                </a:tc>
                <a:tc>
                  <a:txBody>
                    <a:bodyPr/>
                    <a:lstStyle/>
                    <a:p>
                      <a:pPr algn="ctr"/>
                      <a:r>
                        <a:rPr lang="en-US" dirty="0"/>
                        <a:t>9400</a:t>
                      </a:r>
                    </a:p>
                  </a:txBody>
                  <a:tcPr/>
                </a:tc>
                <a:extLst>
                  <a:ext uri="{0D108BD9-81ED-4DB2-BD59-A6C34878D82A}">
                    <a16:rowId xmlns:a16="http://schemas.microsoft.com/office/drawing/2014/main" val="1214735418"/>
                  </a:ext>
                </a:extLst>
              </a:tr>
              <a:tr h="438150">
                <a:tc>
                  <a:txBody>
                    <a:bodyPr/>
                    <a:lstStyle/>
                    <a:p>
                      <a:pPr algn="ctr"/>
                      <a:r>
                        <a:rPr lang="en-US" dirty="0"/>
                        <a:t>765/800</a:t>
                      </a:r>
                    </a:p>
                  </a:txBody>
                  <a:tcPr/>
                </a:tc>
                <a:tc>
                  <a:txBody>
                    <a:bodyPr/>
                    <a:lstStyle/>
                    <a:p>
                      <a:pPr algn="ctr"/>
                      <a:r>
                        <a:rPr lang="en-US" dirty="0"/>
                        <a:t>11000</a:t>
                      </a:r>
                    </a:p>
                  </a:txBody>
                  <a:tcPr/>
                </a:tc>
                <a:extLst>
                  <a:ext uri="{0D108BD9-81ED-4DB2-BD59-A6C34878D82A}">
                    <a16:rowId xmlns:a16="http://schemas.microsoft.com/office/drawing/2014/main" val="3824776476"/>
                  </a:ext>
                </a:extLst>
              </a:tr>
            </a:tbl>
          </a:graphicData>
        </a:graphic>
      </p:graphicFrame>
    </p:spTree>
    <p:extLst>
      <p:ext uri="{BB962C8B-B14F-4D97-AF65-F5344CB8AC3E}">
        <p14:creationId xmlns:p14="http://schemas.microsoft.com/office/powerpoint/2010/main" val="32329945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CLEARANCE FROM BUILDINGS</a:t>
            </a:r>
            <a:endParaRPr lang="en-IN" sz="4000" i="1" dirty="0">
              <a:solidFill>
                <a:schemeClr val="bg1"/>
              </a:solidFill>
            </a:endParaRPr>
          </a:p>
        </p:txBody>
      </p:sp>
      <p:sp>
        <p:nvSpPr>
          <p:cNvPr id="6" name="TextBox 5">
            <a:extLst>
              <a:ext uri="{FF2B5EF4-FFF2-40B4-BE49-F238E27FC236}">
                <a16:creationId xmlns:a16="http://schemas.microsoft.com/office/drawing/2014/main" id="{957B18D2-B1CE-F544-C055-816D47D516BA}"/>
              </a:ext>
            </a:extLst>
          </p:cNvPr>
          <p:cNvSpPr txBox="1"/>
          <p:nvPr/>
        </p:nvSpPr>
        <p:spPr>
          <a:xfrm>
            <a:off x="792480" y="1595165"/>
            <a:ext cx="10637520" cy="250324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altLang="en-US" sz="2800" b="0" i="0" u="none" strike="noStrike" kern="1200" cap="none" spc="0" normalizeH="0" baseline="0" noProof="0" dirty="0">
                <a:ln>
                  <a:noFill/>
                </a:ln>
                <a:solidFill>
                  <a:schemeClr val="bg1"/>
                </a:solidFill>
                <a:effectLst/>
                <a:uLnTx/>
                <a:uFillTx/>
                <a:latin typeface="Trebuchet MS"/>
                <a:ea typeface="+mn-ea"/>
                <a:cs typeface="+mn-cs"/>
              </a:rPr>
              <a:t>Vertical clearance from EHV lines :3.7 meters up to 33kv +0.3 meters for every additional 33kv or part thereof.</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altLang="en-US" sz="2800" b="0" i="0" u="none" strike="noStrike" kern="1200" cap="none" spc="0" normalizeH="0" baseline="0" noProof="0" dirty="0">
              <a:ln>
                <a:noFill/>
              </a:ln>
              <a:solidFill>
                <a:schemeClr val="bg1"/>
              </a:solidFill>
              <a:effectLst/>
              <a:uLnTx/>
              <a:uFillTx/>
              <a:latin typeface="Trebuchet MS"/>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altLang="en-US" sz="2800" b="0" i="0" u="none" strike="noStrike" kern="1200" cap="none" spc="0" normalizeH="0" baseline="0" noProof="0" dirty="0">
                <a:ln>
                  <a:noFill/>
                </a:ln>
                <a:solidFill>
                  <a:schemeClr val="bg1"/>
                </a:solidFill>
                <a:effectLst/>
                <a:uLnTx/>
                <a:uFillTx/>
                <a:latin typeface="Trebuchet MS"/>
                <a:ea typeface="+mn-ea"/>
                <a:cs typeface="+mn-cs"/>
              </a:rPr>
              <a:t> Horizontal clearance from EHV lines :2.0 meters up to 33kv +0.3 meters for every additional 33kv or part thereof. </a:t>
            </a:r>
            <a:endParaRPr lang="en-IN" dirty="0">
              <a:solidFill>
                <a:schemeClr val="bg1"/>
              </a:solidFill>
            </a:endParaRPr>
          </a:p>
        </p:txBody>
      </p:sp>
    </p:spTree>
    <p:extLst>
      <p:ext uri="{BB962C8B-B14F-4D97-AF65-F5344CB8AC3E}">
        <p14:creationId xmlns:p14="http://schemas.microsoft.com/office/powerpoint/2010/main" val="37981514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1FB184-ECAC-2374-C229-3B929A0E8E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5041" y="701040"/>
            <a:ext cx="8666480" cy="527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9925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58AA0C-A283-A67B-EA93-FF0C8F24E4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1" y="680720"/>
            <a:ext cx="9001760" cy="516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0764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CLEARANCE OVER RAILWAY TRACKS</a:t>
            </a:r>
            <a:endParaRPr lang="en-IN" sz="4000" i="1" dirty="0">
              <a:solidFill>
                <a:schemeClr val="bg1"/>
              </a:solidFill>
            </a:endParaRPr>
          </a:p>
        </p:txBody>
      </p:sp>
      <p:graphicFrame>
        <p:nvGraphicFramePr>
          <p:cNvPr id="3" name="Table 6">
            <a:extLst>
              <a:ext uri="{FF2B5EF4-FFF2-40B4-BE49-F238E27FC236}">
                <a16:creationId xmlns:a16="http://schemas.microsoft.com/office/drawing/2014/main" id="{1F22097F-B30C-573C-8E27-6E33BCE7E5E9}"/>
              </a:ext>
            </a:extLst>
          </p:cNvPr>
          <p:cNvGraphicFramePr>
            <a:graphicFrameLocks noGrp="1"/>
          </p:cNvGraphicFramePr>
          <p:nvPr>
            <p:extLst>
              <p:ext uri="{D42A27DB-BD31-4B8C-83A1-F6EECF244321}">
                <p14:modId xmlns:p14="http://schemas.microsoft.com/office/powerpoint/2010/main" val="1771193590"/>
              </p:ext>
            </p:extLst>
          </p:nvPr>
        </p:nvGraphicFramePr>
        <p:xfrm>
          <a:off x="622300" y="1174115"/>
          <a:ext cx="10858500" cy="3571106"/>
        </p:xfrm>
        <a:graphic>
          <a:graphicData uri="http://schemas.openxmlformats.org/drawingml/2006/table">
            <a:tbl>
              <a:tblPr firstRow="1" bandRow="1">
                <a:tableStyleId>{5C22544A-7EE6-4342-B048-85BDC9FD1C3A}</a:tableStyleId>
              </a:tblPr>
              <a:tblGrid>
                <a:gridCol w="3380740">
                  <a:extLst>
                    <a:ext uri="{9D8B030D-6E8A-4147-A177-3AD203B41FA5}">
                      <a16:colId xmlns:a16="http://schemas.microsoft.com/office/drawing/2014/main" val="845093381"/>
                    </a:ext>
                  </a:extLst>
                </a:gridCol>
                <a:gridCol w="3027680">
                  <a:extLst>
                    <a:ext uri="{9D8B030D-6E8A-4147-A177-3AD203B41FA5}">
                      <a16:colId xmlns:a16="http://schemas.microsoft.com/office/drawing/2014/main" val="3876486471"/>
                    </a:ext>
                  </a:extLst>
                </a:gridCol>
                <a:gridCol w="4450080">
                  <a:extLst>
                    <a:ext uri="{9D8B030D-6E8A-4147-A177-3AD203B41FA5}">
                      <a16:colId xmlns:a16="http://schemas.microsoft.com/office/drawing/2014/main" val="619742442"/>
                    </a:ext>
                  </a:extLst>
                </a:gridCol>
              </a:tblGrid>
              <a:tr h="1742306">
                <a:tc>
                  <a:txBody>
                    <a:bodyPr/>
                    <a:lstStyle/>
                    <a:p>
                      <a:r>
                        <a:rPr lang="en-US" sz="2800" dirty="0">
                          <a:solidFill>
                            <a:srgbClr val="FF0000"/>
                          </a:solidFill>
                        </a:rPr>
                        <a:t>Over Head crossing voltage</a:t>
                      </a:r>
                      <a:endParaRPr lang="en-IN" sz="2800" dirty="0">
                        <a:solidFill>
                          <a:srgbClr val="FF0000"/>
                        </a:solidFill>
                      </a:endParaRPr>
                    </a:p>
                  </a:txBody>
                  <a:tcPr/>
                </a:tc>
                <a:tc>
                  <a:txBody>
                    <a:bodyPr/>
                    <a:lstStyle/>
                    <a:p>
                      <a:r>
                        <a:rPr lang="en-US" sz="2800" dirty="0">
                          <a:solidFill>
                            <a:srgbClr val="FF0000"/>
                          </a:solidFill>
                        </a:rPr>
                        <a:t>Clearance over the track</a:t>
                      </a:r>
                      <a:endParaRPr lang="en-IN" sz="2800" dirty="0">
                        <a:solidFill>
                          <a:srgbClr val="FF0000"/>
                        </a:solidFill>
                      </a:endParaRPr>
                    </a:p>
                  </a:txBody>
                  <a:tcPr/>
                </a:tc>
                <a:tc>
                  <a:txBody>
                    <a:bodyPr/>
                    <a:lstStyle/>
                    <a:p>
                      <a:r>
                        <a:rPr lang="en-US" sz="2400" dirty="0">
                          <a:solidFill>
                            <a:srgbClr val="FF0000"/>
                          </a:solidFill>
                        </a:rPr>
                        <a:t>Min Clearance over the highest traction conductor to bottom of transmission line conductor</a:t>
                      </a:r>
                      <a:endParaRPr lang="en-IN" sz="2400" dirty="0">
                        <a:solidFill>
                          <a:srgbClr val="FF0000"/>
                        </a:solidFill>
                      </a:endParaRPr>
                    </a:p>
                  </a:txBody>
                  <a:tcPr/>
                </a:tc>
                <a:extLst>
                  <a:ext uri="{0D108BD9-81ED-4DB2-BD59-A6C34878D82A}">
                    <a16:rowId xmlns:a16="http://schemas.microsoft.com/office/drawing/2014/main" val="4216704467"/>
                  </a:ext>
                </a:extLst>
              </a:tr>
              <a:tr h="419554">
                <a:tc>
                  <a:txBody>
                    <a:bodyPr/>
                    <a:lstStyle/>
                    <a:p>
                      <a:r>
                        <a:rPr lang="en-US" sz="2400" b="1" dirty="0">
                          <a:solidFill>
                            <a:srgbClr val="0000FF"/>
                          </a:solidFill>
                        </a:rPr>
                        <a:t>132kv</a:t>
                      </a:r>
                      <a:endParaRPr lang="en-IN" sz="2400" b="1" dirty="0">
                        <a:solidFill>
                          <a:srgbClr val="0000FF"/>
                        </a:solidFill>
                      </a:endParaRPr>
                    </a:p>
                  </a:txBody>
                  <a:tcPr/>
                </a:tc>
                <a:tc>
                  <a:txBody>
                    <a:bodyPr/>
                    <a:lstStyle/>
                    <a:p>
                      <a:r>
                        <a:rPr lang="en-US" sz="2400" b="1" dirty="0">
                          <a:solidFill>
                            <a:srgbClr val="0000FF"/>
                          </a:solidFill>
                        </a:rPr>
                        <a:t>16480 mm</a:t>
                      </a:r>
                      <a:endParaRPr lang="en-IN" sz="2400" b="1" dirty="0">
                        <a:solidFill>
                          <a:srgbClr val="0000FF"/>
                        </a:solidFill>
                      </a:endParaRPr>
                    </a:p>
                  </a:txBody>
                  <a:tcPr/>
                </a:tc>
                <a:tc>
                  <a:txBody>
                    <a:bodyPr/>
                    <a:lstStyle/>
                    <a:p>
                      <a:r>
                        <a:rPr lang="en-US" sz="2400" b="1" dirty="0">
                          <a:solidFill>
                            <a:srgbClr val="0000FF"/>
                          </a:solidFill>
                        </a:rPr>
                        <a:t>3050</a:t>
                      </a:r>
                      <a:endParaRPr lang="en-IN" sz="2400" b="1" dirty="0">
                        <a:solidFill>
                          <a:srgbClr val="0000FF"/>
                        </a:solidFill>
                      </a:endParaRPr>
                    </a:p>
                  </a:txBody>
                  <a:tcPr/>
                </a:tc>
                <a:extLst>
                  <a:ext uri="{0D108BD9-81ED-4DB2-BD59-A6C34878D82A}">
                    <a16:rowId xmlns:a16="http://schemas.microsoft.com/office/drawing/2014/main" val="2143865321"/>
                  </a:ext>
                </a:extLst>
              </a:tr>
              <a:tr h="419554">
                <a:tc>
                  <a:txBody>
                    <a:bodyPr/>
                    <a:lstStyle/>
                    <a:p>
                      <a:r>
                        <a:rPr lang="en-US" sz="2400" b="1" dirty="0">
                          <a:solidFill>
                            <a:srgbClr val="0000FF"/>
                          </a:solidFill>
                        </a:rPr>
                        <a:t>220 kV</a:t>
                      </a:r>
                      <a:endParaRPr lang="en-IN" sz="2400" b="1" dirty="0">
                        <a:solidFill>
                          <a:srgbClr val="0000FF"/>
                        </a:solidFill>
                      </a:endParaRPr>
                    </a:p>
                  </a:txBody>
                  <a:tcPr/>
                </a:tc>
                <a:tc>
                  <a:txBody>
                    <a:bodyPr/>
                    <a:lstStyle/>
                    <a:p>
                      <a:r>
                        <a:rPr lang="en-US" sz="2400" b="1" dirty="0">
                          <a:solidFill>
                            <a:srgbClr val="0000FF"/>
                          </a:solidFill>
                        </a:rPr>
                        <a:t>18260mm</a:t>
                      </a:r>
                      <a:endParaRPr lang="en-IN" sz="2400" b="1" dirty="0">
                        <a:solidFill>
                          <a:srgbClr val="0000FF"/>
                        </a:solidFill>
                      </a:endParaRPr>
                    </a:p>
                  </a:txBody>
                  <a:tcPr/>
                </a:tc>
                <a:tc>
                  <a:txBody>
                    <a:bodyPr/>
                    <a:lstStyle/>
                    <a:p>
                      <a:r>
                        <a:rPr lang="en-US" sz="2400" b="1" dirty="0">
                          <a:solidFill>
                            <a:srgbClr val="0000FF"/>
                          </a:solidFill>
                        </a:rPr>
                        <a:t>4580</a:t>
                      </a:r>
                      <a:endParaRPr lang="en-IN" sz="2400" b="1" dirty="0">
                        <a:solidFill>
                          <a:srgbClr val="0000FF"/>
                        </a:solidFill>
                      </a:endParaRPr>
                    </a:p>
                  </a:txBody>
                  <a:tcPr/>
                </a:tc>
                <a:extLst>
                  <a:ext uri="{0D108BD9-81ED-4DB2-BD59-A6C34878D82A}">
                    <a16:rowId xmlns:a16="http://schemas.microsoft.com/office/drawing/2014/main" val="41182767"/>
                  </a:ext>
                </a:extLst>
              </a:tr>
              <a:tr h="419554">
                <a:tc>
                  <a:txBody>
                    <a:bodyPr/>
                    <a:lstStyle/>
                    <a:p>
                      <a:r>
                        <a:rPr lang="en-US" sz="2400" b="1" dirty="0">
                          <a:solidFill>
                            <a:srgbClr val="0000FF"/>
                          </a:solidFill>
                        </a:rPr>
                        <a:t>400kv</a:t>
                      </a:r>
                      <a:endParaRPr lang="en-IN" sz="2400" b="1" dirty="0">
                        <a:solidFill>
                          <a:srgbClr val="0000FF"/>
                        </a:solidFill>
                      </a:endParaRPr>
                    </a:p>
                  </a:txBody>
                  <a:tcPr/>
                </a:tc>
                <a:tc>
                  <a:txBody>
                    <a:bodyPr/>
                    <a:lstStyle/>
                    <a:p>
                      <a:r>
                        <a:rPr lang="en-US" sz="2400" b="1" dirty="0">
                          <a:solidFill>
                            <a:srgbClr val="0000FF"/>
                          </a:solidFill>
                        </a:rPr>
                        <a:t>19160 mm</a:t>
                      </a:r>
                      <a:endParaRPr lang="en-IN" sz="2400" b="1" dirty="0">
                        <a:solidFill>
                          <a:srgbClr val="0000FF"/>
                        </a:solidFill>
                      </a:endParaRPr>
                    </a:p>
                  </a:txBody>
                  <a:tcPr/>
                </a:tc>
                <a:tc>
                  <a:txBody>
                    <a:bodyPr/>
                    <a:lstStyle/>
                    <a:p>
                      <a:r>
                        <a:rPr lang="en-US" sz="2400" b="1" dirty="0">
                          <a:solidFill>
                            <a:srgbClr val="0000FF"/>
                          </a:solidFill>
                        </a:rPr>
                        <a:t>7940</a:t>
                      </a:r>
                      <a:endParaRPr lang="en-IN" sz="2400" b="1" dirty="0">
                        <a:solidFill>
                          <a:srgbClr val="0000FF"/>
                        </a:solidFill>
                      </a:endParaRPr>
                    </a:p>
                  </a:txBody>
                  <a:tcPr/>
                </a:tc>
                <a:extLst>
                  <a:ext uri="{0D108BD9-81ED-4DB2-BD59-A6C34878D82A}">
                    <a16:rowId xmlns:a16="http://schemas.microsoft.com/office/drawing/2014/main" val="3690517431"/>
                  </a:ext>
                </a:extLst>
              </a:tr>
              <a:tr h="419554">
                <a:tc>
                  <a:txBody>
                    <a:bodyPr/>
                    <a:lstStyle/>
                    <a:p>
                      <a:r>
                        <a:rPr lang="en-US" sz="2400" b="1" dirty="0">
                          <a:solidFill>
                            <a:srgbClr val="0000FF"/>
                          </a:solidFill>
                        </a:rPr>
                        <a:t>765 </a:t>
                      </a:r>
                      <a:r>
                        <a:rPr lang="en-US" sz="2400" b="1" dirty="0" err="1">
                          <a:solidFill>
                            <a:srgbClr val="0000FF"/>
                          </a:solidFill>
                        </a:rPr>
                        <a:t>kv</a:t>
                      </a:r>
                      <a:endParaRPr lang="en-IN" sz="2400" b="1" dirty="0">
                        <a:solidFill>
                          <a:srgbClr val="0000FF"/>
                        </a:solidFill>
                      </a:endParaRPr>
                    </a:p>
                  </a:txBody>
                  <a:tcPr/>
                </a:tc>
                <a:tc>
                  <a:txBody>
                    <a:bodyPr/>
                    <a:lstStyle/>
                    <a:p>
                      <a:r>
                        <a:rPr lang="en-US" sz="2400" b="1" dirty="0">
                          <a:solidFill>
                            <a:srgbClr val="0000FF"/>
                          </a:solidFill>
                        </a:rPr>
                        <a:t>21860 mm</a:t>
                      </a:r>
                      <a:endParaRPr lang="en-IN" sz="2400" b="1" dirty="0">
                        <a:solidFill>
                          <a:srgbClr val="0000FF"/>
                        </a:solidFill>
                      </a:endParaRPr>
                    </a:p>
                  </a:txBody>
                  <a:tcPr/>
                </a:tc>
                <a:tc>
                  <a:txBody>
                    <a:bodyPr/>
                    <a:lstStyle/>
                    <a:p>
                      <a:r>
                        <a:rPr lang="en-US" sz="2400" b="1" dirty="0">
                          <a:solidFill>
                            <a:srgbClr val="0000FF"/>
                          </a:solidFill>
                        </a:rPr>
                        <a:t>7940</a:t>
                      </a:r>
                      <a:endParaRPr lang="en-IN" sz="2400" b="1" dirty="0">
                        <a:solidFill>
                          <a:srgbClr val="0000FF"/>
                        </a:solidFill>
                      </a:endParaRPr>
                    </a:p>
                  </a:txBody>
                  <a:tcPr/>
                </a:tc>
                <a:extLst>
                  <a:ext uri="{0D108BD9-81ED-4DB2-BD59-A6C34878D82A}">
                    <a16:rowId xmlns:a16="http://schemas.microsoft.com/office/drawing/2014/main" val="932451121"/>
                  </a:ext>
                </a:extLst>
              </a:tr>
            </a:tbl>
          </a:graphicData>
        </a:graphic>
      </p:graphicFrame>
      <p:sp>
        <p:nvSpPr>
          <p:cNvPr id="5" name="TextBox 4">
            <a:extLst>
              <a:ext uri="{FF2B5EF4-FFF2-40B4-BE49-F238E27FC236}">
                <a16:creationId xmlns:a16="http://schemas.microsoft.com/office/drawing/2014/main" id="{30E734BD-100E-5225-5ECB-F0B1FE9E7362}"/>
              </a:ext>
            </a:extLst>
          </p:cNvPr>
          <p:cNvSpPr txBox="1"/>
          <p:nvPr/>
        </p:nvSpPr>
        <p:spPr>
          <a:xfrm>
            <a:off x="1087120" y="5314295"/>
            <a:ext cx="10657840" cy="954107"/>
          </a:xfrm>
          <a:prstGeom prst="rect">
            <a:avLst/>
          </a:prstGeom>
          <a:noFill/>
        </p:spPr>
        <p:txBody>
          <a:bodyPr wrap="square">
            <a:spAutoFit/>
          </a:bodyPr>
          <a:lstStyle/>
          <a:p>
            <a:r>
              <a:rPr lang="en-US" sz="2800" dirty="0">
                <a:solidFill>
                  <a:schemeClr val="bg1"/>
                </a:solidFill>
              </a:rPr>
              <a:t>The angle of crossing should preferably be 90 degrees, but an angle of up to 60 degrees may be permitted in special cases</a:t>
            </a:r>
            <a:endParaRPr lang="en-IN" sz="2800" dirty="0">
              <a:solidFill>
                <a:schemeClr val="bg1"/>
              </a:solidFill>
            </a:endParaRPr>
          </a:p>
        </p:txBody>
      </p:sp>
    </p:spTree>
    <p:extLst>
      <p:ext uri="{BB962C8B-B14F-4D97-AF65-F5344CB8AC3E}">
        <p14:creationId xmlns:p14="http://schemas.microsoft.com/office/powerpoint/2010/main" val="15319237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5E8B89-E002-E3EF-07D7-049606297B8C}"/>
              </a:ext>
            </a:extLst>
          </p:cNvPr>
          <p:cNvPicPr>
            <a:picLocks noGrp="1" noChangeAspect="1"/>
          </p:cNvPicPr>
          <p:nvPr>
            <p:ph idx="1"/>
          </p:nvPr>
        </p:nvPicPr>
        <p:blipFill>
          <a:blip r:embed="rId2"/>
          <a:stretch>
            <a:fillRect/>
          </a:stretch>
        </p:blipFill>
        <p:spPr>
          <a:xfrm>
            <a:off x="802640" y="406400"/>
            <a:ext cx="8471362" cy="6093254"/>
          </a:xfrm>
        </p:spPr>
      </p:pic>
    </p:spTree>
    <p:extLst>
      <p:ext uri="{BB962C8B-B14F-4D97-AF65-F5344CB8AC3E}">
        <p14:creationId xmlns:p14="http://schemas.microsoft.com/office/powerpoint/2010/main" val="2216106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06DF-D88B-AF8A-8646-9F69C0D4F56A}"/>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7B7C85C4-F87B-264E-FD2B-6DEDCA8B5BD8}"/>
              </a:ext>
            </a:extLst>
          </p:cNvPr>
          <p:cNvPicPr>
            <a:picLocks noGrp="1" noChangeAspect="1"/>
          </p:cNvPicPr>
          <p:nvPr>
            <p:ph idx="1"/>
          </p:nvPr>
        </p:nvPicPr>
        <p:blipFill>
          <a:blip r:embed="rId2"/>
          <a:stretch>
            <a:fillRect/>
          </a:stretch>
        </p:blipFill>
        <p:spPr>
          <a:xfrm>
            <a:off x="457200" y="609600"/>
            <a:ext cx="9123679" cy="5363369"/>
          </a:xfrm>
        </p:spPr>
      </p:pic>
    </p:spTree>
    <p:extLst>
      <p:ext uri="{BB962C8B-B14F-4D97-AF65-F5344CB8AC3E}">
        <p14:creationId xmlns:p14="http://schemas.microsoft.com/office/powerpoint/2010/main" val="2888407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396240"/>
            <a:ext cx="11443546" cy="772160"/>
          </a:xfrm>
        </p:spPr>
        <p:txBody>
          <a:bodyPr>
            <a:normAutofit/>
          </a:bodyPr>
          <a:lstStyle/>
          <a:p>
            <a:pPr algn="ctr"/>
            <a:r>
              <a:rPr lang="en-US" sz="4000" i="1" dirty="0">
                <a:solidFill>
                  <a:schemeClr val="bg1"/>
                </a:solidFill>
              </a:rPr>
              <a:t>ROUTE ALIGNMENT</a:t>
            </a:r>
            <a:endParaRPr lang="en-IN" sz="4000" i="1" dirty="0">
              <a:solidFill>
                <a:schemeClr val="bg1"/>
              </a:solidFill>
            </a:endParaRPr>
          </a:p>
        </p:txBody>
      </p:sp>
      <p:pic>
        <p:nvPicPr>
          <p:cNvPr id="2" name="Picture 1">
            <a:extLst>
              <a:ext uri="{FF2B5EF4-FFF2-40B4-BE49-F238E27FC236}">
                <a16:creationId xmlns:a16="http://schemas.microsoft.com/office/drawing/2014/main" id="{893487C6-FA2E-093C-5125-362042DCBE4B}"/>
              </a:ext>
            </a:extLst>
          </p:cNvPr>
          <p:cNvPicPr>
            <a:picLocks noChangeAspect="1"/>
          </p:cNvPicPr>
          <p:nvPr/>
        </p:nvPicPr>
        <p:blipFill>
          <a:blip r:embed="rId2"/>
          <a:stretch>
            <a:fillRect/>
          </a:stretch>
        </p:blipFill>
        <p:spPr>
          <a:xfrm>
            <a:off x="1389509" y="1230141"/>
            <a:ext cx="8742422" cy="5413717"/>
          </a:xfrm>
          <a:prstGeom prst="rect">
            <a:avLst/>
          </a:prstGeom>
        </p:spPr>
      </p:pic>
    </p:spTree>
    <p:extLst>
      <p:ext uri="{BB962C8B-B14F-4D97-AF65-F5344CB8AC3E}">
        <p14:creationId xmlns:p14="http://schemas.microsoft.com/office/powerpoint/2010/main" val="36717482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E8EFD-8E58-1A4A-E792-4DC54CA118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6994" y="513902"/>
            <a:ext cx="614276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88B48BE-A3E1-EF4A-8625-594A46B471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568" y="1138742"/>
            <a:ext cx="8142792" cy="134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B26FE61E-0978-1841-333F-50550E3FE33B}"/>
              </a:ext>
            </a:extLst>
          </p:cNvPr>
          <p:cNvGraphicFramePr>
            <a:graphicFrameLocks noGrp="1"/>
          </p:cNvGraphicFramePr>
          <p:nvPr>
            <p:extLst>
              <p:ext uri="{D42A27DB-BD31-4B8C-83A1-F6EECF244321}">
                <p14:modId xmlns:p14="http://schemas.microsoft.com/office/powerpoint/2010/main" val="3514584698"/>
              </p:ext>
            </p:extLst>
          </p:nvPr>
        </p:nvGraphicFramePr>
        <p:xfrm>
          <a:off x="826994" y="3119120"/>
          <a:ext cx="7615965" cy="2733040"/>
        </p:xfrm>
        <a:graphic>
          <a:graphicData uri="http://schemas.openxmlformats.org/drawingml/2006/table">
            <a:tbl>
              <a:tblPr>
                <a:tableStyleId>{5C22544A-7EE6-4342-B048-85BDC9FD1C3A}</a:tableStyleId>
              </a:tblPr>
              <a:tblGrid>
                <a:gridCol w="1109121">
                  <a:extLst>
                    <a:ext uri="{9D8B030D-6E8A-4147-A177-3AD203B41FA5}">
                      <a16:colId xmlns:a16="http://schemas.microsoft.com/office/drawing/2014/main" val="1476721655"/>
                    </a:ext>
                  </a:extLst>
                </a:gridCol>
                <a:gridCol w="1109121">
                  <a:extLst>
                    <a:ext uri="{9D8B030D-6E8A-4147-A177-3AD203B41FA5}">
                      <a16:colId xmlns:a16="http://schemas.microsoft.com/office/drawing/2014/main" val="2698337961"/>
                    </a:ext>
                  </a:extLst>
                </a:gridCol>
                <a:gridCol w="1109121">
                  <a:extLst>
                    <a:ext uri="{9D8B030D-6E8A-4147-A177-3AD203B41FA5}">
                      <a16:colId xmlns:a16="http://schemas.microsoft.com/office/drawing/2014/main" val="652241426"/>
                    </a:ext>
                  </a:extLst>
                </a:gridCol>
                <a:gridCol w="2070360">
                  <a:extLst>
                    <a:ext uri="{9D8B030D-6E8A-4147-A177-3AD203B41FA5}">
                      <a16:colId xmlns:a16="http://schemas.microsoft.com/office/drawing/2014/main" val="3277740534"/>
                    </a:ext>
                  </a:extLst>
                </a:gridCol>
                <a:gridCol w="1109121">
                  <a:extLst>
                    <a:ext uri="{9D8B030D-6E8A-4147-A177-3AD203B41FA5}">
                      <a16:colId xmlns:a16="http://schemas.microsoft.com/office/drawing/2014/main" val="1037078404"/>
                    </a:ext>
                  </a:extLst>
                </a:gridCol>
                <a:gridCol w="1109121">
                  <a:extLst>
                    <a:ext uri="{9D8B030D-6E8A-4147-A177-3AD203B41FA5}">
                      <a16:colId xmlns:a16="http://schemas.microsoft.com/office/drawing/2014/main" val="4116704291"/>
                    </a:ext>
                  </a:extLst>
                </a:gridCol>
              </a:tblGrid>
              <a:tr h="341630">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r" fontAlgn="b"/>
                      <a:r>
                        <a:rPr lang="en-IN" sz="1600" u="none" strike="noStrike">
                          <a:effectLst/>
                        </a:rPr>
                        <a:t>33</a:t>
                      </a:r>
                      <a:endParaRPr lang="en-IN" sz="1600" b="0" i="0" u="none" strike="noStrike">
                        <a:effectLst/>
                        <a:latin typeface="Arial" panose="020B0604020202020204" pitchFamily="34" charset="0"/>
                      </a:endParaRPr>
                    </a:p>
                  </a:txBody>
                  <a:tcPr marL="7620" marR="7620" marT="7620" marB="0" anchor="b"/>
                </a:tc>
                <a:tc>
                  <a:txBody>
                    <a:bodyPr/>
                    <a:lstStyle/>
                    <a:p>
                      <a:pPr algn="r" fontAlgn="b"/>
                      <a:r>
                        <a:rPr lang="en-IN" sz="1600" u="none" strike="noStrike">
                          <a:effectLst/>
                        </a:rPr>
                        <a:t>36</a:t>
                      </a:r>
                      <a:endParaRPr lang="en-IN" sz="1600" b="0" i="0" u="none" strike="noStrike">
                        <a:effectLst/>
                        <a:latin typeface="Arial" panose="020B0604020202020204" pitchFamily="34" charset="0"/>
                      </a:endParaRPr>
                    </a:p>
                  </a:txBody>
                  <a:tcPr marL="7620" marR="7620" marT="7620" marB="0" anchor="b"/>
                </a:tc>
                <a:tc>
                  <a:txBody>
                    <a:bodyPr/>
                    <a:lstStyle/>
                    <a:p>
                      <a:pPr algn="r" fontAlgn="b"/>
                      <a:r>
                        <a:rPr lang="en-IN" sz="1600" u="none" strike="noStrike">
                          <a:effectLst/>
                        </a:rPr>
                        <a:t>5.2</a:t>
                      </a:r>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4136125453"/>
                  </a:ext>
                </a:extLst>
              </a:tr>
              <a:tr h="341630">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r" fontAlgn="b"/>
                      <a:r>
                        <a:rPr lang="en-IN" sz="1600" u="none" strike="noStrike">
                          <a:effectLst/>
                        </a:rPr>
                        <a:t>132</a:t>
                      </a:r>
                      <a:endParaRPr lang="en-IN" sz="1600" b="0" i="0" u="none" strike="noStrike">
                        <a:effectLst/>
                        <a:latin typeface="Arial" panose="020B0604020202020204" pitchFamily="34" charset="0"/>
                      </a:endParaRPr>
                    </a:p>
                  </a:txBody>
                  <a:tcPr marL="7620" marR="7620" marT="7620" marB="0" anchor="b"/>
                </a:tc>
                <a:tc>
                  <a:txBody>
                    <a:bodyPr/>
                    <a:lstStyle/>
                    <a:p>
                      <a:pPr algn="r" fontAlgn="b"/>
                      <a:r>
                        <a:rPr lang="en-IN" sz="1600" u="none" strike="noStrike">
                          <a:effectLst/>
                        </a:rPr>
                        <a:t>145</a:t>
                      </a:r>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1795842500"/>
                  </a:ext>
                </a:extLst>
              </a:tr>
              <a:tr h="341630">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r" fontAlgn="b"/>
                      <a:r>
                        <a:rPr lang="en-IN" sz="1600" u="none" strike="noStrike">
                          <a:effectLst/>
                        </a:rPr>
                        <a:t>220</a:t>
                      </a:r>
                      <a:endParaRPr lang="en-IN" sz="1600" b="0" i="0" u="none" strike="noStrike">
                        <a:effectLst/>
                        <a:latin typeface="Arial" panose="020B0604020202020204" pitchFamily="34" charset="0"/>
                      </a:endParaRPr>
                    </a:p>
                  </a:txBody>
                  <a:tcPr marL="7620" marR="7620" marT="7620" marB="0" anchor="b"/>
                </a:tc>
                <a:tc>
                  <a:txBody>
                    <a:bodyPr/>
                    <a:lstStyle/>
                    <a:p>
                      <a:pPr algn="r" fontAlgn="b"/>
                      <a:r>
                        <a:rPr lang="en-IN" sz="1600" u="none" strike="noStrike">
                          <a:effectLst/>
                        </a:rPr>
                        <a:t>245</a:t>
                      </a:r>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305847626"/>
                  </a:ext>
                </a:extLst>
              </a:tr>
              <a:tr h="341630">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r" fontAlgn="b"/>
                      <a:r>
                        <a:rPr lang="en-IN" sz="1600" u="none" strike="noStrike" dirty="0">
                          <a:effectLst/>
                        </a:rPr>
                        <a:t>400</a:t>
                      </a:r>
                      <a:endParaRPr lang="en-IN" sz="1600" b="0" i="0" u="none" strike="noStrike" dirty="0">
                        <a:effectLst/>
                        <a:latin typeface="Arial" panose="020B0604020202020204" pitchFamily="34" charset="0"/>
                      </a:endParaRPr>
                    </a:p>
                  </a:txBody>
                  <a:tcPr marL="7620" marR="7620" marT="7620" marB="0" anchor="b"/>
                </a:tc>
                <a:tc>
                  <a:txBody>
                    <a:bodyPr/>
                    <a:lstStyle/>
                    <a:p>
                      <a:pPr algn="r" fontAlgn="b"/>
                      <a:r>
                        <a:rPr lang="en-IN" sz="1600" u="none" strike="noStrike">
                          <a:effectLst/>
                        </a:rPr>
                        <a:t>420</a:t>
                      </a:r>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dirty="0">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2079350306"/>
                  </a:ext>
                </a:extLst>
              </a:tr>
              <a:tr h="341630">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dirty="0">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994504669"/>
                  </a:ext>
                </a:extLst>
              </a:tr>
              <a:tr h="341630">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r" fontAlgn="b"/>
                      <a:r>
                        <a:rPr lang="en-IN" sz="1600" u="none" strike="noStrike">
                          <a:effectLst/>
                        </a:rPr>
                        <a:t>For 132kV,</a:t>
                      </a:r>
                      <a:endParaRPr lang="en-IN" sz="1600" b="0" i="0" u="none" strike="noStrike">
                        <a:effectLst/>
                        <a:latin typeface="Arial" panose="020B0604020202020204" pitchFamily="34" charset="0"/>
                      </a:endParaRPr>
                    </a:p>
                  </a:txBody>
                  <a:tcPr marL="7620" marR="7620" marT="7620" marB="0" anchor="b"/>
                </a:tc>
                <a:tc gridSpan="2">
                  <a:txBody>
                    <a:bodyPr/>
                    <a:lstStyle/>
                    <a:p>
                      <a:pPr algn="l" fontAlgn="b"/>
                      <a:r>
                        <a:rPr lang="en-IN" sz="1600" u="none" strike="noStrike" dirty="0">
                          <a:effectLst/>
                        </a:rPr>
                        <a:t>5.2+ (( 145- 33) / 33) x 0.3 = </a:t>
                      </a:r>
                      <a:endParaRPr lang="en-IN" sz="1600" b="0" i="0" u="none" strike="noStrike" dirty="0">
                        <a:effectLst/>
                        <a:latin typeface="Arial" panose="020B0604020202020204" pitchFamily="34" charset="0"/>
                      </a:endParaRPr>
                    </a:p>
                  </a:txBody>
                  <a:tcPr marL="7620" marR="7620" marT="7620" marB="0" anchor="b"/>
                </a:tc>
                <a:tc hMerge="1">
                  <a:txBody>
                    <a:bodyPr/>
                    <a:lstStyle/>
                    <a:p>
                      <a:endParaRPr lang="en-IN"/>
                    </a:p>
                  </a:txBody>
                  <a:tcPr/>
                </a:tc>
                <a:tc>
                  <a:txBody>
                    <a:bodyPr/>
                    <a:lstStyle/>
                    <a:p>
                      <a:pPr algn="r" fontAlgn="b"/>
                      <a:r>
                        <a:rPr lang="en-IN" sz="1600" u="none" strike="noStrike">
                          <a:effectLst/>
                        </a:rPr>
                        <a:t>6.10</a:t>
                      </a:r>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2185848036"/>
                  </a:ext>
                </a:extLst>
              </a:tr>
              <a:tr h="341630">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r" fontAlgn="b"/>
                      <a:r>
                        <a:rPr lang="en-IN" sz="1600" u="none" strike="noStrike">
                          <a:effectLst/>
                        </a:rPr>
                        <a:t>For 220kV,</a:t>
                      </a:r>
                      <a:endParaRPr lang="en-IN" sz="1600" b="0" i="0" u="none" strike="noStrike">
                        <a:effectLst/>
                        <a:latin typeface="Arial" panose="020B0604020202020204" pitchFamily="34" charset="0"/>
                      </a:endParaRPr>
                    </a:p>
                  </a:txBody>
                  <a:tcPr marL="7620" marR="7620" marT="7620" marB="0" anchor="b"/>
                </a:tc>
                <a:tc gridSpan="2">
                  <a:txBody>
                    <a:bodyPr/>
                    <a:lstStyle/>
                    <a:p>
                      <a:pPr algn="l" fontAlgn="b"/>
                      <a:r>
                        <a:rPr lang="en-IN" sz="1600" u="none" strike="noStrike" dirty="0">
                          <a:effectLst/>
                        </a:rPr>
                        <a:t>5.2+ (( 245- 33) / 33) x 0.3 = </a:t>
                      </a:r>
                      <a:endParaRPr lang="en-IN" sz="1600" b="0" i="0" u="none" strike="noStrike" dirty="0">
                        <a:effectLst/>
                        <a:latin typeface="Arial" panose="020B0604020202020204" pitchFamily="34" charset="0"/>
                      </a:endParaRPr>
                    </a:p>
                  </a:txBody>
                  <a:tcPr marL="7620" marR="7620" marT="7620" marB="0" anchor="b"/>
                </a:tc>
                <a:tc hMerge="1">
                  <a:txBody>
                    <a:bodyPr/>
                    <a:lstStyle/>
                    <a:p>
                      <a:endParaRPr lang="en-IN"/>
                    </a:p>
                  </a:txBody>
                  <a:tcPr/>
                </a:tc>
                <a:tc>
                  <a:txBody>
                    <a:bodyPr/>
                    <a:lstStyle/>
                    <a:p>
                      <a:pPr algn="r" fontAlgn="b"/>
                      <a:r>
                        <a:rPr lang="en-IN" sz="1600" u="none" strike="noStrike">
                          <a:effectLst/>
                        </a:rPr>
                        <a:t>7.00</a:t>
                      </a:r>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a:effectLst/>
                        <a:latin typeface="Arial" panose="020B0604020202020204" pitchFamily="34" charset="0"/>
                      </a:endParaRPr>
                    </a:p>
                  </a:txBody>
                  <a:tcPr marL="7620" marR="7620" marT="7620" marB="0" anchor="b"/>
                </a:tc>
                <a:extLst>
                  <a:ext uri="{0D108BD9-81ED-4DB2-BD59-A6C34878D82A}">
                    <a16:rowId xmlns:a16="http://schemas.microsoft.com/office/drawing/2014/main" val="2071814812"/>
                  </a:ext>
                </a:extLst>
              </a:tr>
              <a:tr h="341630">
                <a:tc>
                  <a:txBody>
                    <a:bodyPr/>
                    <a:lstStyle/>
                    <a:p>
                      <a:pPr algn="l" fontAlgn="b"/>
                      <a:endParaRPr lang="en-IN" sz="1600" b="0" i="0" u="none" strike="noStrike">
                        <a:effectLst/>
                        <a:latin typeface="Arial" panose="020B0604020202020204" pitchFamily="34" charset="0"/>
                      </a:endParaRPr>
                    </a:p>
                  </a:txBody>
                  <a:tcPr marL="7620" marR="7620" marT="7620" marB="0" anchor="b"/>
                </a:tc>
                <a:tc>
                  <a:txBody>
                    <a:bodyPr/>
                    <a:lstStyle/>
                    <a:p>
                      <a:pPr algn="r" fontAlgn="b"/>
                      <a:r>
                        <a:rPr lang="en-IN" sz="1600" u="none" strike="noStrike">
                          <a:effectLst/>
                        </a:rPr>
                        <a:t>For 400kV,</a:t>
                      </a:r>
                      <a:endParaRPr lang="en-IN" sz="1600" b="0" i="0" u="none" strike="noStrike">
                        <a:effectLst/>
                        <a:latin typeface="Arial" panose="020B0604020202020204" pitchFamily="34" charset="0"/>
                      </a:endParaRPr>
                    </a:p>
                  </a:txBody>
                  <a:tcPr marL="7620" marR="7620" marT="7620" marB="0" anchor="b"/>
                </a:tc>
                <a:tc gridSpan="2">
                  <a:txBody>
                    <a:bodyPr/>
                    <a:lstStyle/>
                    <a:p>
                      <a:pPr algn="l" fontAlgn="b"/>
                      <a:r>
                        <a:rPr lang="en-IN" sz="1600" u="none" strike="noStrike" dirty="0">
                          <a:effectLst/>
                        </a:rPr>
                        <a:t>5.2+ (( 420- 33) / 33) x 0.3 = </a:t>
                      </a:r>
                      <a:endParaRPr lang="en-IN" sz="1600" b="0" i="0" u="none" strike="noStrike" dirty="0">
                        <a:effectLst/>
                        <a:latin typeface="Arial" panose="020B0604020202020204" pitchFamily="34" charset="0"/>
                      </a:endParaRPr>
                    </a:p>
                  </a:txBody>
                  <a:tcPr marL="7620" marR="7620" marT="7620" marB="0" anchor="b"/>
                </a:tc>
                <a:tc hMerge="1">
                  <a:txBody>
                    <a:bodyPr/>
                    <a:lstStyle/>
                    <a:p>
                      <a:endParaRPr lang="en-IN"/>
                    </a:p>
                  </a:txBody>
                  <a:tcPr/>
                </a:tc>
                <a:tc>
                  <a:txBody>
                    <a:bodyPr/>
                    <a:lstStyle/>
                    <a:p>
                      <a:pPr algn="r" fontAlgn="b"/>
                      <a:r>
                        <a:rPr lang="en-IN" sz="1600" u="none" strike="noStrike">
                          <a:effectLst/>
                        </a:rPr>
                        <a:t>8.80</a:t>
                      </a:r>
                      <a:endParaRPr lang="en-IN" sz="1600" b="0" i="0" u="none" strike="noStrike">
                        <a:effectLst/>
                        <a:latin typeface="Arial" panose="020B0604020202020204" pitchFamily="34" charset="0"/>
                      </a:endParaRPr>
                    </a:p>
                  </a:txBody>
                  <a:tcPr marL="7620" marR="7620" marT="7620" marB="0" anchor="b"/>
                </a:tc>
                <a:tc>
                  <a:txBody>
                    <a:bodyPr/>
                    <a:lstStyle/>
                    <a:p>
                      <a:pPr algn="l" fontAlgn="b"/>
                      <a:endParaRPr lang="en-IN"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2205339351"/>
                  </a:ext>
                </a:extLst>
              </a:tr>
            </a:tbl>
          </a:graphicData>
        </a:graphic>
      </p:graphicFrame>
    </p:spTree>
    <p:extLst>
      <p:ext uri="{BB962C8B-B14F-4D97-AF65-F5344CB8AC3E}">
        <p14:creationId xmlns:p14="http://schemas.microsoft.com/office/powerpoint/2010/main" val="33340077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CLEARANCE OVER RAILWAY TRACKS</a:t>
            </a:r>
            <a:endParaRPr lang="en-IN" sz="4000" i="1" dirty="0">
              <a:solidFill>
                <a:schemeClr val="bg1"/>
              </a:solidFill>
            </a:endParaRPr>
          </a:p>
        </p:txBody>
      </p:sp>
      <p:sp>
        <p:nvSpPr>
          <p:cNvPr id="5" name="TextBox 4">
            <a:extLst>
              <a:ext uri="{FF2B5EF4-FFF2-40B4-BE49-F238E27FC236}">
                <a16:creationId xmlns:a16="http://schemas.microsoft.com/office/drawing/2014/main" id="{30E734BD-100E-5225-5ECB-F0B1FE9E7362}"/>
              </a:ext>
            </a:extLst>
          </p:cNvPr>
          <p:cNvSpPr txBox="1"/>
          <p:nvPr/>
        </p:nvSpPr>
        <p:spPr>
          <a:xfrm>
            <a:off x="1107440" y="1605895"/>
            <a:ext cx="10657840" cy="3970318"/>
          </a:xfrm>
          <a:prstGeom prst="rect">
            <a:avLst/>
          </a:prstGeom>
          <a:noFill/>
        </p:spPr>
        <p:txBody>
          <a:bodyPr wrap="square">
            <a:spAutoFit/>
          </a:bodyPr>
          <a:lstStyle/>
          <a:p>
            <a:r>
              <a:rPr lang="en-US" sz="2800" dirty="0">
                <a:solidFill>
                  <a:schemeClr val="bg1"/>
                </a:solidFill>
              </a:rPr>
              <a:t>The crossing span shall be restricted to 300 meters or to 80% of the basic span of the towers of the relevant voltage class, whichever is less. Angle towers are to be provided on both sides.</a:t>
            </a:r>
          </a:p>
          <a:p>
            <a:endParaRPr lang="en-US" sz="2800" dirty="0">
              <a:solidFill>
                <a:schemeClr val="bg1"/>
              </a:solidFill>
            </a:endParaRPr>
          </a:p>
          <a:p>
            <a:endParaRPr lang="en-US" sz="2800" dirty="0">
              <a:solidFill>
                <a:schemeClr val="bg1"/>
              </a:solidFill>
            </a:endParaRPr>
          </a:p>
          <a:p>
            <a:r>
              <a:rPr lang="en-US" sz="2800" dirty="0">
                <a:solidFill>
                  <a:schemeClr val="bg1"/>
                </a:solidFill>
              </a:rPr>
              <a:t>The minimum distance of the towers of the crossing span from the center of the nearest railway track shall be equal to the height of the tower in meters above normal ground level plus 6 </a:t>
            </a:r>
            <a:r>
              <a:rPr lang="en-US" sz="2800" dirty="0" err="1">
                <a:solidFill>
                  <a:schemeClr val="bg1"/>
                </a:solidFill>
              </a:rPr>
              <a:t>metres</a:t>
            </a:r>
            <a:r>
              <a:rPr lang="en-US" sz="2800" dirty="0">
                <a:solidFill>
                  <a:schemeClr val="bg1"/>
                </a:solidFill>
              </a:rPr>
              <a:t>.</a:t>
            </a:r>
          </a:p>
        </p:txBody>
      </p:sp>
    </p:spTree>
    <p:extLst>
      <p:ext uri="{BB962C8B-B14F-4D97-AF65-F5344CB8AC3E}">
        <p14:creationId xmlns:p14="http://schemas.microsoft.com/office/powerpoint/2010/main" val="19511230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CLEARANCE OVER HIGHWAYS</a:t>
            </a:r>
            <a:endParaRPr lang="en-IN" sz="4000" i="1" dirty="0">
              <a:solidFill>
                <a:schemeClr val="bg1"/>
              </a:solidFill>
            </a:endParaRPr>
          </a:p>
        </p:txBody>
      </p:sp>
      <p:sp>
        <p:nvSpPr>
          <p:cNvPr id="5" name="TextBox 4">
            <a:extLst>
              <a:ext uri="{FF2B5EF4-FFF2-40B4-BE49-F238E27FC236}">
                <a16:creationId xmlns:a16="http://schemas.microsoft.com/office/drawing/2014/main" id="{30E734BD-100E-5225-5ECB-F0B1FE9E7362}"/>
              </a:ext>
            </a:extLst>
          </p:cNvPr>
          <p:cNvSpPr txBox="1"/>
          <p:nvPr/>
        </p:nvSpPr>
        <p:spPr>
          <a:xfrm>
            <a:off x="1107440" y="1605895"/>
            <a:ext cx="10657840" cy="3539430"/>
          </a:xfrm>
          <a:prstGeom prst="rect">
            <a:avLst/>
          </a:prstGeom>
          <a:noFill/>
        </p:spPr>
        <p:txBody>
          <a:bodyPr wrap="square">
            <a:spAutoFit/>
          </a:bodyPr>
          <a:lstStyle/>
          <a:p>
            <a:r>
              <a:rPr lang="en-US" sz="2800" dirty="0">
                <a:solidFill>
                  <a:schemeClr val="bg1"/>
                </a:solidFill>
              </a:rPr>
              <a:t>Transmission line crossings across National Highways and major roads shall preferably be at right angles or as near to 90 degrees as possible. Minimum Clearance over road shall be 12.5meters </a:t>
            </a:r>
          </a:p>
          <a:p>
            <a:endParaRPr lang="en-US" sz="2800" dirty="0">
              <a:solidFill>
                <a:schemeClr val="bg1"/>
              </a:solidFill>
            </a:endParaRPr>
          </a:p>
          <a:p>
            <a:r>
              <a:rPr lang="en-US" sz="2800" dirty="0">
                <a:solidFill>
                  <a:schemeClr val="bg1"/>
                </a:solidFill>
              </a:rPr>
              <a:t>Avoid parallelism with communication lines</a:t>
            </a:r>
          </a:p>
          <a:p>
            <a:endParaRPr lang="en-US" sz="2800" dirty="0">
              <a:solidFill>
                <a:schemeClr val="bg1"/>
              </a:solidFill>
            </a:endParaRPr>
          </a:p>
          <a:p>
            <a:r>
              <a:rPr lang="en-US" sz="2800" dirty="0">
                <a:solidFill>
                  <a:schemeClr val="bg1"/>
                </a:solidFill>
              </a:rPr>
              <a:t>If continuous parallelism for long stretches with EHV Power lines minimum separation of 300 meter shall be maintained</a:t>
            </a:r>
          </a:p>
        </p:txBody>
      </p:sp>
    </p:spTree>
    <p:extLst>
      <p:ext uri="{BB962C8B-B14F-4D97-AF65-F5344CB8AC3E}">
        <p14:creationId xmlns:p14="http://schemas.microsoft.com/office/powerpoint/2010/main" val="36115240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AVIATION CLEARANCES</a:t>
            </a:r>
            <a:endParaRPr lang="en-IN" sz="4000" i="1" dirty="0">
              <a:solidFill>
                <a:schemeClr val="bg1"/>
              </a:solidFill>
            </a:endParaRPr>
          </a:p>
        </p:txBody>
      </p:sp>
      <p:sp>
        <p:nvSpPr>
          <p:cNvPr id="5" name="TextBox 4">
            <a:extLst>
              <a:ext uri="{FF2B5EF4-FFF2-40B4-BE49-F238E27FC236}">
                <a16:creationId xmlns:a16="http://schemas.microsoft.com/office/drawing/2014/main" id="{30E734BD-100E-5225-5ECB-F0B1FE9E7362}"/>
              </a:ext>
            </a:extLst>
          </p:cNvPr>
          <p:cNvSpPr txBox="1"/>
          <p:nvPr/>
        </p:nvSpPr>
        <p:spPr>
          <a:xfrm>
            <a:off x="1107440" y="1605895"/>
            <a:ext cx="10657840" cy="3108543"/>
          </a:xfrm>
          <a:prstGeom prst="rect">
            <a:avLst/>
          </a:prstGeom>
          <a:noFill/>
        </p:spPr>
        <p:txBody>
          <a:bodyPr wrap="square">
            <a:spAutoFit/>
          </a:bodyPr>
          <a:lstStyle/>
          <a:p>
            <a:r>
              <a:rPr lang="en-US" sz="2800" dirty="0">
                <a:solidFill>
                  <a:schemeClr val="bg1"/>
                </a:solidFill>
              </a:rPr>
              <a:t>Aviation Clearance: Transmission towers of height  more than 30 </a:t>
            </a:r>
            <a:r>
              <a:rPr lang="en-US" sz="2800" dirty="0" err="1">
                <a:solidFill>
                  <a:schemeClr val="bg1"/>
                </a:solidFill>
              </a:rPr>
              <a:t>mtrs</a:t>
            </a:r>
            <a:r>
              <a:rPr lang="en-US" sz="2800" dirty="0">
                <a:solidFill>
                  <a:schemeClr val="bg1"/>
                </a:solidFill>
              </a:rPr>
              <a:t>  are not allowed with in 3.05 km (10000 ft)</a:t>
            </a:r>
          </a:p>
          <a:p>
            <a:endParaRPr lang="en-US" sz="2800" dirty="0">
              <a:solidFill>
                <a:schemeClr val="bg1"/>
              </a:solidFill>
            </a:endParaRPr>
          </a:p>
          <a:p>
            <a:r>
              <a:rPr lang="en-US" sz="2800" dirty="0">
                <a:solidFill>
                  <a:schemeClr val="bg1"/>
                </a:solidFill>
              </a:rPr>
              <a:t>Beyond 3.05km to 	15.24 km(50000ft) erection of towers with height of 35 </a:t>
            </a:r>
            <a:r>
              <a:rPr lang="en-US" sz="2800" dirty="0" err="1">
                <a:solidFill>
                  <a:schemeClr val="bg1"/>
                </a:solidFill>
              </a:rPr>
              <a:t>mtrs</a:t>
            </a:r>
            <a:r>
              <a:rPr lang="en-US" sz="2800" dirty="0">
                <a:solidFill>
                  <a:schemeClr val="bg1"/>
                </a:solidFill>
              </a:rPr>
              <a:t> is allowed and should be painted red and white bands of 5 </a:t>
            </a:r>
            <a:r>
              <a:rPr lang="en-US" sz="2800" dirty="0" err="1">
                <a:solidFill>
                  <a:schemeClr val="bg1"/>
                </a:solidFill>
              </a:rPr>
              <a:t>mtr</a:t>
            </a:r>
            <a:r>
              <a:rPr lang="en-US" sz="2800" dirty="0">
                <a:solidFill>
                  <a:schemeClr val="bg1"/>
                </a:solidFill>
              </a:rPr>
              <a:t> height and with night aviation of </a:t>
            </a:r>
            <a:r>
              <a:rPr lang="en-US" sz="2800" dirty="0" err="1">
                <a:solidFill>
                  <a:schemeClr val="bg1"/>
                </a:solidFill>
              </a:rPr>
              <a:t>signalling</a:t>
            </a:r>
            <a:r>
              <a:rPr lang="en-US" sz="2800" dirty="0">
                <a:solidFill>
                  <a:schemeClr val="bg1"/>
                </a:solidFill>
              </a:rPr>
              <a:t> lights</a:t>
            </a:r>
          </a:p>
          <a:p>
            <a:r>
              <a:rPr lang="en-US" sz="2800" dirty="0">
                <a:solidFill>
                  <a:schemeClr val="bg1"/>
                </a:solidFill>
              </a:rPr>
              <a:t>Hence it is better to avoid in 15.24 km if possible</a:t>
            </a:r>
          </a:p>
        </p:txBody>
      </p:sp>
    </p:spTree>
    <p:extLst>
      <p:ext uri="{BB962C8B-B14F-4D97-AF65-F5344CB8AC3E}">
        <p14:creationId xmlns:p14="http://schemas.microsoft.com/office/powerpoint/2010/main" val="29355651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a:extLst>
              <a:ext uri="{FF2B5EF4-FFF2-40B4-BE49-F238E27FC236}">
                <a16:creationId xmlns:a16="http://schemas.microsoft.com/office/drawing/2014/main" id="{18AC8D5D-9D02-DCC6-93A4-CF16218CC8F3}"/>
              </a:ext>
            </a:extLst>
          </p:cNvPr>
          <p:cNvSpPr>
            <a:spLocks noChangeArrowheads="1"/>
          </p:cNvSpPr>
          <p:nvPr/>
        </p:nvSpPr>
        <p:spPr bwMode="auto">
          <a:xfrm>
            <a:off x="1774826" y="260351"/>
            <a:ext cx="614348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r>
              <a:rPr lang="en-US" altLang="en-US" sz="4000" b="1" u="sng" dirty="0">
                <a:solidFill>
                  <a:schemeClr val="bg1"/>
                </a:solidFill>
                <a:latin typeface="Arial Black" panose="020B0A04020102020204" pitchFamily="34" charset="0"/>
              </a:rPr>
              <a:t>Sag &amp; Tension</a:t>
            </a:r>
            <a:endParaRPr lang="en-IN" altLang="en-US" sz="1200" b="1" u="sng" dirty="0">
              <a:solidFill>
                <a:schemeClr val="bg1"/>
              </a:solidFill>
              <a:latin typeface="Arial Black" panose="020B0A04020102020204" pitchFamily="34" charset="0"/>
            </a:endParaRPr>
          </a:p>
        </p:txBody>
      </p:sp>
      <p:sp>
        <p:nvSpPr>
          <p:cNvPr id="5" name="Rectangle 4">
            <a:extLst>
              <a:ext uri="{FF2B5EF4-FFF2-40B4-BE49-F238E27FC236}">
                <a16:creationId xmlns:a16="http://schemas.microsoft.com/office/drawing/2014/main" id="{51CD12E4-2254-E837-B1C9-BCD2142B082E}"/>
              </a:ext>
            </a:extLst>
          </p:cNvPr>
          <p:cNvSpPr/>
          <p:nvPr/>
        </p:nvSpPr>
        <p:spPr>
          <a:xfrm>
            <a:off x="710118" y="1012953"/>
            <a:ext cx="10369685" cy="4832092"/>
          </a:xfrm>
          <a:prstGeom prst="rect">
            <a:avLst/>
          </a:prstGeom>
        </p:spPr>
        <p:txBody>
          <a:bodyPr wrap="square">
            <a:spAutoFit/>
          </a:bodyPr>
          <a:lstStyle/>
          <a:p>
            <a:pPr marL="285750" indent="-285750" algn="just">
              <a:buFont typeface="Wingdings" panose="05000000000000000000" pitchFamily="2" charset="2"/>
              <a:buChar char="v"/>
              <a:defRPr/>
            </a:pPr>
            <a:r>
              <a:rPr lang="en-IN" sz="2800" dirty="0">
                <a:solidFill>
                  <a:srgbClr val="002060"/>
                </a:solidFill>
              </a:rPr>
              <a:t> </a:t>
            </a:r>
            <a:r>
              <a:rPr lang="en-IN" sz="2800" b="1" dirty="0">
                <a:solidFill>
                  <a:schemeClr val="bg1"/>
                </a:solidFill>
              </a:rPr>
              <a:t>So by this time you would have understood that the Transverse loads on the Tower are due to Wind on Tower, Wind on the Conductor, Wind on the Earth wire, Wind on Insulators, Hard Ware and Accessories. </a:t>
            </a:r>
          </a:p>
          <a:p>
            <a:pPr marL="285750" indent="-285750" algn="just">
              <a:buFont typeface="Wingdings" panose="05000000000000000000" pitchFamily="2" charset="2"/>
              <a:buChar char="v"/>
              <a:defRPr/>
            </a:pPr>
            <a:endParaRPr lang="en-IN" sz="2800" b="1" dirty="0">
              <a:solidFill>
                <a:schemeClr val="bg1"/>
              </a:solidFill>
            </a:endParaRPr>
          </a:p>
          <a:p>
            <a:pPr marL="285750" indent="-285750" algn="just">
              <a:buFont typeface="Wingdings" panose="05000000000000000000" pitchFamily="2" charset="2"/>
              <a:buChar char="v"/>
              <a:defRPr/>
            </a:pPr>
            <a:r>
              <a:rPr lang="en-IN" sz="2800" b="1" dirty="0">
                <a:solidFill>
                  <a:schemeClr val="bg1"/>
                </a:solidFill>
              </a:rPr>
              <a:t>Further the loads due to line deviation the Conductor &amp; Earth wire Tensions will result to the Transverse loads. </a:t>
            </a:r>
          </a:p>
          <a:p>
            <a:pPr marL="285750" indent="-285750" algn="just">
              <a:buFont typeface="Wingdings" panose="05000000000000000000" pitchFamily="2" charset="2"/>
              <a:buChar char="v"/>
              <a:defRPr/>
            </a:pPr>
            <a:endParaRPr lang="en-US" sz="2800" dirty="0">
              <a:solidFill>
                <a:schemeClr val="bg1"/>
              </a:solidFill>
            </a:endParaRPr>
          </a:p>
          <a:p>
            <a:pPr marL="285750" indent="-285750" algn="just">
              <a:buFont typeface="Wingdings" panose="05000000000000000000" pitchFamily="2" charset="2"/>
              <a:buChar char="v"/>
              <a:defRPr/>
            </a:pPr>
            <a:r>
              <a:rPr lang="en-US" sz="2800" dirty="0">
                <a:solidFill>
                  <a:schemeClr val="bg1"/>
                </a:solidFill>
              </a:rPr>
              <a:t> </a:t>
            </a:r>
            <a:r>
              <a:rPr lang="en-IN" sz="2800" b="1" dirty="0">
                <a:solidFill>
                  <a:schemeClr val="bg1"/>
                </a:solidFill>
              </a:rPr>
              <a:t>Except for dead-end towers the longitudinal loads are considered as zero by ignoring the height differences and span differences between adjacent towers.</a:t>
            </a:r>
            <a:endParaRPr lang="en-IN" sz="2800" dirty="0">
              <a:solidFill>
                <a:schemeClr val="bg1"/>
              </a:solidFill>
            </a:endParaRPr>
          </a:p>
        </p:txBody>
      </p:sp>
      <p:sp>
        <p:nvSpPr>
          <p:cNvPr id="66564" name="Slide Number Placeholder 3">
            <a:extLst>
              <a:ext uri="{FF2B5EF4-FFF2-40B4-BE49-F238E27FC236}">
                <a16:creationId xmlns:a16="http://schemas.microsoft.com/office/drawing/2014/main" id="{4C49A91F-CFA0-128C-7EB3-12B410B1BEDA}"/>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6A4A18AD-0580-4228-BBCB-4945DB9ED5B9}" type="slidenum">
              <a:rPr lang="zh-CN" altLang="en-GB" sz="1400">
                <a:solidFill>
                  <a:schemeClr val="bg2"/>
                </a:solidFill>
              </a:rPr>
              <a:pPr algn="r" eaLnBrk="1" hangingPunct="1">
                <a:spcBef>
                  <a:spcPct val="0"/>
                </a:spcBef>
                <a:buClrTx/>
                <a:buSzTx/>
                <a:buFontTx/>
                <a:buNone/>
              </a:pPr>
              <a:t>84</a:t>
            </a:fld>
            <a:endParaRPr lang="en-GB" altLang="zh-CN" sz="1400">
              <a:solidFill>
                <a:schemeClr val="bg2"/>
              </a:solidFill>
            </a:endParaRPr>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9">
            <a:extLst>
              <a:ext uri="{FF2B5EF4-FFF2-40B4-BE49-F238E27FC236}">
                <a16:creationId xmlns:a16="http://schemas.microsoft.com/office/drawing/2014/main" id="{F2E6932D-886A-22A7-D06C-6B1510B0A68C}"/>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0419" name="Rectangle 11">
            <a:extLst>
              <a:ext uri="{FF2B5EF4-FFF2-40B4-BE49-F238E27FC236}">
                <a16:creationId xmlns:a16="http://schemas.microsoft.com/office/drawing/2014/main" id="{B5535E88-4C0C-D87F-FC01-537B477D804D}"/>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0420" name="Rectangle 14">
            <a:extLst>
              <a:ext uri="{FF2B5EF4-FFF2-40B4-BE49-F238E27FC236}">
                <a16:creationId xmlns:a16="http://schemas.microsoft.com/office/drawing/2014/main" id="{5300B49B-A5AC-9D26-B4BE-D8441FB84AB3}"/>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0421" name="Rectangle 22">
            <a:extLst>
              <a:ext uri="{FF2B5EF4-FFF2-40B4-BE49-F238E27FC236}">
                <a16:creationId xmlns:a16="http://schemas.microsoft.com/office/drawing/2014/main" id="{0CB48454-2A12-5B4A-0E35-4C237F72BF37}"/>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60422" name="Rectangle 23">
            <a:extLst>
              <a:ext uri="{FF2B5EF4-FFF2-40B4-BE49-F238E27FC236}">
                <a16:creationId xmlns:a16="http://schemas.microsoft.com/office/drawing/2014/main" id="{720D1F03-F553-CA2E-B549-A541A8CAB2AD}"/>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60423" name="Rectangle 24">
            <a:extLst>
              <a:ext uri="{FF2B5EF4-FFF2-40B4-BE49-F238E27FC236}">
                <a16:creationId xmlns:a16="http://schemas.microsoft.com/office/drawing/2014/main" id="{0ACD6312-980E-4962-A191-45C3D65E54C7}"/>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0424" name="Rectangle 25">
            <a:extLst>
              <a:ext uri="{FF2B5EF4-FFF2-40B4-BE49-F238E27FC236}">
                <a16:creationId xmlns:a16="http://schemas.microsoft.com/office/drawing/2014/main" id="{20A7AC6B-28C3-9C46-6EEF-C795631F659C}"/>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0425" name="Rectangle 26">
            <a:extLst>
              <a:ext uri="{FF2B5EF4-FFF2-40B4-BE49-F238E27FC236}">
                <a16:creationId xmlns:a16="http://schemas.microsoft.com/office/drawing/2014/main" id="{BFEF40CD-2847-D994-E649-607E1977891C}"/>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0426" name="Rectangle 27">
            <a:extLst>
              <a:ext uri="{FF2B5EF4-FFF2-40B4-BE49-F238E27FC236}">
                <a16:creationId xmlns:a16="http://schemas.microsoft.com/office/drawing/2014/main" id="{A3595487-6E8F-AD4B-EB9D-E1F86436124B}"/>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0427" name="Rectangle 28">
            <a:extLst>
              <a:ext uri="{FF2B5EF4-FFF2-40B4-BE49-F238E27FC236}">
                <a16:creationId xmlns:a16="http://schemas.microsoft.com/office/drawing/2014/main" id="{B0AD5CD5-CAD5-22D6-9A99-249A5FD7CBB8}"/>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60428" name="Rectangle 29">
            <a:extLst>
              <a:ext uri="{FF2B5EF4-FFF2-40B4-BE49-F238E27FC236}">
                <a16:creationId xmlns:a16="http://schemas.microsoft.com/office/drawing/2014/main" id="{88FE9C30-1B14-EE18-817C-A8DFBD22B46A}"/>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60429" name="Title 1">
            <a:extLst>
              <a:ext uri="{FF2B5EF4-FFF2-40B4-BE49-F238E27FC236}">
                <a16:creationId xmlns:a16="http://schemas.microsoft.com/office/drawing/2014/main" id="{C31EC28F-6516-3AF2-40C7-F66F6E206A5E}"/>
              </a:ext>
            </a:extLst>
          </p:cNvPr>
          <p:cNvSpPr>
            <a:spLocks noGrp="1"/>
          </p:cNvSpPr>
          <p:nvPr>
            <p:ph type="title"/>
          </p:nvPr>
        </p:nvSpPr>
        <p:spPr>
          <a:xfrm>
            <a:off x="1676401" y="152400"/>
            <a:ext cx="8791575" cy="685800"/>
          </a:xfrm>
        </p:spPr>
        <p:txBody>
          <a:bodyPr>
            <a:normAutofit fontScale="90000"/>
          </a:bodyPr>
          <a:lstStyle/>
          <a:p>
            <a:r>
              <a:rPr lang="en-GB" altLang="en-US" sz="4000" b="1" u="sng">
                <a:solidFill>
                  <a:srgbClr val="FF0000"/>
                </a:solidFill>
              </a:rPr>
              <a:t>Loads on Transmission Lines</a:t>
            </a:r>
            <a:endParaRPr lang="en-IN" altLang="en-US" sz="3200">
              <a:solidFill>
                <a:srgbClr val="FF0000"/>
              </a:solidFill>
            </a:endParaRPr>
          </a:p>
        </p:txBody>
      </p:sp>
      <p:sp>
        <p:nvSpPr>
          <p:cNvPr id="60430" name="Content Placeholder 2">
            <a:extLst>
              <a:ext uri="{FF2B5EF4-FFF2-40B4-BE49-F238E27FC236}">
                <a16:creationId xmlns:a16="http://schemas.microsoft.com/office/drawing/2014/main" id="{B40195BD-382C-83D9-212E-E7A71F9BFD2B}"/>
              </a:ext>
            </a:extLst>
          </p:cNvPr>
          <p:cNvSpPr>
            <a:spLocks noGrp="1"/>
          </p:cNvSpPr>
          <p:nvPr>
            <p:ph idx="1"/>
          </p:nvPr>
        </p:nvSpPr>
        <p:spPr>
          <a:xfrm>
            <a:off x="622570" y="838200"/>
            <a:ext cx="10233498" cy="5867400"/>
          </a:xfrm>
        </p:spPr>
        <p:txBody>
          <a:bodyPr/>
          <a:lstStyle/>
          <a:p>
            <a:r>
              <a:rPr lang="en-GB" altLang="en-US" sz="3200" dirty="0">
                <a:solidFill>
                  <a:schemeClr val="bg1"/>
                </a:solidFill>
              </a:rPr>
              <a:t>Overhead transmission lines are subjected to various loads during their life span which are classified </a:t>
            </a:r>
            <a:r>
              <a:rPr lang="en-IN" altLang="en-US" sz="3200" dirty="0">
                <a:solidFill>
                  <a:schemeClr val="bg1"/>
                </a:solidFill>
              </a:rPr>
              <a:t>into three distinct categories:‐</a:t>
            </a:r>
          </a:p>
          <a:p>
            <a:r>
              <a:rPr lang="en-GB" altLang="en-US" sz="3200" dirty="0">
                <a:solidFill>
                  <a:schemeClr val="bg1"/>
                </a:solidFill>
              </a:rPr>
              <a:t>a) Climatic loads related to </a:t>
            </a:r>
            <a:r>
              <a:rPr lang="en-GB" altLang="en-US" sz="3200" b="1" dirty="0">
                <a:solidFill>
                  <a:schemeClr val="bg1"/>
                </a:solidFill>
              </a:rPr>
              <a:t>reliability </a:t>
            </a:r>
            <a:r>
              <a:rPr lang="en-GB" altLang="en-US" sz="3200" dirty="0">
                <a:solidFill>
                  <a:schemeClr val="bg1"/>
                </a:solidFill>
              </a:rPr>
              <a:t>requirements (This is considered to be a Normal condition).</a:t>
            </a:r>
          </a:p>
          <a:p>
            <a:r>
              <a:rPr lang="en-GB" altLang="en-US" sz="3200" dirty="0">
                <a:solidFill>
                  <a:schemeClr val="bg1"/>
                </a:solidFill>
              </a:rPr>
              <a:t>b) Failure containment loads related to </a:t>
            </a:r>
            <a:r>
              <a:rPr lang="en-GB" altLang="en-US" sz="3200" b="1" dirty="0">
                <a:solidFill>
                  <a:schemeClr val="bg1"/>
                </a:solidFill>
              </a:rPr>
              <a:t>security </a:t>
            </a:r>
            <a:r>
              <a:rPr lang="en-GB" altLang="en-US" sz="3200" dirty="0">
                <a:solidFill>
                  <a:schemeClr val="bg1"/>
                </a:solidFill>
              </a:rPr>
              <a:t>requirements (This is considered to be a broken </a:t>
            </a:r>
            <a:r>
              <a:rPr lang="en-IN" altLang="en-US" sz="3200" dirty="0">
                <a:solidFill>
                  <a:schemeClr val="bg1"/>
                </a:solidFill>
              </a:rPr>
              <a:t>wire condition).</a:t>
            </a:r>
          </a:p>
          <a:p>
            <a:r>
              <a:rPr lang="en-GB" altLang="en-US" sz="3200" dirty="0">
                <a:solidFill>
                  <a:schemeClr val="bg1"/>
                </a:solidFill>
              </a:rPr>
              <a:t>c) Construction and maintenance loads related to </a:t>
            </a:r>
            <a:r>
              <a:rPr lang="en-GB" altLang="en-US" sz="3200" b="1" dirty="0">
                <a:solidFill>
                  <a:schemeClr val="bg1"/>
                </a:solidFill>
              </a:rPr>
              <a:t>safety </a:t>
            </a:r>
            <a:r>
              <a:rPr lang="en-GB" altLang="en-US" sz="3200" dirty="0">
                <a:solidFill>
                  <a:schemeClr val="bg1"/>
                </a:solidFill>
              </a:rPr>
              <a:t>requirements.</a:t>
            </a:r>
            <a:endParaRPr lang="en-IN" altLang="en-US" sz="3200" dirty="0">
              <a:solidFill>
                <a:schemeClr val="bg1"/>
              </a:solidFill>
            </a:endParaRPr>
          </a:p>
        </p:txBody>
      </p:sp>
      <p:sp>
        <p:nvSpPr>
          <p:cNvPr id="60431" name="Slide Number Placeholder 14">
            <a:extLst>
              <a:ext uri="{FF2B5EF4-FFF2-40B4-BE49-F238E27FC236}">
                <a16:creationId xmlns:a16="http://schemas.microsoft.com/office/drawing/2014/main" id="{0F278B7B-627F-693F-CDB6-468CE1672FF8}"/>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FC37F199-0D7E-4D11-9B6E-87E82CB0F28E}" type="slidenum">
              <a:rPr lang="zh-CN" altLang="en-GB" sz="1400">
                <a:solidFill>
                  <a:schemeClr val="tx1"/>
                </a:solidFill>
              </a:rPr>
              <a:pPr algn="r" eaLnBrk="1" hangingPunct="1">
                <a:spcBef>
                  <a:spcPct val="0"/>
                </a:spcBef>
                <a:buClrTx/>
                <a:buSzTx/>
                <a:buFontTx/>
                <a:buNone/>
              </a:pPr>
              <a:t>85</a:t>
            </a:fld>
            <a:endParaRPr lang="en-GB" altLang="zh-CN" sz="1400">
              <a:solidFill>
                <a:schemeClr val="tx1"/>
              </a:solidFill>
            </a:endParaRP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162560"/>
            <a:ext cx="5577551" cy="644836"/>
          </a:xfrm>
        </p:spPr>
        <p:txBody>
          <a:bodyPr>
            <a:normAutofit fontScale="90000"/>
          </a:bodyPr>
          <a:lstStyle/>
          <a:p>
            <a:pPr algn="ctr"/>
            <a:r>
              <a:rPr lang="en-US" sz="4000" i="1" dirty="0">
                <a:solidFill>
                  <a:schemeClr val="bg1"/>
                </a:solidFill>
              </a:rPr>
              <a:t>Loads on towers (Brief)</a:t>
            </a:r>
            <a:endParaRPr lang="en-IN" sz="4000" i="1" dirty="0">
              <a:solidFill>
                <a:schemeClr val="bg1"/>
              </a:solidFill>
            </a:endParaRPr>
          </a:p>
        </p:txBody>
      </p:sp>
      <p:sp>
        <p:nvSpPr>
          <p:cNvPr id="11" name="Content Placeholder 10">
            <a:extLst>
              <a:ext uri="{FF2B5EF4-FFF2-40B4-BE49-F238E27FC236}">
                <a16:creationId xmlns:a16="http://schemas.microsoft.com/office/drawing/2014/main" id="{416B04E0-5A96-9121-A8D4-0D4B3A5FA764}"/>
              </a:ext>
            </a:extLst>
          </p:cNvPr>
          <p:cNvSpPr>
            <a:spLocks noGrp="1"/>
          </p:cNvSpPr>
          <p:nvPr>
            <p:ph idx="1"/>
          </p:nvPr>
        </p:nvSpPr>
        <p:spPr>
          <a:xfrm>
            <a:off x="340468" y="807396"/>
            <a:ext cx="10544783" cy="5982510"/>
          </a:xfrm>
        </p:spPr>
        <p:txBody>
          <a:bodyPr>
            <a:noAutofit/>
          </a:bodyPr>
          <a:lstStyle/>
          <a:p>
            <a:r>
              <a:rPr lang="en-US" sz="2000" dirty="0">
                <a:solidFill>
                  <a:schemeClr val="bg1"/>
                </a:solidFill>
                <a:latin typeface="Arial" panose="020B0604020202020204" pitchFamily="34" charset="0"/>
                <a:cs typeface="Arial" panose="020B0604020202020204" pitchFamily="34" charset="0"/>
              </a:rPr>
              <a:t>Loads are applied in all three directions namely Transverse ( FX ),  </a:t>
            </a:r>
          </a:p>
          <a:p>
            <a:pPr marL="0" indent="0">
              <a:buNone/>
            </a:pPr>
            <a:r>
              <a:rPr lang="en-US" sz="2000" dirty="0">
                <a:solidFill>
                  <a:schemeClr val="bg1"/>
                </a:solidFill>
                <a:latin typeface="Arial" panose="020B0604020202020204" pitchFamily="34" charset="0"/>
                <a:cs typeface="Arial" panose="020B0604020202020204" pitchFamily="34" charset="0"/>
              </a:rPr>
              <a:t>Vertical ( FY) and Longitudinal (FZ) direction.</a:t>
            </a:r>
          </a:p>
          <a:p>
            <a:pPr marL="0" indent="0">
              <a:buNone/>
            </a:pPr>
            <a:r>
              <a:rPr lang="en-US" sz="2000" dirty="0">
                <a:solidFill>
                  <a:srgbClr val="FF0000"/>
                </a:solidFill>
                <a:latin typeface="Arial" panose="020B0604020202020204" pitchFamily="34" charset="0"/>
                <a:cs typeface="Arial" panose="020B0604020202020204" pitchFamily="34" charset="0"/>
              </a:rPr>
              <a:t>Transverse loads consists of –</a:t>
            </a:r>
          </a:p>
          <a:p>
            <a:r>
              <a:rPr lang="en-US" sz="2000" dirty="0">
                <a:solidFill>
                  <a:schemeClr val="bg1"/>
                </a:solidFill>
                <a:latin typeface="Arial" panose="020B0604020202020204" pitchFamily="34" charset="0"/>
                <a:cs typeface="Arial" panose="020B0604020202020204" pitchFamily="34" charset="0"/>
              </a:rPr>
              <a:t>Wind on Conductor			</a:t>
            </a:r>
          </a:p>
          <a:p>
            <a:r>
              <a:rPr lang="en-US" sz="2000" dirty="0">
                <a:solidFill>
                  <a:schemeClr val="bg1"/>
                </a:solidFill>
                <a:latin typeface="Arial" panose="020B0604020202020204" pitchFamily="34" charset="0"/>
                <a:cs typeface="Arial" panose="020B0604020202020204" pitchFamily="34" charset="0"/>
              </a:rPr>
              <a:t>Wind on Insulator</a:t>
            </a:r>
          </a:p>
          <a:p>
            <a:r>
              <a:rPr lang="en-US" sz="2000" dirty="0">
                <a:solidFill>
                  <a:schemeClr val="bg1"/>
                </a:solidFill>
                <a:latin typeface="Arial" panose="020B0604020202020204" pitchFamily="34" charset="0"/>
                <a:cs typeface="Arial" panose="020B0604020202020204" pitchFamily="34" charset="0"/>
              </a:rPr>
              <a:t>Component of Wire Tension in Transverse Direction (Deviation Load)</a:t>
            </a:r>
          </a:p>
          <a:p>
            <a:r>
              <a:rPr lang="en-US" sz="2000" dirty="0">
                <a:solidFill>
                  <a:schemeClr val="bg1"/>
                </a:solidFill>
                <a:latin typeface="Arial" panose="020B0604020202020204" pitchFamily="34" charset="0"/>
                <a:cs typeface="Arial" panose="020B0604020202020204" pitchFamily="34" charset="0"/>
              </a:rPr>
              <a:t>Wind on Tower Body</a:t>
            </a:r>
          </a:p>
          <a:p>
            <a:pPr marL="0" indent="0">
              <a:buNone/>
            </a:pPr>
            <a:r>
              <a:rPr lang="en-US" sz="2000" dirty="0">
                <a:solidFill>
                  <a:srgbClr val="FF0000"/>
                </a:solidFill>
                <a:latin typeface="Arial" panose="020B0604020202020204" pitchFamily="34" charset="0"/>
                <a:cs typeface="Arial" panose="020B0604020202020204" pitchFamily="34" charset="0"/>
              </a:rPr>
              <a:t>Vertical Load consists of –</a:t>
            </a:r>
          </a:p>
          <a:p>
            <a:r>
              <a:rPr lang="en-US" sz="2000" dirty="0">
                <a:solidFill>
                  <a:schemeClr val="bg1"/>
                </a:solidFill>
                <a:latin typeface="Arial" panose="020B0604020202020204" pitchFamily="34" charset="0"/>
                <a:cs typeface="Arial" panose="020B0604020202020204" pitchFamily="34" charset="0"/>
              </a:rPr>
              <a:t>Weight of Wire</a:t>
            </a:r>
          </a:p>
          <a:p>
            <a:r>
              <a:rPr lang="en-US" sz="2000" dirty="0">
                <a:solidFill>
                  <a:schemeClr val="bg1"/>
                </a:solidFill>
                <a:latin typeface="Arial" panose="020B0604020202020204" pitchFamily="34" charset="0"/>
                <a:cs typeface="Arial" panose="020B0604020202020204" pitchFamily="34" charset="0"/>
              </a:rPr>
              <a:t>Weight of Insulator</a:t>
            </a:r>
          </a:p>
          <a:p>
            <a:r>
              <a:rPr lang="en-US" sz="2000" dirty="0">
                <a:solidFill>
                  <a:schemeClr val="bg1"/>
                </a:solidFill>
                <a:latin typeface="Arial" panose="020B0604020202020204" pitchFamily="34" charset="0"/>
                <a:cs typeface="Arial" panose="020B0604020202020204" pitchFamily="34" charset="0"/>
              </a:rPr>
              <a:t>Weight of Line man &amp; Tools</a:t>
            </a:r>
          </a:p>
          <a:p>
            <a:r>
              <a:rPr lang="en-US" sz="2000" dirty="0">
                <a:solidFill>
                  <a:schemeClr val="bg1"/>
                </a:solidFill>
                <a:latin typeface="Arial" panose="020B0604020202020204" pitchFamily="34" charset="0"/>
                <a:cs typeface="Arial" panose="020B0604020202020204" pitchFamily="34" charset="0"/>
              </a:rPr>
              <a:t>Self Weight of Tower			</a:t>
            </a:r>
          </a:p>
          <a:p>
            <a:pPr marL="0" indent="0">
              <a:buNone/>
            </a:pPr>
            <a:r>
              <a:rPr lang="en-US" sz="2000" dirty="0">
                <a:solidFill>
                  <a:srgbClr val="FF0000"/>
                </a:solidFill>
                <a:latin typeface="Arial" panose="020B0604020202020204" pitchFamily="34" charset="0"/>
                <a:cs typeface="Arial" panose="020B0604020202020204" pitchFamily="34" charset="0"/>
              </a:rPr>
              <a:t>Longitudinal Load Consist of – </a:t>
            </a:r>
          </a:p>
          <a:p>
            <a:r>
              <a:rPr lang="en-US" sz="2000" dirty="0">
                <a:solidFill>
                  <a:schemeClr val="bg1"/>
                </a:solidFill>
                <a:latin typeface="Arial" panose="020B0604020202020204" pitchFamily="34" charset="0"/>
                <a:cs typeface="Arial" panose="020B0604020202020204" pitchFamily="34" charset="0"/>
              </a:rPr>
              <a:t>Component of Unbalanced pull of the wire in the longitudinal direction.</a:t>
            </a:r>
            <a:endParaRPr lang="en-IN"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5573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1378374" y="314960"/>
            <a:ext cx="8596668" cy="640080"/>
          </a:xfrm>
        </p:spPr>
        <p:txBody>
          <a:bodyPr>
            <a:normAutofit fontScale="90000"/>
          </a:bodyPr>
          <a:lstStyle/>
          <a:p>
            <a:pPr algn="ctr"/>
            <a:r>
              <a:rPr lang="en-US" sz="4000" i="1" dirty="0">
                <a:solidFill>
                  <a:schemeClr val="bg1"/>
                </a:solidFill>
              </a:rPr>
              <a:t>WIND PRESSURE IN VARIOUS WIND ZONES</a:t>
            </a:r>
            <a:endParaRPr lang="en-IN" sz="4000" i="1" dirty="0">
              <a:solidFill>
                <a:schemeClr val="bg1"/>
              </a:solidFill>
            </a:endParaRPr>
          </a:p>
        </p:txBody>
      </p:sp>
      <p:pic>
        <p:nvPicPr>
          <p:cNvPr id="8" name="Content Placeholder 7">
            <a:extLst>
              <a:ext uri="{FF2B5EF4-FFF2-40B4-BE49-F238E27FC236}">
                <a16:creationId xmlns:a16="http://schemas.microsoft.com/office/drawing/2014/main" id="{E3D9EB9B-9117-C5E8-275F-63ED7047C5D4}"/>
              </a:ext>
            </a:extLst>
          </p:cNvPr>
          <p:cNvPicPr>
            <a:picLocks noGrp="1" noChangeAspect="1"/>
          </p:cNvPicPr>
          <p:nvPr>
            <p:ph idx="1"/>
          </p:nvPr>
        </p:nvPicPr>
        <p:blipFill>
          <a:blip r:embed="rId2"/>
          <a:stretch>
            <a:fillRect/>
          </a:stretch>
        </p:blipFill>
        <p:spPr>
          <a:xfrm>
            <a:off x="787940" y="963497"/>
            <a:ext cx="9737820" cy="5488103"/>
          </a:xfrm>
        </p:spPr>
      </p:pic>
    </p:spTree>
    <p:extLst>
      <p:ext uri="{BB962C8B-B14F-4D97-AF65-F5344CB8AC3E}">
        <p14:creationId xmlns:p14="http://schemas.microsoft.com/office/powerpoint/2010/main" val="39980680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E0782888-A9D6-B6C5-100A-40C1A8340AE0}"/>
              </a:ext>
            </a:extLst>
          </p:cNvPr>
          <p:cNvSpPr>
            <a:spLocks noGrp="1" noChangeArrowheads="1"/>
          </p:cNvSpPr>
          <p:nvPr>
            <p:ph type="title"/>
          </p:nvPr>
        </p:nvSpPr>
        <p:spPr>
          <a:xfrm>
            <a:off x="1676401" y="152400"/>
            <a:ext cx="8791575" cy="762000"/>
          </a:xfrm>
        </p:spPr>
        <p:txBody>
          <a:bodyPr/>
          <a:lstStyle/>
          <a:p>
            <a:pPr eaLnBrk="1" hangingPunct="1"/>
            <a:r>
              <a:rPr lang="en-US" altLang="en-US" sz="4000" b="1" u="sng">
                <a:solidFill>
                  <a:srgbClr val="FF00FF"/>
                </a:solidFill>
              </a:rPr>
              <a:t>Reliability Consideration</a:t>
            </a:r>
          </a:p>
        </p:txBody>
      </p:sp>
      <p:sp>
        <p:nvSpPr>
          <p:cNvPr id="106499" name="Rectangle 3">
            <a:extLst>
              <a:ext uri="{FF2B5EF4-FFF2-40B4-BE49-F238E27FC236}">
                <a16:creationId xmlns:a16="http://schemas.microsoft.com/office/drawing/2014/main" id="{7E386D08-AE7D-70B5-6F0D-F6A007CFC79C}"/>
              </a:ext>
            </a:extLst>
          </p:cNvPr>
          <p:cNvSpPr>
            <a:spLocks noGrp="1" noChangeArrowheads="1"/>
          </p:cNvSpPr>
          <p:nvPr>
            <p:ph idx="1"/>
          </p:nvPr>
        </p:nvSpPr>
        <p:spPr>
          <a:xfrm>
            <a:off x="1676400" y="4191000"/>
            <a:ext cx="8763000" cy="2362200"/>
          </a:xfrm>
        </p:spPr>
        <p:txBody>
          <a:bodyPr/>
          <a:lstStyle/>
          <a:p>
            <a:pPr algn="just"/>
            <a:r>
              <a:rPr lang="en-GB" altLang="en-US" sz="2400" dirty="0">
                <a:solidFill>
                  <a:schemeClr val="bg1"/>
                </a:solidFill>
              </a:rPr>
              <a:t>Transmission lines shall be designed for the reliability levels given below. These levels are expressed in terms of return periods in years of </a:t>
            </a:r>
            <a:r>
              <a:rPr lang="en-IN" altLang="en-US" sz="2400" dirty="0">
                <a:solidFill>
                  <a:schemeClr val="bg1"/>
                </a:solidFill>
              </a:rPr>
              <a:t>climatic ( wind ) loads.</a:t>
            </a:r>
          </a:p>
          <a:p>
            <a:r>
              <a:rPr lang="en-GB" altLang="en-US" sz="2400" dirty="0">
                <a:solidFill>
                  <a:schemeClr val="bg1"/>
                </a:solidFill>
              </a:rPr>
              <a:t>The minimum yearly reliability </a:t>
            </a:r>
            <a:r>
              <a:rPr lang="en-GB" altLang="en-US" sz="2400" i="1" dirty="0">
                <a:solidFill>
                  <a:schemeClr val="bg1"/>
                </a:solidFill>
              </a:rPr>
              <a:t>P</a:t>
            </a:r>
            <a:r>
              <a:rPr lang="en-GB" altLang="en-US" sz="2400" dirty="0">
                <a:solidFill>
                  <a:schemeClr val="bg1"/>
                </a:solidFill>
              </a:rPr>
              <a:t>s, corresponding to the return period, </a:t>
            </a:r>
            <a:r>
              <a:rPr lang="en-GB" altLang="en-US" sz="2400" i="1" dirty="0">
                <a:solidFill>
                  <a:schemeClr val="bg1"/>
                </a:solidFill>
              </a:rPr>
              <a:t>T </a:t>
            </a:r>
            <a:r>
              <a:rPr lang="en-GB" altLang="en-US" sz="2400" dirty="0">
                <a:solidFill>
                  <a:schemeClr val="bg1"/>
                </a:solidFill>
              </a:rPr>
              <a:t>is expressed as </a:t>
            </a:r>
            <a:r>
              <a:rPr lang="en-IN" altLang="en-US" sz="2400" i="1" dirty="0">
                <a:solidFill>
                  <a:schemeClr val="bg1"/>
                </a:solidFill>
              </a:rPr>
              <a:t>P =</a:t>
            </a:r>
            <a:r>
              <a:rPr lang="en-IN" altLang="en-US" sz="2400" dirty="0">
                <a:solidFill>
                  <a:schemeClr val="bg1"/>
                </a:solidFill>
              </a:rPr>
              <a:t>(1-1/2</a:t>
            </a:r>
            <a:r>
              <a:rPr lang="en-IN" altLang="en-US" sz="2400" i="1" dirty="0">
                <a:solidFill>
                  <a:schemeClr val="bg1"/>
                </a:solidFill>
              </a:rPr>
              <a:t>T </a:t>
            </a:r>
            <a:r>
              <a:rPr lang="en-IN" altLang="en-US" sz="2400" dirty="0">
                <a:solidFill>
                  <a:schemeClr val="bg1"/>
                </a:solidFill>
              </a:rPr>
              <a:t>)</a:t>
            </a:r>
          </a:p>
        </p:txBody>
      </p:sp>
      <p:sp>
        <p:nvSpPr>
          <p:cNvPr id="106500" name="Slide Number Placeholder 3">
            <a:extLst>
              <a:ext uri="{FF2B5EF4-FFF2-40B4-BE49-F238E27FC236}">
                <a16:creationId xmlns:a16="http://schemas.microsoft.com/office/drawing/2014/main" id="{9725241C-3505-BE23-1250-7FBA70AEA3D4}"/>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96147D58-91C7-4C06-BD2C-C2CBAE3F3720}" type="slidenum">
              <a:rPr lang="zh-CN" altLang="en-GB" sz="1400">
                <a:solidFill>
                  <a:schemeClr val="tx1"/>
                </a:solidFill>
              </a:rPr>
              <a:pPr algn="r" eaLnBrk="1" hangingPunct="1">
                <a:spcBef>
                  <a:spcPct val="0"/>
                </a:spcBef>
                <a:buClrTx/>
                <a:buSzTx/>
                <a:buFontTx/>
                <a:buNone/>
              </a:pPr>
              <a:t>88</a:t>
            </a:fld>
            <a:endParaRPr lang="en-GB" altLang="zh-CN" sz="1400">
              <a:solidFill>
                <a:schemeClr val="tx1"/>
              </a:solidFill>
            </a:endParaRPr>
          </a:p>
        </p:txBody>
      </p:sp>
      <p:graphicFrame>
        <p:nvGraphicFramePr>
          <p:cNvPr id="2" name="Table 1">
            <a:extLst>
              <a:ext uri="{FF2B5EF4-FFF2-40B4-BE49-F238E27FC236}">
                <a16:creationId xmlns:a16="http://schemas.microsoft.com/office/drawing/2014/main" id="{FDCC5C72-A709-0EB9-B21E-5654752E6318}"/>
              </a:ext>
            </a:extLst>
          </p:cNvPr>
          <p:cNvGraphicFramePr>
            <a:graphicFrameLocks noGrp="1"/>
          </p:cNvGraphicFramePr>
          <p:nvPr>
            <p:extLst>
              <p:ext uri="{D42A27DB-BD31-4B8C-83A1-F6EECF244321}">
                <p14:modId xmlns:p14="http://schemas.microsoft.com/office/powerpoint/2010/main" val="1666359169"/>
              </p:ext>
            </p:extLst>
          </p:nvPr>
        </p:nvGraphicFramePr>
        <p:xfrm>
          <a:off x="1676401" y="914400"/>
          <a:ext cx="8762999" cy="2721224"/>
        </p:xfrm>
        <a:graphic>
          <a:graphicData uri="http://schemas.openxmlformats.org/drawingml/2006/table">
            <a:tbl>
              <a:tblPr>
                <a:tableStyleId>{5C22544A-7EE6-4342-B048-85BDC9FD1C3A}</a:tableStyleId>
              </a:tblPr>
              <a:tblGrid>
                <a:gridCol w="387742">
                  <a:extLst>
                    <a:ext uri="{9D8B030D-6E8A-4147-A177-3AD203B41FA5}">
                      <a16:colId xmlns:a16="http://schemas.microsoft.com/office/drawing/2014/main" val="20000"/>
                    </a:ext>
                  </a:extLst>
                </a:gridCol>
                <a:gridCol w="3450858">
                  <a:extLst>
                    <a:ext uri="{9D8B030D-6E8A-4147-A177-3AD203B41FA5}">
                      <a16:colId xmlns:a16="http://schemas.microsoft.com/office/drawing/2014/main" val="20001"/>
                    </a:ext>
                  </a:extLst>
                </a:gridCol>
                <a:gridCol w="1495792">
                  <a:extLst>
                    <a:ext uri="{9D8B030D-6E8A-4147-A177-3AD203B41FA5}">
                      <a16:colId xmlns:a16="http://schemas.microsoft.com/office/drawing/2014/main" val="20002"/>
                    </a:ext>
                  </a:extLst>
                </a:gridCol>
                <a:gridCol w="1712050">
                  <a:extLst>
                    <a:ext uri="{9D8B030D-6E8A-4147-A177-3AD203B41FA5}">
                      <a16:colId xmlns:a16="http://schemas.microsoft.com/office/drawing/2014/main" val="20003"/>
                    </a:ext>
                  </a:extLst>
                </a:gridCol>
                <a:gridCol w="1716557">
                  <a:extLst>
                    <a:ext uri="{9D8B030D-6E8A-4147-A177-3AD203B41FA5}">
                      <a16:colId xmlns:a16="http://schemas.microsoft.com/office/drawing/2014/main" val="20004"/>
                    </a:ext>
                  </a:extLst>
                </a:gridCol>
              </a:tblGrid>
              <a:tr h="404744">
                <a:tc rowSpan="2">
                  <a:txBody>
                    <a:bodyPr/>
                    <a:lstStyle/>
                    <a:p>
                      <a:pPr algn="ctr" fontAlgn="ctr"/>
                      <a:r>
                        <a:rPr lang="en-IN" sz="2000" u="none" strike="noStrike" dirty="0">
                          <a:solidFill>
                            <a:schemeClr val="bg1"/>
                          </a:solidFill>
                          <a:effectLst/>
                        </a:rPr>
                        <a:t>Sl. No</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rowSpan="2">
                  <a:txBody>
                    <a:bodyPr/>
                    <a:lstStyle/>
                    <a:p>
                      <a:pPr algn="ctr" fontAlgn="ctr"/>
                      <a:r>
                        <a:rPr lang="en-IN" sz="3200" u="none" strike="noStrike" dirty="0">
                          <a:solidFill>
                            <a:schemeClr val="bg1"/>
                          </a:solidFill>
                          <a:effectLst/>
                        </a:rPr>
                        <a:t>Description</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gridSpan="3">
                  <a:txBody>
                    <a:bodyPr/>
                    <a:lstStyle/>
                    <a:p>
                      <a:pPr algn="ctr" fontAlgn="ctr"/>
                      <a:r>
                        <a:rPr lang="en-IN" sz="2000" u="none" strike="noStrike" dirty="0">
                          <a:solidFill>
                            <a:schemeClr val="bg1"/>
                          </a:solidFill>
                          <a:effectLst/>
                        </a:rPr>
                        <a:t>Reliability levels  </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1219069">
                <a:tc vMerge="1">
                  <a:txBody>
                    <a:bodyPr/>
                    <a:lstStyle/>
                    <a:p>
                      <a:endParaRPr lang="en-IN"/>
                    </a:p>
                  </a:txBody>
                  <a:tcPr/>
                </a:tc>
                <a:tc vMerge="1">
                  <a:txBody>
                    <a:bodyPr/>
                    <a:lstStyle/>
                    <a:p>
                      <a:endParaRPr lang="en-IN"/>
                    </a:p>
                  </a:txBody>
                  <a:tcPr/>
                </a:tc>
                <a:tc>
                  <a:txBody>
                    <a:bodyPr/>
                    <a:lstStyle/>
                    <a:p>
                      <a:pPr algn="ctr" fontAlgn="ctr"/>
                      <a:r>
                        <a:rPr lang="en-IN" sz="2000" u="none" strike="noStrike" dirty="0">
                          <a:solidFill>
                            <a:schemeClr val="bg1"/>
                          </a:solidFill>
                          <a:effectLst/>
                        </a:rPr>
                        <a:t>1</a:t>
                      </a:r>
                    </a:p>
                    <a:p>
                      <a:pPr algn="ctr" fontAlgn="ctr"/>
                      <a:r>
                        <a:rPr lang="en-US" sz="2000" b="1" i="0" u="none" strike="noStrike" dirty="0">
                          <a:solidFill>
                            <a:schemeClr val="bg1"/>
                          </a:solidFill>
                          <a:effectLst/>
                          <a:latin typeface="Times New Roman"/>
                        </a:rPr>
                        <a:t>Up to 400kV </a:t>
                      </a:r>
                      <a:endParaRPr lang="en-IN" sz="2000" b="1" i="0" u="none" strike="noStrike" dirty="0">
                        <a:solidFill>
                          <a:schemeClr val="bg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a:txBody>
                    <a:bodyPr/>
                    <a:lstStyle/>
                    <a:p>
                      <a:pPr algn="ctr" fontAlgn="ctr"/>
                      <a:r>
                        <a:rPr lang="en-IN" sz="2000" u="none" strike="noStrike" dirty="0">
                          <a:solidFill>
                            <a:schemeClr val="bg1"/>
                          </a:solidFill>
                          <a:effectLst/>
                        </a:rPr>
                        <a:t>2</a:t>
                      </a:r>
                    </a:p>
                    <a:p>
                      <a:pPr algn="ctr" fontAlgn="ctr"/>
                      <a:r>
                        <a:rPr lang="en-US" sz="2000" b="1" i="0" u="none" strike="noStrike" dirty="0">
                          <a:solidFill>
                            <a:schemeClr val="bg1"/>
                          </a:solidFill>
                          <a:effectLst/>
                          <a:latin typeface="Times New Roman"/>
                        </a:rPr>
                        <a:t>Above 400kV &amp; Triple / quad up to 400kV </a:t>
                      </a:r>
                      <a:endParaRPr lang="en-IN" sz="2000" b="1" i="0" u="none" strike="noStrike" dirty="0">
                        <a:solidFill>
                          <a:schemeClr val="bg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a:txBody>
                    <a:bodyPr/>
                    <a:lstStyle/>
                    <a:p>
                      <a:pPr algn="ctr" fontAlgn="ctr"/>
                      <a:r>
                        <a:rPr lang="en-IN" sz="2000" u="none" strike="noStrike" dirty="0">
                          <a:solidFill>
                            <a:schemeClr val="bg1"/>
                          </a:solidFill>
                          <a:effectLst/>
                        </a:rPr>
                        <a:t>3</a:t>
                      </a:r>
                    </a:p>
                    <a:p>
                      <a:pPr algn="ctr" fontAlgn="ctr"/>
                      <a:r>
                        <a:rPr lang="en-US" sz="1800" b="1" i="0" u="none" strike="noStrike" dirty="0">
                          <a:solidFill>
                            <a:schemeClr val="bg1"/>
                          </a:solidFill>
                          <a:effectLst/>
                          <a:latin typeface="Times New Roman"/>
                        </a:rPr>
                        <a:t>River crossing &amp; Special towers</a:t>
                      </a:r>
                      <a:endParaRPr lang="en-IN" sz="1800" b="1" i="0" u="none" strike="noStrike" dirty="0">
                        <a:solidFill>
                          <a:schemeClr val="bg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extLst>
                  <a:ext uri="{0D108BD9-81ED-4DB2-BD59-A6C34878D82A}">
                    <a16:rowId xmlns:a16="http://schemas.microsoft.com/office/drawing/2014/main" val="10001"/>
                  </a:ext>
                </a:extLst>
              </a:tr>
              <a:tr h="609534">
                <a:tc>
                  <a:txBody>
                    <a:bodyPr/>
                    <a:lstStyle/>
                    <a:p>
                      <a:pPr algn="ctr" fontAlgn="b"/>
                      <a:r>
                        <a:rPr lang="en-IN" sz="2000" u="none" strike="noStrike" dirty="0" err="1">
                          <a:solidFill>
                            <a:schemeClr val="bg1"/>
                          </a:solidFill>
                          <a:effectLst/>
                        </a:rPr>
                        <a:t>i</a:t>
                      </a:r>
                      <a:r>
                        <a:rPr lang="en-IN" sz="2000" u="none" strike="noStrike" dirty="0">
                          <a:solidFill>
                            <a:schemeClr val="bg1"/>
                          </a:solidFill>
                          <a:effectLst/>
                        </a:rPr>
                        <a:t>)</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a:txBody>
                    <a:bodyPr/>
                    <a:lstStyle/>
                    <a:p>
                      <a:pPr algn="l" fontAlgn="b"/>
                      <a:r>
                        <a:rPr lang="en-GB" sz="2000" u="none" strike="noStrike" dirty="0">
                          <a:solidFill>
                            <a:schemeClr val="bg1"/>
                          </a:solidFill>
                          <a:effectLst/>
                        </a:rPr>
                        <a:t>Return period of design loads in Years, T</a:t>
                      </a:r>
                      <a:endParaRPr lang="en-GB"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a:txBody>
                    <a:bodyPr/>
                    <a:lstStyle/>
                    <a:p>
                      <a:pPr algn="ctr" fontAlgn="ctr"/>
                      <a:r>
                        <a:rPr lang="en-IN" sz="2000" u="none" strike="noStrike" dirty="0">
                          <a:solidFill>
                            <a:schemeClr val="bg1"/>
                          </a:solidFill>
                          <a:effectLst/>
                        </a:rPr>
                        <a:t>50</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a:txBody>
                    <a:bodyPr/>
                    <a:lstStyle/>
                    <a:p>
                      <a:pPr algn="ctr" fontAlgn="ctr"/>
                      <a:r>
                        <a:rPr lang="en-IN" sz="2000" u="none" strike="noStrike" dirty="0">
                          <a:solidFill>
                            <a:schemeClr val="bg1"/>
                          </a:solidFill>
                          <a:effectLst/>
                        </a:rPr>
                        <a:t>150</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a:txBody>
                    <a:bodyPr/>
                    <a:lstStyle/>
                    <a:p>
                      <a:pPr algn="ctr" fontAlgn="ctr"/>
                      <a:r>
                        <a:rPr lang="en-IN" sz="2000" u="none" strike="noStrike" dirty="0">
                          <a:solidFill>
                            <a:schemeClr val="bg1"/>
                          </a:solidFill>
                          <a:effectLst/>
                        </a:rPr>
                        <a:t>500</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extLst>
                  <a:ext uri="{0D108BD9-81ED-4DB2-BD59-A6C34878D82A}">
                    <a16:rowId xmlns:a16="http://schemas.microsoft.com/office/drawing/2014/main" val="10002"/>
                  </a:ext>
                </a:extLst>
              </a:tr>
              <a:tr h="487627">
                <a:tc>
                  <a:txBody>
                    <a:bodyPr/>
                    <a:lstStyle/>
                    <a:p>
                      <a:pPr algn="ctr" fontAlgn="b"/>
                      <a:r>
                        <a:rPr lang="en-IN" sz="2000" u="none" strike="noStrike" dirty="0">
                          <a:solidFill>
                            <a:schemeClr val="bg1"/>
                          </a:solidFill>
                          <a:effectLst/>
                        </a:rPr>
                        <a:t>ii)</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a:txBody>
                    <a:bodyPr/>
                    <a:lstStyle/>
                    <a:p>
                      <a:pPr algn="l" fontAlgn="b"/>
                      <a:r>
                        <a:rPr lang="en-IN" sz="2000" u="none" strike="noStrike" dirty="0">
                          <a:solidFill>
                            <a:schemeClr val="bg1"/>
                          </a:solidFill>
                          <a:effectLst/>
                        </a:rPr>
                        <a:t>Yearly reliability Ps</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a:txBody>
                    <a:bodyPr/>
                    <a:lstStyle/>
                    <a:p>
                      <a:pPr algn="ctr" fontAlgn="ctr"/>
                      <a:r>
                        <a:rPr lang="en-IN" sz="2000" u="none" strike="noStrike" dirty="0">
                          <a:solidFill>
                            <a:schemeClr val="bg1"/>
                          </a:solidFill>
                          <a:effectLst/>
                        </a:rPr>
                        <a:t>1-10</a:t>
                      </a:r>
                      <a:r>
                        <a:rPr lang="en-IN" sz="3200" u="none" strike="noStrike" baseline="30000" dirty="0">
                          <a:solidFill>
                            <a:schemeClr val="bg1"/>
                          </a:solidFill>
                          <a:effectLst/>
                        </a:rPr>
                        <a:t>-2</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a:txBody>
                    <a:bodyPr/>
                    <a:lstStyle/>
                    <a:p>
                      <a:pPr algn="ctr" fontAlgn="ctr"/>
                      <a:r>
                        <a:rPr lang="en-IN" sz="2000" u="none" strike="noStrike" dirty="0">
                          <a:solidFill>
                            <a:schemeClr val="bg1"/>
                          </a:solidFill>
                          <a:effectLst/>
                        </a:rPr>
                        <a:t>1-10</a:t>
                      </a:r>
                      <a:r>
                        <a:rPr lang="en-IN" sz="3200" u="none" strike="noStrike" baseline="30000" dirty="0">
                          <a:solidFill>
                            <a:schemeClr val="bg1"/>
                          </a:solidFill>
                          <a:effectLst/>
                        </a:rPr>
                        <a:t>-2.5</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tc>
                  <a:txBody>
                    <a:bodyPr/>
                    <a:lstStyle/>
                    <a:p>
                      <a:pPr algn="ctr" fontAlgn="ctr"/>
                      <a:r>
                        <a:rPr lang="en-IN" sz="2000" u="none" strike="noStrike" dirty="0">
                          <a:solidFill>
                            <a:schemeClr val="bg1"/>
                          </a:solidFill>
                          <a:effectLst/>
                        </a:rPr>
                        <a:t>1-10</a:t>
                      </a:r>
                      <a:r>
                        <a:rPr lang="en-IN" sz="3200" u="none" strike="noStrike" baseline="30000" dirty="0">
                          <a:solidFill>
                            <a:schemeClr val="bg1"/>
                          </a:solidFill>
                          <a:effectLst/>
                        </a:rPr>
                        <a:t>-3</a:t>
                      </a:r>
                      <a:endParaRPr lang="en-IN" sz="2000" b="0" i="0" u="none" strike="noStrike" dirty="0">
                        <a:solidFill>
                          <a:schemeClr val="bg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3">
                        <a:alphaModFix amt="73000"/>
                      </a:blip>
                      <a:srcRect/>
                      <a:tile tx="0" ty="0" sx="100000" sy="100000" flip="none" algn="tl"/>
                    </a:blipFill>
                  </a:tcPr>
                </a:tc>
                <a:extLst>
                  <a:ext uri="{0D108BD9-81ED-4DB2-BD59-A6C34878D82A}">
                    <a16:rowId xmlns:a16="http://schemas.microsoft.com/office/drawing/2014/main" val="10003"/>
                  </a:ext>
                </a:extLst>
              </a:tr>
            </a:tbl>
          </a:graphicData>
        </a:graphic>
      </p:graphicFrame>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30CC218C-2A04-3E4C-D763-706363039589}"/>
              </a:ext>
            </a:extLst>
          </p:cNvPr>
          <p:cNvSpPr>
            <a:spLocks noGrp="1" noChangeArrowheads="1"/>
          </p:cNvSpPr>
          <p:nvPr>
            <p:ph type="title"/>
          </p:nvPr>
        </p:nvSpPr>
        <p:spPr>
          <a:xfrm>
            <a:off x="1676401" y="0"/>
            <a:ext cx="8791575" cy="533400"/>
          </a:xfrm>
          <a:noFill/>
        </p:spPr>
        <p:txBody>
          <a:bodyPr>
            <a:normAutofit fontScale="90000"/>
          </a:bodyPr>
          <a:lstStyle/>
          <a:p>
            <a:pPr eaLnBrk="1" hangingPunct="1"/>
            <a:r>
              <a:rPr lang="en-US" altLang="en-US" b="1">
                <a:solidFill>
                  <a:srgbClr val="FF00FF"/>
                </a:solidFill>
              </a:rPr>
              <a:t>Wind Zones</a:t>
            </a:r>
          </a:p>
        </p:txBody>
      </p:sp>
      <p:sp>
        <p:nvSpPr>
          <p:cNvPr id="107523" name="Rectangle 3">
            <a:extLst>
              <a:ext uri="{FF2B5EF4-FFF2-40B4-BE49-F238E27FC236}">
                <a16:creationId xmlns:a16="http://schemas.microsoft.com/office/drawing/2014/main" id="{A08D56AE-ED98-64A6-5C00-4F8BA8AFADC4}"/>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7524" name="Rectangle 4">
            <a:extLst>
              <a:ext uri="{FF2B5EF4-FFF2-40B4-BE49-F238E27FC236}">
                <a16:creationId xmlns:a16="http://schemas.microsoft.com/office/drawing/2014/main" id="{BBF63D3D-C4F9-EB96-C875-55426EC2A412}"/>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07525" name="Rectangle 5">
            <a:extLst>
              <a:ext uri="{FF2B5EF4-FFF2-40B4-BE49-F238E27FC236}">
                <a16:creationId xmlns:a16="http://schemas.microsoft.com/office/drawing/2014/main" id="{ECA095FB-89C8-4D26-0465-9063DBD2B479}"/>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7526" name="Rectangle 6">
            <a:extLst>
              <a:ext uri="{FF2B5EF4-FFF2-40B4-BE49-F238E27FC236}">
                <a16:creationId xmlns:a16="http://schemas.microsoft.com/office/drawing/2014/main" id="{34445747-89FB-6178-4593-63466606B270}"/>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07527" name="Rectangle 7">
            <a:extLst>
              <a:ext uri="{FF2B5EF4-FFF2-40B4-BE49-F238E27FC236}">
                <a16:creationId xmlns:a16="http://schemas.microsoft.com/office/drawing/2014/main" id="{E6109F80-4933-AB41-386A-26742A23713C}"/>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07528" name="Rectangle 8">
            <a:extLst>
              <a:ext uri="{FF2B5EF4-FFF2-40B4-BE49-F238E27FC236}">
                <a16:creationId xmlns:a16="http://schemas.microsoft.com/office/drawing/2014/main" id="{1B9697E2-E06C-AABC-527D-6234A561D8C2}"/>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7529" name="Rectangle 9">
            <a:extLst>
              <a:ext uri="{FF2B5EF4-FFF2-40B4-BE49-F238E27FC236}">
                <a16:creationId xmlns:a16="http://schemas.microsoft.com/office/drawing/2014/main" id="{4B3574A9-252F-C1CE-D35C-4CDEC07AFFF4}"/>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7530" name="Rectangle 10">
            <a:extLst>
              <a:ext uri="{FF2B5EF4-FFF2-40B4-BE49-F238E27FC236}">
                <a16:creationId xmlns:a16="http://schemas.microsoft.com/office/drawing/2014/main" id="{AD371713-6449-EA86-BBB8-67E4B51B759A}"/>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7531" name="Rectangle 11">
            <a:extLst>
              <a:ext uri="{FF2B5EF4-FFF2-40B4-BE49-F238E27FC236}">
                <a16:creationId xmlns:a16="http://schemas.microsoft.com/office/drawing/2014/main" id="{CFD215A0-8892-F523-8A09-CE9E8E2E8FED}"/>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7532" name="Rectangle 12">
            <a:extLst>
              <a:ext uri="{FF2B5EF4-FFF2-40B4-BE49-F238E27FC236}">
                <a16:creationId xmlns:a16="http://schemas.microsoft.com/office/drawing/2014/main" id="{82FC627D-6A15-04DE-AA07-59C1FBF3FB20}"/>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7533" name="Rectangle 13">
            <a:extLst>
              <a:ext uri="{FF2B5EF4-FFF2-40B4-BE49-F238E27FC236}">
                <a16:creationId xmlns:a16="http://schemas.microsoft.com/office/drawing/2014/main" id="{0C3B906D-55A3-90C2-72C6-DA6E625EFB29}"/>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07534" name="Slide Number Placeholder 14">
            <a:extLst>
              <a:ext uri="{FF2B5EF4-FFF2-40B4-BE49-F238E27FC236}">
                <a16:creationId xmlns:a16="http://schemas.microsoft.com/office/drawing/2014/main" id="{8B55F0D4-B522-DC51-0C3E-7F529842D918}"/>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10ACA0A1-B4C0-421C-ACCC-8668777E5AA5}" type="slidenum">
              <a:rPr lang="zh-CN" altLang="en-GB" sz="1400">
                <a:solidFill>
                  <a:schemeClr val="tx1"/>
                </a:solidFill>
              </a:rPr>
              <a:pPr algn="r" eaLnBrk="1" hangingPunct="1">
                <a:spcBef>
                  <a:spcPct val="0"/>
                </a:spcBef>
                <a:buClrTx/>
                <a:buSzTx/>
                <a:buFontTx/>
                <a:buNone/>
              </a:pPr>
              <a:t>89</a:t>
            </a:fld>
            <a:endParaRPr lang="en-GB" altLang="zh-CN" sz="1400">
              <a:solidFill>
                <a:schemeClr val="tx1"/>
              </a:solidFill>
            </a:endParaRPr>
          </a:p>
        </p:txBody>
      </p:sp>
      <p:pic>
        <p:nvPicPr>
          <p:cNvPr id="107535" name="Picture 17">
            <a:extLst>
              <a:ext uri="{FF2B5EF4-FFF2-40B4-BE49-F238E27FC236}">
                <a16:creationId xmlns:a16="http://schemas.microsoft.com/office/drawing/2014/main" id="{0BC4BC31-8584-CE40-5580-60FEA3A40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2" y="588964"/>
            <a:ext cx="9183688" cy="626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AD780C-C45B-A709-7222-C3BA0B71792E}"/>
              </a:ext>
            </a:extLst>
          </p:cNvPr>
          <p:cNvSpPr>
            <a:spLocks noGrp="1"/>
          </p:cNvSpPr>
          <p:nvPr>
            <p:ph type="title"/>
          </p:nvPr>
        </p:nvSpPr>
        <p:spPr>
          <a:xfrm>
            <a:off x="677334" y="609600"/>
            <a:ext cx="8596668" cy="772160"/>
          </a:xfrm>
        </p:spPr>
        <p:txBody>
          <a:bodyPr>
            <a:normAutofit/>
          </a:bodyPr>
          <a:lstStyle/>
          <a:p>
            <a:pPr algn="ctr"/>
            <a:r>
              <a:rPr lang="en-US" sz="4000" i="1" dirty="0">
                <a:solidFill>
                  <a:schemeClr val="bg1"/>
                </a:solidFill>
              </a:rPr>
              <a:t>DETAILED  SURVEY</a:t>
            </a:r>
            <a:endParaRPr lang="en-IN" sz="4000" i="1" dirty="0">
              <a:solidFill>
                <a:schemeClr val="bg1"/>
              </a:solidFill>
            </a:endParaRPr>
          </a:p>
        </p:txBody>
      </p:sp>
      <p:sp>
        <p:nvSpPr>
          <p:cNvPr id="11" name="Content Placeholder 10">
            <a:extLst>
              <a:ext uri="{FF2B5EF4-FFF2-40B4-BE49-F238E27FC236}">
                <a16:creationId xmlns:a16="http://schemas.microsoft.com/office/drawing/2014/main" id="{416B04E0-5A96-9121-A8D4-0D4B3A5FA764}"/>
              </a:ext>
            </a:extLst>
          </p:cNvPr>
          <p:cNvSpPr>
            <a:spLocks noGrp="1"/>
          </p:cNvSpPr>
          <p:nvPr>
            <p:ph idx="1"/>
          </p:nvPr>
        </p:nvSpPr>
        <p:spPr>
          <a:xfrm>
            <a:off x="677334" y="1300480"/>
            <a:ext cx="10837332" cy="3982720"/>
          </a:xfrm>
        </p:spPr>
        <p:txBody>
          <a:bodyPr>
            <a:normAutofit/>
          </a:bodyPr>
          <a:lstStyle/>
          <a:p>
            <a:r>
              <a:rPr lang="en-US" sz="3200" dirty="0">
                <a:solidFill>
                  <a:schemeClr val="bg1"/>
                </a:solidFill>
              </a:rPr>
              <a:t>FIRST INFORMATION DOCUMENT CONTAINING ALL DETAILS</a:t>
            </a:r>
          </a:p>
          <a:p>
            <a:r>
              <a:rPr lang="en-US" sz="3200" dirty="0">
                <a:solidFill>
                  <a:schemeClr val="bg1"/>
                </a:solidFill>
              </a:rPr>
              <a:t>PREPARING THE LONGITUDINAL CROSS SECTIOIN OF APPROVED ROUTE</a:t>
            </a:r>
          </a:p>
          <a:p>
            <a:r>
              <a:rPr lang="en-US" sz="3200" dirty="0">
                <a:solidFill>
                  <a:schemeClr val="bg1"/>
                </a:solidFill>
              </a:rPr>
              <a:t>ROUTE PROFILE 1:2 VERTICAL, 1:20 IN HORIZONTAL</a:t>
            </a:r>
          </a:p>
          <a:p>
            <a:r>
              <a:rPr lang="en-US" sz="3200" dirty="0">
                <a:solidFill>
                  <a:schemeClr val="bg1"/>
                </a:solidFill>
              </a:rPr>
              <a:t>LEVELS SHALL BE TAKEN @ 30 MTR INTERVAL or 30cm CHANGE IN HEIGHT OF GROUND</a:t>
            </a:r>
            <a:endParaRPr lang="en-IN" sz="3200" dirty="0">
              <a:solidFill>
                <a:schemeClr val="bg1"/>
              </a:solidFill>
            </a:endParaRPr>
          </a:p>
        </p:txBody>
      </p:sp>
    </p:spTree>
    <p:extLst>
      <p:ext uri="{BB962C8B-B14F-4D97-AF65-F5344CB8AC3E}">
        <p14:creationId xmlns:p14="http://schemas.microsoft.com/office/powerpoint/2010/main" val="15586931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1D5F791-3280-8D41-E0C8-D49ED8888034}"/>
              </a:ext>
            </a:extLst>
          </p:cNvPr>
          <p:cNvSpPr>
            <a:spLocks noGrp="1" noChangeArrowheads="1"/>
          </p:cNvSpPr>
          <p:nvPr>
            <p:ph type="title"/>
          </p:nvPr>
        </p:nvSpPr>
        <p:spPr>
          <a:noFill/>
        </p:spPr>
        <p:txBody>
          <a:bodyPr/>
          <a:lstStyle/>
          <a:p>
            <a:pPr eaLnBrk="1" hangingPunct="1"/>
            <a:r>
              <a:rPr lang="en-US" altLang="en-US" sz="4000" b="1" u="sng" dirty="0">
                <a:solidFill>
                  <a:srgbClr val="FF00FF"/>
                </a:solidFill>
              </a:rPr>
              <a:t>Wind Load </a:t>
            </a:r>
          </a:p>
        </p:txBody>
      </p:sp>
      <p:sp>
        <p:nvSpPr>
          <p:cNvPr id="108547" name="Content Placeholder 1">
            <a:extLst>
              <a:ext uri="{FF2B5EF4-FFF2-40B4-BE49-F238E27FC236}">
                <a16:creationId xmlns:a16="http://schemas.microsoft.com/office/drawing/2014/main" id="{B4993686-9CEB-1E6C-1FD4-ED36C73AE8C4}"/>
              </a:ext>
            </a:extLst>
          </p:cNvPr>
          <p:cNvSpPr>
            <a:spLocks noGrp="1"/>
          </p:cNvSpPr>
          <p:nvPr>
            <p:ph idx="1"/>
          </p:nvPr>
        </p:nvSpPr>
        <p:spPr>
          <a:xfrm>
            <a:off x="1066125" y="1559719"/>
            <a:ext cx="8731250" cy="5141913"/>
          </a:xfrm>
        </p:spPr>
        <p:txBody>
          <a:bodyPr>
            <a:normAutofit/>
          </a:bodyPr>
          <a:lstStyle/>
          <a:p>
            <a:r>
              <a:rPr lang="en-IN" altLang="en-US" sz="2800" b="1" dirty="0">
                <a:solidFill>
                  <a:schemeClr val="bg1"/>
                </a:solidFill>
              </a:rPr>
              <a:t>Basic Wind Speed, </a:t>
            </a:r>
            <a:r>
              <a:rPr lang="en-IN" altLang="en-US" sz="2800" b="1" i="1" dirty="0">
                <a:solidFill>
                  <a:schemeClr val="bg1"/>
                </a:solidFill>
              </a:rPr>
              <a:t>V</a:t>
            </a:r>
            <a:r>
              <a:rPr lang="en-IN" altLang="en-US" sz="2800" b="1" dirty="0">
                <a:solidFill>
                  <a:schemeClr val="bg1"/>
                </a:solidFill>
              </a:rPr>
              <a:t>B</a:t>
            </a:r>
          </a:p>
          <a:p>
            <a:r>
              <a:rPr lang="en-GB" altLang="en-US" sz="2800" dirty="0">
                <a:solidFill>
                  <a:schemeClr val="bg1"/>
                </a:solidFill>
              </a:rPr>
              <a:t>The above slide shows basic wind speed map of India as applicable at 10 m height above mean ground level for the six wind zones of the country.</a:t>
            </a:r>
          </a:p>
          <a:p>
            <a:r>
              <a:rPr lang="en-GB" altLang="en-US" sz="2800" dirty="0">
                <a:solidFill>
                  <a:schemeClr val="bg1"/>
                </a:solidFill>
              </a:rPr>
              <a:t> Basic wind speed </a:t>
            </a:r>
            <a:r>
              <a:rPr lang="en-GB" altLang="en-US" sz="2800" i="1" dirty="0">
                <a:solidFill>
                  <a:schemeClr val="bg1"/>
                </a:solidFill>
              </a:rPr>
              <a:t>V</a:t>
            </a:r>
            <a:r>
              <a:rPr lang="en-GB" altLang="en-US" sz="2800" dirty="0">
                <a:solidFill>
                  <a:schemeClr val="bg1"/>
                </a:solidFill>
              </a:rPr>
              <a:t>B is based on peak gust velocity averaged over a short time interval of about 3 seconds, corresponds to mean heights above ground level in an open terrain ( Category 2 ) and have been worked out for a 50 years return period [</a:t>
            </a:r>
            <a:r>
              <a:rPr lang="en-GB" altLang="en-US" sz="2800" i="1" dirty="0">
                <a:solidFill>
                  <a:schemeClr val="bg1"/>
                </a:solidFill>
              </a:rPr>
              <a:t>refer </a:t>
            </a:r>
            <a:r>
              <a:rPr lang="en-GB" altLang="en-US" sz="2800" dirty="0">
                <a:solidFill>
                  <a:schemeClr val="bg1"/>
                </a:solidFill>
              </a:rPr>
              <a:t>IS 875 (Part 3 )].</a:t>
            </a:r>
          </a:p>
        </p:txBody>
      </p:sp>
      <p:sp>
        <p:nvSpPr>
          <p:cNvPr id="108548" name="Slide Number Placeholder 14">
            <a:extLst>
              <a:ext uri="{FF2B5EF4-FFF2-40B4-BE49-F238E27FC236}">
                <a16:creationId xmlns:a16="http://schemas.microsoft.com/office/drawing/2014/main" id="{E6754F4C-A6E8-C585-24D5-D9174DD36BE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9A3B7D8D-B213-461F-8E54-27ADAB004B84}" type="slidenum">
              <a:rPr lang="zh-CN" altLang="en-GB" sz="1400">
                <a:solidFill>
                  <a:schemeClr val="tx1"/>
                </a:solidFill>
              </a:rPr>
              <a:pPr algn="r" eaLnBrk="1" hangingPunct="1">
                <a:spcBef>
                  <a:spcPct val="0"/>
                </a:spcBef>
                <a:buClrTx/>
                <a:buSzTx/>
                <a:buFontTx/>
                <a:buNone/>
              </a:pPr>
              <a:t>90</a:t>
            </a:fld>
            <a:endParaRPr lang="en-GB" altLang="zh-CN" sz="1400">
              <a:solidFill>
                <a:schemeClr val="tx1"/>
              </a:solidFill>
            </a:endParaRPr>
          </a:p>
        </p:txBody>
      </p:sp>
      <p:sp>
        <p:nvSpPr>
          <p:cNvPr id="108549" name="Rectangle 3">
            <a:extLst>
              <a:ext uri="{FF2B5EF4-FFF2-40B4-BE49-F238E27FC236}">
                <a16:creationId xmlns:a16="http://schemas.microsoft.com/office/drawing/2014/main" id="{DA832794-B4D1-090B-F4E0-752147CBEF59}"/>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8550" name="Rectangle 4">
            <a:extLst>
              <a:ext uri="{FF2B5EF4-FFF2-40B4-BE49-F238E27FC236}">
                <a16:creationId xmlns:a16="http://schemas.microsoft.com/office/drawing/2014/main" id="{AE941099-7CB1-F403-D9F8-EB86F188E11F}"/>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08551" name="Rectangle 5">
            <a:extLst>
              <a:ext uri="{FF2B5EF4-FFF2-40B4-BE49-F238E27FC236}">
                <a16:creationId xmlns:a16="http://schemas.microsoft.com/office/drawing/2014/main" id="{066DC194-C4CB-3E71-55BA-B608E049383A}"/>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8552" name="Rectangle 6">
            <a:extLst>
              <a:ext uri="{FF2B5EF4-FFF2-40B4-BE49-F238E27FC236}">
                <a16:creationId xmlns:a16="http://schemas.microsoft.com/office/drawing/2014/main" id="{9384258B-0A4B-D905-E646-B16DBA743DAE}"/>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08553" name="Rectangle 7">
            <a:extLst>
              <a:ext uri="{FF2B5EF4-FFF2-40B4-BE49-F238E27FC236}">
                <a16:creationId xmlns:a16="http://schemas.microsoft.com/office/drawing/2014/main" id="{BF67F309-27A4-2AFE-44A8-A156F3AA3FF2}"/>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08554" name="Rectangle 8">
            <a:extLst>
              <a:ext uri="{FF2B5EF4-FFF2-40B4-BE49-F238E27FC236}">
                <a16:creationId xmlns:a16="http://schemas.microsoft.com/office/drawing/2014/main" id="{99EBB42B-A996-666A-E3EC-160B10BB7BFA}"/>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8555" name="Rectangle 9">
            <a:extLst>
              <a:ext uri="{FF2B5EF4-FFF2-40B4-BE49-F238E27FC236}">
                <a16:creationId xmlns:a16="http://schemas.microsoft.com/office/drawing/2014/main" id="{9B227D5F-7FF4-1B18-FC89-7CE95EFAB54B}"/>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8556" name="Rectangle 10">
            <a:extLst>
              <a:ext uri="{FF2B5EF4-FFF2-40B4-BE49-F238E27FC236}">
                <a16:creationId xmlns:a16="http://schemas.microsoft.com/office/drawing/2014/main" id="{F452597C-FF88-24B7-C459-223430519DF4}"/>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8557" name="Rectangle 11">
            <a:extLst>
              <a:ext uri="{FF2B5EF4-FFF2-40B4-BE49-F238E27FC236}">
                <a16:creationId xmlns:a16="http://schemas.microsoft.com/office/drawing/2014/main" id="{D0446D4A-C862-B923-2E46-37E7B46798C8}"/>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8558" name="Rectangle 12">
            <a:extLst>
              <a:ext uri="{FF2B5EF4-FFF2-40B4-BE49-F238E27FC236}">
                <a16:creationId xmlns:a16="http://schemas.microsoft.com/office/drawing/2014/main" id="{A87CCE43-38A4-541A-7A37-3696A9A73A28}"/>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8559" name="Rectangle 13">
            <a:extLst>
              <a:ext uri="{FF2B5EF4-FFF2-40B4-BE49-F238E27FC236}">
                <a16:creationId xmlns:a16="http://schemas.microsoft.com/office/drawing/2014/main" id="{6B273A45-62DC-D8E1-5A01-BB1031A5F719}"/>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D19A4A9-BCAD-AA7E-265B-13891D2A970D}"/>
              </a:ext>
            </a:extLst>
          </p:cNvPr>
          <p:cNvSpPr>
            <a:spLocks noGrp="1" noChangeArrowheads="1"/>
          </p:cNvSpPr>
          <p:nvPr>
            <p:ph type="title"/>
          </p:nvPr>
        </p:nvSpPr>
        <p:spPr>
          <a:xfrm>
            <a:off x="1676401" y="152400"/>
            <a:ext cx="8791575" cy="457200"/>
          </a:xfrm>
          <a:noFill/>
        </p:spPr>
        <p:txBody>
          <a:bodyPr>
            <a:normAutofit fontScale="90000"/>
          </a:bodyPr>
          <a:lstStyle/>
          <a:p>
            <a:pPr eaLnBrk="1" hangingPunct="1"/>
            <a:r>
              <a:rPr lang="en-US" altLang="en-US" sz="4000" b="1" u="sng">
                <a:solidFill>
                  <a:srgbClr val="FF00FF"/>
                </a:solidFill>
              </a:rPr>
              <a:t>Wind Load </a:t>
            </a:r>
          </a:p>
        </p:txBody>
      </p:sp>
      <p:sp>
        <p:nvSpPr>
          <p:cNvPr id="109571" name="Slide Number Placeholder 14">
            <a:extLst>
              <a:ext uri="{FF2B5EF4-FFF2-40B4-BE49-F238E27FC236}">
                <a16:creationId xmlns:a16="http://schemas.microsoft.com/office/drawing/2014/main" id="{C90701B9-6FA2-A9A1-AEBD-4E48332338F5}"/>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9B869BB2-1E97-4EE9-A0FB-F1064B0BF31B}" type="slidenum">
              <a:rPr lang="zh-CN" altLang="en-GB" sz="1400">
                <a:solidFill>
                  <a:schemeClr val="tx1"/>
                </a:solidFill>
              </a:rPr>
              <a:pPr algn="r" eaLnBrk="1" hangingPunct="1">
                <a:spcBef>
                  <a:spcPct val="0"/>
                </a:spcBef>
                <a:buClrTx/>
                <a:buSzTx/>
                <a:buFontTx/>
                <a:buNone/>
              </a:pPr>
              <a:t>91</a:t>
            </a:fld>
            <a:endParaRPr lang="en-GB" altLang="zh-CN" sz="1400">
              <a:solidFill>
                <a:schemeClr val="tx1"/>
              </a:solidFill>
            </a:endParaRPr>
          </a:p>
        </p:txBody>
      </p:sp>
      <p:sp>
        <p:nvSpPr>
          <p:cNvPr id="2" name="Content Placeholder 1">
            <a:extLst>
              <a:ext uri="{FF2B5EF4-FFF2-40B4-BE49-F238E27FC236}">
                <a16:creationId xmlns:a16="http://schemas.microsoft.com/office/drawing/2014/main" id="{D83EE0FA-9402-9DF7-3B36-7D7FD83B0231}"/>
              </a:ext>
            </a:extLst>
          </p:cNvPr>
          <p:cNvSpPr>
            <a:spLocks noGrp="1"/>
          </p:cNvSpPr>
          <p:nvPr>
            <p:ph idx="4294967295"/>
          </p:nvPr>
        </p:nvSpPr>
        <p:spPr>
          <a:xfrm>
            <a:off x="1524000" y="685800"/>
            <a:ext cx="9144000" cy="914400"/>
          </a:xfrm>
        </p:spPr>
        <p:txBody>
          <a:bodyPr>
            <a:normAutofit fontScale="92500"/>
          </a:bodyPr>
          <a:lstStyle/>
          <a:p>
            <a:pPr marL="0" indent="0">
              <a:buNone/>
              <a:defRPr/>
            </a:pPr>
            <a:r>
              <a:rPr lang="en-GB" sz="2800" b="1" dirty="0">
                <a:solidFill>
                  <a:schemeClr val="bg1"/>
                </a:solidFill>
              </a:rPr>
              <a:t>Basic wind speeds for the six wind zones as per IS-802</a:t>
            </a:r>
          </a:p>
          <a:p>
            <a:pPr marL="0" indent="0">
              <a:buNone/>
              <a:defRPr/>
            </a:pPr>
            <a:r>
              <a:rPr lang="en-GB" sz="2000" i="1" dirty="0">
                <a:solidFill>
                  <a:schemeClr val="bg1"/>
                </a:solidFill>
              </a:rPr>
              <a:t>	Wind Zone Basic Wind Speed, </a:t>
            </a:r>
            <a:r>
              <a:rPr lang="en-GB" sz="2000" i="1" dirty="0" err="1">
                <a:solidFill>
                  <a:schemeClr val="bg1"/>
                </a:solidFill>
              </a:rPr>
              <a:t>Vb</a:t>
            </a:r>
            <a:r>
              <a:rPr lang="en-GB" sz="2000" dirty="0">
                <a:solidFill>
                  <a:schemeClr val="bg1"/>
                </a:solidFill>
              </a:rPr>
              <a:t> in </a:t>
            </a:r>
            <a:r>
              <a:rPr lang="en-IN" sz="2000" dirty="0">
                <a:solidFill>
                  <a:schemeClr val="bg1"/>
                </a:solidFill>
              </a:rPr>
              <a:t>m/s</a:t>
            </a:r>
          </a:p>
          <a:p>
            <a:pPr>
              <a:defRPr/>
            </a:pPr>
            <a:endParaRPr lang="en-IN" dirty="0"/>
          </a:p>
        </p:txBody>
      </p:sp>
      <p:sp>
        <p:nvSpPr>
          <p:cNvPr id="109573" name="Rectangle 3">
            <a:extLst>
              <a:ext uri="{FF2B5EF4-FFF2-40B4-BE49-F238E27FC236}">
                <a16:creationId xmlns:a16="http://schemas.microsoft.com/office/drawing/2014/main" id="{DF89DB52-D0BD-1266-A3A6-D6FFC994BA4B}"/>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9574" name="Rectangle 5">
            <a:extLst>
              <a:ext uri="{FF2B5EF4-FFF2-40B4-BE49-F238E27FC236}">
                <a16:creationId xmlns:a16="http://schemas.microsoft.com/office/drawing/2014/main" id="{EEAC85AA-F002-1FFA-1937-C80B355DC120}"/>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9575" name="Rectangle 6">
            <a:extLst>
              <a:ext uri="{FF2B5EF4-FFF2-40B4-BE49-F238E27FC236}">
                <a16:creationId xmlns:a16="http://schemas.microsoft.com/office/drawing/2014/main" id="{AEF67967-5186-B9B0-226C-A4D15E1C9719}"/>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09576" name="Rectangle 9">
            <a:extLst>
              <a:ext uri="{FF2B5EF4-FFF2-40B4-BE49-F238E27FC236}">
                <a16:creationId xmlns:a16="http://schemas.microsoft.com/office/drawing/2014/main" id="{BD13F12B-79B1-D7D2-83AD-D2394469971C}"/>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9577" name="Rectangle 11">
            <a:extLst>
              <a:ext uri="{FF2B5EF4-FFF2-40B4-BE49-F238E27FC236}">
                <a16:creationId xmlns:a16="http://schemas.microsoft.com/office/drawing/2014/main" id="{C9F39E29-2CC4-350E-341D-D2DAE1A8A092}"/>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09578" name="Rectangle 13">
            <a:extLst>
              <a:ext uri="{FF2B5EF4-FFF2-40B4-BE49-F238E27FC236}">
                <a16:creationId xmlns:a16="http://schemas.microsoft.com/office/drawing/2014/main" id="{67FA9A85-824C-0B5A-0A28-25092AAAEAC1}"/>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graphicFrame>
        <p:nvGraphicFramePr>
          <p:cNvPr id="10" name="Table 9">
            <a:extLst>
              <a:ext uri="{FF2B5EF4-FFF2-40B4-BE49-F238E27FC236}">
                <a16:creationId xmlns:a16="http://schemas.microsoft.com/office/drawing/2014/main" id="{8E557FC6-43C8-58A8-0DAF-4E07B29030DE}"/>
              </a:ext>
            </a:extLst>
          </p:cNvPr>
          <p:cNvGraphicFramePr>
            <a:graphicFrameLocks noGrp="1"/>
          </p:cNvGraphicFramePr>
          <p:nvPr/>
        </p:nvGraphicFramePr>
        <p:xfrm>
          <a:off x="1616076" y="1752601"/>
          <a:ext cx="3108325" cy="2682875"/>
        </p:xfrm>
        <a:graphic>
          <a:graphicData uri="http://schemas.openxmlformats.org/drawingml/2006/table">
            <a:tbl>
              <a:tblPr/>
              <a:tblGrid>
                <a:gridCol w="669924">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1828801">
                  <a:extLst>
                    <a:ext uri="{9D8B030D-6E8A-4147-A177-3AD203B41FA5}">
                      <a16:colId xmlns:a16="http://schemas.microsoft.com/office/drawing/2014/main" val="20002"/>
                    </a:ext>
                  </a:extLst>
                </a:gridCol>
              </a:tblGrid>
              <a:tr h="685765">
                <a:tc>
                  <a:txBody>
                    <a:bodyPr/>
                    <a:lstStyle/>
                    <a:p>
                      <a:pPr algn="ctr" fontAlgn="ctr"/>
                      <a:r>
                        <a:rPr lang="en-IN" sz="1800" b="0" i="0" u="none" strike="noStrike" dirty="0">
                          <a:solidFill>
                            <a:srgbClr val="FF0000"/>
                          </a:solidFill>
                          <a:effectLst/>
                          <a:latin typeface="+mn-lt"/>
                        </a:rPr>
                        <a:t>Wind Zone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err="1">
                          <a:solidFill>
                            <a:srgbClr val="FF0000"/>
                          </a:solidFill>
                          <a:effectLst/>
                          <a:latin typeface="+mn-lt"/>
                        </a:rPr>
                        <a:t>V</a:t>
                      </a:r>
                      <a:r>
                        <a:rPr lang="en-IN" sz="3600" b="0" i="0" u="none" strike="noStrike" baseline="-25000" dirty="0" err="1">
                          <a:solidFill>
                            <a:srgbClr val="FF0000"/>
                          </a:solidFill>
                          <a:effectLst/>
                          <a:latin typeface="+mn-lt"/>
                        </a:rPr>
                        <a:t>b</a:t>
                      </a:r>
                      <a:endParaRPr lang="en-IN" sz="2400" b="0" i="0" u="none" strike="noStrike" dirty="0">
                        <a:solidFill>
                          <a:srgbClr val="FF0000"/>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3200" b="0" i="0" u="none" strike="noStrike" dirty="0" err="1">
                          <a:solidFill>
                            <a:srgbClr val="FF0000"/>
                          </a:solidFill>
                          <a:effectLst/>
                          <a:latin typeface="+mn-lt"/>
                        </a:rPr>
                        <a:t>Vr</a:t>
                      </a:r>
                      <a:r>
                        <a:rPr lang="en-IN" sz="2800" b="0" i="0" u="none" strike="noStrike" dirty="0">
                          <a:solidFill>
                            <a:srgbClr val="FF0000"/>
                          </a:solidFill>
                          <a:effectLst/>
                          <a:latin typeface="+mn-lt"/>
                        </a:rPr>
                        <a:t>=</a:t>
                      </a:r>
                      <a:r>
                        <a:rPr lang="en-IN" sz="2800" b="0" i="0" u="none" strike="noStrike" dirty="0" err="1">
                          <a:solidFill>
                            <a:srgbClr val="FF0000"/>
                          </a:solidFill>
                          <a:effectLst/>
                          <a:latin typeface="+mn-lt"/>
                        </a:rPr>
                        <a:t>V</a:t>
                      </a:r>
                      <a:r>
                        <a:rPr lang="en-IN" sz="2800" b="0" i="0" u="none" strike="noStrike" baseline="-25000" dirty="0" err="1">
                          <a:solidFill>
                            <a:srgbClr val="FF0000"/>
                          </a:solidFill>
                          <a:effectLst/>
                          <a:latin typeface="+mn-lt"/>
                        </a:rPr>
                        <a:t>b</a:t>
                      </a:r>
                      <a:r>
                        <a:rPr lang="en-IN" sz="2800" b="0" i="0" u="none" strike="noStrike" dirty="0">
                          <a:solidFill>
                            <a:srgbClr val="FF0000"/>
                          </a:solidFill>
                          <a:effectLst/>
                          <a:latin typeface="+mn-lt"/>
                        </a:rPr>
                        <a:t>/</a:t>
                      </a:r>
                      <a:r>
                        <a:rPr lang="en-IN" sz="2800" b="0" i="0" u="none" strike="noStrike" dirty="0" err="1">
                          <a:solidFill>
                            <a:srgbClr val="FF0000"/>
                          </a:solidFill>
                          <a:effectLst/>
                          <a:latin typeface="+mn-lt"/>
                        </a:rPr>
                        <a:t>K</a:t>
                      </a:r>
                      <a:r>
                        <a:rPr lang="en-IN" sz="2800" b="0" i="0" u="none" strike="noStrike" baseline="-25000" dirty="0" err="1">
                          <a:solidFill>
                            <a:srgbClr val="FF0000"/>
                          </a:solidFill>
                          <a:effectLst/>
                          <a:latin typeface="+mn-lt"/>
                        </a:rPr>
                        <a:t>o</a:t>
                      </a:r>
                      <a:endParaRPr lang="en-IN" sz="1800" b="0" i="0" u="none" strike="noStrike" dirty="0">
                        <a:solidFill>
                          <a:srgbClr val="FF0000"/>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6470">
                <a:tc>
                  <a:txBody>
                    <a:bodyPr/>
                    <a:lstStyle/>
                    <a:p>
                      <a:pPr algn="ctr" fontAlgn="ctr"/>
                      <a:r>
                        <a:rPr lang="en-IN" sz="1800" b="0" i="0" u="none" strike="noStrike" dirty="0">
                          <a:solidFill>
                            <a:srgbClr val="FF0000"/>
                          </a:solidFill>
                          <a:effectLst/>
                          <a:latin typeface="+mn-lt"/>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rgbClr val="FF0000"/>
                          </a:solidFill>
                          <a:effectLst/>
                          <a:latin typeface="+mn-lt"/>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rgbClr val="FF0000"/>
                          </a:solidFill>
                          <a:effectLst/>
                          <a:latin typeface="+mn-lt"/>
                        </a:rPr>
                        <a:t>24.000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6470">
                <a:tc>
                  <a:txBody>
                    <a:bodyPr/>
                    <a:lstStyle/>
                    <a:p>
                      <a:pPr algn="ctr" fontAlgn="ctr"/>
                      <a:r>
                        <a:rPr lang="en-IN" sz="1800" b="0" i="0" u="none" strike="noStrike">
                          <a:solidFill>
                            <a:srgbClr val="FF0000"/>
                          </a:solidFill>
                          <a:effectLst/>
                          <a:latin typeface="+mn-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rgbClr val="FF0000"/>
                          </a:solidFill>
                          <a:effectLst/>
                          <a:latin typeface="+mn-lt"/>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rgbClr val="FF0000"/>
                          </a:solidFill>
                          <a:effectLst/>
                          <a:latin typeface="+mn-lt"/>
                        </a:rPr>
                        <a:t>28.364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6470">
                <a:tc>
                  <a:txBody>
                    <a:bodyPr/>
                    <a:lstStyle/>
                    <a:p>
                      <a:pPr algn="ctr" fontAlgn="ctr"/>
                      <a:r>
                        <a:rPr lang="en-IN" sz="1800" b="0" i="0" u="none" strike="noStrike" dirty="0">
                          <a:solidFill>
                            <a:srgbClr val="FF0000"/>
                          </a:solidFill>
                          <a:effectLst/>
                          <a:latin typeface="+mn-lt"/>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rgbClr val="FF0000"/>
                          </a:solidFill>
                          <a:effectLst/>
                          <a:latin typeface="+mn-lt"/>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rgbClr val="FF0000"/>
                          </a:solidFill>
                          <a:effectLst/>
                          <a:latin typeface="+mn-lt"/>
                        </a:rPr>
                        <a:t>32.000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6470">
                <a:tc>
                  <a:txBody>
                    <a:bodyPr/>
                    <a:lstStyle/>
                    <a:p>
                      <a:pPr algn="ctr" fontAlgn="ctr"/>
                      <a:r>
                        <a:rPr lang="en-IN" sz="1800" b="0" i="0" u="none" strike="noStrike">
                          <a:solidFill>
                            <a:srgbClr val="FF0000"/>
                          </a:solidFill>
                          <a:effectLst/>
                          <a:latin typeface="+mn-lt"/>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rgbClr val="FF0000"/>
                          </a:solidFill>
                          <a:effectLst/>
                          <a:latin typeface="+mn-lt"/>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rgbClr val="FF0000"/>
                          </a:solidFill>
                          <a:effectLst/>
                          <a:latin typeface="+mn-lt"/>
                        </a:rPr>
                        <a:t>34.182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906">
                <a:tc>
                  <a:txBody>
                    <a:bodyPr/>
                    <a:lstStyle/>
                    <a:p>
                      <a:pPr algn="ctr" fontAlgn="ctr"/>
                      <a:r>
                        <a:rPr lang="en-IN" sz="1800" b="0" i="0" u="none" strike="noStrike">
                          <a:solidFill>
                            <a:srgbClr val="FF0000"/>
                          </a:solidFill>
                          <a:effectLst/>
                          <a:latin typeface="+mn-lt"/>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rgbClr val="FF0000"/>
                          </a:solidFill>
                          <a:effectLst/>
                          <a:latin typeface="+mn-lt"/>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rgbClr val="FF0000"/>
                          </a:solidFill>
                          <a:effectLst/>
                          <a:latin typeface="+mn-lt"/>
                        </a:rPr>
                        <a:t>36.364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7324">
                <a:tc>
                  <a:txBody>
                    <a:bodyPr/>
                    <a:lstStyle/>
                    <a:p>
                      <a:pPr algn="ctr" fontAlgn="ctr"/>
                      <a:r>
                        <a:rPr lang="en-IN" sz="1800" b="0" i="0" u="none" strike="noStrike">
                          <a:solidFill>
                            <a:srgbClr val="FF0000"/>
                          </a:solidFill>
                          <a:effectLst/>
                          <a:latin typeface="+mn-lt"/>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rgbClr val="FF0000"/>
                          </a:solidFill>
                          <a:effectLst/>
                          <a:latin typeface="+mn-lt"/>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rgbClr val="FF0000"/>
                          </a:solidFill>
                          <a:effectLst/>
                          <a:latin typeface="+mn-lt"/>
                        </a:rPr>
                        <a:t>40.000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09613" name="Rectangle 10">
            <a:extLst>
              <a:ext uri="{FF2B5EF4-FFF2-40B4-BE49-F238E27FC236}">
                <a16:creationId xmlns:a16="http://schemas.microsoft.com/office/drawing/2014/main" id="{9FFA84BA-5E99-7E3E-B2A5-FB49C8E0BE2F}"/>
              </a:ext>
            </a:extLst>
          </p:cNvPr>
          <p:cNvSpPr>
            <a:spLocks noChangeArrowheads="1"/>
          </p:cNvSpPr>
          <p:nvPr/>
        </p:nvSpPr>
        <p:spPr bwMode="auto">
          <a:xfrm>
            <a:off x="1616076" y="4724400"/>
            <a:ext cx="88995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r>
              <a:rPr lang="en-GB" altLang="en-US" sz="2400" b="1">
                <a:solidFill>
                  <a:srgbClr val="009900"/>
                </a:solidFill>
                <a:latin typeface="Arial" panose="020B0604020202020204" pitchFamily="34" charset="0"/>
              </a:rPr>
              <a:t>Note:</a:t>
            </a:r>
          </a:p>
          <a:p>
            <a:pPr eaLnBrk="1" hangingPunct="1">
              <a:spcBef>
                <a:spcPct val="0"/>
              </a:spcBef>
              <a:buClrTx/>
              <a:buSzTx/>
              <a:buFontTx/>
              <a:buNone/>
            </a:pPr>
            <a:r>
              <a:rPr lang="en-GB" altLang="en-US" sz="2400" b="1">
                <a:solidFill>
                  <a:srgbClr val="009900"/>
                </a:solidFill>
                <a:latin typeface="Arial" panose="020B0604020202020204" pitchFamily="34" charset="0"/>
              </a:rPr>
              <a:t>1 Reference may be made to IS 875(Part 3) for basic wind zone maps.</a:t>
            </a:r>
          </a:p>
          <a:p>
            <a:pPr eaLnBrk="1" hangingPunct="1">
              <a:spcBef>
                <a:spcPct val="0"/>
              </a:spcBef>
              <a:buClrTx/>
              <a:buSzTx/>
              <a:buFontTx/>
              <a:buNone/>
            </a:pPr>
            <a:r>
              <a:rPr lang="en-GB" altLang="en-US" sz="2400" b="1">
                <a:solidFill>
                  <a:srgbClr val="009900"/>
                </a:solidFill>
                <a:latin typeface="Arial" panose="020B0604020202020204" pitchFamily="34" charset="0"/>
              </a:rPr>
              <a:t>2 In case the line travels on the border of different wind zones, the higher wind speed may </a:t>
            </a:r>
            <a:r>
              <a:rPr lang="en-IN" altLang="en-US" sz="2400" b="1">
                <a:solidFill>
                  <a:srgbClr val="009900"/>
                </a:solidFill>
                <a:latin typeface="Arial" panose="020B0604020202020204" pitchFamily="34" charset="0"/>
              </a:rPr>
              <a:t>be considered.</a:t>
            </a:r>
            <a:endParaRPr lang="en-IN" altLang="en-US" sz="2400" b="1">
              <a:solidFill>
                <a:srgbClr val="009900"/>
              </a:solidFill>
            </a:endParaRPr>
          </a:p>
        </p:txBody>
      </p:sp>
      <p:sp>
        <p:nvSpPr>
          <p:cNvPr id="109614" name="Rectangle 11">
            <a:extLst>
              <a:ext uri="{FF2B5EF4-FFF2-40B4-BE49-F238E27FC236}">
                <a16:creationId xmlns:a16="http://schemas.microsoft.com/office/drawing/2014/main" id="{CD43212E-0CAC-E73E-40A7-CD2E81B46CE2}"/>
              </a:ext>
            </a:extLst>
          </p:cNvPr>
          <p:cNvSpPr>
            <a:spLocks noChangeArrowheads="1"/>
          </p:cNvSpPr>
          <p:nvPr/>
        </p:nvSpPr>
        <p:spPr bwMode="auto">
          <a:xfrm>
            <a:off x="4724400" y="1752601"/>
            <a:ext cx="59436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GB" altLang="en-US" sz="2200" b="1" dirty="0">
                <a:solidFill>
                  <a:srgbClr val="FF00FF"/>
                </a:solidFill>
              </a:rPr>
              <a:t>Meteorological Reference Wind Speed, </a:t>
            </a:r>
            <a:r>
              <a:rPr lang="en-GB" altLang="en-US" sz="2200" b="1" i="1" dirty="0">
                <a:solidFill>
                  <a:srgbClr val="FF00FF"/>
                </a:solidFill>
              </a:rPr>
              <a:t>V</a:t>
            </a:r>
            <a:r>
              <a:rPr lang="en-GB" altLang="en-US" sz="2200" b="1" dirty="0">
                <a:solidFill>
                  <a:srgbClr val="FF00FF"/>
                </a:solidFill>
              </a:rPr>
              <a:t>R: </a:t>
            </a:r>
            <a:r>
              <a:rPr lang="en-GB" altLang="en-US" sz="2200" dirty="0">
                <a:solidFill>
                  <a:srgbClr val="FF00FF"/>
                </a:solidFill>
              </a:rPr>
              <a:t>It is the extreme value of wind speed over an averaging period of 10 minutes duration and is to be calculated from basic wind speed, </a:t>
            </a:r>
            <a:r>
              <a:rPr lang="en-GB" altLang="en-US" sz="2200" i="1" dirty="0">
                <a:solidFill>
                  <a:srgbClr val="FF00FF"/>
                </a:solidFill>
              </a:rPr>
              <a:t>V</a:t>
            </a:r>
            <a:r>
              <a:rPr lang="en-GB" altLang="en-US" sz="2200" dirty="0">
                <a:solidFill>
                  <a:srgbClr val="FF00FF"/>
                </a:solidFill>
              </a:rPr>
              <a:t>B by the following </a:t>
            </a:r>
            <a:r>
              <a:rPr lang="en-IN" altLang="en-US" sz="2200" dirty="0">
                <a:solidFill>
                  <a:srgbClr val="FF00FF"/>
                </a:solidFill>
              </a:rPr>
              <a:t>relationship: VR = VB / K0, </a:t>
            </a:r>
            <a:r>
              <a:rPr lang="en-GB" altLang="en-US" sz="2200" dirty="0">
                <a:solidFill>
                  <a:srgbClr val="FF00FF"/>
                </a:solidFill>
              </a:rPr>
              <a:t>Where,K0 is a factor to convert 3 seconds peak gust speed into average speed of wind during 10 minutes period at a level of 10 metres above ground. K0 may be taken as 1.375.</a:t>
            </a:r>
            <a:endParaRPr lang="en-IN" altLang="en-US" sz="2200" dirty="0">
              <a:solidFill>
                <a:srgbClr val="FF00FF"/>
              </a:solidFill>
            </a:endParaRP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EA40EE55-8BAD-ED54-CA0E-F63896E289CB}"/>
              </a:ext>
            </a:extLst>
          </p:cNvPr>
          <p:cNvSpPr>
            <a:spLocks noGrp="1" noChangeArrowheads="1"/>
          </p:cNvSpPr>
          <p:nvPr>
            <p:ph type="title"/>
          </p:nvPr>
        </p:nvSpPr>
        <p:spPr>
          <a:noFill/>
        </p:spPr>
        <p:txBody>
          <a:bodyPr/>
          <a:lstStyle/>
          <a:p>
            <a:pPr eaLnBrk="1" hangingPunct="1"/>
            <a:r>
              <a:rPr lang="en-US" altLang="en-US" b="1" u="sng" dirty="0">
                <a:solidFill>
                  <a:srgbClr val="FF00FF"/>
                </a:solidFill>
              </a:rPr>
              <a:t>Wind Load </a:t>
            </a:r>
          </a:p>
        </p:txBody>
      </p:sp>
      <p:sp>
        <p:nvSpPr>
          <p:cNvPr id="110595" name="Content Placeholder 1">
            <a:extLst>
              <a:ext uri="{FF2B5EF4-FFF2-40B4-BE49-F238E27FC236}">
                <a16:creationId xmlns:a16="http://schemas.microsoft.com/office/drawing/2014/main" id="{6671F3C4-410B-9506-319E-557A9121EE5C}"/>
              </a:ext>
            </a:extLst>
          </p:cNvPr>
          <p:cNvSpPr>
            <a:spLocks noGrp="1"/>
          </p:cNvSpPr>
          <p:nvPr>
            <p:ph idx="1"/>
          </p:nvPr>
        </p:nvSpPr>
        <p:spPr>
          <a:xfrm>
            <a:off x="915684" y="1376825"/>
            <a:ext cx="8823325" cy="5218113"/>
          </a:xfrm>
        </p:spPr>
        <p:txBody>
          <a:bodyPr>
            <a:normAutofit lnSpcReduction="10000"/>
          </a:bodyPr>
          <a:lstStyle/>
          <a:p>
            <a:pPr marL="0" indent="0">
              <a:buNone/>
            </a:pPr>
            <a:r>
              <a:rPr lang="en-IN" altLang="en-US" sz="3600" b="1" dirty="0">
                <a:solidFill>
                  <a:schemeClr val="bg1"/>
                </a:solidFill>
              </a:rPr>
              <a:t>Design Wind Speed, </a:t>
            </a:r>
            <a:r>
              <a:rPr lang="en-IN" altLang="en-US" sz="3600" b="1" i="1" dirty="0" err="1">
                <a:solidFill>
                  <a:schemeClr val="bg1"/>
                </a:solidFill>
              </a:rPr>
              <a:t>V</a:t>
            </a:r>
            <a:r>
              <a:rPr lang="en-IN" altLang="en-US" sz="3600" b="1" dirty="0" err="1">
                <a:solidFill>
                  <a:schemeClr val="bg1"/>
                </a:solidFill>
              </a:rPr>
              <a:t>d</a:t>
            </a:r>
            <a:endParaRPr lang="en-IN" altLang="en-US" sz="3600" b="1" dirty="0">
              <a:solidFill>
                <a:schemeClr val="bg1"/>
              </a:solidFill>
            </a:endParaRPr>
          </a:p>
          <a:p>
            <a:pPr marL="0" indent="0">
              <a:buNone/>
            </a:pPr>
            <a:r>
              <a:rPr lang="en-GB" altLang="en-US" sz="3600" dirty="0">
                <a:solidFill>
                  <a:schemeClr val="bg1"/>
                </a:solidFill>
              </a:rPr>
              <a:t>Reference wind speed obtained above shall be modified to include the following effects to get the design wind speed:</a:t>
            </a:r>
          </a:p>
          <a:p>
            <a:pPr marL="0" indent="0">
              <a:buNone/>
            </a:pPr>
            <a:r>
              <a:rPr lang="en-GB" altLang="en-US" sz="3600" dirty="0">
                <a:solidFill>
                  <a:schemeClr val="bg1"/>
                </a:solidFill>
              </a:rPr>
              <a:t>a) Risk coefficient, </a:t>
            </a:r>
            <a:r>
              <a:rPr lang="en-GB" altLang="en-US" sz="3600" i="1" dirty="0">
                <a:solidFill>
                  <a:schemeClr val="bg1"/>
                </a:solidFill>
              </a:rPr>
              <a:t>K</a:t>
            </a:r>
            <a:r>
              <a:rPr lang="en-GB" altLang="en-US" sz="3600" dirty="0">
                <a:solidFill>
                  <a:schemeClr val="bg1"/>
                </a:solidFill>
              </a:rPr>
              <a:t>1, and</a:t>
            </a:r>
          </a:p>
          <a:p>
            <a:pPr marL="0" indent="0">
              <a:buNone/>
            </a:pPr>
            <a:r>
              <a:rPr lang="en-IN" altLang="en-US" sz="3600" dirty="0">
                <a:solidFill>
                  <a:schemeClr val="bg1"/>
                </a:solidFill>
              </a:rPr>
              <a:t>b) Terrain roughness coefficient, </a:t>
            </a:r>
            <a:r>
              <a:rPr lang="en-IN" altLang="en-US" sz="3600" i="1" dirty="0">
                <a:solidFill>
                  <a:schemeClr val="bg1"/>
                </a:solidFill>
              </a:rPr>
              <a:t>K</a:t>
            </a:r>
            <a:r>
              <a:rPr lang="en-IN" altLang="en-US" sz="3600" dirty="0">
                <a:solidFill>
                  <a:schemeClr val="bg1"/>
                </a:solidFill>
              </a:rPr>
              <a:t>2.</a:t>
            </a:r>
          </a:p>
          <a:p>
            <a:pPr marL="0" indent="0">
              <a:buNone/>
            </a:pPr>
            <a:r>
              <a:rPr lang="en-GB" altLang="en-US" sz="3600" dirty="0">
                <a:solidFill>
                  <a:schemeClr val="bg1"/>
                </a:solidFill>
              </a:rPr>
              <a:t>It may be expressed as follows:</a:t>
            </a:r>
          </a:p>
          <a:p>
            <a:pPr marL="0" indent="0">
              <a:buNone/>
            </a:pPr>
            <a:r>
              <a:rPr lang="en-IN" altLang="en-US" sz="3600" i="1" dirty="0" err="1">
                <a:solidFill>
                  <a:schemeClr val="bg1"/>
                </a:solidFill>
              </a:rPr>
              <a:t>V</a:t>
            </a:r>
            <a:r>
              <a:rPr lang="en-IN" altLang="en-US" sz="3600" dirty="0" err="1">
                <a:solidFill>
                  <a:schemeClr val="bg1"/>
                </a:solidFill>
              </a:rPr>
              <a:t>d</a:t>
            </a:r>
            <a:r>
              <a:rPr lang="en-IN" altLang="en-US" sz="3600" dirty="0">
                <a:solidFill>
                  <a:schemeClr val="bg1"/>
                </a:solidFill>
              </a:rPr>
              <a:t> = </a:t>
            </a:r>
            <a:r>
              <a:rPr lang="en-IN" altLang="en-US" sz="3600" i="1" dirty="0">
                <a:solidFill>
                  <a:schemeClr val="bg1"/>
                </a:solidFill>
              </a:rPr>
              <a:t>V</a:t>
            </a:r>
            <a:r>
              <a:rPr lang="en-IN" altLang="en-US" sz="3600" dirty="0">
                <a:solidFill>
                  <a:schemeClr val="bg1"/>
                </a:solidFill>
              </a:rPr>
              <a:t>r.</a:t>
            </a:r>
            <a:r>
              <a:rPr lang="en-IN" altLang="en-US" sz="3600" i="1" dirty="0">
                <a:solidFill>
                  <a:schemeClr val="bg1"/>
                </a:solidFill>
              </a:rPr>
              <a:t>K</a:t>
            </a:r>
            <a:r>
              <a:rPr lang="en-IN" altLang="en-US" sz="3600" dirty="0">
                <a:solidFill>
                  <a:schemeClr val="bg1"/>
                </a:solidFill>
              </a:rPr>
              <a:t>1.</a:t>
            </a:r>
            <a:r>
              <a:rPr lang="en-IN" altLang="en-US" sz="3600" i="1" dirty="0">
                <a:solidFill>
                  <a:schemeClr val="bg1"/>
                </a:solidFill>
              </a:rPr>
              <a:t>K</a:t>
            </a:r>
            <a:r>
              <a:rPr lang="en-IN" altLang="en-US" sz="3600" dirty="0">
                <a:solidFill>
                  <a:schemeClr val="bg1"/>
                </a:solidFill>
              </a:rPr>
              <a:t>2.</a:t>
            </a:r>
          </a:p>
          <a:p>
            <a:pPr marL="0" indent="0">
              <a:buNone/>
            </a:pPr>
            <a:r>
              <a:rPr lang="en-US" altLang="en-US" i="1" dirty="0">
                <a:solidFill>
                  <a:schemeClr val="bg1"/>
                </a:solidFill>
              </a:rPr>
              <a:t> </a:t>
            </a:r>
            <a:endParaRPr lang="en-IN" altLang="en-US" dirty="0">
              <a:solidFill>
                <a:schemeClr val="bg1"/>
              </a:solidFill>
            </a:endParaRPr>
          </a:p>
        </p:txBody>
      </p:sp>
      <p:sp>
        <p:nvSpPr>
          <p:cNvPr id="110596" name="Slide Number Placeholder 14">
            <a:extLst>
              <a:ext uri="{FF2B5EF4-FFF2-40B4-BE49-F238E27FC236}">
                <a16:creationId xmlns:a16="http://schemas.microsoft.com/office/drawing/2014/main" id="{5132FF8F-85EC-733C-9DF0-1655F2F41316}"/>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AA6F3685-5B41-41D7-B71A-8ABC1084B9C5}" type="slidenum">
              <a:rPr lang="zh-CN" altLang="en-GB" sz="1400">
                <a:solidFill>
                  <a:schemeClr val="tx1"/>
                </a:solidFill>
              </a:rPr>
              <a:pPr algn="r" eaLnBrk="1" hangingPunct="1">
                <a:spcBef>
                  <a:spcPct val="0"/>
                </a:spcBef>
                <a:buClrTx/>
                <a:buSzTx/>
                <a:buFontTx/>
                <a:buNone/>
              </a:pPr>
              <a:t>92</a:t>
            </a:fld>
            <a:endParaRPr lang="en-GB" altLang="zh-CN" sz="1400">
              <a:solidFill>
                <a:schemeClr val="tx1"/>
              </a:solidFill>
            </a:endParaRPr>
          </a:p>
        </p:txBody>
      </p:sp>
      <p:sp>
        <p:nvSpPr>
          <p:cNvPr id="110597" name="Rectangle 3">
            <a:extLst>
              <a:ext uri="{FF2B5EF4-FFF2-40B4-BE49-F238E27FC236}">
                <a16:creationId xmlns:a16="http://schemas.microsoft.com/office/drawing/2014/main" id="{4FB22657-D6D5-D2CC-F7D7-9AC1F4C43849}"/>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0598" name="Rectangle 4">
            <a:extLst>
              <a:ext uri="{FF2B5EF4-FFF2-40B4-BE49-F238E27FC236}">
                <a16:creationId xmlns:a16="http://schemas.microsoft.com/office/drawing/2014/main" id="{F47B988B-B82C-D937-C6BB-A4D7CDF504C8}"/>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0599" name="Rectangle 5">
            <a:extLst>
              <a:ext uri="{FF2B5EF4-FFF2-40B4-BE49-F238E27FC236}">
                <a16:creationId xmlns:a16="http://schemas.microsoft.com/office/drawing/2014/main" id="{17271096-776F-A89D-C3D9-9C49351F11DE}"/>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0600" name="Rectangle 6">
            <a:extLst>
              <a:ext uri="{FF2B5EF4-FFF2-40B4-BE49-F238E27FC236}">
                <a16:creationId xmlns:a16="http://schemas.microsoft.com/office/drawing/2014/main" id="{3CC9541A-B113-CFCA-7918-840E5AAA85F5}"/>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0601" name="Rectangle 7">
            <a:extLst>
              <a:ext uri="{FF2B5EF4-FFF2-40B4-BE49-F238E27FC236}">
                <a16:creationId xmlns:a16="http://schemas.microsoft.com/office/drawing/2014/main" id="{C48B9968-1EDD-1ACD-E71E-F2239868EF8C}"/>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10602" name="Rectangle 8">
            <a:extLst>
              <a:ext uri="{FF2B5EF4-FFF2-40B4-BE49-F238E27FC236}">
                <a16:creationId xmlns:a16="http://schemas.microsoft.com/office/drawing/2014/main" id="{83E1462F-009C-155C-C591-5C613CE2E9EB}"/>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0603" name="Rectangle 9">
            <a:extLst>
              <a:ext uri="{FF2B5EF4-FFF2-40B4-BE49-F238E27FC236}">
                <a16:creationId xmlns:a16="http://schemas.microsoft.com/office/drawing/2014/main" id="{E218F604-37BA-2B60-39C3-EB2F03A273BD}"/>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0604" name="Rectangle 10">
            <a:extLst>
              <a:ext uri="{FF2B5EF4-FFF2-40B4-BE49-F238E27FC236}">
                <a16:creationId xmlns:a16="http://schemas.microsoft.com/office/drawing/2014/main" id="{36A8A899-4B07-52FE-05EB-CF6D49632212}"/>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0605" name="Rectangle 11">
            <a:extLst>
              <a:ext uri="{FF2B5EF4-FFF2-40B4-BE49-F238E27FC236}">
                <a16:creationId xmlns:a16="http://schemas.microsoft.com/office/drawing/2014/main" id="{A0444F0F-43E4-2002-DBD0-B32A2570221B}"/>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0606" name="Rectangle 12">
            <a:extLst>
              <a:ext uri="{FF2B5EF4-FFF2-40B4-BE49-F238E27FC236}">
                <a16:creationId xmlns:a16="http://schemas.microsoft.com/office/drawing/2014/main" id="{677ACDB8-A248-04D5-D473-3B9C35503E76}"/>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0607" name="Rectangle 13">
            <a:extLst>
              <a:ext uri="{FF2B5EF4-FFF2-40B4-BE49-F238E27FC236}">
                <a16:creationId xmlns:a16="http://schemas.microsoft.com/office/drawing/2014/main" id="{B4D11F3E-3B2C-E4ED-1E90-B54B74671BD5}"/>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1FC3E5BE-6A90-1352-A460-8EB78D6A91B8}"/>
              </a:ext>
            </a:extLst>
          </p:cNvPr>
          <p:cNvSpPr>
            <a:spLocks noGrp="1" noChangeArrowheads="1"/>
          </p:cNvSpPr>
          <p:nvPr>
            <p:ph type="title"/>
          </p:nvPr>
        </p:nvSpPr>
        <p:spPr>
          <a:xfrm>
            <a:off x="531419" y="225424"/>
            <a:ext cx="8596668" cy="1713687"/>
          </a:xfrm>
          <a:noFill/>
        </p:spPr>
        <p:txBody>
          <a:bodyPr/>
          <a:lstStyle/>
          <a:p>
            <a:pPr eaLnBrk="1" hangingPunct="1"/>
            <a:r>
              <a:rPr lang="en-US" altLang="en-US" b="1" u="sng" dirty="0">
                <a:solidFill>
                  <a:srgbClr val="FF00FF"/>
                </a:solidFill>
              </a:rPr>
              <a:t>Wind Load </a:t>
            </a:r>
          </a:p>
        </p:txBody>
      </p:sp>
      <p:sp>
        <p:nvSpPr>
          <p:cNvPr id="111619" name="Content Placeholder 1">
            <a:extLst>
              <a:ext uri="{FF2B5EF4-FFF2-40B4-BE49-F238E27FC236}">
                <a16:creationId xmlns:a16="http://schemas.microsoft.com/office/drawing/2014/main" id="{5CEDAE06-E806-0678-6304-307485F2EEE7}"/>
              </a:ext>
            </a:extLst>
          </p:cNvPr>
          <p:cNvSpPr>
            <a:spLocks noGrp="1"/>
          </p:cNvSpPr>
          <p:nvPr>
            <p:ph idx="1"/>
          </p:nvPr>
        </p:nvSpPr>
        <p:spPr>
          <a:xfrm>
            <a:off x="619666" y="905476"/>
            <a:ext cx="8823325" cy="926757"/>
          </a:xfrm>
        </p:spPr>
        <p:txBody>
          <a:bodyPr/>
          <a:lstStyle/>
          <a:p>
            <a:pPr marL="0" indent="0">
              <a:buNone/>
            </a:pPr>
            <a:r>
              <a:rPr lang="en-IN" altLang="en-US" i="1" dirty="0">
                <a:solidFill>
                  <a:schemeClr val="bg1"/>
                </a:solidFill>
              </a:rPr>
              <a:t>Risk coefficient, K</a:t>
            </a:r>
            <a:r>
              <a:rPr lang="en-IN" altLang="en-US" dirty="0">
                <a:solidFill>
                  <a:schemeClr val="bg1"/>
                </a:solidFill>
              </a:rPr>
              <a:t>1 </a:t>
            </a:r>
            <a:r>
              <a:rPr lang="en-GB" altLang="en-US" dirty="0">
                <a:solidFill>
                  <a:schemeClr val="bg1"/>
                </a:solidFill>
              </a:rPr>
              <a:t>for different wind zones for the</a:t>
            </a:r>
          </a:p>
          <a:p>
            <a:pPr marL="0" indent="0">
              <a:buNone/>
            </a:pPr>
            <a:r>
              <a:rPr lang="en-IN" altLang="en-US" dirty="0">
                <a:solidFill>
                  <a:schemeClr val="bg1"/>
                </a:solidFill>
              </a:rPr>
              <a:t>three reliability levels as per IS-802.</a:t>
            </a:r>
          </a:p>
        </p:txBody>
      </p:sp>
      <p:sp>
        <p:nvSpPr>
          <p:cNvPr id="111620" name="Slide Number Placeholder 14">
            <a:extLst>
              <a:ext uri="{FF2B5EF4-FFF2-40B4-BE49-F238E27FC236}">
                <a16:creationId xmlns:a16="http://schemas.microsoft.com/office/drawing/2014/main" id="{00AA5D1D-60B0-B5D4-F33E-0F26CB0048C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6C186851-79D9-42E0-87D7-DE284FCEE383}" type="slidenum">
              <a:rPr lang="zh-CN" altLang="en-GB" sz="1400">
                <a:solidFill>
                  <a:schemeClr val="tx1"/>
                </a:solidFill>
              </a:rPr>
              <a:pPr algn="r" eaLnBrk="1" hangingPunct="1">
                <a:spcBef>
                  <a:spcPct val="0"/>
                </a:spcBef>
                <a:buClrTx/>
                <a:buSzTx/>
                <a:buFontTx/>
                <a:buNone/>
              </a:pPr>
              <a:t>93</a:t>
            </a:fld>
            <a:endParaRPr lang="en-GB" altLang="zh-CN" sz="1400">
              <a:solidFill>
                <a:schemeClr val="tx1"/>
              </a:solidFill>
            </a:endParaRPr>
          </a:p>
        </p:txBody>
      </p:sp>
      <p:sp>
        <p:nvSpPr>
          <p:cNvPr id="111621" name="Rectangle 3">
            <a:extLst>
              <a:ext uri="{FF2B5EF4-FFF2-40B4-BE49-F238E27FC236}">
                <a16:creationId xmlns:a16="http://schemas.microsoft.com/office/drawing/2014/main" id="{2EC2DF09-56AB-A9F2-3420-8273E4A21B8A}"/>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1622" name="Rectangle 4">
            <a:extLst>
              <a:ext uri="{FF2B5EF4-FFF2-40B4-BE49-F238E27FC236}">
                <a16:creationId xmlns:a16="http://schemas.microsoft.com/office/drawing/2014/main" id="{5A6EF400-63D0-F748-0C65-6E8C15ED436C}"/>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1623" name="Rectangle 5">
            <a:extLst>
              <a:ext uri="{FF2B5EF4-FFF2-40B4-BE49-F238E27FC236}">
                <a16:creationId xmlns:a16="http://schemas.microsoft.com/office/drawing/2014/main" id="{93C6D8CB-BD9F-67FA-FDED-804E62FC4A7D}"/>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1624" name="Rectangle 6">
            <a:extLst>
              <a:ext uri="{FF2B5EF4-FFF2-40B4-BE49-F238E27FC236}">
                <a16:creationId xmlns:a16="http://schemas.microsoft.com/office/drawing/2014/main" id="{16062A1C-A4D4-BF18-2E94-462A59A45485}"/>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1625" name="Rectangle 7">
            <a:extLst>
              <a:ext uri="{FF2B5EF4-FFF2-40B4-BE49-F238E27FC236}">
                <a16:creationId xmlns:a16="http://schemas.microsoft.com/office/drawing/2014/main" id="{4485419C-C7C7-6755-90D6-8F6DBD17E288}"/>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11626" name="Rectangle 8">
            <a:extLst>
              <a:ext uri="{FF2B5EF4-FFF2-40B4-BE49-F238E27FC236}">
                <a16:creationId xmlns:a16="http://schemas.microsoft.com/office/drawing/2014/main" id="{4EC4586E-7552-0030-32EA-D7427A7891F4}"/>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1627" name="Rectangle 9">
            <a:extLst>
              <a:ext uri="{FF2B5EF4-FFF2-40B4-BE49-F238E27FC236}">
                <a16:creationId xmlns:a16="http://schemas.microsoft.com/office/drawing/2014/main" id="{8359BA82-FB48-50AE-5C45-4832A9DBF629}"/>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1628" name="Rectangle 10">
            <a:extLst>
              <a:ext uri="{FF2B5EF4-FFF2-40B4-BE49-F238E27FC236}">
                <a16:creationId xmlns:a16="http://schemas.microsoft.com/office/drawing/2014/main" id="{3817F895-7246-2EBF-AD19-C24CB7A558E0}"/>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1629" name="Rectangle 11">
            <a:extLst>
              <a:ext uri="{FF2B5EF4-FFF2-40B4-BE49-F238E27FC236}">
                <a16:creationId xmlns:a16="http://schemas.microsoft.com/office/drawing/2014/main" id="{5963EB53-3665-1E7A-F73A-A53CABA2A6C6}"/>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1630" name="Rectangle 12">
            <a:extLst>
              <a:ext uri="{FF2B5EF4-FFF2-40B4-BE49-F238E27FC236}">
                <a16:creationId xmlns:a16="http://schemas.microsoft.com/office/drawing/2014/main" id="{20168BB8-F219-D820-BE24-6D4AB2E16152}"/>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1631" name="Rectangle 13">
            <a:extLst>
              <a:ext uri="{FF2B5EF4-FFF2-40B4-BE49-F238E27FC236}">
                <a16:creationId xmlns:a16="http://schemas.microsoft.com/office/drawing/2014/main" id="{3A90EE5C-8C1C-EC12-879B-0FC10087AD2D}"/>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graphicFrame>
        <p:nvGraphicFramePr>
          <p:cNvPr id="3" name="Table 2">
            <a:extLst>
              <a:ext uri="{FF2B5EF4-FFF2-40B4-BE49-F238E27FC236}">
                <a16:creationId xmlns:a16="http://schemas.microsoft.com/office/drawing/2014/main" id="{123BD891-3FFB-37D4-4909-537DA177B761}"/>
              </a:ext>
            </a:extLst>
          </p:cNvPr>
          <p:cNvGraphicFramePr>
            <a:graphicFrameLocks noGrp="1"/>
          </p:cNvGraphicFramePr>
          <p:nvPr>
            <p:extLst>
              <p:ext uri="{D42A27DB-BD31-4B8C-83A1-F6EECF244321}">
                <p14:modId xmlns:p14="http://schemas.microsoft.com/office/powerpoint/2010/main" val="2776486206"/>
              </p:ext>
            </p:extLst>
          </p:nvPr>
        </p:nvGraphicFramePr>
        <p:xfrm>
          <a:off x="1708150" y="2178050"/>
          <a:ext cx="8731252" cy="3060700"/>
        </p:xfrm>
        <a:graphic>
          <a:graphicData uri="http://schemas.openxmlformats.org/drawingml/2006/table">
            <a:tbl>
              <a:tblPr/>
              <a:tblGrid>
                <a:gridCol w="882651">
                  <a:extLst>
                    <a:ext uri="{9D8B030D-6E8A-4147-A177-3AD203B41FA5}">
                      <a16:colId xmlns:a16="http://schemas.microsoft.com/office/drawing/2014/main" val="20000"/>
                    </a:ext>
                  </a:extLst>
                </a:gridCol>
                <a:gridCol w="1828757">
                  <a:extLst>
                    <a:ext uri="{9D8B030D-6E8A-4147-A177-3AD203B41FA5}">
                      <a16:colId xmlns:a16="http://schemas.microsoft.com/office/drawing/2014/main" val="20001"/>
                    </a:ext>
                  </a:extLst>
                </a:gridCol>
                <a:gridCol w="865565">
                  <a:extLst>
                    <a:ext uri="{9D8B030D-6E8A-4147-A177-3AD203B41FA5}">
                      <a16:colId xmlns:a16="http://schemas.microsoft.com/office/drawing/2014/main" val="20002"/>
                    </a:ext>
                  </a:extLst>
                </a:gridCol>
                <a:gridCol w="990706">
                  <a:extLst>
                    <a:ext uri="{9D8B030D-6E8A-4147-A177-3AD203B41FA5}">
                      <a16:colId xmlns:a16="http://schemas.microsoft.com/office/drawing/2014/main" val="20003"/>
                    </a:ext>
                  </a:extLst>
                </a:gridCol>
                <a:gridCol w="993313">
                  <a:extLst>
                    <a:ext uri="{9D8B030D-6E8A-4147-A177-3AD203B41FA5}">
                      <a16:colId xmlns:a16="http://schemas.microsoft.com/office/drawing/2014/main" val="20004"/>
                    </a:ext>
                  </a:extLst>
                </a:gridCol>
                <a:gridCol w="604852">
                  <a:extLst>
                    <a:ext uri="{9D8B030D-6E8A-4147-A177-3AD203B41FA5}">
                      <a16:colId xmlns:a16="http://schemas.microsoft.com/office/drawing/2014/main" val="20005"/>
                    </a:ext>
                  </a:extLst>
                </a:gridCol>
                <a:gridCol w="1282704">
                  <a:extLst>
                    <a:ext uri="{9D8B030D-6E8A-4147-A177-3AD203B41FA5}">
                      <a16:colId xmlns:a16="http://schemas.microsoft.com/office/drawing/2014/main" val="20006"/>
                    </a:ext>
                  </a:extLst>
                </a:gridCol>
                <a:gridCol w="1282704">
                  <a:extLst>
                    <a:ext uri="{9D8B030D-6E8A-4147-A177-3AD203B41FA5}">
                      <a16:colId xmlns:a16="http://schemas.microsoft.com/office/drawing/2014/main" val="20007"/>
                    </a:ext>
                  </a:extLst>
                </a:gridCol>
              </a:tblGrid>
              <a:tr h="476124">
                <a:tc rowSpan="3">
                  <a:txBody>
                    <a:bodyPr/>
                    <a:lstStyle/>
                    <a:p>
                      <a:pPr algn="ctr" fontAlgn="ctr"/>
                      <a:r>
                        <a:rPr lang="en-IN" sz="2000" b="0" i="0" u="none" strike="noStrike" dirty="0">
                          <a:solidFill>
                            <a:schemeClr val="bg1"/>
                          </a:solidFill>
                          <a:effectLst/>
                          <a:latin typeface="+mj-lt"/>
                        </a:rPr>
                        <a:t>Sl. 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IN" sz="2000" b="0" i="0" u="none" strike="noStrike" dirty="0">
                          <a:solidFill>
                            <a:schemeClr val="bg1"/>
                          </a:solidFill>
                          <a:effectLst/>
                          <a:latin typeface="+mj-lt"/>
                        </a:rPr>
                        <a:t>                    Wind Zone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ctr"/>
                      <a:r>
                        <a:rPr lang="en-GB" sz="2000" b="0" i="0" u="none" strike="noStrike" dirty="0">
                          <a:solidFill>
                            <a:schemeClr val="bg1"/>
                          </a:solidFill>
                          <a:effectLst/>
                          <a:latin typeface="+mj-lt"/>
                        </a:rPr>
                        <a:t>Risk coefficient K1 for different  wind zones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546462">
                <a:tc vMerge="1">
                  <a:txBody>
                    <a:bodyPr/>
                    <a:lstStyle/>
                    <a:p>
                      <a:endParaRPr lang="en-IN"/>
                    </a:p>
                  </a:txBody>
                  <a:tcPr/>
                </a:tc>
                <a:tc vMerge="1">
                  <a:txBody>
                    <a:bodyPr/>
                    <a:lstStyle/>
                    <a:p>
                      <a:endParaRPr lang="en-IN"/>
                    </a:p>
                  </a:txBody>
                  <a:tcPr/>
                </a:tc>
                <a:tc rowSpan="2">
                  <a:txBody>
                    <a:bodyPr/>
                    <a:lstStyle/>
                    <a:p>
                      <a:pPr algn="ctr" fontAlgn="t"/>
                      <a:r>
                        <a:rPr lang="en-IN" sz="2800" b="1" i="0" u="none" strike="noStrike" dirty="0">
                          <a:solidFill>
                            <a:schemeClr val="bg1"/>
                          </a:solidFill>
                          <a:effectLst/>
                          <a:latin typeface="+mj-lt"/>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en-IN" sz="2800" b="1" i="0" u="none" strike="noStrike" dirty="0">
                          <a:solidFill>
                            <a:schemeClr val="bg1"/>
                          </a:solidFill>
                          <a:effectLst/>
                          <a:latin typeface="+mj-lt"/>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en-IN" sz="2800" b="1" i="0" u="none" strike="noStrike" dirty="0">
                          <a:solidFill>
                            <a:schemeClr val="bg1"/>
                          </a:solidFill>
                          <a:effectLst/>
                          <a:latin typeface="+mj-lt"/>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en-IN" sz="2800" b="1" i="0" u="none" strike="noStrike" dirty="0">
                          <a:solidFill>
                            <a:schemeClr val="bg1"/>
                          </a:solidFill>
                          <a:effectLst/>
                          <a:latin typeface="+mj-lt"/>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en-IN" sz="2800" b="1" i="0" u="none" strike="noStrike" dirty="0">
                          <a:solidFill>
                            <a:schemeClr val="bg1"/>
                          </a:solidFill>
                          <a:effectLst/>
                          <a:latin typeface="+mj-lt"/>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en-IN" sz="2800" b="1" i="0" u="none" strike="noStrike" dirty="0">
                          <a:solidFill>
                            <a:schemeClr val="bg1"/>
                          </a:solidFill>
                          <a:effectLst/>
                          <a:latin typeface="+mj-lt"/>
                        </a:rPr>
                        <a:t>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742">
                <a:tc vMerge="1">
                  <a:txBody>
                    <a:bodyPr/>
                    <a:lstStyle/>
                    <a:p>
                      <a:endParaRPr lang="en-IN"/>
                    </a:p>
                  </a:txBody>
                  <a:tcPr/>
                </a:tc>
                <a:tc>
                  <a:txBody>
                    <a:bodyPr/>
                    <a:lstStyle/>
                    <a:p>
                      <a:pPr algn="l" fontAlgn="ctr"/>
                      <a:r>
                        <a:rPr lang="en-IN" sz="2000" b="0" i="0" u="none" strike="noStrike" dirty="0">
                          <a:solidFill>
                            <a:schemeClr val="bg1"/>
                          </a:solidFill>
                          <a:effectLst/>
                          <a:latin typeface="+mj-lt"/>
                        </a:rPr>
                        <a:t>Reliability level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02"/>
                  </a:ext>
                </a:extLst>
              </a:tr>
              <a:tr h="476124">
                <a:tc>
                  <a:txBody>
                    <a:bodyPr/>
                    <a:lstStyle/>
                    <a:p>
                      <a:pPr algn="ctr" fontAlgn="ctr"/>
                      <a:r>
                        <a:rPr lang="en-IN" sz="2000" b="0" i="0" u="none" strike="noStrike" dirty="0">
                          <a:solidFill>
                            <a:schemeClr val="bg1"/>
                          </a:solidFill>
                          <a:effectLst/>
                          <a:latin typeface="+mj-lt"/>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800" b="1" i="0" u="none" strike="noStrike" dirty="0">
                          <a:solidFill>
                            <a:schemeClr val="bg1"/>
                          </a:solidFill>
                          <a:effectLst/>
                          <a:latin typeface="+mj-lt"/>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dirty="0">
                          <a:solidFill>
                            <a:schemeClr val="bg1"/>
                          </a:solidFill>
                          <a:effectLst/>
                          <a:latin typeface="+mj-lt"/>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dirty="0">
                          <a:solidFill>
                            <a:schemeClr val="bg1"/>
                          </a:solidFill>
                          <a:effectLst/>
                          <a:latin typeface="+mj-lt"/>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6124">
                <a:tc>
                  <a:txBody>
                    <a:bodyPr/>
                    <a:lstStyle/>
                    <a:p>
                      <a:pPr algn="ctr" fontAlgn="ctr"/>
                      <a:r>
                        <a:rPr lang="en-IN" sz="2000" b="0" i="0" u="none" strike="noStrike">
                          <a:solidFill>
                            <a:schemeClr val="bg1"/>
                          </a:solidFill>
                          <a:effectLst/>
                          <a:latin typeface="+mj-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800" b="1" i="0" u="none" strike="noStrike" dirty="0">
                          <a:solidFill>
                            <a:schemeClr val="bg1"/>
                          </a:solidFill>
                          <a:effectLst/>
                          <a:latin typeface="+mj-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dirty="0">
                          <a:solidFill>
                            <a:schemeClr val="bg1"/>
                          </a:solidFill>
                          <a:effectLst/>
                          <a:latin typeface="+mj-lt"/>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dirty="0">
                          <a:solidFill>
                            <a:schemeClr val="bg1"/>
                          </a:solidFill>
                          <a:effectLst/>
                          <a:latin typeface="+mj-lt"/>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6124">
                <a:tc>
                  <a:txBody>
                    <a:bodyPr/>
                    <a:lstStyle/>
                    <a:p>
                      <a:pPr algn="ctr" fontAlgn="ctr"/>
                      <a:r>
                        <a:rPr lang="en-IN" sz="2000" b="0" i="0" u="none" strike="noStrike">
                          <a:solidFill>
                            <a:schemeClr val="bg1"/>
                          </a:solidFill>
                          <a:effectLst/>
                          <a:latin typeface="+mj-lt"/>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800" b="1" i="0" u="none" strike="noStrike" dirty="0">
                          <a:solidFill>
                            <a:schemeClr val="bg1"/>
                          </a:solidFill>
                          <a:effectLst/>
                          <a:latin typeface="+mj-lt"/>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a:solidFill>
                            <a:schemeClr val="bg1"/>
                          </a:solidFill>
                          <a:effectLst/>
                          <a:latin typeface="+mj-lt"/>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dirty="0">
                          <a:solidFill>
                            <a:schemeClr val="bg1"/>
                          </a:solidFill>
                          <a:effectLst/>
                          <a:latin typeface="+mj-lt"/>
                        </a:rPr>
                        <a:t>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0" i="0" u="none" strike="noStrike" dirty="0">
                          <a:solidFill>
                            <a:schemeClr val="bg1"/>
                          </a:solidFill>
                          <a:effectLst/>
                          <a:latin typeface="+mj-lt"/>
                        </a:rPr>
                        <a:t>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01CA110D-8728-22BD-0A24-44ABBD75ABE7}"/>
              </a:ext>
            </a:extLst>
          </p:cNvPr>
          <p:cNvSpPr>
            <a:spLocks noGrp="1" noChangeArrowheads="1"/>
          </p:cNvSpPr>
          <p:nvPr>
            <p:ph type="title"/>
          </p:nvPr>
        </p:nvSpPr>
        <p:spPr>
          <a:xfrm>
            <a:off x="385504" y="348735"/>
            <a:ext cx="8596668" cy="743468"/>
          </a:xfrm>
          <a:noFill/>
        </p:spPr>
        <p:txBody>
          <a:bodyPr/>
          <a:lstStyle/>
          <a:p>
            <a:pPr eaLnBrk="1" hangingPunct="1"/>
            <a:r>
              <a:rPr lang="en-US" altLang="en-US" b="1" u="sng" dirty="0">
                <a:solidFill>
                  <a:srgbClr val="FF00FF"/>
                </a:solidFill>
              </a:rPr>
              <a:t>Wind Load </a:t>
            </a:r>
          </a:p>
        </p:txBody>
      </p:sp>
      <p:sp>
        <p:nvSpPr>
          <p:cNvPr id="112643" name="Content Placeholder 1">
            <a:extLst>
              <a:ext uri="{FF2B5EF4-FFF2-40B4-BE49-F238E27FC236}">
                <a16:creationId xmlns:a16="http://schemas.microsoft.com/office/drawing/2014/main" id="{C375CF7C-F141-4F6B-8DB6-0C1FCB6C375C}"/>
              </a:ext>
            </a:extLst>
          </p:cNvPr>
          <p:cNvSpPr>
            <a:spLocks noGrp="1"/>
          </p:cNvSpPr>
          <p:nvPr>
            <p:ph idx="1"/>
          </p:nvPr>
        </p:nvSpPr>
        <p:spPr>
          <a:xfrm>
            <a:off x="1616076" y="914400"/>
            <a:ext cx="8823325" cy="1263650"/>
          </a:xfrm>
        </p:spPr>
        <p:txBody>
          <a:bodyPr>
            <a:normAutofit/>
          </a:bodyPr>
          <a:lstStyle/>
          <a:p>
            <a:pPr marL="0" indent="0">
              <a:buNone/>
            </a:pPr>
            <a:r>
              <a:rPr lang="en-IN" altLang="en-US" sz="2400" dirty="0">
                <a:solidFill>
                  <a:schemeClr val="bg1"/>
                </a:solidFill>
              </a:rPr>
              <a:t>Terrain roughness coefficient, </a:t>
            </a:r>
            <a:r>
              <a:rPr lang="en-IN" altLang="en-US" sz="2400" i="1" dirty="0">
                <a:solidFill>
                  <a:schemeClr val="bg1"/>
                </a:solidFill>
              </a:rPr>
              <a:t>K</a:t>
            </a:r>
            <a:r>
              <a:rPr lang="en-IN" altLang="en-US" sz="2400" dirty="0">
                <a:solidFill>
                  <a:schemeClr val="bg1"/>
                </a:solidFill>
              </a:rPr>
              <a:t>2  as per IS-802.</a:t>
            </a:r>
          </a:p>
        </p:txBody>
      </p:sp>
      <p:sp>
        <p:nvSpPr>
          <p:cNvPr id="112644" name="Slide Number Placeholder 14">
            <a:extLst>
              <a:ext uri="{FF2B5EF4-FFF2-40B4-BE49-F238E27FC236}">
                <a16:creationId xmlns:a16="http://schemas.microsoft.com/office/drawing/2014/main" id="{C23553E2-937F-322D-6C19-9D119068C1BA}"/>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4FB22B8C-AF57-4B50-9A91-62990E48EB38}" type="slidenum">
              <a:rPr lang="zh-CN" altLang="en-GB" sz="1400">
                <a:solidFill>
                  <a:schemeClr val="tx1"/>
                </a:solidFill>
              </a:rPr>
              <a:pPr algn="r" eaLnBrk="1" hangingPunct="1">
                <a:spcBef>
                  <a:spcPct val="0"/>
                </a:spcBef>
                <a:buClrTx/>
                <a:buSzTx/>
                <a:buFontTx/>
                <a:buNone/>
              </a:pPr>
              <a:t>94</a:t>
            </a:fld>
            <a:endParaRPr lang="en-GB" altLang="zh-CN" sz="1400">
              <a:solidFill>
                <a:schemeClr val="tx1"/>
              </a:solidFill>
            </a:endParaRPr>
          </a:p>
        </p:txBody>
      </p:sp>
      <p:sp>
        <p:nvSpPr>
          <p:cNvPr id="112645" name="Rectangle 3">
            <a:extLst>
              <a:ext uri="{FF2B5EF4-FFF2-40B4-BE49-F238E27FC236}">
                <a16:creationId xmlns:a16="http://schemas.microsoft.com/office/drawing/2014/main" id="{A3841FC6-E2EB-F075-59C7-B5F629D3F2F5}"/>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2646" name="Rectangle 4">
            <a:extLst>
              <a:ext uri="{FF2B5EF4-FFF2-40B4-BE49-F238E27FC236}">
                <a16:creationId xmlns:a16="http://schemas.microsoft.com/office/drawing/2014/main" id="{5048CC1B-6E8B-6AFF-D273-98694D32A50A}"/>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2647" name="Rectangle 5">
            <a:extLst>
              <a:ext uri="{FF2B5EF4-FFF2-40B4-BE49-F238E27FC236}">
                <a16:creationId xmlns:a16="http://schemas.microsoft.com/office/drawing/2014/main" id="{99BFF24E-128A-3BE5-7541-BB7F8948A75B}"/>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2648" name="Rectangle 6">
            <a:extLst>
              <a:ext uri="{FF2B5EF4-FFF2-40B4-BE49-F238E27FC236}">
                <a16:creationId xmlns:a16="http://schemas.microsoft.com/office/drawing/2014/main" id="{15761BB4-1B2F-130D-BE01-2761D267A69A}"/>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2649" name="Rectangle 7">
            <a:extLst>
              <a:ext uri="{FF2B5EF4-FFF2-40B4-BE49-F238E27FC236}">
                <a16:creationId xmlns:a16="http://schemas.microsoft.com/office/drawing/2014/main" id="{0A9D47E0-5E33-3937-6A50-3225AC40055D}"/>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12650" name="Rectangle 8">
            <a:extLst>
              <a:ext uri="{FF2B5EF4-FFF2-40B4-BE49-F238E27FC236}">
                <a16:creationId xmlns:a16="http://schemas.microsoft.com/office/drawing/2014/main" id="{49538E70-8C9E-4534-63BD-360EA383803E}"/>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2651" name="Rectangle 9">
            <a:extLst>
              <a:ext uri="{FF2B5EF4-FFF2-40B4-BE49-F238E27FC236}">
                <a16:creationId xmlns:a16="http://schemas.microsoft.com/office/drawing/2014/main" id="{3AA1B14E-591B-E1F0-205A-4B3E2B1A0649}"/>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2652" name="Rectangle 10">
            <a:extLst>
              <a:ext uri="{FF2B5EF4-FFF2-40B4-BE49-F238E27FC236}">
                <a16:creationId xmlns:a16="http://schemas.microsoft.com/office/drawing/2014/main" id="{03E47DD9-73D0-3232-5B0F-37D5B16D9BF2}"/>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2653" name="Rectangle 11">
            <a:extLst>
              <a:ext uri="{FF2B5EF4-FFF2-40B4-BE49-F238E27FC236}">
                <a16:creationId xmlns:a16="http://schemas.microsoft.com/office/drawing/2014/main" id="{CF17657C-0FD8-3843-7F47-2C3EA0CB5A4F}"/>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2654" name="Rectangle 12">
            <a:extLst>
              <a:ext uri="{FF2B5EF4-FFF2-40B4-BE49-F238E27FC236}">
                <a16:creationId xmlns:a16="http://schemas.microsoft.com/office/drawing/2014/main" id="{90EAA0F3-1ED0-C4CF-5E69-0F039A5C3B91}"/>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2655" name="Rectangle 13">
            <a:extLst>
              <a:ext uri="{FF2B5EF4-FFF2-40B4-BE49-F238E27FC236}">
                <a16:creationId xmlns:a16="http://schemas.microsoft.com/office/drawing/2014/main" id="{33529F25-D95B-09C9-4E9A-1E088DA0A67A}"/>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graphicFrame>
        <p:nvGraphicFramePr>
          <p:cNvPr id="4" name="Table 3">
            <a:extLst>
              <a:ext uri="{FF2B5EF4-FFF2-40B4-BE49-F238E27FC236}">
                <a16:creationId xmlns:a16="http://schemas.microsoft.com/office/drawing/2014/main" id="{DA6A33B8-EBF5-39F9-4803-044EDBEDA9BD}"/>
              </a:ext>
            </a:extLst>
          </p:cNvPr>
          <p:cNvGraphicFramePr>
            <a:graphicFrameLocks noGrp="1"/>
          </p:cNvGraphicFramePr>
          <p:nvPr>
            <p:extLst>
              <p:ext uri="{D42A27DB-BD31-4B8C-83A1-F6EECF244321}">
                <p14:modId xmlns:p14="http://schemas.microsoft.com/office/powerpoint/2010/main" val="705350081"/>
              </p:ext>
            </p:extLst>
          </p:nvPr>
        </p:nvGraphicFramePr>
        <p:xfrm>
          <a:off x="1708150" y="1600201"/>
          <a:ext cx="8807450" cy="4724399"/>
        </p:xfrm>
        <a:graphic>
          <a:graphicData uri="http://schemas.openxmlformats.org/drawingml/2006/table">
            <a:tbl>
              <a:tblPr/>
              <a:tblGrid>
                <a:gridCol w="514639">
                  <a:extLst>
                    <a:ext uri="{9D8B030D-6E8A-4147-A177-3AD203B41FA5}">
                      <a16:colId xmlns:a16="http://schemas.microsoft.com/office/drawing/2014/main" val="20000"/>
                    </a:ext>
                  </a:extLst>
                </a:gridCol>
                <a:gridCol w="1282411">
                  <a:extLst>
                    <a:ext uri="{9D8B030D-6E8A-4147-A177-3AD203B41FA5}">
                      <a16:colId xmlns:a16="http://schemas.microsoft.com/office/drawing/2014/main" val="20001"/>
                    </a:ext>
                  </a:extLst>
                </a:gridCol>
                <a:gridCol w="1338649">
                  <a:extLst>
                    <a:ext uri="{9D8B030D-6E8A-4147-A177-3AD203B41FA5}">
                      <a16:colId xmlns:a16="http://schemas.microsoft.com/office/drawing/2014/main" val="20002"/>
                    </a:ext>
                  </a:extLst>
                </a:gridCol>
                <a:gridCol w="5671751">
                  <a:extLst>
                    <a:ext uri="{9D8B030D-6E8A-4147-A177-3AD203B41FA5}">
                      <a16:colId xmlns:a16="http://schemas.microsoft.com/office/drawing/2014/main" val="20003"/>
                    </a:ext>
                  </a:extLst>
                </a:gridCol>
              </a:tblGrid>
              <a:tr h="1441936">
                <a:tc>
                  <a:txBody>
                    <a:bodyPr/>
                    <a:lstStyle/>
                    <a:p>
                      <a:pPr algn="ctr" fontAlgn="b"/>
                      <a:r>
                        <a:rPr lang="en-IN" sz="1800" b="0" i="0" u="none" strike="noStrike" dirty="0">
                          <a:solidFill>
                            <a:schemeClr val="bg1"/>
                          </a:solidFill>
                          <a:effectLst/>
                          <a:latin typeface="+mj-lt"/>
                        </a:rPr>
                        <a:t>Sl. 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mj-lt"/>
                        </a:rPr>
                        <a:t>Terrain category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1800" b="0" i="0" u="none" strike="noStrike" dirty="0">
                          <a:solidFill>
                            <a:schemeClr val="bg1"/>
                          </a:solidFill>
                          <a:effectLst/>
                          <a:latin typeface="+mj-lt"/>
                        </a:rPr>
                        <a:t>Terrain Roughness coefficient, K</a:t>
                      </a:r>
                      <a:r>
                        <a:rPr lang="en-IN" sz="1800" b="0" i="0" u="none" strike="noStrike" baseline="-25000" dirty="0">
                          <a:solidFill>
                            <a:schemeClr val="bg1"/>
                          </a:solidFill>
                          <a:effectLst/>
                          <a:latin typeface="+mj-lt"/>
                        </a:rPr>
                        <a:t>2 </a:t>
                      </a:r>
                      <a:endParaRPr lang="en-IN" sz="1800" b="0" i="0" u="none" strike="noStrike" dirty="0">
                        <a:solidFill>
                          <a:schemeClr val="bg1"/>
                        </a:solidFill>
                        <a:effectLst/>
                        <a:latin typeface="+mj-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mj-lt"/>
                        </a:rPr>
                        <a:t>APPLICABILITY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12985">
                <a:tc>
                  <a:txBody>
                    <a:bodyPr/>
                    <a:lstStyle/>
                    <a:p>
                      <a:pPr algn="ctr" fontAlgn="ctr"/>
                      <a:r>
                        <a:rPr lang="en-IN" sz="1800" b="0" i="0" u="none" strike="noStrike">
                          <a:solidFill>
                            <a:schemeClr val="bg1"/>
                          </a:solidFill>
                          <a:effectLst/>
                          <a:latin typeface="+mj-lt"/>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3600" b="0" i="0" u="none" strike="noStrike" dirty="0">
                          <a:solidFill>
                            <a:schemeClr val="bg1"/>
                          </a:solidFill>
                          <a:effectLst/>
                          <a:latin typeface="+mj-lt"/>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mj-lt"/>
                        </a:rPr>
                        <a:t>1.08</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800" b="0" i="0" u="none" strike="noStrike" dirty="0">
                          <a:solidFill>
                            <a:schemeClr val="bg1"/>
                          </a:solidFill>
                          <a:effectLst/>
                          <a:latin typeface="+mj-lt"/>
                        </a:rPr>
                        <a:t>Exposed open terrain with few or no obstruction and in which the average height of any object surrounding the structure is less than 1.5 </a:t>
                      </a:r>
                      <a:r>
                        <a:rPr lang="en-GB" sz="1800" b="0" i="0" u="none" strike="noStrike" dirty="0" err="1">
                          <a:solidFill>
                            <a:schemeClr val="bg1"/>
                          </a:solidFill>
                          <a:effectLst/>
                          <a:latin typeface="+mj-lt"/>
                        </a:rPr>
                        <a:t>mtrs</a:t>
                      </a:r>
                      <a:r>
                        <a:rPr lang="en-GB" sz="1800" b="0" i="0" u="none" strike="noStrike" dirty="0">
                          <a:solidFill>
                            <a:schemeClr val="bg1"/>
                          </a:solidFill>
                          <a:effectLst/>
                          <a:latin typeface="+mj-lt"/>
                        </a:rPr>
                        <a:t>. (Sea coasts, large water bodies, large treeless plains)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84739">
                <a:tc>
                  <a:txBody>
                    <a:bodyPr/>
                    <a:lstStyle/>
                    <a:p>
                      <a:pPr algn="ctr" fontAlgn="ctr"/>
                      <a:r>
                        <a:rPr lang="en-IN" sz="1800" b="0" i="0" u="none" strike="noStrike">
                          <a:solidFill>
                            <a:schemeClr val="bg1"/>
                          </a:solidFill>
                          <a:effectLst/>
                          <a:latin typeface="+mj-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3600" b="0" i="0" u="none" strike="noStrike" dirty="0">
                          <a:solidFill>
                            <a:schemeClr val="bg1"/>
                          </a:solidFill>
                          <a:effectLst/>
                          <a:latin typeface="+mj-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mj-lt"/>
                        </a:rPr>
                        <a:t>1.00</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800" b="0" i="0" u="none" strike="noStrike" dirty="0">
                          <a:solidFill>
                            <a:schemeClr val="bg1"/>
                          </a:solidFill>
                          <a:effectLst/>
                          <a:latin typeface="+mj-lt"/>
                        </a:rPr>
                        <a:t>0 is for  open terrain with well scattered obstructions having objects of height between  1.5 </a:t>
                      </a:r>
                      <a:r>
                        <a:rPr lang="en-GB" sz="1800" b="0" i="0" u="none" strike="noStrike" dirty="0" err="1">
                          <a:solidFill>
                            <a:schemeClr val="bg1"/>
                          </a:solidFill>
                          <a:effectLst/>
                          <a:latin typeface="+mj-lt"/>
                        </a:rPr>
                        <a:t>mtrs</a:t>
                      </a:r>
                      <a:r>
                        <a:rPr lang="en-GB" sz="1800" b="0" i="0" u="none" strike="noStrike" dirty="0">
                          <a:solidFill>
                            <a:schemeClr val="bg1"/>
                          </a:solidFill>
                          <a:effectLst/>
                          <a:latin typeface="+mj-lt"/>
                        </a:rPr>
                        <a:t> to 10 </a:t>
                      </a:r>
                      <a:r>
                        <a:rPr lang="en-GB" sz="1800" b="0" i="0" u="none" strike="noStrike" dirty="0" err="1">
                          <a:solidFill>
                            <a:schemeClr val="bg1"/>
                          </a:solidFill>
                          <a:effectLst/>
                          <a:latin typeface="+mj-lt"/>
                        </a:rPr>
                        <a:t>mtrs</a:t>
                      </a:r>
                      <a:r>
                        <a:rPr lang="en-GB" sz="1800" b="0" i="0" u="none" strike="noStrike" dirty="0">
                          <a:solidFill>
                            <a:schemeClr val="bg1"/>
                          </a:solidFill>
                          <a:effectLst/>
                          <a:latin typeface="+mj-lt"/>
                        </a:rPr>
                        <a:t>. (Normal country lines with few obstacles)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84739">
                <a:tc>
                  <a:txBody>
                    <a:bodyPr/>
                    <a:lstStyle/>
                    <a:p>
                      <a:pPr algn="ctr" fontAlgn="ctr"/>
                      <a:r>
                        <a:rPr lang="en-IN" sz="1800" b="0" i="0" u="none" strike="noStrike">
                          <a:solidFill>
                            <a:schemeClr val="bg1"/>
                          </a:solidFill>
                          <a:effectLst/>
                          <a:latin typeface="+mj-lt"/>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3600" b="0" i="0" u="none" strike="noStrike" dirty="0">
                          <a:solidFill>
                            <a:schemeClr val="bg1"/>
                          </a:solidFill>
                          <a:effectLst/>
                          <a:latin typeface="+mj-lt"/>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mj-lt"/>
                        </a:rPr>
                        <a:t>0.85</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800" b="0" i="0" u="none" strike="noStrike" dirty="0">
                          <a:solidFill>
                            <a:schemeClr val="bg1"/>
                          </a:solidFill>
                          <a:effectLst/>
                          <a:latin typeface="+mj-lt"/>
                        </a:rPr>
                        <a:t>1 is for Terrain with numerous closely spaced obstructions. (Built up areas like cities and thick forests)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2124C8A4-BBD7-843B-8B88-A00DB2D84475}"/>
              </a:ext>
            </a:extLst>
          </p:cNvPr>
          <p:cNvSpPr>
            <a:spLocks noGrp="1" noChangeArrowheads="1"/>
          </p:cNvSpPr>
          <p:nvPr>
            <p:ph type="title"/>
          </p:nvPr>
        </p:nvSpPr>
        <p:spPr>
          <a:xfrm>
            <a:off x="550875" y="306990"/>
            <a:ext cx="6423857" cy="1320800"/>
          </a:xfrm>
          <a:noFill/>
        </p:spPr>
        <p:txBody>
          <a:bodyPr/>
          <a:lstStyle/>
          <a:p>
            <a:pPr eaLnBrk="1" hangingPunct="1"/>
            <a:r>
              <a:rPr lang="en-US" altLang="en-US" sz="4000" b="1" dirty="0">
                <a:solidFill>
                  <a:srgbClr val="FF00FF"/>
                </a:solidFill>
              </a:rPr>
              <a:t>Wind Load </a:t>
            </a:r>
          </a:p>
        </p:txBody>
      </p:sp>
      <p:sp>
        <p:nvSpPr>
          <p:cNvPr id="113667" name="Content Placeholder 1">
            <a:extLst>
              <a:ext uri="{FF2B5EF4-FFF2-40B4-BE49-F238E27FC236}">
                <a16:creationId xmlns:a16="http://schemas.microsoft.com/office/drawing/2014/main" id="{DB3C05BB-2E8A-FFFF-EB28-57DD60DBD3F3}"/>
              </a:ext>
            </a:extLst>
          </p:cNvPr>
          <p:cNvSpPr>
            <a:spLocks noGrp="1"/>
          </p:cNvSpPr>
          <p:nvPr>
            <p:ph idx="1"/>
          </p:nvPr>
        </p:nvSpPr>
        <p:spPr>
          <a:xfrm>
            <a:off x="828135" y="1211651"/>
            <a:ext cx="8823325" cy="5715000"/>
          </a:xfrm>
        </p:spPr>
        <p:txBody>
          <a:bodyPr>
            <a:normAutofit/>
          </a:bodyPr>
          <a:lstStyle/>
          <a:p>
            <a:pPr marL="0" indent="0">
              <a:buNone/>
            </a:pPr>
            <a:r>
              <a:rPr lang="en-IN" altLang="en-US" sz="2800" b="1" dirty="0">
                <a:solidFill>
                  <a:schemeClr val="bg1"/>
                </a:solidFill>
              </a:rPr>
              <a:t>Design Wind Pressure, </a:t>
            </a:r>
            <a:r>
              <a:rPr lang="en-IN" altLang="en-US" sz="2800" b="1" i="1" dirty="0">
                <a:solidFill>
                  <a:schemeClr val="bg1"/>
                </a:solidFill>
              </a:rPr>
              <a:t>P</a:t>
            </a:r>
            <a:r>
              <a:rPr lang="en-IN" altLang="en-US" sz="2800" b="1" dirty="0">
                <a:solidFill>
                  <a:schemeClr val="bg1"/>
                </a:solidFill>
              </a:rPr>
              <a:t>d</a:t>
            </a:r>
          </a:p>
          <a:p>
            <a:pPr marL="0" indent="0">
              <a:buNone/>
            </a:pPr>
            <a:r>
              <a:rPr lang="en-GB" altLang="en-US" sz="2800" dirty="0">
                <a:solidFill>
                  <a:schemeClr val="bg1"/>
                </a:solidFill>
              </a:rPr>
              <a:t>The design wind pressure on towers, conductors and insulators shall be obtained by the following relationship:</a:t>
            </a:r>
          </a:p>
          <a:p>
            <a:pPr marL="0" indent="0">
              <a:buNone/>
            </a:pPr>
            <a:r>
              <a:rPr lang="en-IN" altLang="en-US" sz="2800" dirty="0">
                <a:solidFill>
                  <a:schemeClr val="bg1"/>
                </a:solidFill>
              </a:rPr>
              <a:t>Pd= 0.6 (</a:t>
            </a:r>
            <a:r>
              <a:rPr lang="en-IN" altLang="en-US" sz="2800" i="1" dirty="0" err="1">
                <a:solidFill>
                  <a:schemeClr val="bg1"/>
                </a:solidFill>
              </a:rPr>
              <a:t>Vd</a:t>
            </a:r>
            <a:r>
              <a:rPr lang="en-IN" altLang="en-US" sz="2800" i="1" dirty="0">
                <a:solidFill>
                  <a:schemeClr val="bg1"/>
                </a:solidFill>
              </a:rPr>
              <a:t> ) ^ 2  </a:t>
            </a:r>
            <a:r>
              <a:rPr lang="en-IN" altLang="en-US" sz="2800" dirty="0">
                <a:solidFill>
                  <a:schemeClr val="bg1"/>
                </a:solidFill>
              </a:rPr>
              <a:t>where</a:t>
            </a:r>
          </a:p>
          <a:p>
            <a:pPr marL="0" indent="0">
              <a:buNone/>
            </a:pPr>
            <a:r>
              <a:rPr lang="en-GB" altLang="en-US" sz="2800" i="1" dirty="0">
                <a:solidFill>
                  <a:schemeClr val="bg1"/>
                </a:solidFill>
              </a:rPr>
              <a:t>P</a:t>
            </a:r>
            <a:r>
              <a:rPr lang="en-GB" altLang="en-US" sz="2800" dirty="0">
                <a:solidFill>
                  <a:schemeClr val="bg1"/>
                </a:solidFill>
              </a:rPr>
              <a:t>d = design wind pressure in N/m², and</a:t>
            </a:r>
          </a:p>
          <a:p>
            <a:pPr marL="0" indent="0">
              <a:buNone/>
            </a:pPr>
            <a:r>
              <a:rPr lang="en-GB" altLang="en-US" sz="2800" i="1" dirty="0" err="1">
                <a:solidFill>
                  <a:schemeClr val="bg1"/>
                </a:solidFill>
              </a:rPr>
              <a:t>V</a:t>
            </a:r>
            <a:r>
              <a:rPr lang="en-GB" altLang="en-US" sz="2800" dirty="0" err="1">
                <a:solidFill>
                  <a:schemeClr val="bg1"/>
                </a:solidFill>
              </a:rPr>
              <a:t>d</a:t>
            </a:r>
            <a:r>
              <a:rPr lang="en-GB" altLang="en-US" sz="2800" dirty="0">
                <a:solidFill>
                  <a:schemeClr val="bg1"/>
                </a:solidFill>
              </a:rPr>
              <a:t> = design wind speed in m/s.</a:t>
            </a:r>
          </a:p>
          <a:p>
            <a:pPr marL="0" indent="0">
              <a:buNone/>
            </a:pPr>
            <a:r>
              <a:rPr lang="en-GB" altLang="en-US" sz="2800" dirty="0">
                <a:solidFill>
                  <a:schemeClr val="bg1"/>
                </a:solidFill>
              </a:rPr>
              <a:t>Design wind pressures, </a:t>
            </a:r>
            <a:r>
              <a:rPr lang="en-GB" altLang="en-US" sz="2800" i="1" dirty="0">
                <a:solidFill>
                  <a:schemeClr val="bg1"/>
                </a:solidFill>
              </a:rPr>
              <a:t>P</a:t>
            </a:r>
            <a:r>
              <a:rPr lang="en-GB" altLang="en-US" sz="2800" dirty="0">
                <a:solidFill>
                  <a:schemeClr val="bg1"/>
                </a:solidFill>
              </a:rPr>
              <a:t>d for the three reliability levels and pertaining to six wind zones and the three terrain categories have been worked out and</a:t>
            </a:r>
          </a:p>
          <a:p>
            <a:pPr marL="0" indent="0">
              <a:buNone/>
            </a:pPr>
            <a:r>
              <a:rPr lang="en-IN" altLang="en-US" sz="2800" dirty="0">
                <a:solidFill>
                  <a:schemeClr val="bg1"/>
                </a:solidFill>
              </a:rPr>
              <a:t>given below</a:t>
            </a:r>
          </a:p>
        </p:txBody>
      </p:sp>
      <p:sp>
        <p:nvSpPr>
          <p:cNvPr id="113668" name="Slide Number Placeholder 14">
            <a:extLst>
              <a:ext uri="{FF2B5EF4-FFF2-40B4-BE49-F238E27FC236}">
                <a16:creationId xmlns:a16="http://schemas.microsoft.com/office/drawing/2014/main" id="{2F87129F-D18F-25E6-57B3-CBE0B77378C7}"/>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5836D6CA-973B-495E-997C-1CE56DD21FB0}" type="slidenum">
              <a:rPr lang="zh-CN" altLang="en-GB" sz="1400">
                <a:solidFill>
                  <a:schemeClr val="tx1"/>
                </a:solidFill>
              </a:rPr>
              <a:pPr algn="r" eaLnBrk="1" hangingPunct="1">
                <a:spcBef>
                  <a:spcPct val="0"/>
                </a:spcBef>
                <a:buClrTx/>
                <a:buSzTx/>
                <a:buFontTx/>
                <a:buNone/>
              </a:pPr>
              <a:t>95</a:t>
            </a:fld>
            <a:endParaRPr lang="en-GB" altLang="zh-CN" sz="1400">
              <a:solidFill>
                <a:schemeClr val="tx1"/>
              </a:solidFill>
            </a:endParaRPr>
          </a:p>
        </p:txBody>
      </p:sp>
      <p:sp>
        <p:nvSpPr>
          <p:cNvPr id="113669" name="Rectangle 3">
            <a:extLst>
              <a:ext uri="{FF2B5EF4-FFF2-40B4-BE49-F238E27FC236}">
                <a16:creationId xmlns:a16="http://schemas.microsoft.com/office/drawing/2014/main" id="{A9302665-6B35-3772-8E48-77F3CEACCD99}"/>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3670" name="Rectangle 4">
            <a:extLst>
              <a:ext uri="{FF2B5EF4-FFF2-40B4-BE49-F238E27FC236}">
                <a16:creationId xmlns:a16="http://schemas.microsoft.com/office/drawing/2014/main" id="{918B928D-AEF9-9D62-E4CD-54BD63C61045}"/>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3671" name="Rectangle 5">
            <a:extLst>
              <a:ext uri="{FF2B5EF4-FFF2-40B4-BE49-F238E27FC236}">
                <a16:creationId xmlns:a16="http://schemas.microsoft.com/office/drawing/2014/main" id="{32E98399-3F85-FBA4-1A08-D5B6C67B3D0A}"/>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3672" name="Rectangle 6">
            <a:extLst>
              <a:ext uri="{FF2B5EF4-FFF2-40B4-BE49-F238E27FC236}">
                <a16:creationId xmlns:a16="http://schemas.microsoft.com/office/drawing/2014/main" id="{286E5EA0-42B7-DADB-EFFD-3FDF37B54A0B}"/>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3673" name="Rectangle 7">
            <a:extLst>
              <a:ext uri="{FF2B5EF4-FFF2-40B4-BE49-F238E27FC236}">
                <a16:creationId xmlns:a16="http://schemas.microsoft.com/office/drawing/2014/main" id="{803B64A4-0CBF-3314-13CA-89719FF1958F}"/>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13674" name="Rectangle 8">
            <a:extLst>
              <a:ext uri="{FF2B5EF4-FFF2-40B4-BE49-F238E27FC236}">
                <a16:creationId xmlns:a16="http://schemas.microsoft.com/office/drawing/2014/main" id="{9092C606-2A3C-CE53-CC45-CCA085B0042F}"/>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3675" name="Rectangle 9">
            <a:extLst>
              <a:ext uri="{FF2B5EF4-FFF2-40B4-BE49-F238E27FC236}">
                <a16:creationId xmlns:a16="http://schemas.microsoft.com/office/drawing/2014/main" id="{07695491-6F61-54BE-425A-DAF2247C417D}"/>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3676" name="Rectangle 10">
            <a:extLst>
              <a:ext uri="{FF2B5EF4-FFF2-40B4-BE49-F238E27FC236}">
                <a16:creationId xmlns:a16="http://schemas.microsoft.com/office/drawing/2014/main" id="{F8B2B083-F9A3-57D3-6A63-30C4030A4D01}"/>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3677" name="Rectangle 11">
            <a:extLst>
              <a:ext uri="{FF2B5EF4-FFF2-40B4-BE49-F238E27FC236}">
                <a16:creationId xmlns:a16="http://schemas.microsoft.com/office/drawing/2014/main" id="{E09E0795-A081-3802-312D-47A253CD1468}"/>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3678" name="Rectangle 12">
            <a:extLst>
              <a:ext uri="{FF2B5EF4-FFF2-40B4-BE49-F238E27FC236}">
                <a16:creationId xmlns:a16="http://schemas.microsoft.com/office/drawing/2014/main" id="{A6DA488C-2AFA-A4A9-0A2E-41F295D17C24}"/>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3679" name="Rectangle 13">
            <a:extLst>
              <a:ext uri="{FF2B5EF4-FFF2-40B4-BE49-F238E27FC236}">
                <a16:creationId xmlns:a16="http://schemas.microsoft.com/office/drawing/2014/main" id="{70382682-3D29-7CCB-1608-EFE34356C658}"/>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750FF878-9B0E-821D-2087-38D61EDF97D1}"/>
              </a:ext>
            </a:extLst>
          </p:cNvPr>
          <p:cNvSpPr>
            <a:spLocks noGrp="1" noChangeArrowheads="1"/>
          </p:cNvSpPr>
          <p:nvPr>
            <p:ph type="title"/>
          </p:nvPr>
        </p:nvSpPr>
        <p:spPr>
          <a:xfrm>
            <a:off x="482781" y="196339"/>
            <a:ext cx="7114521" cy="721236"/>
          </a:xfrm>
          <a:noFill/>
        </p:spPr>
        <p:txBody>
          <a:bodyPr/>
          <a:lstStyle/>
          <a:p>
            <a:pPr eaLnBrk="1" hangingPunct="1"/>
            <a:r>
              <a:rPr lang="en-US" altLang="en-US" sz="4000" b="1">
                <a:solidFill>
                  <a:srgbClr val="FF00FF"/>
                </a:solidFill>
              </a:rPr>
              <a:t>Wind Load </a:t>
            </a:r>
          </a:p>
        </p:txBody>
      </p:sp>
      <p:sp>
        <p:nvSpPr>
          <p:cNvPr id="114691" name="Slide Number Placeholder 14">
            <a:extLst>
              <a:ext uri="{FF2B5EF4-FFF2-40B4-BE49-F238E27FC236}">
                <a16:creationId xmlns:a16="http://schemas.microsoft.com/office/drawing/2014/main" id="{E10E1651-1259-1352-D730-B159391C069F}"/>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9020F96D-5019-4745-8056-72C311A46C97}" type="slidenum">
              <a:rPr lang="zh-CN" altLang="en-GB" sz="1400">
                <a:solidFill>
                  <a:schemeClr val="tx1"/>
                </a:solidFill>
              </a:rPr>
              <a:pPr algn="r" eaLnBrk="1" hangingPunct="1">
                <a:spcBef>
                  <a:spcPct val="0"/>
                </a:spcBef>
                <a:buClrTx/>
                <a:buSzTx/>
                <a:buFontTx/>
                <a:buNone/>
              </a:pPr>
              <a:t>96</a:t>
            </a:fld>
            <a:endParaRPr lang="en-GB" altLang="zh-CN" sz="1400">
              <a:solidFill>
                <a:schemeClr val="tx1"/>
              </a:solidFill>
            </a:endParaRPr>
          </a:p>
        </p:txBody>
      </p:sp>
      <p:sp>
        <p:nvSpPr>
          <p:cNvPr id="114692" name="Rectangle 3">
            <a:extLst>
              <a:ext uri="{FF2B5EF4-FFF2-40B4-BE49-F238E27FC236}">
                <a16:creationId xmlns:a16="http://schemas.microsoft.com/office/drawing/2014/main" id="{36037F9A-9B54-A29B-8BCE-BA6E1904369D}"/>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4693" name="Rectangle 4">
            <a:extLst>
              <a:ext uri="{FF2B5EF4-FFF2-40B4-BE49-F238E27FC236}">
                <a16:creationId xmlns:a16="http://schemas.microsoft.com/office/drawing/2014/main" id="{6688678B-1DAF-ECCD-8D4C-EC56A67F4E34}"/>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4694" name="Rectangle 5">
            <a:extLst>
              <a:ext uri="{FF2B5EF4-FFF2-40B4-BE49-F238E27FC236}">
                <a16:creationId xmlns:a16="http://schemas.microsoft.com/office/drawing/2014/main" id="{3EB5007B-093D-364A-A991-B5F87856FD3C}"/>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4695" name="Rectangle 6">
            <a:extLst>
              <a:ext uri="{FF2B5EF4-FFF2-40B4-BE49-F238E27FC236}">
                <a16:creationId xmlns:a16="http://schemas.microsoft.com/office/drawing/2014/main" id="{30836110-B902-9824-6972-40A0C35EF685}"/>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4696" name="Rectangle 7">
            <a:extLst>
              <a:ext uri="{FF2B5EF4-FFF2-40B4-BE49-F238E27FC236}">
                <a16:creationId xmlns:a16="http://schemas.microsoft.com/office/drawing/2014/main" id="{E3D104EF-EE33-AA78-041F-53F06CCC73DA}"/>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14697" name="Rectangle 8">
            <a:extLst>
              <a:ext uri="{FF2B5EF4-FFF2-40B4-BE49-F238E27FC236}">
                <a16:creationId xmlns:a16="http://schemas.microsoft.com/office/drawing/2014/main" id="{60F0E935-1713-50D3-19F0-17860C9EF6AA}"/>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4698" name="Rectangle 9">
            <a:extLst>
              <a:ext uri="{FF2B5EF4-FFF2-40B4-BE49-F238E27FC236}">
                <a16:creationId xmlns:a16="http://schemas.microsoft.com/office/drawing/2014/main" id="{1DBC4A93-7EE7-D60A-2AAF-B6ECC949B078}"/>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4699" name="Rectangle 10">
            <a:extLst>
              <a:ext uri="{FF2B5EF4-FFF2-40B4-BE49-F238E27FC236}">
                <a16:creationId xmlns:a16="http://schemas.microsoft.com/office/drawing/2014/main" id="{1AB8322D-997E-0A40-A263-370D9D0A1D7B}"/>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4700" name="Rectangle 12">
            <a:extLst>
              <a:ext uri="{FF2B5EF4-FFF2-40B4-BE49-F238E27FC236}">
                <a16:creationId xmlns:a16="http://schemas.microsoft.com/office/drawing/2014/main" id="{130973B6-03A9-E75A-EF13-6610BD9D8D12}"/>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4701" name="Rectangle 13">
            <a:extLst>
              <a:ext uri="{FF2B5EF4-FFF2-40B4-BE49-F238E27FC236}">
                <a16:creationId xmlns:a16="http://schemas.microsoft.com/office/drawing/2014/main" id="{4ACCD858-1875-85C1-6CBB-AB60337D9AEB}"/>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graphicFrame>
        <p:nvGraphicFramePr>
          <p:cNvPr id="3" name="Table 2">
            <a:extLst>
              <a:ext uri="{FF2B5EF4-FFF2-40B4-BE49-F238E27FC236}">
                <a16:creationId xmlns:a16="http://schemas.microsoft.com/office/drawing/2014/main" id="{95AEF59D-300C-7DA1-FD64-5B0E1495128D}"/>
              </a:ext>
            </a:extLst>
          </p:cNvPr>
          <p:cNvGraphicFramePr>
            <a:graphicFrameLocks noGrp="1"/>
          </p:cNvGraphicFramePr>
          <p:nvPr>
            <p:extLst>
              <p:ext uri="{D42A27DB-BD31-4B8C-83A1-F6EECF244321}">
                <p14:modId xmlns:p14="http://schemas.microsoft.com/office/powerpoint/2010/main" val="940973647"/>
              </p:ext>
            </p:extLst>
          </p:nvPr>
        </p:nvGraphicFramePr>
        <p:xfrm>
          <a:off x="1708150" y="1117600"/>
          <a:ext cx="8807452" cy="5359396"/>
        </p:xfrm>
        <a:graphic>
          <a:graphicData uri="http://schemas.openxmlformats.org/drawingml/2006/table">
            <a:tbl>
              <a:tblPr/>
              <a:tblGrid>
                <a:gridCol w="1354991">
                  <a:extLst>
                    <a:ext uri="{9D8B030D-6E8A-4147-A177-3AD203B41FA5}">
                      <a16:colId xmlns:a16="http://schemas.microsoft.com/office/drawing/2014/main" val="20000"/>
                    </a:ext>
                  </a:extLst>
                </a:gridCol>
                <a:gridCol w="1354991">
                  <a:extLst>
                    <a:ext uri="{9D8B030D-6E8A-4147-A177-3AD203B41FA5}">
                      <a16:colId xmlns:a16="http://schemas.microsoft.com/office/drawing/2014/main" val="20001"/>
                    </a:ext>
                  </a:extLst>
                </a:gridCol>
                <a:gridCol w="1016245">
                  <a:extLst>
                    <a:ext uri="{9D8B030D-6E8A-4147-A177-3AD203B41FA5}">
                      <a16:colId xmlns:a16="http://schemas.microsoft.com/office/drawing/2014/main" val="20002"/>
                    </a:ext>
                  </a:extLst>
                </a:gridCol>
                <a:gridCol w="1016245">
                  <a:extLst>
                    <a:ext uri="{9D8B030D-6E8A-4147-A177-3AD203B41FA5}">
                      <a16:colId xmlns:a16="http://schemas.microsoft.com/office/drawing/2014/main" val="20003"/>
                    </a:ext>
                  </a:extLst>
                </a:gridCol>
                <a:gridCol w="1016245">
                  <a:extLst>
                    <a:ext uri="{9D8B030D-6E8A-4147-A177-3AD203B41FA5}">
                      <a16:colId xmlns:a16="http://schemas.microsoft.com/office/drawing/2014/main" val="20004"/>
                    </a:ext>
                  </a:extLst>
                </a:gridCol>
                <a:gridCol w="1016245">
                  <a:extLst>
                    <a:ext uri="{9D8B030D-6E8A-4147-A177-3AD203B41FA5}">
                      <a16:colId xmlns:a16="http://schemas.microsoft.com/office/drawing/2014/main" val="20005"/>
                    </a:ext>
                  </a:extLst>
                </a:gridCol>
                <a:gridCol w="1016245">
                  <a:extLst>
                    <a:ext uri="{9D8B030D-6E8A-4147-A177-3AD203B41FA5}">
                      <a16:colId xmlns:a16="http://schemas.microsoft.com/office/drawing/2014/main" val="20006"/>
                    </a:ext>
                  </a:extLst>
                </a:gridCol>
                <a:gridCol w="1016245">
                  <a:extLst>
                    <a:ext uri="{9D8B030D-6E8A-4147-A177-3AD203B41FA5}">
                      <a16:colId xmlns:a16="http://schemas.microsoft.com/office/drawing/2014/main" val="20007"/>
                    </a:ext>
                  </a:extLst>
                </a:gridCol>
              </a:tblGrid>
              <a:tr h="343256">
                <a:tc rowSpan="3">
                  <a:txBody>
                    <a:bodyPr/>
                    <a:lstStyle/>
                    <a:p>
                      <a:pPr algn="ctr" fontAlgn="ctr"/>
                      <a:r>
                        <a:rPr lang="en-IN" sz="2400" b="1" i="0" u="none" strike="noStrike" dirty="0">
                          <a:solidFill>
                            <a:srgbClr val="FF00FF"/>
                          </a:solidFill>
                          <a:effectLst/>
                          <a:latin typeface="Times New Roman"/>
                        </a:rPr>
                        <a:t>Reliability level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IN" sz="2400" b="1" i="0" u="none" strike="noStrike" dirty="0">
                          <a:solidFill>
                            <a:srgbClr val="0000FF"/>
                          </a:solidFill>
                          <a:effectLst/>
                          <a:latin typeface="Times New Roman"/>
                        </a:rPr>
                        <a:t>Zones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b"/>
                      <a:r>
                        <a:rPr lang="en-IN" sz="2000" b="1" i="0" u="none" strike="noStrike" dirty="0">
                          <a:solidFill>
                            <a:schemeClr val="bg1"/>
                          </a:solidFill>
                          <a:effectLst/>
                          <a:latin typeface="Times New Roman"/>
                        </a:rPr>
                        <a:t>Design Wind Pressure Pd for wind zones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444468">
                <a:tc vMerge="1">
                  <a:txBody>
                    <a:bodyPr/>
                    <a:lstStyle/>
                    <a:p>
                      <a:endParaRPr lang="en-IN"/>
                    </a:p>
                  </a:txBody>
                  <a:tcPr/>
                </a:tc>
                <a:tc vMerge="1">
                  <a:txBody>
                    <a:bodyPr/>
                    <a:lstStyle/>
                    <a:p>
                      <a:endParaRPr lang="en-IN"/>
                    </a:p>
                  </a:txBody>
                  <a:tcPr/>
                </a:tc>
                <a:tc>
                  <a:txBody>
                    <a:bodyPr/>
                    <a:lstStyle/>
                    <a:p>
                      <a:pPr algn="ctr" fontAlgn="b"/>
                      <a:r>
                        <a:rPr lang="en-IN" sz="2800" b="1" i="0" u="none" strike="noStrike" dirty="0">
                          <a:solidFill>
                            <a:schemeClr val="bg1"/>
                          </a:solidFill>
                          <a:effectLst/>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800" b="1" i="0" u="none" strike="noStrike" dirty="0">
                          <a:solidFill>
                            <a:schemeClr val="bg1"/>
                          </a:solidFill>
                          <a:effectLst/>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800" b="1" i="0" u="none" strike="noStrike" dirty="0">
                          <a:solidFill>
                            <a:schemeClr val="bg1"/>
                          </a:solidFill>
                          <a:effectLst/>
                          <a:latin typeface="Times New Roman"/>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800" b="1" i="0" u="none" strike="noStrike" dirty="0">
                          <a:solidFill>
                            <a:schemeClr val="bg1"/>
                          </a:solidFill>
                          <a:effectLst/>
                          <a:latin typeface="Times New Roman"/>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800" b="1" i="0" u="none" strike="noStrike" dirty="0">
                          <a:solidFill>
                            <a:schemeClr val="bg1"/>
                          </a:solidFill>
                          <a:effectLst/>
                          <a:latin typeface="Times New Roman"/>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N" sz="2800" b="1" i="0" u="none" strike="noStrike" dirty="0">
                          <a:solidFill>
                            <a:schemeClr val="bg1"/>
                          </a:solidFill>
                          <a:effectLst/>
                          <a:latin typeface="Times New Roman"/>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71460">
                <a:tc vMerge="1">
                  <a:txBody>
                    <a:bodyPr/>
                    <a:lstStyle/>
                    <a:p>
                      <a:endParaRPr lang="en-IN"/>
                    </a:p>
                  </a:txBody>
                  <a:tcPr/>
                </a:tc>
                <a:tc>
                  <a:txBody>
                    <a:bodyPr/>
                    <a:lstStyle/>
                    <a:p>
                      <a:pPr algn="ctr" fontAlgn="ctr"/>
                      <a:r>
                        <a:rPr lang="en-IN" sz="1800" b="1" i="0" u="none" strike="noStrike" dirty="0">
                          <a:solidFill>
                            <a:srgbClr val="FF0000"/>
                          </a:solidFill>
                          <a:effectLst/>
                          <a:latin typeface="Times New Roman"/>
                        </a:rPr>
                        <a:t>Terrain category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chemeClr val="bg1"/>
                          </a:solidFill>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dirty="0">
                          <a:solidFill>
                            <a:schemeClr val="bg1"/>
                          </a:solidFill>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dirty="0">
                          <a:solidFill>
                            <a:schemeClr val="bg1"/>
                          </a:solidFill>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chemeClr val="bg1"/>
                          </a:solidFill>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chemeClr val="bg1"/>
                          </a:solidFill>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b="0" i="0" u="none" strike="noStrike">
                          <a:solidFill>
                            <a:schemeClr val="bg1"/>
                          </a:solidFill>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4468">
                <a:tc rowSpan="3">
                  <a:txBody>
                    <a:bodyPr/>
                    <a:lstStyle/>
                    <a:p>
                      <a:pPr algn="ctr" fontAlgn="ctr"/>
                      <a:r>
                        <a:rPr lang="en-IN" sz="3600" b="1" i="0" u="none" strike="noStrike" dirty="0">
                          <a:solidFill>
                            <a:srgbClr val="FF00FF"/>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800" b="1" i="0" u="none" strike="noStrike" dirty="0">
                          <a:solidFill>
                            <a:srgbClr val="FF0000"/>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403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563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717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818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925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1120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4468">
                <a:tc vMerge="1">
                  <a:txBody>
                    <a:bodyPr/>
                    <a:lstStyle/>
                    <a:p>
                      <a:endParaRPr lang="en-IN"/>
                    </a:p>
                  </a:txBody>
                  <a:tcPr/>
                </a:tc>
                <a:tc>
                  <a:txBody>
                    <a:bodyPr/>
                    <a:lstStyle/>
                    <a:p>
                      <a:pPr algn="ctr" fontAlgn="ctr"/>
                      <a:r>
                        <a:rPr lang="en-IN" sz="2800" b="1" i="0" u="none" strike="noStrike" dirty="0">
                          <a:solidFill>
                            <a:srgbClr val="FF0000"/>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346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483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614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793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960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4468">
                <a:tc vMerge="1">
                  <a:txBody>
                    <a:bodyPr/>
                    <a:lstStyle/>
                    <a:p>
                      <a:endParaRPr lang="en-IN"/>
                    </a:p>
                  </a:txBody>
                  <a:tcPr/>
                </a:tc>
                <a:tc>
                  <a:txBody>
                    <a:bodyPr/>
                    <a:lstStyle/>
                    <a:p>
                      <a:pPr algn="ctr" fontAlgn="ctr"/>
                      <a:r>
                        <a:rPr lang="en-IN" sz="2800" b="1" i="0" u="none" strike="noStrike" dirty="0">
                          <a:solidFill>
                            <a:srgbClr val="FF0000"/>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349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444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506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573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694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4468">
                <a:tc rowSpan="3">
                  <a:txBody>
                    <a:bodyPr/>
                    <a:lstStyle/>
                    <a:p>
                      <a:pPr algn="ctr" fontAlgn="ctr"/>
                      <a:r>
                        <a:rPr lang="en-IN" sz="3600" b="1" i="0" u="none" strike="noStrike" dirty="0">
                          <a:solidFill>
                            <a:srgbClr val="FF00FF"/>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800" b="1" i="0" u="none" strike="noStrike" dirty="0">
                          <a:solidFill>
                            <a:srgbClr val="FF0000"/>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470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681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883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1030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1180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1460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44468">
                <a:tc vMerge="1">
                  <a:txBody>
                    <a:bodyPr/>
                    <a:lstStyle/>
                    <a:p>
                      <a:endParaRPr lang="en-IN"/>
                    </a:p>
                  </a:txBody>
                  <a:tcPr/>
                </a:tc>
                <a:tc>
                  <a:txBody>
                    <a:bodyPr/>
                    <a:lstStyle/>
                    <a:p>
                      <a:pPr algn="ctr" fontAlgn="ctr"/>
                      <a:r>
                        <a:rPr lang="en-IN" sz="2800" b="1" i="0" u="none" strike="noStrike" dirty="0">
                          <a:solidFill>
                            <a:srgbClr val="FF0000"/>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403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584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757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879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1010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1250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44468">
                <a:tc vMerge="1">
                  <a:txBody>
                    <a:bodyPr/>
                    <a:lstStyle/>
                    <a:p>
                      <a:endParaRPr lang="en-IN"/>
                    </a:p>
                  </a:txBody>
                  <a:tcPr/>
                </a:tc>
                <a:tc>
                  <a:txBody>
                    <a:bodyPr/>
                    <a:lstStyle/>
                    <a:p>
                      <a:pPr algn="ctr" fontAlgn="ctr"/>
                      <a:r>
                        <a:rPr lang="en-IN" sz="2800" b="1" i="0" u="none" strike="noStrike" dirty="0">
                          <a:solidFill>
                            <a:srgbClr val="FF0000"/>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422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547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635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732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901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44468">
                <a:tc rowSpan="3">
                  <a:txBody>
                    <a:bodyPr/>
                    <a:lstStyle/>
                    <a:p>
                      <a:pPr algn="ctr" fontAlgn="ctr"/>
                      <a:r>
                        <a:rPr lang="en-IN" sz="3600" b="1" i="0" u="none" strike="noStrike" dirty="0">
                          <a:solidFill>
                            <a:srgbClr val="FF00FF"/>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800" b="1" i="0" u="none" strike="noStrike" dirty="0">
                          <a:solidFill>
                            <a:srgbClr val="FF0000"/>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838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1120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1320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1520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1890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44468">
                <a:tc vMerge="1">
                  <a:txBody>
                    <a:bodyPr/>
                    <a:lstStyle/>
                    <a:p>
                      <a:endParaRPr lang="en-IN"/>
                    </a:p>
                  </a:txBody>
                  <a:tcPr/>
                </a:tc>
                <a:tc>
                  <a:txBody>
                    <a:bodyPr/>
                    <a:lstStyle/>
                    <a:p>
                      <a:pPr algn="ctr" fontAlgn="ctr"/>
                      <a:r>
                        <a:rPr lang="en-IN" sz="2800" b="1" i="0" u="none" strike="noStrike" dirty="0">
                          <a:solidFill>
                            <a:srgbClr val="FF0000"/>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473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718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960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1130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1300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1620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44468">
                <a:tc vMerge="1">
                  <a:txBody>
                    <a:bodyPr/>
                    <a:lstStyle/>
                    <a:p>
                      <a:endParaRPr lang="en-IN"/>
                    </a:p>
                  </a:txBody>
                  <a:tcPr/>
                </a:tc>
                <a:tc>
                  <a:txBody>
                    <a:bodyPr/>
                    <a:lstStyle/>
                    <a:p>
                      <a:pPr algn="ctr" fontAlgn="ctr"/>
                      <a:r>
                        <a:rPr lang="en-IN" sz="2800" b="1" i="0" u="none" strike="noStrike" dirty="0">
                          <a:solidFill>
                            <a:srgbClr val="FF0000"/>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342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519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694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817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a:solidFill>
                            <a:schemeClr val="bg1"/>
                          </a:solidFill>
                          <a:effectLst/>
                          <a:latin typeface="Arial"/>
                        </a:rPr>
                        <a:t>939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400" b="0" i="0" u="none" strike="noStrike" dirty="0">
                          <a:solidFill>
                            <a:schemeClr val="bg1"/>
                          </a:solidFill>
                          <a:effectLst/>
                          <a:latin typeface="Arial"/>
                        </a:rPr>
                        <a:t>1170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E613A491-3881-B3A8-CB5A-2362B6EF2A73}"/>
              </a:ext>
            </a:extLst>
          </p:cNvPr>
          <p:cNvSpPr>
            <a:spLocks noGrp="1" noChangeArrowheads="1"/>
          </p:cNvSpPr>
          <p:nvPr>
            <p:ph type="title"/>
          </p:nvPr>
        </p:nvSpPr>
        <p:spPr>
          <a:xfrm>
            <a:off x="489626" y="135120"/>
            <a:ext cx="8791575" cy="685800"/>
          </a:xfrm>
          <a:noFill/>
        </p:spPr>
        <p:txBody>
          <a:bodyPr>
            <a:normAutofit fontScale="90000"/>
          </a:bodyPr>
          <a:lstStyle/>
          <a:p>
            <a:pPr eaLnBrk="1" hangingPunct="1"/>
            <a:r>
              <a:rPr lang="en-US" altLang="en-US" sz="4000" b="1" u="sng" dirty="0">
                <a:solidFill>
                  <a:srgbClr val="FF00FF"/>
                </a:solidFill>
              </a:rPr>
              <a:t>Wind Load on Tower</a:t>
            </a:r>
          </a:p>
        </p:txBody>
      </p:sp>
      <p:sp>
        <p:nvSpPr>
          <p:cNvPr id="115715" name="Content Placeholder 1">
            <a:extLst>
              <a:ext uri="{FF2B5EF4-FFF2-40B4-BE49-F238E27FC236}">
                <a16:creationId xmlns:a16="http://schemas.microsoft.com/office/drawing/2014/main" id="{47D11992-C470-258C-32EA-D4C0C0BA85A3}"/>
              </a:ext>
            </a:extLst>
          </p:cNvPr>
          <p:cNvSpPr>
            <a:spLocks noGrp="1"/>
          </p:cNvSpPr>
          <p:nvPr>
            <p:ph idx="1"/>
          </p:nvPr>
        </p:nvSpPr>
        <p:spPr>
          <a:xfrm>
            <a:off x="1708150" y="914400"/>
            <a:ext cx="8731250" cy="5638800"/>
          </a:xfrm>
        </p:spPr>
        <p:txBody>
          <a:bodyPr>
            <a:normAutofit/>
          </a:bodyPr>
          <a:lstStyle/>
          <a:p>
            <a:r>
              <a:rPr lang="en-GB" altLang="en-US" sz="2800" dirty="0">
                <a:solidFill>
                  <a:schemeClr val="bg1"/>
                </a:solidFill>
              </a:rPr>
              <a:t>For a lattice tower of square cross-section, the resultant wind load, </a:t>
            </a:r>
            <a:r>
              <a:rPr lang="en-GB" altLang="en-US" sz="2800" i="1" dirty="0" err="1">
                <a:solidFill>
                  <a:schemeClr val="bg1"/>
                </a:solidFill>
              </a:rPr>
              <a:t>F</a:t>
            </a:r>
            <a:r>
              <a:rPr lang="en-GB" altLang="en-US" sz="2800" dirty="0" err="1">
                <a:solidFill>
                  <a:schemeClr val="bg1"/>
                </a:solidFill>
              </a:rPr>
              <a:t>wt</a:t>
            </a:r>
            <a:r>
              <a:rPr lang="en-GB" altLang="en-US" sz="2800" dirty="0">
                <a:solidFill>
                  <a:schemeClr val="bg1"/>
                </a:solidFill>
              </a:rPr>
              <a:t> in N, for wind normal to the longitudinal face of tower on a panel height, </a:t>
            </a:r>
            <a:r>
              <a:rPr lang="en-GB" altLang="en-US" sz="2800" i="1" dirty="0">
                <a:solidFill>
                  <a:schemeClr val="bg1"/>
                </a:solidFill>
              </a:rPr>
              <a:t>h </a:t>
            </a:r>
            <a:r>
              <a:rPr lang="en-GB" altLang="en-US" sz="2800" dirty="0">
                <a:solidFill>
                  <a:schemeClr val="bg1"/>
                </a:solidFill>
              </a:rPr>
              <a:t>applied at the centre of gravity </a:t>
            </a:r>
            <a:r>
              <a:rPr lang="en-IN" altLang="en-US" sz="2800" dirty="0">
                <a:solidFill>
                  <a:schemeClr val="bg1"/>
                </a:solidFill>
              </a:rPr>
              <a:t>of this panel is:</a:t>
            </a:r>
          </a:p>
          <a:p>
            <a:r>
              <a:rPr lang="fr-FR" altLang="en-US" sz="2800" i="1" dirty="0" err="1">
                <a:solidFill>
                  <a:schemeClr val="bg1"/>
                </a:solidFill>
              </a:rPr>
              <a:t>Fwt</a:t>
            </a:r>
            <a:r>
              <a:rPr lang="fr-FR" altLang="en-US" sz="2800" i="1" dirty="0">
                <a:solidFill>
                  <a:schemeClr val="bg1"/>
                </a:solidFill>
              </a:rPr>
              <a:t> =Pd  X Cdt X </a:t>
            </a:r>
            <a:r>
              <a:rPr lang="fr-FR" altLang="en-US" sz="2800" i="1" dirty="0" err="1">
                <a:solidFill>
                  <a:schemeClr val="bg1"/>
                </a:solidFill>
              </a:rPr>
              <a:t>Ae</a:t>
            </a:r>
            <a:r>
              <a:rPr lang="fr-FR" altLang="en-US" sz="2800" i="1" dirty="0">
                <a:solidFill>
                  <a:schemeClr val="bg1"/>
                </a:solidFill>
              </a:rPr>
              <a:t> X Gt </a:t>
            </a:r>
            <a:r>
              <a:rPr lang="fr-FR" altLang="en-US" sz="2800" dirty="0">
                <a:solidFill>
                  <a:schemeClr val="bg1"/>
                </a:solidFill>
              </a:rPr>
              <a:t> </a:t>
            </a:r>
            <a:r>
              <a:rPr lang="en-IN" altLang="en-US" sz="2800" dirty="0">
                <a:solidFill>
                  <a:schemeClr val="bg1"/>
                </a:solidFill>
              </a:rPr>
              <a:t>where</a:t>
            </a:r>
          </a:p>
          <a:p>
            <a:r>
              <a:rPr lang="en-IN" altLang="en-US" sz="2800" i="1" dirty="0">
                <a:solidFill>
                  <a:schemeClr val="bg1"/>
                </a:solidFill>
              </a:rPr>
              <a:t>P</a:t>
            </a:r>
            <a:r>
              <a:rPr lang="en-IN" altLang="en-US" sz="2800" dirty="0">
                <a:solidFill>
                  <a:schemeClr val="bg1"/>
                </a:solidFill>
              </a:rPr>
              <a:t>d = design wind pressure, in N/m²</a:t>
            </a:r>
          </a:p>
          <a:p>
            <a:r>
              <a:rPr lang="en-GB" altLang="en-US" sz="2800" i="1" dirty="0" err="1">
                <a:solidFill>
                  <a:schemeClr val="bg1"/>
                </a:solidFill>
              </a:rPr>
              <a:t>C</a:t>
            </a:r>
            <a:r>
              <a:rPr lang="en-GB" altLang="en-US" sz="2800" dirty="0" err="1">
                <a:solidFill>
                  <a:schemeClr val="bg1"/>
                </a:solidFill>
              </a:rPr>
              <a:t>dt</a:t>
            </a:r>
            <a:r>
              <a:rPr lang="en-GB" altLang="en-US" sz="2800" dirty="0">
                <a:solidFill>
                  <a:schemeClr val="bg1"/>
                </a:solidFill>
              </a:rPr>
              <a:t> = drag coefficient for panel</a:t>
            </a:r>
          </a:p>
          <a:p>
            <a:r>
              <a:rPr lang="en-GB" altLang="en-US" sz="2800" i="1" dirty="0">
                <a:solidFill>
                  <a:schemeClr val="bg1"/>
                </a:solidFill>
              </a:rPr>
              <a:t>A</a:t>
            </a:r>
            <a:r>
              <a:rPr lang="en-GB" altLang="en-US" sz="2800" dirty="0">
                <a:solidFill>
                  <a:schemeClr val="bg1"/>
                </a:solidFill>
              </a:rPr>
              <a:t>e = total net surface area of the legs, bracings, cross arms and secondary members of the panel projected normal to the face in m². </a:t>
            </a:r>
          </a:p>
          <a:p>
            <a:r>
              <a:rPr lang="en-GB" altLang="en-US" sz="2800" i="1" dirty="0">
                <a:solidFill>
                  <a:schemeClr val="bg1"/>
                </a:solidFill>
              </a:rPr>
              <a:t>G</a:t>
            </a:r>
            <a:r>
              <a:rPr lang="en-GB" altLang="en-US" sz="2800" dirty="0">
                <a:solidFill>
                  <a:schemeClr val="bg1"/>
                </a:solidFill>
              </a:rPr>
              <a:t>T = gust response factor</a:t>
            </a:r>
            <a:endParaRPr lang="en-IN" altLang="en-US" sz="2800" dirty="0">
              <a:solidFill>
                <a:schemeClr val="bg1"/>
              </a:solidFill>
            </a:endParaRPr>
          </a:p>
        </p:txBody>
      </p:sp>
      <p:sp>
        <p:nvSpPr>
          <p:cNvPr id="115716" name="Slide Number Placeholder 14">
            <a:extLst>
              <a:ext uri="{FF2B5EF4-FFF2-40B4-BE49-F238E27FC236}">
                <a16:creationId xmlns:a16="http://schemas.microsoft.com/office/drawing/2014/main" id="{332B9E63-01F7-8F13-B2C5-9757006A46AF}"/>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BDC99B30-58E4-4C94-B1F0-FAF503346C8B}" type="slidenum">
              <a:rPr lang="zh-CN" altLang="en-GB" sz="1400">
                <a:solidFill>
                  <a:schemeClr val="tx1"/>
                </a:solidFill>
              </a:rPr>
              <a:pPr algn="r" eaLnBrk="1" hangingPunct="1">
                <a:spcBef>
                  <a:spcPct val="0"/>
                </a:spcBef>
                <a:buClrTx/>
                <a:buSzTx/>
                <a:buFontTx/>
                <a:buNone/>
              </a:pPr>
              <a:t>97</a:t>
            </a:fld>
            <a:endParaRPr lang="en-GB" altLang="zh-CN" sz="1400">
              <a:solidFill>
                <a:schemeClr val="tx1"/>
              </a:solidFill>
            </a:endParaRPr>
          </a:p>
        </p:txBody>
      </p:sp>
      <p:sp>
        <p:nvSpPr>
          <p:cNvPr id="115717" name="Rectangle 3">
            <a:extLst>
              <a:ext uri="{FF2B5EF4-FFF2-40B4-BE49-F238E27FC236}">
                <a16:creationId xmlns:a16="http://schemas.microsoft.com/office/drawing/2014/main" id="{1C5E9893-ACDB-2559-059F-4485B3ED54D4}"/>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5718" name="Rectangle 4">
            <a:extLst>
              <a:ext uri="{FF2B5EF4-FFF2-40B4-BE49-F238E27FC236}">
                <a16:creationId xmlns:a16="http://schemas.microsoft.com/office/drawing/2014/main" id="{A2C6CFD8-31ED-4ABA-2B48-7029610205EF}"/>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5719" name="Rectangle 5">
            <a:extLst>
              <a:ext uri="{FF2B5EF4-FFF2-40B4-BE49-F238E27FC236}">
                <a16:creationId xmlns:a16="http://schemas.microsoft.com/office/drawing/2014/main" id="{73C4B64A-C4BC-75EB-6BAF-E91033164CB8}"/>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5720" name="Rectangle 6">
            <a:extLst>
              <a:ext uri="{FF2B5EF4-FFF2-40B4-BE49-F238E27FC236}">
                <a16:creationId xmlns:a16="http://schemas.microsoft.com/office/drawing/2014/main" id="{E4848B11-41E4-C7B3-E8D9-A69FC73958FC}"/>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5721" name="Rectangle 8">
            <a:extLst>
              <a:ext uri="{FF2B5EF4-FFF2-40B4-BE49-F238E27FC236}">
                <a16:creationId xmlns:a16="http://schemas.microsoft.com/office/drawing/2014/main" id="{06519059-85CC-A955-BA72-91F7A9218954}"/>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5722" name="Rectangle 9">
            <a:extLst>
              <a:ext uri="{FF2B5EF4-FFF2-40B4-BE49-F238E27FC236}">
                <a16:creationId xmlns:a16="http://schemas.microsoft.com/office/drawing/2014/main" id="{EE720AE4-2096-DC11-5B62-0938897B91C6}"/>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5723" name="Rectangle 10">
            <a:extLst>
              <a:ext uri="{FF2B5EF4-FFF2-40B4-BE49-F238E27FC236}">
                <a16:creationId xmlns:a16="http://schemas.microsoft.com/office/drawing/2014/main" id="{CE5B5E92-67DF-935E-CD02-44108500CAF1}"/>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5724" name="Rectangle 11">
            <a:extLst>
              <a:ext uri="{FF2B5EF4-FFF2-40B4-BE49-F238E27FC236}">
                <a16:creationId xmlns:a16="http://schemas.microsoft.com/office/drawing/2014/main" id="{1D0C8203-2AB6-52E7-8D89-FB781E9FEA8D}"/>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5725" name="Rectangle 12">
            <a:extLst>
              <a:ext uri="{FF2B5EF4-FFF2-40B4-BE49-F238E27FC236}">
                <a16:creationId xmlns:a16="http://schemas.microsoft.com/office/drawing/2014/main" id="{FFBE4F47-B0F7-687A-C68A-7009C3502D40}"/>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5726" name="Rectangle 13">
            <a:extLst>
              <a:ext uri="{FF2B5EF4-FFF2-40B4-BE49-F238E27FC236}">
                <a16:creationId xmlns:a16="http://schemas.microsoft.com/office/drawing/2014/main" id="{9F98A129-6E43-CD8D-024B-61CF9E3246E8}"/>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B8B943EF-F9A5-BADF-8AA1-E863867DADD5}"/>
              </a:ext>
            </a:extLst>
          </p:cNvPr>
          <p:cNvSpPr>
            <a:spLocks noGrp="1" noChangeArrowheads="1"/>
          </p:cNvSpPr>
          <p:nvPr>
            <p:ph type="title"/>
          </p:nvPr>
        </p:nvSpPr>
        <p:spPr>
          <a:xfrm>
            <a:off x="531419" y="258571"/>
            <a:ext cx="8596668" cy="1320800"/>
          </a:xfrm>
          <a:noFill/>
        </p:spPr>
        <p:txBody>
          <a:bodyPr/>
          <a:lstStyle/>
          <a:p>
            <a:pPr eaLnBrk="1" hangingPunct="1"/>
            <a:r>
              <a:rPr lang="en-US" altLang="en-US" b="1" u="sng" dirty="0">
                <a:solidFill>
                  <a:srgbClr val="FF00FF"/>
                </a:solidFill>
              </a:rPr>
              <a:t>Wind Load on Towers</a:t>
            </a:r>
          </a:p>
        </p:txBody>
      </p:sp>
      <p:sp>
        <p:nvSpPr>
          <p:cNvPr id="116739" name="Slide Number Placeholder 14">
            <a:extLst>
              <a:ext uri="{FF2B5EF4-FFF2-40B4-BE49-F238E27FC236}">
                <a16:creationId xmlns:a16="http://schemas.microsoft.com/office/drawing/2014/main" id="{9C691193-6279-B164-B874-6F5A1522CBE9}"/>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10FA9231-6774-4094-8DF9-3410ADFB22BF}" type="slidenum">
              <a:rPr lang="zh-CN" altLang="en-GB" sz="1400">
                <a:solidFill>
                  <a:schemeClr val="tx1"/>
                </a:solidFill>
              </a:rPr>
              <a:pPr algn="r" eaLnBrk="1" hangingPunct="1">
                <a:spcBef>
                  <a:spcPct val="0"/>
                </a:spcBef>
                <a:buClrTx/>
                <a:buSzTx/>
                <a:buFontTx/>
                <a:buNone/>
              </a:pPr>
              <a:t>98</a:t>
            </a:fld>
            <a:endParaRPr lang="en-GB" altLang="zh-CN" sz="1400">
              <a:solidFill>
                <a:schemeClr val="tx1"/>
              </a:solidFill>
            </a:endParaRPr>
          </a:p>
        </p:txBody>
      </p:sp>
      <p:sp>
        <p:nvSpPr>
          <p:cNvPr id="116740" name="Rectangle 6">
            <a:extLst>
              <a:ext uri="{FF2B5EF4-FFF2-40B4-BE49-F238E27FC236}">
                <a16:creationId xmlns:a16="http://schemas.microsoft.com/office/drawing/2014/main" id="{43A0F0A5-A1AE-7EB2-D796-2CC35C57939E}"/>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6741" name="Rectangle 7">
            <a:extLst>
              <a:ext uri="{FF2B5EF4-FFF2-40B4-BE49-F238E27FC236}">
                <a16:creationId xmlns:a16="http://schemas.microsoft.com/office/drawing/2014/main" id="{9107D0E8-243B-1EDC-3660-F51F85EEC4B7}"/>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16742" name="Rectangle 8">
            <a:extLst>
              <a:ext uri="{FF2B5EF4-FFF2-40B4-BE49-F238E27FC236}">
                <a16:creationId xmlns:a16="http://schemas.microsoft.com/office/drawing/2014/main" id="{6EE24BF7-BA2C-DBB4-AAA7-E583401DD8FA}"/>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6743" name="Rectangle 9">
            <a:extLst>
              <a:ext uri="{FF2B5EF4-FFF2-40B4-BE49-F238E27FC236}">
                <a16:creationId xmlns:a16="http://schemas.microsoft.com/office/drawing/2014/main" id="{D59523B5-AB56-319C-ACE0-7D59A7596534}"/>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6744" name="Rectangle 11">
            <a:extLst>
              <a:ext uri="{FF2B5EF4-FFF2-40B4-BE49-F238E27FC236}">
                <a16:creationId xmlns:a16="http://schemas.microsoft.com/office/drawing/2014/main" id="{43EB3F95-0A49-6FDB-7C2F-93C18DC7F939}"/>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6745" name="Rectangle 12">
            <a:extLst>
              <a:ext uri="{FF2B5EF4-FFF2-40B4-BE49-F238E27FC236}">
                <a16:creationId xmlns:a16="http://schemas.microsoft.com/office/drawing/2014/main" id="{64785A5F-1CD3-8984-5DAC-B41CA3250132}"/>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6746" name="Rectangle 13">
            <a:extLst>
              <a:ext uri="{FF2B5EF4-FFF2-40B4-BE49-F238E27FC236}">
                <a16:creationId xmlns:a16="http://schemas.microsoft.com/office/drawing/2014/main" id="{8F1439A6-83CC-5BC1-9BDE-8FA5DCF264B2}"/>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graphicFrame>
        <p:nvGraphicFramePr>
          <p:cNvPr id="3" name="Table 2">
            <a:extLst>
              <a:ext uri="{FF2B5EF4-FFF2-40B4-BE49-F238E27FC236}">
                <a16:creationId xmlns:a16="http://schemas.microsoft.com/office/drawing/2014/main" id="{E3076ACE-9085-5A57-1507-43155BB15119}"/>
              </a:ext>
            </a:extLst>
          </p:cNvPr>
          <p:cNvGraphicFramePr>
            <a:graphicFrameLocks noGrp="1"/>
          </p:cNvGraphicFramePr>
          <p:nvPr>
            <p:extLst>
              <p:ext uri="{D42A27DB-BD31-4B8C-83A1-F6EECF244321}">
                <p14:modId xmlns:p14="http://schemas.microsoft.com/office/powerpoint/2010/main" val="1121405412"/>
              </p:ext>
            </p:extLst>
          </p:nvPr>
        </p:nvGraphicFramePr>
        <p:xfrm>
          <a:off x="1219201" y="990601"/>
          <a:ext cx="3124200" cy="4070350"/>
        </p:xfrm>
        <a:graphic>
          <a:graphicData uri="http://schemas.openxmlformats.org/drawingml/2006/table">
            <a:tbl>
              <a:tblPr/>
              <a:tblGrid>
                <a:gridCol w="1156092">
                  <a:extLst>
                    <a:ext uri="{9D8B030D-6E8A-4147-A177-3AD203B41FA5}">
                      <a16:colId xmlns:a16="http://schemas.microsoft.com/office/drawing/2014/main" val="20000"/>
                    </a:ext>
                  </a:extLst>
                </a:gridCol>
                <a:gridCol w="1968108">
                  <a:extLst>
                    <a:ext uri="{9D8B030D-6E8A-4147-A177-3AD203B41FA5}">
                      <a16:colId xmlns:a16="http://schemas.microsoft.com/office/drawing/2014/main" val="20001"/>
                    </a:ext>
                  </a:extLst>
                </a:gridCol>
              </a:tblGrid>
              <a:tr h="731580">
                <a:tc gridSpan="2">
                  <a:txBody>
                    <a:bodyPr/>
                    <a:lstStyle/>
                    <a:p>
                      <a:pPr algn="ctr" fontAlgn="ctr"/>
                      <a:r>
                        <a:rPr lang="en-GB" sz="2400" b="1" i="0" u="none" strike="noStrike" dirty="0">
                          <a:solidFill>
                            <a:srgbClr val="0000FF"/>
                          </a:solidFill>
                          <a:effectLst/>
                          <a:latin typeface="Arial"/>
                        </a:rPr>
                        <a:t>Drag Coefficient </a:t>
                      </a:r>
                      <a:r>
                        <a:rPr lang="en-GB" sz="2400" b="1" i="0" u="none" strike="noStrike" dirty="0" err="1">
                          <a:solidFill>
                            <a:srgbClr val="0000FF"/>
                          </a:solidFill>
                          <a:effectLst/>
                          <a:latin typeface="Arial"/>
                        </a:rPr>
                        <a:t>C</a:t>
                      </a:r>
                      <a:r>
                        <a:rPr lang="en-GB" sz="2400" b="1" i="0" u="none" strike="noStrike" baseline="-25000" dirty="0" err="1">
                          <a:solidFill>
                            <a:srgbClr val="0000FF"/>
                          </a:solidFill>
                          <a:effectLst/>
                          <a:latin typeface="Times New Roman"/>
                        </a:rPr>
                        <a:t>dt</a:t>
                      </a:r>
                      <a:r>
                        <a:rPr lang="en-GB" sz="2400" b="1" i="0" u="none" strike="noStrike" baseline="-25000" dirty="0">
                          <a:solidFill>
                            <a:srgbClr val="0000FF"/>
                          </a:solidFill>
                          <a:effectLst/>
                          <a:latin typeface="Times New Roman"/>
                        </a:rPr>
                        <a:t>  </a:t>
                      </a:r>
                      <a:r>
                        <a:rPr lang="en-GB" sz="2400" b="1" i="0" u="none" strike="noStrike" dirty="0">
                          <a:solidFill>
                            <a:srgbClr val="0000FF"/>
                          </a:solidFill>
                          <a:effectLst/>
                          <a:latin typeface="Arial"/>
                        </a:rPr>
                        <a:t>for Towers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10000"/>
                  </a:ext>
                </a:extLst>
              </a:tr>
              <a:tr h="914475">
                <a:tc>
                  <a:txBody>
                    <a:bodyPr/>
                    <a:lstStyle/>
                    <a:p>
                      <a:pPr algn="ctr" fontAlgn="ctr"/>
                      <a:r>
                        <a:rPr lang="en-IN" sz="2000" b="1" i="0" u="none" strike="noStrike" dirty="0">
                          <a:solidFill>
                            <a:srgbClr val="009900"/>
                          </a:solidFill>
                          <a:effectLst/>
                          <a:latin typeface="Arial"/>
                        </a:rPr>
                        <a:t>Solidity Ratio up 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1" i="0" u="none" strike="noStrike" dirty="0">
                          <a:solidFill>
                            <a:srgbClr val="0000FF"/>
                          </a:solidFill>
                          <a:effectLst/>
                          <a:latin typeface="Arial"/>
                        </a:rPr>
                        <a:t>Drag Coefficient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18654">
                <a:tc>
                  <a:txBody>
                    <a:bodyPr/>
                    <a:lstStyle/>
                    <a:p>
                      <a:pPr algn="ctr" fontAlgn="ctr"/>
                      <a:r>
                        <a:rPr lang="en-IN" sz="2000" b="1" i="0" u="none" strike="noStrike">
                          <a:solidFill>
                            <a:srgbClr val="0000FF"/>
                          </a:solidFill>
                          <a:effectLst/>
                          <a:latin typeface="Arial"/>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1" i="0" u="none" strike="noStrike" dirty="0">
                          <a:solidFill>
                            <a:srgbClr val="0000FF"/>
                          </a:solidFill>
                          <a:effectLst/>
                          <a:latin typeface="Arial"/>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5820">
                <a:tc>
                  <a:txBody>
                    <a:bodyPr/>
                    <a:lstStyle/>
                    <a:p>
                      <a:pPr algn="ctr" fontAlgn="ctr"/>
                      <a:r>
                        <a:rPr lang="en-IN" sz="2000" b="1" i="0" u="none" strike="noStrike">
                          <a:solidFill>
                            <a:srgbClr val="0000FF"/>
                          </a:solidFill>
                          <a:effectLst/>
                          <a:latin typeface="Arial"/>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1" i="0" u="none" strike="noStrike" dirty="0">
                          <a:solidFill>
                            <a:srgbClr val="0000FF"/>
                          </a:solidFill>
                          <a:effectLst/>
                          <a:latin typeface="Arial"/>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75211">
                <a:tc>
                  <a:txBody>
                    <a:bodyPr/>
                    <a:lstStyle/>
                    <a:p>
                      <a:pPr algn="ctr" fontAlgn="ctr"/>
                      <a:r>
                        <a:rPr lang="en-IN" sz="2000" b="1" i="0" u="none" strike="noStrike">
                          <a:solidFill>
                            <a:srgbClr val="0000FF"/>
                          </a:solidFill>
                          <a:effectLst/>
                          <a:latin typeface="Arial"/>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1" i="0" u="none" strike="noStrike" dirty="0">
                          <a:solidFill>
                            <a:srgbClr val="0000FF"/>
                          </a:solidFill>
                          <a:effectLst/>
                          <a:latin typeface="Arial"/>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75211">
                <a:tc>
                  <a:txBody>
                    <a:bodyPr/>
                    <a:lstStyle/>
                    <a:p>
                      <a:pPr algn="ctr" fontAlgn="ctr"/>
                      <a:r>
                        <a:rPr lang="en-IN" sz="2000" b="1" i="0" u="none" strike="noStrike">
                          <a:solidFill>
                            <a:srgbClr val="0000FF"/>
                          </a:solidFill>
                          <a:effectLst/>
                          <a:latin typeface="Arial"/>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1" i="0" u="none" strike="noStrike" dirty="0">
                          <a:solidFill>
                            <a:srgbClr val="0000FF"/>
                          </a:solidFill>
                          <a:effectLst/>
                          <a:latin typeface="Arial"/>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75211">
                <a:tc>
                  <a:txBody>
                    <a:bodyPr/>
                    <a:lstStyle/>
                    <a:p>
                      <a:pPr algn="ctr" fontAlgn="ctr"/>
                      <a:r>
                        <a:rPr lang="en-IN" sz="2000" b="1" i="0" u="none" strike="noStrike">
                          <a:solidFill>
                            <a:srgbClr val="0000FF"/>
                          </a:solidFill>
                          <a:effectLst/>
                          <a:latin typeface="Arial"/>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1" i="0" u="none" strike="noStrike" dirty="0">
                          <a:solidFill>
                            <a:srgbClr val="0000FF"/>
                          </a:solidFill>
                          <a:effectLst/>
                          <a:latin typeface="Arial"/>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4188">
                <a:tc>
                  <a:txBody>
                    <a:bodyPr/>
                    <a:lstStyle/>
                    <a:p>
                      <a:pPr algn="ctr" fontAlgn="ctr"/>
                      <a:r>
                        <a:rPr lang="en-IN" sz="2000" b="1" i="0" u="none" strike="noStrike">
                          <a:solidFill>
                            <a:srgbClr val="0000FF"/>
                          </a:solidFill>
                          <a:effectLst/>
                          <a:latin typeface="Arial"/>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2000" b="1" i="0" u="none" strike="noStrike" dirty="0">
                          <a:solidFill>
                            <a:srgbClr val="0000FF"/>
                          </a:solidFill>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16775" name="Rectangle 3">
            <a:extLst>
              <a:ext uri="{FF2B5EF4-FFF2-40B4-BE49-F238E27FC236}">
                <a16:creationId xmlns:a16="http://schemas.microsoft.com/office/drawing/2014/main" id="{4B8B4812-141A-371B-AA94-E39946EC7E57}"/>
              </a:ext>
            </a:extLst>
          </p:cNvPr>
          <p:cNvSpPr>
            <a:spLocks noChangeArrowheads="1"/>
          </p:cNvSpPr>
          <p:nvPr/>
        </p:nvSpPr>
        <p:spPr bwMode="auto">
          <a:xfrm rot="10800000" flipV="1">
            <a:off x="1219201" y="5067376"/>
            <a:ext cx="86248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GB" altLang="en-US" sz="2400" b="1" dirty="0">
                <a:solidFill>
                  <a:srgbClr val="009900"/>
                </a:solidFill>
                <a:latin typeface="Arial" panose="020B0604020202020204" pitchFamily="34" charset="0"/>
              </a:rPr>
              <a:t>Solidity ratio is equal to the effective area (projected</a:t>
            </a:r>
          </a:p>
          <a:p>
            <a:pPr algn="just" eaLnBrk="1" hangingPunct="1">
              <a:spcBef>
                <a:spcPct val="0"/>
              </a:spcBef>
              <a:buClrTx/>
              <a:buSzTx/>
              <a:buFontTx/>
              <a:buNone/>
            </a:pPr>
            <a:r>
              <a:rPr lang="en-GB" altLang="en-US" sz="2400" b="1" dirty="0">
                <a:solidFill>
                  <a:srgbClr val="009900"/>
                </a:solidFill>
                <a:latin typeface="Arial" panose="020B0604020202020204" pitchFamily="34" charset="0"/>
              </a:rPr>
              <a:t>area of all the individual elements) of a frame normal to the wind direction divided by the area enclosed by the boundary of the frame normal to the wind direction;</a:t>
            </a:r>
            <a:endParaRPr lang="en-IN" altLang="en-US" sz="2400" b="1" dirty="0">
              <a:solidFill>
                <a:srgbClr val="009900"/>
              </a:solidFill>
            </a:endParaRPr>
          </a:p>
        </p:txBody>
      </p:sp>
      <p:graphicFrame>
        <p:nvGraphicFramePr>
          <p:cNvPr id="5" name="Table 4">
            <a:extLst>
              <a:ext uri="{FF2B5EF4-FFF2-40B4-BE49-F238E27FC236}">
                <a16:creationId xmlns:a16="http://schemas.microsoft.com/office/drawing/2014/main" id="{6C62EB01-9D64-AA66-24A8-CFF30CE8A929}"/>
              </a:ext>
            </a:extLst>
          </p:cNvPr>
          <p:cNvGraphicFramePr>
            <a:graphicFrameLocks noGrp="1"/>
          </p:cNvGraphicFramePr>
          <p:nvPr>
            <p:extLst>
              <p:ext uri="{D42A27DB-BD31-4B8C-83A1-F6EECF244321}">
                <p14:modId xmlns:p14="http://schemas.microsoft.com/office/powerpoint/2010/main" val="1477288033"/>
              </p:ext>
            </p:extLst>
          </p:nvPr>
        </p:nvGraphicFramePr>
        <p:xfrm>
          <a:off x="4553387" y="990601"/>
          <a:ext cx="5105399" cy="4149743"/>
        </p:xfrm>
        <a:graphic>
          <a:graphicData uri="http://schemas.openxmlformats.org/drawingml/2006/table">
            <a:tbl>
              <a:tblPr/>
              <a:tblGrid>
                <a:gridCol w="1371601">
                  <a:extLst>
                    <a:ext uri="{9D8B030D-6E8A-4147-A177-3AD203B41FA5}">
                      <a16:colId xmlns:a16="http://schemas.microsoft.com/office/drawing/2014/main" val="20000"/>
                    </a:ext>
                  </a:extLst>
                </a:gridCol>
                <a:gridCol w="1325113">
                  <a:extLst>
                    <a:ext uri="{9D8B030D-6E8A-4147-A177-3AD203B41FA5}">
                      <a16:colId xmlns:a16="http://schemas.microsoft.com/office/drawing/2014/main" val="20001"/>
                    </a:ext>
                  </a:extLst>
                </a:gridCol>
                <a:gridCol w="1202760">
                  <a:extLst>
                    <a:ext uri="{9D8B030D-6E8A-4147-A177-3AD203B41FA5}">
                      <a16:colId xmlns:a16="http://schemas.microsoft.com/office/drawing/2014/main" val="20002"/>
                    </a:ext>
                  </a:extLst>
                </a:gridCol>
                <a:gridCol w="1205925">
                  <a:extLst>
                    <a:ext uri="{9D8B030D-6E8A-4147-A177-3AD203B41FA5}">
                      <a16:colId xmlns:a16="http://schemas.microsoft.com/office/drawing/2014/main" val="20003"/>
                    </a:ext>
                  </a:extLst>
                </a:gridCol>
              </a:tblGrid>
              <a:tr h="609585">
                <a:tc gridSpan="4">
                  <a:txBody>
                    <a:bodyPr/>
                    <a:lstStyle/>
                    <a:p>
                      <a:pPr algn="ctr" fontAlgn="b"/>
                      <a:r>
                        <a:rPr lang="en-GB" sz="2000" b="1" i="0" u="none" strike="noStrike" dirty="0">
                          <a:solidFill>
                            <a:schemeClr val="bg1"/>
                          </a:solidFill>
                          <a:effectLst/>
                          <a:latin typeface="Times New Roman"/>
                        </a:rPr>
                        <a:t>Values of Gust response factor </a:t>
                      </a:r>
                      <a:r>
                        <a:rPr lang="en-GB" sz="2000" b="1" i="0" u="none" strike="noStrike" dirty="0" err="1">
                          <a:solidFill>
                            <a:schemeClr val="bg1"/>
                          </a:solidFill>
                          <a:effectLst/>
                          <a:latin typeface="Times New Roman"/>
                        </a:rPr>
                        <a:t>Gt</a:t>
                      </a:r>
                      <a:r>
                        <a:rPr lang="en-GB" sz="2000" b="1" i="0" u="none" strike="noStrike" dirty="0">
                          <a:solidFill>
                            <a:schemeClr val="bg1"/>
                          </a:solidFill>
                          <a:effectLst/>
                          <a:latin typeface="Times New Roman"/>
                        </a:rPr>
                        <a:t> for Towers and </a:t>
                      </a:r>
                      <a:r>
                        <a:rPr lang="en-GB" sz="2000" b="1" i="0" u="none" strike="noStrike" dirty="0" err="1">
                          <a:solidFill>
                            <a:schemeClr val="bg1"/>
                          </a:solidFill>
                          <a:effectLst/>
                          <a:latin typeface="Times New Roman"/>
                        </a:rPr>
                        <a:t>Gi</a:t>
                      </a:r>
                      <a:r>
                        <a:rPr lang="en-GB" sz="2000" b="1" i="0" u="none" strike="noStrike" dirty="0">
                          <a:solidFill>
                            <a:schemeClr val="bg1"/>
                          </a:solidFill>
                          <a:effectLst/>
                          <a:latin typeface="Times New Roman"/>
                        </a:rPr>
                        <a:t> for Insulators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334172">
                <a:tc rowSpan="2">
                  <a:txBody>
                    <a:bodyPr/>
                    <a:lstStyle/>
                    <a:p>
                      <a:pPr algn="ctr" fontAlgn="b"/>
                      <a:r>
                        <a:rPr lang="en-GB" sz="1800" b="0" i="0" u="none" strike="noStrike" dirty="0">
                          <a:solidFill>
                            <a:schemeClr val="bg1"/>
                          </a:solidFill>
                          <a:effectLst/>
                          <a:latin typeface="Arial"/>
                        </a:rPr>
                        <a:t>Height above ground up to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IN" sz="1800" b="0" i="0" u="none" strike="noStrike" dirty="0">
                          <a:solidFill>
                            <a:schemeClr val="bg1"/>
                          </a:solidFill>
                          <a:effectLst/>
                          <a:latin typeface="Arial"/>
                        </a:rPr>
                        <a:t>Terrain Category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1"/>
                  </a:ext>
                </a:extLst>
              </a:tr>
              <a:tr h="334172">
                <a:tc vMerge="1">
                  <a:txBody>
                    <a:bodyPr/>
                    <a:lstStyle/>
                    <a:p>
                      <a:endParaRPr lang="en-IN"/>
                    </a:p>
                  </a:txBody>
                  <a:tcPr/>
                </a:tc>
                <a:tc>
                  <a:txBody>
                    <a:bodyPr/>
                    <a:lstStyle/>
                    <a:p>
                      <a:pPr algn="ctr" fontAlgn="ctr"/>
                      <a:r>
                        <a:rPr lang="en-IN" sz="1800" b="0" i="0" u="none" strike="noStrike" dirty="0">
                          <a:solidFill>
                            <a:schemeClr val="bg1"/>
                          </a:solidFill>
                          <a:effectLst/>
                          <a:latin typeface="Arial"/>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8097">
                <a:tc>
                  <a:txBody>
                    <a:bodyPr/>
                    <a:lstStyle/>
                    <a:p>
                      <a:pPr algn="ctr" fontAlgn="ctr"/>
                      <a:r>
                        <a:rPr lang="en-IN" sz="1800" b="0" i="0" u="none" strike="noStrike">
                          <a:solidFill>
                            <a:schemeClr val="bg1"/>
                          </a:solidFill>
                          <a:effectLst/>
                          <a:latin typeface="Arial"/>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Arial"/>
                        </a:rPr>
                        <a:t>1.70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1.92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2.55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8097">
                <a:tc>
                  <a:txBody>
                    <a:bodyPr/>
                    <a:lstStyle/>
                    <a:p>
                      <a:pPr algn="ctr" fontAlgn="ctr"/>
                      <a:r>
                        <a:rPr lang="en-IN" sz="1800" b="0" i="0" u="none" strike="noStrike" dirty="0">
                          <a:solidFill>
                            <a:schemeClr val="bg1"/>
                          </a:solidFill>
                          <a:effectLst/>
                          <a:latin typeface="Arial"/>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Arial"/>
                        </a:rPr>
                        <a:t>1.85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2.20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2.82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8097">
                <a:tc>
                  <a:txBody>
                    <a:bodyPr/>
                    <a:lstStyle/>
                    <a:p>
                      <a:pPr algn="ctr" fontAlgn="ctr"/>
                      <a:r>
                        <a:rPr lang="en-IN" sz="1800" b="0" i="0" u="none" strike="noStrike">
                          <a:solidFill>
                            <a:schemeClr val="bg1"/>
                          </a:solidFill>
                          <a:effectLst/>
                          <a:latin typeface="Arial"/>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Arial"/>
                        </a:rPr>
                        <a:t>1.96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Arial"/>
                        </a:rPr>
                        <a:t>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2.98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8097">
                <a:tc>
                  <a:txBody>
                    <a:bodyPr/>
                    <a:lstStyle/>
                    <a:p>
                      <a:pPr algn="ctr" fontAlgn="ctr"/>
                      <a:r>
                        <a:rPr lang="en-IN" sz="1800" b="0" i="0" u="none" strike="noStrike">
                          <a:solidFill>
                            <a:schemeClr val="bg1"/>
                          </a:solidFill>
                          <a:effectLst/>
                          <a:latin typeface="Arial"/>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2.07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Arial"/>
                        </a:rPr>
                        <a:t>2.40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3.12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8097">
                <a:tc>
                  <a:txBody>
                    <a:bodyPr/>
                    <a:lstStyle/>
                    <a:p>
                      <a:pPr algn="ctr" fontAlgn="ctr"/>
                      <a:r>
                        <a:rPr lang="en-IN" sz="1800" b="0" i="0" u="none" strike="noStrike">
                          <a:solidFill>
                            <a:schemeClr val="bg1"/>
                          </a:solidFill>
                          <a:effectLst/>
                          <a:latin typeface="Arial"/>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Arial"/>
                        </a:rPr>
                        <a:t>2.13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Arial"/>
                        </a:rPr>
                        <a:t>2.48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3.24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8097">
                <a:tc>
                  <a:txBody>
                    <a:bodyPr/>
                    <a:lstStyle/>
                    <a:p>
                      <a:pPr algn="ctr" fontAlgn="ctr"/>
                      <a:r>
                        <a:rPr lang="en-IN" sz="1800" b="0" i="0" u="none" strike="noStrike">
                          <a:solidFill>
                            <a:schemeClr val="bg1"/>
                          </a:solidFill>
                          <a:effectLst/>
                          <a:latin typeface="Arial"/>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2.20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Arial"/>
                        </a:rPr>
                        <a:t>2.55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3.34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8097">
                <a:tc>
                  <a:txBody>
                    <a:bodyPr/>
                    <a:lstStyle/>
                    <a:p>
                      <a:pPr algn="ctr" fontAlgn="ctr"/>
                      <a:r>
                        <a:rPr lang="en-IN" sz="1800" b="0" i="0" u="none" strike="noStrike">
                          <a:solidFill>
                            <a:schemeClr val="bg1"/>
                          </a:solidFill>
                          <a:effectLst/>
                          <a:latin typeface="Arial"/>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2.26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Arial"/>
                        </a:rPr>
                        <a:t>2.63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Arial"/>
                        </a:rPr>
                        <a:t>3.45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35120">
                <a:tc>
                  <a:txBody>
                    <a:bodyPr/>
                    <a:lstStyle/>
                    <a:p>
                      <a:pPr algn="ctr" fontAlgn="ctr"/>
                      <a:r>
                        <a:rPr lang="en-IN" sz="1800" b="0" i="0" u="none" strike="noStrike">
                          <a:solidFill>
                            <a:schemeClr val="bg1"/>
                          </a:solidFill>
                          <a:effectLst/>
                          <a:latin typeface="Arial"/>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2.31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a:solidFill>
                            <a:schemeClr val="bg1"/>
                          </a:solidFill>
                          <a:effectLst/>
                          <a:latin typeface="Arial"/>
                        </a:rPr>
                        <a:t>2.69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800" b="0" i="0" u="none" strike="noStrike" dirty="0">
                          <a:solidFill>
                            <a:schemeClr val="bg1"/>
                          </a:solidFill>
                          <a:effectLst/>
                          <a:latin typeface="Arial"/>
                        </a:rPr>
                        <a:t>3.58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A4A30F46-B43B-6241-05A4-254208A4F8A9}"/>
              </a:ext>
            </a:extLst>
          </p:cNvPr>
          <p:cNvSpPr>
            <a:spLocks noGrp="1" noChangeArrowheads="1"/>
          </p:cNvSpPr>
          <p:nvPr>
            <p:ph type="title"/>
          </p:nvPr>
        </p:nvSpPr>
        <p:spPr>
          <a:xfrm>
            <a:off x="1708151" y="152400"/>
            <a:ext cx="8791575" cy="609600"/>
          </a:xfrm>
          <a:noFill/>
        </p:spPr>
        <p:txBody>
          <a:bodyPr>
            <a:normAutofit fontScale="90000"/>
          </a:bodyPr>
          <a:lstStyle/>
          <a:p>
            <a:pPr eaLnBrk="1" hangingPunct="1"/>
            <a:r>
              <a:rPr lang="en-US" altLang="en-US" b="1" u="sng">
                <a:solidFill>
                  <a:srgbClr val="FF00FF"/>
                </a:solidFill>
              </a:rPr>
              <a:t>Wind Load on Conductor</a:t>
            </a:r>
          </a:p>
        </p:txBody>
      </p:sp>
      <p:sp>
        <p:nvSpPr>
          <p:cNvPr id="117763" name="Rectangle 3">
            <a:extLst>
              <a:ext uri="{FF2B5EF4-FFF2-40B4-BE49-F238E27FC236}">
                <a16:creationId xmlns:a16="http://schemas.microsoft.com/office/drawing/2014/main" id="{BBAF8690-1A09-0B23-032D-849BBF476CFB}"/>
              </a:ext>
            </a:extLst>
          </p:cNvPr>
          <p:cNvSpPr>
            <a:spLocks noChangeArrowheads="1"/>
          </p:cNvSpPr>
          <p:nvPr/>
        </p:nvSpPr>
        <p:spPr bwMode="auto">
          <a:xfrm>
            <a:off x="6003635" y="243801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7764" name="Rectangle 4">
            <a:extLst>
              <a:ext uri="{FF2B5EF4-FFF2-40B4-BE49-F238E27FC236}">
                <a16:creationId xmlns:a16="http://schemas.microsoft.com/office/drawing/2014/main" id="{5DB49160-43F4-2DB9-B46A-3969A3C40FBA}"/>
              </a:ext>
            </a:extLst>
          </p:cNvPr>
          <p:cNvSpPr>
            <a:spLocks noChangeArrowheads="1"/>
          </p:cNvSpPr>
          <p:nvPr/>
        </p:nvSpPr>
        <p:spPr bwMode="auto">
          <a:xfrm>
            <a:off x="1524001" y="40968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7765" name="Rectangle 5">
            <a:extLst>
              <a:ext uri="{FF2B5EF4-FFF2-40B4-BE49-F238E27FC236}">
                <a16:creationId xmlns:a16="http://schemas.microsoft.com/office/drawing/2014/main" id="{99A548A4-67C7-DF62-B54D-682F523D80B4}"/>
              </a:ext>
            </a:extLst>
          </p:cNvPr>
          <p:cNvSpPr>
            <a:spLocks noChangeArrowheads="1"/>
          </p:cNvSpPr>
          <p:nvPr/>
        </p:nvSpPr>
        <p:spPr bwMode="auto">
          <a:xfrm>
            <a:off x="6003635" y="3190490"/>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7766" name="Rectangle 6">
            <a:extLst>
              <a:ext uri="{FF2B5EF4-FFF2-40B4-BE49-F238E27FC236}">
                <a16:creationId xmlns:a16="http://schemas.microsoft.com/office/drawing/2014/main" id="{3B7A282E-AA18-77F6-1139-67A524F6397C}"/>
              </a:ext>
            </a:extLst>
          </p:cNvPr>
          <p:cNvSpPr>
            <a:spLocks noChangeArrowheads="1"/>
          </p:cNvSpPr>
          <p:nvPr/>
        </p:nvSpPr>
        <p:spPr bwMode="auto">
          <a:xfrm>
            <a:off x="1524001" y="19933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endParaRPr lang="en-AU" altLang="en-US" sz="1800">
              <a:solidFill>
                <a:schemeClr val="tx1"/>
              </a:solidFill>
              <a:latin typeface="Arial" panose="020B0604020202020204" pitchFamily="34" charset="0"/>
            </a:endParaRPr>
          </a:p>
        </p:txBody>
      </p:sp>
      <p:sp>
        <p:nvSpPr>
          <p:cNvPr id="117767" name="Rectangle 7">
            <a:extLst>
              <a:ext uri="{FF2B5EF4-FFF2-40B4-BE49-F238E27FC236}">
                <a16:creationId xmlns:a16="http://schemas.microsoft.com/office/drawing/2014/main" id="{560A90D1-07B3-4E5C-D1D6-FA26A6759A63}"/>
              </a:ext>
            </a:extLst>
          </p:cNvPr>
          <p:cNvSpPr>
            <a:spLocks noChangeArrowheads="1"/>
          </p:cNvSpPr>
          <p:nvPr/>
        </p:nvSpPr>
        <p:spPr bwMode="auto">
          <a:xfrm>
            <a:off x="1749900" y="2436169"/>
            <a:ext cx="68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US"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10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algn="just">
              <a:spcBef>
                <a:spcPct val="0"/>
              </a:spcBef>
              <a:buClrTx/>
              <a:buSzTx/>
              <a:buFontTx/>
              <a:buNone/>
            </a:pPr>
            <a:r>
              <a:rPr lang="en-US" altLang="en-US" sz="1200" b="1">
                <a:solidFill>
                  <a:schemeClr val="tx1"/>
                </a:solidFill>
                <a:latin typeface="Arial" panose="020B0604020202020204" pitchFamily="34" charset="0"/>
                <a:ea typeface="Times New Roman" panose="02020603050405020304" pitchFamily="18" charset="0"/>
                <a:cs typeface="Mangal" panose="02040503050203030202" pitchFamily="18" charset="0"/>
              </a:rPr>
              <a:t>           </a:t>
            </a:r>
            <a:endParaRPr lang="en-US"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17768" name="Rectangle 8">
            <a:extLst>
              <a:ext uri="{FF2B5EF4-FFF2-40B4-BE49-F238E27FC236}">
                <a16:creationId xmlns:a16="http://schemas.microsoft.com/office/drawing/2014/main" id="{42FA460C-9EDE-1E9C-3595-1955CE7EC496}"/>
              </a:ext>
            </a:extLst>
          </p:cNvPr>
          <p:cNvSpPr>
            <a:spLocks noChangeArrowheads="1"/>
          </p:cNvSpPr>
          <p:nvPr/>
        </p:nvSpPr>
        <p:spPr bwMode="auto">
          <a:xfrm>
            <a:off x="6003635" y="29539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7769" name="Rectangle 9">
            <a:extLst>
              <a:ext uri="{FF2B5EF4-FFF2-40B4-BE49-F238E27FC236}">
                <a16:creationId xmlns:a16="http://schemas.microsoft.com/office/drawing/2014/main" id="{0E896BB1-173F-4FC0-A291-B4F235D42593}"/>
              </a:ext>
            </a:extLst>
          </p:cNvPr>
          <p:cNvSpPr>
            <a:spLocks noChangeArrowheads="1"/>
          </p:cNvSpPr>
          <p:nvPr/>
        </p:nvSpPr>
        <p:spPr bwMode="auto">
          <a:xfrm>
            <a:off x="6003635" y="319207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7770" name="Rectangle 10">
            <a:extLst>
              <a:ext uri="{FF2B5EF4-FFF2-40B4-BE49-F238E27FC236}">
                <a16:creationId xmlns:a16="http://schemas.microsoft.com/office/drawing/2014/main" id="{C158A608-92CF-5081-1C87-1C9B35235973}"/>
              </a:ext>
            </a:extLst>
          </p:cNvPr>
          <p:cNvSpPr>
            <a:spLocks noChangeArrowheads="1"/>
          </p:cNvSpPr>
          <p:nvPr/>
        </p:nvSpPr>
        <p:spPr bwMode="auto">
          <a:xfrm>
            <a:off x="6003635" y="33921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7771" name="Rectangle 11">
            <a:extLst>
              <a:ext uri="{FF2B5EF4-FFF2-40B4-BE49-F238E27FC236}">
                <a16:creationId xmlns:a16="http://schemas.microsoft.com/office/drawing/2014/main" id="{B0A21467-FEB1-16AE-0262-E5E1F3D03C83}"/>
              </a:ext>
            </a:extLst>
          </p:cNvPr>
          <p:cNvSpPr>
            <a:spLocks noChangeArrowheads="1"/>
          </p:cNvSpPr>
          <p:nvPr/>
        </p:nvSpPr>
        <p:spPr bwMode="auto">
          <a:xfrm>
            <a:off x="6384635" y="374770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7772" name="Rectangle 12">
            <a:extLst>
              <a:ext uri="{FF2B5EF4-FFF2-40B4-BE49-F238E27FC236}">
                <a16:creationId xmlns:a16="http://schemas.microsoft.com/office/drawing/2014/main" id="{4C829258-C63C-925E-27F9-36C80E6B4070}"/>
              </a:ext>
            </a:extLst>
          </p:cNvPr>
          <p:cNvSpPr>
            <a:spLocks noChangeArrowheads="1"/>
          </p:cNvSpPr>
          <p:nvPr/>
        </p:nvSpPr>
        <p:spPr bwMode="auto">
          <a:xfrm>
            <a:off x="6003635" y="3792152"/>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ctr" eaLnBrk="1" hangingPunct="1">
              <a:spcBef>
                <a:spcPct val="0"/>
              </a:spcBef>
              <a:buClrTx/>
              <a:buSzTx/>
              <a:buFontTx/>
              <a:buNone/>
            </a:pPr>
            <a:endParaRPr lang="en-IN" altLang="en-US" sz="1200">
              <a:solidFill>
                <a:schemeClr val="tx1"/>
              </a:solidFill>
            </a:endParaRPr>
          </a:p>
        </p:txBody>
      </p:sp>
      <p:sp>
        <p:nvSpPr>
          <p:cNvPr id="117773" name="Rectangle 13">
            <a:extLst>
              <a:ext uri="{FF2B5EF4-FFF2-40B4-BE49-F238E27FC236}">
                <a16:creationId xmlns:a16="http://schemas.microsoft.com/office/drawing/2014/main" id="{B6B74DE4-817D-3182-EAC9-05FB058FBAB7}"/>
              </a:ext>
            </a:extLst>
          </p:cNvPr>
          <p:cNvSpPr>
            <a:spLocks noChangeArrowheads="1"/>
          </p:cNvSpPr>
          <p:nvPr/>
        </p:nvSpPr>
        <p:spPr bwMode="auto">
          <a:xfrm>
            <a:off x="1524000" y="4130676"/>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eaLnBrk="1" hangingPunct="1">
              <a:spcBef>
                <a:spcPct val="0"/>
              </a:spcBef>
              <a:buClrTx/>
              <a:buSzTx/>
              <a:buFontTx/>
              <a:buNone/>
            </a:pPr>
            <a:br>
              <a:rPr lang="hi-IN" altLang="en-US" sz="1200">
                <a:solidFill>
                  <a:schemeClr val="tx1"/>
                </a:solidFill>
                <a:latin typeface="Arial" panose="020B0604020202020204" pitchFamily="34" charset="0"/>
                <a:ea typeface="Times New Roman" panose="02020603050405020304" pitchFamily="18" charset="0"/>
                <a:cs typeface="Mangal" panose="02040503050203030202" pitchFamily="18" charset="0"/>
              </a:rPr>
            </a:br>
            <a:endParaRPr lang="hi-IN" altLang="en-US" sz="1800">
              <a:solidFill>
                <a:schemeClr val="tx1"/>
              </a:solidFill>
              <a:latin typeface="Arial" panose="020B0604020202020204" pitchFamily="34" charset="0"/>
              <a:ea typeface="Times New Roman" panose="02020603050405020304" pitchFamily="18" charset="0"/>
              <a:cs typeface="Mangal" panose="02040503050203030202" pitchFamily="18" charset="0"/>
            </a:endParaRPr>
          </a:p>
        </p:txBody>
      </p:sp>
      <p:sp>
        <p:nvSpPr>
          <p:cNvPr id="117774" name="Slide Number Placeholder 14">
            <a:extLst>
              <a:ext uri="{FF2B5EF4-FFF2-40B4-BE49-F238E27FC236}">
                <a16:creationId xmlns:a16="http://schemas.microsoft.com/office/drawing/2014/main" id="{1489C057-A141-FDA0-8FE5-BF12C4B05888}"/>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r" eaLnBrk="1" hangingPunct="1">
              <a:spcBef>
                <a:spcPct val="0"/>
              </a:spcBef>
              <a:buClrTx/>
              <a:buSzTx/>
              <a:buFontTx/>
              <a:buNone/>
            </a:pPr>
            <a:fld id="{B0C390FF-60CD-45B9-9CFD-D7944801CD87}" type="slidenum">
              <a:rPr lang="zh-CN" altLang="en-GB" sz="1400">
                <a:solidFill>
                  <a:schemeClr val="tx1"/>
                </a:solidFill>
              </a:rPr>
              <a:pPr algn="r" eaLnBrk="1" hangingPunct="1">
                <a:spcBef>
                  <a:spcPct val="0"/>
                </a:spcBef>
                <a:buClrTx/>
                <a:buSzTx/>
                <a:buFontTx/>
                <a:buNone/>
              </a:pPr>
              <a:t>99</a:t>
            </a:fld>
            <a:endParaRPr lang="en-GB" altLang="zh-CN" sz="1400">
              <a:solidFill>
                <a:schemeClr val="tx1"/>
              </a:solidFill>
            </a:endParaRPr>
          </a:p>
        </p:txBody>
      </p:sp>
      <p:sp>
        <p:nvSpPr>
          <p:cNvPr id="117775" name="Rectangle 1">
            <a:extLst>
              <a:ext uri="{FF2B5EF4-FFF2-40B4-BE49-F238E27FC236}">
                <a16:creationId xmlns:a16="http://schemas.microsoft.com/office/drawing/2014/main" id="{E2971908-D431-8850-DCFA-3B9BB0A4E7C8}"/>
              </a:ext>
            </a:extLst>
          </p:cNvPr>
          <p:cNvSpPr>
            <a:spLocks noChangeArrowheads="1"/>
          </p:cNvSpPr>
          <p:nvPr/>
        </p:nvSpPr>
        <p:spPr bwMode="auto">
          <a:xfrm>
            <a:off x="152400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2"/>
              </a:buClr>
              <a:buSzPct val="60000"/>
              <a:buFont typeface="Wingdings" panose="05000000000000000000" pitchFamily="2" charset="2"/>
              <a:buChar char="n"/>
              <a:defRPr sz="2800">
                <a:solidFill>
                  <a:srgbClr val="0000FF"/>
                </a:solidFill>
                <a:latin typeface="Tahoma" panose="020B0604030504040204" pitchFamily="34" charset="0"/>
                <a:ea typeface="SimSun" panose="02010600030101010101" pitchFamily="2" charset="-122"/>
              </a:defRPr>
            </a:lvl1pPr>
            <a:lvl2pPr marL="742950" indent="-285750" algn="l" eaLnBrk="0" hangingPunct="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ea typeface="SimSun" panose="02010600030101010101" pitchFamily="2" charset="-122"/>
              </a:defRPr>
            </a:lvl2pPr>
            <a:lvl3pPr marL="1143000" indent="-228600" algn="just" eaLnBrk="0" hangingPunct="0">
              <a:spcBef>
                <a:spcPts val="600"/>
              </a:spcBef>
              <a:spcAft>
                <a:spcPts val="600"/>
              </a:spcAft>
              <a:buClr>
                <a:schemeClr val="folHlink"/>
              </a:buClr>
              <a:buSzPct val="50000"/>
              <a:buFont typeface="Wingdings" panose="05000000000000000000" pitchFamily="2" charset="2"/>
              <a:buChar char="n"/>
              <a:defRPr sz="2000">
                <a:solidFill>
                  <a:srgbClr val="000000"/>
                </a:solidFill>
                <a:latin typeface="Tahoma" panose="020B0604030504040204" pitchFamily="34" charset="0"/>
                <a:ea typeface="SimSun" panose="02010600030101010101" pitchFamily="2" charset="-122"/>
              </a:defRPr>
            </a:lvl3pPr>
            <a:lvl4pPr marL="1600200" indent="-228600" algn="l"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4pPr>
            <a:lvl5pPr marL="2057400" indent="-228600" algn="l"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SimSun" panose="02010600030101010101" pitchFamily="2" charset="-122"/>
              </a:defRPr>
            </a:lvl9pPr>
          </a:lstStyle>
          <a:p>
            <a:pPr algn="just" eaLnBrk="1" hangingPunct="1">
              <a:spcBef>
                <a:spcPct val="0"/>
              </a:spcBef>
              <a:buClrTx/>
              <a:buSzTx/>
              <a:buFontTx/>
              <a:buNone/>
            </a:pPr>
            <a:r>
              <a:rPr lang="en-GB" altLang="en-US" sz="2400" dirty="0">
                <a:solidFill>
                  <a:schemeClr val="bg1"/>
                </a:solidFill>
              </a:rPr>
              <a:t>The load due to wind on each conductor and ground wire,   </a:t>
            </a:r>
          </a:p>
          <a:p>
            <a:pPr algn="just" eaLnBrk="1" hangingPunct="1">
              <a:spcBef>
                <a:spcPct val="0"/>
              </a:spcBef>
              <a:buClrTx/>
              <a:buSzTx/>
              <a:buFontTx/>
              <a:buNone/>
            </a:pPr>
            <a:r>
              <a:rPr lang="en-GB" altLang="en-US" sz="2400" i="1" dirty="0" err="1">
                <a:solidFill>
                  <a:schemeClr val="bg1"/>
                </a:solidFill>
              </a:rPr>
              <a:t>Fwc</a:t>
            </a:r>
            <a:r>
              <a:rPr lang="en-GB" altLang="en-US" sz="2400" i="1" dirty="0">
                <a:solidFill>
                  <a:schemeClr val="bg1"/>
                </a:solidFill>
              </a:rPr>
              <a:t> </a:t>
            </a:r>
            <a:r>
              <a:rPr lang="en-GB" altLang="en-US" sz="2400" dirty="0">
                <a:solidFill>
                  <a:schemeClr val="bg1"/>
                </a:solidFill>
              </a:rPr>
              <a:t>in Newtons shall be determined by </a:t>
            </a:r>
            <a:r>
              <a:rPr lang="en-US" altLang="en-US" sz="2400" dirty="0">
                <a:solidFill>
                  <a:schemeClr val="bg1"/>
                </a:solidFill>
              </a:rPr>
              <a:t> :</a:t>
            </a:r>
          </a:p>
          <a:p>
            <a:pPr algn="ctr" eaLnBrk="1" hangingPunct="1">
              <a:spcBef>
                <a:spcPct val="0"/>
              </a:spcBef>
              <a:buClrTx/>
              <a:buSzTx/>
              <a:buFontTx/>
              <a:buNone/>
            </a:pPr>
            <a:r>
              <a:rPr lang="en-IN" altLang="en-US" sz="3600" i="1" dirty="0" err="1">
                <a:solidFill>
                  <a:schemeClr val="bg1"/>
                </a:solidFill>
              </a:rPr>
              <a:t>Fwc</a:t>
            </a:r>
            <a:r>
              <a:rPr lang="en-IN" altLang="en-US" sz="3600" i="1" dirty="0">
                <a:solidFill>
                  <a:schemeClr val="bg1"/>
                </a:solidFill>
              </a:rPr>
              <a:t> = Pd  X </a:t>
            </a:r>
            <a:r>
              <a:rPr lang="en-IN" altLang="en-US" sz="3600" i="1" dirty="0" err="1">
                <a:solidFill>
                  <a:schemeClr val="bg1"/>
                </a:solidFill>
              </a:rPr>
              <a:t>Cdc</a:t>
            </a:r>
            <a:r>
              <a:rPr lang="en-IN" altLang="en-US" sz="3600" i="1" dirty="0">
                <a:solidFill>
                  <a:schemeClr val="bg1"/>
                </a:solidFill>
              </a:rPr>
              <a:t>  X L  X d   X Gc</a:t>
            </a:r>
          </a:p>
          <a:p>
            <a:pPr eaLnBrk="1" hangingPunct="1">
              <a:spcBef>
                <a:spcPct val="0"/>
              </a:spcBef>
              <a:buClrTx/>
              <a:buSzTx/>
              <a:buFontTx/>
              <a:buNone/>
            </a:pPr>
            <a:r>
              <a:rPr lang="en-IN" altLang="en-US" sz="2400" dirty="0">
                <a:solidFill>
                  <a:schemeClr val="bg1"/>
                </a:solidFill>
              </a:rPr>
              <a:t>Where,</a:t>
            </a:r>
          </a:p>
          <a:p>
            <a:pPr eaLnBrk="1" hangingPunct="1">
              <a:spcBef>
                <a:spcPct val="0"/>
              </a:spcBef>
              <a:buClrTx/>
              <a:buSzTx/>
              <a:buFontTx/>
              <a:buNone/>
            </a:pPr>
            <a:r>
              <a:rPr lang="en-IN" altLang="en-US" sz="2400" i="1" dirty="0">
                <a:solidFill>
                  <a:schemeClr val="bg1"/>
                </a:solidFill>
              </a:rPr>
              <a:t>Pd </a:t>
            </a:r>
            <a:r>
              <a:rPr lang="en-IN" altLang="en-US" sz="2400" dirty="0">
                <a:solidFill>
                  <a:schemeClr val="bg1"/>
                </a:solidFill>
              </a:rPr>
              <a:t>= design wind pressure, in N/m²;</a:t>
            </a:r>
          </a:p>
          <a:p>
            <a:pPr eaLnBrk="1" hangingPunct="1">
              <a:spcBef>
                <a:spcPct val="0"/>
              </a:spcBef>
              <a:buClrTx/>
              <a:buSzTx/>
              <a:buFontTx/>
              <a:buNone/>
            </a:pPr>
            <a:r>
              <a:rPr lang="en-GB" altLang="en-US" sz="2400" i="1" dirty="0" err="1">
                <a:solidFill>
                  <a:schemeClr val="bg1"/>
                </a:solidFill>
              </a:rPr>
              <a:t>C</a:t>
            </a:r>
            <a:r>
              <a:rPr lang="en-GB" altLang="en-US" sz="2400" dirty="0" err="1">
                <a:solidFill>
                  <a:schemeClr val="bg1"/>
                </a:solidFill>
              </a:rPr>
              <a:t>dc</a:t>
            </a:r>
            <a:r>
              <a:rPr lang="en-GB" altLang="en-US" sz="2400" dirty="0">
                <a:solidFill>
                  <a:schemeClr val="bg1"/>
                </a:solidFill>
              </a:rPr>
              <a:t>= drag coefficient, 1 . 0 for conductor and 1.2 for EW.</a:t>
            </a:r>
          </a:p>
          <a:p>
            <a:pPr eaLnBrk="1" hangingPunct="1">
              <a:spcBef>
                <a:spcPct val="0"/>
              </a:spcBef>
              <a:buClrTx/>
              <a:buSzTx/>
              <a:buFontTx/>
              <a:buNone/>
            </a:pPr>
            <a:r>
              <a:rPr lang="en-GB" altLang="en-US" sz="2400" i="1" dirty="0">
                <a:solidFill>
                  <a:schemeClr val="bg1"/>
                </a:solidFill>
              </a:rPr>
              <a:t>L </a:t>
            </a:r>
            <a:r>
              <a:rPr lang="en-GB" altLang="en-US" sz="2400" dirty="0">
                <a:solidFill>
                  <a:schemeClr val="bg1"/>
                </a:solidFill>
              </a:rPr>
              <a:t>= Wind span, being half of the sum of adjacent Spans </a:t>
            </a:r>
            <a:r>
              <a:rPr lang="en-US" altLang="en-US" sz="2400" dirty="0">
                <a:solidFill>
                  <a:schemeClr val="bg1"/>
                </a:solidFill>
              </a:rPr>
              <a:t> </a:t>
            </a:r>
            <a:endParaRPr lang="en-IN" altLang="en-US" sz="2400" dirty="0">
              <a:solidFill>
                <a:schemeClr val="bg1"/>
              </a:solidFill>
            </a:endParaRPr>
          </a:p>
          <a:p>
            <a:pPr eaLnBrk="1" hangingPunct="1">
              <a:spcBef>
                <a:spcPct val="0"/>
              </a:spcBef>
              <a:buClrTx/>
              <a:buSzTx/>
              <a:buFontTx/>
              <a:buNone/>
            </a:pPr>
            <a:r>
              <a:rPr lang="en-GB" altLang="en-US" sz="2400" i="1" dirty="0">
                <a:solidFill>
                  <a:schemeClr val="bg1"/>
                </a:solidFill>
              </a:rPr>
              <a:t>d = </a:t>
            </a:r>
            <a:r>
              <a:rPr lang="en-GB" altLang="en-US" sz="2400" dirty="0">
                <a:solidFill>
                  <a:schemeClr val="bg1"/>
                </a:solidFill>
              </a:rPr>
              <a:t>diameter of Conductor or EW in metres; and</a:t>
            </a:r>
          </a:p>
          <a:p>
            <a:pPr eaLnBrk="1" hangingPunct="1">
              <a:spcBef>
                <a:spcPct val="0"/>
              </a:spcBef>
              <a:buClrTx/>
              <a:buSzTx/>
              <a:buFontTx/>
              <a:buNone/>
            </a:pPr>
            <a:r>
              <a:rPr lang="en-GB" altLang="en-US" sz="2400" i="1" dirty="0">
                <a:solidFill>
                  <a:schemeClr val="bg1"/>
                </a:solidFill>
              </a:rPr>
              <a:t>G</a:t>
            </a:r>
            <a:r>
              <a:rPr lang="en-GB" altLang="en-US" sz="2400" dirty="0">
                <a:solidFill>
                  <a:schemeClr val="bg1"/>
                </a:solidFill>
              </a:rPr>
              <a:t>c = Gust response factor </a:t>
            </a:r>
          </a:p>
          <a:p>
            <a:pPr eaLnBrk="1" hangingPunct="1">
              <a:spcBef>
                <a:spcPct val="0"/>
              </a:spcBef>
              <a:buClrTx/>
              <a:buSzTx/>
              <a:buFontTx/>
              <a:buNone/>
            </a:pPr>
            <a:r>
              <a:rPr lang="en-GB" altLang="en-US" sz="2400" u="sng" dirty="0">
                <a:solidFill>
                  <a:schemeClr val="bg1"/>
                </a:solidFill>
              </a:rPr>
              <a:t>NOTE</a:t>
            </a:r>
            <a:r>
              <a:rPr lang="en-GB" altLang="en-US" sz="2400" dirty="0">
                <a:solidFill>
                  <a:schemeClr val="bg1"/>
                </a:solidFill>
              </a:rPr>
              <a:t> — The average height of conductor/ground wire shall be taken up to clamping point of top conductor/ground wire on tower less two-third the sag at minimum temperature and </a:t>
            </a:r>
            <a:r>
              <a:rPr lang="en-IN" altLang="en-US" sz="2400" dirty="0">
                <a:solidFill>
                  <a:schemeClr val="bg1"/>
                </a:solidFill>
              </a:rPr>
              <a:t>no wind. </a:t>
            </a:r>
            <a:r>
              <a:rPr lang="en-GB" altLang="en-US" sz="2400" dirty="0">
                <a:solidFill>
                  <a:schemeClr val="bg1"/>
                </a:solidFill>
              </a:rPr>
              <a:t>The total effect of wind on bundle conductors shall be taken equal to the sum of the wind load on sub-conductors without accounting for a possible masking effect of one of the sub-conductors on another</a:t>
            </a:r>
            <a:r>
              <a:rPr lang="en-GB" altLang="en-US" sz="1400" dirty="0">
                <a:solidFill>
                  <a:schemeClr val="bg1"/>
                </a:solidFill>
              </a:rPr>
              <a:t>.</a:t>
            </a:r>
            <a:endParaRPr lang="en-IN" altLang="en-US" sz="1400" dirty="0">
              <a:solidFill>
                <a:schemeClr val="bg1"/>
              </a:solidFill>
            </a:endParaRPr>
          </a:p>
        </p:txBody>
      </p:sp>
    </p:spTree>
  </p:cSld>
  <p:clrMapOvr>
    <a:masterClrMapping/>
  </p:clrMapOvr>
  <p:transition spd="slow"/>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emplate/>
  <TotalTime>1620</TotalTime>
  <Words>8278</Words>
  <Application>Microsoft Office PowerPoint</Application>
  <PresentationFormat>Widescreen</PresentationFormat>
  <Paragraphs>1713</Paragraphs>
  <Slides>150</Slides>
  <Notes>9</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150</vt:i4>
      </vt:variant>
    </vt:vector>
  </HeadingPairs>
  <TitlesOfParts>
    <vt:vector size="166" baseType="lpstr">
      <vt:lpstr>Algerian</vt:lpstr>
      <vt:lpstr>Arial</vt:lpstr>
      <vt:lpstr>Arial Black</vt:lpstr>
      <vt:lpstr>Bookman Old Style</vt:lpstr>
      <vt:lpstr>Calibri</vt:lpstr>
      <vt:lpstr>Century Gothic</vt:lpstr>
      <vt:lpstr>Narkisim</vt:lpstr>
      <vt:lpstr>Tahoma</vt:lpstr>
      <vt:lpstr>Times New Roman</vt:lpstr>
      <vt:lpstr>Trebuchet MS</vt:lpstr>
      <vt:lpstr>Wingdings</vt:lpstr>
      <vt:lpstr>Wingdings 2</vt:lpstr>
      <vt:lpstr>Wingdings 3</vt:lpstr>
      <vt:lpstr>Facet</vt:lpstr>
      <vt:lpstr>Equation</vt:lpstr>
      <vt:lpstr>AutoCAD Drawing</vt:lpstr>
      <vt:lpstr>Transmission Line Towers </vt:lpstr>
      <vt:lpstr>PowerPoint Presentation</vt:lpstr>
      <vt:lpstr>SURVEY OF TRANSMISSION LINE </vt:lpstr>
      <vt:lpstr>PRELIMINARY SURVEY</vt:lpstr>
      <vt:lpstr>TOPO SHEETS</vt:lpstr>
      <vt:lpstr>GOOGLE EARTH</vt:lpstr>
      <vt:lpstr>RECONNAISSANCE SURVEY</vt:lpstr>
      <vt:lpstr>ROUTE ALIGNMENT</vt:lpstr>
      <vt:lpstr>DETAILED  SURVEY</vt:lpstr>
      <vt:lpstr>SAMPLE PROFILE </vt:lpstr>
      <vt:lpstr>Introduction</vt:lpstr>
      <vt:lpstr>PowerPoint Presentation</vt:lpstr>
      <vt:lpstr>PowerPoint Presentation</vt:lpstr>
      <vt:lpstr>VARIOUS SPANS IN TL SURVEY</vt:lpstr>
      <vt:lpstr>DESIGN SPAN</vt:lpstr>
      <vt:lpstr>DESIGN SPAN/RULING SPAN</vt:lpstr>
      <vt:lpstr>Tower Anatomy</vt:lpstr>
      <vt:lpstr>PowerPoint Presentation</vt:lpstr>
      <vt:lpstr>PowerPoint Presentation</vt:lpstr>
      <vt:lpstr>Parameter for Design of Transmission Line Towers</vt:lpstr>
      <vt:lpstr>The following points are to be considered in designing a transmission tower   a) The minimum ground clearance required from the lowest conductor point above the ground level.  b) The length of the insulator string. c) The minimum clearance to be maintained between conductors and between the conductor and tower. d) The location of ground wire with respect to outermost conductors. e) The mid-span clearance required from considerations of the dynamic behavior of the conductor and lightning protection of the line.  All the above points depend on the line voltage.</vt:lpstr>
      <vt:lpstr>  To determine the required tower height by considering the above points, we can divide the total height of the tower in four parts.  a) Minimum permissible ground clearance (H1) b) Maximum sag of the conductor (H2) c) Vertical spacing between top and bottom conductors (H3) d) Vertical clearance between the ground wire and top conductor (H4).  </vt:lpstr>
      <vt:lpstr>PowerPoint Presentation</vt:lpstr>
      <vt:lpstr>Tower Extension</vt:lpstr>
      <vt:lpstr>PowerPoint Presentation</vt:lpstr>
      <vt:lpstr>Tension Tower</vt:lpstr>
      <vt:lpstr>PowerPoint Presentation</vt:lpstr>
      <vt:lpstr>PowerPoint Presentation</vt:lpstr>
      <vt:lpstr>Shielding Angle</vt:lpstr>
      <vt:lpstr>  </vt:lpstr>
      <vt:lpstr> The other points to be kept in mind in designing of Towers is  a) to add 150mm or up to 4% of Sag to Ground clearance towards errors while deciding the height of Tower.  b) To consider Double Tension string length while fixing the bottom cross arm height from ground and Single suspension string for calculating Peak Height.  </vt:lpstr>
      <vt:lpstr> After finalizing the height of the Tower we have to decide width of Tower at Bottom and at Hamper.  A) While fixing the base width of Tower at Concrete  level the Right of Way / Corridor shall also to be kept in mind.  B) The width at Hamper (Bottom cross arm- base) and width of the cage will be generally depends on the horizontal spacing between the conductors  </vt:lpstr>
      <vt:lpstr>PowerPoint Presentation</vt:lpstr>
      <vt:lpstr>PowerPoint Presentation</vt:lpstr>
      <vt:lpstr>Hamper width / Cage width</vt:lpstr>
      <vt:lpstr>Phase-to-Phase Air Clearances</vt:lpstr>
      <vt:lpstr>Cage Height</vt:lpstr>
      <vt:lpstr>WEIGHT SPAN /WIND SPAN</vt:lpstr>
      <vt:lpstr>WEIGHT SPAN / WIND SPAN</vt:lpstr>
      <vt:lpstr>PowerPoint Presentation</vt:lpstr>
      <vt:lpstr>CONDUCTORS used IN APTRANSCO</vt:lpstr>
      <vt:lpstr>MAX ALLOWABLE TEMPERATURE OF ACSR CONDUCTOR AS PER IS 802</vt:lpstr>
      <vt:lpstr>PowerPoint Presentation</vt:lpstr>
      <vt:lpstr>PowerPoint Presentation</vt:lpstr>
      <vt:lpstr>PowerPoint Presentation</vt:lpstr>
      <vt:lpstr>SUBSTATION PLANNING CRITERIA</vt:lpstr>
      <vt:lpstr>MAX TEMP WRT THERMAL CAPACITY OF CONDUCTORS</vt:lpstr>
      <vt:lpstr>PowerPoint Presentation</vt:lpstr>
      <vt:lpstr>Comparision of Sag &amp; Ampacity</vt:lpstr>
      <vt:lpstr>PowerPoint Presentation</vt:lpstr>
      <vt:lpstr>Types of Transmission Tower </vt:lpstr>
      <vt:lpstr>PowerPoint Presentation</vt:lpstr>
      <vt:lpstr>PowerPoint Presentation</vt:lpstr>
      <vt:lpstr>PowerPoint Presentation</vt:lpstr>
      <vt:lpstr>ORIENTATION OF TOWER w.r.t CROSS ARM</vt:lpstr>
      <vt:lpstr>ORIENTATION OF TOWER w.r.t CROSS ARM</vt:lpstr>
      <vt:lpstr>TRANSVERSE LOAD ON SUSPENSION TOWER</vt:lpstr>
      <vt:lpstr>TRANSVERSE LOAD ON TENSION TOWER ON ACCOUNT OF CONDUCTOR / EARTH WIRE PULL</vt:lpstr>
      <vt:lpstr>PowerPoint Presentation</vt:lpstr>
      <vt:lpstr>Loads on Tower</vt:lpstr>
      <vt:lpstr>LOADS</vt:lpstr>
      <vt:lpstr>TRANSVERSE LOAD DUE TO DEVIATION</vt:lpstr>
      <vt:lpstr>DEVIATION LOADS NIL</vt:lpstr>
      <vt:lpstr>PowerPoint Presentation</vt:lpstr>
      <vt:lpstr>BROKEN WIRE/DEAD END </vt:lpstr>
      <vt:lpstr>WIND MAP OF INDIA</vt:lpstr>
      <vt:lpstr>ROW WIDTH</vt:lpstr>
      <vt:lpstr>PowerPoint Presentation</vt:lpstr>
      <vt:lpstr>ROW WIDTH</vt:lpstr>
      <vt:lpstr>ROW WIDTH CALCULATION</vt:lpstr>
      <vt:lpstr>CLEARANCE OVER POWER LINES</vt:lpstr>
      <vt:lpstr>RIVER CROSSING CLEARANCES (in case of navigable rivers)</vt:lpstr>
      <vt:lpstr>PowerPoint Presentation</vt:lpstr>
      <vt:lpstr>CLEARANCE FROM BUILDINGS</vt:lpstr>
      <vt:lpstr>PowerPoint Presentation</vt:lpstr>
      <vt:lpstr>PowerPoint Presentation</vt:lpstr>
      <vt:lpstr>CLEARANCE OVER RAILWAY TRACKS</vt:lpstr>
      <vt:lpstr>PowerPoint Presentation</vt:lpstr>
      <vt:lpstr>PowerPoint Presentation</vt:lpstr>
      <vt:lpstr>PowerPoint Presentation</vt:lpstr>
      <vt:lpstr>CLEARANCE OVER RAILWAY TRACKS</vt:lpstr>
      <vt:lpstr>CLEARANCE OVER HIGHWAYS</vt:lpstr>
      <vt:lpstr>AVIATION CLEARANCES</vt:lpstr>
      <vt:lpstr>PowerPoint Presentation</vt:lpstr>
      <vt:lpstr>Loads on Transmission Lines</vt:lpstr>
      <vt:lpstr>Loads on towers (Brief)</vt:lpstr>
      <vt:lpstr>WIND PRESSURE IN VARIOUS WIND ZONES</vt:lpstr>
      <vt:lpstr>Reliability Consideration</vt:lpstr>
      <vt:lpstr>Wind Zones</vt:lpstr>
      <vt:lpstr>Wind Load </vt:lpstr>
      <vt:lpstr>Wind Load </vt:lpstr>
      <vt:lpstr>Wind Load </vt:lpstr>
      <vt:lpstr>Wind Load </vt:lpstr>
      <vt:lpstr>Wind Load </vt:lpstr>
      <vt:lpstr>Wind Load </vt:lpstr>
      <vt:lpstr>Wind Load </vt:lpstr>
      <vt:lpstr>Wind Load on Tower</vt:lpstr>
      <vt:lpstr>Wind Load on Towers</vt:lpstr>
      <vt:lpstr>Wind Load on Conductor</vt:lpstr>
      <vt:lpstr>Wind Load on Conductor</vt:lpstr>
      <vt:lpstr>Loads  of Towers</vt:lpstr>
      <vt:lpstr>Computation of Loads</vt:lpstr>
      <vt:lpstr>Sample Load calculations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SAG TEMPLATE CURVE</vt:lpstr>
      <vt:lpstr>SAG TEMPLATE CURVE</vt:lpstr>
      <vt:lpstr>PowerPoint Presentation</vt:lpstr>
      <vt:lpstr>PowerPoint Presentation</vt:lpstr>
      <vt:lpstr>PowerPoint Presentation</vt:lpstr>
      <vt:lpstr>PowerPoint Presentation</vt:lpstr>
      <vt:lpstr>Sag Template Curve Data</vt:lpstr>
      <vt:lpstr>PowerPoint Presentation</vt:lpstr>
      <vt:lpstr>PowerPoint Presentation</vt:lpstr>
      <vt:lpstr>PowerPoint Presentation</vt:lpstr>
      <vt:lpstr>PowerPoint Presentation</vt:lpstr>
      <vt:lpstr>PowerPoint Presentation</vt:lpstr>
      <vt:lpstr>PowerPoint Presentation</vt:lpstr>
      <vt:lpstr>CREEP COMPENSATION</vt:lpstr>
      <vt:lpstr>Maximum Sag of Ground wire /Minimum Mid Span Clearances/Angle of Shield: </vt:lpstr>
      <vt:lpstr>CLEARANCE BETWEEN CONDUCTOR &amp; GROUND/SHIELD WIRE/OPGW at Tower</vt:lpstr>
      <vt:lpstr>TOWER SPOTTING DATA</vt:lpstr>
      <vt:lpstr>NEGATIVE WEIGHT SPAN</vt:lpstr>
      <vt:lpstr>Negative Wt span</vt:lpstr>
      <vt:lpstr>Tower Spotting Data – Pg.1/2</vt:lpstr>
      <vt:lpstr>Tower Spotting Data – Pg.2/2</vt:lpstr>
      <vt:lpstr>PowerPoint Presentation</vt:lpstr>
      <vt:lpstr>PowerPoint Presentation</vt:lpstr>
      <vt:lpstr>PowerPoint Presentation</vt:lpstr>
      <vt:lpstr>PowerPoint Presentation</vt:lpstr>
      <vt:lpstr>PowerPoint Presentation</vt:lpstr>
      <vt:lpstr>PLS CADD ROUTE PLAN</vt:lpstr>
      <vt:lpstr>PLS CADD 3D ROUTE MAP</vt:lpstr>
      <vt:lpstr>PLS CADD PROFILE</vt:lpstr>
      <vt:lpstr>PLS CADD PROFILE</vt:lpstr>
      <vt:lpstr>PLS CADD PROFILE</vt:lpstr>
      <vt:lpstr>PLS CADD PROFILE</vt:lpstr>
      <vt:lpstr>TYPES OF 132kV TOWERS IN APTRANSCO</vt:lpstr>
      <vt:lpstr>TYPES OF TOWERS IN APTRANSCO</vt:lpstr>
      <vt:lpstr>TYPES OF 220kV TOWERS IN APTRANSCO</vt:lpstr>
      <vt:lpstr>TYPES OF 400kV TOWERS IN APTRANSCO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TRANSMISSION LINES </dc:title>
  <dc:creator>Electrical Division</dc:creator>
  <cp:lastModifiedBy>BINDEM SRINIVASA RAO</cp:lastModifiedBy>
  <cp:revision>49</cp:revision>
  <dcterms:created xsi:type="dcterms:W3CDTF">2022-11-27T01:11:39Z</dcterms:created>
  <dcterms:modified xsi:type="dcterms:W3CDTF">2022-12-06T14:25:02Z</dcterms:modified>
</cp:coreProperties>
</file>