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p:sldMasterIdLst>
    <p:sldMasterId id="2147483648" r:id="rId1"/>
  </p:sldMasterIdLst>
  <p:notesMasterIdLst>
    <p:notesMasterId r:id="rId278"/>
  </p:notesMasterIdLst>
  <p:sldIdLst>
    <p:sldId id="256" r:id="rId2"/>
    <p:sldId id="311" r:id="rId3"/>
    <p:sldId id="321" r:id="rId4"/>
    <p:sldId id="332" r:id="rId5"/>
    <p:sldId id="331" r:id="rId6"/>
    <p:sldId id="333" r:id="rId7"/>
    <p:sldId id="334" r:id="rId8"/>
    <p:sldId id="335" r:id="rId9"/>
    <p:sldId id="336" r:id="rId10"/>
    <p:sldId id="337" r:id="rId11"/>
    <p:sldId id="338" r:id="rId12"/>
    <p:sldId id="339" r:id="rId13"/>
    <p:sldId id="340" r:id="rId14"/>
    <p:sldId id="341" r:id="rId15"/>
    <p:sldId id="342" r:id="rId16"/>
    <p:sldId id="343" r:id="rId17"/>
    <p:sldId id="344" r:id="rId18"/>
    <p:sldId id="345" r:id="rId19"/>
    <p:sldId id="346" r:id="rId20"/>
    <p:sldId id="347" r:id="rId21"/>
    <p:sldId id="348" r:id="rId22"/>
    <p:sldId id="349" r:id="rId23"/>
    <p:sldId id="350" r:id="rId24"/>
    <p:sldId id="351" r:id="rId25"/>
    <p:sldId id="352" r:id="rId26"/>
    <p:sldId id="353" r:id="rId27"/>
    <p:sldId id="354" r:id="rId28"/>
    <p:sldId id="356" r:id="rId29"/>
    <p:sldId id="355" r:id="rId30"/>
    <p:sldId id="357" r:id="rId31"/>
    <p:sldId id="358" r:id="rId32"/>
    <p:sldId id="359" r:id="rId33"/>
    <p:sldId id="360" r:id="rId34"/>
    <p:sldId id="361" r:id="rId35"/>
    <p:sldId id="362" r:id="rId36"/>
    <p:sldId id="363" r:id="rId37"/>
    <p:sldId id="364" r:id="rId38"/>
    <p:sldId id="365" r:id="rId39"/>
    <p:sldId id="366" r:id="rId40"/>
    <p:sldId id="367" r:id="rId41"/>
    <p:sldId id="368" r:id="rId42"/>
    <p:sldId id="369" r:id="rId43"/>
    <p:sldId id="370" r:id="rId44"/>
    <p:sldId id="371" r:id="rId45"/>
    <p:sldId id="372" r:id="rId46"/>
    <p:sldId id="374" r:id="rId47"/>
    <p:sldId id="373" r:id="rId48"/>
    <p:sldId id="375" r:id="rId49"/>
    <p:sldId id="376" r:id="rId50"/>
    <p:sldId id="377" r:id="rId51"/>
    <p:sldId id="378" r:id="rId52"/>
    <p:sldId id="379" r:id="rId53"/>
    <p:sldId id="380" r:id="rId54"/>
    <p:sldId id="381" r:id="rId55"/>
    <p:sldId id="382" r:id="rId56"/>
    <p:sldId id="383" r:id="rId57"/>
    <p:sldId id="384" r:id="rId58"/>
    <p:sldId id="385" r:id="rId59"/>
    <p:sldId id="387" r:id="rId60"/>
    <p:sldId id="388" r:id="rId61"/>
    <p:sldId id="389" r:id="rId62"/>
    <p:sldId id="390" r:id="rId63"/>
    <p:sldId id="391" r:id="rId64"/>
    <p:sldId id="392" r:id="rId65"/>
    <p:sldId id="393" r:id="rId66"/>
    <p:sldId id="394" r:id="rId67"/>
    <p:sldId id="395" r:id="rId68"/>
    <p:sldId id="396" r:id="rId69"/>
    <p:sldId id="397" r:id="rId70"/>
    <p:sldId id="398" r:id="rId71"/>
    <p:sldId id="399" r:id="rId72"/>
    <p:sldId id="400" r:id="rId73"/>
    <p:sldId id="401" r:id="rId74"/>
    <p:sldId id="402" r:id="rId75"/>
    <p:sldId id="403" r:id="rId76"/>
    <p:sldId id="404" r:id="rId77"/>
    <p:sldId id="406" r:id="rId78"/>
    <p:sldId id="407" r:id="rId79"/>
    <p:sldId id="408" r:id="rId80"/>
    <p:sldId id="409" r:id="rId81"/>
    <p:sldId id="410" r:id="rId82"/>
    <p:sldId id="411" r:id="rId83"/>
    <p:sldId id="412" r:id="rId84"/>
    <p:sldId id="413" r:id="rId85"/>
    <p:sldId id="414" r:id="rId86"/>
    <p:sldId id="415" r:id="rId87"/>
    <p:sldId id="416" r:id="rId88"/>
    <p:sldId id="417" r:id="rId89"/>
    <p:sldId id="418" r:id="rId90"/>
    <p:sldId id="419" r:id="rId91"/>
    <p:sldId id="420" r:id="rId92"/>
    <p:sldId id="421" r:id="rId93"/>
    <p:sldId id="422" r:id="rId94"/>
    <p:sldId id="423" r:id="rId95"/>
    <p:sldId id="424" r:id="rId96"/>
    <p:sldId id="425" r:id="rId97"/>
    <p:sldId id="426" r:id="rId98"/>
    <p:sldId id="427" r:id="rId99"/>
    <p:sldId id="428" r:id="rId100"/>
    <p:sldId id="429" r:id="rId101"/>
    <p:sldId id="430" r:id="rId102"/>
    <p:sldId id="431" r:id="rId103"/>
    <p:sldId id="432" r:id="rId104"/>
    <p:sldId id="433" r:id="rId105"/>
    <p:sldId id="434" r:id="rId106"/>
    <p:sldId id="435" r:id="rId107"/>
    <p:sldId id="436" r:id="rId108"/>
    <p:sldId id="437" r:id="rId109"/>
    <p:sldId id="438" r:id="rId110"/>
    <p:sldId id="439" r:id="rId111"/>
    <p:sldId id="440" r:id="rId112"/>
    <p:sldId id="493" r:id="rId113"/>
    <p:sldId id="441" r:id="rId114"/>
    <p:sldId id="442" r:id="rId115"/>
    <p:sldId id="443" r:id="rId116"/>
    <p:sldId id="444" r:id="rId117"/>
    <p:sldId id="445" r:id="rId118"/>
    <p:sldId id="446" r:id="rId119"/>
    <p:sldId id="447" r:id="rId120"/>
    <p:sldId id="448" r:id="rId121"/>
    <p:sldId id="449" r:id="rId122"/>
    <p:sldId id="450" r:id="rId123"/>
    <p:sldId id="451" r:id="rId124"/>
    <p:sldId id="452" r:id="rId125"/>
    <p:sldId id="453" r:id="rId126"/>
    <p:sldId id="454" r:id="rId127"/>
    <p:sldId id="455" r:id="rId128"/>
    <p:sldId id="456" r:id="rId129"/>
    <p:sldId id="457" r:id="rId130"/>
    <p:sldId id="458" r:id="rId131"/>
    <p:sldId id="459" r:id="rId132"/>
    <p:sldId id="460" r:id="rId133"/>
    <p:sldId id="461" r:id="rId134"/>
    <p:sldId id="462" r:id="rId135"/>
    <p:sldId id="463" r:id="rId136"/>
    <p:sldId id="464" r:id="rId137"/>
    <p:sldId id="465" r:id="rId138"/>
    <p:sldId id="466" r:id="rId139"/>
    <p:sldId id="467" r:id="rId140"/>
    <p:sldId id="468" r:id="rId141"/>
    <p:sldId id="469" r:id="rId142"/>
    <p:sldId id="470" r:id="rId143"/>
    <p:sldId id="471" r:id="rId144"/>
    <p:sldId id="472" r:id="rId145"/>
    <p:sldId id="473" r:id="rId146"/>
    <p:sldId id="474" r:id="rId147"/>
    <p:sldId id="475" r:id="rId148"/>
    <p:sldId id="476" r:id="rId149"/>
    <p:sldId id="477" r:id="rId150"/>
    <p:sldId id="478" r:id="rId151"/>
    <p:sldId id="480" r:id="rId152"/>
    <p:sldId id="481" r:id="rId153"/>
    <p:sldId id="482" r:id="rId154"/>
    <p:sldId id="483" r:id="rId155"/>
    <p:sldId id="484" r:id="rId156"/>
    <p:sldId id="485" r:id="rId157"/>
    <p:sldId id="486" r:id="rId158"/>
    <p:sldId id="487" r:id="rId159"/>
    <p:sldId id="488" r:id="rId160"/>
    <p:sldId id="489" r:id="rId161"/>
    <p:sldId id="490" r:id="rId162"/>
    <p:sldId id="491" r:id="rId163"/>
    <p:sldId id="492" r:id="rId164"/>
    <p:sldId id="494" r:id="rId165"/>
    <p:sldId id="495" r:id="rId166"/>
    <p:sldId id="496" r:id="rId167"/>
    <p:sldId id="497" r:id="rId168"/>
    <p:sldId id="498" r:id="rId169"/>
    <p:sldId id="499" r:id="rId170"/>
    <p:sldId id="500" r:id="rId171"/>
    <p:sldId id="501" r:id="rId172"/>
    <p:sldId id="502" r:id="rId173"/>
    <p:sldId id="503" r:id="rId174"/>
    <p:sldId id="504" r:id="rId175"/>
    <p:sldId id="505" r:id="rId176"/>
    <p:sldId id="506" r:id="rId177"/>
    <p:sldId id="507" r:id="rId178"/>
    <p:sldId id="508" r:id="rId179"/>
    <p:sldId id="509" r:id="rId180"/>
    <p:sldId id="264" r:id="rId181"/>
    <p:sldId id="510" r:id="rId182"/>
    <p:sldId id="511" r:id="rId183"/>
    <p:sldId id="512" r:id="rId184"/>
    <p:sldId id="513" r:id="rId185"/>
    <p:sldId id="514" r:id="rId186"/>
    <p:sldId id="515" r:id="rId187"/>
    <p:sldId id="516" r:id="rId188"/>
    <p:sldId id="517" r:id="rId189"/>
    <p:sldId id="518" r:id="rId190"/>
    <p:sldId id="519" r:id="rId191"/>
    <p:sldId id="520" r:id="rId192"/>
    <p:sldId id="521" r:id="rId193"/>
    <p:sldId id="522" r:id="rId194"/>
    <p:sldId id="523" r:id="rId195"/>
    <p:sldId id="524" r:id="rId196"/>
    <p:sldId id="525" r:id="rId197"/>
    <p:sldId id="526" r:id="rId198"/>
    <p:sldId id="527" r:id="rId199"/>
    <p:sldId id="528" r:id="rId200"/>
    <p:sldId id="529" r:id="rId201"/>
    <p:sldId id="530" r:id="rId202"/>
    <p:sldId id="564" r:id="rId203"/>
    <p:sldId id="565" r:id="rId204"/>
    <p:sldId id="566" r:id="rId205"/>
    <p:sldId id="567" r:id="rId206"/>
    <p:sldId id="568" r:id="rId207"/>
    <p:sldId id="569" r:id="rId208"/>
    <p:sldId id="570" r:id="rId209"/>
    <p:sldId id="571" r:id="rId210"/>
    <p:sldId id="572" r:id="rId211"/>
    <p:sldId id="573" r:id="rId212"/>
    <p:sldId id="574" r:id="rId213"/>
    <p:sldId id="575" r:id="rId214"/>
    <p:sldId id="576" r:id="rId215"/>
    <p:sldId id="577" r:id="rId216"/>
    <p:sldId id="578" r:id="rId217"/>
    <p:sldId id="579" r:id="rId218"/>
    <p:sldId id="580" r:id="rId219"/>
    <p:sldId id="531" r:id="rId220"/>
    <p:sldId id="532" r:id="rId221"/>
    <p:sldId id="533" r:id="rId222"/>
    <p:sldId id="534" r:id="rId223"/>
    <p:sldId id="535" r:id="rId224"/>
    <p:sldId id="536" r:id="rId225"/>
    <p:sldId id="537" r:id="rId226"/>
    <p:sldId id="538" r:id="rId227"/>
    <p:sldId id="539" r:id="rId228"/>
    <p:sldId id="540" r:id="rId229"/>
    <p:sldId id="541" r:id="rId230"/>
    <p:sldId id="542" r:id="rId231"/>
    <p:sldId id="543" r:id="rId232"/>
    <p:sldId id="544" r:id="rId233"/>
    <p:sldId id="545" r:id="rId234"/>
    <p:sldId id="546" r:id="rId235"/>
    <p:sldId id="547" r:id="rId236"/>
    <p:sldId id="548" r:id="rId237"/>
    <p:sldId id="549" r:id="rId238"/>
    <p:sldId id="550" r:id="rId239"/>
    <p:sldId id="551" r:id="rId240"/>
    <p:sldId id="552" r:id="rId241"/>
    <p:sldId id="553" r:id="rId242"/>
    <p:sldId id="554" r:id="rId243"/>
    <p:sldId id="555" r:id="rId244"/>
    <p:sldId id="556" r:id="rId245"/>
    <p:sldId id="557" r:id="rId246"/>
    <p:sldId id="558" r:id="rId247"/>
    <p:sldId id="559" r:id="rId248"/>
    <p:sldId id="560" r:id="rId249"/>
    <p:sldId id="561" r:id="rId250"/>
    <p:sldId id="562" r:id="rId251"/>
    <p:sldId id="563" r:id="rId252"/>
    <p:sldId id="290" r:id="rId253"/>
    <p:sldId id="294" r:id="rId254"/>
    <p:sldId id="292" r:id="rId255"/>
    <p:sldId id="295" r:id="rId256"/>
    <p:sldId id="258" r:id="rId257"/>
    <p:sldId id="281" r:id="rId258"/>
    <p:sldId id="282" r:id="rId259"/>
    <p:sldId id="283" r:id="rId260"/>
    <p:sldId id="296" r:id="rId261"/>
    <p:sldId id="306" r:id="rId262"/>
    <p:sldId id="297" r:id="rId263"/>
    <p:sldId id="298" r:id="rId264"/>
    <p:sldId id="307" r:id="rId265"/>
    <p:sldId id="299" r:id="rId266"/>
    <p:sldId id="300" r:id="rId267"/>
    <p:sldId id="286" r:id="rId268"/>
    <p:sldId id="287" r:id="rId269"/>
    <p:sldId id="288" r:id="rId270"/>
    <p:sldId id="289" r:id="rId271"/>
    <p:sldId id="284" r:id="rId272"/>
    <p:sldId id="285" r:id="rId273"/>
    <p:sldId id="304" r:id="rId274"/>
    <p:sldId id="305" r:id="rId275"/>
    <p:sldId id="303" r:id="rId276"/>
    <p:sldId id="308" r:id="rId277"/>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a:srgbClr val="98BCCE"/>
    <a:srgbClr val="800000"/>
    <a:srgbClr val="FFFFCC"/>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76" autoAdjust="0"/>
    <p:restoredTop sz="99292" autoAdjust="0"/>
  </p:normalViewPr>
  <p:slideViewPr>
    <p:cSldViewPr>
      <p:cViewPr varScale="1">
        <p:scale>
          <a:sx n="85" d="100"/>
          <a:sy n="85" d="100"/>
        </p:scale>
        <p:origin x="1632"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37" d="100"/>
          <a:sy n="37" d="100"/>
        </p:scale>
        <p:origin x="-1458"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slide" Target="slides/slide267.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279" Type="http://schemas.openxmlformats.org/officeDocument/2006/relationships/presProps" Target="presProps.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slide" Target="slides/slide205.xml"/><Relationship Id="rId227" Type="http://schemas.openxmlformats.org/officeDocument/2006/relationships/slide" Target="slides/slide226.xml"/><Relationship Id="rId248" Type="http://schemas.openxmlformats.org/officeDocument/2006/relationships/slide" Target="slides/slide247.xml"/><Relationship Id="rId269" Type="http://schemas.openxmlformats.org/officeDocument/2006/relationships/slide" Target="slides/slide268.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280" Type="http://schemas.openxmlformats.org/officeDocument/2006/relationships/viewProps" Target="viewProps.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217" Type="http://schemas.openxmlformats.org/officeDocument/2006/relationships/slide" Target="slides/slide216.xml"/><Relationship Id="rId6" Type="http://schemas.openxmlformats.org/officeDocument/2006/relationships/slide" Target="slides/slide5.xml"/><Relationship Id="rId238" Type="http://schemas.openxmlformats.org/officeDocument/2006/relationships/slide" Target="slides/slide237.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228" Type="http://schemas.openxmlformats.org/officeDocument/2006/relationships/slide" Target="slides/slide227.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281" Type="http://schemas.openxmlformats.org/officeDocument/2006/relationships/theme" Target="theme/theme1.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18" Type="http://schemas.openxmlformats.org/officeDocument/2006/relationships/slide" Target="slides/slide217.xml"/><Relationship Id="rId239" Type="http://schemas.openxmlformats.org/officeDocument/2006/relationships/slide" Target="slides/slide238.xml"/><Relationship Id="rId250" Type="http://schemas.openxmlformats.org/officeDocument/2006/relationships/slide" Target="slides/slide249.xml"/><Relationship Id="rId271" Type="http://schemas.openxmlformats.org/officeDocument/2006/relationships/slide" Target="slides/slide270.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208" Type="http://schemas.openxmlformats.org/officeDocument/2006/relationships/slide" Target="slides/slide207.xml"/><Relationship Id="rId229" Type="http://schemas.openxmlformats.org/officeDocument/2006/relationships/slide" Target="slides/slide228.xml"/><Relationship Id="rId240" Type="http://schemas.openxmlformats.org/officeDocument/2006/relationships/slide" Target="slides/slide239.xml"/><Relationship Id="rId261" Type="http://schemas.openxmlformats.org/officeDocument/2006/relationships/slide" Target="slides/slide260.xml"/><Relationship Id="rId14" Type="http://schemas.openxmlformats.org/officeDocument/2006/relationships/slide" Target="slides/slide13.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tableStyles" Target="tableStyles.xml"/><Relationship Id="rId8" Type="http://schemas.openxmlformats.org/officeDocument/2006/relationships/slide" Target="slides/slide7.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219" Type="http://schemas.openxmlformats.org/officeDocument/2006/relationships/slide" Target="slides/slide218.xml"/><Relationship Id="rId230" Type="http://schemas.openxmlformats.org/officeDocument/2006/relationships/slide" Target="slides/slide229.xml"/><Relationship Id="rId251" Type="http://schemas.openxmlformats.org/officeDocument/2006/relationships/slide" Target="slides/slide250.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72" Type="http://schemas.openxmlformats.org/officeDocument/2006/relationships/slide" Target="slides/slide271.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95" Type="http://schemas.openxmlformats.org/officeDocument/2006/relationships/slide" Target="slides/slide194.xml"/><Relationship Id="rId209" Type="http://schemas.openxmlformats.org/officeDocument/2006/relationships/slide" Target="slides/slide208.xml"/><Relationship Id="rId220" Type="http://schemas.openxmlformats.org/officeDocument/2006/relationships/slide" Target="slides/slide219.xml"/><Relationship Id="rId241" Type="http://schemas.openxmlformats.org/officeDocument/2006/relationships/slide" Target="slides/slide24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262" Type="http://schemas.openxmlformats.org/officeDocument/2006/relationships/slide" Target="slides/slide261.xml"/><Relationship Id="rId78" Type="http://schemas.openxmlformats.org/officeDocument/2006/relationships/slide" Target="slides/slide77.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64" Type="http://schemas.openxmlformats.org/officeDocument/2006/relationships/slide" Target="slides/slide163.xml"/><Relationship Id="rId185" Type="http://schemas.openxmlformats.org/officeDocument/2006/relationships/slide" Target="slides/slide184.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notesMaster" Target="notesMasters/notesMaster1.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258" Type="http://schemas.openxmlformats.org/officeDocument/2006/relationships/slide" Target="slides/slide25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5.png"/></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9.png"/></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20.png"/></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21.png"/></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22.png"/></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23.png"/></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24.png"/></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25.png"/></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26.png"/></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27.png"/></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28.png"/></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29.png"/></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30.png"/></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31.png"/></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32.png"/></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33.png"/></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34.png"/></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35.png"/></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36.png"/></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37.png"/></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38.png"/></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39.png"/></Relationships>
</file>

<file path=ppt/drawings/_rels/vmlDrawing37.vml.rels><?xml version="1.0" encoding="UTF-8" standalone="yes"?>
<Relationships xmlns="http://schemas.openxmlformats.org/package/2006/relationships"><Relationship Id="rId1" Type="http://schemas.openxmlformats.org/officeDocument/2006/relationships/image" Target="../media/image40.png"/></Relationships>
</file>

<file path=ppt/drawings/_rels/vmlDrawing38.vml.rels><?xml version="1.0" encoding="UTF-8" standalone="yes"?>
<Relationships xmlns="http://schemas.openxmlformats.org/package/2006/relationships"><Relationship Id="rId1" Type="http://schemas.openxmlformats.org/officeDocument/2006/relationships/image" Target="../media/image41.png"/></Relationships>
</file>

<file path=ppt/drawings/_rels/vmlDrawing39.vml.rels><?xml version="1.0" encoding="UTF-8" standalone="yes"?>
<Relationships xmlns="http://schemas.openxmlformats.org/package/2006/relationships"><Relationship Id="rId1" Type="http://schemas.openxmlformats.org/officeDocument/2006/relationships/image" Target="../media/image42.png"/></Relationships>
</file>

<file path=ppt/drawings/_rels/vmlDrawing40.vml.rels><?xml version="1.0" encoding="UTF-8" standalone="yes"?>
<Relationships xmlns="http://schemas.openxmlformats.org/package/2006/relationships"><Relationship Id="rId1" Type="http://schemas.openxmlformats.org/officeDocument/2006/relationships/image" Target="../media/image43.png"/></Relationships>
</file>

<file path=ppt/drawings/_rels/vmlDrawing41.vml.rels><?xml version="1.0" encoding="UTF-8" standalone="yes"?>
<Relationships xmlns="http://schemas.openxmlformats.org/package/2006/relationships"><Relationship Id="rId1" Type="http://schemas.openxmlformats.org/officeDocument/2006/relationships/image" Target="../media/image44.png"/></Relationships>
</file>

<file path=ppt/drawings/_rels/vmlDrawing42.vml.rels><?xml version="1.0" encoding="UTF-8" standalone="yes"?>
<Relationships xmlns="http://schemas.openxmlformats.org/package/2006/relationships"><Relationship Id="rId1" Type="http://schemas.openxmlformats.org/officeDocument/2006/relationships/image" Target="../media/image45.png"/></Relationships>
</file>

<file path=ppt/drawings/_rels/vmlDrawing43.vml.rels><?xml version="1.0" encoding="UTF-8" standalone="yes"?>
<Relationships xmlns="http://schemas.openxmlformats.org/package/2006/relationships"><Relationship Id="rId1" Type="http://schemas.openxmlformats.org/officeDocument/2006/relationships/image" Target="../media/image46.png"/></Relationships>
</file>

<file path=ppt/drawings/_rels/vmlDrawing44.vml.rels><?xml version="1.0" encoding="UTF-8" standalone="yes"?>
<Relationships xmlns="http://schemas.openxmlformats.org/package/2006/relationships"><Relationship Id="rId1" Type="http://schemas.openxmlformats.org/officeDocument/2006/relationships/image" Target="../media/image47.png"/></Relationships>
</file>

<file path=ppt/drawings/_rels/vmlDrawing45.vml.rels><?xml version="1.0" encoding="UTF-8" standalone="yes"?>
<Relationships xmlns="http://schemas.openxmlformats.org/package/2006/relationships"><Relationship Id="rId1" Type="http://schemas.openxmlformats.org/officeDocument/2006/relationships/image" Target="../media/image48.png"/></Relationships>
</file>

<file path=ppt/drawings/_rels/vmlDrawing46.vml.rels><?xml version="1.0" encoding="UTF-8" standalone="yes"?>
<Relationships xmlns="http://schemas.openxmlformats.org/package/2006/relationships"><Relationship Id="rId1" Type="http://schemas.openxmlformats.org/officeDocument/2006/relationships/image" Target="../media/image49.png"/></Relationships>
</file>

<file path=ppt/drawings/_rels/vmlDrawing47.vml.rels><?xml version="1.0" encoding="UTF-8" standalone="yes"?>
<Relationships xmlns="http://schemas.openxmlformats.org/package/2006/relationships"><Relationship Id="rId1" Type="http://schemas.openxmlformats.org/officeDocument/2006/relationships/image" Target="../media/image50.png"/></Relationships>
</file>

<file path=ppt/drawings/_rels/vmlDrawing48.vml.rels><?xml version="1.0" encoding="UTF-8" standalone="yes"?>
<Relationships xmlns="http://schemas.openxmlformats.org/package/2006/relationships"><Relationship Id="rId1" Type="http://schemas.openxmlformats.org/officeDocument/2006/relationships/image" Target="../media/image51.png"/></Relationships>
</file>

<file path=ppt/drawings/_rels/vmlDrawing49.vml.rels><?xml version="1.0" encoding="UTF-8" standalone="yes"?>
<Relationships xmlns="http://schemas.openxmlformats.org/package/2006/relationships"><Relationship Id="rId1" Type="http://schemas.openxmlformats.org/officeDocument/2006/relationships/image" Target="../media/image52.png"/></Relationships>
</file>

<file path=ppt/drawings/_rels/vmlDrawing50.vml.rels><?xml version="1.0" encoding="UTF-8" standalone="yes"?>
<Relationships xmlns="http://schemas.openxmlformats.org/package/2006/relationships"><Relationship Id="rId1" Type="http://schemas.openxmlformats.org/officeDocument/2006/relationships/image" Target="../media/image53.png"/></Relationships>
</file>

<file path=ppt/drawings/_rels/vmlDrawing51.vml.rels><?xml version="1.0" encoding="UTF-8" standalone="yes"?>
<Relationships xmlns="http://schemas.openxmlformats.org/package/2006/relationships"><Relationship Id="rId1" Type="http://schemas.openxmlformats.org/officeDocument/2006/relationships/image" Target="../media/image54.png"/></Relationships>
</file>

<file path=ppt/drawings/_rels/vmlDrawing52.vml.rels><?xml version="1.0" encoding="UTF-8" standalone="yes"?>
<Relationships xmlns="http://schemas.openxmlformats.org/package/2006/relationships"><Relationship Id="rId1" Type="http://schemas.openxmlformats.org/officeDocument/2006/relationships/image" Target="../media/image55.png"/></Relationships>
</file>

<file path=ppt/drawings/_rels/vmlDrawing53.vml.rels><?xml version="1.0" encoding="UTF-8" standalone="yes"?>
<Relationships xmlns="http://schemas.openxmlformats.org/package/2006/relationships"><Relationship Id="rId1" Type="http://schemas.openxmlformats.org/officeDocument/2006/relationships/image" Target="../media/image56.png"/></Relationships>
</file>

<file path=ppt/drawings/_rels/vmlDrawing54.vml.rels><?xml version="1.0" encoding="UTF-8" standalone="yes"?>
<Relationships xmlns="http://schemas.openxmlformats.org/package/2006/relationships"><Relationship Id="rId1" Type="http://schemas.openxmlformats.org/officeDocument/2006/relationships/image" Target="../media/image57.png"/></Relationships>
</file>

<file path=ppt/drawings/_rels/vmlDrawing55.vml.rels><?xml version="1.0" encoding="UTF-8" standalone="yes"?>
<Relationships xmlns="http://schemas.openxmlformats.org/package/2006/relationships"><Relationship Id="rId1" Type="http://schemas.openxmlformats.org/officeDocument/2006/relationships/image" Target="../media/image58.png"/></Relationships>
</file>

<file path=ppt/drawings/_rels/vmlDrawing56.vml.rels><?xml version="1.0" encoding="UTF-8" standalone="yes"?>
<Relationships xmlns="http://schemas.openxmlformats.org/package/2006/relationships"><Relationship Id="rId1" Type="http://schemas.openxmlformats.org/officeDocument/2006/relationships/image" Target="../media/image59.png"/></Relationships>
</file>

<file path=ppt/drawings/_rels/vmlDrawing57.vml.rels><?xml version="1.0" encoding="UTF-8" standalone="yes"?>
<Relationships xmlns="http://schemas.openxmlformats.org/package/2006/relationships"><Relationship Id="rId1" Type="http://schemas.openxmlformats.org/officeDocument/2006/relationships/image" Target="../media/image60.png"/></Relationships>
</file>

<file path=ppt/drawings/_rels/vmlDrawing58.vml.rels><?xml version="1.0" encoding="UTF-8" standalone="yes"?>
<Relationships xmlns="http://schemas.openxmlformats.org/package/2006/relationships"><Relationship Id="rId1" Type="http://schemas.openxmlformats.org/officeDocument/2006/relationships/image" Target="../media/image61.png"/></Relationships>
</file>

<file path=ppt/drawings/_rels/vmlDrawing59.vml.rels><?xml version="1.0" encoding="UTF-8" standalone="yes"?>
<Relationships xmlns="http://schemas.openxmlformats.org/package/2006/relationships"><Relationship Id="rId1" Type="http://schemas.openxmlformats.org/officeDocument/2006/relationships/image" Target="../media/image62.png"/></Relationships>
</file>

<file path=ppt/drawings/_rels/vmlDrawing60.vml.rels><?xml version="1.0" encoding="UTF-8" standalone="yes"?>
<Relationships xmlns="http://schemas.openxmlformats.org/package/2006/relationships"><Relationship Id="rId1" Type="http://schemas.openxmlformats.org/officeDocument/2006/relationships/image" Target="../media/image63.png"/></Relationships>
</file>

<file path=ppt/drawings/_rels/vmlDrawing61.vml.rels><?xml version="1.0" encoding="UTF-8" standalone="yes"?>
<Relationships xmlns="http://schemas.openxmlformats.org/package/2006/relationships"><Relationship Id="rId1" Type="http://schemas.openxmlformats.org/officeDocument/2006/relationships/image" Target="../media/image64.png"/></Relationships>
</file>

<file path=ppt/drawings/_rels/vmlDrawing62.vml.rels><?xml version="1.0" encoding="UTF-8" standalone="yes"?>
<Relationships xmlns="http://schemas.openxmlformats.org/package/2006/relationships"><Relationship Id="rId1" Type="http://schemas.openxmlformats.org/officeDocument/2006/relationships/image" Target="../media/image65.png"/></Relationships>
</file>

<file path=ppt/drawings/_rels/vmlDrawing63.vml.rels><?xml version="1.0" encoding="UTF-8" standalone="yes"?>
<Relationships xmlns="http://schemas.openxmlformats.org/package/2006/relationships"><Relationship Id="rId1" Type="http://schemas.openxmlformats.org/officeDocument/2006/relationships/image" Target="../media/image66.png"/></Relationships>
</file>

<file path=ppt/drawings/_rels/vmlDrawing64.vml.rels><?xml version="1.0" encoding="UTF-8" standalone="yes"?>
<Relationships xmlns="http://schemas.openxmlformats.org/package/2006/relationships"><Relationship Id="rId1" Type="http://schemas.openxmlformats.org/officeDocument/2006/relationships/image" Target="../media/image67.png"/></Relationships>
</file>

<file path=ppt/drawings/_rels/vmlDrawing65.vml.rels><?xml version="1.0" encoding="UTF-8" standalone="yes"?>
<Relationships xmlns="http://schemas.openxmlformats.org/package/2006/relationships"><Relationship Id="rId1" Type="http://schemas.openxmlformats.org/officeDocument/2006/relationships/image" Target="../media/image68.png"/></Relationships>
</file>

<file path=ppt/drawings/_rels/vmlDrawing66.vml.rels><?xml version="1.0" encoding="UTF-8" standalone="yes"?>
<Relationships xmlns="http://schemas.openxmlformats.org/package/2006/relationships"><Relationship Id="rId1" Type="http://schemas.openxmlformats.org/officeDocument/2006/relationships/image" Target="../media/image69.png"/></Relationships>
</file>

<file path=ppt/drawings/_rels/vmlDrawing67.vml.rels><?xml version="1.0" encoding="UTF-8" standalone="yes"?>
<Relationships xmlns="http://schemas.openxmlformats.org/package/2006/relationships"><Relationship Id="rId1" Type="http://schemas.openxmlformats.org/officeDocument/2006/relationships/image" Target="../media/image70.png"/></Relationships>
</file>

<file path=ppt/drawings/_rels/vmlDrawing68.vml.rels><?xml version="1.0" encoding="UTF-8" standalone="yes"?>
<Relationships xmlns="http://schemas.openxmlformats.org/package/2006/relationships"><Relationship Id="rId1" Type="http://schemas.openxmlformats.org/officeDocument/2006/relationships/image" Target="../media/image71.png"/></Relationships>
</file>

<file path=ppt/drawings/_rels/vmlDrawing69.vml.rels><?xml version="1.0" encoding="UTF-8" standalone="yes"?>
<Relationships xmlns="http://schemas.openxmlformats.org/package/2006/relationships"><Relationship Id="rId1" Type="http://schemas.openxmlformats.org/officeDocument/2006/relationships/image" Target="../media/image72.png"/></Relationships>
</file>

<file path=ppt/drawings/_rels/vmlDrawing70.vml.rels><?xml version="1.0" encoding="UTF-8" standalone="yes"?>
<Relationships xmlns="http://schemas.openxmlformats.org/package/2006/relationships"><Relationship Id="rId1" Type="http://schemas.openxmlformats.org/officeDocument/2006/relationships/image" Target="../media/image73.png"/></Relationships>
</file>

<file path=ppt/drawings/_rels/vmlDrawing71.vml.rels><?xml version="1.0" encoding="UTF-8" standalone="yes"?>
<Relationships xmlns="http://schemas.openxmlformats.org/package/2006/relationships"><Relationship Id="rId1" Type="http://schemas.openxmlformats.org/officeDocument/2006/relationships/image" Target="../media/image74.png"/></Relationships>
</file>

<file path=ppt/drawings/_rels/vmlDrawing72.vml.rels><?xml version="1.0" encoding="UTF-8" standalone="yes"?>
<Relationships xmlns="http://schemas.openxmlformats.org/package/2006/relationships"><Relationship Id="rId1" Type="http://schemas.openxmlformats.org/officeDocument/2006/relationships/image" Target="../media/image75.png"/></Relationships>
</file>

<file path=ppt/drawings/_rels/vmlDrawing73.vml.rels><?xml version="1.0" encoding="UTF-8" standalone="yes"?>
<Relationships xmlns="http://schemas.openxmlformats.org/package/2006/relationships"><Relationship Id="rId1" Type="http://schemas.openxmlformats.org/officeDocument/2006/relationships/image" Target="../media/image76.png"/></Relationships>
</file>

<file path=ppt/drawings/_rels/vmlDrawing74.vml.rels><?xml version="1.0" encoding="UTF-8" standalone="yes"?>
<Relationships xmlns="http://schemas.openxmlformats.org/package/2006/relationships"><Relationship Id="rId1" Type="http://schemas.openxmlformats.org/officeDocument/2006/relationships/image" Target="../media/image77.png"/></Relationships>
</file>

<file path=ppt/drawings/_rels/vmlDrawing75.vml.rels><?xml version="1.0" encoding="UTF-8" standalone="yes"?>
<Relationships xmlns="http://schemas.openxmlformats.org/package/2006/relationships"><Relationship Id="rId1" Type="http://schemas.openxmlformats.org/officeDocument/2006/relationships/image" Target="../media/image78.png"/></Relationships>
</file>

<file path=ppt/drawings/_rels/vmlDrawing76.vml.rels><?xml version="1.0" encoding="UTF-8" standalone="yes"?>
<Relationships xmlns="http://schemas.openxmlformats.org/package/2006/relationships"><Relationship Id="rId1" Type="http://schemas.openxmlformats.org/officeDocument/2006/relationships/image" Target="../media/image79.png"/></Relationships>
</file>

<file path=ppt/drawings/_rels/vmlDrawing77.vml.rels><?xml version="1.0" encoding="UTF-8" standalone="yes"?>
<Relationships xmlns="http://schemas.openxmlformats.org/package/2006/relationships"><Relationship Id="rId1" Type="http://schemas.openxmlformats.org/officeDocument/2006/relationships/image" Target="../media/image80.png"/></Relationships>
</file>

<file path=ppt/drawings/_rels/vmlDrawing78.vml.rels><?xml version="1.0" encoding="UTF-8" standalone="yes"?>
<Relationships xmlns="http://schemas.openxmlformats.org/package/2006/relationships"><Relationship Id="rId1" Type="http://schemas.openxmlformats.org/officeDocument/2006/relationships/image" Target="../media/image81.png"/></Relationships>
</file>

<file path=ppt/drawings/_rels/vmlDrawing79.vml.rels><?xml version="1.0" encoding="UTF-8" standalone="yes"?>
<Relationships xmlns="http://schemas.openxmlformats.org/package/2006/relationships"><Relationship Id="rId1" Type="http://schemas.openxmlformats.org/officeDocument/2006/relationships/image" Target="../media/image82.png"/></Relationships>
</file>

<file path=ppt/drawings/_rels/vmlDrawing80.v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image" Target="../media/image83.png"/></Relationships>
</file>

<file path=ppt/drawings/_rels/vmlDrawing81.v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image" Target="../media/image85.png"/></Relationships>
</file>

<file path=ppt/drawings/_rels/vmlDrawing82.v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image" Target="../media/image87.png"/></Relationships>
</file>

<file path=ppt/drawings/_rels/vmlDrawing83.v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image" Target="../media/image89.png"/></Relationships>
</file>

<file path=ppt/drawings/_rels/vmlDrawing84.v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image" Target="../media/image91.png"/></Relationships>
</file>

<file path=ppt/drawings/_rels/vmlDrawing85.v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image" Target="../media/image93.png"/></Relationships>
</file>

<file path=ppt/drawings/_rels/vmlDrawing86.vml.rels><?xml version="1.0" encoding="UTF-8" standalone="yes"?>
<Relationships xmlns="http://schemas.openxmlformats.org/package/2006/relationships"><Relationship Id="rId1" Type="http://schemas.openxmlformats.org/officeDocument/2006/relationships/image" Target="../media/image9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E631E3F3-FC0C-7A63-4106-17453CC9C0B3}"/>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ltLang="en-US"/>
          </a:p>
        </p:txBody>
      </p:sp>
      <p:sp>
        <p:nvSpPr>
          <p:cNvPr id="12291" name="Rectangle 3">
            <a:extLst>
              <a:ext uri="{FF2B5EF4-FFF2-40B4-BE49-F238E27FC236}">
                <a16:creationId xmlns:a16="http://schemas.microsoft.com/office/drawing/2014/main" id="{A679E68F-7983-D7A9-AD20-39A4F74F53CE}"/>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ltLang="en-US"/>
          </a:p>
        </p:txBody>
      </p:sp>
      <p:sp>
        <p:nvSpPr>
          <p:cNvPr id="2052" name="Rectangle 4">
            <a:extLst>
              <a:ext uri="{FF2B5EF4-FFF2-40B4-BE49-F238E27FC236}">
                <a16:creationId xmlns:a16="http://schemas.microsoft.com/office/drawing/2014/main" id="{6CE83BC3-7DFA-80B4-F356-CF3569BB2D0C}"/>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2293" name="Rectangle 5">
            <a:extLst>
              <a:ext uri="{FF2B5EF4-FFF2-40B4-BE49-F238E27FC236}">
                <a16:creationId xmlns:a16="http://schemas.microsoft.com/office/drawing/2014/main" id="{50ED91E7-EF4A-E840-B9D0-5602DD87B6DD}"/>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2294" name="Rectangle 6">
            <a:extLst>
              <a:ext uri="{FF2B5EF4-FFF2-40B4-BE49-F238E27FC236}">
                <a16:creationId xmlns:a16="http://schemas.microsoft.com/office/drawing/2014/main" id="{C614C18F-5166-FC58-11FD-409824FF0EBF}"/>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ltLang="en-US"/>
          </a:p>
        </p:txBody>
      </p:sp>
      <p:sp>
        <p:nvSpPr>
          <p:cNvPr id="12295" name="Rectangle 7">
            <a:extLst>
              <a:ext uri="{FF2B5EF4-FFF2-40B4-BE49-F238E27FC236}">
                <a16:creationId xmlns:a16="http://schemas.microsoft.com/office/drawing/2014/main" id="{2D6492E5-13A2-23D7-4C75-E9FAD364190B}"/>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6648C31-7FA3-4020-8E2C-76CCDC08C37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a:extLst>
              <a:ext uri="{FF2B5EF4-FFF2-40B4-BE49-F238E27FC236}">
                <a16:creationId xmlns:a16="http://schemas.microsoft.com/office/drawing/2014/main" id="{2ED7F5A0-B2E6-6078-39F6-691081A8DC8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504EE33-E072-4898-9A31-01095825AF6F}" type="slidenum">
              <a:rPr lang="en-US" altLang="en-US" sz="1200"/>
              <a:pPr/>
              <a:t>181</a:t>
            </a:fld>
            <a:endParaRPr lang="en-US" altLang="en-US" sz="1200"/>
          </a:p>
        </p:txBody>
      </p:sp>
      <p:sp>
        <p:nvSpPr>
          <p:cNvPr id="188419" name="Rectangle 2">
            <a:extLst>
              <a:ext uri="{FF2B5EF4-FFF2-40B4-BE49-F238E27FC236}">
                <a16:creationId xmlns:a16="http://schemas.microsoft.com/office/drawing/2014/main" id="{72BE515E-6DB2-3910-49F5-ED727CCF6DC8}"/>
              </a:ext>
            </a:extLst>
          </p:cNvPr>
          <p:cNvSpPr>
            <a:spLocks noGrp="1" noRot="1" noChangeAspect="1" noChangeArrowheads="1" noTextEdit="1"/>
          </p:cNvSpPr>
          <p:nvPr>
            <p:ph type="sldImg"/>
          </p:nvPr>
        </p:nvSpPr>
        <p:spPr>
          <a:ln/>
        </p:spPr>
      </p:sp>
      <p:sp>
        <p:nvSpPr>
          <p:cNvPr id="188420" name="Rectangle 3">
            <a:extLst>
              <a:ext uri="{FF2B5EF4-FFF2-40B4-BE49-F238E27FC236}">
                <a16:creationId xmlns:a16="http://schemas.microsoft.com/office/drawing/2014/main" id="{427ADE48-F014-6264-6E28-5E2EBF74DD3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a:extLst>
              <a:ext uri="{FF2B5EF4-FFF2-40B4-BE49-F238E27FC236}">
                <a16:creationId xmlns:a16="http://schemas.microsoft.com/office/drawing/2014/main" id="{48EB6968-CA46-F308-2960-0A580AC1AFE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FF2D82C-379C-4CE6-9739-FEC8EAD226F5}" type="slidenum">
              <a:rPr lang="en-US" altLang="en-US" sz="1200"/>
              <a:pPr/>
              <a:t>182</a:t>
            </a:fld>
            <a:endParaRPr lang="en-US" altLang="en-US" sz="1200"/>
          </a:p>
        </p:txBody>
      </p:sp>
      <p:sp>
        <p:nvSpPr>
          <p:cNvPr id="190467" name="Rectangle 2">
            <a:extLst>
              <a:ext uri="{FF2B5EF4-FFF2-40B4-BE49-F238E27FC236}">
                <a16:creationId xmlns:a16="http://schemas.microsoft.com/office/drawing/2014/main" id="{0A4A8272-5CB2-2313-4920-8D9BC669D590}"/>
              </a:ext>
            </a:extLst>
          </p:cNvPr>
          <p:cNvSpPr>
            <a:spLocks noGrp="1" noRot="1" noChangeAspect="1" noChangeArrowheads="1" noTextEdit="1"/>
          </p:cNvSpPr>
          <p:nvPr>
            <p:ph type="sldImg"/>
          </p:nvPr>
        </p:nvSpPr>
        <p:spPr>
          <a:ln/>
        </p:spPr>
      </p:sp>
      <p:sp>
        <p:nvSpPr>
          <p:cNvPr id="190468" name="Rectangle 3">
            <a:extLst>
              <a:ext uri="{FF2B5EF4-FFF2-40B4-BE49-F238E27FC236}">
                <a16:creationId xmlns:a16="http://schemas.microsoft.com/office/drawing/2014/main" id="{C27CEE4F-432F-3656-C945-280F7CA9CF4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7">
            <a:extLst>
              <a:ext uri="{FF2B5EF4-FFF2-40B4-BE49-F238E27FC236}">
                <a16:creationId xmlns:a16="http://schemas.microsoft.com/office/drawing/2014/main" id="{58C8CAB1-39B3-5BE2-59CE-6B1769A402F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309723A-F671-4103-9DA5-19BE3E056134}" type="slidenum">
              <a:rPr lang="en-US" altLang="en-US" sz="1200"/>
              <a:pPr/>
              <a:t>183</a:t>
            </a:fld>
            <a:endParaRPr lang="en-US" altLang="en-US" sz="1200"/>
          </a:p>
        </p:txBody>
      </p:sp>
      <p:sp>
        <p:nvSpPr>
          <p:cNvPr id="192515" name="Rectangle 2">
            <a:extLst>
              <a:ext uri="{FF2B5EF4-FFF2-40B4-BE49-F238E27FC236}">
                <a16:creationId xmlns:a16="http://schemas.microsoft.com/office/drawing/2014/main" id="{957EB7DB-30D5-5E67-F746-5675728037B2}"/>
              </a:ext>
            </a:extLst>
          </p:cNvPr>
          <p:cNvSpPr>
            <a:spLocks noGrp="1" noRot="1" noChangeAspect="1" noChangeArrowheads="1" noTextEdit="1"/>
          </p:cNvSpPr>
          <p:nvPr>
            <p:ph type="sldImg"/>
          </p:nvPr>
        </p:nvSpPr>
        <p:spPr>
          <a:ln/>
        </p:spPr>
      </p:sp>
      <p:sp>
        <p:nvSpPr>
          <p:cNvPr id="192516" name="Rectangle 3">
            <a:extLst>
              <a:ext uri="{FF2B5EF4-FFF2-40B4-BE49-F238E27FC236}">
                <a16:creationId xmlns:a16="http://schemas.microsoft.com/office/drawing/2014/main" id="{E491ED4A-589D-7690-C270-981D844B990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7">
            <a:extLst>
              <a:ext uri="{FF2B5EF4-FFF2-40B4-BE49-F238E27FC236}">
                <a16:creationId xmlns:a16="http://schemas.microsoft.com/office/drawing/2014/main" id="{0517A90E-D583-4DE6-3497-92AAAA31134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31F5D69-EBD6-4B2D-A093-97B5F0F68A33}" type="slidenum">
              <a:rPr lang="en-US" altLang="en-US" sz="1200"/>
              <a:pPr/>
              <a:t>184</a:t>
            </a:fld>
            <a:endParaRPr lang="en-US" altLang="en-US" sz="1200"/>
          </a:p>
        </p:txBody>
      </p:sp>
      <p:sp>
        <p:nvSpPr>
          <p:cNvPr id="194563" name="Rectangle 2">
            <a:extLst>
              <a:ext uri="{FF2B5EF4-FFF2-40B4-BE49-F238E27FC236}">
                <a16:creationId xmlns:a16="http://schemas.microsoft.com/office/drawing/2014/main" id="{4ED94C3B-0A19-E585-94AA-E911C1A8AEE8}"/>
              </a:ext>
            </a:extLst>
          </p:cNvPr>
          <p:cNvSpPr>
            <a:spLocks noGrp="1" noRot="1" noChangeAspect="1" noChangeArrowheads="1" noTextEdit="1"/>
          </p:cNvSpPr>
          <p:nvPr>
            <p:ph type="sldImg"/>
          </p:nvPr>
        </p:nvSpPr>
        <p:spPr>
          <a:ln/>
        </p:spPr>
      </p:sp>
      <p:sp>
        <p:nvSpPr>
          <p:cNvPr id="194564" name="Rectangle 3">
            <a:extLst>
              <a:ext uri="{FF2B5EF4-FFF2-40B4-BE49-F238E27FC236}">
                <a16:creationId xmlns:a16="http://schemas.microsoft.com/office/drawing/2014/main" id="{8B5EC864-87A5-AF10-03FA-044B9447E79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a:extLst>
              <a:ext uri="{FF2B5EF4-FFF2-40B4-BE49-F238E27FC236}">
                <a16:creationId xmlns:a16="http://schemas.microsoft.com/office/drawing/2014/main" id="{2BF2D5E3-7548-8377-07F5-A33B88A88A5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8E546BB-F52C-4B16-9FA6-0790A1347573}" type="slidenum">
              <a:rPr lang="en-US" altLang="en-US" sz="1200"/>
              <a:pPr/>
              <a:t>185</a:t>
            </a:fld>
            <a:endParaRPr lang="en-US" altLang="en-US" sz="1200"/>
          </a:p>
        </p:txBody>
      </p:sp>
      <p:sp>
        <p:nvSpPr>
          <p:cNvPr id="196611" name="Rectangle 2">
            <a:extLst>
              <a:ext uri="{FF2B5EF4-FFF2-40B4-BE49-F238E27FC236}">
                <a16:creationId xmlns:a16="http://schemas.microsoft.com/office/drawing/2014/main" id="{968A6DF7-6990-5D05-DF58-DED3C3055DA4}"/>
              </a:ext>
            </a:extLst>
          </p:cNvPr>
          <p:cNvSpPr>
            <a:spLocks noGrp="1" noRot="1" noChangeAspect="1" noChangeArrowheads="1" noTextEdit="1"/>
          </p:cNvSpPr>
          <p:nvPr>
            <p:ph type="sldImg"/>
          </p:nvPr>
        </p:nvSpPr>
        <p:spPr>
          <a:ln/>
        </p:spPr>
      </p:sp>
      <p:sp>
        <p:nvSpPr>
          <p:cNvPr id="196612" name="Rectangle 3">
            <a:extLst>
              <a:ext uri="{FF2B5EF4-FFF2-40B4-BE49-F238E27FC236}">
                <a16:creationId xmlns:a16="http://schemas.microsoft.com/office/drawing/2014/main" id="{3D0CD1A5-9815-D46E-7887-493F13242A6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a:extLst>
              <a:ext uri="{FF2B5EF4-FFF2-40B4-BE49-F238E27FC236}">
                <a16:creationId xmlns:a16="http://schemas.microsoft.com/office/drawing/2014/main" id="{57D4905C-328E-F5E2-0C5C-76760191A6C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29F8F45-2F01-443A-B3DE-A97ABAFA8BC9}" type="slidenum">
              <a:rPr lang="en-US" altLang="en-US" sz="1200"/>
              <a:pPr/>
              <a:t>186</a:t>
            </a:fld>
            <a:endParaRPr lang="en-US" altLang="en-US" sz="1200"/>
          </a:p>
        </p:txBody>
      </p:sp>
      <p:sp>
        <p:nvSpPr>
          <p:cNvPr id="198659" name="Rectangle 2">
            <a:extLst>
              <a:ext uri="{FF2B5EF4-FFF2-40B4-BE49-F238E27FC236}">
                <a16:creationId xmlns:a16="http://schemas.microsoft.com/office/drawing/2014/main" id="{F54F46E9-0048-EA40-973B-5B9DA3638DF8}"/>
              </a:ext>
            </a:extLst>
          </p:cNvPr>
          <p:cNvSpPr>
            <a:spLocks noGrp="1" noRot="1" noChangeAspect="1" noChangeArrowheads="1" noTextEdit="1"/>
          </p:cNvSpPr>
          <p:nvPr>
            <p:ph type="sldImg"/>
          </p:nvPr>
        </p:nvSpPr>
        <p:spPr>
          <a:ln/>
        </p:spPr>
      </p:sp>
      <p:sp>
        <p:nvSpPr>
          <p:cNvPr id="198660" name="Rectangle 3">
            <a:extLst>
              <a:ext uri="{FF2B5EF4-FFF2-40B4-BE49-F238E27FC236}">
                <a16:creationId xmlns:a16="http://schemas.microsoft.com/office/drawing/2014/main" id="{96E8C1E8-B84C-C448-560B-D93819D9194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7">
            <a:extLst>
              <a:ext uri="{FF2B5EF4-FFF2-40B4-BE49-F238E27FC236}">
                <a16:creationId xmlns:a16="http://schemas.microsoft.com/office/drawing/2014/main" id="{1A57090F-6063-2618-13C3-4CA660BCE32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931CB4-715A-4DB8-B283-8A1F14546A53}" type="slidenum">
              <a:rPr lang="en-US" altLang="en-US" sz="1200"/>
              <a:pPr/>
              <a:t>187</a:t>
            </a:fld>
            <a:endParaRPr lang="en-US" altLang="en-US" sz="1200"/>
          </a:p>
        </p:txBody>
      </p:sp>
      <p:sp>
        <p:nvSpPr>
          <p:cNvPr id="200707" name="Rectangle 2">
            <a:extLst>
              <a:ext uri="{FF2B5EF4-FFF2-40B4-BE49-F238E27FC236}">
                <a16:creationId xmlns:a16="http://schemas.microsoft.com/office/drawing/2014/main" id="{726C590B-F91F-E1C2-783E-AA658B804508}"/>
              </a:ext>
            </a:extLst>
          </p:cNvPr>
          <p:cNvSpPr>
            <a:spLocks noGrp="1" noRot="1" noChangeAspect="1" noChangeArrowheads="1" noTextEdit="1"/>
          </p:cNvSpPr>
          <p:nvPr>
            <p:ph type="sldImg"/>
          </p:nvPr>
        </p:nvSpPr>
        <p:spPr>
          <a:ln/>
        </p:spPr>
      </p:sp>
      <p:sp>
        <p:nvSpPr>
          <p:cNvPr id="200708" name="Rectangle 3">
            <a:extLst>
              <a:ext uri="{FF2B5EF4-FFF2-40B4-BE49-F238E27FC236}">
                <a16:creationId xmlns:a16="http://schemas.microsoft.com/office/drawing/2014/main" id="{E5BBC0AC-DC05-0947-D511-20AD9B3BF00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a:extLst>
              <a:ext uri="{FF2B5EF4-FFF2-40B4-BE49-F238E27FC236}">
                <a16:creationId xmlns:a16="http://schemas.microsoft.com/office/drawing/2014/main" id="{FE64B6E3-5A42-1C07-5564-91683FF5569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E1D7AD9-BCE7-406D-A815-A644BB5665CD}" type="slidenum">
              <a:rPr lang="en-US" altLang="en-US" sz="1200"/>
              <a:pPr/>
              <a:t>188</a:t>
            </a:fld>
            <a:endParaRPr lang="en-US" altLang="en-US" sz="1200"/>
          </a:p>
        </p:txBody>
      </p:sp>
      <p:sp>
        <p:nvSpPr>
          <p:cNvPr id="202755" name="Rectangle 2">
            <a:extLst>
              <a:ext uri="{FF2B5EF4-FFF2-40B4-BE49-F238E27FC236}">
                <a16:creationId xmlns:a16="http://schemas.microsoft.com/office/drawing/2014/main" id="{10D6F4FE-20F2-CFBD-58B2-15D5ACAD0300}"/>
              </a:ext>
            </a:extLst>
          </p:cNvPr>
          <p:cNvSpPr>
            <a:spLocks noGrp="1" noRot="1" noChangeAspect="1" noChangeArrowheads="1" noTextEdit="1"/>
          </p:cNvSpPr>
          <p:nvPr>
            <p:ph type="sldImg"/>
          </p:nvPr>
        </p:nvSpPr>
        <p:spPr>
          <a:ln/>
        </p:spPr>
      </p:sp>
      <p:sp>
        <p:nvSpPr>
          <p:cNvPr id="202756" name="Rectangle 3">
            <a:extLst>
              <a:ext uri="{FF2B5EF4-FFF2-40B4-BE49-F238E27FC236}">
                <a16:creationId xmlns:a16="http://schemas.microsoft.com/office/drawing/2014/main" id="{C4EE5F46-FBEA-62DC-7541-5C0AFB30EC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a:extLst>
              <a:ext uri="{FF2B5EF4-FFF2-40B4-BE49-F238E27FC236}">
                <a16:creationId xmlns:a16="http://schemas.microsoft.com/office/drawing/2014/main" id="{F6B3FC11-439B-8651-55CC-B29F8E885C3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D3FB42F-5F31-4AF5-ABFD-519DA77BB80F}" type="slidenum">
              <a:rPr lang="en-US" altLang="en-US" sz="1200"/>
              <a:pPr/>
              <a:t>189</a:t>
            </a:fld>
            <a:endParaRPr lang="en-US" altLang="en-US" sz="1200"/>
          </a:p>
        </p:txBody>
      </p:sp>
      <p:sp>
        <p:nvSpPr>
          <p:cNvPr id="204803" name="Rectangle 2">
            <a:extLst>
              <a:ext uri="{FF2B5EF4-FFF2-40B4-BE49-F238E27FC236}">
                <a16:creationId xmlns:a16="http://schemas.microsoft.com/office/drawing/2014/main" id="{32AF7018-E67C-1AD8-6738-B09100466949}"/>
              </a:ext>
            </a:extLst>
          </p:cNvPr>
          <p:cNvSpPr>
            <a:spLocks noGrp="1" noRot="1" noChangeAspect="1" noChangeArrowheads="1" noTextEdit="1"/>
          </p:cNvSpPr>
          <p:nvPr>
            <p:ph type="sldImg"/>
          </p:nvPr>
        </p:nvSpPr>
        <p:spPr>
          <a:ln/>
        </p:spPr>
      </p:sp>
      <p:sp>
        <p:nvSpPr>
          <p:cNvPr id="204804" name="Rectangle 3">
            <a:extLst>
              <a:ext uri="{FF2B5EF4-FFF2-40B4-BE49-F238E27FC236}">
                <a16:creationId xmlns:a16="http://schemas.microsoft.com/office/drawing/2014/main" id="{D303A9B6-7001-740E-3792-CB88DDD4913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a:extLst>
              <a:ext uri="{FF2B5EF4-FFF2-40B4-BE49-F238E27FC236}">
                <a16:creationId xmlns:a16="http://schemas.microsoft.com/office/drawing/2014/main" id="{78FF8B12-8559-15AC-157F-183FC854C37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727C031-274C-44A1-9B39-8F05EB1C2416}" type="slidenum">
              <a:rPr lang="en-US" altLang="en-US" sz="1200"/>
              <a:pPr/>
              <a:t>190</a:t>
            </a:fld>
            <a:endParaRPr lang="en-US" altLang="en-US" sz="1200"/>
          </a:p>
        </p:txBody>
      </p:sp>
      <p:sp>
        <p:nvSpPr>
          <p:cNvPr id="206851" name="Rectangle 2">
            <a:extLst>
              <a:ext uri="{FF2B5EF4-FFF2-40B4-BE49-F238E27FC236}">
                <a16:creationId xmlns:a16="http://schemas.microsoft.com/office/drawing/2014/main" id="{DFBA69E8-D5B3-34EB-C70B-95E2F91F61A0}"/>
              </a:ext>
            </a:extLst>
          </p:cNvPr>
          <p:cNvSpPr>
            <a:spLocks noGrp="1" noRot="1" noChangeAspect="1" noChangeArrowheads="1" noTextEdit="1"/>
          </p:cNvSpPr>
          <p:nvPr>
            <p:ph type="sldImg"/>
          </p:nvPr>
        </p:nvSpPr>
        <p:spPr>
          <a:ln/>
        </p:spPr>
      </p:sp>
      <p:sp>
        <p:nvSpPr>
          <p:cNvPr id="206852" name="Rectangle 3">
            <a:extLst>
              <a:ext uri="{FF2B5EF4-FFF2-40B4-BE49-F238E27FC236}">
                <a16:creationId xmlns:a16="http://schemas.microsoft.com/office/drawing/2014/main" id="{E02CD148-B32A-3EA7-1A9D-EC314FEAF9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a:extLst>
              <a:ext uri="{FF2B5EF4-FFF2-40B4-BE49-F238E27FC236}">
                <a16:creationId xmlns:a16="http://schemas.microsoft.com/office/drawing/2014/main" id="{5FFE6248-177E-0143-929E-310E45BD6B9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0199DDC-D0F5-40B2-A02D-48CBD3F5AF62}" type="slidenum">
              <a:rPr lang="en-US" altLang="en-US" sz="1200"/>
              <a:pPr/>
              <a:t>191</a:t>
            </a:fld>
            <a:endParaRPr lang="en-US" altLang="en-US" sz="1200"/>
          </a:p>
        </p:txBody>
      </p:sp>
      <p:sp>
        <p:nvSpPr>
          <p:cNvPr id="208899" name="Rectangle 2">
            <a:extLst>
              <a:ext uri="{FF2B5EF4-FFF2-40B4-BE49-F238E27FC236}">
                <a16:creationId xmlns:a16="http://schemas.microsoft.com/office/drawing/2014/main" id="{4525ED8A-AB80-0D9E-0F52-72FCF864F790}"/>
              </a:ext>
            </a:extLst>
          </p:cNvPr>
          <p:cNvSpPr>
            <a:spLocks noGrp="1" noRot="1" noChangeAspect="1" noChangeArrowheads="1" noTextEdit="1"/>
          </p:cNvSpPr>
          <p:nvPr>
            <p:ph type="sldImg"/>
          </p:nvPr>
        </p:nvSpPr>
        <p:spPr>
          <a:ln/>
        </p:spPr>
      </p:sp>
      <p:sp>
        <p:nvSpPr>
          <p:cNvPr id="208900" name="Rectangle 3">
            <a:extLst>
              <a:ext uri="{FF2B5EF4-FFF2-40B4-BE49-F238E27FC236}">
                <a16:creationId xmlns:a16="http://schemas.microsoft.com/office/drawing/2014/main" id="{1D2C0A72-8144-6339-7C7F-2D2C7F5C87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a:extLst>
              <a:ext uri="{FF2B5EF4-FFF2-40B4-BE49-F238E27FC236}">
                <a16:creationId xmlns:a16="http://schemas.microsoft.com/office/drawing/2014/main" id="{4E280267-C29C-6C2D-73BC-4E67EE5E16F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ADE5395-D0A0-42F0-842F-5B092AA9A088}" type="slidenum">
              <a:rPr lang="en-US" altLang="en-US" sz="1200"/>
              <a:pPr/>
              <a:t>192</a:t>
            </a:fld>
            <a:endParaRPr lang="en-US" altLang="en-US" sz="1200"/>
          </a:p>
        </p:txBody>
      </p:sp>
      <p:sp>
        <p:nvSpPr>
          <p:cNvPr id="210947" name="Rectangle 2">
            <a:extLst>
              <a:ext uri="{FF2B5EF4-FFF2-40B4-BE49-F238E27FC236}">
                <a16:creationId xmlns:a16="http://schemas.microsoft.com/office/drawing/2014/main" id="{94F0EF2E-4318-AB29-5C63-F1DAD851E61D}"/>
              </a:ext>
            </a:extLst>
          </p:cNvPr>
          <p:cNvSpPr>
            <a:spLocks noGrp="1" noRot="1" noChangeAspect="1" noChangeArrowheads="1" noTextEdit="1"/>
          </p:cNvSpPr>
          <p:nvPr>
            <p:ph type="sldImg"/>
          </p:nvPr>
        </p:nvSpPr>
        <p:spPr>
          <a:ln/>
        </p:spPr>
      </p:sp>
      <p:sp>
        <p:nvSpPr>
          <p:cNvPr id="210948" name="Rectangle 3">
            <a:extLst>
              <a:ext uri="{FF2B5EF4-FFF2-40B4-BE49-F238E27FC236}">
                <a16:creationId xmlns:a16="http://schemas.microsoft.com/office/drawing/2014/main" id="{F35D9A2C-6F3E-FF85-CB14-1BB98D7BE9F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a:extLst>
              <a:ext uri="{FF2B5EF4-FFF2-40B4-BE49-F238E27FC236}">
                <a16:creationId xmlns:a16="http://schemas.microsoft.com/office/drawing/2014/main" id="{C8B42EB7-46CB-2E01-B15F-4F761DBC941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41E732B-4B91-45B8-9AE7-FD054A1830E7}" type="slidenum">
              <a:rPr lang="en-US" altLang="en-US" sz="1200"/>
              <a:pPr/>
              <a:t>193</a:t>
            </a:fld>
            <a:endParaRPr lang="en-US" altLang="en-US" sz="1200"/>
          </a:p>
        </p:txBody>
      </p:sp>
      <p:sp>
        <p:nvSpPr>
          <p:cNvPr id="212995" name="Rectangle 2">
            <a:extLst>
              <a:ext uri="{FF2B5EF4-FFF2-40B4-BE49-F238E27FC236}">
                <a16:creationId xmlns:a16="http://schemas.microsoft.com/office/drawing/2014/main" id="{DFF93E27-CB4F-8BD9-C892-7A6748FAD8DE}"/>
              </a:ext>
            </a:extLst>
          </p:cNvPr>
          <p:cNvSpPr>
            <a:spLocks noGrp="1" noRot="1" noChangeAspect="1" noChangeArrowheads="1" noTextEdit="1"/>
          </p:cNvSpPr>
          <p:nvPr>
            <p:ph type="sldImg"/>
          </p:nvPr>
        </p:nvSpPr>
        <p:spPr>
          <a:ln/>
        </p:spPr>
      </p:sp>
      <p:sp>
        <p:nvSpPr>
          <p:cNvPr id="212996" name="Rectangle 3">
            <a:extLst>
              <a:ext uri="{FF2B5EF4-FFF2-40B4-BE49-F238E27FC236}">
                <a16:creationId xmlns:a16="http://schemas.microsoft.com/office/drawing/2014/main" id="{AEAE67C4-077C-3D6B-AB08-13984B56F6B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7">
            <a:extLst>
              <a:ext uri="{FF2B5EF4-FFF2-40B4-BE49-F238E27FC236}">
                <a16:creationId xmlns:a16="http://schemas.microsoft.com/office/drawing/2014/main" id="{4CBBD3EC-324B-3D7B-5810-FCBC26E1BD2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73D8A4-8F67-4217-BE0D-5F8894F80129}" type="slidenum">
              <a:rPr lang="en-US" altLang="en-US" sz="1200"/>
              <a:pPr/>
              <a:t>194</a:t>
            </a:fld>
            <a:endParaRPr lang="en-US" altLang="en-US" sz="1200"/>
          </a:p>
        </p:txBody>
      </p:sp>
      <p:sp>
        <p:nvSpPr>
          <p:cNvPr id="215043" name="Rectangle 2">
            <a:extLst>
              <a:ext uri="{FF2B5EF4-FFF2-40B4-BE49-F238E27FC236}">
                <a16:creationId xmlns:a16="http://schemas.microsoft.com/office/drawing/2014/main" id="{F1FC0730-2A34-7236-BCAB-BD89EFA6F008}"/>
              </a:ext>
            </a:extLst>
          </p:cNvPr>
          <p:cNvSpPr>
            <a:spLocks noGrp="1" noRot="1" noChangeAspect="1" noChangeArrowheads="1" noTextEdit="1"/>
          </p:cNvSpPr>
          <p:nvPr>
            <p:ph type="sldImg"/>
          </p:nvPr>
        </p:nvSpPr>
        <p:spPr>
          <a:ln/>
        </p:spPr>
      </p:sp>
      <p:sp>
        <p:nvSpPr>
          <p:cNvPr id="215044" name="Rectangle 3">
            <a:extLst>
              <a:ext uri="{FF2B5EF4-FFF2-40B4-BE49-F238E27FC236}">
                <a16:creationId xmlns:a16="http://schemas.microsoft.com/office/drawing/2014/main" id="{00EE7EC1-8582-4E4F-FAFD-E35B7DE6C40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7">
            <a:extLst>
              <a:ext uri="{FF2B5EF4-FFF2-40B4-BE49-F238E27FC236}">
                <a16:creationId xmlns:a16="http://schemas.microsoft.com/office/drawing/2014/main" id="{F4FEE89F-5A63-9239-6CB3-80D39824958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253AA6C-4759-4025-A644-D9CCA92479F8}" type="slidenum">
              <a:rPr lang="en-US" altLang="en-US" sz="1200"/>
              <a:pPr/>
              <a:t>195</a:t>
            </a:fld>
            <a:endParaRPr lang="en-US" altLang="en-US" sz="1200"/>
          </a:p>
        </p:txBody>
      </p:sp>
      <p:sp>
        <p:nvSpPr>
          <p:cNvPr id="217091" name="Rectangle 2">
            <a:extLst>
              <a:ext uri="{FF2B5EF4-FFF2-40B4-BE49-F238E27FC236}">
                <a16:creationId xmlns:a16="http://schemas.microsoft.com/office/drawing/2014/main" id="{55AB3981-A8A0-3864-D1B4-F36D6418C1E0}"/>
              </a:ext>
            </a:extLst>
          </p:cNvPr>
          <p:cNvSpPr>
            <a:spLocks noGrp="1" noRot="1" noChangeAspect="1" noChangeArrowheads="1" noTextEdit="1"/>
          </p:cNvSpPr>
          <p:nvPr>
            <p:ph type="sldImg"/>
          </p:nvPr>
        </p:nvSpPr>
        <p:spPr>
          <a:ln/>
        </p:spPr>
      </p:sp>
      <p:sp>
        <p:nvSpPr>
          <p:cNvPr id="217092" name="Rectangle 3">
            <a:extLst>
              <a:ext uri="{FF2B5EF4-FFF2-40B4-BE49-F238E27FC236}">
                <a16:creationId xmlns:a16="http://schemas.microsoft.com/office/drawing/2014/main" id="{71C876E6-67CF-1E62-9D94-54D947E6EE7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a:extLst>
              <a:ext uri="{FF2B5EF4-FFF2-40B4-BE49-F238E27FC236}">
                <a16:creationId xmlns:a16="http://schemas.microsoft.com/office/drawing/2014/main" id="{B942B96D-6B3B-0ECA-00F5-6A6AD5FAD67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E4A2EE8-8757-4831-8742-7E6814A8CD18}" type="slidenum">
              <a:rPr lang="en-US" altLang="en-US" sz="1200"/>
              <a:pPr/>
              <a:t>196</a:t>
            </a:fld>
            <a:endParaRPr lang="en-US" altLang="en-US" sz="1200"/>
          </a:p>
        </p:txBody>
      </p:sp>
      <p:sp>
        <p:nvSpPr>
          <p:cNvPr id="219139" name="Rectangle 2">
            <a:extLst>
              <a:ext uri="{FF2B5EF4-FFF2-40B4-BE49-F238E27FC236}">
                <a16:creationId xmlns:a16="http://schemas.microsoft.com/office/drawing/2014/main" id="{FC7AFEBB-81E5-99E5-7BF8-9125FDF75E25}"/>
              </a:ext>
            </a:extLst>
          </p:cNvPr>
          <p:cNvSpPr>
            <a:spLocks noGrp="1" noRot="1" noChangeAspect="1" noChangeArrowheads="1" noTextEdit="1"/>
          </p:cNvSpPr>
          <p:nvPr>
            <p:ph type="sldImg"/>
          </p:nvPr>
        </p:nvSpPr>
        <p:spPr>
          <a:ln/>
        </p:spPr>
      </p:sp>
      <p:sp>
        <p:nvSpPr>
          <p:cNvPr id="219140" name="Rectangle 3">
            <a:extLst>
              <a:ext uri="{FF2B5EF4-FFF2-40B4-BE49-F238E27FC236}">
                <a16:creationId xmlns:a16="http://schemas.microsoft.com/office/drawing/2014/main" id="{6C991B0C-BE29-8F81-3A81-231B3907622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a:extLst>
              <a:ext uri="{FF2B5EF4-FFF2-40B4-BE49-F238E27FC236}">
                <a16:creationId xmlns:a16="http://schemas.microsoft.com/office/drawing/2014/main" id="{133562D0-F822-3808-C37F-59F7E5A03DE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C6425AC-0503-46A8-8A69-8F9B09FF977B}" type="slidenum">
              <a:rPr lang="en-US" altLang="en-US" sz="1200"/>
              <a:pPr/>
              <a:t>197</a:t>
            </a:fld>
            <a:endParaRPr lang="en-US" altLang="en-US" sz="1200"/>
          </a:p>
        </p:txBody>
      </p:sp>
      <p:sp>
        <p:nvSpPr>
          <p:cNvPr id="221187" name="Rectangle 2">
            <a:extLst>
              <a:ext uri="{FF2B5EF4-FFF2-40B4-BE49-F238E27FC236}">
                <a16:creationId xmlns:a16="http://schemas.microsoft.com/office/drawing/2014/main" id="{966FFD8A-2356-8539-A74C-089F95E9CC52}"/>
              </a:ext>
            </a:extLst>
          </p:cNvPr>
          <p:cNvSpPr>
            <a:spLocks noGrp="1" noRot="1" noChangeAspect="1" noChangeArrowheads="1" noTextEdit="1"/>
          </p:cNvSpPr>
          <p:nvPr>
            <p:ph type="sldImg"/>
          </p:nvPr>
        </p:nvSpPr>
        <p:spPr>
          <a:ln/>
        </p:spPr>
      </p:sp>
      <p:sp>
        <p:nvSpPr>
          <p:cNvPr id="221188" name="Rectangle 3">
            <a:extLst>
              <a:ext uri="{FF2B5EF4-FFF2-40B4-BE49-F238E27FC236}">
                <a16:creationId xmlns:a16="http://schemas.microsoft.com/office/drawing/2014/main" id="{81FD78F6-6EA3-E9B4-7B3F-DBD0A1C975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a:extLst>
              <a:ext uri="{FF2B5EF4-FFF2-40B4-BE49-F238E27FC236}">
                <a16:creationId xmlns:a16="http://schemas.microsoft.com/office/drawing/2014/main" id="{964CB693-AE35-9BCF-7387-E50B1E1AAED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D03EA77-4659-40B2-B67B-05AB61C82B81}" type="slidenum">
              <a:rPr lang="en-US" altLang="en-US" sz="1200"/>
              <a:pPr/>
              <a:t>198</a:t>
            </a:fld>
            <a:endParaRPr lang="en-US" altLang="en-US" sz="1200"/>
          </a:p>
        </p:txBody>
      </p:sp>
      <p:sp>
        <p:nvSpPr>
          <p:cNvPr id="223235" name="Rectangle 2">
            <a:extLst>
              <a:ext uri="{FF2B5EF4-FFF2-40B4-BE49-F238E27FC236}">
                <a16:creationId xmlns:a16="http://schemas.microsoft.com/office/drawing/2014/main" id="{0392BC9E-0BB8-317C-7FCD-BA4B170A9968}"/>
              </a:ext>
            </a:extLst>
          </p:cNvPr>
          <p:cNvSpPr>
            <a:spLocks noGrp="1" noRot="1" noChangeAspect="1" noChangeArrowheads="1" noTextEdit="1"/>
          </p:cNvSpPr>
          <p:nvPr>
            <p:ph type="sldImg"/>
          </p:nvPr>
        </p:nvSpPr>
        <p:spPr>
          <a:ln/>
        </p:spPr>
      </p:sp>
      <p:sp>
        <p:nvSpPr>
          <p:cNvPr id="223236" name="Rectangle 3">
            <a:extLst>
              <a:ext uri="{FF2B5EF4-FFF2-40B4-BE49-F238E27FC236}">
                <a16:creationId xmlns:a16="http://schemas.microsoft.com/office/drawing/2014/main" id="{7D2B2583-595A-317E-46F6-78F20889F6B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7">
            <a:extLst>
              <a:ext uri="{FF2B5EF4-FFF2-40B4-BE49-F238E27FC236}">
                <a16:creationId xmlns:a16="http://schemas.microsoft.com/office/drawing/2014/main" id="{F4AF10A5-4729-339F-C3D9-BD87F1AD4A5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3874477-862A-42CC-B08B-6EA7AAA3B243}" type="slidenum">
              <a:rPr lang="en-US" altLang="en-US" sz="1200"/>
              <a:pPr/>
              <a:t>199</a:t>
            </a:fld>
            <a:endParaRPr lang="en-US" altLang="en-US" sz="1200"/>
          </a:p>
        </p:txBody>
      </p:sp>
      <p:sp>
        <p:nvSpPr>
          <p:cNvPr id="225283" name="Rectangle 2">
            <a:extLst>
              <a:ext uri="{FF2B5EF4-FFF2-40B4-BE49-F238E27FC236}">
                <a16:creationId xmlns:a16="http://schemas.microsoft.com/office/drawing/2014/main" id="{DF76172A-495F-A759-11A1-7D6763DA00CC}"/>
              </a:ext>
            </a:extLst>
          </p:cNvPr>
          <p:cNvSpPr>
            <a:spLocks noGrp="1" noRot="1" noChangeAspect="1" noChangeArrowheads="1" noTextEdit="1"/>
          </p:cNvSpPr>
          <p:nvPr>
            <p:ph type="sldImg"/>
          </p:nvPr>
        </p:nvSpPr>
        <p:spPr>
          <a:ln/>
        </p:spPr>
      </p:sp>
      <p:sp>
        <p:nvSpPr>
          <p:cNvPr id="225284" name="Rectangle 3">
            <a:extLst>
              <a:ext uri="{FF2B5EF4-FFF2-40B4-BE49-F238E27FC236}">
                <a16:creationId xmlns:a16="http://schemas.microsoft.com/office/drawing/2014/main" id="{EF372056-F72B-F0D3-0F74-16153EAC1F4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7">
            <a:extLst>
              <a:ext uri="{FF2B5EF4-FFF2-40B4-BE49-F238E27FC236}">
                <a16:creationId xmlns:a16="http://schemas.microsoft.com/office/drawing/2014/main" id="{88058884-ECF1-44AD-C6C5-D7D6F54490C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E0BFAD8-57A6-4334-922A-6215B487FFF1}" type="slidenum">
              <a:rPr lang="en-US" altLang="en-US" sz="1200"/>
              <a:pPr/>
              <a:t>200</a:t>
            </a:fld>
            <a:endParaRPr lang="en-US" altLang="en-US" sz="1200"/>
          </a:p>
        </p:txBody>
      </p:sp>
      <p:sp>
        <p:nvSpPr>
          <p:cNvPr id="227331" name="Rectangle 2">
            <a:extLst>
              <a:ext uri="{FF2B5EF4-FFF2-40B4-BE49-F238E27FC236}">
                <a16:creationId xmlns:a16="http://schemas.microsoft.com/office/drawing/2014/main" id="{897F44B6-65FD-2E3C-C7C0-708A3EF67E00}"/>
              </a:ext>
            </a:extLst>
          </p:cNvPr>
          <p:cNvSpPr>
            <a:spLocks noGrp="1" noRot="1" noChangeAspect="1" noChangeArrowheads="1" noTextEdit="1"/>
          </p:cNvSpPr>
          <p:nvPr>
            <p:ph type="sldImg"/>
          </p:nvPr>
        </p:nvSpPr>
        <p:spPr>
          <a:ln/>
        </p:spPr>
      </p:sp>
      <p:sp>
        <p:nvSpPr>
          <p:cNvPr id="227332" name="Rectangle 3">
            <a:extLst>
              <a:ext uri="{FF2B5EF4-FFF2-40B4-BE49-F238E27FC236}">
                <a16:creationId xmlns:a16="http://schemas.microsoft.com/office/drawing/2014/main" id="{FF926AC8-9910-A99A-3BFA-198CD131F89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7">
            <a:extLst>
              <a:ext uri="{FF2B5EF4-FFF2-40B4-BE49-F238E27FC236}">
                <a16:creationId xmlns:a16="http://schemas.microsoft.com/office/drawing/2014/main" id="{38BBEDF2-60C6-EDF4-DFAB-E537D4AAF8B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379B95-9EBF-4149-BB9D-D3DF09EA3E27}" type="slidenum">
              <a:rPr lang="en-US" altLang="en-US" sz="1200"/>
              <a:pPr/>
              <a:t>201</a:t>
            </a:fld>
            <a:endParaRPr lang="en-US" altLang="en-US" sz="1200"/>
          </a:p>
        </p:txBody>
      </p:sp>
      <p:sp>
        <p:nvSpPr>
          <p:cNvPr id="229379" name="Rectangle 2">
            <a:extLst>
              <a:ext uri="{FF2B5EF4-FFF2-40B4-BE49-F238E27FC236}">
                <a16:creationId xmlns:a16="http://schemas.microsoft.com/office/drawing/2014/main" id="{0BB85BCB-BF74-F33F-6DFC-1D4070DE5EBE}"/>
              </a:ext>
            </a:extLst>
          </p:cNvPr>
          <p:cNvSpPr>
            <a:spLocks noGrp="1" noRot="1" noChangeAspect="1" noChangeArrowheads="1" noTextEdit="1"/>
          </p:cNvSpPr>
          <p:nvPr>
            <p:ph type="sldImg"/>
          </p:nvPr>
        </p:nvSpPr>
        <p:spPr>
          <a:ln/>
        </p:spPr>
      </p:sp>
      <p:sp>
        <p:nvSpPr>
          <p:cNvPr id="229380" name="Rectangle 3">
            <a:extLst>
              <a:ext uri="{FF2B5EF4-FFF2-40B4-BE49-F238E27FC236}">
                <a16:creationId xmlns:a16="http://schemas.microsoft.com/office/drawing/2014/main" id="{81CD855E-9CB8-AB30-5417-3A4D4BD2AE0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7">
            <a:extLst>
              <a:ext uri="{FF2B5EF4-FFF2-40B4-BE49-F238E27FC236}">
                <a16:creationId xmlns:a16="http://schemas.microsoft.com/office/drawing/2014/main" id="{9B5CF0D0-9838-BFEF-DD98-B0FB1C6FC6A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D082342-FA28-42F8-8C8C-C2FCA155D6AC}" type="slidenum">
              <a:rPr lang="en-US" altLang="en-US" sz="1200"/>
              <a:pPr/>
              <a:t>252</a:t>
            </a:fld>
            <a:endParaRPr lang="en-US" altLang="en-US" sz="1200"/>
          </a:p>
        </p:txBody>
      </p:sp>
      <p:sp>
        <p:nvSpPr>
          <p:cNvPr id="282627" name="Rectangle 2">
            <a:extLst>
              <a:ext uri="{FF2B5EF4-FFF2-40B4-BE49-F238E27FC236}">
                <a16:creationId xmlns:a16="http://schemas.microsoft.com/office/drawing/2014/main" id="{75E3777C-973D-9DD6-42D5-039C91A27780}"/>
              </a:ext>
            </a:extLst>
          </p:cNvPr>
          <p:cNvSpPr>
            <a:spLocks noGrp="1" noRot="1" noChangeAspect="1" noChangeArrowheads="1" noTextEdit="1"/>
          </p:cNvSpPr>
          <p:nvPr>
            <p:ph type="sldImg"/>
          </p:nvPr>
        </p:nvSpPr>
        <p:spPr>
          <a:ln/>
        </p:spPr>
      </p:sp>
      <p:sp>
        <p:nvSpPr>
          <p:cNvPr id="282628" name="Rectangle 3">
            <a:extLst>
              <a:ext uri="{FF2B5EF4-FFF2-40B4-BE49-F238E27FC236}">
                <a16:creationId xmlns:a16="http://schemas.microsoft.com/office/drawing/2014/main" id="{0DC2FA92-D965-0511-ECF7-94D4E8A263A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7">
            <a:extLst>
              <a:ext uri="{FF2B5EF4-FFF2-40B4-BE49-F238E27FC236}">
                <a16:creationId xmlns:a16="http://schemas.microsoft.com/office/drawing/2014/main" id="{F1F4C378-1493-A025-39FB-280B6E384ED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6AF96E5-F2D6-4674-A22A-898ABD204B4D}" type="slidenum">
              <a:rPr lang="en-US" altLang="en-US" sz="1200"/>
              <a:pPr/>
              <a:t>253</a:t>
            </a:fld>
            <a:endParaRPr lang="en-US" altLang="en-US" sz="1200"/>
          </a:p>
        </p:txBody>
      </p:sp>
      <p:sp>
        <p:nvSpPr>
          <p:cNvPr id="284675" name="Rectangle 2">
            <a:extLst>
              <a:ext uri="{FF2B5EF4-FFF2-40B4-BE49-F238E27FC236}">
                <a16:creationId xmlns:a16="http://schemas.microsoft.com/office/drawing/2014/main" id="{A0E5EB5A-B77F-4880-928A-8BE7A12370B5}"/>
              </a:ext>
            </a:extLst>
          </p:cNvPr>
          <p:cNvSpPr>
            <a:spLocks noGrp="1" noRot="1" noChangeAspect="1" noChangeArrowheads="1" noTextEdit="1"/>
          </p:cNvSpPr>
          <p:nvPr>
            <p:ph type="sldImg"/>
          </p:nvPr>
        </p:nvSpPr>
        <p:spPr>
          <a:ln/>
        </p:spPr>
      </p:sp>
      <p:sp>
        <p:nvSpPr>
          <p:cNvPr id="284676" name="Rectangle 3">
            <a:extLst>
              <a:ext uri="{FF2B5EF4-FFF2-40B4-BE49-F238E27FC236}">
                <a16:creationId xmlns:a16="http://schemas.microsoft.com/office/drawing/2014/main" id="{4E5EE169-2997-B5D9-7F8F-38C47D522C6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7">
            <a:extLst>
              <a:ext uri="{FF2B5EF4-FFF2-40B4-BE49-F238E27FC236}">
                <a16:creationId xmlns:a16="http://schemas.microsoft.com/office/drawing/2014/main" id="{D0BF9163-A544-EB80-0D08-29FB673633C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7F81C40-2578-44BB-BF93-02AF8F5D3973}" type="slidenum">
              <a:rPr lang="en-US" altLang="en-US" sz="1200"/>
              <a:pPr/>
              <a:t>256</a:t>
            </a:fld>
            <a:endParaRPr lang="en-US" altLang="en-US" sz="1200"/>
          </a:p>
        </p:txBody>
      </p:sp>
      <p:sp>
        <p:nvSpPr>
          <p:cNvPr id="288771" name="Rectangle 2">
            <a:extLst>
              <a:ext uri="{FF2B5EF4-FFF2-40B4-BE49-F238E27FC236}">
                <a16:creationId xmlns:a16="http://schemas.microsoft.com/office/drawing/2014/main" id="{D46287FB-B869-9D6B-43BC-BD65E25F1B25}"/>
              </a:ext>
            </a:extLst>
          </p:cNvPr>
          <p:cNvSpPr>
            <a:spLocks noGrp="1" noRot="1" noChangeAspect="1" noChangeArrowheads="1" noTextEdit="1"/>
          </p:cNvSpPr>
          <p:nvPr>
            <p:ph type="sldImg"/>
          </p:nvPr>
        </p:nvSpPr>
        <p:spPr>
          <a:ln/>
        </p:spPr>
      </p:sp>
      <p:sp>
        <p:nvSpPr>
          <p:cNvPr id="288772" name="Rectangle 3">
            <a:extLst>
              <a:ext uri="{FF2B5EF4-FFF2-40B4-BE49-F238E27FC236}">
                <a16:creationId xmlns:a16="http://schemas.microsoft.com/office/drawing/2014/main" id="{DD332A15-DF08-4F63-196B-4F1F0F95883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7">
            <a:extLst>
              <a:ext uri="{FF2B5EF4-FFF2-40B4-BE49-F238E27FC236}">
                <a16:creationId xmlns:a16="http://schemas.microsoft.com/office/drawing/2014/main" id="{6AC71B35-DC58-28DC-D95A-EF561F0ADBB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AC1270-90BB-4048-A79A-EDBAF36C7E4D}" type="slidenum">
              <a:rPr lang="en-US" altLang="en-US" sz="1200"/>
              <a:pPr/>
              <a:t>257</a:t>
            </a:fld>
            <a:endParaRPr lang="en-US" altLang="en-US" sz="1200"/>
          </a:p>
        </p:txBody>
      </p:sp>
      <p:sp>
        <p:nvSpPr>
          <p:cNvPr id="290819" name="Rectangle 2">
            <a:extLst>
              <a:ext uri="{FF2B5EF4-FFF2-40B4-BE49-F238E27FC236}">
                <a16:creationId xmlns:a16="http://schemas.microsoft.com/office/drawing/2014/main" id="{5551C89E-30DA-0D0A-BD57-AA289B32244C}"/>
              </a:ext>
            </a:extLst>
          </p:cNvPr>
          <p:cNvSpPr>
            <a:spLocks noGrp="1" noRot="1" noChangeAspect="1" noChangeArrowheads="1" noTextEdit="1"/>
          </p:cNvSpPr>
          <p:nvPr>
            <p:ph type="sldImg"/>
          </p:nvPr>
        </p:nvSpPr>
        <p:spPr>
          <a:ln/>
        </p:spPr>
      </p:sp>
      <p:sp>
        <p:nvSpPr>
          <p:cNvPr id="290820" name="Rectangle 3">
            <a:extLst>
              <a:ext uri="{FF2B5EF4-FFF2-40B4-BE49-F238E27FC236}">
                <a16:creationId xmlns:a16="http://schemas.microsoft.com/office/drawing/2014/main" id="{99E60B06-BCA5-9076-CC3F-269194C66E3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7">
            <a:extLst>
              <a:ext uri="{FF2B5EF4-FFF2-40B4-BE49-F238E27FC236}">
                <a16:creationId xmlns:a16="http://schemas.microsoft.com/office/drawing/2014/main" id="{1D3585C4-5FF8-3CDA-3038-8C459016F48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F2DB456-00A8-442A-8FD9-2C4B39236BBD}" type="slidenum">
              <a:rPr lang="en-US" altLang="en-US" sz="1200"/>
              <a:pPr/>
              <a:t>258</a:t>
            </a:fld>
            <a:endParaRPr lang="en-US" altLang="en-US" sz="1200"/>
          </a:p>
        </p:txBody>
      </p:sp>
      <p:sp>
        <p:nvSpPr>
          <p:cNvPr id="292867" name="Rectangle 2">
            <a:extLst>
              <a:ext uri="{FF2B5EF4-FFF2-40B4-BE49-F238E27FC236}">
                <a16:creationId xmlns:a16="http://schemas.microsoft.com/office/drawing/2014/main" id="{1FAFD3EF-5F6F-434A-22ED-63151581A88A}"/>
              </a:ext>
            </a:extLst>
          </p:cNvPr>
          <p:cNvSpPr>
            <a:spLocks noGrp="1" noRot="1" noChangeAspect="1" noChangeArrowheads="1" noTextEdit="1"/>
          </p:cNvSpPr>
          <p:nvPr>
            <p:ph type="sldImg"/>
          </p:nvPr>
        </p:nvSpPr>
        <p:spPr>
          <a:ln/>
        </p:spPr>
      </p:sp>
      <p:sp>
        <p:nvSpPr>
          <p:cNvPr id="292868" name="Rectangle 3">
            <a:extLst>
              <a:ext uri="{FF2B5EF4-FFF2-40B4-BE49-F238E27FC236}">
                <a16:creationId xmlns:a16="http://schemas.microsoft.com/office/drawing/2014/main" id="{18A5B3B9-A61A-8A27-121C-61981484A34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7">
            <a:extLst>
              <a:ext uri="{FF2B5EF4-FFF2-40B4-BE49-F238E27FC236}">
                <a16:creationId xmlns:a16="http://schemas.microsoft.com/office/drawing/2014/main" id="{60D8E1D5-7682-F391-0837-6CD33854430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C17C2E2-A9A4-4166-8B33-4FE47D59A91C}" type="slidenum">
              <a:rPr lang="en-US" altLang="en-US" sz="1200"/>
              <a:pPr/>
              <a:t>259</a:t>
            </a:fld>
            <a:endParaRPr lang="en-US" altLang="en-US" sz="1200"/>
          </a:p>
        </p:txBody>
      </p:sp>
      <p:sp>
        <p:nvSpPr>
          <p:cNvPr id="294915" name="Rectangle 2">
            <a:extLst>
              <a:ext uri="{FF2B5EF4-FFF2-40B4-BE49-F238E27FC236}">
                <a16:creationId xmlns:a16="http://schemas.microsoft.com/office/drawing/2014/main" id="{458472D5-22C0-227B-F92B-A3AA5C52D8F1}"/>
              </a:ext>
            </a:extLst>
          </p:cNvPr>
          <p:cNvSpPr>
            <a:spLocks noGrp="1" noRot="1" noChangeAspect="1" noChangeArrowheads="1" noTextEdit="1"/>
          </p:cNvSpPr>
          <p:nvPr>
            <p:ph type="sldImg"/>
          </p:nvPr>
        </p:nvSpPr>
        <p:spPr>
          <a:ln/>
        </p:spPr>
      </p:sp>
      <p:sp>
        <p:nvSpPr>
          <p:cNvPr id="294916" name="Rectangle 3">
            <a:extLst>
              <a:ext uri="{FF2B5EF4-FFF2-40B4-BE49-F238E27FC236}">
                <a16:creationId xmlns:a16="http://schemas.microsoft.com/office/drawing/2014/main" id="{BA919D9D-7084-9C8C-C6EC-85A39CAADE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7">
            <a:extLst>
              <a:ext uri="{FF2B5EF4-FFF2-40B4-BE49-F238E27FC236}">
                <a16:creationId xmlns:a16="http://schemas.microsoft.com/office/drawing/2014/main" id="{DCBF5EFE-6CB1-5384-1037-D2A784A237C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2C8E3E7-B81C-4F8C-94EB-C6DFE05F7194}" type="slidenum">
              <a:rPr lang="en-US" altLang="en-US" sz="1200"/>
              <a:pPr/>
              <a:t>260</a:t>
            </a:fld>
            <a:endParaRPr lang="en-US" altLang="en-US" sz="1200"/>
          </a:p>
        </p:txBody>
      </p:sp>
      <p:sp>
        <p:nvSpPr>
          <p:cNvPr id="296963" name="Rectangle 2">
            <a:extLst>
              <a:ext uri="{FF2B5EF4-FFF2-40B4-BE49-F238E27FC236}">
                <a16:creationId xmlns:a16="http://schemas.microsoft.com/office/drawing/2014/main" id="{D74A8C0A-88A6-35C9-6A06-9F7139D5687D}"/>
              </a:ext>
            </a:extLst>
          </p:cNvPr>
          <p:cNvSpPr>
            <a:spLocks noGrp="1" noRot="1" noChangeAspect="1" noChangeArrowheads="1" noTextEdit="1"/>
          </p:cNvSpPr>
          <p:nvPr>
            <p:ph type="sldImg"/>
          </p:nvPr>
        </p:nvSpPr>
        <p:spPr>
          <a:ln/>
        </p:spPr>
      </p:sp>
      <p:sp>
        <p:nvSpPr>
          <p:cNvPr id="296964" name="Rectangle 3">
            <a:extLst>
              <a:ext uri="{FF2B5EF4-FFF2-40B4-BE49-F238E27FC236}">
                <a16:creationId xmlns:a16="http://schemas.microsoft.com/office/drawing/2014/main" id="{A88A87AD-C474-EBEE-8DCD-C344D187553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7">
            <a:extLst>
              <a:ext uri="{FF2B5EF4-FFF2-40B4-BE49-F238E27FC236}">
                <a16:creationId xmlns:a16="http://schemas.microsoft.com/office/drawing/2014/main" id="{76FEB521-492F-AC0E-F3A5-D71A1F54FA9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0C6EE0-810A-4B8B-8AB2-7F7C47355715}" type="slidenum">
              <a:rPr lang="en-US" altLang="en-US" sz="1200"/>
              <a:pPr/>
              <a:t>261</a:t>
            </a:fld>
            <a:endParaRPr lang="en-US" altLang="en-US" sz="1200"/>
          </a:p>
        </p:txBody>
      </p:sp>
      <p:sp>
        <p:nvSpPr>
          <p:cNvPr id="299011" name="Rectangle 2">
            <a:extLst>
              <a:ext uri="{FF2B5EF4-FFF2-40B4-BE49-F238E27FC236}">
                <a16:creationId xmlns:a16="http://schemas.microsoft.com/office/drawing/2014/main" id="{1AFA160A-2ED0-BEAE-88EE-67E6D2F31F59}"/>
              </a:ext>
            </a:extLst>
          </p:cNvPr>
          <p:cNvSpPr>
            <a:spLocks noGrp="1" noRot="1" noChangeAspect="1" noChangeArrowheads="1" noTextEdit="1"/>
          </p:cNvSpPr>
          <p:nvPr>
            <p:ph type="sldImg"/>
          </p:nvPr>
        </p:nvSpPr>
        <p:spPr>
          <a:ln/>
        </p:spPr>
      </p:sp>
      <p:sp>
        <p:nvSpPr>
          <p:cNvPr id="299012" name="Rectangle 3">
            <a:extLst>
              <a:ext uri="{FF2B5EF4-FFF2-40B4-BE49-F238E27FC236}">
                <a16:creationId xmlns:a16="http://schemas.microsoft.com/office/drawing/2014/main" id="{B72DFB76-762B-516B-BD63-F9D3848697C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7">
            <a:extLst>
              <a:ext uri="{FF2B5EF4-FFF2-40B4-BE49-F238E27FC236}">
                <a16:creationId xmlns:a16="http://schemas.microsoft.com/office/drawing/2014/main" id="{6957C2F3-932A-48DA-B8DA-4099777CA7F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F9D6D96-6DCA-4544-BA19-DA7E3DCC84AF}" type="slidenum">
              <a:rPr lang="en-US" altLang="en-US" sz="1200"/>
              <a:pPr/>
              <a:t>262</a:t>
            </a:fld>
            <a:endParaRPr lang="en-US" altLang="en-US" sz="1200"/>
          </a:p>
        </p:txBody>
      </p:sp>
      <p:sp>
        <p:nvSpPr>
          <p:cNvPr id="301059" name="Rectangle 2">
            <a:extLst>
              <a:ext uri="{FF2B5EF4-FFF2-40B4-BE49-F238E27FC236}">
                <a16:creationId xmlns:a16="http://schemas.microsoft.com/office/drawing/2014/main" id="{E9D2901C-A140-FFE4-F97C-1DCF8B29C624}"/>
              </a:ext>
            </a:extLst>
          </p:cNvPr>
          <p:cNvSpPr>
            <a:spLocks noGrp="1" noRot="1" noChangeAspect="1" noChangeArrowheads="1" noTextEdit="1"/>
          </p:cNvSpPr>
          <p:nvPr>
            <p:ph type="sldImg"/>
          </p:nvPr>
        </p:nvSpPr>
        <p:spPr>
          <a:ln/>
        </p:spPr>
      </p:sp>
      <p:sp>
        <p:nvSpPr>
          <p:cNvPr id="301060" name="Rectangle 3">
            <a:extLst>
              <a:ext uri="{FF2B5EF4-FFF2-40B4-BE49-F238E27FC236}">
                <a16:creationId xmlns:a16="http://schemas.microsoft.com/office/drawing/2014/main" id="{9843E42B-79B9-FAEE-7E35-CE903D844E7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7">
            <a:extLst>
              <a:ext uri="{FF2B5EF4-FFF2-40B4-BE49-F238E27FC236}">
                <a16:creationId xmlns:a16="http://schemas.microsoft.com/office/drawing/2014/main" id="{3967461F-B1D6-EB1B-625A-5BC7B029AA6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EDD19A-2A89-494A-B560-8A22AD38C859}" type="slidenum">
              <a:rPr lang="en-US" altLang="en-US" sz="1200"/>
              <a:pPr/>
              <a:t>263</a:t>
            </a:fld>
            <a:endParaRPr lang="en-US" altLang="en-US" sz="1200"/>
          </a:p>
        </p:txBody>
      </p:sp>
      <p:sp>
        <p:nvSpPr>
          <p:cNvPr id="303107" name="Rectangle 2">
            <a:extLst>
              <a:ext uri="{FF2B5EF4-FFF2-40B4-BE49-F238E27FC236}">
                <a16:creationId xmlns:a16="http://schemas.microsoft.com/office/drawing/2014/main" id="{B6389AF9-EB90-D387-09DD-B7607AFC6D8F}"/>
              </a:ext>
            </a:extLst>
          </p:cNvPr>
          <p:cNvSpPr>
            <a:spLocks noGrp="1" noRot="1" noChangeAspect="1" noChangeArrowheads="1" noTextEdit="1"/>
          </p:cNvSpPr>
          <p:nvPr>
            <p:ph type="sldImg"/>
          </p:nvPr>
        </p:nvSpPr>
        <p:spPr>
          <a:ln/>
        </p:spPr>
      </p:sp>
      <p:sp>
        <p:nvSpPr>
          <p:cNvPr id="303108" name="Rectangle 3">
            <a:extLst>
              <a:ext uri="{FF2B5EF4-FFF2-40B4-BE49-F238E27FC236}">
                <a16:creationId xmlns:a16="http://schemas.microsoft.com/office/drawing/2014/main" id="{C93AD8B8-C0F8-51D0-4734-3D9BC43441B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7">
            <a:extLst>
              <a:ext uri="{FF2B5EF4-FFF2-40B4-BE49-F238E27FC236}">
                <a16:creationId xmlns:a16="http://schemas.microsoft.com/office/drawing/2014/main" id="{479E2440-2217-FA76-943E-8B7FAB2D5B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49635FE-9233-4598-96CE-78E908654754}" type="slidenum">
              <a:rPr lang="en-US" altLang="en-US" sz="1200"/>
              <a:pPr/>
              <a:t>264</a:t>
            </a:fld>
            <a:endParaRPr lang="en-US" altLang="en-US" sz="1200"/>
          </a:p>
        </p:txBody>
      </p:sp>
      <p:sp>
        <p:nvSpPr>
          <p:cNvPr id="305155" name="Rectangle 2">
            <a:extLst>
              <a:ext uri="{FF2B5EF4-FFF2-40B4-BE49-F238E27FC236}">
                <a16:creationId xmlns:a16="http://schemas.microsoft.com/office/drawing/2014/main" id="{86AE28ED-C770-C3FC-2527-28DDA7E3F367}"/>
              </a:ext>
            </a:extLst>
          </p:cNvPr>
          <p:cNvSpPr>
            <a:spLocks noGrp="1" noRot="1" noChangeAspect="1" noChangeArrowheads="1" noTextEdit="1"/>
          </p:cNvSpPr>
          <p:nvPr>
            <p:ph type="sldImg"/>
          </p:nvPr>
        </p:nvSpPr>
        <p:spPr>
          <a:ln/>
        </p:spPr>
      </p:sp>
      <p:sp>
        <p:nvSpPr>
          <p:cNvPr id="305156" name="Rectangle 3">
            <a:extLst>
              <a:ext uri="{FF2B5EF4-FFF2-40B4-BE49-F238E27FC236}">
                <a16:creationId xmlns:a16="http://schemas.microsoft.com/office/drawing/2014/main" id="{6FE9D17B-5706-ADD8-F269-8843F775B38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7">
            <a:extLst>
              <a:ext uri="{FF2B5EF4-FFF2-40B4-BE49-F238E27FC236}">
                <a16:creationId xmlns:a16="http://schemas.microsoft.com/office/drawing/2014/main" id="{6E9C898F-1E58-5113-E96B-ECA8B015654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D8393A5-6C1D-4981-83BD-96417BED8FEC}" type="slidenum">
              <a:rPr lang="en-US" altLang="en-US" sz="1200"/>
              <a:pPr/>
              <a:t>265</a:t>
            </a:fld>
            <a:endParaRPr lang="en-US" altLang="en-US" sz="1200"/>
          </a:p>
        </p:txBody>
      </p:sp>
      <p:sp>
        <p:nvSpPr>
          <p:cNvPr id="307203" name="Rectangle 2">
            <a:extLst>
              <a:ext uri="{FF2B5EF4-FFF2-40B4-BE49-F238E27FC236}">
                <a16:creationId xmlns:a16="http://schemas.microsoft.com/office/drawing/2014/main" id="{C7D4FCD9-5F53-7DB7-FA2A-F957EC82B191}"/>
              </a:ext>
            </a:extLst>
          </p:cNvPr>
          <p:cNvSpPr>
            <a:spLocks noGrp="1" noRot="1" noChangeAspect="1" noChangeArrowheads="1" noTextEdit="1"/>
          </p:cNvSpPr>
          <p:nvPr>
            <p:ph type="sldImg"/>
          </p:nvPr>
        </p:nvSpPr>
        <p:spPr>
          <a:ln/>
        </p:spPr>
      </p:sp>
      <p:sp>
        <p:nvSpPr>
          <p:cNvPr id="307204" name="Rectangle 3">
            <a:extLst>
              <a:ext uri="{FF2B5EF4-FFF2-40B4-BE49-F238E27FC236}">
                <a16:creationId xmlns:a16="http://schemas.microsoft.com/office/drawing/2014/main" id="{9F8DAD5C-919E-C2F4-7180-841FD24B56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7">
            <a:extLst>
              <a:ext uri="{FF2B5EF4-FFF2-40B4-BE49-F238E27FC236}">
                <a16:creationId xmlns:a16="http://schemas.microsoft.com/office/drawing/2014/main" id="{FEED553A-1A75-FFAD-9167-2A553AC8BBF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5C4DE61-5A91-4873-AFCC-2BA9A6773F7E}" type="slidenum">
              <a:rPr lang="en-US" altLang="en-US" sz="1200"/>
              <a:pPr/>
              <a:t>266</a:t>
            </a:fld>
            <a:endParaRPr lang="en-US" altLang="en-US" sz="1200"/>
          </a:p>
        </p:txBody>
      </p:sp>
      <p:sp>
        <p:nvSpPr>
          <p:cNvPr id="309251" name="Rectangle 2">
            <a:extLst>
              <a:ext uri="{FF2B5EF4-FFF2-40B4-BE49-F238E27FC236}">
                <a16:creationId xmlns:a16="http://schemas.microsoft.com/office/drawing/2014/main" id="{619D4E81-BFB7-509E-5190-9A62F0C67F71}"/>
              </a:ext>
            </a:extLst>
          </p:cNvPr>
          <p:cNvSpPr>
            <a:spLocks noGrp="1" noRot="1" noChangeAspect="1" noChangeArrowheads="1" noTextEdit="1"/>
          </p:cNvSpPr>
          <p:nvPr>
            <p:ph type="sldImg"/>
          </p:nvPr>
        </p:nvSpPr>
        <p:spPr>
          <a:ln/>
        </p:spPr>
      </p:sp>
      <p:sp>
        <p:nvSpPr>
          <p:cNvPr id="309252" name="Rectangle 3">
            <a:extLst>
              <a:ext uri="{FF2B5EF4-FFF2-40B4-BE49-F238E27FC236}">
                <a16:creationId xmlns:a16="http://schemas.microsoft.com/office/drawing/2014/main" id="{2631687B-71FF-36C2-1AB8-E587599BF48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7">
            <a:extLst>
              <a:ext uri="{FF2B5EF4-FFF2-40B4-BE49-F238E27FC236}">
                <a16:creationId xmlns:a16="http://schemas.microsoft.com/office/drawing/2014/main" id="{74A34EA3-BF5D-CAF7-EE7E-B510C603A95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2996DE7-4424-4244-93A0-75F8B72E00D0}" type="slidenum">
              <a:rPr lang="en-US" altLang="en-US" sz="1200"/>
              <a:pPr/>
              <a:t>267</a:t>
            </a:fld>
            <a:endParaRPr lang="en-US" altLang="en-US" sz="1200"/>
          </a:p>
        </p:txBody>
      </p:sp>
      <p:sp>
        <p:nvSpPr>
          <p:cNvPr id="311299" name="Rectangle 2">
            <a:extLst>
              <a:ext uri="{FF2B5EF4-FFF2-40B4-BE49-F238E27FC236}">
                <a16:creationId xmlns:a16="http://schemas.microsoft.com/office/drawing/2014/main" id="{CF96436B-0C6D-06C6-6040-DF45DE580113}"/>
              </a:ext>
            </a:extLst>
          </p:cNvPr>
          <p:cNvSpPr>
            <a:spLocks noGrp="1" noRot="1" noChangeAspect="1" noChangeArrowheads="1" noTextEdit="1"/>
          </p:cNvSpPr>
          <p:nvPr>
            <p:ph type="sldImg"/>
          </p:nvPr>
        </p:nvSpPr>
        <p:spPr>
          <a:ln/>
        </p:spPr>
      </p:sp>
      <p:sp>
        <p:nvSpPr>
          <p:cNvPr id="311300" name="Rectangle 3">
            <a:extLst>
              <a:ext uri="{FF2B5EF4-FFF2-40B4-BE49-F238E27FC236}">
                <a16:creationId xmlns:a16="http://schemas.microsoft.com/office/drawing/2014/main" id="{28080B35-52A3-AC95-95C1-DD665712DFD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346" name="Rectangle 7">
            <a:extLst>
              <a:ext uri="{FF2B5EF4-FFF2-40B4-BE49-F238E27FC236}">
                <a16:creationId xmlns:a16="http://schemas.microsoft.com/office/drawing/2014/main" id="{18453020-064B-C13B-5936-18D4F721257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EA6D059-595A-4E26-832C-401369BEB4E7}" type="slidenum">
              <a:rPr lang="en-US" altLang="en-US" sz="1200"/>
              <a:pPr/>
              <a:t>268</a:t>
            </a:fld>
            <a:endParaRPr lang="en-US" altLang="en-US" sz="1200"/>
          </a:p>
        </p:txBody>
      </p:sp>
      <p:sp>
        <p:nvSpPr>
          <p:cNvPr id="313347" name="Rectangle 2">
            <a:extLst>
              <a:ext uri="{FF2B5EF4-FFF2-40B4-BE49-F238E27FC236}">
                <a16:creationId xmlns:a16="http://schemas.microsoft.com/office/drawing/2014/main" id="{CC0AAA67-32FF-2714-CCA9-10DB875C1CB2}"/>
              </a:ext>
            </a:extLst>
          </p:cNvPr>
          <p:cNvSpPr>
            <a:spLocks noGrp="1" noRot="1" noChangeAspect="1" noChangeArrowheads="1" noTextEdit="1"/>
          </p:cNvSpPr>
          <p:nvPr>
            <p:ph type="sldImg"/>
          </p:nvPr>
        </p:nvSpPr>
        <p:spPr>
          <a:ln/>
        </p:spPr>
      </p:sp>
      <p:sp>
        <p:nvSpPr>
          <p:cNvPr id="313348" name="Rectangle 3">
            <a:extLst>
              <a:ext uri="{FF2B5EF4-FFF2-40B4-BE49-F238E27FC236}">
                <a16:creationId xmlns:a16="http://schemas.microsoft.com/office/drawing/2014/main" id="{643CECB8-2FCF-C2E9-A419-42E9F64FA49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7">
            <a:extLst>
              <a:ext uri="{FF2B5EF4-FFF2-40B4-BE49-F238E27FC236}">
                <a16:creationId xmlns:a16="http://schemas.microsoft.com/office/drawing/2014/main" id="{BB2AAC3F-C6E1-7499-DE9D-E3F68BE27C8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756CF7E-2A4F-48D6-A937-666E7D85B15E}" type="slidenum">
              <a:rPr lang="en-US" altLang="en-US" sz="1200"/>
              <a:pPr/>
              <a:t>269</a:t>
            </a:fld>
            <a:endParaRPr lang="en-US" altLang="en-US" sz="1200"/>
          </a:p>
        </p:txBody>
      </p:sp>
      <p:sp>
        <p:nvSpPr>
          <p:cNvPr id="315395" name="Rectangle 2">
            <a:extLst>
              <a:ext uri="{FF2B5EF4-FFF2-40B4-BE49-F238E27FC236}">
                <a16:creationId xmlns:a16="http://schemas.microsoft.com/office/drawing/2014/main" id="{E9B99E05-0808-9119-DEE7-C7AE0E77D3A8}"/>
              </a:ext>
            </a:extLst>
          </p:cNvPr>
          <p:cNvSpPr>
            <a:spLocks noGrp="1" noRot="1" noChangeAspect="1" noChangeArrowheads="1" noTextEdit="1"/>
          </p:cNvSpPr>
          <p:nvPr>
            <p:ph type="sldImg"/>
          </p:nvPr>
        </p:nvSpPr>
        <p:spPr>
          <a:ln/>
        </p:spPr>
      </p:sp>
      <p:sp>
        <p:nvSpPr>
          <p:cNvPr id="315396" name="Rectangle 3">
            <a:extLst>
              <a:ext uri="{FF2B5EF4-FFF2-40B4-BE49-F238E27FC236}">
                <a16:creationId xmlns:a16="http://schemas.microsoft.com/office/drawing/2014/main" id="{BB5D7534-827B-6B4D-5627-8DE25DD922C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7">
            <a:extLst>
              <a:ext uri="{FF2B5EF4-FFF2-40B4-BE49-F238E27FC236}">
                <a16:creationId xmlns:a16="http://schemas.microsoft.com/office/drawing/2014/main" id="{E7342EF8-140F-76FB-6EDD-368CE23CDC6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5555C7E-FC64-41F8-A2C4-425C6FDD4079}" type="slidenum">
              <a:rPr lang="en-US" altLang="en-US" sz="1200"/>
              <a:pPr/>
              <a:t>270</a:t>
            </a:fld>
            <a:endParaRPr lang="en-US" altLang="en-US" sz="1200"/>
          </a:p>
        </p:txBody>
      </p:sp>
      <p:sp>
        <p:nvSpPr>
          <p:cNvPr id="317443" name="Rectangle 2">
            <a:extLst>
              <a:ext uri="{FF2B5EF4-FFF2-40B4-BE49-F238E27FC236}">
                <a16:creationId xmlns:a16="http://schemas.microsoft.com/office/drawing/2014/main" id="{84422B38-58C1-2AC7-62EB-79FF0A0DC5FB}"/>
              </a:ext>
            </a:extLst>
          </p:cNvPr>
          <p:cNvSpPr>
            <a:spLocks noGrp="1" noRot="1" noChangeAspect="1" noChangeArrowheads="1" noTextEdit="1"/>
          </p:cNvSpPr>
          <p:nvPr>
            <p:ph type="sldImg"/>
          </p:nvPr>
        </p:nvSpPr>
        <p:spPr>
          <a:ln/>
        </p:spPr>
      </p:sp>
      <p:sp>
        <p:nvSpPr>
          <p:cNvPr id="317444" name="Rectangle 3">
            <a:extLst>
              <a:ext uri="{FF2B5EF4-FFF2-40B4-BE49-F238E27FC236}">
                <a16:creationId xmlns:a16="http://schemas.microsoft.com/office/drawing/2014/main" id="{41FA7C63-9BBA-2C51-F397-DAFBFEBF656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Rectangle 7">
            <a:extLst>
              <a:ext uri="{FF2B5EF4-FFF2-40B4-BE49-F238E27FC236}">
                <a16:creationId xmlns:a16="http://schemas.microsoft.com/office/drawing/2014/main" id="{E7222703-14B3-63B8-60EF-F0B72C67A50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8D8DC6E-F3DF-424A-AE52-BC3552F76536}" type="slidenum">
              <a:rPr lang="en-US" altLang="en-US" sz="1200"/>
              <a:pPr/>
              <a:t>273</a:t>
            </a:fld>
            <a:endParaRPr lang="en-US" altLang="en-US" sz="1200"/>
          </a:p>
        </p:txBody>
      </p:sp>
      <p:sp>
        <p:nvSpPr>
          <p:cNvPr id="321539" name="Rectangle 2">
            <a:extLst>
              <a:ext uri="{FF2B5EF4-FFF2-40B4-BE49-F238E27FC236}">
                <a16:creationId xmlns:a16="http://schemas.microsoft.com/office/drawing/2014/main" id="{43F372FA-FD8A-C9D1-A0F2-9F82692D534E}"/>
              </a:ext>
            </a:extLst>
          </p:cNvPr>
          <p:cNvSpPr>
            <a:spLocks noGrp="1" noRot="1" noChangeAspect="1" noChangeArrowheads="1" noTextEdit="1"/>
          </p:cNvSpPr>
          <p:nvPr>
            <p:ph type="sldImg"/>
          </p:nvPr>
        </p:nvSpPr>
        <p:spPr>
          <a:ln/>
        </p:spPr>
      </p:sp>
      <p:sp>
        <p:nvSpPr>
          <p:cNvPr id="321540" name="Rectangle 3">
            <a:extLst>
              <a:ext uri="{FF2B5EF4-FFF2-40B4-BE49-F238E27FC236}">
                <a16:creationId xmlns:a16="http://schemas.microsoft.com/office/drawing/2014/main" id="{4E9E5124-2FF8-E56F-055C-B7BA9ACE015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7">
            <a:extLst>
              <a:ext uri="{FF2B5EF4-FFF2-40B4-BE49-F238E27FC236}">
                <a16:creationId xmlns:a16="http://schemas.microsoft.com/office/drawing/2014/main" id="{8DBFE688-951F-5AC0-DD56-6FCE2656656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CC0128-E124-4DC5-A897-D379E207DE94}" type="slidenum">
              <a:rPr lang="en-US" altLang="en-US" sz="1200"/>
              <a:pPr/>
              <a:t>274</a:t>
            </a:fld>
            <a:endParaRPr lang="en-US" altLang="en-US" sz="1200"/>
          </a:p>
        </p:txBody>
      </p:sp>
      <p:sp>
        <p:nvSpPr>
          <p:cNvPr id="323587" name="Rectangle 2">
            <a:extLst>
              <a:ext uri="{FF2B5EF4-FFF2-40B4-BE49-F238E27FC236}">
                <a16:creationId xmlns:a16="http://schemas.microsoft.com/office/drawing/2014/main" id="{AD98D438-9876-799E-C154-16A45DCEA711}"/>
              </a:ext>
            </a:extLst>
          </p:cNvPr>
          <p:cNvSpPr>
            <a:spLocks noGrp="1" noRot="1" noChangeAspect="1" noChangeArrowheads="1" noTextEdit="1"/>
          </p:cNvSpPr>
          <p:nvPr>
            <p:ph type="sldImg"/>
          </p:nvPr>
        </p:nvSpPr>
        <p:spPr>
          <a:ln/>
        </p:spPr>
      </p:sp>
      <p:sp>
        <p:nvSpPr>
          <p:cNvPr id="323588" name="Rectangle 3">
            <a:extLst>
              <a:ext uri="{FF2B5EF4-FFF2-40B4-BE49-F238E27FC236}">
                <a16:creationId xmlns:a16="http://schemas.microsoft.com/office/drawing/2014/main" id="{CE3E379F-6730-BF5D-8C33-81CF5AB75EB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4">
            <a:extLst>
              <a:ext uri="{FF2B5EF4-FFF2-40B4-BE49-F238E27FC236}">
                <a16:creationId xmlns:a16="http://schemas.microsoft.com/office/drawing/2014/main" id="{8EDB0EA8-8B90-A7FF-AEB2-328AD90D357F}"/>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0534FE42-A963-57B0-2636-AE2F35DF70D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2B56153D-8B60-2853-8687-9F4B1DB20A37}"/>
              </a:ext>
            </a:extLst>
          </p:cNvPr>
          <p:cNvSpPr>
            <a:spLocks noGrp="1" noChangeArrowheads="1"/>
          </p:cNvSpPr>
          <p:nvPr>
            <p:ph type="sldNum" sz="quarter" idx="12"/>
          </p:nvPr>
        </p:nvSpPr>
        <p:spPr>
          <a:ln/>
        </p:spPr>
        <p:txBody>
          <a:bodyPr/>
          <a:lstStyle>
            <a:lvl1pPr>
              <a:defRPr/>
            </a:lvl1pPr>
          </a:lstStyle>
          <a:p>
            <a:pPr>
              <a:defRPr/>
            </a:pPr>
            <a:fld id="{875D3BB7-37A1-43B9-804E-3E77B1216431}" type="slidenum">
              <a:rPr lang="en-US" altLang="en-US"/>
              <a:pPr>
                <a:defRPr/>
              </a:pPr>
              <a:t>‹#›</a:t>
            </a:fld>
            <a:endParaRPr lang="en-US" altLang="en-US"/>
          </a:p>
        </p:txBody>
      </p:sp>
    </p:spTree>
    <p:extLst>
      <p:ext uri="{BB962C8B-B14F-4D97-AF65-F5344CB8AC3E}">
        <p14:creationId xmlns:p14="http://schemas.microsoft.com/office/powerpoint/2010/main" val="1566573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159FBD7-1C83-C09D-BB8E-0503833FAD9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85290D9-15CB-CCA5-36FB-96EAFD41EF4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324DD08-C57E-EC0F-F116-906B57693935}"/>
              </a:ext>
            </a:extLst>
          </p:cNvPr>
          <p:cNvSpPr>
            <a:spLocks noGrp="1" noChangeArrowheads="1"/>
          </p:cNvSpPr>
          <p:nvPr>
            <p:ph type="sldNum" sz="quarter" idx="12"/>
          </p:nvPr>
        </p:nvSpPr>
        <p:spPr>
          <a:ln/>
        </p:spPr>
        <p:txBody>
          <a:bodyPr/>
          <a:lstStyle>
            <a:lvl1pPr>
              <a:defRPr/>
            </a:lvl1pPr>
          </a:lstStyle>
          <a:p>
            <a:pPr>
              <a:defRPr/>
            </a:pPr>
            <a:fld id="{31D68C92-C285-490F-866A-63555A5ABE43}" type="slidenum">
              <a:rPr lang="en-US" altLang="en-US"/>
              <a:pPr>
                <a:defRPr/>
              </a:pPr>
              <a:t>‹#›</a:t>
            </a:fld>
            <a:endParaRPr lang="en-US" altLang="en-US"/>
          </a:p>
        </p:txBody>
      </p:sp>
    </p:spTree>
    <p:extLst>
      <p:ext uri="{BB962C8B-B14F-4D97-AF65-F5344CB8AC3E}">
        <p14:creationId xmlns:p14="http://schemas.microsoft.com/office/powerpoint/2010/main" val="510994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087C000B-574F-BDCD-9ED1-41A2CAA8926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6F2E096-475B-FE36-47F0-642E3E27050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66D2AC1-BD15-2D96-FAEA-5D16414FEF3E}"/>
              </a:ext>
            </a:extLst>
          </p:cNvPr>
          <p:cNvSpPr>
            <a:spLocks noGrp="1" noChangeArrowheads="1"/>
          </p:cNvSpPr>
          <p:nvPr>
            <p:ph type="sldNum" sz="quarter" idx="12"/>
          </p:nvPr>
        </p:nvSpPr>
        <p:spPr>
          <a:ln/>
        </p:spPr>
        <p:txBody>
          <a:bodyPr/>
          <a:lstStyle>
            <a:lvl1pPr>
              <a:defRPr/>
            </a:lvl1pPr>
          </a:lstStyle>
          <a:p>
            <a:pPr>
              <a:defRPr/>
            </a:pPr>
            <a:fld id="{9159FAAC-7148-4C51-BCF5-8D1435B9EA7F}" type="slidenum">
              <a:rPr lang="en-US" altLang="en-US"/>
              <a:pPr>
                <a:defRPr/>
              </a:pPr>
              <a:t>‹#›</a:t>
            </a:fld>
            <a:endParaRPr lang="en-US" altLang="en-US"/>
          </a:p>
        </p:txBody>
      </p:sp>
    </p:spTree>
    <p:extLst>
      <p:ext uri="{BB962C8B-B14F-4D97-AF65-F5344CB8AC3E}">
        <p14:creationId xmlns:p14="http://schemas.microsoft.com/office/powerpoint/2010/main" val="4222041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DCBFF3B5-F685-4396-7C46-F130C94CAE7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46692164-BD5B-4899-E3F7-4D7E446EBFD0}"/>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F613B733-A44B-70C9-90A3-59DAA5E20631}"/>
              </a:ext>
            </a:extLst>
          </p:cNvPr>
          <p:cNvSpPr>
            <a:spLocks noGrp="1" noChangeArrowheads="1"/>
          </p:cNvSpPr>
          <p:nvPr>
            <p:ph type="sldNum" sz="quarter" idx="12"/>
          </p:nvPr>
        </p:nvSpPr>
        <p:spPr>
          <a:ln/>
        </p:spPr>
        <p:txBody>
          <a:bodyPr/>
          <a:lstStyle>
            <a:lvl1pPr>
              <a:defRPr/>
            </a:lvl1pPr>
          </a:lstStyle>
          <a:p>
            <a:pPr>
              <a:defRPr/>
            </a:pPr>
            <a:fld id="{8E9A87B0-F3C8-4DC4-959D-3911496585E5}" type="slidenum">
              <a:rPr lang="en-US" altLang="en-US"/>
              <a:pPr>
                <a:defRPr/>
              </a:pPr>
              <a:t>‹#›</a:t>
            </a:fld>
            <a:endParaRPr lang="en-US" altLang="en-US"/>
          </a:p>
        </p:txBody>
      </p:sp>
    </p:spTree>
    <p:extLst>
      <p:ext uri="{BB962C8B-B14F-4D97-AF65-F5344CB8AC3E}">
        <p14:creationId xmlns:p14="http://schemas.microsoft.com/office/powerpoint/2010/main" val="2564861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0E967BE3-414E-4BCE-54F3-FE484DDEA27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2F03AF25-2DF2-B2BB-DB01-402B984F995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418DCF85-5B03-B6C5-AEC7-35900AEA379E}"/>
              </a:ext>
            </a:extLst>
          </p:cNvPr>
          <p:cNvSpPr>
            <a:spLocks noGrp="1" noChangeArrowheads="1"/>
          </p:cNvSpPr>
          <p:nvPr>
            <p:ph type="sldNum" sz="quarter" idx="12"/>
          </p:nvPr>
        </p:nvSpPr>
        <p:spPr>
          <a:ln/>
        </p:spPr>
        <p:txBody>
          <a:bodyPr/>
          <a:lstStyle>
            <a:lvl1pPr>
              <a:defRPr/>
            </a:lvl1pPr>
          </a:lstStyle>
          <a:p>
            <a:pPr>
              <a:defRPr/>
            </a:pPr>
            <a:fld id="{818775A1-3E2D-4B5D-90C0-7B19568FC981}" type="slidenum">
              <a:rPr lang="en-US" altLang="en-US"/>
              <a:pPr>
                <a:defRPr/>
              </a:pPr>
              <a:t>‹#›</a:t>
            </a:fld>
            <a:endParaRPr lang="en-US" altLang="en-US"/>
          </a:p>
        </p:txBody>
      </p:sp>
    </p:spTree>
    <p:extLst>
      <p:ext uri="{BB962C8B-B14F-4D97-AF65-F5344CB8AC3E}">
        <p14:creationId xmlns:p14="http://schemas.microsoft.com/office/powerpoint/2010/main" val="28224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2FE3A8F4-F897-ECA9-AE5F-47E950E4A97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D2771F9A-85B1-4EA9-2883-1BE02A65FA00}"/>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C58F8EE6-535C-30BC-1921-0183FCFF729F}"/>
              </a:ext>
            </a:extLst>
          </p:cNvPr>
          <p:cNvSpPr>
            <a:spLocks noGrp="1" noChangeArrowheads="1"/>
          </p:cNvSpPr>
          <p:nvPr>
            <p:ph type="sldNum" sz="quarter" idx="12"/>
          </p:nvPr>
        </p:nvSpPr>
        <p:spPr>
          <a:ln/>
        </p:spPr>
        <p:txBody>
          <a:bodyPr/>
          <a:lstStyle>
            <a:lvl1pPr>
              <a:defRPr/>
            </a:lvl1pPr>
          </a:lstStyle>
          <a:p>
            <a:pPr>
              <a:defRPr/>
            </a:pPr>
            <a:fld id="{BB6D673B-797A-40F3-825C-C8F076E0BB1C}" type="slidenum">
              <a:rPr lang="en-US" altLang="en-US"/>
              <a:pPr>
                <a:defRPr/>
              </a:pPr>
              <a:t>‹#›</a:t>
            </a:fld>
            <a:endParaRPr lang="en-US" altLang="en-US"/>
          </a:p>
        </p:txBody>
      </p:sp>
    </p:spTree>
    <p:extLst>
      <p:ext uri="{BB962C8B-B14F-4D97-AF65-F5344CB8AC3E}">
        <p14:creationId xmlns:p14="http://schemas.microsoft.com/office/powerpoint/2010/main" val="3194794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1C85332-ADF5-8D00-31A6-A707EEDCD71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2FD16EA-F028-4A04-62B8-7661296FA9A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3133FBA2-C9B4-4E89-2BDD-4BCD7F7B70B9}"/>
              </a:ext>
            </a:extLst>
          </p:cNvPr>
          <p:cNvSpPr>
            <a:spLocks noGrp="1" noChangeArrowheads="1"/>
          </p:cNvSpPr>
          <p:nvPr>
            <p:ph type="sldNum" sz="quarter" idx="12"/>
          </p:nvPr>
        </p:nvSpPr>
        <p:spPr>
          <a:ln/>
        </p:spPr>
        <p:txBody>
          <a:bodyPr/>
          <a:lstStyle>
            <a:lvl1pPr>
              <a:defRPr/>
            </a:lvl1pPr>
          </a:lstStyle>
          <a:p>
            <a:pPr>
              <a:defRPr/>
            </a:pPr>
            <a:fld id="{B1D1689C-F7B9-4628-955F-3749732FD7FF}" type="slidenum">
              <a:rPr lang="en-US" altLang="en-US"/>
              <a:pPr>
                <a:defRPr/>
              </a:pPr>
              <a:t>‹#›</a:t>
            </a:fld>
            <a:endParaRPr lang="en-US" altLang="en-US"/>
          </a:p>
        </p:txBody>
      </p:sp>
    </p:spTree>
    <p:extLst>
      <p:ext uri="{BB962C8B-B14F-4D97-AF65-F5344CB8AC3E}">
        <p14:creationId xmlns:p14="http://schemas.microsoft.com/office/powerpoint/2010/main" val="731896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D2FFCF52-AD50-3437-7F60-7C71D20A353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1663DF9-B63E-CF11-A060-759D647CD35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A0883C93-6AA9-6BFE-9EF8-6CA602E582A0}"/>
              </a:ext>
            </a:extLst>
          </p:cNvPr>
          <p:cNvSpPr>
            <a:spLocks noGrp="1" noChangeArrowheads="1"/>
          </p:cNvSpPr>
          <p:nvPr>
            <p:ph type="sldNum" sz="quarter" idx="12"/>
          </p:nvPr>
        </p:nvSpPr>
        <p:spPr>
          <a:ln/>
        </p:spPr>
        <p:txBody>
          <a:bodyPr/>
          <a:lstStyle>
            <a:lvl1pPr>
              <a:defRPr/>
            </a:lvl1pPr>
          </a:lstStyle>
          <a:p>
            <a:pPr>
              <a:defRPr/>
            </a:pPr>
            <a:fld id="{D183F0D3-50C5-4C1B-BFEA-22F89696D9D1}" type="slidenum">
              <a:rPr lang="en-US" altLang="en-US"/>
              <a:pPr>
                <a:defRPr/>
              </a:pPr>
              <a:t>‹#›</a:t>
            </a:fld>
            <a:endParaRPr lang="en-US" altLang="en-US"/>
          </a:p>
        </p:txBody>
      </p:sp>
    </p:spTree>
    <p:extLst>
      <p:ext uri="{BB962C8B-B14F-4D97-AF65-F5344CB8AC3E}">
        <p14:creationId xmlns:p14="http://schemas.microsoft.com/office/powerpoint/2010/main" val="429478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FB9E45BC-34D4-4E1B-D2C7-96B11C7A269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824DB5A5-732F-4B8F-C95C-45DA81AC3B4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6E7F598A-86FF-5347-FE0A-81109425295A}"/>
              </a:ext>
            </a:extLst>
          </p:cNvPr>
          <p:cNvSpPr>
            <a:spLocks noGrp="1" noChangeArrowheads="1"/>
          </p:cNvSpPr>
          <p:nvPr>
            <p:ph type="sldNum" sz="quarter" idx="12"/>
          </p:nvPr>
        </p:nvSpPr>
        <p:spPr>
          <a:ln/>
        </p:spPr>
        <p:txBody>
          <a:bodyPr/>
          <a:lstStyle>
            <a:lvl1pPr>
              <a:defRPr/>
            </a:lvl1pPr>
          </a:lstStyle>
          <a:p>
            <a:pPr>
              <a:defRPr/>
            </a:pPr>
            <a:fld id="{06A7A8C6-E52A-499E-8DCD-FE369757538A}" type="slidenum">
              <a:rPr lang="en-US" altLang="en-US"/>
              <a:pPr>
                <a:defRPr/>
              </a:pPr>
              <a:t>‹#›</a:t>
            </a:fld>
            <a:endParaRPr lang="en-US" altLang="en-US"/>
          </a:p>
        </p:txBody>
      </p:sp>
    </p:spTree>
    <p:extLst>
      <p:ext uri="{BB962C8B-B14F-4D97-AF65-F5344CB8AC3E}">
        <p14:creationId xmlns:p14="http://schemas.microsoft.com/office/powerpoint/2010/main" val="1402095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FD99A444-7FE2-B70A-73B0-7FC716022A9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7DABA050-5552-7622-F619-C9EE8327205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7FFE8935-4F98-5D0E-7F6C-0C5E24D94180}"/>
              </a:ext>
            </a:extLst>
          </p:cNvPr>
          <p:cNvSpPr>
            <a:spLocks noGrp="1" noChangeArrowheads="1"/>
          </p:cNvSpPr>
          <p:nvPr>
            <p:ph type="sldNum" sz="quarter" idx="12"/>
          </p:nvPr>
        </p:nvSpPr>
        <p:spPr>
          <a:ln/>
        </p:spPr>
        <p:txBody>
          <a:bodyPr/>
          <a:lstStyle>
            <a:lvl1pPr>
              <a:defRPr/>
            </a:lvl1pPr>
          </a:lstStyle>
          <a:p>
            <a:pPr>
              <a:defRPr/>
            </a:pPr>
            <a:fld id="{F105DDE1-9A8B-44DD-96AE-056FA2EE00B6}" type="slidenum">
              <a:rPr lang="en-US" altLang="en-US"/>
              <a:pPr>
                <a:defRPr/>
              </a:pPr>
              <a:t>‹#›</a:t>
            </a:fld>
            <a:endParaRPr lang="en-US" altLang="en-US"/>
          </a:p>
        </p:txBody>
      </p:sp>
    </p:spTree>
    <p:extLst>
      <p:ext uri="{BB962C8B-B14F-4D97-AF65-F5344CB8AC3E}">
        <p14:creationId xmlns:p14="http://schemas.microsoft.com/office/powerpoint/2010/main" val="2481878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E9E879FF-4351-81C2-5169-2DE9ADF0E0C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A0055D9-7B30-F004-13A5-D8DFD156BD88}"/>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A5D62671-EE97-5565-518A-DD0C68DC3E26}"/>
              </a:ext>
            </a:extLst>
          </p:cNvPr>
          <p:cNvSpPr>
            <a:spLocks noGrp="1" noChangeArrowheads="1"/>
          </p:cNvSpPr>
          <p:nvPr>
            <p:ph type="sldNum" sz="quarter" idx="12"/>
          </p:nvPr>
        </p:nvSpPr>
        <p:spPr>
          <a:ln/>
        </p:spPr>
        <p:txBody>
          <a:bodyPr/>
          <a:lstStyle>
            <a:lvl1pPr>
              <a:defRPr/>
            </a:lvl1pPr>
          </a:lstStyle>
          <a:p>
            <a:pPr>
              <a:defRPr/>
            </a:pPr>
            <a:fld id="{992B53B8-74DD-4500-B86E-673F976B58B2}" type="slidenum">
              <a:rPr lang="en-US" altLang="en-US"/>
              <a:pPr>
                <a:defRPr/>
              </a:pPr>
              <a:t>‹#›</a:t>
            </a:fld>
            <a:endParaRPr lang="en-US" altLang="en-US"/>
          </a:p>
        </p:txBody>
      </p:sp>
    </p:spTree>
    <p:extLst>
      <p:ext uri="{BB962C8B-B14F-4D97-AF65-F5344CB8AC3E}">
        <p14:creationId xmlns:p14="http://schemas.microsoft.com/office/powerpoint/2010/main" val="3310424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F888388-8120-F31C-B0F8-DC8F95560685}"/>
              </a:ext>
            </a:extLst>
          </p:cNvPr>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4587C708-D9B0-9793-A6B5-D9C036B71EFB}"/>
              </a:ext>
            </a:extLst>
          </p:cNvPr>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89AA0B3E-8DDF-C773-0BB3-3483243E735E}"/>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ltLang="en-US"/>
          </a:p>
        </p:txBody>
      </p:sp>
      <p:sp>
        <p:nvSpPr>
          <p:cNvPr id="1029" name="Rectangle 5">
            <a:extLst>
              <a:ext uri="{FF2B5EF4-FFF2-40B4-BE49-F238E27FC236}">
                <a16:creationId xmlns:a16="http://schemas.microsoft.com/office/drawing/2014/main" id="{F375C4D2-25C0-F907-27A4-EDD122FFC5BD}"/>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ltLang="en-US"/>
          </a:p>
        </p:txBody>
      </p:sp>
      <p:sp>
        <p:nvSpPr>
          <p:cNvPr id="1030" name="Rectangle 6">
            <a:extLst>
              <a:ext uri="{FF2B5EF4-FFF2-40B4-BE49-F238E27FC236}">
                <a16:creationId xmlns:a16="http://schemas.microsoft.com/office/drawing/2014/main" id="{6F37D85A-BFAF-D72E-864D-FD49014EFC9F}"/>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DAF25D93-8556-439B-91CC-CAC69E32349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eaLnBrk="0" fontAlgn="base" hangingPunct="0">
        <a:spcBef>
          <a:spcPct val="0"/>
        </a:spcBef>
        <a:spcAft>
          <a:spcPct val="0"/>
        </a:spcAft>
        <a:defRPr sz="4400">
          <a:solidFill>
            <a:schemeClr val="tx2"/>
          </a:solidFill>
          <a:latin typeface="Times New Roman" panose="02020603050405020304" pitchFamily="18" charset="0"/>
        </a:defRPr>
      </a:lvl6pPr>
      <a:lvl7pPr marL="914400" algn="ctr" rtl="0" eaLnBrk="0" fontAlgn="base" hangingPunct="0">
        <a:spcBef>
          <a:spcPct val="0"/>
        </a:spcBef>
        <a:spcAft>
          <a:spcPct val="0"/>
        </a:spcAft>
        <a:defRPr sz="4400">
          <a:solidFill>
            <a:schemeClr val="tx2"/>
          </a:solidFill>
          <a:latin typeface="Times New Roman" panose="02020603050405020304" pitchFamily="18" charset="0"/>
        </a:defRPr>
      </a:lvl7pPr>
      <a:lvl8pPr marL="1371600" algn="ctr" rtl="0" eaLnBrk="0" fontAlgn="base" hangingPunct="0">
        <a:spcBef>
          <a:spcPct val="0"/>
        </a:spcBef>
        <a:spcAft>
          <a:spcPct val="0"/>
        </a:spcAft>
        <a:defRPr sz="4400">
          <a:solidFill>
            <a:schemeClr val="tx2"/>
          </a:solidFill>
          <a:latin typeface="Times New Roman" panose="02020603050405020304" pitchFamily="18" charset="0"/>
        </a:defRPr>
      </a:lvl8pPr>
      <a:lvl9pPr marL="1828800" algn="ctr" rtl="0" eaLnBrk="0" fontAlgn="base" hangingPunct="0">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png"/></Relationships>
</file>

<file path=ppt/slides/_rels/slide6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png"/></Relationships>
</file>

<file path=ppt/slides/_rels/slide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9.png"/></Relationships>
</file>

<file path=ppt/slides/_rels/slide7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10.png"/></Relationships>
</file>

<file path=ppt/slides/_rels/slide8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11.png"/></Relationships>
</file>

<file path=ppt/slides/_rels/slide8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4.xml"/><Relationship Id="rId1" Type="http://schemas.openxmlformats.org/officeDocument/2006/relationships/vmlDrawing" Target="../drawings/vmlDrawing10.vml"/><Relationship Id="rId6" Type="http://schemas.openxmlformats.org/officeDocument/2006/relationships/image" Target="../media/image13.png"/><Relationship Id="rId5" Type="http://schemas.openxmlformats.org/officeDocument/2006/relationships/oleObject" Target="../embeddings/oleObject11.bin"/><Relationship Id="rId4" Type="http://schemas.openxmlformats.org/officeDocument/2006/relationships/image" Target="../media/image12.png"/></Relationships>
</file>

<file path=ppt/slides/_rels/slide9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11.vml"/><Relationship Id="rId4" Type="http://schemas.openxmlformats.org/officeDocument/2006/relationships/image" Target="../media/image14.png"/></Relationships>
</file>

<file path=ppt/slides/_rels/slide112.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12.vml"/><Relationship Id="rId4" Type="http://schemas.openxmlformats.org/officeDocument/2006/relationships/image" Target="../media/image15.png"/></Relationships>
</file>

<file path=ppt/slides/_rels/slide1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13.vml"/><Relationship Id="rId4" Type="http://schemas.openxmlformats.org/officeDocument/2006/relationships/image" Target="../media/image16.png"/></Relationships>
</file>

<file path=ppt/slides/_rels/slide1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2.xml"/><Relationship Id="rId1" Type="http://schemas.openxmlformats.org/officeDocument/2006/relationships/vmlDrawing" Target="../drawings/vmlDrawing14.vml"/><Relationship Id="rId4" Type="http://schemas.openxmlformats.org/officeDocument/2006/relationships/image" Target="../media/image17.png"/></Relationships>
</file>

<file path=ppt/slides/_rels/slide1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15.vml"/><Relationship Id="rId4" Type="http://schemas.openxmlformats.org/officeDocument/2006/relationships/image" Target="../media/image18.png"/></Relationships>
</file>

<file path=ppt/slides/_rels/slide1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2.xml"/><Relationship Id="rId1" Type="http://schemas.openxmlformats.org/officeDocument/2006/relationships/vmlDrawing" Target="../drawings/vmlDrawing16.vml"/><Relationship Id="rId4" Type="http://schemas.openxmlformats.org/officeDocument/2006/relationships/image" Target="../media/image19.png"/></Relationships>
</file>

<file path=ppt/slides/_rels/slide1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2.xml"/><Relationship Id="rId1" Type="http://schemas.openxmlformats.org/officeDocument/2006/relationships/vmlDrawing" Target="../drawings/vmlDrawing17.vml"/><Relationship Id="rId4" Type="http://schemas.openxmlformats.org/officeDocument/2006/relationships/image" Target="../media/image20.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mlDrawing" Target="../drawings/vmlDrawing18.vml"/><Relationship Id="rId5" Type="http://schemas.openxmlformats.org/officeDocument/2006/relationships/image" Target="../media/image21.png"/><Relationship Id="rId4" Type="http://schemas.openxmlformats.org/officeDocument/2006/relationships/oleObject" Target="../embeddings/oleObject19.bin"/></Relationships>
</file>

<file path=ppt/slides/_rels/slide18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mlDrawing" Target="../drawings/vmlDrawing19.vml"/><Relationship Id="rId5" Type="http://schemas.openxmlformats.org/officeDocument/2006/relationships/image" Target="../media/image22.png"/><Relationship Id="rId4" Type="http://schemas.openxmlformats.org/officeDocument/2006/relationships/oleObject" Target="../embeddings/oleObject20.bin"/></Relationships>
</file>

<file path=ppt/slides/_rels/slide18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20.vml"/><Relationship Id="rId5" Type="http://schemas.openxmlformats.org/officeDocument/2006/relationships/image" Target="../media/image23.png"/><Relationship Id="rId4" Type="http://schemas.openxmlformats.org/officeDocument/2006/relationships/oleObject" Target="../embeddings/oleObject21.bin"/></Relationships>
</file>

<file path=ppt/slides/_rels/slide18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mlDrawing" Target="../drawings/vmlDrawing21.vml"/><Relationship Id="rId5" Type="http://schemas.openxmlformats.org/officeDocument/2006/relationships/image" Target="../media/image24.png"/><Relationship Id="rId4" Type="http://schemas.openxmlformats.org/officeDocument/2006/relationships/oleObject" Target="../embeddings/oleObject22.bin"/></Relationships>
</file>

<file path=ppt/slides/_rels/slide18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mlDrawing" Target="../drawings/vmlDrawing22.vml"/><Relationship Id="rId5" Type="http://schemas.openxmlformats.org/officeDocument/2006/relationships/image" Target="../media/image25.png"/><Relationship Id="rId4" Type="http://schemas.openxmlformats.org/officeDocument/2006/relationships/oleObject" Target="../embeddings/oleObject23.bin"/></Relationships>
</file>

<file path=ppt/slides/_rels/slide18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mlDrawing" Target="../drawings/vmlDrawing23.vml"/><Relationship Id="rId5" Type="http://schemas.openxmlformats.org/officeDocument/2006/relationships/image" Target="../media/image26.png"/><Relationship Id="rId4" Type="http://schemas.openxmlformats.org/officeDocument/2006/relationships/oleObject" Target="../embeddings/oleObject24.bin"/></Relationships>
</file>

<file path=ppt/slides/_rels/slide19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mlDrawing" Target="../drawings/vmlDrawing24.vml"/><Relationship Id="rId5" Type="http://schemas.openxmlformats.org/officeDocument/2006/relationships/image" Target="../media/image27.png"/><Relationship Id="rId4" Type="http://schemas.openxmlformats.org/officeDocument/2006/relationships/oleObject" Target="../embeddings/oleObject25.bin"/></Relationships>
</file>

<file path=ppt/slides/_rels/slide19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mlDrawing" Target="../drawings/vmlDrawing25.vml"/><Relationship Id="rId5" Type="http://schemas.openxmlformats.org/officeDocument/2006/relationships/image" Target="../media/image28.png"/><Relationship Id="rId4" Type="http://schemas.openxmlformats.org/officeDocument/2006/relationships/oleObject" Target="../embeddings/oleObject26.bin"/></Relationships>
</file>

<file path=ppt/slides/_rels/slide19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26.vml"/><Relationship Id="rId5" Type="http://schemas.openxmlformats.org/officeDocument/2006/relationships/image" Target="../media/image29.png"/><Relationship Id="rId4" Type="http://schemas.openxmlformats.org/officeDocument/2006/relationships/oleObject" Target="../embeddings/oleObject27.bin"/></Relationships>
</file>

<file path=ppt/slides/_rels/slide19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mlDrawing" Target="../drawings/vmlDrawing27.vml"/><Relationship Id="rId5" Type="http://schemas.openxmlformats.org/officeDocument/2006/relationships/image" Target="../media/image30.png"/><Relationship Id="rId4" Type="http://schemas.openxmlformats.org/officeDocument/2006/relationships/oleObject" Target="../embeddings/oleObject28.bin"/></Relationships>
</file>

<file path=ppt/slides/_rels/slide19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28.vml"/><Relationship Id="rId5" Type="http://schemas.openxmlformats.org/officeDocument/2006/relationships/image" Target="../media/image31.png"/><Relationship Id="rId4" Type="http://schemas.openxmlformats.org/officeDocument/2006/relationships/oleObject" Target="../embeddings/oleObject29.bin"/></Relationships>
</file>

<file path=ppt/slides/_rels/slide19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mlDrawing" Target="../drawings/vmlDrawing29.vml"/><Relationship Id="rId5" Type="http://schemas.openxmlformats.org/officeDocument/2006/relationships/image" Target="../media/image32.png"/><Relationship Id="rId4" Type="http://schemas.openxmlformats.org/officeDocument/2006/relationships/oleObject" Target="../embeddings/oleObject30.bin"/></Relationships>
</file>

<file path=ppt/slides/_rels/slide19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mlDrawing" Target="../drawings/vmlDrawing30.vml"/><Relationship Id="rId5" Type="http://schemas.openxmlformats.org/officeDocument/2006/relationships/image" Target="../media/image33.png"/><Relationship Id="rId4" Type="http://schemas.openxmlformats.org/officeDocument/2006/relationships/oleObject" Target="../embeddings/oleObject31.bin"/></Relationships>
</file>

<file path=ppt/slides/_rels/slide19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mlDrawing" Target="../drawings/vmlDrawing31.vml"/><Relationship Id="rId5" Type="http://schemas.openxmlformats.org/officeDocument/2006/relationships/image" Target="../media/image34.png"/><Relationship Id="rId4" Type="http://schemas.openxmlformats.org/officeDocument/2006/relationships/oleObject" Target="../embeddings/oleObject32.bin"/></Relationships>
</file>

<file path=ppt/slides/_rels/slide19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32.vml"/><Relationship Id="rId5" Type="http://schemas.openxmlformats.org/officeDocument/2006/relationships/image" Target="../media/image35.png"/><Relationship Id="rId4" Type="http://schemas.openxmlformats.org/officeDocument/2006/relationships/oleObject" Target="../embeddings/oleObject33.bin"/></Relationships>
</file>

<file path=ppt/slides/_rels/slide19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mlDrawing" Target="../drawings/vmlDrawing33.vml"/><Relationship Id="rId5" Type="http://schemas.openxmlformats.org/officeDocument/2006/relationships/image" Target="../media/image36.png"/><Relationship Id="rId4" Type="http://schemas.openxmlformats.org/officeDocument/2006/relationships/oleObject" Target="../embeddings/oleObject34.bin"/></Relationships>
</file>

<file path=ppt/slides/_rels/slide20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mlDrawing" Target="../drawings/vmlDrawing34.vml"/><Relationship Id="rId5" Type="http://schemas.openxmlformats.org/officeDocument/2006/relationships/image" Target="../media/image37.png"/><Relationship Id="rId4" Type="http://schemas.openxmlformats.org/officeDocument/2006/relationships/oleObject" Target="../embeddings/oleObject35.bin"/></Relationships>
</file>

<file path=ppt/slides/_rels/slide20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vmlDrawing" Target="../drawings/vmlDrawing35.vml"/><Relationship Id="rId5" Type="http://schemas.openxmlformats.org/officeDocument/2006/relationships/image" Target="../media/image38.png"/><Relationship Id="rId4" Type="http://schemas.openxmlformats.org/officeDocument/2006/relationships/oleObject" Target="../embeddings/oleObject36.bin"/></Relationships>
</file>

<file path=ppt/slides/_rels/slide20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3" Type="http://schemas.openxmlformats.org/officeDocument/2006/relationships/oleObject" Target="../embeddings/oleObject37.bin"/><Relationship Id="rId2" Type="http://schemas.openxmlformats.org/officeDocument/2006/relationships/slideLayout" Target="../slideLayouts/slideLayout7.xml"/><Relationship Id="rId1" Type="http://schemas.openxmlformats.org/officeDocument/2006/relationships/vmlDrawing" Target="../drawings/vmlDrawing36.vml"/><Relationship Id="rId4" Type="http://schemas.openxmlformats.org/officeDocument/2006/relationships/image" Target="../media/image39.png"/></Relationships>
</file>

<file path=ppt/slides/_rels/slide204.xml.rels><?xml version="1.0" encoding="UTF-8" standalone="yes"?>
<Relationships xmlns="http://schemas.openxmlformats.org/package/2006/relationships"><Relationship Id="rId3" Type="http://schemas.openxmlformats.org/officeDocument/2006/relationships/oleObject" Target="../embeddings/oleObject38.bin"/><Relationship Id="rId2" Type="http://schemas.openxmlformats.org/officeDocument/2006/relationships/slideLayout" Target="../slideLayouts/slideLayout7.xml"/><Relationship Id="rId1" Type="http://schemas.openxmlformats.org/officeDocument/2006/relationships/vmlDrawing" Target="../drawings/vmlDrawing37.vml"/><Relationship Id="rId4" Type="http://schemas.openxmlformats.org/officeDocument/2006/relationships/image" Target="../media/image40.png"/></Relationships>
</file>

<file path=ppt/slides/_rels/slide205.xml.rels><?xml version="1.0" encoding="UTF-8" standalone="yes"?>
<Relationships xmlns="http://schemas.openxmlformats.org/package/2006/relationships"><Relationship Id="rId3" Type="http://schemas.openxmlformats.org/officeDocument/2006/relationships/oleObject" Target="../embeddings/oleObject39.bin"/><Relationship Id="rId2" Type="http://schemas.openxmlformats.org/officeDocument/2006/relationships/slideLayout" Target="../slideLayouts/slideLayout7.xml"/><Relationship Id="rId1" Type="http://schemas.openxmlformats.org/officeDocument/2006/relationships/vmlDrawing" Target="../drawings/vmlDrawing38.vml"/><Relationship Id="rId4" Type="http://schemas.openxmlformats.org/officeDocument/2006/relationships/image" Target="../media/image41.png"/></Relationships>
</file>

<file path=ppt/slides/_rels/slide206.xml.rels><?xml version="1.0" encoding="UTF-8" standalone="yes"?>
<Relationships xmlns="http://schemas.openxmlformats.org/package/2006/relationships"><Relationship Id="rId3" Type="http://schemas.openxmlformats.org/officeDocument/2006/relationships/oleObject" Target="../embeddings/oleObject40.bin"/><Relationship Id="rId2" Type="http://schemas.openxmlformats.org/officeDocument/2006/relationships/slideLayout" Target="../slideLayouts/slideLayout7.xml"/><Relationship Id="rId1" Type="http://schemas.openxmlformats.org/officeDocument/2006/relationships/vmlDrawing" Target="../drawings/vmlDrawing39.vml"/><Relationship Id="rId4" Type="http://schemas.openxmlformats.org/officeDocument/2006/relationships/image" Target="../media/image42.png"/></Relationships>
</file>

<file path=ppt/slides/_rels/slide207.xml.rels><?xml version="1.0" encoding="UTF-8" standalone="yes"?>
<Relationships xmlns="http://schemas.openxmlformats.org/package/2006/relationships"><Relationship Id="rId3" Type="http://schemas.openxmlformats.org/officeDocument/2006/relationships/oleObject" Target="../embeddings/oleObject41.bin"/><Relationship Id="rId2" Type="http://schemas.openxmlformats.org/officeDocument/2006/relationships/slideLayout" Target="../slideLayouts/slideLayout7.xml"/><Relationship Id="rId1" Type="http://schemas.openxmlformats.org/officeDocument/2006/relationships/vmlDrawing" Target="../drawings/vmlDrawing40.vml"/><Relationship Id="rId4" Type="http://schemas.openxmlformats.org/officeDocument/2006/relationships/image" Target="../media/image43.png"/></Relationships>
</file>

<file path=ppt/slides/_rels/slide208.xml.rels><?xml version="1.0" encoding="UTF-8" standalone="yes"?>
<Relationships xmlns="http://schemas.openxmlformats.org/package/2006/relationships"><Relationship Id="rId3" Type="http://schemas.openxmlformats.org/officeDocument/2006/relationships/oleObject" Target="../embeddings/oleObject42.bin"/><Relationship Id="rId2" Type="http://schemas.openxmlformats.org/officeDocument/2006/relationships/slideLayout" Target="../slideLayouts/slideLayout7.xml"/><Relationship Id="rId1" Type="http://schemas.openxmlformats.org/officeDocument/2006/relationships/vmlDrawing" Target="../drawings/vmlDrawing41.vml"/><Relationship Id="rId4" Type="http://schemas.openxmlformats.org/officeDocument/2006/relationships/image" Target="../media/image44.png"/></Relationships>
</file>

<file path=ppt/slides/_rels/slide209.xml.rels><?xml version="1.0" encoding="UTF-8" standalone="yes"?>
<Relationships xmlns="http://schemas.openxmlformats.org/package/2006/relationships"><Relationship Id="rId3" Type="http://schemas.openxmlformats.org/officeDocument/2006/relationships/oleObject" Target="../embeddings/oleObject43.bin"/><Relationship Id="rId2" Type="http://schemas.openxmlformats.org/officeDocument/2006/relationships/slideLayout" Target="../slideLayouts/slideLayout7.xml"/><Relationship Id="rId1" Type="http://schemas.openxmlformats.org/officeDocument/2006/relationships/vmlDrawing" Target="../drawings/vmlDrawing42.vml"/><Relationship Id="rId4" Type="http://schemas.openxmlformats.org/officeDocument/2006/relationships/image" Target="../media/image45.png"/></Relationships>
</file>

<file path=ppt/slides/_rels/slide210.xml.rels><?xml version="1.0" encoding="UTF-8" standalone="yes"?>
<Relationships xmlns="http://schemas.openxmlformats.org/package/2006/relationships"><Relationship Id="rId3" Type="http://schemas.openxmlformats.org/officeDocument/2006/relationships/oleObject" Target="../embeddings/oleObject44.bin"/><Relationship Id="rId2" Type="http://schemas.openxmlformats.org/officeDocument/2006/relationships/slideLayout" Target="../slideLayouts/slideLayout7.xml"/><Relationship Id="rId1" Type="http://schemas.openxmlformats.org/officeDocument/2006/relationships/vmlDrawing" Target="../drawings/vmlDrawing43.vml"/><Relationship Id="rId4" Type="http://schemas.openxmlformats.org/officeDocument/2006/relationships/image" Target="../media/image46.png"/></Relationships>
</file>

<file path=ppt/slides/_rels/slide211.xml.rels><?xml version="1.0" encoding="UTF-8" standalone="yes"?>
<Relationships xmlns="http://schemas.openxmlformats.org/package/2006/relationships"><Relationship Id="rId3" Type="http://schemas.openxmlformats.org/officeDocument/2006/relationships/oleObject" Target="../embeddings/oleObject45.bin"/><Relationship Id="rId2" Type="http://schemas.openxmlformats.org/officeDocument/2006/relationships/slideLayout" Target="../slideLayouts/slideLayout7.xml"/><Relationship Id="rId1" Type="http://schemas.openxmlformats.org/officeDocument/2006/relationships/vmlDrawing" Target="../drawings/vmlDrawing44.vml"/><Relationship Id="rId4" Type="http://schemas.openxmlformats.org/officeDocument/2006/relationships/image" Target="../media/image47.png"/></Relationships>
</file>

<file path=ppt/slides/_rels/slide212.xml.rels><?xml version="1.0" encoding="UTF-8" standalone="yes"?>
<Relationships xmlns="http://schemas.openxmlformats.org/package/2006/relationships"><Relationship Id="rId3" Type="http://schemas.openxmlformats.org/officeDocument/2006/relationships/oleObject" Target="../embeddings/oleObject46.bin"/><Relationship Id="rId2" Type="http://schemas.openxmlformats.org/officeDocument/2006/relationships/slideLayout" Target="../slideLayouts/slideLayout7.xml"/><Relationship Id="rId1" Type="http://schemas.openxmlformats.org/officeDocument/2006/relationships/vmlDrawing" Target="../drawings/vmlDrawing45.vml"/><Relationship Id="rId4" Type="http://schemas.openxmlformats.org/officeDocument/2006/relationships/image" Target="../media/image48.png"/></Relationships>
</file>

<file path=ppt/slides/_rels/slide213.xml.rels><?xml version="1.0" encoding="UTF-8" standalone="yes"?>
<Relationships xmlns="http://schemas.openxmlformats.org/package/2006/relationships"><Relationship Id="rId3" Type="http://schemas.openxmlformats.org/officeDocument/2006/relationships/oleObject" Target="../embeddings/oleObject47.bin"/><Relationship Id="rId2" Type="http://schemas.openxmlformats.org/officeDocument/2006/relationships/slideLayout" Target="../slideLayouts/slideLayout7.xml"/><Relationship Id="rId1" Type="http://schemas.openxmlformats.org/officeDocument/2006/relationships/vmlDrawing" Target="../drawings/vmlDrawing46.vml"/><Relationship Id="rId4" Type="http://schemas.openxmlformats.org/officeDocument/2006/relationships/image" Target="../media/image49.png"/></Relationships>
</file>

<file path=ppt/slides/_rels/slide214.xml.rels><?xml version="1.0" encoding="UTF-8" standalone="yes"?>
<Relationships xmlns="http://schemas.openxmlformats.org/package/2006/relationships"><Relationship Id="rId3" Type="http://schemas.openxmlformats.org/officeDocument/2006/relationships/oleObject" Target="../embeddings/oleObject48.bin"/><Relationship Id="rId2" Type="http://schemas.openxmlformats.org/officeDocument/2006/relationships/slideLayout" Target="../slideLayouts/slideLayout7.xml"/><Relationship Id="rId1" Type="http://schemas.openxmlformats.org/officeDocument/2006/relationships/vmlDrawing" Target="../drawings/vmlDrawing47.vml"/><Relationship Id="rId4" Type="http://schemas.openxmlformats.org/officeDocument/2006/relationships/image" Target="../media/image50.png"/></Relationships>
</file>

<file path=ppt/slides/_rels/slide215.xml.rels><?xml version="1.0" encoding="UTF-8" standalone="yes"?>
<Relationships xmlns="http://schemas.openxmlformats.org/package/2006/relationships"><Relationship Id="rId3" Type="http://schemas.openxmlformats.org/officeDocument/2006/relationships/oleObject" Target="../embeddings/oleObject49.bin"/><Relationship Id="rId2" Type="http://schemas.openxmlformats.org/officeDocument/2006/relationships/slideLayout" Target="../slideLayouts/slideLayout7.xml"/><Relationship Id="rId1" Type="http://schemas.openxmlformats.org/officeDocument/2006/relationships/vmlDrawing" Target="../drawings/vmlDrawing48.vml"/><Relationship Id="rId4" Type="http://schemas.openxmlformats.org/officeDocument/2006/relationships/image" Target="../media/image51.png"/></Relationships>
</file>

<file path=ppt/slides/_rels/slide216.xml.rels><?xml version="1.0" encoding="UTF-8" standalone="yes"?>
<Relationships xmlns="http://schemas.openxmlformats.org/package/2006/relationships"><Relationship Id="rId3" Type="http://schemas.openxmlformats.org/officeDocument/2006/relationships/oleObject" Target="../embeddings/oleObject50.bin"/><Relationship Id="rId2" Type="http://schemas.openxmlformats.org/officeDocument/2006/relationships/slideLayout" Target="../slideLayouts/slideLayout7.xml"/><Relationship Id="rId1" Type="http://schemas.openxmlformats.org/officeDocument/2006/relationships/vmlDrawing" Target="../drawings/vmlDrawing49.vml"/><Relationship Id="rId4" Type="http://schemas.openxmlformats.org/officeDocument/2006/relationships/image" Target="../media/image52.png"/></Relationships>
</file>

<file path=ppt/slides/_rels/slide217.xml.rels><?xml version="1.0" encoding="UTF-8" standalone="yes"?>
<Relationships xmlns="http://schemas.openxmlformats.org/package/2006/relationships"><Relationship Id="rId3" Type="http://schemas.openxmlformats.org/officeDocument/2006/relationships/oleObject" Target="../embeddings/oleObject51.bin"/><Relationship Id="rId2" Type="http://schemas.openxmlformats.org/officeDocument/2006/relationships/slideLayout" Target="../slideLayouts/slideLayout7.xml"/><Relationship Id="rId1" Type="http://schemas.openxmlformats.org/officeDocument/2006/relationships/vmlDrawing" Target="../drawings/vmlDrawing50.vml"/><Relationship Id="rId4" Type="http://schemas.openxmlformats.org/officeDocument/2006/relationships/image" Target="../media/image53.png"/></Relationships>
</file>

<file path=ppt/slides/_rels/slide218.xml.rels><?xml version="1.0" encoding="UTF-8" standalone="yes"?>
<Relationships xmlns="http://schemas.openxmlformats.org/package/2006/relationships"><Relationship Id="rId3" Type="http://schemas.openxmlformats.org/officeDocument/2006/relationships/oleObject" Target="../embeddings/oleObject52.bin"/><Relationship Id="rId2" Type="http://schemas.openxmlformats.org/officeDocument/2006/relationships/slideLayout" Target="../slideLayouts/slideLayout7.xml"/><Relationship Id="rId1" Type="http://schemas.openxmlformats.org/officeDocument/2006/relationships/vmlDrawing" Target="../drawings/vmlDrawing51.vml"/><Relationship Id="rId4" Type="http://schemas.openxmlformats.org/officeDocument/2006/relationships/image" Target="../media/image54.png"/></Relationships>
</file>

<file path=ppt/slides/_rels/slide2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4.xml.rels><?xml version="1.0" encoding="UTF-8" standalone="yes"?>
<Relationships xmlns="http://schemas.openxmlformats.org/package/2006/relationships"><Relationship Id="rId3" Type="http://schemas.openxmlformats.org/officeDocument/2006/relationships/oleObject" Target="../embeddings/oleObject53.bin"/><Relationship Id="rId2" Type="http://schemas.openxmlformats.org/officeDocument/2006/relationships/slideLayout" Target="../slideLayouts/slideLayout7.xml"/><Relationship Id="rId1" Type="http://schemas.openxmlformats.org/officeDocument/2006/relationships/vmlDrawing" Target="../drawings/vmlDrawing52.vml"/><Relationship Id="rId4" Type="http://schemas.openxmlformats.org/officeDocument/2006/relationships/image" Target="../media/image55.png"/></Relationships>
</file>

<file path=ppt/slides/_rels/slide225.xml.rels><?xml version="1.0" encoding="UTF-8" standalone="yes"?>
<Relationships xmlns="http://schemas.openxmlformats.org/package/2006/relationships"><Relationship Id="rId3" Type="http://schemas.openxmlformats.org/officeDocument/2006/relationships/oleObject" Target="../embeddings/oleObject54.bin"/><Relationship Id="rId2" Type="http://schemas.openxmlformats.org/officeDocument/2006/relationships/slideLayout" Target="../slideLayouts/slideLayout7.xml"/><Relationship Id="rId1" Type="http://schemas.openxmlformats.org/officeDocument/2006/relationships/vmlDrawing" Target="../drawings/vmlDrawing53.vml"/><Relationship Id="rId4" Type="http://schemas.openxmlformats.org/officeDocument/2006/relationships/image" Target="../media/image56.png"/></Relationships>
</file>

<file path=ppt/slides/_rels/slide226.xml.rels><?xml version="1.0" encoding="UTF-8" standalone="yes"?>
<Relationships xmlns="http://schemas.openxmlformats.org/package/2006/relationships"><Relationship Id="rId3" Type="http://schemas.openxmlformats.org/officeDocument/2006/relationships/oleObject" Target="../embeddings/oleObject55.bin"/><Relationship Id="rId2" Type="http://schemas.openxmlformats.org/officeDocument/2006/relationships/slideLayout" Target="../slideLayouts/slideLayout7.xml"/><Relationship Id="rId1" Type="http://schemas.openxmlformats.org/officeDocument/2006/relationships/vmlDrawing" Target="../drawings/vmlDrawing54.vml"/><Relationship Id="rId4" Type="http://schemas.openxmlformats.org/officeDocument/2006/relationships/image" Target="../media/image57.png"/></Relationships>
</file>

<file path=ppt/slides/_rels/slide227.xml.rels><?xml version="1.0" encoding="UTF-8" standalone="yes"?>
<Relationships xmlns="http://schemas.openxmlformats.org/package/2006/relationships"><Relationship Id="rId3" Type="http://schemas.openxmlformats.org/officeDocument/2006/relationships/oleObject" Target="../embeddings/oleObject56.bin"/><Relationship Id="rId2" Type="http://schemas.openxmlformats.org/officeDocument/2006/relationships/slideLayout" Target="../slideLayouts/slideLayout7.xml"/><Relationship Id="rId1" Type="http://schemas.openxmlformats.org/officeDocument/2006/relationships/vmlDrawing" Target="../drawings/vmlDrawing55.vml"/><Relationship Id="rId4" Type="http://schemas.openxmlformats.org/officeDocument/2006/relationships/image" Target="../media/image58.png"/></Relationships>
</file>

<file path=ppt/slides/_rels/slide228.xml.rels><?xml version="1.0" encoding="UTF-8" standalone="yes"?>
<Relationships xmlns="http://schemas.openxmlformats.org/package/2006/relationships"><Relationship Id="rId3" Type="http://schemas.openxmlformats.org/officeDocument/2006/relationships/oleObject" Target="../embeddings/oleObject57.bin"/><Relationship Id="rId2" Type="http://schemas.openxmlformats.org/officeDocument/2006/relationships/slideLayout" Target="../slideLayouts/slideLayout7.xml"/><Relationship Id="rId1" Type="http://schemas.openxmlformats.org/officeDocument/2006/relationships/vmlDrawing" Target="../drawings/vmlDrawing56.vml"/><Relationship Id="rId4" Type="http://schemas.openxmlformats.org/officeDocument/2006/relationships/image" Target="../media/image59.png"/></Relationships>
</file>

<file path=ppt/slides/_rels/slide229.xml.rels><?xml version="1.0" encoding="UTF-8" standalone="yes"?>
<Relationships xmlns="http://schemas.openxmlformats.org/package/2006/relationships"><Relationship Id="rId3" Type="http://schemas.openxmlformats.org/officeDocument/2006/relationships/oleObject" Target="../embeddings/oleObject58.bin"/><Relationship Id="rId2" Type="http://schemas.openxmlformats.org/officeDocument/2006/relationships/slideLayout" Target="../slideLayouts/slideLayout7.xml"/><Relationship Id="rId1" Type="http://schemas.openxmlformats.org/officeDocument/2006/relationships/vmlDrawing" Target="../drawings/vmlDrawing57.vml"/><Relationship Id="rId4" Type="http://schemas.openxmlformats.org/officeDocument/2006/relationships/image" Target="../media/image60.png"/></Relationships>
</file>

<file path=ppt/slides/_rels/slide230.xml.rels><?xml version="1.0" encoding="UTF-8" standalone="yes"?>
<Relationships xmlns="http://schemas.openxmlformats.org/package/2006/relationships"><Relationship Id="rId3" Type="http://schemas.openxmlformats.org/officeDocument/2006/relationships/oleObject" Target="../embeddings/oleObject59.bin"/><Relationship Id="rId2" Type="http://schemas.openxmlformats.org/officeDocument/2006/relationships/slideLayout" Target="../slideLayouts/slideLayout7.xml"/><Relationship Id="rId1" Type="http://schemas.openxmlformats.org/officeDocument/2006/relationships/vmlDrawing" Target="../drawings/vmlDrawing58.vml"/><Relationship Id="rId4" Type="http://schemas.openxmlformats.org/officeDocument/2006/relationships/image" Target="../media/image61.png"/></Relationships>
</file>

<file path=ppt/slides/_rels/slide231.xml.rels><?xml version="1.0" encoding="UTF-8" standalone="yes"?>
<Relationships xmlns="http://schemas.openxmlformats.org/package/2006/relationships"><Relationship Id="rId3" Type="http://schemas.openxmlformats.org/officeDocument/2006/relationships/oleObject" Target="../embeddings/oleObject60.bin"/><Relationship Id="rId2" Type="http://schemas.openxmlformats.org/officeDocument/2006/relationships/slideLayout" Target="../slideLayouts/slideLayout7.xml"/><Relationship Id="rId1" Type="http://schemas.openxmlformats.org/officeDocument/2006/relationships/vmlDrawing" Target="../drawings/vmlDrawing59.vml"/><Relationship Id="rId4" Type="http://schemas.openxmlformats.org/officeDocument/2006/relationships/image" Target="../media/image62.png"/></Relationships>
</file>

<file path=ppt/slides/_rels/slide232.xml.rels><?xml version="1.0" encoding="UTF-8" standalone="yes"?>
<Relationships xmlns="http://schemas.openxmlformats.org/package/2006/relationships"><Relationship Id="rId3" Type="http://schemas.openxmlformats.org/officeDocument/2006/relationships/oleObject" Target="../embeddings/oleObject61.bin"/><Relationship Id="rId2" Type="http://schemas.openxmlformats.org/officeDocument/2006/relationships/slideLayout" Target="../slideLayouts/slideLayout7.xml"/><Relationship Id="rId1" Type="http://schemas.openxmlformats.org/officeDocument/2006/relationships/vmlDrawing" Target="../drawings/vmlDrawing60.vml"/><Relationship Id="rId4" Type="http://schemas.openxmlformats.org/officeDocument/2006/relationships/image" Target="../media/image63.png"/></Relationships>
</file>

<file path=ppt/slides/_rels/slide233.xml.rels><?xml version="1.0" encoding="UTF-8" standalone="yes"?>
<Relationships xmlns="http://schemas.openxmlformats.org/package/2006/relationships"><Relationship Id="rId3" Type="http://schemas.openxmlformats.org/officeDocument/2006/relationships/oleObject" Target="../embeddings/oleObject62.bin"/><Relationship Id="rId2" Type="http://schemas.openxmlformats.org/officeDocument/2006/relationships/slideLayout" Target="../slideLayouts/slideLayout7.xml"/><Relationship Id="rId1" Type="http://schemas.openxmlformats.org/officeDocument/2006/relationships/vmlDrawing" Target="../drawings/vmlDrawing61.vml"/><Relationship Id="rId4" Type="http://schemas.openxmlformats.org/officeDocument/2006/relationships/image" Target="../media/image64.png"/></Relationships>
</file>

<file path=ppt/slides/_rels/slide234.xml.rels><?xml version="1.0" encoding="UTF-8" standalone="yes"?>
<Relationships xmlns="http://schemas.openxmlformats.org/package/2006/relationships"><Relationship Id="rId3" Type="http://schemas.openxmlformats.org/officeDocument/2006/relationships/oleObject" Target="../embeddings/oleObject63.bin"/><Relationship Id="rId2" Type="http://schemas.openxmlformats.org/officeDocument/2006/relationships/slideLayout" Target="../slideLayouts/slideLayout7.xml"/><Relationship Id="rId1" Type="http://schemas.openxmlformats.org/officeDocument/2006/relationships/vmlDrawing" Target="../drawings/vmlDrawing62.vml"/><Relationship Id="rId4" Type="http://schemas.openxmlformats.org/officeDocument/2006/relationships/image" Target="../media/image65.png"/></Relationships>
</file>

<file path=ppt/slides/_rels/slide235.xml.rels><?xml version="1.0" encoding="UTF-8" standalone="yes"?>
<Relationships xmlns="http://schemas.openxmlformats.org/package/2006/relationships"><Relationship Id="rId3" Type="http://schemas.openxmlformats.org/officeDocument/2006/relationships/oleObject" Target="../embeddings/oleObject64.bin"/><Relationship Id="rId2" Type="http://schemas.openxmlformats.org/officeDocument/2006/relationships/slideLayout" Target="../slideLayouts/slideLayout7.xml"/><Relationship Id="rId1" Type="http://schemas.openxmlformats.org/officeDocument/2006/relationships/vmlDrawing" Target="../drawings/vmlDrawing63.vml"/><Relationship Id="rId4" Type="http://schemas.openxmlformats.org/officeDocument/2006/relationships/image" Target="../media/image66.png"/></Relationships>
</file>

<file path=ppt/slides/_rels/slide236.xml.rels><?xml version="1.0" encoding="UTF-8" standalone="yes"?>
<Relationships xmlns="http://schemas.openxmlformats.org/package/2006/relationships"><Relationship Id="rId3" Type="http://schemas.openxmlformats.org/officeDocument/2006/relationships/oleObject" Target="../embeddings/oleObject65.bin"/><Relationship Id="rId2" Type="http://schemas.openxmlformats.org/officeDocument/2006/relationships/slideLayout" Target="../slideLayouts/slideLayout7.xml"/><Relationship Id="rId1" Type="http://schemas.openxmlformats.org/officeDocument/2006/relationships/vmlDrawing" Target="../drawings/vmlDrawing64.vml"/><Relationship Id="rId4" Type="http://schemas.openxmlformats.org/officeDocument/2006/relationships/image" Target="../media/image67.png"/></Relationships>
</file>

<file path=ppt/slides/_rels/slide237.xml.rels><?xml version="1.0" encoding="UTF-8" standalone="yes"?>
<Relationships xmlns="http://schemas.openxmlformats.org/package/2006/relationships"><Relationship Id="rId3" Type="http://schemas.openxmlformats.org/officeDocument/2006/relationships/oleObject" Target="../embeddings/oleObject66.bin"/><Relationship Id="rId2" Type="http://schemas.openxmlformats.org/officeDocument/2006/relationships/slideLayout" Target="../slideLayouts/slideLayout7.xml"/><Relationship Id="rId1" Type="http://schemas.openxmlformats.org/officeDocument/2006/relationships/vmlDrawing" Target="../drawings/vmlDrawing65.vml"/><Relationship Id="rId4" Type="http://schemas.openxmlformats.org/officeDocument/2006/relationships/image" Target="../media/image68.png"/></Relationships>
</file>

<file path=ppt/slides/_rels/slide238.xml.rels><?xml version="1.0" encoding="UTF-8" standalone="yes"?>
<Relationships xmlns="http://schemas.openxmlformats.org/package/2006/relationships"><Relationship Id="rId3" Type="http://schemas.openxmlformats.org/officeDocument/2006/relationships/oleObject" Target="../embeddings/oleObject67.bin"/><Relationship Id="rId2" Type="http://schemas.openxmlformats.org/officeDocument/2006/relationships/slideLayout" Target="../slideLayouts/slideLayout7.xml"/><Relationship Id="rId1" Type="http://schemas.openxmlformats.org/officeDocument/2006/relationships/vmlDrawing" Target="../drawings/vmlDrawing66.vml"/><Relationship Id="rId4" Type="http://schemas.openxmlformats.org/officeDocument/2006/relationships/image" Target="../media/image69.png"/></Relationships>
</file>

<file path=ppt/slides/_rels/slide239.xml.rels><?xml version="1.0" encoding="UTF-8" standalone="yes"?>
<Relationships xmlns="http://schemas.openxmlformats.org/package/2006/relationships"><Relationship Id="rId3" Type="http://schemas.openxmlformats.org/officeDocument/2006/relationships/oleObject" Target="../embeddings/oleObject68.bin"/><Relationship Id="rId2" Type="http://schemas.openxmlformats.org/officeDocument/2006/relationships/slideLayout" Target="../slideLayouts/slideLayout7.xml"/><Relationship Id="rId1" Type="http://schemas.openxmlformats.org/officeDocument/2006/relationships/vmlDrawing" Target="../drawings/vmlDrawing67.vml"/><Relationship Id="rId4" Type="http://schemas.openxmlformats.org/officeDocument/2006/relationships/image" Target="../media/image70.png"/></Relationships>
</file>

<file path=ppt/slides/_rels/slide240.xml.rels><?xml version="1.0" encoding="UTF-8" standalone="yes"?>
<Relationships xmlns="http://schemas.openxmlformats.org/package/2006/relationships"><Relationship Id="rId3" Type="http://schemas.openxmlformats.org/officeDocument/2006/relationships/oleObject" Target="../embeddings/oleObject69.bin"/><Relationship Id="rId2" Type="http://schemas.openxmlformats.org/officeDocument/2006/relationships/slideLayout" Target="../slideLayouts/slideLayout7.xml"/><Relationship Id="rId1" Type="http://schemas.openxmlformats.org/officeDocument/2006/relationships/vmlDrawing" Target="../drawings/vmlDrawing68.vml"/><Relationship Id="rId4" Type="http://schemas.openxmlformats.org/officeDocument/2006/relationships/image" Target="../media/image71.png"/></Relationships>
</file>

<file path=ppt/slides/_rels/slide241.xml.rels><?xml version="1.0" encoding="UTF-8" standalone="yes"?>
<Relationships xmlns="http://schemas.openxmlformats.org/package/2006/relationships"><Relationship Id="rId3" Type="http://schemas.openxmlformats.org/officeDocument/2006/relationships/oleObject" Target="../embeddings/oleObject70.bin"/><Relationship Id="rId2" Type="http://schemas.openxmlformats.org/officeDocument/2006/relationships/slideLayout" Target="../slideLayouts/slideLayout7.xml"/><Relationship Id="rId1" Type="http://schemas.openxmlformats.org/officeDocument/2006/relationships/vmlDrawing" Target="../drawings/vmlDrawing69.vml"/><Relationship Id="rId4" Type="http://schemas.openxmlformats.org/officeDocument/2006/relationships/image" Target="../media/image72.png"/></Relationships>
</file>

<file path=ppt/slides/_rels/slide242.xml.rels><?xml version="1.0" encoding="UTF-8" standalone="yes"?>
<Relationships xmlns="http://schemas.openxmlformats.org/package/2006/relationships"><Relationship Id="rId3" Type="http://schemas.openxmlformats.org/officeDocument/2006/relationships/oleObject" Target="../embeddings/oleObject71.bin"/><Relationship Id="rId2" Type="http://schemas.openxmlformats.org/officeDocument/2006/relationships/slideLayout" Target="../slideLayouts/slideLayout7.xml"/><Relationship Id="rId1" Type="http://schemas.openxmlformats.org/officeDocument/2006/relationships/vmlDrawing" Target="../drawings/vmlDrawing70.vml"/><Relationship Id="rId4" Type="http://schemas.openxmlformats.org/officeDocument/2006/relationships/image" Target="../media/image73.png"/></Relationships>
</file>

<file path=ppt/slides/_rels/slide243.xml.rels><?xml version="1.0" encoding="UTF-8" standalone="yes"?>
<Relationships xmlns="http://schemas.openxmlformats.org/package/2006/relationships"><Relationship Id="rId3" Type="http://schemas.openxmlformats.org/officeDocument/2006/relationships/oleObject" Target="../embeddings/oleObject72.bin"/><Relationship Id="rId2" Type="http://schemas.openxmlformats.org/officeDocument/2006/relationships/slideLayout" Target="../slideLayouts/slideLayout7.xml"/><Relationship Id="rId1" Type="http://schemas.openxmlformats.org/officeDocument/2006/relationships/vmlDrawing" Target="../drawings/vmlDrawing71.vml"/><Relationship Id="rId4" Type="http://schemas.openxmlformats.org/officeDocument/2006/relationships/image" Target="../media/image74.png"/></Relationships>
</file>

<file path=ppt/slides/_rels/slide244.xml.rels><?xml version="1.0" encoding="UTF-8" standalone="yes"?>
<Relationships xmlns="http://schemas.openxmlformats.org/package/2006/relationships"><Relationship Id="rId3" Type="http://schemas.openxmlformats.org/officeDocument/2006/relationships/oleObject" Target="../embeddings/oleObject73.bin"/><Relationship Id="rId2" Type="http://schemas.openxmlformats.org/officeDocument/2006/relationships/slideLayout" Target="../slideLayouts/slideLayout7.xml"/><Relationship Id="rId1" Type="http://schemas.openxmlformats.org/officeDocument/2006/relationships/vmlDrawing" Target="../drawings/vmlDrawing72.vml"/><Relationship Id="rId4" Type="http://schemas.openxmlformats.org/officeDocument/2006/relationships/image" Target="../media/image75.png"/></Relationships>
</file>

<file path=ppt/slides/_rels/slide245.xml.rels><?xml version="1.0" encoding="UTF-8" standalone="yes"?>
<Relationships xmlns="http://schemas.openxmlformats.org/package/2006/relationships"><Relationship Id="rId3" Type="http://schemas.openxmlformats.org/officeDocument/2006/relationships/oleObject" Target="../embeddings/oleObject74.bin"/><Relationship Id="rId2" Type="http://schemas.openxmlformats.org/officeDocument/2006/relationships/slideLayout" Target="../slideLayouts/slideLayout7.xml"/><Relationship Id="rId1" Type="http://schemas.openxmlformats.org/officeDocument/2006/relationships/vmlDrawing" Target="../drawings/vmlDrawing73.vml"/><Relationship Id="rId4" Type="http://schemas.openxmlformats.org/officeDocument/2006/relationships/image" Target="../media/image76.png"/></Relationships>
</file>

<file path=ppt/slides/_rels/slide246.xml.rels><?xml version="1.0" encoding="UTF-8" standalone="yes"?>
<Relationships xmlns="http://schemas.openxmlformats.org/package/2006/relationships"><Relationship Id="rId3" Type="http://schemas.openxmlformats.org/officeDocument/2006/relationships/oleObject" Target="../embeddings/oleObject75.bin"/><Relationship Id="rId2" Type="http://schemas.openxmlformats.org/officeDocument/2006/relationships/slideLayout" Target="../slideLayouts/slideLayout7.xml"/><Relationship Id="rId1" Type="http://schemas.openxmlformats.org/officeDocument/2006/relationships/vmlDrawing" Target="../drawings/vmlDrawing74.vml"/><Relationship Id="rId4" Type="http://schemas.openxmlformats.org/officeDocument/2006/relationships/image" Target="../media/image77.png"/></Relationships>
</file>

<file path=ppt/slides/_rels/slide247.xml.rels><?xml version="1.0" encoding="UTF-8" standalone="yes"?>
<Relationships xmlns="http://schemas.openxmlformats.org/package/2006/relationships"><Relationship Id="rId3" Type="http://schemas.openxmlformats.org/officeDocument/2006/relationships/oleObject" Target="../embeddings/oleObject76.bin"/><Relationship Id="rId2" Type="http://schemas.openxmlformats.org/officeDocument/2006/relationships/slideLayout" Target="../slideLayouts/slideLayout7.xml"/><Relationship Id="rId1" Type="http://schemas.openxmlformats.org/officeDocument/2006/relationships/vmlDrawing" Target="../drawings/vmlDrawing75.vml"/><Relationship Id="rId4" Type="http://schemas.openxmlformats.org/officeDocument/2006/relationships/image" Target="../media/image78.png"/></Relationships>
</file>

<file path=ppt/slides/_rels/slide248.xml.rels><?xml version="1.0" encoding="UTF-8" standalone="yes"?>
<Relationships xmlns="http://schemas.openxmlformats.org/package/2006/relationships"><Relationship Id="rId3" Type="http://schemas.openxmlformats.org/officeDocument/2006/relationships/oleObject" Target="../embeddings/oleObject77.bin"/><Relationship Id="rId2" Type="http://schemas.openxmlformats.org/officeDocument/2006/relationships/slideLayout" Target="../slideLayouts/slideLayout7.xml"/><Relationship Id="rId1" Type="http://schemas.openxmlformats.org/officeDocument/2006/relationships/vmlDrawing" Target="../drawings/vmlDrawing76.vml"/><Relationship Id="rId4" Type="http://schemas.openxmlformats.org/officeDocument/2006/relationships/image" Target="../media/image79.png"/></Relationships>
</file>

<file path=ppt/slides/_rels/slide249.xml.rels><?xml version="1.0" encoding="UTF-8" standalone="yes"?>
<Relationships xmlns="http://schemas.openxmlformats.org/package/2006/relationships"><Relationship Id="rId3" Type="http://schemas.openxmlformats.org/officeDocument/2006/relationships/oleObject" Target="../embeddings/oleObject78.bin"/><Relationship Id="rId2" Type="http://schemas.openxmlformats.org/officeDocument/2006/relationships/slideLayout" Target="../slideLayouts/slideLayout7.xml"/><Relationship Id="rId1" Type="http://schemas.openxmlformats.org/officeDocument/2006/relationships/vmlDrawing" Target="../drawings/vmlDrawing77.vml"/><Relationship Id="rId4" Type="http://schemas.openxmlformats.org/officeDocument/2006/relationships/image" Target="../media/image80.png"/></Relationships>
</file>

<file path=ppt/slides/_rels/slide250.xml.rels><?xml version="1.0" encoding="UTF-8" standalone="yes"?>
<Relationships xmlns="http://schemas.openxmlformats.org/package/2006/relationships"><Relationship Id="rId3" Type="http://schemas.openxmlformats.org/officeDocument/2006/relationships/oleObject" Target="../embeddings/oleObject79.bin"/><Relationship Id="rId2" Type="http://schemas.openxmlformats.org/officeDocument/2006/relationships/slideLayout" Target="../slideLayouts/slideLayout7.xml"/><Relationship Id="rId1" Type="http://schemas.openxmlformats.org/officeDocument/2006/relationships/vmlDrawing" Target="../drawings/vmlDrawing78.vml"/><Relationship Id="rId4" Type="http://schemas.openxmlformats.org/officeDocument/2006/relationships/image" Target="../media/image81.png"/></Relationships>
</file>

<file path=ppt/slides/_rels/slide251.xml.rels><?xml version="1.0" encoding="UTF-8" standalone="yes"?>
<Relationships xmlns="http://schemas.openxmlformats.org/package/2006/relationships"><Relationship Id="rId3" Type="http://schemas.openxmlformats.org/officeDocument/2006/relationships/oleObject" Target="../embeddings/oleObject80.bin"/><Relationship Id="rId2" Type="http://schemas.openxmlformats.org/officeDocument/2006/relationships/slideLayout" Target="../slideLayouts/slideLayout7.xml"/><Relationship Id="rId1" Type="http://schemas.openxmlformats.org/officeDocument/2006/relationships/vmlDrawing" Target="../drawings/vmlDrawing79.vml"/><Relationship Id="rId4" Type="http://schemas.openxmlformats.org/officeDocument/2006/relationships/image" Target="../media/image82.png"/></Relationships>
</file>

<file path=ppt/slides/_rels/slide25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60.xml.rels><?xml version="1.0" encoding="UTF-8" standalone="yes"?>
<Relationships xmlns="http://schemas.openxmlformats.org/package/2006/relationships"><Relationship Id="rId3" Type="http://schemas.openxmlformats.org/officeDocument/2006/relationships/notesSlide" Target="../notesSlides/notesSlide28.xml"/><Relationship Id="rId7" Type="http://schemas.openxmlformats.org/officeDocument/2006/relationships/image" Target="../media/image84.png"/><Relationship Id="rId2" Type="http://schemas.openxmlformats.org/officeDocument/2006/relationships/slideLayout" Target="../slideLayouts/slideLayout7.xml"/><Relationship Id="rId1" Type="http://schemas.openxmlformats.org/officeDocument/2006/relationships/vmlDrawing" Target="../drawings/vmlDrawing80.vml"/><Relationship Id="rId6" Type="http://schemas.openxmlformats.org/officeDocument/2006/relationships/oleObject" Target="../embeddings/oleObject82.bin"/><Relationship Id="rId5" Type="http://schemas.openxmlformats.org/officeDocument/2006/relationships/image" Target="../media/image83.png"/><Relationship Id="rId4" Type="http://schemas.openxmlformats.org/officeDocument/2006/relationships/oleObject" Target="../embeddings/oleObject81.bin"/></Relationships>
</file>

<file path=ppt/slides/_rels/slide261.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86.png"/><Relationship Id="rId2" Type="http://schemas.openxmlformats.org/officeDocument/2006/relationships/slideLayout" Target="../slideLayouts/slideLayout7.xml"/><Relationship Id="rId1" Type="http://schemas.openxmlformats.org/officeDocument/2006/relationships/vmlDrawing" Target="../drawings/vmlDrawing81.vml"/><Relationship Id="rId6" Type="http://schemas.openxmlformats.org/officeDocument/2006/relationships/oleObject" Target="../embeddings/oleObject84.bin"/><Relationship Id="rId5" Type="http://schemas.openxmlformats.org/officeDocument/2006/relationships/image" Target="../media/image85.png"/><Relationship Id="rId4" Type="http://schemas.openxmlformats.org/officeDocument/2006/relationships/oleObject" Target="../embeddings/oleObject83.bin"/></Relationships>
</file>

<file path=ppt/slides/_rels/slide262.xml.rels><?xml version="1.0" encoding="UTF-8" standalone="yes"?>
<Relationships xmlns="http://schemas.openxmlformats.org/package/2006/relationships"><Relationship Id="rId3" Type="http://schemas.openxmlformats.org/officeDocument/2006/relationships/notesSlide" Target="../notesSlides/notesSlide30.xml"/><Relationship Id="rId7" Type="http://schemas.openxmlformats.org/officeDocument/2006/relationships/image" Target="../media/image88.png"/><Relationship Id="rId2" Type="http://schemas.openxmlformats.org/officeDocument/2006/relationships/slideLayout" Target="../slideLayouts/slideLayout7.xml"/><Relationship Id="rId1" Type="http://schemas.openxmlformats.org/officeDocument/2006/relationships/vmlDrawing" Target="../drawings/vmlDrawing82.vml"/><Relationship Id="rId6" Type="http://schemas.openxmlformats.org/officeDocument/2006/relationships/oleObject" Target="../embeddings/oleObject86.bin"/><Relationship Id="rId5" Type="http://schemas.openxmlformats.org/officeDocument/2006/relationships/image" Target="../media/image87.png"/><Relationship Id="rId4" Type="http://schemas.openxmlformats.org/officeDocument/2006/relationships/oleObject" Target="../embeddings/oleObject85.bin"/></Relationships>
</file>

<file path=ppt/slides/_rels/slide263.xml.rels><?xml version="1.0" encoding="UTF-8" standalone="yes"?>
<Relationships xmlns="http://schemas.openxmlformats.org/package/2006/relationships"><Relationship Id="rId3" Type="http://schemas.openxmlformats.org/officeDocument/2006/relationships/notesSlide" Target="../notesSlides/notesSlide31.xml"/><Relationship Id="rId7" Type="http://schemas.openxmlformats.org/officeDocument/2006/relationships/image" Target="../media/image90.png"/><Relationship Id="rId2" Type="http://schemas.openxmlformats.org/officeDocument/2006/relationships/slideLayout" Target="../slideLayouts/slideLayout7.xml"/><Relationship Id="rId1" Type="http://schemas.openxmlformats.org/officeDocument/2006/relationships/vmlDrawing" Target="../drawings/vmlDrawing83.vml"/><Relationship Id="rId6" Type="http://schemas.openxmlformats.org/officeDocument/2006/relationships/oleObject" Target="../embeddings/oleObject88.bin"/><Relationship Id="rId5" Type="http://schemas.openxmlformats.org/officeDocument/2006/relationships/image" Target="../media/image89.png"/><Relationship Id="rId4" Type="http://schemas.openxmlformats.org/officeDocument/2006/relationships/oleObject" Target="../embeddings/oleObject87.bin"/></Relationships>
</file>

<file path=ppt/slides/_rels/slide264.xml.rels><?xml version="1.0" encoding="UTF-8" standalone="yes"?>
<Relationships xmlns="http://schemas.openxmlformats.org/package/2006/relationships"><Relationship Id="rId3" Type="http://schemas.openxmlformats.org/officeDocument/2006/relationships/notesSlide" Target="../notesSlides/notesSlide32.xml"/><Relationship Id="rId7" Type="http://schemas.openxmlformats.org/officeDocument/2006/relationships/image" Target="../media/image92.png"/><Relationship Id="rId2" Type="http://schemas.openxmlformats.org/officeDocument/2006/relationships/slideLayout" Target="../slideLayouts/slideLayout7.xml"/><Relationship Id="rId1" Type="http://schemas.openxmlformats.org/officeDocument/2006/relationships/vmlDrawing" Target="../drawings/vmlDrawing84.vml"/><Relationship Id="rId6" Type="http://schemas.openxmlformats.org/officeDocument/2006/relationships/oleObject" Target="../embeddings/oleObject90.bin"/><Relationship Id="rId5" Type="http://schemas.openxmlformats.org/officeDocument/2006/relationships/image" Target="../media/image91.png"/><Relationship Id="rId4" Type="http://schemas.openxmlformats.org/officeDocument/2006/relationships/oleObject" Target="../embeddings/oleObject89.bin"/></Relationships>
</file>

<file path=ppt/slides/_rels/slide265.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94.png"/><Relationship Id="rId2" Type="http://schemas.openxmlformats.org/officeDocument/2006/relationships/slideLayout" Target="../slideLayouts/slideLayout7.xml"/><Relationship Id="rId1" Type="http://schemas.openxmlformats.org/officeDocument/2006/relationships/vmlDrawing" Target="../drawings/vmlDrawing85.vml"/><Relationship Id="rId6" Type="http://schemas.openxmlformats.org/officeDocument/2006/relationships/oleObject" Target="../embeddings/oleObject92.bin"/><Relationship Id="rId5" Type="http://schemas.openxmlformats.org/officeDocument/2006/relationships/image" Target="../media/image93.png"/><Relationship Id="rId4" Type="http://schemas.openxmlformats.org/officeDocument/2006/relationships/oleObject" Target="../embeddings/oleObject91.bin"/></Relationships>
</file>

<file path=ppt/slides/_rels/slide26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mlDrawing" Target="../drawings/vmlDrawing86.vml"/><Relationship Id="rId5" Type="http://schemas.openxmlformats.org/officeDocument/2006/relationships/image" Target="../media/image95.png"/><Relationship Id="rId4" Type="http://schemas.openxmlformats.org/officeDocument/2006/relationships/oleObject" Target="../embeddings/oleObject93.bin"/></Relationships>
</file>

<file path=ppt/slides/_rels/slide26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AutoShape 9">
            <a:extLst>
              <a:ext uri="{FF2B5EF4-FFF2-40B4-BE49-F238E27FC236}">
                <a16:creationId xmlns:a16="http://schemas.microsoft.com/office/drawing/2014/main" id="{B98F0248-0636-B26A-6E5F-75A43B068260}"/>
              </a:ext>
            </a:extLst>
          </p:cNvPr>
          <p:cNvSpPr>
            <a:spLocks noChangeArrowheads="1"/>
          </p:cNvSpPr>
          <p:nvPr/>
        </p:nvSpPr>
        <p:spPr bwMode="auto">
          <a:xfrm>
            <a:off x="3186113" y="2209800"/>
            <a:ext cx="5791200" cy="2971800"/>
          </a:xfrm>
          <a:prstGeom prst="horizontalScroll">
            <a:avLst>
              <a:gd name="adj" fmla="val 12500"/>
            </a:avLst>
          </a:prstGeom>
          <a:gradFill rotWithShape="0">
            <a:gsLst>
              <a:gs pos="0">
                <a:schemeClr val="bg1"/>
              </a:gs>
              <a:gs pos="100000">
                <a:srgbClr val="98BCCE"/>
              </a:gs>
            </a:gsLst>
            <a:path path="rect">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53" name="Rectangle 5">
            <a:extLst>
              <a:ext uri="{FF2B5EF4-FFF2-40B4-BE49-F238E27FC236}">
                <a16:creationId xmlns:a16="http://schemas.microsoft.com/office/drawing/2014/main" id="{0B9F0112-978E-1514-B5DC-8E9FC26538CD}"/>
              </a:ext>
            </a:extLst>
          </p:cNvPr>
          <p:cNvSpPr>
            <a:spLocks noChangeArrowheads="1"/>
          </p:cNvSpPr>
          <p:nvPr/>
        </p:nvSpPr>
        <p:spPr bwMode="auto">
          <a:xfrm>
            <a:off x="0" y="304800"/>
            <a:ext cx="9144000" cy="685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3076" name="Picture 2">
            <a:extLst>
              <a:ext uri="{FF2B5EF4-FFF2-40B4-BE49-F238E27FC236}">
                <a16:creationId xmlns:a16="http://schemas.microsoft.com/office/drawing/2014/main" id="{A9FEC97C-30B3-BEBE-AD22-74EB3AB72B37}"/>
              </a:ext>
            </a:extLst>
          </p:cNvPr>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173038" y="1938338"/>
            <a:ext cx="2889250" cy="4240212"/>
          </a:xfrm>
          <a:prstGeom prst="rect">
            <a:avLst/>
          </a:prstGeom>
          <a:noFill/>
          <a:ln>
            <a:noFill/>
          </a:ln>
          <a:effectLst>
            <a:outerShdw dist="107763" dir="135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 Box 3">
            <a:extLst>
              <a:ext uri="{FF2B5EF4-FFF2-40B4-BE49-F238E27FC236}">
                <a16:creationId xmlns:a16="http://schemas.microsoft.com/office/drawing/2014/main" id="{C73AF693-4929-DEAB-3C3C-2791BC261846}"/>
              </a:ext>
            </a:extLst>
          </p:cNvPr>
          <p:cNvSpPr txBox="1">
            <a:spLocks noChangeArrowheads="1"/>
          </p:cNvSpPr>
          <p:nvPr/>
        </p:nvSpPr>
        <p:spPr bwMode="auto">
          <a:xfrm>
            <a:off x="288925" y="2698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52" name="Rectangle 4">
            <a:extLst>
              <a:ext uri="{FF2B5EF4-FFF2-40B4-BE49-F238E27FC236}">
                <a16:creationId xmlns:a16="http://schemas.microsoft.com/office/drawing/2014/main" id="{993E2CE6-717F-6288-67AA-C3AF570D16EE}"/>
              </a:ext>
            </a:extLst>
          </p:cNvPr>
          <p:cNvSpPr>
            <a:spLocks noChangeArrowheads="1"/>
          </p:cNvSpPr>
          <p:nvPr/>
        </p:nvSpPr>
        <p:spPr bwMode="auto">
          <a:xfrm>
            <a:off x="0" y="279400"/>
            <a:ext cx="92503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000" b="1" i="1" dirty="0">
                <a:solidFill>
                  <a:srgbClr val="FFFFCC"/>
                </a:solidFill>
                <a:latin typeface="Arial" panose="020B0604020202020204" pitchFamily="34" charset="0"/>
              </a:rPr>
              <a:t>Presentation on Design of Transmission Line and …….</a:t>
            </a:r>
          </a:p>
          <a:p>
            <a:r>
              <a:rPr lang="en-US" altLang="en-US" sz="2000" b="1" i="1" dirty="0">
                <a:solidFill>
                  <a:srgbClr val="FFFFCC"/>
                </a:solidFill>
                <a:latin typeface="Arial" panose="020B0604020202020204" pitchFamily="34" charset="0"/>
              </a:rPr>
              <a:t>                                                                 ………Activity of Survey and Profiling</a:t>
            </a:r>
            <a:endParaRPr lang="en-US" altLang="en-US" sz="2000" b="1" i="1" dirty="0">
              <a:latin typeface="Arial" panose="020B0604020202020204" pitchFamily="34" charset="0"/>
            </a:endParaRPr>
          </a:p>
        </p:txBody>
      </p:sp>
      <p:sp>
        <p:nvSpPr>
          <p:cNvPr id="2055" name="Text Box 7">
            <a:extLst>
              <a:ext uri="{FF2B5EF4-FFF2-40B4-BE49-F238E27FC236}">
                <a16:creationId xmlns:a16="http://schemas.microsoft.com/office/drawing/2014/main" id="{5C2AC9E0-C1EC-57E2-72F9-BB04AC10C52D}"/>
              </a:ext>
            </a:extLst>
          </p:cNvPr>
          <p:cNvSpPr txBox="1">
            <a:spLocks noChangeArrowheads="1"/>
          </p:cNvSpPr>
          <p:nvPr/>
        </p:nvSpPr>
        <p:spPr bwMode="auto">
          <a:xfrm>
            <a:off x="5335588" y="1939925"/>
            <a:ext cx="162401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b="1">
                <a:solidFill>
                  <a:srgbClr val="800000"/>
                </a:solidFill>
                <a:latin typeface="Arial" panose="020B0604020202020204" pitchFamily="34" charset="0"/>
              </a:rPr>
              <a:t>. . .By. . .</a:t>
            </a:r>
            <a:endParaRPr lang="en-US" altLang="en-US" sz="2800" b="1">
              <a:latin typeface="Arial" panose="020B0604020202020204" pitchFamily="34" charset="0"/>
            </a:endParaRPr>
          </a:p>
        </p:txBody>
      </p:sp>
      <p:sp>
        <p:nvSpPr>
          <p:cNvPr id="2056" name="Text Box 8">
            <a:extLst>
              <a:ext uri="{FF2B5EF4-FFF2-40B4-BE49-F238E27FC236}">
                <a16:creationId xmlns:a16="http://schemas.microsoft.com/office/drawing/2014/main" id="{AFD56235-B47E-34D4-E49D-07EB325AD536}"/>
              </a:ext>
            </a:extLst>
          </p:cNvPr>
          <p:cNvSpPr txBox="1">
            <a:spLocks noChangeArrowheads="1"/>
          </p:cNvSpPr>
          <p:nvPr/>
        </p:nvSpPr>
        <p:spPr bwMode="auto">
          <a:xfrm>
            <a:off x="4165600" y="2819400"/>
            <a:ext cx="4075113" cy="172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600" b="1" i="1">
                <a:solidFill>
                  <a:srgbClr val="800000"/>
                </a:solidFill>
                <a:latin typeface="Arial" panose="020B0604020202020204" pitchFamily="34" charset="0"/>
              </a:rPr>
              <a:t>B. SRINIVASA RAO</a:t>
            </a:r>
            <a:endParaRPr lang="en-US" altLang="en-US" sz="2600" b="1">
              <a:solidFill>
                <a:srgbClr val="800000"/>
              </a:solidFill>
              <a:latin typeface="Arial" panose="020B0604020202020204" pitchFamily="34" charset="0"/>
            </a:endParaRPr>
          </a:p>
          <a:p>
            <a:pPr algn="ctr"/>
            <a:endParaRPr lang="en-US" altLang="en-US" sz="2000" b="1">
              <a:solidFill>
                <a:srgbClr val="800000"/>
              </a:solidFill>
              <a:latin typeface="Arial" panose="020B0604020202020204" pitchFamily="34" charset="0"/>
            </a:endParaRPr>
          </a:p>
          <a:p>
            <a:pPr algn="ctr"/>
            <a:r>
              <a:rPr lang="en-US" altLang="en-US" sz="2000" b="1">
                <a:solidFill>
                  <a:srgbClr val="003366"/>
                </a:solidFill>
                <a:latin typeface="Arial" panose="020B0604020202020204" pitchFamily="34" charset="0"/>
              </a:rPr>
              <a:t>Dy.Executive Engineer/Designs</a:t>
            </a:r>
          </a:p>
          <a:p>
            <a:pPr algn="ctr"/>
            <a:r>
              <a:rPr lang="en-US" altLang="en-US" sz="2000" b="1">
                <a:solidFill>
                  <a:srgbClr val="003366"/>
                </a:solidFill>
                <a:latin typeface="Arial" panose="020B0604020202020204" pitchFamily="34" charset="0"/>
              </a:rPr>
              <a:t>Vidyut Soudha, Vijayawada</a:t>
            </a:r>
          </a:p>
          <a:p>
            <a:pPr algn="ctr"/>
            <a:r>
              <a:rPr lang="en-US" altLang="en-US" sz="2000" b="1">
                <a:solidFill>
                  <a:srgbClr val="003366"/>
                </a:solidFill>
                <a:latin typeface="Arial" panose="020B0604020202020204" pitchFamily="34" charset="0"/>
              </a:rPr>
              <a:t>Mobile: 8712613226/9676659759</a:t>
            </a:r>
          </a:p>
        </p:txBody>
      </p:sp>
      <p:sp>
        <p:nvSpPr>
          <p:cNvPr id="2058" name="Text Box 10">
            <a:extLst>
              <a:ext uri="{FF2B5EF4-FFF2-40B4-BE49-F238E27FC236}">
                <a16:creationId xmlns:a16="http://schemas.microsoft.com/office/drawing/2014/main" id="{E4B56E91-A955-1963-F12A-A6EBBEA7C4AF}"/>
              </a:ext>
            </a:extLst>
          </p:cNvPr>
          <p:cNvSpPr txBox="1">
            <a:spLocks noChangeArrowheads="1"/>
          </p:cNvSpPr>
          <p:nvPr/>
        </p:nvSpPr>
        <p:spPr bwMode="auto">
          <a:xfrm>
            <a:off x="2133600" y="1066800"/>
            <a:ext cx="6965950" cy="685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000" b="1" i="1" dirty="0">
                <a:solidFill>
                  <a:srgbClr val="FFFFCC"/>
                </a:solidFill>
                <a:latin typeface="Arial" panose="020B0604020202020204" pitchFamily="34" charset="0"/>
              </a:rPr>
              <a:t>Specific reference to Tower Design , Foundation Design</a:t>
            </a:r>
          </a:p>
          <a:p>
            <a:pPr algn="ctr"/>
            <a:r>
              <a:rPr lang="en-US" altLang="en-US" sz="2000" b="1" i="1" dirty="0">
                <a:solidFill>
                  <a:srgbClr val="FFFFCC"/>
                </a:solidFill>
                <a:latin typeface="Arial" panose="020B0604020202020204" pitchFamily="34" charset="0"/>
              </a:rPr>
              <a:t>GETRI,  dated.: 27-04-2007</a:t>
            </a:r>
          </a:p>
        </p:txBody>
      </p:sp>
      <p:sp>
        <p:nvSpPr>
          <p:cNvPr id="2059" name="Text Box 11">
            <a:extLst>
              <a:ext uri="{FF2B5EF4-FFF2-40B4-BE49-F238E27FC236}">
                <a16:creationId xmlns:a16="http://schemas.microsoft.com/office/drawing/2014/main" id="{8228BFFB-5976-D397-20A0-832E813DFCF4}"/>
              </a:ext>
            </a:extLst>
          </p:cNvPr>
          <p:cNvSpPr txBox="1">
            <a:spLocks noChangeArrowheads="1"/>
          </p:cNvSpPr>
          <p:nvPr/>
        </p:nvSpPr>
        <p:spPr bwMode="auto">
          <a:xfrm>
            <a:off x="3657600" y="5562600"/>
            <a:ext cx="5029200" cy="1004888"/>
          </a:xfrm>
          <a:prstGeom prst="rect">
            <a:avLst/>
          </a:prstGeom>
          <a:gradFill rotWithShape="0">
            <a:gsLst>
              <a:gs pos="0">
                <a:schemeClr val="bg1"/>
              </a:gs>
              <a:gs pos="100000">
                <a:srgbClr val="98BCCE"/>
              </a:gs>
            </a:gsLst>
            <a:path path="shape">
              <a:fillToRect l="50000" t="50000" r="50000" b="50000"/>
            </a:path>
          </a:gra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a:t>Seminar Hosted by –</a:t>
            </a:r>
          </a:p>
          <a:p>
            <a:pPr algn="ctr">
              <a:spcBef>
                <a:spcPct val="50000"/>
              </a:spcBef>
            </a:pPr>
            <a:r>
              <a:rPr lang="en-US" altLang="en-US"/>
              <a:t>CTI, Ibrahimpatnam, APGenco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53"/>
                                        </p:tgtEl>
                                        <p:attrNameLst>
                                          <p:attrName>style.visibility</p:attrName>
                                        </p:attrNameLst>
                                      </p:cBhvr>
                                      <p:to>
                                        <p:strVal val="visible"/>
                                      </p:to>
                                    </p:set>
                                    <p:animEffect transition="in" filter="blinds(horizontal)">
                                      <p:cBhvr>
                                        <p:cTn id="7" dur="500"/>
                                        <p:tgtEl>
                                          <p:spTgt spid="205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mph" presetSubtype="0" fill="hold" nodeType="clickEffect">
                                  <p:stCondLst>
                                    <p:cond delay="0"/>
                                  </p:stCondLst>
                                  <p:childTnLst>
                                    <p:animScale>
                                      <p:cBhvr>
                                        <p:cTn id="11" dur="2000" fill="hold"/>
                                        <p:tgtEl>
                                          <p:spTgt spid="2053"/>
                                        </p:tgtEl>
                                      </p:cBhvr>
                                      <p:by x="150000" y="150000"/>
                                    </p:animScale>
                                  </p:childTnLst>
                                </p:cTn>
                              </p:par>
                            </p:childTnLst>
                          </p:cTn>
                        </p:par>
                      </p:childTnLst>
                    </p:cTn>
                  </p:par>
                  <p:par>
                    <p:cTn id="12" fill="hold" nodeType="clickPar">
                      <p:stCondLst>
                        <p:cond delay="indefinite"/>
                      </p:stCondLst>
                      <p:childTnLst>
                        <p:par>
                          <p:cTn id="13" fill="hold" nodeType="withGroup">
                            <p:stCondLst>
                              <p:cond delay="0"/>
                            </p:stCondLst>
                            <p:childTnLst>
                              <p:par>
                                <p:cTn id="14" presetID="8" presetClass="entr" presetSubtype="16" fill="hold" grpId="0" nodeType="clickEffect">
                                  <p:stCondLst>
                                    <p:cond delay="0"/>
                                  </p:stCondLst>
                                  <p:childTnLst>
                                    <p:set>
                                      <p:cBhvr>
                                        <p:cTn id="15" dur="1" fill="hold">
                                          <p:stCondLst>
                                            <p:cond delay="0"/>
                                          </p:stCondLst>
                                        </p:cTn>
                                        <p:tgtEl>
                                          <p:spTgt spid="2052"/>
                                        </p:tgtEl>
                                        <p:attrNameLst>
                                          <p:attrName>style.visibility</p:attrName>
                                        </p:attrNameLst>
                                      </p:cBhvr>
                                      <p:to>
                                        <p:strVal val="visible"/>
                                      </p:to>
                                    </p:set>
                                    <p:animEffect transition="in" filter="diamond(in)">
                                      <p:cBhvr>
                                        <p:cTn id="16" dur="2000"/>
                                        <p:tgtEl>
                                          <p:spTgt spid="2052"/>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5" presetClass="path" presetSubtype="0" accel="50000" decel="50000" fill="hold" grpId="0" nodeType="clickEffect">
                                  <p:stCondLst>
                                    <p:cond delay="0"/>
                                  </p:stCondLst>
                                  <p:childTnLst>
                                    <p:animMotion origin="layout" path="M -0.14218 -0.00671 L -0.39218 -0.00671 " pathEditMode="relative" rAng="0" ptsTypes="AA">
                                      <p:cBhvr>
                                        <p:cTn id="20" dur="2000" fill="hold"/>
                                        <p:tgtEl>
                                          <p:spTgt spid="2058"/>
                                        </p:tgtEl>
                                        <p:attrNameLst>
                                          <p:attrName>ppt_x</p:attrName>
                                          <p:attrName>ppt_y</p:attrName>
                                        </p:attrNameLst>
                                      </p:cBhvr>
                                      <p:rCtr x="-12500" y="0"/>
                                    </p:animMotion>
                                  </p:childTnLst>
                                </p:cTn>
                              </p:par>
                            </p:childTnLst>
                          </p:cTn>
                        </p:par>
                      </p:childTnLst>
                    </p:cTn>
                  </p:par>
                  <p:par>
                    <p:cTn id="21" fill="hold" nodeType="clickPar">
                      <p:stCondLst>
                        <p:cond delay="indefinite"/>
                      </p:stCondLst>
                      <p:childTnLst>
                        <p:par>
                          <p:cTn id="22" fill="hold" nodeType="withGroup">
                            <p:stCondLst>
                              <p:cond delay="0"/>
                            </p:stCondLst>
                            <p:childTnLst>
                              <p:par>
                                <p:cTn id="23" presetID="63" presetClass="path" presetSubtype="0" accel="50000" decel="50000" fill="hold" grpId="1" nodeType="clickEffect">
                                  <p:stCondLst>
                                    <p:cond delay="0"/>
                                  </p:stCondLst>
                                  <p:childTnLst>
                                    <p:animMotion origin="layout" path="M -0.32552 -0.00671 L -0.07552 -0.00671 " pathEditMode="relative" rAng="0" ptsTypes="AA">
                                      <p:cBhvr>
                                        <p:cTn id="24" dur="2000" fill="hold"/>
                                        <p:tgtEl>
                                          <p:spTgt spid="2058"/>
                                        </p:tgtEl>
                                        <p:attrNameLst>
                                          <p:attrName>ppt_x</p:attrName>
                                          <p:attrName>ppt_y</p:attrName>
                                        </p:attrNameLst>
                                      </p:cBhvr>
                                      <p:rCtr x="12500" y="0"/>
                                    </p:animMotion>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055"/>
                                        </p:tgtEl>
                                        <p:attrNameLst>
                                          <p:attrName>style.visibility</p:attrName>
                                        </p:attrNameLst>
                                      </p:cBhvr>
                                      <p:to>
                                        <p:strVal val="visible"/>
                                      </p:to>
                                    </p:set>
                                    <p:anim calcmode="lin" valueType="num">
                                      <p:cBhvr additive="base">
                                        <p:cTn id="29" dur="500" fill="hold"/>
                                        <p:tgtEl>
                                          <p:spTgt spid="2055"/>
                                        </p:tgtEl>
                                        <p:attrNameLst>
                                          <p:attrName>ppt_x</p:attrName>
                                        </p:attrNameLst>
                                      </p:cBhvr>
                                      <p:tavLst>
                                        <p:tav tm="0">
                                          <p:val>
                                            <p:strVal val="#ppt_x"/>
                                          </p:val>
                                        </p:tav>
                                        <p:tav tm="100000">
                                          <p:val>
                                            <p:strVal val="#ppt_x"/>
                                          </p:val>
                                        </p:tav>
                                      </p:tavLst>
                                    </p:anim>
                                    <p:anim calcmode="lin" valueType="num">
                                      <p:cBhvr additive="base">
                                        <p:cTn id="30" dur="500" fill="hold"/>
                                        <p:tgtEl>
                                          <p:spTgt spid="2055"/>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8" presetClass="entr" presetSubtype="3" fill="hold" nodeType="clickEffect">
                                  <p:stCondLst>
                                    <p:cond delay="0"/>
                                  </p:stCondLst>
                                  <p:childTnLst>
                                    <p:set>
                                      <p:cBhvr>
                                        <p:cTn id="34" dur="1" fill="hold">
                                          <p:stCondLst>
                                            <p:cond delay="0"/>
                                          </p:stCondLst>
                                        </p:cTn>
                                        <p:tgtEl>
                                          <p:spTgt spid="2057"/>
                                        </p:tgtEl>
                                        <p:attrNameLst>
                                          <p:attrName>style.visibility</p:attrName>
                                        </p:attrNameLst>
                                      </p:cBhvr>
                                      <p:to>
                                        <p:strVal val="visible"/>
                                      </p:to>
                                    </p:set>
                                    <p:animEffect transition="in" filter="strips(upRight)">
                                      <p:cBhvr>
                                        <p:cTn id="35" dur="500"/>
                                        <p:tgtEl>
                                          <p:spTgt spid="2057"/>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4" presetClass="entr" presetSubtype="32" fill="hold" grpId="0" nodeType="clickEffect">
                                  <p:stCondLst>
                                    <p:cond delay="0"/>
                                  </p:stCondLst>
                                  <p:childTnLst>
                                    <p:set>
                                      <p:cBhvr>
                                        <p:cTn id="39" dur="1" fill="hold">
                                          <p:stCondLst>
                                            <p:cond delay="0"/>
                                          </p:stCondLst>
                                        </p:cTn>
                                        <p:tgtEl>
                                          <p:spTgt spid="2056"/>
                                        </p:tgtEl>
                                        <p:attrNameLst>
                                          <p:attrName>style.visibility</p:attrName>
                                        </p:attrNameLst>
                                      </p:cBhvr>
                                      <p:to>
                                        <p:strVal val="visible"/>
                                      </p:to>
                                    </p:set>
                                    <p:animEffect transition="in" filter="box(out)">
                                      <p:cBhvr>
                                        <p:cTn id="40" dur="500"/>
                                        <p:tgtEl>
                                          <p:spTgt spid="2056"/>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20" presetClass="entr" presetSubtype="0" fill="hold" grpId="0" nodeType="clickEffect">
                                  <p:stCondLst>
                                    <p:cond delay="0"/>
                                  </p:stCondLst>
                                  <p:childTnLst>
                                    <p:set>
                                      <p:cBhvr>
                                        <p:cTn id="44" dur="1" fill="hold">
                                          <p:stCondLst>
                                            <p:cond delay="0"/>
                                          </p:stCondLst>
                                        </p:cTn>
                                        <p:tgtEl>
                                          <p:spTgt spid="2059"/>
                                        </p:tgtEl>
                                        <p:attrNameLst>
                                          <p:attrName>style.visibility</p:attrName>
                                        </p:attrNameLst>
                                      </p:cBhvr>
                                      <p:to>
                                        <p:strVal val="visible"/>
                                      </p:to>
                                    </p:set>
                                    <p:animEffect transition="in" filter="wedge">
                                      <p:cBhvr>
                                        <p:cTn id="45" dur="2000"/>
                                        <p:tgtEl>
                                          <p:spTgt spid="2059"/>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2" presetClass="emph" presetSubtype="0" grpId="1" nodeType="clickEffect">
                                  <p:stCondLst>
                                    <p:cond delay="0"/>
                                  </p:stCondLst>
                                  <p:childTnLst>
                                    <p:set>
                                      <p:cBhvr override="childStyle">
                                        <p:cTn id="49" dur="indefinite"/>
                                        <p:tgtEl>
                                          <p:spTgt spid="2059">
                                            <p:txEl>
                                              <p:charRg st="4294967295" end="4294967295"/>
                                            </p:txEl>
                                          </p:spTgt>
                                        </p:tgtEl>
                                        <p:attrNameLst>
                                          <p:attrName>style.fontFamily</p:attrName>
                                        </p:attrNameLst>
                                      </p:cBhvr>
                                      <p:to>
                                        <p:strVal val="Times New Roman"/>
                                      </p:to>
                                    </p:set>
                                  </p:childTnLst>
                                </p:cTn>
                              </p:par>
                            </p:childTnLst>
                          </p:cTn>
                        </p:par>
                      </p:childTnLst>
                    </p:cTn>
                  </p:par>
                  <p:par>
                    <p:cTn id="50" fill="hold" nodeType="clickPar">
                      <p:stCondLst>
                        <p:cond delay="indefinite"/>
                      </p:stCondLst>
                      <p:childTnLst>
                        <p:par>
                          <p:cTn id="51" fill="hold" nodeType="withGroup">
                            <p:stCondLst>
                              <p:cond delay="0"/>
                            </p:stCondLst>
                            <p:childTnLst>
                              <p:par>
                                <p:cTn id="52" presetID="3" presetClass="entr" presetSubtype="10" fill="hold" grpId="2" nodeType="clickEffect">
                                  <p:stCondLst>
                                    <p:cond delay="0"/>
                                  </p:stCondLst>
                                  <p:childTnLst>
                                    <p:set>
                                      <p:cBhvr>
                                        <p:cTn id="53" dur="1" fill="hold">
                                          <p:stCondLst>
                                            <p:cond delay="0"/>
                                          </p:stCondLst>
                                        </p:cTn>
                                        <p:tgtEl>
                                          <p:spTgt spid="2058"/>
                                        </p:tgtEl>
                                        <p:attrNameLst>
                                          <p:attrName>style.visibility</p:attrName>
                                        </p:attrNameLst>
                                      </p:cBhvr>
                                      <p:to>
                                        <p:strVal val="visible"/>
                                      </p:to>
                                    </p:set>
                                    <p:animEffect transition="in" filter="blinds(horizontal)">
                                      <p:cBhvr>
                                        <p:cTn id="54" dur="500"/>
                                        <p:tgtEl>
                                          <p:spTgt spid="2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P spid="2055" grpId="0"/>
      <p:bldP spid="2056" grpId="0"/>
      <p:bldP spid="2058" grpId="0" animBg="1"/>
      <p:bldP spid="2058" grpId="1" animBg="1"/>
      <p:bldP spid="2058" grpId="2" animBg="1"/>
      <p:bldP spid="2059" grpId="0" animBg="1"/>
      <p:bldP spid="2059"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3">
            <a:extLst>
              <a:ext uri="{FF2B5EF4-FFF2-40B4-BE49-F238E27FC236}">
                <a16:creationId xmlns:a16="http://schemas.microsoft.com/office/drawing/2014/main" id="{C4E088F0-9680-9E82-9D63-8F37B27E7D21}"/>
              </a:ext>
            </a:extLst>
          </p:cNvPr>
          <p:cNvSpPr>
            <a:spLocks noGrp="1" noChangeArrowheads="1"/>
          </p:cNvSpPr>
          <p:nvPr>
            <p:ph type="title"/>
          </p:nvPr>
        </p:nvSpPr>
        <p:spPr>
          <a:gradFill rotWithShape="0">
            <a:gsLst>
              <a:gs pos="0">
                <a:srgbClr val="003366"/>
              </a:gs>
              <a:gs pos="50000">
                <a:srgbClr val="6CA1BC"/>
              </a:gs>
              <a:gs pos="100000">
                <a:srgbClr val="003366"/>
              </a:gs>
            </a:gsLst>
            <a:lin ang="5400000" scaled="1"/>
          </a:gradFill>
          <a:extLst>
            <a:ext uri="{91240B29-F687-4F45-9708-019B960494DF}">
              <a14:hiddenLine xmlns:a14="http://schemas.microsoft.com/office/drawing/2010/main" w="9525" algn="ctr">
                <a:solidFill>
                  <a:schemeClr val="tx1"/>
                </a:solidFill>
                <a:miter lim="800000"/>
                <a:headEnd/>
                <a:tailEnd/>
              </a14:hiddenLine>
            </a:ext>
          </a:extLst>
        </p:spPr>
        <p:txBody>
          <a:bodyPr/>
          <a:lstStyle/>
          <a:p>
            <a:r>
              <a:rPr lang="en-US" altLang="en-US" b="1"/>
              <a:t>VOLUME – I</a:t>
            </a:r>
            <a:r>
              <a:rPr lang="en-US" altLang="en-US"/>
              <a:t> </a:t>
            </a:r>
          </a:p>
        </p:txBody>
      </p:sp>
      <p:sp>
        <p:nvSpPr>
          <p:cNvPr id="4099" name="AutoShape 5">
            <a:extLst>
              <a:ext uri="{FF2B5EF4-FFF2-40B4-BE49-F238E27FC236}">
                <a16:creationId xmlns:a16="http://schemas.microsoft.com/office/drawing/2014/main" id="{B699460F-0E9C-9F98-F6D2-0A1B9F083D93}"/>
              </a:ext>
            </a:extLst>
          </p:cNvPr>
          <p:cNvSpPr>
            <a:spLocks noGrp="1" noChangeArrowheads="1"/>
          </p:cNvSpPr>
          <p:nvPr>
            <p:ph type="body" idx="1"/>
          </p:nvPr>
        </p:nvSpPr>
        <p:spPr>
          <a:prstGeom prst="horizontalScroll">
            <a:avLst>
              <a:gd name="adj" fmla="val 12500"/>
            </a:avLst>
          </a:prstGeom>
          <a:gradFill rotWithShape="0">
            <a:gsLst>
              <a:gs pos="0">
                <a:schemeClr val="bg1"/>
              </a:gs>
              <a:gs pos="100000">
                <a:srgbClr val="98BCCE"/>
              </a:gs>
            </a:gsLst>
            <a:path path="rect">
              <a:fillToRect l="50000" t="50000" r="50000" b="50000"/>
            </a:path>
          </a:gradFill>
          <a:ln>
            <a:solidFill>
              <a:schemeClr val="tx1"/>
            </a:solidFill>
            <a:round/>
            <a:headEnd/>
            <a:tailEnd/>
          </a:ln>
        </p:spPr>
        <p:txBody>
          <a:bodyPr/>
          <a:lstStyle/>
          <a:p>
            <a:pPr algn="ctr">
              <a:buFontTx/>
              <a:buNone/>
            </a:pPr>
            <a:r>
              <a:rPr lang="en-US" altLang="en-US" b="1"/>
              <a:t>ERECTION, </a:t>
            </a:r>
          </a:p>
          <a:p>
            <a:pPr algn="ctr">
              <a:buFontTx/>
              <a:buNone/>
            </a:pPr>
            <a:r>
              <a:rPr lang="en-US" altLang="en-US" b="1"/>
              <a:t>TESTING &amp; </a:t>
            </a:r>
          </a:p>
          <a:p>
            <a:pPr algn="ctr">
              <a:buFontTx/>
              <a:buNone/>
            </a:pPr>
            <a:r>
              <a:rPr lang="en-US" altLang="en-US" b="1"/>
              <a:t>COMISSIONING OF TRANSMISSION LINES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a:extLst>
              <a:ext uri="{FF2B5EF4-FFF2-40B4-BE49-F238E27FC236}">
                <a16:creationId xmlns:a16="http://schemas.microsoft.com/office/drawing/2014/main" id="{E16B8B7F-04F2-BD7F-587C-29D149990131}"/>
              </a:ext>
            </a:extLst>
          </p:cNvPr>
          <p:cNvSpPr>
            <a:spLocks noGrp="1" noChangeArrowheads="1"/>
          </p:cNvSpPr>
          <p:nvPr>
            <p:ph type="title"/>
          </p:nvPr>
        </p:nvSpPr>
        <p:spPr/>
        <p:txBody>
          <a:bodyPr/>
          <a:lstStyle/>
          <a:p>
            <a:endParaRPr lang="en-US" altLang="en-US"/>
          </a:p>
        </p:txBody>
      </p:sp>
      <p:pic>
        <p:nvPicPr>
          <p:cNvPr id="5123" name="Picture 4">
            <a:extLst>
              <a:ext uri="{FF2B5EF4-FFF2-40B4-BE49-F238E27FC236}">
                <a16:creationId xmlns:a16="http://schemas.microsoft.com/office/drawing/2014/main" id="{8A400CBF-24D7-AD6C-88EC-2240F65C10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 Box 7">
            <a:extLst>
              <a:ext uri="{FF2B5EF4-FFF2-40B4-BE49-F238E27FC236}">
                <a16:creationId xmlns:a16="http://schemas.microsoft.com/office/drawing/2014/main" id="{3F6027D5-0F96-BF9A-8040-6DC92277B8E3}"/>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INTRODUCTION</a:t>
            </a:r>
            <a:r>
              <a:rPr lang="en-US" altLang="en-US" sz="4400">
                <a:solidFill>
                  <a:schemeClr val="tx2"/>
                </a:solidFill>
              </a:rPr>
              <a:t> </a:t>
            </a:r>
          </a:p>
        </p:txBody>
      </p:sp>
      <p:sp>
        <p:nvSpPr>
          <p:cNvPr id="5125" name="Rectangle 8">
            <a:extLst>
              <a:ext uri="{FF2B5EF4-FFF2-40B4-BE49-F238E27FC236}">
                <a16:creationId xmlns:a16="http://schemas.microsoft.com/office/drawing/2014/main" id="{A9240C86-97B8-587D-94EF-D27E5854C7A8}"/>
              </a:ext>
            </a:extLst>
          </p:cNvPr>
          <p:cNvSpPr>
            <a:spLocks noChangeArrowheads="1"/>
          </p:cNvSpPr>
          <p:nvPr/>
        </p:nvSpPr>
        <p:spPr bwMode="auto">
          <a:xfrm>
            <a:off x="685800" y="2133600"/>
            <a:ext cx="77724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US" altLang="en-US" sz="2400"/>
              <a:t>Construction of EHV Transmission line is a very specific and specialized job. It involves lot of precision and accuracy. The construction mainly includes the following activities.</a:t>
            </a:r>
          </a:p>
          <a:p>
            <a:r>
              <a:rPr lang="en-US" altLang="en-US" sz="2800"/>
              <a:t>   Survey &amp; alignment</a:t>
            </a:r>
          </a:p>
          <a:p>
            <a:r>
              <a:rPr lang="en-US" altLang="en-US" sz="2800"/>
              <a:t>   Foundation work</a:t>
            </a:r>
          </a:p>
          <a:p>
            <a:r>
              <a:rPr lang="en-US" altLang="en-US" sz="2800"/>
              <a:t>   Erection of super structure</a:t>
            </a:r>
          </a:p>
          <a:p>
            <a:r>
              <a:rPr lang="en-US" altLang="en-US" sz="2800"/>
              <a:t>   Stringing of shield wire &amp; conductor</a:t>
            </a:r>
          </a:p>
          <a:p>
            <a:r>
              <a:rPr lang="en-US" altLang="en-US" sz="2800"/>
              <a:t>   Testing &amp; Commissioning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ABB6777-0DA5-41E2-4FA9-A0367ECD1335}"/>
              </a:ext>
            </a:extLst>
          </p:cNvPr>
          <p:cNvSpPr>
            <a:spLocks noGrp="1" noChangeArrowheads="1"/>
          </p:cNvSpPr>
          <p:nvPr>
            <p:ph type="title"/>
          </p:nvPr>
        </p:nvSpPr>
        <p:spPr/>
        <p:txBody>
          <a:bodyPr/>
          <a:lstStyle/>
          <a:p>
            <a:endParaRPr lang="en-US" altLang="en-US"/>
          </a:p>
        </p:txBody>
      </p:sp>
      <p:pic>
        <p:nvPicPr>
          <p:cNvPr id="6147" name="Picture 3">
            <a:extLst>
              <a:ext uri="{FF2B5EF4-FFF2-40B4-BE49-F238E27FC236}">
                <a16:creationId xmlns:a16="http://schemas.microsoft.com/office/drawing/2014/main" id="{052E7E58-66DB-C87F-0888-7C062A3B8D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 Box 4">
            <a:extLst>
              <a:ext uri="{FF2B5EF4-FFF2-40B4-BE49-F238E27FC236}">
                <a16:creationId xmlns:a16="http://schemas.microsoft.com/office/drawing/2014/main" id="{2F4E8C8E-A61F-F7D0-BF00-8A34E298FFF6}"/>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INTRODUCTION</a:t>
            </a:r>
            <a:r>
              <a:rPr lang="en-US" altLang="en-US" sz="4400">
                <a:solidFill>
                  <a:schemeClr val="tx2"/>
                </a:solidFill>
              </a:rPr>
              <a:t> </a:t>
            </a:r>
          </a:p>
        </p:txBody>
      </p:sp>
      <p:sp>
        <p:nvSpPr>
          <p:cNvPr id="6149" name="Rectangle 5">
            <a:extLst>
              <a:ext uri="{FF2B5EF4-FFF2-40B4-BE49-F238E27FC236}">
                <a16:creationId xmlns:a16="http://schemas.microsoft.com/office/drawing/2014/main" id="{094405BE-24C9-D43B-C897-111CEFCE3F72}"/>
              </a:ext>
            </a:extLst>
          </p:cNvPr>
          <p:cNvSpPr>
            <a:spLocks noChangeArrowheads="1"/>
          </p:cNvSpPr>
          <p:nvPr/>
        </p:nvSpPr>
        <p:spPr bwMode="auto">
          <a:xfrm>
            <a:off x="0" y="1600200"/>
            <a:ext cx="91440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Each of above activity can be further divided into sub-activities.</a:t>
            </a:r>
          </a:p>
          <a:p>
            <a:pPr lvl="1">
              <a:buFontTx/>
              <a:buChar char="•"/>
            </a:pPr>
            <a:r>
              <a:rPr lang="en-US" altLang="en-US" sz="2400"/>
              <a:t>All the erection activities are based on the design inputs as well as site situation. </a:t>
            </a:r>
          </a:p>
          <a:p>
            <a:pPr lvl="1">
              <a:buFontTx/>
              <a:buChar char="•"/>
            </a:pPr>
            <a:r>
              <a:rPr lang="en-US" altLang="en-US" sz="2400"/>
              <a:t>For example, the type of tower and foundation to be adopted will depend upon the profile &amp; site situation, where as the span/deviation angle limitations will be based on the design factors of the tower.</a:t>
            </a:r>
            <a:r>
              <a:rPr lang="en-US" altLang="en-US"/>
              <a:t> </a:t>
            </a:r>
          </a:p>
          <a:p>
            <a:pPr lvl="1">
              <a:buFontTx/>
              <a:buChar char="•"/>
            </a:pPr>
            <a:r>
              <a:rPr lang="en-US" altLang="en-US" sz="2400"/>
              <a:t>This part of Volume I deal with the general specifications for construction of EHV lines whereas the part B deals with pre qualification criteria for EPC contractors &amp; Part C deals with the Details of man power &amp; infrastructure required for construction of lines.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DDEA5CC-E679-E945-5D9A-A5B6C19CF666}"/>
              </a:ext>
            </a:extLst>
          </p:cNvPr>
          <p:cNvSpPr>
            <a:spLocks noGrp="1" noChangeArrowheads="1"/>
          </p:cNvSpPr>
          <p:nvPr>
            <p:ph type="title"/>
          </p:nvPr>
        </p:nvSpPr>
        <p:spPr/>
        <p:txBody>
          <a:bodyPr/>
          <a:lstStyle/>
          <a:p>
            <a:endParaRPr lang="en-US" altLang="en-US"/>
          </a:p>
        </p:txBody>
      </p:sp>
      <p:pic>
        <p:nvPicPr>
          <p:cNvPr id="7171" name="Picture 3">
            <a:extLst>
              <a:ext uri="{FF2B5EF4-FFF2-40B4-BE49-F238E27FC236}">
                <a16:creationId xmlns:a16="http://schemas.microsoft.com/office/drawing/2014/main" id="{D68AAF04-003D-E646-48F6-85D8B078213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 Box 4">
            <a:extLst>
              <a:ext uri="{FF2B5EF4-FFF2-40B4-BE49-F238E27FC236}">
                <a16:creationId xmlns:a16="http://schemas.microsoft.com/office/drawing/2014/main" id="{12AC26EC-53AC-40C6-8FB3-FDD183B629E4}"/>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SURVEY &amp; ALIGNMENT</a:t>
            </a:r>
          </a:p>
        </p:txBody>
      </p:sp>
      <p:sp>
        <p:nvSpPr>
          <p:cNvPr id="7173" name="Rectangle 5">
            <a:extLst>
              <a:ext uri="{FF2B5EF4-FFF2-40B4-BE49-F238E27FC236}">
                <a16:creationId xmlns:a16="http://schemas.microsoft.com/office/drawing/2014/main" id="{F2F5C4D8-2A04-52FF-802A-C97656960388}"/>
              </a:ext>
            </a:extLst>
          </p:cNvPr>
          <p:cNvSpPr>
            <a:spLocks noChangeArrowheads="1"/>
          </p:cNvSpPr>
          <p:nvPr/>
        </p:nvSpPr>
        <p:spPr bwMode="auto">
          <a:xfrm>
            <a:off x="685800" y="2133600"/>
            <a:ext cx="77724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Whenever EHV transmission line is to be constructed between two subs-stations, the ideal route length will be the direct topographical distance between the two stations.</a:t>
            </a:r>
          </a:p>
          <a:p>
            <a:pPr lvl="1">
              <a:buFontTx/>
              <a:buChar char="•"/>
            </a:pPr>
            <a:r>
              <a:rPr lang="en-US" altLang="en-US" sz="2400"/>
              <a:t>However, this will not be possible as number of obstructions in the form of villages, town important civil establishments, big ponds, rivers etc. will prevent the straight run of the line. </a:t>
            </a:r>
          </a:p>
          <a:p>
            <a:pPr lvl="1">
              <a:buFontTx/>
              <a:buChar char="•"/>
            </a:pPr>
            <a:r>
              <a:rPr lang="en-US" altLang="en-US" sz="2400"/>
              <a:t>The obstruction will result into line deviations. </a:t>
            </a:r>
          </a:p>
          <a:p>
            <a:pPr lvl="1">
              <a:buFontTx/>
              <a:buChar char="•"/>
            </a:pPr>
            <a:r>
              <a:rPr lang="en-US" altLang="en-US" sz="2400"/>
              <a:t>It will therefore be necessary to carry out survey by      various means. </a:t>
            </a:r>
          </a:p>
          <a:p>
            <a:pPr lvl="1">
              <a:buFontTx/>
              <a:buNone/>
            </a:pPr>
            <a:endParaRPr lang="en-US"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8E2D3581-8914-E178-8405-D790C168C514}"/>
              </a:ext>
            </a:extLst>
          </p:cNvPr>
          <p:cNvSpPr>
            <a:spLocks noGrp="1" noChangeArrowheads="1"/>
          </p:cNvSpPr>
          <p:nvPr>
            <p:ph type="title"/>
          </p:nvPr>
        </p:nvSpPr>
        <p:spPr/>
        <p:txBody>
          <a:bodyPr/>
          <a:lstStyle/>
          <a:p>
            <a:endParaRPr lang="en-US" altLang="en-US"/>
          </a:p>
        </p:txBody>
      </p:sp>
      <p:pic>
        <p:nvPicPr>
          <p:cNvPr id="8195" name="Picture 3">
            <a:extLst>
              <a:ext uri="{FF2B5EF4-FFF2-40B4-BE49-F238E27FC236}">
                <a16:creationId xmlns:a16="http://schemas.microsoft.com/office/drawing/2014/main" id="{583638C4-D55B-57C5-FC10-E29B4AF123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 Box 4">
            <a:extLst>
              <a:ext uri="{FF2B5EF4-FFF2-40B4-BE49-F238E27FC236}">
                <a16:creationId xmlns:a16="http://schemas.microsoft.com/office/drawing/2014/main" id="{93D3BA71-A38D-FF0F-D5AE-82172856C4E0}"/>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SURVEY &amp; ALIGNMENT</a:t>
            </a:r>
          </a:p>
        </p:txBody>
      </p:sp>
      <p:sp>
        <p:nvSpPr>
          <p:cNvPr id="8197" name="Rectangle 5">
            <a:extLst>
              <a:ext uri="{FF2B5EF4-FFF2-40B4-BE49-F238E27FC236}">
                <a16:creationId xmlns:a16="http://schemas.microsoft.com/office/drawing/2014/main" id="{0653AE2A-5CE7-3F71-A357-2AA27B402C78}"/>
              </a:ext>
            </a:extLst>
          </p:cNvPr>
          <p:cNvSpPr>
            <a:spLocks noChangeArrowheads="1"/>
          </p:cNvSpPr>
          <p:nvPr/>
        </p:nvSpPr>
        <p:spPr bwMode="auto">
          <a:xfrm>
            <a:off x="685800" y="2133600"/>
            <a:ext cx="77724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The survey will establish the following:</a:t>
            </a:r>
          </a:p>
          <a:p>
            <a:pPr lvl="1">
              <a:buFontTx/>
              <a:buChar char="•"/>
            </a:pPr>
            <a:r>
              <a:rPr lang="en-US" altLang="en-US" sz="2400"/>
              <a:t>The topography of the route of the line.</a:t>
            </a:r>
          </a:p>
          <a:p>
            <a:pPr lvl="1">
              <a:buFontTx/>
              <a:buChar char="•"/>
            </a:pPr>
            <a:r>
              <a:rPr lang="en-US" altLang="en-US" sz="2400"/>
              <a:t>The important deviation points of the line.</a:t>
            </a:r>
          </a:p>
          <a:p>
            <a:pPr lvl="1">
              <a:buFontTx/>
              <a:buChar char="•"/>
            </a:pPr>
            <a:r>
              <a:rPr lang="en-US" altLang="en-US" sz="2400"/>
              <a:t>The approximate quantity of Towers and extension.</a:t>
            </a:r>
            <a:r>
              <a:rPr lang="en-US" altLang="en-US" sz="2400" b="1"/>
              <a:t> </a:t>
            </a:r>
          </a:p>
          <a:p>
            <a:pPr lvl="1">
              <a:buFontTx/>
              <a:buChar char="•"/>
            </a:pPr>
            <a:r>
              <a:rPr lang="en-US" altLang="en-US" sz="2400"/>
              <a:t>First hand information regarding the soil strata along the route, leading to approximate estimation of foundation work quantities.</a:t>
            </a:r>
          </a:p>
          <a:p>
            <a:pPr lvl="1">
              <a:buFontTx/>
              <a:buChar char="•"/>
            </a:pPr>
            <a:r>
              <a:rPr lang="en-US" altLang="en-US" sz="2400"/>
              <a:t>The obstruction will result into line deviations. </a:t>
            </a:r>
          </a:p>
          <a:p>
            <a:pPr lvl="1">
              <a:buFontTx/>
              <a:buChar char="•"/>
            </a:pPr>
            <a:r>
              <a:rPr lang="en-US" altLang="en-US" sz="2400"/>
              <a:t>It will therefore be necessary to carry out survey by      various means. </a:t>
            </a:r>
          </a:p>
          <a:p>
            <a:pPr lvl="1">
              <a:buFontTx/>
              <a:buNone/>
            </a:pPr>
            <a:endParaRPr lang="en-US" altLang="en-US"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BC66406-A826-2F4E-380C-8A8866CBEBA0}"/>
              </a:ext>
            </a:extLst>
          </p:cNvPr>
          <p:cNvSpPr>
            <a:spLocks noGrp="1" noChangeArrowheads="1"/>
          </p:cNvSpPr>
          <p:nvPr>
            <p:ph type="title"/>
          </p:nvPr>
        </p:nvSpPr>
        <p:spPr/>
        <p:txBody>
          <a:bodyPr/>
          <a:lstStyle/>
          <a:p>
            <a:endParaRPr lang="en-US" altLang="en-US"/>
          </a:p>
        </p:txBody>
      </p:sp>
      <p:pic>
        <p:nvPicPr>
          <p:cNvPr id="9219" name="Picture 3">
            <a:extLst>
              <a:ext uri="{FF2B5EF4-FFF2-40B4-BE49-F238E27FC236}">
                <a16:creationId xmlns:a16="http://schemas.microsoft.com/office/drawing/2014/main" id="{E2705D38-2444-8A1A-1B26-8AAC75B9EF3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4">
            <a:extLst>
              <a:ext uri="{FF2B5EF4-FFF2-40B4-BE49-F238E27FC236}">
                <a16:creationId xmlns:a16="http://schemas.microsoft.com/office/drawing/2014/main" id="{4368F653-8F76-D3CC-8F07-F383E459C13B}"/>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SURVEY &amp; ALIGNMENT</a:t>
            </a:r>
          </a:p>
        </p:txBody>
      </p:sp>
      <p:sp>
        <p:nvSpPr>
          <p:cNvPr id="9221" name="Rectangle 5">
            <a:extLst>
              <a:ext uri="{FF2B5EF4-FFF2-40B4-BE49-F238E27FC236}">
                <a16:creationId xmlns:a16="http://schemas.microsoft.com/office/drawing/2014/main" id="{48D6CE08-67AB-2628-3880-CABAFBB9ABC4}"/>
              </a:ext>
            </a:extLst>
          </p:cNvPr>
          <p:cNvSpPr>
            <a:spLocks noChangeArrowheads="1"/>
          </p:cNvSpPr>
          <p:nvPr/>
        </p:nvSpPr>
        <p:spPr bwMode="auto">
          <a:xfrm>
            <a:off x="685800" y="21336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The survey will establish the following:</a:t>
            </a:r>
          </a:p>
          <a:p>
            <a:pPr lvl="1">
              <a:buFontTx/>
              <a:buChar char="•"/>
            </a:pPr>
            <a:r>
              <a:rPr lang="en-US" altLang="en-US" sz="2400"/>
              <a:t>Major river, Railway, Road and Power line crossings and type of structures for the same.</a:t>
            </a:r>
          </a:p>
          <a:p>
            <a:pPr lvl="1">
              <a:buFontTx/>
              <a:buChar char="•"/>
            </a:pPr>
            <a:r>
              <a:rPr lang="en-US" altLang="en-US" sz="2400"/>
              <a:t>Information regarding availability of inputs for foundation work (cement, aggregates steel and water.)</a:t>
            </a:r>
          </a:p>
          <a:p>
            <a:pPr lvl="1">
              <a:buFontTx/>
              <a:buChar char="•"/>
            </a:pPr>
            <a:r>
              <a:rPr lang="en-US" altLang="en-US" sz="2400"/>
              <a:t>Right of way problems which are likely along the route.</a:t>
            </a:r>
          </a:p>
          <a:p>
            <a:pPr lvl="1">
              <a:buFontTx/>
              <a:buChar char="•"/>
            </a:pPr>
            <a:r>
              <a:rPr lang="en-US" altLang="en-US" sz="2400"/>
              <a:t>Cost of transportation of material to various locations.</a:t>
            </a:r>
          </a:p>
          <a:p>
            <a:pPr lvl="1">
              <a:buFontTx/>
              <a:buChar char="•"/>
            </a:pPr>
            <a:r>
              <a:rPr lang="en-US" altLang="en-US" sz="2400"/>
              <a:t>Tentative time frame for completing the work.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506A30F-AE12-BCE2-43FA-381942B4C96D}"/>
              </a:ext>
            </a:extLst>
          </p:cNvPr>
          <p:cNvSpPr>
            <a:spLocks noGrp="1" noChangeArrowheads="1"/>
          </p:cNvSpPr>
          <p:nvPr>
            <p:ph type="title"/>
          </p:nvPr>
        </p:nvSpPr>
        <p:spPr/>
        <p:txBody>
          <a:bodyPr/>
          <a:lstStyle/>
          <a:p>
            <a:endParaRPr lang="en-US" altLang="en-US"/>
          </a:p>
        </p:txBody>
      </p:sp>
      <p:pic>
        <p:nvPicPr>
          <p:cNvPr id="10243" name="Picture 3">
            <a:extLst>
              <a:ext uri="{FF2B5EF4-FFF2-40B4-BE49-F238E27FC236}">
                <a16:creationId xmlns:a16="http://schemas.microsoft.com/office/drawing/2014/main" id="{46867023-DB4B-1826-A303-F2ABCE4628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Text Box 4">
            <a:extLst>
              <a:ext uri="{FF2B5EF4-FFF2-40B4-BE49-F238E27FC236}">
                <a16:creationId xmlns:a16="http://schemas.microsoft.com/office/drawing/2014/main" id="{2823043C-FA4F-BB7E-CFDE-2E2430697D68}"/>
              </a:ext>
            </a:extLst>
          </p:cNvPr>
          <p:cNvSpPr txBox="1">
            <a:spLocks noChangeArrowheads="1"/>
          </p:cNvSpPr>
          <p:nvPr/>
        </p:nvSpPr>
        <p:spPr bwMode="auto">
          <a:xfrm>
            <a:off x="838200" y="304800"/>
            <a:ext cx="77724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SURVEY &amp; ALIGNMENT</a:t>
            </a:r>
          </a:p>
        </p:txBody>
      </p:sp>
      <p:sp>
        <p:nvSpPr>
          <p:cNvPr id="10245" name="Rectangle 5">
            <a:extLst>
              <a:ext uri="{FF2B5EF4-FFF2-40B4-BE49-F238E27FC236}">
                <a16:creationId xmlns:a16="http://schemas.microsoft.com/office/drawing/2014/main" id="{0EAE1813-EC94-1013-B6AD-2E23A5F728D1}"/>
              </a:ext>
            </a:extLst>
          </p:cNvPr>
          <p:cNvSpPr>
            <a:spLocks noChangeArrowheads="1"/>
          </p:cNvSpPr>
          <p:nvPr/>
        </p:nvSpPr>
        <p:spPr bwMode="auto">
          <a:xfrm>
            <a:off x="685800" y="21336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It is also usual to make trial pits or carry out soil investigation along the proposed route of the transmission line at certain fixed interval or at the points where abrupt change in soil strata is suspected.</a:t>
            </a:r>
          </a:p>
          <a:p>
            <a:pPr lvl="1" algn="just">
              <a:buFontTx/>
              <a:buChar char="•"/>
            </a:pPr>
            <a:r>
              <a:rPr lang="en-US" altLang="en-US" sz="2400"/>
              <a:t>This exercise results in to the approximate estimation of the foundation types and excavation/concrete volumes and the re-enforcement for the foundation work.</a:t>
            </a:r>
          </a:p>
          <a:p>
            <a:pPr lvl="1" algn="just">
              <a:buFontTx/>
              <a:buChar char="•"/>
            </a:pPr>
            <a:r>
              <a:rPr lang="en-US" altLang="en-US" sz="2400"/>
              <a:t>The various stages of survey works are described in details as under.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4762C81-14CB-0C22-9900-5ED06B91132F}"/>
              </a:ext>
            </a:extLst>
          </p:cNvPr>
          <p:cNvSpPr>
            <a:spLocks noGrp="1" noChangeArrowheads="1"/>
          </p:cNvSpPr>
          <p:nvPr>
            <p:ph type="title"/>
          </p:nvPr>
        </p:nvSpPr>
        <p:spPr/>
        <p:txBody>
          <a:bodyPr/>
          <a:lstStyle/>
          <a:p>
            <a:endParaRPr lang="en-US" altLang="en-US"/>
          </a:p>
        </p:txBody>
      </p:sp>
      <p:pic>
        <p:nvPicPr>
          <p:cNvPr id="11267" name="Picture 3">
            <a:extLst>
              <a:ext uri="{FF2B5EF4-FFF2-40B4-BE49-F238E27FC236}">
                <a16:creationId xmlns:a16="http://schemas.microsoft.com/office/drawing/2014/main" id="{55EE3F6B-39DF-EC1B-8FD8-22A077F143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4">
            <a:extLst>
              <a:ext uri="{FF2B5EF4-FFF2-40B4-BE49-F238E27FC236}">
                <a16:creationId xmlns:a16="http://schemas.microsoft.com/office/drawing/2014/main" id="{72E2A3A2-DC65-2612-527E-99864A1F7AB9}"/>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1269" name="Rectangle 5">
            <a:extLst>
              <a:ext uri="{FF2B5EF4-FFF2-40B4-BE49-F238E27FC236}">
                <a16:creationId xmlns:a16="http://schemas.microsoft.com/office/drawing/2014/main" id="{52F40E83-D989-213C-E883-261B439514C2}"/>
              </a:ext>
            </a:extLst>
          </p:cNvPr>
          <p:cNvSpPr>
            <a:spLocks noChangeArrowheads="1"/>
          </p:cNvSpPr>
          <p:nvPr/>
        </p:nvSpPr>
        <p:spPr bwMode="auto">
          <a:xfrm>
            <a:off x="685800" y="21336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A  provisional  route  of  transmission line is  initially  plotted  on  survey  maps (topo sheets) and  a  reconnaissance/ walkover  survey  is  carried  out.</a:t>
            </a:r>
          </a:p>
          <a:p>
            <a:pPr lvl="1" algn="just">
              <a:buFontTx/>
              <a:buChar char="•"/>
            </a:pPr>
            <a:r>
              <a:rPr lang="en-US" altLang="en-US" sz="2400"/>
              <a:t>This  is   essential  to  fix  up  angle  tower  positions  tentatively,  since  many  of  the  physical  features  on  the ground  may  not  be  clearly  available  in  the  survey  map  due  to  developments  that might  have  taken  place  subsequent  to  the  preparation  of  the  maps by the civic authorities/State Government authorities.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C4B0335-AFF7-B5B2-B8B3-16A1F1CD7844}"/>
              </a:ext>
            </a:extLst>
          </p:cNvPr>
          <p:cNvSpPr>
            <a:spLocks noGrp="1" noChangeArrowheads="1"/>
          </p:cNvSpPr>
          <p:nvPr>
            <p:ph type="title"/>
          </p:nvPr>
        </p:nvSpPr>
        <p:spPr/>
        <p:txBody>
          <a:bodyPr/>
          <a:lstStyle/>
          <a:p>
            <a:endParaRPr lang="en-US" altLang="en-US"/>
          </a:p>
        </p:txBody>
      </p:sp>
      <p:pic>
        <p:nvPicPr>
          <p:cNvPr id="12291" name="Picture 3">
            <a:extLst>
              <a:ext uri="{FF2B5EF4-FFF2-40B4-BE49-F238E27FC236}">
                <a16:creationId xmlns:a16="http://schemas.microsoft.com/office/drawing/2014/main" id="{52499D84-5175-E8F2-4E2A-018CD0CCD5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 Box 4">
            <a:extLst>
              <a:ext uri="{FF2B5EF4-FFF2-40B4-BE49-F238E27FC236}">
                <a16:creationId xmlns:a16="http://schemas.microsoft.com/office/drawing/2014/main" id="{7BC79746-40EE-7222-4C2B-C9607A8D5F61}"/>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2293" name="Rectangle 5">
            <a:extLst>
              <a:ext uri="{FF2B5EF4-FFF2-40B4-BE49-F238E27FC236}">
                <a16:creationId xmlns:a16="http://schemas.microsoft.com/office/drawing/2014/main" id="{23BEB769-80D3-6DD1-7569-0D92C5EB597B}"/>
              </a:ext>
            </a:extLst>
          </p:cNvPr>
          <p:cNvSpPr>
            <a:spLocks noChangeArrowheads="1"/>
          </p:cNvSpPr>
          <p:nvPr/>
        </p:nvSpPr>
        <p:spPr bwMode="auto">
          <a:xfrm>
            <a:off x="685800" y="21336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reconnaissance  survey  helps in collecting  the  first  hand  information regarding  various  important  field  data  required  for  transmission  line  works.</a:t>
            </a:r>
          </a:p>
          <a:p>
            <a:pPr lvl="1">
              <a:buFontTx/>
              <a:buChar char="•"/>
            </a:pPr>
            <a:r>
              <a:rPr lang="en-US" altLang="en-US" sz="2400"/>
              <a:t>The  general  points   to  be  kept  in  view  while  establishing  the  preliminary  route  at  the  time  of  reconnaissance  survey  are  as  under:</a:t>
            </a:r>
          </a:p>
          <a:p>
            <a:pPr lvl="1">
              <a:buFontTx/>
              <a:buChar char="•"/>
            </a:pPr>
            <a:r>
              <a:rPr lang="en-US" altLang="en-US" sz="2400"/>
              <a:t>( REF. APPENDIX-I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a:extLst>
              <a:ext uri="{FF2B5EF4-FFF2-40B4-BE49-F238E27FC236}">
                <a16:creationId xmlns:a16="http://schemas.microsoft.com/office/drawing/2014/main" id="{059ED321-3318-FA1A-25CA-45E106C01658}"/>
              </a:ext>
            </a:extLst>
          </p:cNvPr>
          <p:cNvSpPr txBox="1">
            <a:spLocks noChangeArrowheads="1"/>
          </p:cNvSpPr>
          <p:nvPr/>
        </p:nvSpPr>
        <p:spPr bwMode="auto">
          <a:xfrm>
            <a:off x="838200" y="304800"/>
            <a:ext cx="7772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APPENDIX-I </a:t>
            </a:r>
          </a:p>
        </p:txBody>
      </p:sp>
      <p:graphicFrame>
        <p:nvGraphicFramePr>
          <p:cNvPr id="13315" name="Object 11">
            <a:extLst>
              <a:ext uri="{FF2B5EF4-FFF2-40B4-BE49-F238E27FC236}">
                <a16:creationId xmlns:a16="http://schemas.microsoft.com/office/drawing/2014/main" id="{F003423B-699F-2161-6DBE-BF42FFDCAF6B}"/>
              </a:ext>
            </a:extLst>
          </p:cNvPr>
          <p:cNvGraphicFramePr>
            <a:graphicFrameLocks noGrp="1" noChangeAspect="1"/>
          </p:cNvGraphicFramePr>
          <p:nvPr>
            <p:ph sz="half" idx="2"/>
          </p:nvPr>
        </p:nvGraphicFramePr>
        <p:xfrm>
          <a:off x="0" y="1600200"/>
          <a:ext cx="9144000" cy="5562600"/>
        </p:xfrm>
        <a:graphic>
          <a:graphicData uri="http://schemas.openxmlformats.org/presentationml/2006/ole">
            <mc:AlternateContent xmlns:mc="http://schemas.openxmlformats.org/markup-compatibility/2006">
              <mc:Choice xmlns:v="urn:schemas-microsoft-com:vml" Requires="v">
                <p:oleObj spid="_x0000_s1028" name="Bitmap Image" r:id="rId3" imgW="3914286" imgH="2029108" progId="Paint.Picture">
                  <p:embed/>
                </p:oleObj>
              </mc:Choice>
              <mc:Fallback>
                <p:oleObj name="Bitmap Image" r:id="rId3" imgW="3914286" imgH="2029108" progId="Paint.Picture">
                  <p:embed/>
                  <p:pic>
                    <p:nvPicPr>
                      <p:cNvPr id="0" name="Object 11"/>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00200"/>
                        <a:ext cx="9144000"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142C9DA-D2FC-E637-A1EE-7776B408BEA5}"/>
              </a:ext>
            </a:extLst>
          </p:cNvPr>
          <p:cNvSpPr>
            <a:spLocks noGrp="1" noChangeArrowheads="1"/>
          </p:cNvSpPr>
          <p:nvPr>
            <p:ph type="title"/>
          </p:nvPr>
        </p:nvSpPr>
        <p:spPr/>
        <p:txBody>
          <a:bodyPr/>
          <a:lstStyle/>
          <a:p>
            <a:endParaRPr lang="en-US" altLang="en-US"/>
          </a:p>
        </p:txBody>
      </p:sp>
      <p:pic>
        <p:nvPicPr>
          <p:cNvPr id="14339" name="Picture 3">
            <a:extLst>
              <a:ext uri="{FF2B5EF4-FFF2-40B4-BE49-F238E27FC236}">
                <a16:creationId xmlns:a16="http://schemas.microsoft.com/office/drawing/2014/main" id="{224B55B0-E060-8C1C-B817-AD26B2E464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4">
            <a:extLst>
              <a:ext uri="{FF2B5EF4-FFF2-40B4-BE49-F238E27FC236}">
                <a16:creationId xmlns:a16="http://schemas.microsoft.com/office/drawing/2014/main" id="{1DD268EA-BC11-B2AC-CE1D-89CDEBF3A2C6}"/>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4341" name="Rectangle 5">
            <a:extLst>
              <a:ext uri="{FF2B5EF4-FFF2-40B4-BE49-F238E27FC236}">
                <a16:creationId xmlns:a16="http://schemas.microsoft.com/office/drawing/2014/main" id="{8B209430-8A02-F2B1-131B-B1739EF73E5C}"/>
              </a:ext>
            </a:extLst>
          </p:cNvPr>
          <p:cNvSpPr>
            <a:spLocks noChangeArrowheads="1"/>
          </p:cNvSpPr>
          <p:nvPr/>
        </p:nvSpPr>
        <p:spPr bwMode="auto">
          <a:xfrm>
            <a:off x="685800" y="19050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route  should  be  as  short  and  as  straight as possible.</a:t>
            </a:r>
          </a:p>
          <a:p>
            <a:pPr lvl="1">
              <a:buFontTx/>
              <a:buChar char="•"/>
            </a:pPr>
            <a:r>
              <a:rPr lang="en-US" altLang="en-US" sz="2400"/>
              <a:t>Where ever possible, attempt should be made to lay the line near to or    along roadway.</a:t>
            </a:r>
          </a:p>
          <a:p>
            <a:pPr lvl="1">
              <a:buFontTx/>
              <a:buChar char="•"/>
            </a:pPr>
            <a:r>
              <a:rPr lang="en-US" altLang="en-US" sz="2400"/>
              <a:t>Alternatively, the line should be approachable to the extent  possible.</a:t>
            </a:r>
          </a:p>
          <a:p>
            <a:pPr lvl="1">
              <a:buFontTx/>
              <a:buChar char="•"/>
            </a:pPr>
            <a:r>
              <a:rPr lang="en-US" altLang="en-US" sz="2400"/>
              <a:t>The number of angle towers should be minimum and within these, the number of  heavier angle towers shall be as less as  possible.</a:t>
            </a:r>
          </a:p>
          <a:p>
            <a:pPr lvl="1">
              <a:buFontTx/>
              <a:buChar char="•"/>
            </a:pPr>
            <a:r>
              <a:rPr lang="en-US" altLang="en-US" sz="2400"/>
              <a:t>Cost of securing and clearing right of way (ROW), making access roads and time required for these works should be minimum.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B15B264-1D36-2D28-DACC-E6E5B686BAA0}"/>
              </a:ext>
            </a:extLst>
          </p:cNvPr>
          <p:cNvSpPr>
            <a:spLocks noGrp="1" noChangeArrowheads="1"/>
          </p:cNvSpPr>
          <p:nvPr>
            <p:ph type="title"/>
          </p:nvPr>
        </p:nvSpPr>
        <p:spPr/>
        <p:txBody>
          <a:bodyPr/>
          <a:lstStyle/>
          <a:p>
            <a:endParaRPr lang="en-US" altLang="en-US"/>
          </a:p>
        </p:txBody>
      </p:sp>
      <p:pic>
        <p:nvPicPr>
          <p:cNvPr id="15363" name="Picture 3">
            <a:extLst>
              <a:ext uri="{FF2B5EF4-FFF2-40B4-BE49-F238E27FC236}">
                <a16:creationId xmlns:a16="http://schemas.microsoft.com/office/drawing/2014/main" id="{6EFC2A56-F8B8-753C-27CE-CADC7198B0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 Box 4">
            <a:extLst>
              <a:ext uri="{FF2B5EF4-FFF2-40B4-BE49-F238E27FC236}">
                <a16:creationId xmlns:a16="http://schemas.microsoft.com/office/drawing/2014/main" id="{19A56CF1-305F-B848-5307-2A17F9A8997D}"/>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5365" name="Rectangle 5">
            <a:extLst>
              <a:ext uri="{FF2B5EF4-FFF2-40B4-BE49-F238E27FC236}">
                <a16:creationId xmlns:a16="http://schemas.microsoft.com/office/drawing/2014/main" id="{CB788CC8-FDC7-D4CC-469C-A8B1A73B0BBE}"/>
              </a:ext>
            </a:extLst>
          </p:cNvPr>
          <p:cNvSpPr>
            <a:spLocks noChangeArrowheads="1"/>
          </p:cNvSpPr>
          <p:nvPr/>
        </p:nvSpPr>
        <p:spPr bwMode="auto">
          <a:xfrm>
            <a:off x="685800" y="19050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Corridor  through  which  line  is  taken,  should be  free from.</a:t>
            </a:r>
          </a:p>
          <a:p>
            <a:pPr lvl="1">
              <a:buFontTx/>
              <a:buChar char="•"/>
            </a:pPr>
            <a:r>
              <a:rPr lang="en-US" altLang="en-US" sz="2400"/>
              <a:t>Encumbrances such as non-Agricultural land, notified area, Defense establishment, oil &amp; gas establishment, acquired mining areas etc. </a:t>
            </a:r>
          </a:p>
          <a:p>
            <a:pPr lvl="1">
              <a:buFontTx/>
              <a:buChar char="•"/>
            </a:pPr>
            <a:r>
              <a:rPr lang="en-US" altLang="en-US" sz="2400"/>
              <a:t>Care is also required to be taken that the line   route avoids any big planned development in the region                                                 such as, Airport, State Industrial Estate, Mega Power                                                 Projects etc. If this is not done, shifting of the line may be required later or objection to the construction may occur.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FE15376-A45E-ACA6-1CC7-2B35AA5EA40B}"/>
              </a:ext>
            </a:extLst>
          </p:cNvPr>
          <p:cNvSpPr>
            <a:spLocks noGrp="1" noChangeArrowheads="1"/>
          </p:cNvSpPr>
          <p:nvPr>
            <p:ph type="title"/>
          </p:nvPr>
        </p:nvSpPr>
        <p:spPr/>
        <p:txBody>
          <a:bodyPr/>
          <a:lstStyle/>
          <a:p>
            <a:endParaRPr lang="en-US" altLang="en-US"/>
          </a:p>
        </p:txBody>
      </p:sp>
      <p:pic>
        <p:nvPicPr>
          <p:cNvPr id="16387" name="Picture 3">
            <a:extLst>
              <a:ext uri="{FF2B5EF4-FFF2-40B4-BE49-F238E27FC236}">
                <a16:creationId xmlns:a16="http://schemas.microsoft.com/office/drawing/2014/main" id="{D02F9CF3-0EEE-F770-2DD7-748C366C4D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Text Box 4">
            <a:extLst>
              <a:ext uri="{FF2B5EF4-FFF2-40B4-BE49-F238E27FC236}">
                <a16:creationId xmlns:a16="http://schemas.microsoft.com/office/drawing/2014/main" id="{47677F41-B870-75DC-730B-FBE74433E6FA}"/>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6389" name="Rectangle 5">
            <a:extLst>
              <a:ext uri="{FF2B5EF4-FFF2-40B4-BE49-F238E27FC236}">
                <a16:creationId xmlns:a16="http://schemas.microsoft.com/office/drawing/2014/main" id="{12ED5FB3-517B-1DC8-0CF5-A007EF499041}"/>
              </a:ext>
            </a:extLst>
          </p:cNvPr>
          <p:cNvSpPr>
            <a:spLocks noChangeArrowheads="1"/>
          </p:cNvSpPr>
          <p:nvPr/>
        </p:nvSpPr>
        <p:spPr bwMode="auto">
          <a:xfrm>
            <a:off x="685800" y="19050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Crossing with permanent objects, such as</a:t>
            </a:r>
          </a:p>
          <a:p>
            <a:pPr lvl="1"/>
            <a:r>
              <a:rPr lang="en-US" altLang="en-US" sz="2400"/>
              <a:t> Railway lines and roads should be made preferably at right angles.</a:t>
            </a:r>
          </a:p>
          <a:p>
            <a:pPr lvl="1"/>
            <a:r>
              <a:rPr lang="en-US" altLang="en-US" sz="2400"/>
              <a:t>In case of hilly terrain, it is necessary to conduct detailed survey and locate the tower positions suitable to the topography.  </a:t>
            </a:r>
          </a:p>
          <a:p>
            <a:pPr lvl="1"/>
            <a:r>
              <a:rPr lang="en-US" altLang="en-US" sz="2400"/>
              <a:t>Detailed survey is recommended for such terrain.</a:t>
            </a:r>
            <a:r>
              <a:rPr lang="en-US" altLang="en-US"/>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2532906-0BAF-19DB-0D47-A8EE0D5B9DCE}"/>
              </a:ext>
            </a:extLst>
          </p:cNvPr>
          <p:cNvSpPr>
            <a:spLocks noGrp="1" noChangeArrowheads="1"/>
          </p:cNvSpPr>
          <p:nvPr>
            <p:ph type="title"/>
          </p:nvPr>
        </p:nvSpPr>
        <p:spPr/>
        <p:txBody>
          <a:bodyPr/>
          <a:lstStyle/>
          <a:p>
            <a:endParaRPr lang="en-US" altLang="en-US"/>
          </a:p>
        </p:txBody>
      </p:sp>
      <p:pic>
        <p:nvPicPr>
          <p:cNvPr id="17411" name="Picture 3">
            <a:extLst>
              <a:ext uri="{FF2B5EF4-FFF2-40B4-BE49-F238E27FC236}">
                <a16:creationId xmlns:a16="http://schemas.microsoft.com/office/drawing/2014/main" id="{DE8C09D5-81D5-4F9D-90FD-8FC5AAC03B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Text Box 4">
            <a:extLst>
              <a:ext uri="{FF2B5EF4-FFF2-40B4-BE49-F238E27FC236}">
                <a16:creationId xmlns:a16="http://schemas.microsoft.com/office/drawing/2014/main" id="{AC8EDAC4-6BCB-533D-637E-EAFB70EF2440}"/>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7413" name="Rectangle 5">
            <a:extLst>
              <a:ext uri="{FF2B5EF4-FFF2-40B4-BE49-F238E27FC236}">
                <a16:creationId xmlns:a16="http://schemas.microsoft.com/office/drawing/2014/main" id="{B1B6A2DE-8DAB-8CE2-329E-B8BBA0135087}"/>
              </a:ext>
            </a:extLst>
          </p:cNvPr>
          <p:cNvSpPr>
            <a:spLocks noChangeArrowheads="1"/>
          </p:cNvSpPr>
          <p:nvPr/>
        </p:nvSpPr>
        <p:spPr bwMode="auto">
          <a:xfrm>
            <a:off x="685800" y="19050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The reconnaissance survey will also establish if we can avoid the Following:</a:t>
            </a:r>
          </a:p>
          <a:p>
            <a:pPr lvl="2"/>
            <a:r>
              <a:rPr lang="en-US" altLang="en-US" sz="2800"/>
              <a:t> </a:t>
            </a:r>
            <a:r>
              <a:rPr lang="en-US" altLang="en-US"/>
              <a:t>Marshy areas, low lying lands, river beds, earth slip zones etc. involving risk to stability of foundation &amp; the tower.</a:t>
            </a:r>
          </a:p>
          <a:p>
            <a:pPr lvl="2"/>
            <a:r>
              <a:rPr lang="en-US" altLang="en-US"/>
              <a:t>Areas subjected to floods, gushing – culverts during rainy seasons, tanks, ponds, lakes, snow blizzards.</a:t>
            </a:r>
          </a:p>
          <a:p>
            <a:pPr lvl="2"/>
            <a:r>
              <a:rPr lang="en-US" altLang="en-US"/>
              <a:t>Inaccessible areas where approach roads are not possible.</a:t>
            </a:r>
          </a:p>
          <a:p>
            <a:pPr lvl="1">
              <a:buFontTx/>
              <a:buChar char="•"/>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9485260F-6B7F-8CC0-B53E-43D5E642B031}"/>
              </a:ext>
            </a:extLst>
          </p:cNvPr>
          <p:cNvSpPr>
            <a:spLocks noGrp="1" noChangeArrowheads="1"/>
          </p:cNvSpPr>
          <p:nvPr>
            <p:ph type="title"/>
          </p:nvPr>
        </p:nvSpPr>
        <p:spPr/>
        <p:txBody>
          <a:bodyPr/>
          <a:lstStyle/>
          <a:p>
            <a:endParaRPr lang="en-US" altLang="en-US"/>
          </a:p>
        </p:txBody>
      </p:sp>
      <p:pic>
        <p:nvPicPr>
          <p:cNvPr id="18435" name="Picture 3">
            <a:extLst>
              <a:ext uri="{FF2B5EF4-FFF2-40B4-BE49-F238E27FC236}">
                <a16:creationId xmlns:a16="http://schemas.microsoft.com/office/drawing/2014/main" id="{5A7AF1AA-141B-D191-73AF-C6677A3228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4">
            <a:extLst>
              <a:ext uri="{FF2B5EF4-FFF2-40B4-BE49-F238E27FC236}">
                <a16:creationId xmlns:a16="http://schemas.microsoft.com/office/drawing/2014/main" id="{FFF9B1C6-CB57-D2F9-8ED3-E8ADBAD8D6F1}"/>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8437" name="Rectangle 5">
            <a:extLst>
              <a:ext uri="{FF2B5EF4-FFF2-40B4-BE49-F238E27FC236}">
                <a16:creationId xmlns:a16="http://schemas.microsoft.com/office/drawing/2014/main" id="{8B910BA9-9E7A-7B54-7338-82CCED0D111C}"/>
              </a:ext>
            </a:extLst>
          </p:cNvPr>
          <p:cNvSpPr>
            <a:spLocks noChangeArrowheads="1"/>
          </p:cNvSpPr>
          <p:nvPr/>
        </p:nvSpPr>
        <p:spPr bwMode="auto">
          <a:xfrm>
            <a:off x="685800" y="1905000"/>
            <a:ext cx="7772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The reconnaissance survey will also establish if we can avoid the Following:</a:t>
            </a:r>
          </a:p>
          <a:p>
            <a:pPr lvl="2"/>
            <a:r>
              <a:rPr lang="en-US" altLang="en-US" sz="2800"/>
              <a:t> </a:t>
            </a:r>
            <a:r>
              <a:rPr lang="en-US" altLang="en-US"/>
              <a:t>Areas which will create problems of right of way and way leave.</a:t>
            </a:r>
          </a:p>
          <a:p>
            <a:pPr lvl="2"/>
            <a:r>
              <a:rPr lang="en-US" altLang="en-US"/>
              <a:t>Route involving abrupt changes in levels, too many long spans, river or power line crossings or near parallelism to telecommunication lines.</a:t>
            </a:r>
          </a:p>
          <a:p>
            <a:pPr lvl="2"/>
            <a:r>
              <a:rPr lang="en-US" altLang="en-US"/>
              <a:t>Thick forest or areas involving heavy compensatory payments for the ROW.</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BCC4360-6058-0284-33F3-7DF31F504B80}"/>
              </a:ext>
            </a:extLst>
          </p:cNvPr>
          <p:cNvSpPr>
            <a:spLocks noGrp="1" noChangeArrowheads="1"/>
          </p:cNvSpPr>
          <p:nvPr>
            <p:ph type="title"/>
          </p:nvPr>
        </p:nvSpPr>
        <p:spPr/>
        <p:txBody>
          <a:bodyPr/>
          <a:lstStyle/>
          <a:p>
            <a:endParaRPr lang="en-US" altLang="en-US"/>
          </a:p>
        </p:txBody>
      </p:sp>
      <p:pic>
        <p:nvPicPr>
          <p:cNvPr id="19459" name="Picture 3">
            <a:extLst>
              <a:ext uri="{FF2B5EF4-FFF2-40B4-BE49-F238E27FC236}">
                <a16:creationId xmlns:a16="http://schemas.microsoft.com/office/drawing/2014/main" id="{E80E78B0-18BE-A041-2274-197EDB8C90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4">
            <a:extLst>
              <a:ext uri="{FF2B5EF4-FFF2-40B4-BE49-F238E27FC236}">
                <a16:creationId xmlns:a16="http://schemas.microsoft.com/office/drawing/2014/main" id="{60D1A961-5F58-FC0E-18B7-20A0837A2C14}"/>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19461" name="Rectangle 5">
            <a:extLst>
              <a:ext uri="{FF2B5EF4-FFF2-40B4-BE49-F238E27FC236}">
                <a16:creationId xmlns:a16="http://schemas.microsoft.com/office/drawing/2014/main" id="{5AAABD99-AC7C-CA95-D007-27EA6D83778F}"/>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 typeface="Wingdings" panose="05000000000000000000" pitchFamily="2" charset="2"/>
              <a:buChar char="Ø"/>
            </a:pPr>
            <a:r>
              <a:rPr lang="en-US" altLang="en-US" sz="2400"/>
              <a:t>The reconnaissance survey is useful for collecting the first hand information about various important field data required for transmission line construction, which are as under:</a:t>
            </a:r>
          </a:p>
          <a:p>
            <a:pPr lvl="1">
              <a:buFontTx/>
              <a:buChar char="•"/>
            </a:pPr>
            <a:r>
              <a:rPr lang="en-US" altLang="en-US" sz="2400"/>
              <a:t>Major power line crossing details (66 KV and above)</a:t>
            </a:r>
          </a:p>
          <a:p>
            <a:pPr lvl="1">
              <a:buFontTx/>
              <a:buChar char="•"/>
            </a:pPr>
            <a:r>
              <a:rPr lang="en-US" altLang="en-US" sz="2400"/>
              <a:t>Railway crossing details.</a:t>
            </a:r>
          </a:p>
          <a:p>
            <a:pPr lvl="1">
              <a:buFontTx/>
              <a:buChar char="•"/>
            </a:pPr>
            <a:r>
              <a:rPr lang="en-US" altLang="en-US" sz="2400"/>
              <a:t>Major river crossing details.</a:t>
            </a:r>
          </a:p>
          <a:p>
            <a:pPr lvl="1">
              <a:buFontTx/>
              <a:buChar char="•"/>
            </a:pPr>
            <a:r>
              <a:rPr lang="en-US" altLang="en-US" sz="2400"/>
              <a:t>Source of construction materials, viz., metal, sand water etc. along the line.</a:t>
            </a:r>
          </a:p>
          <a:p>
            <a:pPr lvl="1">
              <a:buFontTx/>
              <a:buChar char="•"/>
            </a:pPr>
            <a:r>
              <a:rPr lang="en-US" altLang="en-US" sz="2400"/>
              <a:t>Important rail heads for the purpose of receipt of materials.</a:t>
            </a:r>
          </a:p>
          <a:p>
            <a:pPr lvl="1">
              <a:buFontTx/>
              <a:buChar char="•"/>
            </a:pPr>
            <a:r>
              <a:rPr lang="en-US" altLang="en-US" sz="2400"/>
              <a:t>Important villages or Railway stations along the route for the purpose of  selection of labor camps.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987D6B6-E4E0-77B4-C875-3C9E607E718A}"/>
              </a:ext>
            </a:extLst>
          </p:cNvPr>
          <p:cNvSpPr>
            <a:spLocks noGrp="1" noChangeArrowheads="1"/>
          </p:cNvSpPr>
          <p:nvPr>
            <p:ph type="title"/>
          </p:nvPr>
        </p:nvSpPr>
        <p:spPr/>
        <p:txBody>
          <a:bodyPr/>
          <a:lstStyle/>
          <a:p>
            <a:endParaRPr lang="en-US" altLang="en-US"/>
          </a:p>
        </p:txBody>
      </p:sp>
      <p:pic>
        <p:nvPicPr>
          <p:cNvPr id="20483" name="Picture 3">
            <a:extLst>
              <a:ext uri="{FF2B5EF4-FFF2-40B4-BE49-F238E27FC236}">
                <a16:creationId xmlns:a16="http://schemas.microsoft.com/office/drawing/2014/main" id="{FC8B1381-7DD1-4DE8-6EE0-B54F150FA1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a:extLst>
              <a:ext uri="{FF2B5EF4-FFF2-40B4-BE49-F238E27FC236}">
                <a16:creationId xmlns:a16="http://schemas.microsoft.com/office/drawing/2014/main" id="{A7519503-C163-4338-EE30-78D729A2AFC6}"/>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20485" name="Rectangle 5">
            <a:extLst>
              <a:ext uri="{FF2B5EF4-FFF2-40B4-BE49-F238E27FC236}">
                <a16:creationId xmlns:a16="http://schemas.microsoft.com/office/drawing/2014/main" id="{17A6EB77-60C0-173F-C243-DF14089B68D4}"/>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 typeface="Wingdings" panose="05000000000000000000" pitchFamily="2" charset="2"/>
              <a:buChar char="Ø"/>
            </a:pPr>
            <a:r>
              <a:rPr lang="en-US" altLang="en-US" sz="2400"/>
              <a:t>The reconnaissance survey is useful for collecting the first hand information about various important field data required for transmission line construction, which are as under:</a:t>
            </a:r>
          </a:p>
          <a:p>
            <a:pPr lvl="1">
              <a:buFontTx/>
              <a:buChar char="•"/>
            </a:pPr>
            <a:r>
              <a:rPr lang="en-US" altLang="en-US" sz="2400"/>
              <a:t>Nature of soil strata likely to be encountered along the route and the terrain.</a:t>
            </a:r>
          </a:p>
          <a:p>
            <a:pPr lvl="1">
              <a:buFontTx/>
              <a:buChar char="•"/>
            </a:pPr>
            <a:r>
              <a:rPr lang="en-US" altLang="en-US" sz="2400"/>
              <a:t>Availability of skilled, semiskilled and un-skilled labor, their present rate on daily basis or on contract  basis.</a:t>
            </a:r>
          </a:p>
          <a:p>
            <a:pPr lvl="1">
              <a:buFontTx/>
              <a:buChar char="•"/>
            </a:pPr>
            <a:r>
              <a:rPr lang="en-US" altLang="en-US" sz="2400"/>
              <a:t>Names of the major towns for the purpose of selection of site offices.</a:t>
            </a:r>
          </a:p>
          <a:p>
            <a:pPr lvl="1">
              <a:buFontTx/>
              <a:buChar char="•"/>
            </a:pPr>
            <a:r>
              <a:rPr lang="en-US" altLang="en-US" sz="2400"/>
              <a:t>Likely local support or hindrance from various section of population along the route of the line.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579300E-240A-0312-3C93-5C33424959B5}"/>
              </a:ext>
            </a:extLst>
          </p:cNvPr>
          <p:cNvSpPr>
            <a:spLocks noGrp="1" noChangeArrowheads="1"/>
          </p:cNvSpPr>
          <p:nvPr>
            <p:ph type="title"/>
          </p:nvPr>
        </p:nvSpPr>
        <p:spPr/>
        <p:txBody>
          <a:bodyPr/>
          <a:lstStyle/>
          <a:p>
            <a:endParaRPr lang="en-US" altLang="en-US"/>
          </a:p>
        </p:txBody>
      </p:sp>
      <p:pic>
        <p:nvPicPr>
          <p:cNvPr id="21507" name="Picture 3">
            <a:extLst>
              <a:ext uri="{FF2B5EF4-FFF2-40B4-BE49-F238E27FC236}">
                <a16:creationId xmlns:a16="http://schemas.microsoft.com/office/drawing/2014/main" id="{3C7AABB5-1540-4DD4-6BEF-B4D621671F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 Box 4">
            <a:extLst>
              <a:ext uri="{FF2B5EF4-FFF2-40B4-BE49-F238E27FC236}">
                <a16:creationId xmlns:a16="http://schemas.microsoft.com/office/drawing/2014/main" id="{183B7D1D-E714-09C9-CB60-9694BCAC648E}"/>
              </a:ext>
            </a:extLst>
          </p:cNvPr>
          <p:cNvSpPr txBox="1">
            <a:spLocks noChangeArrowheads="1"/>
          </p:cNvSpPr>
          <p:nvPr/>
        </p:nvSpPr>
        <p:spPr bwMode="auto">
          <a:xfrm>
            <a:off x="838200" y="304800"/>
            <a:ext cx="7772400" cy="14478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Reconnaissance  and  Route  Alignment  Survey</a:t>
            </a:r>
          </a:p>
        </p:txBody>
      </p:sp>
      <p:sp>
        <p:nvSpPr>
          <p:cNvPr id="21509" name="Rectangle 5">
            <a:extLst>
              <a:ext uri="{FF2B5EF4-FFF2-40B4-BE49-F238E27FC236}">
                <a16:creationId xmlns:a16="http://schemas.microsoft.com/office/drawing/2014/main" id="{9142D1C1-6C7D-3333-2018-7CE7CB53C710}"/>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 typeface="Wingdings" panose="05000000000000000000" pitchFamily="2" charset="2"/>
              <a:buChar char="Ø"/>
            </a:pPr>
            <a:r>
              <a:rPr lang="en-US" altLang="en-US" sz="2400"/>
              <a:t>The reconnaissance survey is useful for collecting the first hand information about various important field data required for transmission line construction, which are as under:</a:t>
            </a:r>
          </a:p>
          <a:p>
            <a:pPr lvl="1" algn="just">
              <a:buFont typeface="Wingdings" panose="05000000000000000000" pitchFamily="2" charset="2"/>
              <a:buChar char="Ø"/>
            </a:pPr>
            <a:endParaRPr lang="en-US" altLang="en-US" sz="2400"/>
          </a:p>
          <a:p>
            <a:pPr lvl="1" algn="just">
              <a:buFont typeface="Wingdings" panose="05000000000000000000" pitchFamily="2" charset="2"/>
              <a:buChar char="Ø"/>
            </a:pPr>
            <a:endParaRPr lang="en-US" altLang="en-US" sz="2400"/>
          </a:p>
          <a:p>
            <a:pPr lvl="1" algn="just">
              <a:buFont typeface="Wingdings" panose="05000000000000000000" pitchFamily="2" charset="2"/>
              <a:buNone/>
            </a:pPr>
            <a:endParaRPr lang="en-US" altLang="en-US" sz="2400"/>
          </a:p>
          <a:p>
            <a:pPr lvl="1" algn="just">
              <a:buFontTx/>
              <a:buChar char="•"/>
            </a:pPr>
            <a:r>
              <a:rPr lang="en-US" altLang="en-US" sz="2400"/>
              <a:t>For fixing the final alignment and angle points on the ground as per the reconnaissance survey, route alignment survey shall be carried out with the help of theodolite; survey chains/measuring tapes/electronic distance measuring instruments etc.</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A28137E-F7A1-034A-1F09-801561CF8199}"/>
              </a:ext>
            </a:extLst>
          </p:cNvPr>
          <p:cNvSpPr>
            <a:spLocks noGrp="1" noChangeArrowheads="1"/>
          </p:cNvSpPr>
          <p:nvPr>
            <p:ph type="title"/>
          </p:nvPr>
        </p:nvSpPr>
        <p:spPr/>
        <p:txBody>
          <a:bodyPr/>
          <a:lstStyle/>
          <a:p>
            <a:endParaRPr lang="en-US" altLang="en-US"/>
          </a:p>
        </p:txBody>
      </p:sp>
      <p:pic>
        <p:nvPicPr>
          <p:cNvPr id="22531" name="Picture 3">
            <a:extLst>
              <a:ext uri="{FF2B5EF4-FFF2-40B4-BE49-F238E27FC236}">
                <a16:creationId xmlns:a16="http://schemas.microsoft.com/office/drawing/2014/main" id="{3473ED56-E6EC-164B-E4E7-EDB263FFF5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Text Box 4">
            <a:extLst>
              <a:ext uri="{FF2B5EF4-FFF2-40B4-BE49-F238E27FC236}">
                <a16:creationId xmlns:a16="http://schemas.microsoft.com/office/drawing/2014/main" id="{408BB405-40D0-2A0F-0F77-C519DB816FC5}"/>
              </a:ext>
            </a:extLst>
          </p:cNvPr>
          <p:cNvSpPr txBox="1">
            <a:spLocks noChangeArrowheads="1"/>
          </p:cNvSpPr>
          <p:nvPr/>
        </p:nvSpPr>
        <p:spPr bwMode="auto">
          <a:xfrm>
            <a:off x="838200" y="304800"/>
            <a:ext cx="7772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Detailed Survey</a:t>
            </a:r>
          </a:p>
        </p:txBody>
      </p:sp>
      <p:sp>
        <p:nvSpPr>
          <p:cNvPr id="22533" name="Rectangle 5">
            <a:extLst>
              <a:ext uri="{FF2B5EF4-FFF2-40B4-BE49-F238E27FC236}">
                <a16:creationId xmlns:a16="http://schemas.microsoft.com/office/drawing/2014/main" id="{02386A4D-F979-294C-620B-6EAEF87E0BC2}"/>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main objective of carrying out detailed survey is to prepare longitudinal and cross section profiles on the approved route alignment and to prepare the route plan showing details of deviation angles, important objects coming within the right of way and show the landmark points/objects along the route with their distance from the alignment of line.</a:t>
            </a:r>
          </a:p>
          <a:p>
            <a:pPr lvl="1">
              <a:buFontTx/>
              <a:buChar char="•"/>
            </a:pPr>
            <a:r>
              <a:rPr lang="en-US" altLang="en-US"/>
              <a:t> </a:t>
            </a:r>
            <a:r>
              <a:rPr lang="en-US" altLang="en-US" sz="2400"/>
              <a:t>Work of detailed survey is normally done in two stages:</a:t>
            </a:r>
            <a:endParaRPr lang="en-US" altLang="en-US" sz="2400" b="1"/>
          </a:p>
          <a:p>
            <a:pPr lvl="1"/>
            <a:r>
              <a:rPr lang="en-US" altLang="en-US" sz="2400"/>
              <a:t>By actual field observation taking level readings and calculating distances, level differences, deflection angles, offset distances etc.</a:t>
            </a:r>
            <a:endParaRPr lang="en-US" altLang="en-US" sz="2400" b="1"/>
          </a:p>
          <a:p>
            <a:pPr lvl="1"/>
            <a:r>
              <a:rPr lang="en-US" altLang="en-US" sz="2400"/>
              <a:t>By plotting of profiles on graphed tracing papers of mm x mm size.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0F34068-0631-1240-9AA4-74D55A304342}"/>
              </a:ext>
            </a:extLst>
          </p:cNvPr>
          <p:cNvSpPr>
            <a:spLocks noGrp="1" noChangeArrowheads="1"/>
          </p:cNvSpPr>
          <p:nvPr>
            <p:ph type="title"/>
          </p:nvPr>
        </p:nvSpPr>
        <p:spPr/>
        <p:txBody>
          <a:bodyPr/>
          <a:lstStyle/>
          <a:p>
            <a:endParaRPr lang="en-US" altLang="en-US"/>
          </a:p>
        </p:txBody>
      </p:sp>
      <p:pic>
        <p:nvPicPr>
          <p:cNvPr id="23555" name="Picture 3">
            <a:extLst>
              <a:ext uri="{FF2B5EF4-FFF2-40B4-BE49-F238E27FC236}">
                <a16:creationId xmlns:a16="http://schemas.microsoft.com/office/drawing/2014/main" id="{BF081B5D-A7B4-7C96-9624-77151ABBA6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4">
            <a:extLst>
              <a:ext uri="{FF2B5EF4-FFF2-40B4-BE49-F238E27FC236}">
                <a16:creationId xmlns:a16="http://schemas.microsoft.com/office/drawing/2014/main" id="{893944D8-0611-7A29-9862-FB2F77A776F8}"/>
              </a:ext>
            </a:extLst>
          </p:cNvPr>
          <p:cNvSpPr txBox="1">
            <a:spLocks noChangeArrowheads="1"/>
          </p:cNvSpPr>
          <p:nvPr/>
        </p:nvSpPr>
        <p:spPr bwMode="auto">
          <a:xfrm>
            <a:off x="228600" y="228600"/>
            <a:ext cx="89154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Field Observation Recording and Calculations</a:t>
            </a:r>
          </a:p>
        </p:txBody>
      </p:sp>
      <p:sp>
        <p:nvSpPr>
          <p:cNvPr id="23557" name="Rectangle 5">
            <a:extLst>
              <a:ext uri="{FF2B5EF4-FFF2-40B4-BE49-F238E27FC236}">
                <a16:creationId xmlns:a16="http://schemas.microsoft.com/office/drawing/2014/main" id="{F4890943-F658-F62F-238D-80880D085866}"/>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US" altLang="en-US" sz="2400"/>
              <a:t>The method of taking level readings for preparation of longitudinal and cross section profile can be one of the following </a:t>
            </a:r>
          </a:p>
          <a:p>
            <a:pPr lvl="1"/>
            <a:r>
              <a:rPr lang="en-US" altLang="en-US" sz="2400" b="1"/>
              <a:t>A.</a:t>
            </a:r>
            <a:r>
              <a:rPr lang="en-US" altLang="en-US" sz="2400"/>
              <a:t>   By chain and dumpy level</a:t>
            </a:r>
          </a:p>
          <a:p>
            <a:pPr lvl="1"/>
            <a:r>
              <a:rPr lang="en-US" altLang="en-US" sz="2400" b="1"/>
              <a:t>B. </a:t>
            </a:r>
            <a:r>
              <a:rPr lang="en-US" altLang="en-US" sz="2400"/>
              <a:t>  By tachometric survey with theodolite.</a:t>
            </a:r>
          </a:p>
          <a:p>
            <a:pPr lvl="1"/>
            <a:r>
              <a:rPr lang="en-US" altLang="en-US" sz="2400"/>
              <a:t>First method is more useful in plain areas where chaining can be done easily  with the help of semiskilled surveyors.</a:t>
            </a:r>
          </a:p>
          <a:p>
            <a:pPr lvl="1"/>
            <a:r>
              <a:rPr lang="en-US" altLang="en-US" sz="2400"/>
              <a:t>Tacheometric method offers a great advantage in hilly regions and such other inaccessible places where chaining is not possible.</a:t>
            </a:r>
          </a:p>
          <a:p>
            <a:pPr lvl="1"/>
            <a:r>
              <a:rPr lang="en-US" altLang="en-US" sz="2400"/>
              <a:t>This method needs skilled surveyors having good understanding of the use of theodolite and basic knowledge of trigonometry.</a:t>
            </a:r>
            <a:r>
              <a:rPr lang="en-US" altLang="en-US"/>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8717E6C-FE91-0C2E-CA99-1FFE23EE268E}"/>
              </a:ext>
            </a:extLst>
          </p:cNvPr>
          <p:cNvSpPr>
            <a:spLocks noGrp="1" noChangeArrowheads="1"/>
          </p:cNvSpPr>
          <p:nvPr>
            <p:ph type="title"/>
          </p:nvPr>
        </p:nvSpPr>
        <p:spPr/>
        <p:txBody>
          <a:bodyPr/>
          <a:lstStyle/>
          <a:p>
            <a:endParaRPr lang="en-US" altLang="en-US"/>
          </a:p>
        </p:txBody>
      </p:sp>
      <p:pic>
        <p:nvPicPr>
          <p:cNvPr id="24579" name="Picture 3">
            <a:extLst>
              <a:ext uri="{FF2B5EF4-FFF2-40B4-BE49-F238E27FC236}">
                <a16:creationId xmlns:a16="http://schemas.microsoft.com/office/drawing/2014/main" id="{C5D9C6C5-3C96-D7F0-058E-011138AA9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 Box 4">
            <a:extLst>
              <a:ext uri="{FF2B5EF4-FFF2-40B4-BE49-F238E27FC236}">
                <a16:creationId xmlns:a16="http://schemas.microsoft.com/office/drawing/2014/main" id="{0A60C0C8-7656-443E-B8E1-AAC0A8BCAA62}"/>
              </a:ext>
            </a:extLst>
          </p:cNvPr>
          <p:cNvSpPr txBox="1">
            <a:spLocks noChangeArrowheads="1"/>
          </p:cNvSpPr>
          <p:nvPr/>
        </p:nvSpPr>
        <p:spPr bwMode="auto">
          <a:xfrm>
            <a:off x="228600" y="228600"/>
            <a:ext cx="89154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Field Observation Recording and Calculations</a:t>
            </a:r>
          </a:p>
        </p:txBody>
      </p:sp>
      <p:sp>
        <p:nvSpPr>
          <p:cNvPr id="24581" name="Rectangle 5">
            <a:extLst>
              <a:ext uri="{FF2B5EF4-FFF2-40B4-BE49-F238E27FC236}">
                <a16:creationId xmlns:a16="http://schemas.microsoft.com/office/drawing/2014/main" id="{C0847692-A030-8A77-6903-A455FEE45A2E}"/>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In this method, both traversing and leveling is done by means of a tachometric theodolite.</a:t>
            </a:r>
          </a:p>
          <a:p>
            <a:pPr lvl="1">
              <a:buFontTx/>
              <a:buChar char="•"/>
            </a:pPr>
            <a:r>
              <a:rPr lang="en-US" altLang="en-US" sz="2400"/>
              <a:t>The horizontal and vertical distances are computed by the help of readings of the stadia wires taken on the staff held at the reading point.  </a:t>
            </a:r>
          </a:p>
          <a:p>
            <a:pPr lvl="1">
              <a:buFontTx/>
              <a:buChar char="•"/>
            </a:pPr>
            <a:r>
              <a:rPr lang="en-US" altLang="en-US" sz="2400"/>
              <a:t>The accuracy of the work will depend upon the quality and cost of the equipment.  </a:t>
            </a:r>
          </a:p>
          <a:p>
            <a:pPr lvl="1">
              <a:buFontTx/>
              <a:buChar char="•"/>
            </a:pPr>
            <a:r>
              <a:rPr lang="en-US" altLang="en-US" sz="2400"/>
              <a:t>The range of operation of theodolite is much higher than the dumpy level.</a:t>
            </a:r>
          </a:p>
          <a:p>
            <a:pPr lvl="1">
              <a:buFontTx/>
              <a:buChar char="•"/>
            </a:pPr>
            <a:r>
              <a:rPr lang="en-US" altLang="en-US" sz="2400"/>
              <a:t>The surveyor and his team will move on an approved route and take ground levels in the field book at an interval of 20 to 30 meters.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B48A504-A385-6135-5DB6-5F17F2FE2415}"/>
              </a:ext>
            </a:extLst>
          </p:cNvPr>
          <p:cNvSpPr>
            <a:spLocks noGrp="1" noChangeArrowheads="1"/>
          </p:cNvSpPr>
          <p:nvPr>
            <p:ph type="title"/>
          </p:nvPr>
        </p:nvSpPr>
        <p:spPr/>
        <p:txBody>
          <a:bodyPr/>
          <a:lstStyle/>
          <a:p>
            <a:endParaRPr lang="en-US" altLang="en-US"/>
          </a:p>
        </p:txBody>
      </p:sp>
      <p:pic>
        <p:nvPicPr>
          <p:cNvPr id="25603" name="Picture 3">
            <a:extLst>
              <a:ext uri="{FF2B5EF4-FFF2-40B4-BE49-F238E27FC236}">
                <a16:creationId xmlns:a16="http://schemas.microsoft.com/office/drawing/2014/main" id="{1C782E43-D2D5-07D2-68D9-43B148086E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Text Box 4">
            <a:extLst>
              <a:ext uri="{FF2B5EF4-FFF2-40B4-BE49-F238E27FC236}">
                <a16:creationId xmlns:a16="http://schemas.microsoft.com/office/drawing/2014/main" id="{A024D2C2-8E46-37E1-E83F-7FA58504692B}"/>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Plotting of Profiles</a:t>
            </a:r>
          </a:p>
        </p:txBody>
      </p:sp>
      <p:sp>
        <p:nvSpPr>
          <p:cNvPr id="25605" name="Rectangle 5">
            <a:extLst>
              <a:ext uri="{FF2B5EF4-FFF2-40B4-BE49-F238E27FC236}">
                <a16:creationId xmlns:a16="http://schemas.microsoft.com/office/drawing/2014/main" id="{216818A1-5769-EF9E-E170-54550A523616}"/>
              </a:ext>
            </a:extLst>
          </p:cNvPr>
          <p:cNvSpPr>
            <a:spLocks noChangeArrowheads="1"/>
          </p:cNvSpPr>
          <p:nvPr/>
        </p:nvSpPr>
        <p:spPr bwMode="auto">
          <a:xfrm>
            <a:off x="0" y="19050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From the field book entries route plan and longitudinal profile, commonly referred to as “route profile” or “survey chart” is prepared in the drawing office.</a:t>
            </a:r>
          </a:p>
          <a:p>
            <a:pPr lvl="1">
              <a:buFontTx/>
              <a:buChar char="•"/>
            </a:pPr>
            <a:r>
              <a:rPr lang="en-US" altLang="en-US" sz="2400"/>
              <a:t>These charts are prepared and plotted on 1mm/5mm/1cm square paper of formed drawing sheets of graphed tracing paper.  The scale normally preferred is 1:200-vertical; 1:2000-horizontal. </a:t>
            </a:r>
          </a:p>
          <a:p>
            <a:pPr lvl="1">
              <a:buFontTx/>
              <a:buChar char="•"/>
            </a:pPr>
            <a:r>
              <a:rPr lang="en-US" altLang="en-US" sz="2400"/>
              <a:t>The profile shall include the following:</a:t>
            </a:r>
            <a:endParaRPr lang="en-US" altLang="en-US" sz="2400" b="1"/>
          </a:p>
          <a:p>
            <a:pPr lvl="1"/>
            <a:r>
              <a:rPr lang="en-US" altLang="en-US" sz="2400"/>
              <a:t>The longitudinal profiles along the centre-line of the transmission line route including the bottom conductor catenaries.</a:t>
            </a:r>
          </a:p>
          <a:p>
            <a:pPr lvl="1"/>
            <a:r>
              <a:rPr lang="en-US" altLang="en-US" sz="2400"/>
              <a:t>The cross-section profile wherever appreciable difference in level exists, with references to centre-line level. In such cases the cross-section   levels shall be taken at each 50/100m intervals.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9AA5D03-85D6-1A75-F41B-955DFFD5CAAD}"/>
              </a:ext>
            </a:extLst>
          </p:cNvPr>
          <p:cNvSpPr>
            <a:spLocks noGrp="1" noChangeArrowheads="1"/>
          </p:cNvSpPr>
          <p:nvPr>
            <p:ph type="title"/>
          </p:nvPr>
        </p:nvSpPr>
        <p:spPr/>
        <p:txBody>
          <a:bodyPr/>
          <a:lstStyle/>
          <a:p>
            <a:endParaRPr lang="en-US" altLang="en-US"/>
          </a:p>
        </p:txBody>
      </p:sp>
      <p:pic>
        <p:nvPicPr>
          <p:cNvPr id="26627" name="Picture 3">
            <a:extLst>
              <a:ext uri="{FF2B5EF4-FFF2-40B4-BE49-F238E27FC236}">
                <a16:creationId xmlns:a16="http://schemas.microsoft.com/office/drawing/2014/main" id="{60455D4C-D5F5-3EED-7277-A8514B1172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 Box 4">
            <a:extLst>
              <a:ext uri="{FF2B5EF4-FFF2-40B4-BE49-F238E27FC236}">
                <a16:creationId xmlns:a16="http://schemas.microsoft.com/office/drawing/2014/main" id="{82A07F0C-F171-1739-068B-DD74E4398DBC}"/>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Plotting of Profiles</a:t>
            </a:r>
          </a:p>
        </p:txBody>
      </p:sp>
      <p:sp>
        <p:nvSpPr>
          <p:cNvPr id="26629" name="Rectangle 5">
            <a:extLst>
              <a:ext uri="{FF2B5EF4-FFF2-40B4-BE49-F238E27FC236}">
                <a16:creationId xmlns:a16="http://schemas.microsoft.com/office/drawing/2014/main" id="{127B9635-E991-A6A2-99BB-E297DBC5EF02}"/>
              </a:ext>
            </a:extLst>
          </p:cNvPr>
          <p:cNvSpPr>
            <a:spLocks noChangeArrowheads="1"/>
          </p:cNvSpPr>
          <p:nvPr/>
        </p:nvSpPr>
        <p:spPr bwMode="auto">
          <a:xfrm>
            <a:off x="0" y="1143000"/>
            <a:ext cx="91440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US" altLang="en-US" sz="2400"/>
              <a:t>Route plan giving details of all objects lying within the right of way and   just along the boundary of right of way.</a:t>
            </a:r>
          </a:p>
          <a:p>
            <a:pPr lvl="1"/>
            <a:r>
              <a:rPr lang="en-US" altLang="en-US" sz="2400"/>
              <a:t>Angle of line deviation duly marked left (L) or right (R) as the case may be.</a:t>
            </a:r>
          </a:p>
          <a:p>
            <a:pPr lvl="1"/>
            <a:r>
              <a:rPr lang="en-US" altLang="en-US" sz="2400"/>
              <a:t>Objects and their distances along the route within the right of way from centre line, nearby villages, important pucca  roads &amp; or rivers/canels ,cart tracks etc. should be marked   on the route profile.</a:t>
            </a:r>
          </a:p>
          <a:p>
            <a:pPr lvl="1"/>
            <a:r>
              <a:rPr lang="en-US" altLang="en-US" sz="2400"/>
              <a:t>Crossing details with any other power or telecommunication lines, roads, railway lines, canals or rivers should be marked as clearly as possible.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F2C42D-0834-DA3D-D183-61C5D11380CC}"/>
              </a:ext>
            </a:extLst>
          </p:cNvPr>
          <p:cNvSpPr>
            <a:spLocks noGrp="1" noChangeArrowheads="1"/>
          </p:cNvSpPr>
          <p:nvPr>
            <p:ph type="title"/>
          </p:nvPr>
        </p:nvSpPr>
        <p:spPr/>
        <p:txBody>
          <a:bodyPr/>
          <a:lstStyle/>
          <a:p>
            <a:endParaRPr lang="en-US" altLang="en-US"/>
          </a:p>
        </p:txBody>
      </p:sp>
      <p:pic>
        <p:nvPicPr>
          <p:cNvPr id="27651" name="Picture 3">
            <a:extLst>
              <a:ext uri="{FF2B5EF4-FFF2-40B4-BE49-F238E27FC236}">
                <a16:creationId xmlns:a16="http://schemas.microsoft.com/office/drawing/2014/main" id="{19444022-61F3-2548-5769-B0BF3CE6D8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Text Box 4">
            <a:extLst>
              <a:ext uri="{FF2B5EF4-FFF2-40B4-BE49-F238E27FC236}">
                <a16:creationId xmlns:a16="http://schemas.microsoft.com/office/drawing/2014/main" id="{800B47C3-54AB-B837-6687-046F7922FC3A}"/>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Plotting of Profiles</a:t>
            </a:r>
          </a:p>
        </p:txBody>
      </p:sp>
      <p:sp>
        <p:nvSpPr>
          <p:cNvPr id="27653" name="Rectangle 5">
            <a:extLst>
              <a:ext uri="{FF2B5EF4-FFF2-40B4-BE49-F238E27FC236}">
                <a16:creationId xmlns:a16="http://schemas.microsoft.com/office/drawing/2014/main" id="{5C993AEF-B02F-5133-1728-4CF2C0EBA34A}"/>
              </a:ext>
            </a:extLst>
          </p:cNvPr>
          <p:cNvSpPr>
            <a:spLocks noChangeArrowheads="1"/>
          </p:cNvSpPr>
          <p:nvPr/>
        </p:nvSpPr>
        <p:spPr bwMode="auto">
          <a:xfrm>
            <a:off x="0" y="1143000"/>
            <a:ext cx="91440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US" altLang="en-US" sz="2400"/>
              <a:t>Readings should be taken and charts should show, levels of roads, canal embankments, maximum water/flood levels, railway rail top levels, heights of supports/lines being crossed, all trees coming within the clearance zone.</a:t>
            </a:r>
          </a:p>
          <a:p>
            <a:pPr lvl="1"/>
            <a:r>
              <a:rPr lang="en-US" altLang="en-US" sz="2400"/>
              <a:t>It is advisable to prepare an independent route profile for major river crossing section deploying tall special towers or normal towers on piles in the river crossing section, as the river crossing is a special task in the construction process which involves special design.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B83E9D4-9EEE-1CCB-170E-7733E1930A64}"/>
              </a:ext>
            </a:extLst>
          </p:cNvPr>
          <p:cNvSpPr>
            <a:spLocks noGrp="1" noChangeArrowheads="1"/>
          </p:cNvSpPr>
          <p:nvPr>
            <p:ph type="title"/>
          </p:nvPr>
        </p:nvSpPr>
        <p:spPr/>
        <p:txBody>
          <a:bodyPr/>
          <a:lstStyle/>
          <a:p>
            <a:endParaRPr lang="en-US" altLang="en-US"/>
          </a:p>
        </p:txBody>
      </p:sp>
      <p:pic>
        <p:nvPicPr>
          <p:cNvPr id="28675" name="Picture 3">
            <a:extLst>
              <a:ext uri="{FF2B5EF4-FFF2-40B4-BE49-F238E27FC236}">
                <a16:creationId xmlns:a16="http://schemas.microsoft.com/office/drawing/2014/main" id="{C3AFFA22-7239-A1EE-239D-7B137A48C8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Text Box 4">
            <a:extLst>
              <a:ext uri="{FF2B5EF4-FFF2-40B4-BE49-F238E27FC236}">
                <a16:creationId xmlns:a16="http://schemas.microsoft.com/office/drawing/2014/main" id="{FD4CBE9C-FD93-A558-5B12-CA1F0B4ADAF8}"/>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Tower Spotting</a:t>
            </a:r>
          </a:p>
        </p:txBody>
      </p:sp>
      <p:sp>
        <p:nvSpPr>
          <p:cNvPr id="28677" name="Rectangle 5">
            <a:extLst>
              <a:ext uri="{FF2B5EF4-FFF2-40B4-BE49-F238E27FC236}">
                <a16:creationId xmlns:a16="http://schemas.microsoft.com/office/drawing/2014/main" id="{1B60D93F-C00E-5644-D1D2-90CA9804FEA4}"/>
              </a:ext>
            </a:extLst>
          </p:cNvPr>
          <p:cNvSpPr>
            <a:spLocks noChangeArrowheads="1"/>
          </p:cNvSpPr>
          <p:nvPr/>
        </p:nvSpPr>
        <p:spPr bwMode="auto">
          <a:xfrm>
            <a:off x="0" y="1143000"/>
            <a:ext cx="91440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work of tower spotting is a very precise job as it has an implication on overall cost.  </a:t>
            </a:r>
          </a:p>
          <a:p>
            <a:pPr lvl="1">
              <a:buFontTx/>
              <a:buChar char="•"/>
            </a:pPr>
            <a:r>
              <a:rPr lang="en-US" altLang="en-US" sz="2400"/>
              <a:t>After the tower designs are finalized, the tower spotting chart or structure limitation charts are prepared.  </a:t>
            </a:r>
          </a:p>
          <a:p>
            <a:pPr lvl="1">
              <a:buFontTx/>
              <a:buChar char="•"/>
            </a:pPr>
            <a:r>
              <a:rPr lang="en-US" altLang="en-US" sz="2400"/>
              <a:t>Similarly the drawing of the sag template and it’s replica on Acrylic are prepared.</a:t>
            </a:r>
          </a:p>
          <a:p>
            <a:pPr lvl="1">
              <a:buFontTx/>
              <a:buChar char="•"/>
            </a:pPr>
            <a:r>
              <a:rPr lang="en-US" altLang="en-US" sz="2400"/>
              <a:t>Application of Sag Template helps to decide optimum tower position on  Survey Chart., which ultimately helps in finalizing the quantity of each type of tower and their extensions (3 meter &amp; 6 meter etc.)</a:t>
            </a:r>
            <a:r>
              <a:rPr lang="en-US" altLang="en-US"/>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934C362-F4DB-3FF7-E9AA-F2290D3D5AE6}"/>
              </a:ext>
            </a:extLst>
          </p:cNvPr>
          <p:cNvSpPr>
            <a:spLocks noGrp="1" noChangeArrowheads="1"/>
          </p:cNvSpPr>
          <p:nvPr>
            <p:ph type="title"/>
          </p:nvPr>
        </p:nvSpPr>
        <p:spPr/>
        <p:txBody>
          <a:bodyPr/>
          <a:lstStyle/>
          <a:p>
            <a:endParaRPr lang="en-US" altLang="en-US"/>
          </a:p>
        </p:txBody>
      </p:sp>
      <p:pic>
        <p:nvPicPr>
          <p:cNvPr id="29699" name="Picture 3">
            <a:extLst>
              <a:ext uri="{FF2B5EF4-FFF2-40B4-BE49-F238E27FC236}">
                <a16:creationId xmlns:a16="http://schemas.microsoft.com/office/drawing/2014/main" id="{2BC113E7-1082-B928-ADA0-CC22515CDF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Text Box 4">
            <a:extLst>
              <a:ext uri="{FF2B5EF4-FFF2-40B4-BE49-F238E27FC236}">
                <a16:creationId xmlns:a16="http://schemas.microsoft.com/office/drawing/2014/main" id="{6DD0FCC6-BA74-3DB6-B631-FE6A138D8F35}"/>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Sag Template</a:t>
            </a:r>
          </a:p>
        </p:txBody>
      </p:sp>
      <p:sp>
        <p:nvSpPr>
          <p:cNvPr id="29701" name="Rectangle 5">
            <a:extLst>
              <a:ext uri="{FF2B5EF4-FFF2-40B4-BE49-F238E27FC236}">
                <a16:creationId xmlns:a16="http://schemas.microsoft.com/office/drawing/2014/main" id="{FAE0B7CE-EC35-8BEF-F2CC-C1A85847102A}"/>
              </a:ext>
            </a:extLst>
          </p:cNvPr>
          <p:cNvSpPr>
            <a:spLocks noChangeArrowheads="1"/>
          </p:cNvSpPr>
          <p:nvPr/>
        </p:nvSpPr>
        <p:spPr bwMode="auto">
          <a:xfrm>
            <a:off x="0" y="1143000"/>
            <a:ext cx="91440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Sag template is a very important tool for the surveyor by the help of which Tower spotting can be done.  </a:t>
            </a:r>
          </a:p>
          <a:p>
            <a:pPr lvl="1">
              <a:buFontTx/>
              <a:buChar char="•"/>
            </a:pPr>
            <a:r>
              <a:rPr lang="en-US" altLang="en-US" sz="2400"/>
              <a:t>Depending upon the maximum specified permissible temperature of the conductor and zero wind condition the ground clearance  is to be maintained by the line.  </a:t>
            </a:r>
          </a:p>
          <a:p>
            <a:pPr lvl="1">
              <a:buFontTx/>
              <a:buChar char="•"/>
            </a:pPr>
            <a:r>
              <a:rPr lang="en-US" altLang="en-US" sz="2400"/>
              <a:t>Similarly under the specified minimum temperature of the conductor surface, with zero wind condition, the tower tensions should be within the specified limits.  </a:t>
            </a:r>
          </a:p>
          <a:p>
            <a:pPr lvl="1">
              <a:buFontTx/>
              <a:buChar char="•"/>
            </a:pPr>
            <a:r>
              <a:rPr lang="en-US" altLang="en-US" sz="2400"/>
              <a:t>The sag template curves are first prepared on  tracing paper and  the blue print is taken out from the tracing.  </a:t>
            </a:r>
          </a:p>
          <a:p>
            <a:pPr lvl="1">
              <a:buFontTx/>
              <a:buChar char="•"/>
            </a:pPr>
            <a:r>
              <a:rPr lang="en-US" altLang="en-US" sz="2400"/>
              <a:t>Their replicas on Acrylic sheets are prepared  with the itching process.  </a:t>
            </a:r>
          </a:p>
          <a:p>
            <a:pPr lvl="1">
              <a:buFontTx/>
              <a:buChar char="•"/>
            </a:pPr>
            <a:r>
              <a:rPr lang="en-US" altLang="en-US" sz="2400"/>
              <a:t>The Acrylic sheets are normally 2.5 to 3 mm thick.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7937613C-07F9-C6A1-3F6A-0AFD33A3B5E7}"/>
              </a:ext>
            </a:extLst>
          </p:cNvPr>
          <p:cNvSpPr>
            <a:spLocks noGrp="1" noChangeArrowheads="1"/>
          </p:cNvSpPr>
          <p:nvPr>
            <p:ph type="title"/>
          </p:nvPr>
        </p:nvSpPr>
        <p:spPr/>
        <p:txBody>
          <a:bodyPr/>
          <a:lstStyle/>
          <a:p>
            <a:endParaRPr lang="en-US" altLang="en-US"/>
          </a:p>
        </p:txBody>
      </p:sp>
      <p:pic>
        <p:nvPicPr>
          <p:cNvPr id="30723" name="Picture 3">
            <a:extLst>
              <a:ext uri="{FF2B5EF4-FFF2-40B4-BE49-F238E27FC236}">
                <a16:creationId xmlns:a16="http://schemas.microsoft.com/office/drawing/2014/main" id="{299AE08E-C626-E515-D85B-58E6D85AE2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4" name="Text Box 4">
            <a:extLst>
              <a:ext uri="{FF2B5EF4-FFF2-40B4-BE49-F238E27FC236}">
                <a16:creationId xmlns:a16="http://schemas.microsoft.com/office/drawing/2014/main" id="{1F25C934-A02C-754B-5C6F-02D91E418D39}"/>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Sag Template</a:t>
            </a:r>
          </a:p>
        </p:txBody>
      </p:sp>
      <p:sp>
        <p:nvSpPr>
          <p:cNvPr id="30725" name="Rectangle 5">
            <a:extLst>
              <a:ext uri="{FF2B5EF4-FFF2-40B4-BE49-F238E27FC236}">
                <a16:creationId xmlns:a16="http://schemas.microsoft.com/office/drawing/2014/main" id="{4CA323D2-EB52-A42B-5EA8-99B47F91CF53}"/>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sag templates have the following curves itched on them.</a:t>
            </a:r>
          </a:p>
          <a:p>
            <a:pPr lvl="1"/>
            <a:r>
              <a:rPr lang="en-US" altLang="en-US" sz="2400"/>
              <a:t>‘Cold or Uplift Curve’-Showing sag of conductor at specified minimum temperature and zero wind.</a:t>
            </a:r>
          </a:p>
          <a:p>
            <a:pPr lvl="1"/>
            <a:r>
              <a:rPr lang="en-US" altLang="en-US" sz="2400"/>
              <a:t>‘Hot’ or ‘Maximum Sag Curve’-Showing maximum sag of conductor under zero wind and maximum temperature and  sag  tolerances are also allowed to take care of stringing error, conductor creep or snow incidences.</a:t>
            </a:r>
          </a:p>
          <a:p>
            <a:pPr lvl="1"/>
            <a:r>
              <a:rPr lang="en-US" altLang="en-US" sz="2400"/>
              <a:t>Ground clearance Curve-Drawn parallel to curve (b) and at a distance equal to specified minimum ground clearance.</a:t>
            </a:r>
          </a:p>
          <a:p>
            <a:pPr lvl="1"/>
            <a:r>
              <a:rPr lang="en-US" altLang="en-US" sz="2400"/>
              <a:t>Tower footing Curve-For normal tower drawn parallel to curve under (c) above and separated by a distance equal to maximum sag at design span.</a:t>
            </a:r>
          </a:p>
          <a:p>
            <a:pPr lvl="1"/>
            <a:r>
              <a:rPr lang="en-US" altLang="en-US" sz="2400"/>
              <a:t>A typical ‘Sag Template’ drawing is shown in </a:t>
            </a:r>
            <a:r>
              <a:rPr lang="en-US" altLang="en-US" sz="2400" b="1"/>
              <a:t>APPENDIX - II.</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6" name="Object 3">
            <a:extLst>
              <a:ext uri="{FF2B5EF4-FFF2-40B4-BE49-F238E27FC236}">
                <a16:creationId xmlns:a16="http://schemas.microsoft.com/office/drawing/2014/main" id="{9A04EF98-0DE0-4F11-6E7B-A021054C1F53}"/>
              </a:ext>
            </a:extLst>
          </p:cNvPr>
          <p:cNvGraphicFramePr>
            <a:graphicFrameLocks noGrp="1" noChangeAspect="1"/>
          </p:cNvGraphicFramePr>
          <p:nvPr>
            <p:ph idx="1"/>
          </p:nvPr>
        </p:nvGraphicFramePr>
        <p:xfrm>
          <a:off x="0" y="1066800"/>
          <a:ext cx="9144000" cy="5791200"/>
        </p:xfrm>
        <a:graphic>
          <a:graphicData uri="http://schemas.openxmlformats.org/presentationml/2006/ole">
            <mc:AlternateContent xmlns:mc="http://schemas.openxmlformats.org/markup-compatibility/2006">
              <mc:Choice xmlns:v="urn:schemas-microsoft-com:vml" Requires="v">
                <p:oleObj spid="_x0000_s2052" name="Bitmap Image" r:id="rId3" imgW="4038095" imgH="3561905" progId="Paint.Picture">
                  <p:embed/>
                </p:oleObj>
              </mc:Choice>
              <mc:Fallback>
                <p:oleObj name="Bitmap Image" r:id="rId3" imgW="4038095" imgH="3561905"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1066800"/>
                        <a:ext cx="9144000" cy="57912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1747" name="Text Box 4">
            <a:extLst>
              <a:ext uri="{FF2B5EF4-FFF2-40B4-BE49-F238E27FC236}">
                <a16:creationId xmlns:a16="http://schemas.microsoft.com/office/drawing/2014/main" id="{88383801-2CE8-F370-E12B-CA0E61E03BF0}"/>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APPENDIX - II.</a:t>
            </a:r>
            <a:r>
              <a:rPr lang="en-US" altLang="en-US" sz="4400">
                <a:solidFill>
                  <a:schemeClr val="tx2"/>
                </a:solidFill>
              </a:rPr>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ADA5641-2DC2-A120-7BAB-D9010EC043FD}"/>
              </a:ext>
            </a:extLst>
          </p:cNvPr>
          <p:cNvSpPr>
            <a:spLocks noGrp="1" noChangeArrowheads="1"/>
          </p:cNvSpPr>
          <p:nvPr>
            <p:ph type="title"/>
          </p:nvPr>
        </p:nvSpPr>
        <p:spPr/>
        <p:txBody>
          <a:bodyPr/>
          <a:lstStyle/>
          <a:p>
            <a:endParaRPr lang="en-US" altLang="en-US"/>
          </a:p>
        </p:txBody>
      </p:sp>
      <p:pic>
        <p:nvPicPr>
          <p:cNvPr id="32771" name="Picture 3">
            <a:extLst>
              <a:ext uri="{FF2B5EF4-FFF2-40B4-BE49-F238E27FC236}">
                <a16:creationId xmlns:a16="http://schemas.microsoft.com/office/drawing/2014/main" id="{A6A5B589-AA74-C1EE-87A9-2525B39382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 Box 4">
            <a:extLst>
              <a:ext uri="{FF2B5EF4-FFF2-40B4-BE49-F238E27FC236}">
                <a16:creationId xmlns:a16="http://schemas.microsoft.com/office/drawing/2014/main" id="{FE909A7B-E741-BAC1-7B27-8526BC5C73B2}"/>
              </a:ext>
            </a:extLst>
          </p:cNvPr>
          <p:cNvSpPr txBox="1">
            <a:spLocks noChangeArrowheads="1"/>
          </p:cNvSpPr>
          <p:nvPr/>
        </p:nvSpPr>
        <p:spPr bwMode="auto">
          <a:xfrm>
            <a:off x="228600" y="228600"/>
            <a:ext cx="89154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Sag Template</a:t>
            </a:r>
          </a:p>
        </p:txBody>
      </p:sp>
      <p:sp>
        <p:nvSpPr>
          <p:cNvPr id="32773" name="Rectangle 5">
            <a:extLst>
              <a:ext uri="{FF2B5EF4-FFF2-40B4-BE49-F238E27FC236}">
                <a16:creationId xmlns:a16="http://schemas.microsoft.com/office/drawing/2014/main" id="{FC374DF5-CEA0-7165-5FA8-FC211FF11BA2}"/>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In erecting an overhead line all the spans cannot be kept equal to normal design span because of the profile of the ground and proper ground and object clearance considerations. </a:t>
            </a:r>
          </a:p>
          <a:p>
            <a:pPr lvl="1">
              <a:buFontTx/>
              <a:buChar char="•"/>
            </a:pPr>
            <a:r>
              <a:rPr lang="en-US" altLang="en-US" sz="2400"/>
              <a:t>A constant tension is calculated which will be uniform throughout</a:t>
            </a:r>
          </a:p>
          <a:p>
            <a:pPr lvl="1">
              <a:buFontTx/>
              <a:buNone/>
            </a:pPr>
            <a:r>
              <a:rPr lang="en-US" altLang="en-US" sz="2400"/>
              <a:t>   the Section( from one tension tower to other tension tower), however the sags in individual spans will vary according to their respective spans.</a:t>
            </a:r>
          </a:p>
          <a:p>
            <a:pPr lvl="1">
              <a:buFontTx/>
              <a:buChar char="•"/>
            </a:pPr>
            <a:r>
              <a:rPr lang="en-US" altLang="en-US" sz="2400"/>
              <a:t>The ‘Cold and Hot’ Template Curves are plotted as parabola, to the same scale as the survey chart for the minimum and maximum sags for the normal  span (specified in the tender specifications)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9DE5D3D-4DD7-B5CD-91B0-7408402FB2FB}"/>
              </a:ext>
            </a:extLst>
          </p:cNvPr>
          <p:cNvSpPr>
            <a:spLocks noGrp="1" noChangeArrowheads="1"/>
          </p:cNvSpPr>
          <p:nvPr>
            <p:ph type="title"/>
          </p:nvPr>
        </p:nvSpPr>
        <p:spPr/>
        <p:txBody>
          <a:bodyPr/>
          <a:lstStyle/>
          <a:p>
            <a:endParaRPr lang="en-US" altLang="en-US"/>
          </a:p>
        </p:txBody>
      </p:sp>
      <p:pic>
        <p:nvPicPr>
          <p:cNvPr id="33795" name="Picture 3">
            <a:extLst>
              <a:ext uri="{FF2B5EF4-FFF2-40B4-BE49-F238E27FC236}">
                <a16:creationId xmlns:a16="http://schemas.microsoft.com/office/drawing/2014/main" id="{4394316E-D981-9F27-7D14-E3D0D29414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6" name="Text Box 4">
            <a:extLst>
              <a:ext uri="{FF2B5EF4-FFF2-40B4-BE49-F238E27FC236}">
                <a16:creationId xmlns:a16="http://schemas.microsoft.com/office/drawing/2014/main" id="{A9BD03F6-1023-50C0-EFCA-5AF620437939}"/>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Application of Sag Template for Tower Spotting </a:t>
            </a:r>
          </a:p>
        </p:txBody>
      </p:sp>
      <p:sp>
        <p:nvSpPr>
          <p:cNvPr id="33797" name="Rectangle 5">
            <a:extLst>
              <a:ext uri="{FF2B5EF4-FFF2-40B4-BE49-F238E27FC236}">
                <a16:creationId xmlns:a16="http://schemas.microsoft.com/office/drawing/2014/main" id="{C0C2E634-6DBD-B675-BAD1-D9D9EDAFCEE9}"/>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The acrylic sag template is applied to the ground profile by moving the same horizontally while always ensuring that the vertical axis is held vertical with reference to graphed lines of the tracing paper below. </a:t>
            </a:r>
          </a:p>
          <a:p>
            <a:pPr lvl="1">
              <a:buFontTx/>
              <a:buChar char="•"/>
            </a:pPr>
            <a:r>
              <a:rPr lang="en-US" altLang="en-US" sz="2400"/>
              <a:t>The structure positions are marked where the tower footing curve just touches the profile, while the ground clearance curve is just clear and above the profile to the left or right of the centre line up to a distance equal to maximum cross area spread on either side.</a:t>
            </a:r>
          </a:p>
          <a:p>
            <a:pPr lvl="1">
              <a:buFontTx/>
              <a:buChar char="•"/>
            </a:pPr>
            <a:r>
              <a:rPr lang="en-US" altLang="en-US" sz="2400"/>
              <a:t> Besides normal ground clearance, the clearances between power conductor and objects like, other power or telecommunication lines, houses, trolley wires, roads, railway tracks, canal embankments etc., shall be checked.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FB5BA5DF-999E-2F63-E1BA-14A897AE6F36}"/>
              </a:ext>
            </a:extLst>
          </p:cNvPr>
          <p:cNvSpPr>
            <a:spLocks noGrp="1" noChangeArrowheads="1"/>
          </p:cNvSpPr>
          <p:nvPr>
            <p:ph type="title"/>
          </p:nvPr>
        </p:nvSpPr>
        <p:spPr/>
        <p:txBody>
          <a:bodyPr/>
          <a:lstStyle/>
          <a:p>
            <a:endParaRPr lang="en-US" altLang="en-US"/>
          </a:p>
        </p:txBody>
      </p:sp>
      <p:pic>
        <p:nvPicPr>
          <p:cNvPr id="34819" name="Picture 3">
            <a:extLst>
              <a:ext uri="{FF2B5EF4-FFF2-40B4-BE49-F238E27FC236}">
                <a16:creationId xmlns:a16="http://schemas.microsoft.com/office/drawing/2014/main" id="{3C3E1458-87F1-D09B-215D-A8A9A61189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 Box 4">
            <a:extLst>
              <a:ext uri="{FF2B5EF4-FFF2-40B4-BE49-F238E27FC236}">
                <a16:creationId xmlns:a16="http://schemas.microsoft.com/office/drawing/2014/main" id="{79A9CF39-3F5B-AECF-A15C-05F1B9C7487F}"/>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Application of Sag Template for Tower Spotting </a:t>
            </a:r>
          </a:p>
        </p:txBody>
      </p:sp>
      <p:sp>
        <p:nvSpPr>
          <p:cNvPr id="34821" name="Rectangle 5">
            <a:extLst>
              <a:ext uri="{FF2B5EF4-FFF2-40B4-BE49-F238E27FC236}">
                <a16:creationId xmlns:a16="http://schemas.microsoft.com/office/drawing/2014/main" id="{C29FC0F9-BC98-C9E2-C8AD-851BB0DDED2F}"/>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Extra clearance can be obtained either by reducing the span or providing extension to tower body, depending on which alternative is most economical. </a:t>
            </a:r>
          </a:p>
          <a:p>
            <a:pPr lvl="1">
              <a:buFontTx/>
              <a:buChar char="•"/>
            </a:pPr>
            <a:r>
              <a:rPr lang="en-US" altLang="en-US" sz="2400"/>
              <a:t>The weight span on either side of a tower can be easily obtained by marking the low points of sags (Null Point) in two adjacent spans and then reading the distance between the two. </a:t>
            </a:r>
          </a:p>
          <a:p>
            <a:pPr lvl="1">
              <a:buFontTx/>
              <a:buChar char="•"/>
            </a:pPr>
            <a:r>
              <a:rPr lang="en-US" altLang="en-US" sz="2400"/>
              <a:t>On inclined spans, null point may be outside the span.</a:t>
            </a:r>
          </a:p>
          <a:p>
            <a:pPr lvl="1">
              <a:buFontTx/>
              <a:buChar char="•"/>
            </a:pPr>
            <a:r>
              <a:rPr lang="en-US" altLang="en-US" sz="2400"/>
              <a:t>This indicates that the total weight of conductor is taken up by the higher tower and the lower tower is being pulled up by a force equal to the weight of conductor between lower support and the null point. </a:t>
            </a:r>
          </a:p>
          <a:p>
            <a:pPr lvl="1">
              <a:buFontTx/>
              <a:buChar char="•"/>
            </a:pPr>
            <a:endParaRPr lang="en-US"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2ABCD6A-DD56-5972-32EC-DF1961EC1888}"/>
              </a:ext>
            </a:extLst>
          </p:cNvPr>
          <p:cNvSpPr>
            <a:spLocks noGrp="1" noChangeArrowheads="1"/>
          </p:cNvSpPr>
          <p:nvPr>
            <p:ph type="title"/>
          </p:nvPr>
        </p:nvSpPr>
        <p:spPr/>
        <p:txBody>
          <a:bodyPr/>
          <a:lstStyle/>
          <a:p>
            <a:endParaRPr lang="en-US" altLang="en-US"/>
          </a:p>
        </p:txBody>
      </p:sp>
      <p:pic>
        <p:nvPicPr>
          <p:cNvPr id="35843" name="Picture 3">
            <a:extLst>
              <a:ext uri="{FF2B5EF4-FFF2-40B4-BE49-F238E27FC236}">
                <a16:creationId xmlns:a16="http://schemas.microsoft.com/office/drawing/2014/main" id="{85986E2E-C173-B790-D0FA-890873166F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 Box 4">
            <a:extLst>
              <a:ext uri="{FF2B5EF4-FFF2-40B4-BE49-F238E27FC236}">
                <a16:creationId xmlns:a16="http://schemas.microsoft.com/office/drawing/2014/main" id="{62FEA7E6-A9A9-549A-5B70-DB7710228A38}"/>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Application of Sag Template for Tower Spotting </a:t>
            </a:r>
          </a:p>
        </p:txBody>
      </p:sp>
      <p:sp>
        <p:nvSpPr>
          <p:cNvPr id="35845" name="Rectangle 5">
            <a:extLst>
              <a:ext uri="{FF2B5EF4-FFF2-40B4-BE49-F238E27FC236}">
                <a16:creationId xmlns:a16="http://schemas.microsoft.com/office/drawing/2014/main" id="{B16C9D90-B6E8-831D-19C7-28F43464F11D}"/>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Should the upward pull of the uphill span becomes greater than downward load of the next adjacent span, actual uplift will be caused and the conductor would tend to wing clear of the tower upwards. </a:t>
            </a:r>
          </a:p>
          <a:p>
            <a:pPr lvl="1" algn="just">
              <a:buFontTx/>
              <a:buChar char="•"/>
            </a:pPr>
            <a:r>
              <a:rPr lang="en-US" altLang="en-US" sz="2400"/>
              <a:t>For any easy check of whether a tower is under uplift or not, the following method may be adopted.</a:t>
            </a:r>
            <a:r>
              <a:rPr lang="en-US" altLang="en-US"/>
              <a:t> </a:t>
            </a:r>
          </a:p>
          <a:p>
            <a:pPr lvl="1" algn="just">
              <a:buFontTx/>
              <a:buChar char="•"/>
            </a:pPr>
            <a:r>
              <a:rPr lang="en-US" altLang="en-US" sz="2400"/>
              <a:t>The Template is applied horizontally until the tops of alternate supports coincide with the Cold Curve. </a:t>
            </a:r>
          </a:p>
          <a:p>
            <a:pPr lvl="1" algn="just">
              <a:buFontTx/>
              <a:buChar char="•"/>
            </a:pPr>
            <a:r>
              <a:rPr lang="en-US" altLang="en-US" sz="2400"/>
              <a:t>If the support is under uplift and has to be extended so as to be above it and in case requisite standard body extension do not  suffice for doing this, tower which is designed to take uplift will have to be used.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EA6C4D0E-C11B-7BCF-0BD9-E8D4289329BE}"/>
              </a:ext>
            </a:extLst>
          </p:cNvPr>
          <p:cNvSpPr>
            <a:spLocks noGrp="1" noChangeArrowheads="1"/>
          </p:cNvSpPr>
          <p:nvPr>
            <p:ph type="title"/>
          </p:nvPr>
        </p:nvSpPr>
        <p:spPr/>
        <p:txBody>
          <a:bodyPr/>
          <a:lstStyle/>
          <a:p>
            <a:endParaRPr lang="en-US" altLang="en-US"/>
          </a:p>
        </p:txBody>
      </p:sp>
      <p:pic>
        <p:nvPicPr>
          <p:cNvPr id="36867" name="Picture 3">
            <a:extLst>
              <a:ext uri="{FF2B5EF4-FFF2-40B4-BE49-F238E27FC236}">
                <a16:creationId xmlns:a16="http://schemas.microsoft.com/office/drawing/2014/main" id="{4A5A858C-8B59-75E7-D8DF-52B35B63ACF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 Box 4">
            <a:extLst>
              <a:ext uri="{FF2B5EF4-FFF2-40B4-BE49-F238E27FC236}">
                <a16:creationId xmlns:a16="http://schemas.microsoft.com/office/drawing/2014/main" id="{AE00D0B0-EAF2-B5EA-C11C-4C5BC1084805}"/>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Application of Sag Template for Tower Spotting </a:t>
            </a:r>
          </a:p>
        </p:txBody>
      </p:sp>
      <p:sp>
        <p:nvSpPr>
          <p:cNvPr id="36869" name="Rectangle 5">
            <a:extLst>
              <a:ext uri="{FF2B5EF4-FFF2-40B4-BE49-F238E27FC236}">
                <a16:creationId xmlns:a16="http://schemas.microsoft.com/office/drawing/2014/main" id="{456364C0-8563-C703-AC33-711635EEBD67}"/>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However, for the stability of the line it is not desirable to place a tower in such a position where it is always under permanent uplift condition.  </a:t>
            </a:r>
          </a:p>
          <a:p>
            <a:pPr lvl="1" algn="just">
              <a:buFontTx/>
              <a:buChar char="•"/>
            </a:pPr>
            <a:r>
              <a:rPr lang="en-US" altLang="en-US" sz="2400"/>
              <a:t>In case it becomes mandatory due to route compulsion, the cross-arms of the tower subjected to up lift shall be designed to take the extra upward pull.</a:t>
            </a:r>
          </a:p>
          <a:p>
            <a:pPr lvl="1" algn="just">
              <a:buFontTx/>
              <a:buChar char="•"/>
            </a:pPr>
            <a:r>
              <a:rPr lang="en-US" altLang="en-US" sz="2400"/>
              <a:t>The intermediate spans shall be as near as possible to the normal design span. </a:t>
            </a:r>
          </a:p>
          <a:p>
            <a:pPr lvl="1" algn="just">
              <a:buFontTx/>
              <a:buChar char="•"/>
            </a:pPr>
            <a:r>
              <a:rPr lang="en-US" altLang="en-US" sz="2400"/>
              <a:t>In case an individual span becomes too short on account of undulations in ground profiles, one or more line supports of the Section may be extended by inserting standard body extensions.</a:t>
            </a:r>
            <a:r>
              <a:rPr lang="en-US" altLang="en-US"/>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4C90239-03F7-EC31-FAD5-365329ED42E7}"/>
              </a:ext>
            </a:extLst>
          </p:cNvPr>
          <p:cNvSpPr>
            <a:spLocks noGrp="1" noChangeArrowheads="1"/>
          </p:cNvSpPr>
          <p:nvPr>
            <p:ph type="title"/>
          </p:nvPr>
        </p:nvSpPr>
        <p:spPr/>
        <p:txBody>
          <a:bodyPr/>
          <a:lstStyle/>
          <a:p>
            <a:endParaRPr lang="en-US" altLang="en-US"/>
          </a:p>
        </p:txBody>
      </p:sp>
      <p:pic>
        <p:nvPicPr>
          <p:cNvPr id="37891" name="Picture 3">
            <a:extLst>
              <a:ext uri="{FF2B5EF4-FFF2-40B4-BE49-F238E27FC236}">
                <a16:creationId xmlns:a16="http://schemas.microsoft.com/office/drawing/2014/main" id="{D9DA5381-2BAA-AFC6-8C74-DF0867224B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Box 4">
            <a:extLst>
              <a:ext uri="{FF2B5EF4-FFF2-40B4-BE49-F238E27FC236}">
                <a16:creationId xmlns:a16="http://schemas.microsoft.com/office/drawing/2014/main" id="{278498E5-EC48-E34D-ABE2-B87E33F6D411}"/>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Application of Sag Template for Tower Spotting </a:t>
            </a:r>
          </a:p>
        </p:txBody>
      </p:sp>
      <p:sp>
        <p:nvSpPr>
          <p:cNvPr id="37893" name="Rectangle 5">
            <a:extLst>
              <a:ext uri="{FF2B5EF4-FFF2-40B4-BE49-F238E27FC236}">
                <a16:creationId xmlns:a16="http://schemas.microsoft.com/office/drawing/2014/main" id="{95997808-A82E-E911-DEE5-7DA61D4C84F4}"/>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Even if the line does not deviate for a long run, sections have to be provided after every 12 to 15 tangent towers. (i.e. 3 to 4 km. length).</a:t>
            </a:r>
          </a:p>
          <a:p>
            <a:pPr lvl="1" algn="just">
              <a:buFontTx/>
              <a:buChar char="•"/>
            </a:pPr>
            <a:r>
              <a:rPr lang="en-US" altLang="en-US" sz="2400"/>
              <a:t>For this purpose a small angle tension tower designed  for 15º should only be used.  </a:t>
            </a:r>
          </a:p>
          <a:p>
            <a:pPr lvl="1" algn="just">
              <a:buFontTx/>
              <a:buChar char="•"/>
            </a:pPr>
            <a:r>
              <a:rPr lang="en-US" altLang="en-US" sz="2400"/>
              <a:t>This is mandatory to afford better stability of the line against Transverse wind forces and to facilitate easy stringing. </a:t>
            </a:r>
          </a:p>
          <a:p>
            <a:pPr lvl="1" algn="just">
              <a:buFontTx/>
              <a:buChar char="•"/>
            </a:pPr>
            <a:r>
              <a:rPr lang="en-US" altLang="en-US" sz="2400"/>
              <a:t>Besides 15° angle tension tower is most economical amongst the standard angle tension towers.</a:t>
            </a:r>
            <a:r>
              <a:rPr lang="en-US" altLang="en-US"/>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42EBA610-92B9-B60D-D288-1DEAF0C05636}"/>
              </a:ext>
            </a:extLst>
          </p:cNvPr>
          <p:cNvSpPr>
            <a:spLocks noGrp="1" noChangeArrowheads="1"/>
          </p:cNvSpPr>
          <p:nvPr>
            <p:ph type="title"/>
          </p:nvPr>
        </p:nvSpPr>
        <p:spPr/>
        <p:txBody>
          <a:bodyPr/>
          <a:lstStyle/>
          <a:p>
            <a:endParaRPr lang="en-US" altLang="en-US"/>
          </a:p>
        </p:txBody>
      </p:sp>
      <p:pic>
        <p:nvPicPr>
          <p:cNvPr id="38915" name="Picture 3">
            <a:extLst>
              <a:ext uri="{FF2B5EF4-FFF2-40B4-BE49-F238E27FC236}">
                <a16:creationId xmlns:a16="http://schemas.microsoft.com/office/drawing/2014/main" id="{F275E55E-801C-4676-2267-A0ADEF4C32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6" name="Text Box 4">
            <a:extLst>
              <a:ext uri="{FF2B5EF4-FFF2-40B4-BE49-F238E27FC236}">
                <a16:creationId xmlns:a16="http://schemas.microsoft.com/office/drawing/2014/main" id="{B3D8E348-B22A-A39C-9EAF-5E8BF9316FE9}"/>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Structure Limitation Charts/Towers Spotting Data</a:t>
            </a:r>
          </a:p>
        </p:txBody>
      </p:sp>
      <p:sp>
        <p:nvSpPr>
          <p:cNvPr id="38917" name="Rectangle 5">
            <a:extLst>
              <a:ext uri="{FF2B5EF4-FFF2-40B4-BE49-F238E27FC236}">
                <a16:creationId xmlns:a16="http://schemas.microsoft.com/office/drawing/2014/main" id="{E8992A53-351C-CEC5-6F50-DA94BC1A78A8}"/>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Since each tower is designed to withstand a definite load only, in each of transverse, vertical and longitudinal directions, the surveyor must know these limitations for the various types of towers available for use on line so than he can spot an appropriate type of tower structures along the route.  </a:t>
            </a:r>
          </a:p>
          <a:p>
            <a:pPr lvl="1" algn="just">
              <a:buFontTx/>
              <a:buChar char="•"/>
            </a:pPr>
            <a:r>
              <a:rPr lang="en-US" altLang="en-US" sz="2400"/>
              <a:t>These limits are given in a chart form called ‘Structure Limitation Chart or “Tower Spotting Data” which is prepared by the design department of the utility /contractor. </a:t>
            </a:r>
          </a:p>
          <a:p>
            <a:pPr lvl="1" algn="just">
              <a:buFontTx/>
              <a:buChar char="•"/>
            </a:pPr>
            <a:r>
              <a:rPr lang="en-US" altLang="en-US" sz="2400"/>
              <a:t>These charts define the limits for permissible ruling span, weight span, wind span, individual span and the degree of the deviation allowed on each of the standard towers.</a:t>
            </a:r>
            <a:r>
              <a:rPr lang="en-US" altLang="en-US"/>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B1E542D-05A3-9479-87F6-CED4E0AACCA9}"/>
              </a:ext>
            </a:extLst>
          </p:cNvPr>
          <p:cNvSpPr>
            <a:spLocks noGrp="1" noChangeArrowheads="1"/>
          </p:cNvSpPr>
          <p:nvPr>
            <p:ph type="title"/>
          </p:nvPr>
        </p:nvSpPr>
        <p:spPr/>
        <p:txBody>
          <a:bodyPr/>
          <a:lstStyle/>
          <a:p>
            <a:endParaRPr lang="en-US" altLang="en-US"/>
          </a:p>
        </p:txBody>
      </p:sp>
      <p:pic>
        <p:nvPicPr>
          <p:cNvPr id="39939" name="Picture 3">
            <a:extLst>
              <a:ext uri="{FF2B5EF4-FFF2-40B4-BE49-F238E27FC236}">
                <a16:creationId xmlns:a16="http://schemas.microsoft.com/office/drawing/2014/main" id="{60FBBBFF-9D92-FD29-594E-23C22E15D3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0" name="Text Box 4">
            <a:extLst>
              <a:ext uri="{FF2B5EF4-FFF2-40B4-BE49-F238E27FC236}">
                <a16:creationId xmlns:a16="http://schemas.microsoft.com/office/drawing/2014/main" id="{4DA1CD37-A301-2B39-6CD1-0535007E52B2}"/>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Structure Limitation Charts/Towers Spotting Data</a:t>
            </a:r>
          </a:p>
        </p:txBody>
      </p:sp>
      <p:sp>
        <p:nvSpPr>
          <p:cNvPr id="39941" name="Rectangle 5">
            <a:extLst>
              <a:ext uri="{FF2B5EF4-FFF2-40B4-BE49-F238E27FC236}">
                <a16:creationId xmlns:a16="http://schemas.microsoft.com/office/drawing/2014/main" id="{2D02F8F2-DE43-C1BD-38DA-D54B0A8AF7BC}"/>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These charts are made for normal towers only. </a:t>
            </a:r>
          </a:p>
          <a:p>
            <a:pPr lvl="1" algn="just">
              <a:buFontTx/>
              <a:buChar char="•"/>
            </a:pPr>
            <a:r>
              <a:rPr lang="en-US" altLang="en-US" sz="2400"/>
              <a:t>For all special crossings individual tower checking is essential by the design department. </a:t>
            </a:r>
          </a:p>
          <a:p>
            <a:pPr lvl="1" algn="just">
              <a:buFontTx/>
              <a:buChar char="•"/>
            </a:pPr>
            <a:r>
              <a:rPr lang="en-US" altLang="en-US" sz="2400"/>
              <a:t>Specimen structure limitation chart or tower spotting chart is shown in </a:t>
            </a:r>
            <a:r>
              <a:rPr lang="en-US" altLang="en-US" sz="2400" b="1"/>
              <a:t>APPENDIX -III</a:t>
            </a:r>
            <a:r>
              <a:rPr lang="en-US" altLang="en-US" sz="2400"/>
              <a:t>. </a:t>
            </a:r>
          </a:p>
          <a:p>
            <a:pPr lvl="1" algn="just">
              <a:buFontTx/>
              <a:buChar char="•"/>
            </a:pPr>
            <a:r>
              <a:rPr lang="en-US" altLang="en-US" sz="2400"/>
              <a:t>These charts also indicate the additional angle of deviation which can be allowed in the tower by limiting the spans, so that the design load limits of the tower are not exceeded.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62" name="Object 3">
            <a:extLst>
              <a:ext uri="{FF2B5EF4-FFF2-40B4-BE49-F238E27FC236}">
                <a16:creationId xmlns:a16="http://schemas.microsoft.com/office/drawing/2014/main" id="{1D61671A-5790-F74F-37AC-C488480DC2E5}"/>
              </a:ext>
            </a:extLst>
          </p:cNvPr>
          <p:cNvGraphicFramePr>
            <a:graphicFrameLocks noGrp="1" noChangeAspect="1"/>
          </p:cNvGraphicFramePr>
          <p:nvPr>
            <p:ph idx="1"/>
          </p:nvPr>
        </p:nvGraphicFramePr>
        <p:xfrm>
          <a:off x="0" y="1295400"/>
          <a:ext cx="9144000" cy="5603875"/>
        </p:xfrm>
        <a:graphic>
          <a:graphicData uri="http://schemas.openxmlformats.org/presentationml/2006/ole">
            <mc:AlternateContent xmlns:mc="http://schemas.openxmlformats.org/markup-compatibility/2006">
              <mc:Choice xmlns:v="urn:schemas-microsoft-com:vml" Requires="v">
                <p:oleObj spid="_x0000_s3076" name="Bitmap Image" r:id="rId3" imgW="2057143" imgH="1561905" progId="Paint.Picture">
                  <p:embed/>
                </p:oleObj>
              </mc:Choice>
              <mc:Fallback>
                <p:oleObj name="Bitmap Image" r:id="rId3" imgW="2057143" imgH="1561905"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1295400"/>
                        <a:ext cx="9144000" cy="5603875"/>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0963" name="Text Box 4">
            <a:extLst>
              <a:ext uri="{FF2B5EF4-FFF2-40B4-BE49-F238E27FC236}">
                <a16:creationId xmlns:a16="http://schemas.microsoft.com/office/drawing/2014/main" id="{BCD11A12-B2AA-3100-E8CE-CFFE66EFD0EA}"/>
              </a:ext>
            </a:extLst>
          </p:cNvPr>
          <p:cNvSpPr txBox="1">
            <a:spLocks noChangeArrowheads="1"/>
          </p:cNvSpPr>
          <p:nvPr/>
        </p:nvSpPr>
        <p:spPr bwMode="auto">
          <a:xfrm>
            <a:off x="228600" y="0"/>
            <a:ext cx="8915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APPENDIX -III</a:t>
            </a:r>
            <a:r>
              <a:rPr lang="en-US" altLang="en-US" sz="4400">
                <a:solidFill>
                  <a:schemeClr val="tx2"/>
                </a:solidFill>
              </a:rPr>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B42AF2A-E015-C67D-4F19-A3BFDC5F2582}"/>
              </a:ext>
            </a:extLst>
          </p:cNvPr>
          <p:cNvSpPr>
            <a:spLocks noGrp="1" noChangeArrowheads="1"/>
          </p:cNvSpPr>
          <p:nvPr>
            <p:ph type="title"/>
          </p:nvPr>
        </p:nvSpPr>
        <p:spPr/>
        <p:txBody>
          <a:bodyPr/>
          <a:lstStyle/>
          <a:p>
            <a:endParaRPr lang="en-US" altLang="en-US"/>
          </a:p>
        </p:txBody>
      </p:sp>
      <p:pic>
        <p:nvPicPr>
          <p:cNvPr id="41987" name="Picture 3">
            <a:extLst>
              <a:ext uri="{FF2B5EF4-FFF2-40B4-BE49-F238E27FC236}">
                <a16:creationId xmlns:a16="http://schemas.microsoft.com/office/drawing/2014/main" id="{D768C6E1-32C6-4858-7430-60BF614A54A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Text Box 4">
            <a:extLst>
              <a:ext uri="{FF2B5EF4-FFF2-40B4-BE49-F238E27FC236}">
                <a16:creationId xmlns:a16="http://schemas.microsoft.com/office/drawing/2014/main" id="{753F167A-EBA8-4CA0-427C-DAA0FCF72022}"/>
              </a:ext>
            </a:extLst>
          </p:cNvPr>
          <p:cNvSpPr txBox="1">
            <a:spLocks noChangeArrowheads="1"/>
          </p:cNvSpPr>
          <p:nvPr/>
        </p:nvSpPr>
        <p:spPr bwMode="auto">
          <a:xfrm>
            <a:off x="228600" y="0"/>
            <a:ext cx="8915400" cy="914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Tower Schedule</a:t>
            </a:r>
          </a:p>
        </p:txBody>
      </p:sp>
      <p:sp>
        <p:nvSpPr>
          <p:cNvPr id="41989" name="Rectangle 5">
            <a:extLst>
              <a:ext uri="{FF2B5EF4-FFF2-40B4-BE49-F238E27FC236}">
                <a16:creationId xmlns:a16="http://schemas.microsoft.com/office/drawing/2014/main" id="{0339EA70-9CA0-73A1-A82F-6C0080069145}"/>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In order to decide the tower type for a particular location, following information is required from the design department :</a:t>
            </a:r>
          </a:p>
          <a:p>
            <a:pPr lvl="1">
              <a:buFontTx/>
              <a:buChar char="•"/>
            </a:pPr>
            <a:r>
              <a:rPr lang="en-US" altLang="en-US" sz="2400"/>
              <a:t>Angle of line deviation on tower</a:t>
            </a:r>
          </a:p>
          <a:p>
            <a:pPr lvl="1">
              <a:buFontTx/>
              <a:buChar char="•"/>
            </a:pPr>
            <a:r>
              <a:rPr lang="en-US" altLang="en-US" sz="2400"/>
              <a:t>Whether it is to be used as section tower or dead end tower</a:t>
            </a:r>
          </a:p>
          <a:p>
            <a:pPr lvl="1">
              <a:buFontTx/>
              <a:buChar char="•"/>
            </a:pPr>
            <a:r>
              <a:rPr lang="en-US" altLang="en-US" sz="2400"/>
              <a:t>Sum of adjacent spans</a:t>
            </a:r>
          </a:p>
          <a:p>
            <a:pPr lvl="1">
              <a:buFontTx/>
              <a:buChar char="•"/>
            </a:pPr>
            <a:r>
              <a:rPr lang="en-US" altLang="en-US" sz="2400"/>
              <a:t>Weight span on tower</a:t>
            </a:r>
          </a:p>
          <a:p>
            <a:pPr lvl="1">
              <a:buFontTx/>
              <a:buChar char="•"/>
            </a:pPr>
            <a:r>
              <a:rPr lang="en-US" altLang="en-US" sz="2400"/>
              <a:t>Whether an immediate lower size of tower can be used in place of the actual angle tower by limiting the span.</a:t>
            </a:r>
          </a:p>
          <a:p>
            <a:pPr lvl="1">
              <a:buFontTx/>
              <a:buChar char="•"/>
            </a:pPr>
            <a:r>
              <a:rPr lang="en-US" altLang="en-US" sz="2400"/>
              <a:t>Whether a river can be crossed using normal tower with/without extensions or by providing special tower or by locating towers in mid stream by providing the pile foundations.</a:t>
            </a:r>
          </a:p>
          <a:p>
            <a:pPr lvl="1">
              <a:buFontTx/>
              <a:buChar char="•"/>
            </a:pPr>
            <a:r>
              <a:rPr lang="en-US" altLang="en-US" sz="2400"/>
              <a:t>Whether a hill side extension will be required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3A2117B-E146-779F-745A-85F0851184AF}"/>
              </a:ext>
            </a:extLst>
          </p:cNvPr>
          <p:cNvSpPr>
            <a:spLocks noGrp="1" noChangeArrowheads="1"/>
          </p:cNvSpPr>
          <p:nvPr>
            <p:ph type="title"/>
          </p:nvPr>
        </p:nvSpPr>
        <p:spPr/>
        <p:txBody>
          <a:bodyPr/>
          <a:lstStyle/>
          <a:p>
            <a:endParaRPr lang="en-US" altLang="en-US"/>
          </a:p>
        </p:txBody>
      </p:sp>
      <p:pic>
        <p:nvPicPr>
          <p:cNvPr id="43011" name="Picture 3">
            <a:extLst>
              <a:ext uri="{FF2B5EF4-FFF2-40B4-BE49-F238E27FC236}">
                <a16:creationId xmlns:a16="http://schemas.microsoft.com/office/drawing/2014/main" id="{697ADACF-A7E1-0778-A013-D18DB7B642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Text Box 4">
            <a:extLst>
              <a:ext uri="{FF2B5EF4-FFF2-40B4-BE49-F238E27FC236}">
                <a16:creationId xmlns:a16="http://schemas.microsoft.com/office/drawing/2014/main" id="{C561426B-755B-9134-D41C-7B96CF00E298}"/>
              </a:ext>
            </a:extLst>
          </p:cNvPr>
          <p:cNvSpPr txBox="1">
            <a:spLocks noChangeArrowheads="1"/>
          </p:cNvSpPr>
          <p:nvPr/>
        </p:nvSpPr>
        <p:spPr bwMode="auto">
          <a:xfrm>
            <a:off x="228600" y="0"/>
            <a:ext cx="8915400" cy="914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Check survey</a:t>
            </a:r>
          </a:p>
        </p:txBody>
      </p:sp>
      <p:sp>
        <p:nvSpPr>
          <p:cNvPr id="43013" name="Rectangle 5">
            <a:extLst>
              <a:ext uri="{FF2B5EF4-FFF2-40B4-BE49-F238E27FC236}">
                <a16:creationId xmlns:a16="http://schemas.microsoft.com/office/drawing/2014/main" id="{0081E03B-37AD-B82A-B7EC-6B8D93D995D7}"/>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Check survey is carried out for the following.</a:t>
            </a:r>
          </a:p>
          <a:p>
            <a:pPr lvl="1">
              <a:buFontTx/>
              <a:buChar char="•"/>
            </a:pPr>
            <a:r>
              <a:rPr lang="en-US" altLang="en-US" sz="2400"/>
              <a:t>To reconfirm the work carried out during detailed survey.</a:t>
            </a:r>
          </a:p>
          <a:p>
            <a:pPr lvl="1">
              <a:buFontTx/>
              <a:buChar char="•"/>
            </a:pPr>
            <a:r>
              <a:rPr lang="en-US" altLang="en-US" sz="2400"/>
              <a:t>To locate and peg mark the tower position on ground, corresponding to the route profiles.</a:t>
            </a:r>
          </a:p>
          <a:p>
            <a:pPr lvl="1">
              <a:buFontTx/>
              <a:buChar char="•"/>
            </a:pPr>
            <a:r>
              <a:rPr lang="en-US" altLang="en-US" sz="2400"/>
              <a:t>To give direction pegs.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B09DDAAF-30EC-9C0F-7E32-B239B46F0B66}"/>
              </a:ext>
            </a:extLst>
          </p:cNvPr>
          <p:cNvSpPr>
            <a:spLocks noGrp="1" noChangeArrowheads="1"/>
          </p:cNvSpPr>
          <p:nvPr>
            <p:ph type="title"/>
          </p:nvPr>
        </p:nvSpPr>
        <p:spPr/>
        <p:txBody>
          <a:bodyPr/>
          <a:lstStyle/>
          <a:p>
            <a:endParaRPr lang="en-US" altLang="en-US"/>
          </a:p>
        </p:txBody>
      </p:sp>
      <p:pic>
        <p:nvPicPr>
          <p:cNvPr id="44035" name="Picture 3">
            <a:extLst>
              <a:ext uri="{FF2B5EF4-FFF2-40B4-BE49-F238E27FC236}">
                <a16:creationId xmlns:a16="http://schemas.microsoft.com/office/drawing/2014/main" id="{59C92257-F35C-FE18-FA32-BFD5943890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Text Box 4">
            <a:extLst>
              <a:ext uri="{FF2B5EF4-FFF2-40B4-BE49-F238E27FC236}">
                <a16:creationId xmlns:a16="http://schemas.microsoft.com/office/drawing/2014/main" id="{427E3163-1853-D73A-2447-5298CFDA7979}"/>
              </a:ext>
            </a:extLst>
          </p:cNvPr>
          <p:cNvSpPr txBox="1">
            <a:spLocks noChangeArrowheads="1"/>
          </p:cNvSpPr>
          <p:nvPr/>
        </p:nvSpPr>
        <p:spPr bwMode="auto">
          <a:xfrm>
            <a:off x="228600" y="0"/>
            <a:ext cx="8915400" cy="914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Checking and Line Alignment</a:t>
            </a:r>
          </a:p>
        </p:txBody>
      </p:sp>
      <p:sp>
        <p:nvSpPr>
          <p:cNvPr id="44037" name="Rectangle 5">
            <a:extLst>
              <a:ext uri="{FF2B5EF4-FFF2-40B4-BE49-F238E27FC236}">
                <a16:creationId xmlns:a16="http://schemas.microsoft.com/office/drawing/2014/main" id="{4C23509A-8B15-60D7-9195-1E1365368A57}"/>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In this operation, traversing is done from the known fixed angle point (the starting point or any other obligatory point fixed by the purchaser) in the direction of given line deviation and up to a distance equal to the section length between the starting point and the next angle point.</a:t>
            </a:r>
          </a:p>
          <a:p>
            <a:pPr lvl="1">
              <a:buFontTx/>
              <a:buChar char="•"/>
            </a:pPr>
            <a:r>
              <a:rPr lang="en-US" altLang="en-US" sz="2400"/>
              <a:t>If this next angle point is firmly marked in field by means of a permanent peg mark (or concrete burjee) than the closing error is noted both in longitudinal and transverse directions.</a:t>
            </a:r>
          </a:p>
          <a:p>
            <a:pPr lvl="1">
              <a:buFontTx/>
              <a:buChar char="•"/>
            </a:pPr>
            <a:r>
              <a:rPr lang="en-US" altLang="en-US" sz="2400"/>
              <a:t>If the error is within 1% of the total section length it can be ignored and the permanent mark made during detailed survey is taken as correct and necessary correction in the line deviation angle at the starting point is made and noted in the survey chart.</a:t>
            </a:r>
            <a:r>
              <a:rPr lang="en-US" altLang="en-US"/>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B6C9B5B-202C-9E3F-B945-C1521B467225}"/>
              </a:ext>
            </a:extLst>
          </p:cNvPr>
          <p:cNvSpPr>
            <a:spLocks noGrp="1" noChangeArrowheads="1"/>
          </p:cNvSpPr>
          <p:nvPr>
            <p:ph type="title"/>
          </p:nvPr>
        </p:nvSpPr>
        <p:spPr/>
        <p:txBody>
          <a:bodyPr/>
          <a:lstStyle/>
          <a:p>
            <a:endParaRPr lang="en-US" altLang="en-US"/>
          </a:p>
        </p:txBody>
      </p:sp>
      <p:pic>
        <p:nvPicPr>
          <p:cNvPr id="45059" name="Picture 3">
            <a:extLst>
              <a:ext uri="{FF2B5EF4-FFF2-40B4-BE49-F238E27FC236}">
                <a16:creationId xmlns:a16="http://schemas.microsoft.com/office/drawing/2014/main" id="{19296A1E-67DF-051C-D00A-CC4F751BF1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Text Box 4">
            <a:extLst>
              <a:ext uri="{FF2B5EF4-FFF2-40B4-BE49-F238E27FC236}">
                <a16:creationId xmlns:a16="http://schemas.microsoft.com/office/drawing/2014/main" id="{280E45FB-C338-EE83-4EA6-77E09722FF5F}"/>
              </a:ext>
            </a:extLst>
          </p:cNvPr>
          <p:cNvSpPr txBox="1">
            <a:spLocks noChangeArrowheads="1"/>
          </p:cNvSpPr>
          <p:nvPr/>
        </p:nvSpPr>
        <p:spPr bwMode="auto">
          <a:xfrm>
            <a:off x="228600" y="0"/>
            <a:ext cx="8915400" cy="914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Checking and Line Alignment</a:t>
            </a:r>
          </a:p>
        </p:txBody>
      </p:sp>
      <p:sp>
        <p:nvSpPr>
          <p:cNvPr id="45061" name="Rectangle 5">
            <a:extLst>
              <a:ext uri="{FF2B5EF4-FFF2-40B4-BE49-F238E27FC236}">
                <a16:creationId xmlns:a16="http://schemas.microsoft.com/office/drawing/2014/main" id="{50440541-7798-55DF-74F3-5744052FB48D}"/>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If the second angle point reached is not marked in field by the detailed survey  gang (or the mark is missing), the angle point is tentatively fixed at the place reached as per deviation angle at starting point and first sectional length and line alignment is carried to the next deviation angle and next section length as per survey chart. </a:t>
            </a:r>
          </a:p>
          <a:p>
            <a:pPr lvl="1">
              <a:buFontTx/>
              <a:buChar char="•"/>
            </a:pPr>
            <a:r>
              <a:rPr lang="en-US" altLang="en-US" sz="2400"/>
              <a:t>This process is continued till an angle point is reached which is fixed in field either by a permanent burjee (piller) or by means of identification marks given in survey charts. </a:t>
            </a:r>
          </a:p>
          <a:p>
            <a:pPr lvl="1">
              <a:buFontTx/>
              <a:buChar char="•"/>
            </a:pPr>
            <a:r>
              <a:rPr lang="en-US" altLang="en-US" sz="2400"/>
              <a:t>Intermediate checks can also be made by measuring offsets from the line to well defined objects shown in survey charts very accurately (but much reliance cannot be given for correct alignment based on offset distance). </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650771C-51C3-A77B-A8F3-BE450917FE86}"/>
              </a:ext>
            </a:extLst>
          </p:cNvPr>
          <p:cNvSpPr>
            <a:spLocks noGrp="1" noChangeArrowheads="1"/>
          </p:cNvSpPr>
          <p:nvPr>
            <p:ph type="title"/>
          </p:nvPr>
        </p:nvSpPr>
        <p:spPr/>
        <p:txBody>
          <a:bodyPr/>
          <a:lstStyle/>
          <a:p>
            <a:endParaRPr lang="en-US" altLang="en-US"/>
          </a:p>
        </p:txBody>
      </p:sp>
      <p:pic>
        <p:nvPicPr>
          <p:cNvPr id="46083" name="Picture 3">
            <a:extLst>
              <a:ext uri="{FF2B5EF4-FFF2-40B4-BE49-F238E27FC236}">
                <a16:creationId xmlns:a16="http://schemas.microsoft.com/office/drawing/2014/main" id="{A3079D93-1C9E-2183-F603-B864CED0BC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Text Box 4">
            <a:extLst>
              <a:ext uri="{FF2B5EF4-FFF2-40B4-BE49-F238E27FC236}">
                <a16:creationId xmlns:a16="http://schemas.microsoft.com/office/drawing/2014/main" id="{F4F20C1E-92AC-0944-BBB1-2D67B4A0C3DB}"/>
              </a:ext>
            </a:extLst>
          </p:cNvPr>
          <p:cNvSpPr txBox="1">
            <a:spLocks noChangeArrowheads="1"/>
          </p:cNvSpPr>
          <p:nvPr/>
        </p:nvSpPr>
        <p:spPr bwMode="auto">
          <a:xfrm>
            <a:off x="228600" y="0"/>
            <a:ext cx="8915400" cy="914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Checking and Line Alignment</a:t>
            </a:r>
          </a:p>
        </p:txBody>
      </p:sp>
      <p:sp>
        <p:nvSpPr>
          <p:cNvPr id="46085" name="Rectangle 5">
            <a:extLst>
              <a:ext uri="{FF2B5EF4-FFF2-40B4-BE49-F238E27FC236}">
                <a16:creationId xmlns:a16="http://schemas.microsoft.com/office/drawing/2014/main" id="{9E406E66-09B4-A840-521D-F21509A1403C}"/>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These objects only guide the surveyor in moving as closely on the correct alignment as possible.  </a:t>
            </a:r>
          </a:p>
          <a:p>
            <a:pPr lvl="1" algn="just">
              <a:buFontTx/>
              <a:buChar char="•"/>
            </a:pPr>
            <a:r>
              <a:rPr lang="en-US" altLang="en-US" sz="2400"/>
              <a:t>If the time span between the detailed survey and the check survey is too long, care is required to keep the proper track of the original profile bench mark and offset distances.</a:t>
            </a:r>
          </a:p>
          <a:p>
            <a:pPr lvl="1" algn="just">
              <a:buFontTx/>
              <a:buChar char="•"/>
            </a:pPr>
            <a:r>
              <a:rPr lang="en-US" altLang="en-US" sz="2400"/>
              <a:t>Once the known angle point is reached, then closing error is judiciously distributed in all the previous temporary sections and all angle points are finally marked on ground by means of concrete pillars. </a:t>
            </a:r>
          </a:p>
          <a:p>
            <a:pPr lvl="1" algn="just">
              <a:buFontTx/>
              <a:buChar char="•"/>
            </a:pPr>
            <a:r>
              <a:rPr lang="en-US" altLang="en-US" sz="2400"/>
              <a:t>Once the angle points are marked, correct angle of deviation and section length are measured and noted on survey charts.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DD46056-BB9E-EB5F-DE47-38F17F65029E}"/>
              </a:ext>
            </a:extLst>
          </p:cNvPr>
          <p:cNvSpPr>
            <a:spLocks noGrp="1" noChangeArrowheads="1"/>
          </p:cNvSpPr>
          <p:nvPr>
            <p:ph type="title"/>
          </p:nvPr>
        </p:nvSpPr>
        <p:spPr/>
        <p:txBody>
          <a:bodyPr/>
          <a:lstStyle/>
          <a:p>
            <a:endParaRPr lang="en-US" altLang="en-US"/>
          </a:p>
        </p:txBody>
      </p:sp>
      <p:pic>
        <p:nvPicPr>
          <p:cNvPr id="47107" name="Picture 3">
            <a:extLst>
              <a:ext uri="{FF2B5EF4-FFF2-40B4-BE49-F238E27FC236}">
                <a16:creationId xmlns:a16="http://schemas.microsoft.com/office/drawing/2014/main" id="{E72391C4-6E59-20EE-6B83-1FCFBE4C3E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4">
            <a:extLst>
              <a:ext uri="{FF2B5EF4-FFF2-40B4-BE49-F238E27FC236}">
                <a16:creationId xmlns:a16="http://schemas.microsoft.com/office/drawing/2014/main" id="{95EB3E38-B5B3-5E3F-7AF2-4F0ADCDB7DE0}"/>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Spotting and Peg Marking of Tower Locations </a:t>
            </a:r>
          </a:p>
        </p:txBody>
      </p:sp>
      <p:sp>
        <p:nvSpPr>
          <p:cNvPr id="47109" name="Rectangle 5">
            <a:extLst>
              <a:ext uri="{FF2B5EF4-FFF2-40B4-BE49-F238E27FC236}">
                <a16:creationId xmlns:a16="http://schemas.microsoft.com/office/drawing/2014/main" id="{48DD7176-5AE3-4A7F-8DBB-1E7EF49C4A40}"/>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Tx/>
              <a:buChar char="•"/>
            </a:pPr>
            <a:r>
              <a:rPr lang="en-US" altLang="en-US" sz="2400"/>
              <a:t>Once each angle is fixed in field by the help of permanent concrete burjees and exact section length is known, the surveyor proceeds to mark all intermediate tower positions on the straight line joining the two angle points spaced at distance equal to individual span length as given on survey chart and after the same is duly adjusted for the closing error.</a:t>
            </a:r>
          </a:p>
          <a:p>
            <a:pPr lvl="1">
              <a:buFontTx/>
              <a:buChar char="•"/>
            </a:pPr>
            <a:r>
              <a:rPr lang="en-US" altLang="en-US" sz="2400"/>
              <a:t>In order to achieve correct alignment of all the intermediate towers between two angle  points, a number of alignment pegs are driven at the time of exact distance measurement of the section.</a:t>
            </a:r>
            <a:r>
              <a:rPr lang="en-US" altLang="en-US"/>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C8AD5FF-F433-2D22-5833-ECC3ACC24CA7}"/>
              </a:ext>
            </a:extLst>
          </p:cNvPr>
          <p:cNvSpPr>
            <a:spLocks noGrp="1" noChangeArrowheads="1"/>
          </p:cNvSpPr>
          <p:nvPr>
            <p:ph type="title"/>
          </p:nvPr>
        </p:nvSpPr>
        <p:spPr/>
        <p:txBody>
          <a:bodyPr/>
          <a:lstStyle/>
          <a:p>
            <a:endParaRPr lang="en-US" altLang="en-US"/>
          </a:p>
        </p:txBody>
      </p:sp>
      <p:pic>
        <p:nvPicPr>
          <p:cNvPr id="48131" name="Picture 3">
            <a:extLst>
              <a:ext uri="{FF2B5EF4-FFF2-40B4-BE49-F238E27FC236}">
                <a16:creationId xmlns:a16="http://schemas.microsoft.com/office/drawing/2014/main" id="{0F0DE199-4127-543D-83A1-7D931511CB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2" name="Text Box 4">
            <a:extLst>
              <a:ext uri="{FF2B5EF4-FFF2-40B4-BE49-F238E27FC236}">
                <a16:creationId xmlns:a16="http://schemas.microsoft.com/office/drawing/2014/main" id="{645F2944-8FDC-3CB4-56BF-93B6733D315F}"/>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Spotting and Peg Marking of Tower Locations </a:t>
            </a:r>
          </a:p>
        </p:txBody>
      </p:sp>
      <p:sp>
        <p:nvSpPr>
          <p:cNvPr id="48133" name="Rectangle 5">
            <a:extLst>
              <a:ext uri="{FF2B5EF4-FFF2-40B4-BE49-F238E27FC236}">
                <a16:creationId xmlns:a16="http://schemas.microsoft.com/office/drawing/2014/main" id="{D1A61099-01E0-9197-ACE6-64BD6D239CDD}"/>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The more the number of alignment pegs the better it will be for the readings; as instrument errors are less if similar distances are measured in one reading. </a:t>
            </a:r>
          </a:p>
          <a:p>
            <a:pPr lvl="1" algn="just">
              <a:buFontTx/>
              <a:buChar char="•"/>
            </a:pPr>
            <a:r>
              <a:rPr lang="en-US" altLang="en-US" sz="2400"/>
              <a:t>These pegs are also very useful when main tower marking burjees are found missing at a later date (due to mischief of local people or negligence of excavation marking gang or any other reason). </a:t>
            </a:r>
            <a:endParaRPr lang="en-US" altLang="en-US" sz="2400" b="1"/>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EBBF243F-626C-4F4D-F916-33B04FE7BBF9}"/>
              </a:ext>
            </a:extLst>
          </p:cNvPr>
          <p:cNvSpPr>
            <a:spLocks noGrp="1" noChangeArrowheads="1"/>
          </p:cNvSpPr>
          <p:nvPr>
            <p:ph type="title"/>
          </p:nvPr>
        </p:nvSpPr>
        <p:spPr/>
        <p:txBody>
          <a:bodyPr/>
          <a:lstStyle/>
          <a:p>
            <a:endParaRPr lang="en-US" altLang="en-US"/>
          </a:p>
        </p:txBody>
      </p:sp>
      <p:pic>
        <p:nvPicPr>
          <p:cNvPr id="49155" name="Picture 3">
            <a:extLst>
              <a:ext uri="{FF2B5EF4-FFF2-40B4-BE49-F238E27FC236}">
                <a16:creationId xmlns:a16="http://schemas.microsoft.com/office/drawing/2014/main" id="{09D6507D-082C-6E92-C183-A7C754BD05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Text Box 4">
            <a:extLst>
              <a:ext uri="{FF2B5EF4-FFF2-40B4-BE49-F238E27FC236}">
                <a16:creationId xmlns:a16="http://schemas.microsoft.com/office/drawing/2014/main" id="{75DF1603-9D4D-952B-ABF8-C02DBD5602F1}"/>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Directional Peg Marking for Excavation Pit Marking</a:t>
            </a:r>
          </a:p>
        </p:txBody>
      </p:sp>
      <p:sp>
        <p:nvSpPr>
          <p:cNvPr id="49157" name="Rectangle 5">
            <a:extLst>
              <a:ext uri="{FF2B5EF4-FFF2-40B4-BE49-F238E27FC236}">
                <a16:creationId xmlns:a16="http://schemas.microsoft.com/office/drawing/2014/main" id="{AC61BFDF-0342-84F5-94E6-628DC7A9A72F}"/>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lgn="just">
              <a:buFontTx/>
              <a:buChar char="•"/>
            </a:pPr>
            <a:r>
              <a:rPr lang="en-US" altLang="en-US" sz="2400"/>
              <a:t>Directional pegs are essential for correct alignment of tower centre line along longitudinal and transverse directions. </a:t>
            </a:r>
          </a:p>
          <a:p>
            <a:pPr lvl="1" algn="just">
              <a:buFontTx/>
              <a:buChar char="•"/>
            </a:pPr>
            <a:r>
              <a:rPr lang="en-US" altLang="en-US" sz="2400"/>
              <a:t>On suspension tower, pegs are set along the centre line of route alignment and perpendicular to it. </a:t>
            </a:r>
          </a:p>
          <a:p>
            <a:pPr lvl="1" algn="just">
              <a:buFontTx/>
              <a:buChar char="•"/>
            </a:pPr>
            <a:r>
              <a:rPr lang="en-US" altLang="en-US" sz="2400"/>
              <a:t>On angle towers these are rotated by an angle equal to half the angle of line deviation and then the perpendiculars are marked. </a:t>
            </a:r>
            <a:r>
              <a:rPr lang="en-US" altLang="en-US" sz="2400" b="1"/>
              <a:t> APPENDIX - V</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4">
            <a:extLst>
              <a:ext uri="{FF2B5EF4-FFF2-40B4-BE49-F238E27FC236}">
                <a16:creationId xmlns:a16="http://schemas.microsoft.com/office/drawing/2014/main" id="{779F8301-79D4-3D56-85B5-29302E571C3C}"/>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APPENDIX - V</a:t>
            </a:r>
          </a:p>
        </p:txBody>
      </p:sp>
      <p:graphicFrame>
        <p:nvGraphicFramePr>
          <p:cNvPr id="50179" name="Object 6">
            <a:extLst>
              <a:ext uri="{FF2B5EF4-FFF2-40B4-BE49-F238E27FC236}">
                <a16:creationId xmlns:a16="http://schemas.microsoft.com/office/drawing/2014/main" id="{E02187A6-CA4A-AC7E-D72A-3D809FFAA6E5}"/>
              </a:ext>
            </a:extLst>
          </p:cNvPr>
          <p:cNvGraphicFramePr>
            <a:graphicFrameLocks noGrp="1" noChangeAspect="1"/>
          </p:cNvGraphicFramePr>
          <p:nvPr>
            <p:ph idx="1"/>
          </p:nvPr>
        </p:nvGraphicFramePr>
        <p:xfrm>
          <a:off x="0" y="1371600"/>
          <a:ext cx="9144000" cy="5486400"/>
        </p:xfrm>
        <a:graphic>
          <a:graphicData uri="http://schemas.openxmlformats.org/presentationml/2006/ole">
            <mc:AlternateContent xmlns:mc="http://schemas.openxmlformats.org/markup-compatibility/2006">
              <mc:Choice xmlns:v="urn:schemas-microsoft-com:vml" Requires="v">
                <p:oleObj spid="_x0000_s4100" name="Bitmap Image" r:id="rId3" imgW="3476190" imgH="3715269" progId="Paint.Picture">
                  <p:embed/>
                </p:oleObj>
              </mc:Choice>
              <mc:Fallback>
                <p:oleObj name="Bitmap Image" r:id="rId3" imgW="3476190" imgH="3715269"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71600"/>
                        <a:ext cx="914400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1E62D412-1635-34A4-2BB8-F3430216B7CA}"/>
              </a:ext>
            </a:extLst>
          </p:cNvPr>
          <p:cNvSpPr>
            <a:spLocks noGrp="1" noChangeArrowheads="1"/>
          </p:cNvSpPr>
          <p:nvPr>
            <p:ph type="title"/>
          </p:nvPr>
        </p:nvSpPr>
        <p:spPr/>
        <p:txBody>
          <a:bodyPr/>
          <a:lstStyle/>
          <a:p>
            <a:endParaRPr lang="en-US" altLang="en-US"/>
          </a:p>
        </p:txBody>
      </p:sp>
      <p:pic>
        <p:nvPicPr>
          <p:cNvPr id="51203" name="Picture 3">
            <a:extLst>
              <a:ext uri="{FF2B5EF4-FFF2-40B4-BE49-F238E27FC236}">
                <a16:creationId xmlns:a16="http://schemas.microsoft.com/office/drawing/2014/main" id="{921EC284-38CA-F00F-7491-AEC85EB37E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Text Box 4">
            <a:extLst>
              <a:ext uri="{FF2B5EF4-FFF2-40B4-BE49-F238E27FC236}">
                <a16:creationId xmlns:a16="http://schemas.microsoft.com/office/drawing/2014/main" id="{626340BE-86A6-4014-1CB1-346B72D7D37D}"/>
              </a:ext>
            </a:extLst>
          </p:cNvPr>
          <p:cNvSpPr txBox="1">
            <a:spLocks noChangeArrowheads="1"/>
          </p:cNvSpPr>
          <p:nvPr/>
        </p:nvSpPr>
        <p:spPr bwMode="auto">
          <a:xfrm>
            <a:off x="381000" y="5334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FOUNDATION WORK</a:t>
            </a:r>
          </a:p>
        </p:txBody>
      </p:sp>
      <p:sp>
        <p:nvSpPr>
          <p:cNvPr id="51205" name="Rectangle 5">
            <a:extLst>
              <a:ext uri="{FF2B5EF4-FFF2-40B4-BE49-F238E27FC236}">
                <a16:creationId xmlns:a16="http://schemas.microsoft.com/office/drawing/2014/main" id="{7C0902D1-7A2A-25FB-2766-E31491B991A5}"/>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This is one the major and time consuming activity in the EHV Transmission Line construction. </a:t>
            </a:r>
          </a:p>
          <a:p>
            <a:pPr lvl="1">
              <a:buFontTx/>
              <a:buChar char="•"/>
            </a:pPr>
            <a:r>
              <a:rPr lang="en-US" altLang="en-US" sz="2400"/>
              <a:t>The transmission line work is believed to have started with the  foundation work, particularly the excavation work.  </a:t>
            </a:r>
          </a:p>
          <a:p>
            <a:pPr lvl="1">
              <a:buFontTx/>
              <a:buChar char="•"/>
            </a:pPr>
            <a:r>
              <a:rPr lang="en-US" altLang="en-US" sz="2400"/>
              <a:t>This activity is further Fragmented in to the followings Soil investigation/ trial pits.</a:t>
            </a:r>
          </a:p>
          <a:p>
            <a:pPr lvl="1">
              <a:buFontTx/>
              <a:buChar char="•"/>
            </a:pPr>
            <a:r>
              <a:rPr lang="en-US" altLang="en-US" sz="2400"/>
              <a:t>Classification of soil/ rock and selection of type of foundation to be adopted.</a:t>
            </a:r>
          </a:p>
          <a:p>
            <a:pPr lvl="1">
              <a:buFontTx/>
              <a:buChar char="•"/>
            </a:pPr>
            <a:r>
              <a:rPr lang="en-US" altLang="en-US" sz="2400"/>
              <a:t>Preparation/ study of excavation plan suitable for the proposed type of foundation.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A3346704-F553-10E0-1AD2-BB457A3E9F63}"/>
              </a:ext>
            </a:extLst>
          </p:cNvPr>
          <p:cNvSpPr>
            <a:spLocks noGrp="1" noChangeArrowheads="1"/>
          </p:cNvSpPr>
          <p:nvPr>
            <p:ph type="title"/>
          </p:nvPr>
        </p:nvSpPr>
        <p:spPr/>
        <p:txBody>
          <a:bodyPr/>
          <a:lstStyle/>
          <a:p>
            <a:endParaRPr lang="en-US" altLang="en-US"/>
          </a:p>
        </p:txBody>
      </p:sp>
      <p:pic>
        <p:nvPicPr>
          <p:cNvPr id="52227" name="Picture 3">
            <a:extLst>
              <a:ext uri="{FF2B5EF4-FFF2-40B4-BE49-F238E27FC236}">
                <a16:creationId xmlns:a16="http://schemas.microsoft.com/office/drawing/2014/main" id="{06A81A08-D844-30C4-0652-C9E81EAE3B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 Box 4">
            <a:extLst>
              <a:ext uri="{FF2B5EF4-FFF2-40B4-BE49-F238E27FC236}">
                <a16:creationId xmlns:a16="http://schemas.microsoft.com/office/drawing/2014/main" id="{26A9308F-83D4-1F2F-B404-6E947A11E3B2}"/>
              </a:ext>
            </a:extLst>
          </p:cNvPr>
          <p:cNvSpPr txBox="1">
            <a:spLocks noChangeArrowheads="1"/>
          </p:cNvSpPr>
          <p:nvPr/>
        </p:nvSpPr>
        <p:spPr bwMode="auto">
          <a:xfrm>
            <a:off x="381000" y="5334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FOUNDATION WORK</a:t>
            </a:r>
          </a:p>
        </p:txBody>
      </p:sp>
      <p:sp>
        <p:nvSpPr>
          <p:cNvPr id="52229" name="Rectangle 5">
            <a:extLst>
              <a:ext uri="{FF2B5EF4-FFF2-40B4-BE49-F238E27FC236}">
                <a16:creationId xmlns:a16="http://schemas.microsoft.com/office/drawing/2014/main" id="{0BF46749-5C41-3C5E-BD11-2E2944A3AFBF}"/>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buFont typeface="Wingdings" panose="05000000000000000000" pitchFamily="2" charset="2"/>
              <a:buChar char="Ø"/>
            </a:pPr>
            <a:r>
              <a:rPr lang="en-US" altLang="en-US" sz="2400"/>
              <a:t>This is one the major and time consuming activity in the EHV Transmission Line construction. </a:t>
            </a:r>
          </a:p>
          <a:p>
            <a:pPr lvl="1"/>
            <a:r>
              <a:rPr lang="en-US" altLang="en-US" sz="2400"/>
              <a:t>Actual excavation of soil/blasting of rock.</a:t>
            </a:r>
          </a:p>
          <a:p>
            <a:pPr lvl="1"/>
            <a:r>
              <a:rPr lang="en-US" altLang="en-US" sz="2400"/>
              <a:t>Stub setting/adjustments/cutting and Template setting.</a:t>
            </a:r>
          </a:p>
          <a:p>
            <a:pPr lvl="1"/>
            <a:r>
              <a:rPr lang="en-US" altLang="en-US" sz="2400"/>
              <a:t>Placement of reinforcement, where required.</a:t>
            </a:r>
          </a:p>
          <a:p>
            <a:pPr lvl="1"/>
            <a:r>
              <a:rPr lang="en-US" altLang="en-US" sz="2400"/>
              <a:t>Adjusting the form boxes, shuttering etc.</a:t>
            </a:r>
          </a:p>
          <a:p>
            <a:pPr lvl="1"/>
            <a:r>
              <a:rPr lang="en-US" altLang="en-US" sz="2400"/>
              <a:t>Concrete work using the form.</a:t>
            </a:r>
          </a:p>
          <a:p>
            <a:pPr lvl="1"/>
            <a:r>
              <a:rPr lang="en-US" altLang="en-US" sz="2400"/>
              <a:t>Back filling the excavated soil (not rock).</a:t>
            </a:r>
          </a:p>
          <a:p>
            <a:pPr lvl="1"/>
            <a:r>
              <a:rPr lang="en-US" altLang="en-US" sz="2400"/>
              <a:t>Removal of stub setting Template.</a:t>
            </a:r>
          </a:p>
          <a:p>
            <a:pPr lvl="1"/>
            <a:r>
              <a:rPr lang="en-US" altLang="en-US" sz="2400"/>
              <a:t>Curing of the concrete work.</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224DF19-04FE-DCDD-C7BB-A5B1402856DC}"/>
              </a:ext>
            </a:extLst>
          </p:cNvPr>
          <p:cNvSpPr>
            <a:spLocks noGrp="1" noChangeArrowheads="1"/>
          </p:cNvSpPr>
          <p:nvPr>
            <p:ph type="title"/>
          </p:nvPr>
        </p:nvSpPr>
        <p:spPr/>
        <p:txBody>
          <a:bodyPr/>
          <a:lstStyle/>
          <a:p>
            <a:endParaRPr lang="en-US" altLang="en-US"/>
          </a:p>
        </p:txBody>
      </p:sp>
      <p:pic>
        <p:nvPicPr>
          <p:cNvPr id="53251" name="Picture 3">
            <a:extLst>
              <a:ext uri="{FF2B5EF4-FFF2-40B4-BE49-F238E27FC236}">
                <a16:creationId xmlns:a16="http://schemas.microsoft.com/office/drawing/2014/main" id="{79BB9EDD-D9AD-DB16-C397-C128A29950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2" name="Text Box 4">
            <a:extLst>
              <a:ext uri="{FF2B5EF4-FFF2-40B4-BE49-F238E27FC236}">
                <a16:creationId xmlns:a16="http://schemas.microsoft.com/office/drawing/2014/main" id="{D23CF0BB-73E6-56D7-1D5E-13B3A73F3CA0}"/>
              </a:ext>
            </a:extLst>
          </p:cNvPr>
          <p:cNvSpPr txBox="1">
            <a:spLocks noChangeArrowheads="1"/>
          </p:cNvSpPr>
          <p:nvPr/>
        </p:nvSpPr>
        <p:spPr bwMode="auto">
          <a:xfrm>
            <a:off x="381000" y="5334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FOUNDATION WORK</a:t>
            </a:r>
          </a:p>
        </p:txBody>
      </p:sp>
      <p:sp>
        <p:nvSpPr>
          <p:cNvPr id="53253" name="Rectangle 5">
            <a:extLst>
              <a:ext uri="{FF2B5EF4-FFF2-40B4-BE49-F238E27FC236}">
                <a16:creationId xmlns:a16="http://schemas.microsoft.com/office/drawing/2014/main" id="{EDB89752-DBDE-603D-C83E-13B3A3FD96D3}"/>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All the above activities are complimentary to each other and need to be strictly</a:t>
            </a:r>
            <a:r>
              <a:rPr lang="en-US" altLang="en-US" sz="2000"/>
              <a:t> </a:t>
            </a:r>
            <a:r>
              <a:rPr lang="en-US" altLang="en-US"/>
              <a:t>followed.  </a:t>
            </a:r>
          </a:p>
          <a:p>
            <a:pPr lvl="2"/>
            <a:r>
              <a:rPr lang="en-US" altLang="en-US"/>
              <a:t>The details of above sub activities are given one by one as follows: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FA85C94-BFD6-4D8A-90C2-C757F92DF711}"/>
              </a:ext>
            </a:extLst>
          </p:cNvPr>
          <p:cNvSpPr>
            <a:spLocks noGrp="1" noChangeArrowheads="1"/>
          </p:cNvSpPr>
          <p:nvPr>
            <p:ph type="title"/>
          </p:nvPr>
        </p:nvSpPr>
        <p:spPr/>
        <p:txBody>
          <a:bodyPr/>
          <a:lstStyle/>
          <a:p>
            <a:endParaRPr lang="en-US" altLang="en-US"/>
          </a:p>
        </p:txBody>
      </p:sp>
      <p:pic>
        <p:nvPicPr>
          <p:cNvPr id="54275" name="Picture 3">
            <a:extLst>
              <a:ext uri="{FF2B5EF4-FFF2-40B4-BE49-F238E27FC236}">
                <a16:creationId xmlns:a16="http://schemas.microsoft.com/office/drawing/2014/main" id="{1F4412D6-CAC4-A36D-2502-EBFFDE9F7A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6" name="Text Box 4">
            <a:extLst>
              <a:ext uri="{FF2B5EF4-FFF2-40B4-BE49-F238E27FC236}">
                <a16:creationId xmlns:a16="http://schemas.microsoft.com/office/drawing/2014/main" id="{245538D5-8A56-2318-97CD-A7370AC3AFAD}"/>
              </a:ext>
            </a:extLst>
          </p:cNvPr>
          <p:cNvSpPr txBox="1">
            <a:spLocks noChangeArrowheads="1"/>
          </p:cNvSpPr>
          <p:nvPr/>
        </p:nvSpPr>
        <p:spPr bwMode="auto">
          <a:xfrm>
            <a:off x="381000" y="38100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SOIL INVESTIGATION / TRIAL PITS </a:t>
            </a:r>
          </a:p>
        </p:txBody>
      </p:sp>
      <p:sp>
        <p:nvSpPr>
          <p:cNvPr id="54277" name="Rectangle 5">
            <a:extLst>
              <a:ext uri="{FF2B5EF4-FFF2-40B4-BE49-F238E27FC236}">
                <a16:creationId xmlns:a16="http://schemas.microsoft.com/office/drawing/2014/main" id="{6B9D3C30-CB50-6D7E-BD4F-EC2E05F121C5}"/>
              </a:ext>
            </a:extLst>
          </p:cNvPr>
          <p:cNvSpPr>
            <a:spLocks noChangeArrowheads="1"/>
          </p:cNvSpPr>
          <p:nvPr/>
        </p:nvSpPr>
        <p:spPr bwMode="auto">
          <a:xfrm>
            <a:off x="0" y="2057400"/>
            <a:ext cx="9144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This includes detailed soil investigation at various locations such as railway crossings, major road crossings, power line crossings, river/creek crossings and for the locations where an abrupt change in soil strata is observed.  </a:t>
            </a:r>
          </a:p>
          <a:p>
            <a:pPr lvl="2"/>
            <a:r>
              <a:rPr lang="en-US" altLang="en-US"/>
              <a:t>It should be ensured that the soil investigation activities are completed along with the preliminary survey work and much before the commencement of construction activities.</a:t>
            </a:r>
          </a:p>
          <a:p>
            <a:pPr lvl="2"/>
            <a:r>
              <a:rPr lang="en-US" altLang="en-US"/>
              <a:t>It should be noted that soil investigation is not required at all the locations. </a:t>
            </a:r>
          </a:p>
          <a:p>
            <a:pPr lvl="2"/>
            <a:r>
              <a:rPr lang="en-US" altLang="en-US"/>
              <a:t>Depending upon the length of the line, soil investigation shall be carried out at an interval of 5 to 8 Km. along the route.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C4757991-5875-E68E-BBD1-1B5791E89857}"/>
              </a:ext>
            </a:extLst>
          </p:cNvPr>
          <p:cNvSpPr>
            <a:spLocks noGrp="1" noChangeArrowheads="1"/>
          </p:cNvSpPr>
          <p:nvPr>
            <p:ph type="title"/>
          </p:nvPr>
        </p:nvSpPr>
        <p:spPr/>
        <p:txBody>
          <a:bodyPr/>
          <a:lstStyle/>
          <a:p>
            <a:endParaRPr lang="en-US" altLang="en-US"/>
          </a:p>
        </p:txBody>
      </p:sp>
      <p:pic>
        <p:nvPicPr>
          <p:cNvPr id="55299" name="Picture 3">
            <a:extLst>
              <a:ext uri="{FF2B5EF4-FFF2-40B4-BE49-F238E27FC236}">
                <a16:creationId xmlns:a16="http://schemas.microsoft.com/office/drawing/2014/main" id="{C136DDE3-B959-5891-2F83-73D425CB1D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Text Box 4">
            <a:extLst>
              <a:ext uri="{FF2B5EF4-FFF2-40B4-BE49-F238E27FC236}">
                <a16:creationId xmlns:a16="http://schemas.microsoft.com/office/drawing/2014/main" id="{7CD0E39C-E869-ABDF-0407-8B0FD47620EB}"/>
              </a:ext>
            </a:extLst>
          </p:cNvPr>
          <p:cNvSpPr txBox="1">
            <a:spLocks noChangeArrowheads="1"/>
          </p:cNvSpPr>
          <p:nvPr/>
        </p:nvSpPr>
        <p:spPr bwMode="auto">
          <a:xfrm>
            <a:off x="381000" y="38100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SOIL INVESTIGATION / TRIAL PITS </a:t>
            </a:r>
          </a:p>
        </p:txBody>
      </p:sp>
      <p:sp>
        <p:nvSpPr>
          <p:cNvPr id="55301" name="Rectangle 5">
            <a:extLst>
              <a:ext uri="{FF2B5EF4-FFF2-40B4-BE49-F238E27FC236}">
                <a16:creationId xmlns:a16="http://schemas.microsoft.com/office/drawing/2014/main" id="{AF18CDB2-9F92-6549-D65F-682B43B1B54A}"/>
              </a:ext>
            </a:extLst>
          </p:cNvPr>
          <p:cNvSpPr>
            <a:spLocks noChangeArrowheads="1"/>
          </p:cNvSpPr>
          <p:nvPr/>
        </p:nvSpPr>
        <p:spPr bwMode="auto">
          <a:xfrm>
            <a:off x="0" y="2057400"/>
            <a:ext cx="9144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lgn="just"/>
            <a:r>
              <a:rPr lang="en-US" altLang="en-US"/>
              <a:t>The investigation report should include the details of sub soil water table, type of soil encountered, bearing capacity of soil possibility of submergence and other soil properties needed for design of foundation.  </a:t>
            </a:r>
          </a:p>
          <a:p>
            <a:pPr lvl="2" algn="just"/>
            <a:r>
              <a:rPr lang="en-US" altLang="en-US"/>
              <a:t>This exercise helps in broad estimation of foundation cost &amp; quantity of excavation work, concrete work &amp; reinforcement work.</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EBD581C7-AD28-9D5C-0171-F7232F18F119}"/>
              </a:ext>
            </a:extLst>
          </p:cNvPr>
          <p:cNvSpPr>
            <a:spLocks noGrp="1" noChangeArrowheads="1"/>
          </p:cNvSpPr>
          <p:nvPr>
            <p:ph type="title"/>
          </p:nvPr>
        </p:nvSpPr>
        <p:spPr/>
        <p:txBody>
          <a:bodyPr/>
          <a:lstStyle/>
          <a:p>
            <a:endParaRPr lang="en-US" altLang="en-US"/>
          </a:p>
        </p:txBody>
      </p:sp>
      <p:pic>
        <p:nvPicPr>
          <p:cNvPr id="56323" name="Picture 3">
            <a:extLst>
              <a:ext uri="{FF2B5EF4-FFF2-40B4-BE49-F238E27FC236}">
                <a16:creationId xmlns:a16="http://schemas.microsoft.com/office/drawing/2014/main" id="{3D82A6CD-C838-5C0F-52AE-D588F69B7C6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Text Box 4">
            <a:extLst>
              <a:ext uri="{FF2B5EF4-FFF2-40B4-BE49-F238E27FC236}">
                <a16:creationId xmlns:a16="http://schemas.microsoft.com/office/drawing/2014/main" id="{0F07B24A-4A68-25AC-177A-C4E12243282F}"/>
              </a:ext>
            </a:extLst>
          </p:cNvPr>
          <p:cNvSpPr txBox="1">
            <a:spLocks noChangeArrowheads="1"/>
          </p:cNvSpPr>
          <p:nvPr/>
        </p:nvSpPr>
        <p:spPr bwMode="auto">
          <a:xfrm>
            <a:off x="381000" y="38100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Soil Investigation at Normal Locations :</a:t>
            </a:r>
          </a:p>
        </p:txBody>
      </p:sp>
      <p:sp>
        <p:nvSpPr>
          <p:cNvPr id="56325" name="Rectangle 5">
            <a:extLst>
              <a:ext uri="{FF2B5EF4-FFF2-40B4-BE49-F238E27FC236}">
                <a16:creationId xmlns:a16="http://schemas.microsoft.com/office/drawing/2014/main" id="{ED31C7DA-25C6-AA37-A493-70D2BBD4BFE5}"/>
              </a:ext>
            </a:extLst>
          </p:cNvPr>
          <p:cNvSpPr>
            <a:spLocks noChangeArrowheads="1"/>
          </p:cNvSpPr>
          <p:nvPr/>
        </p:nvSpPr>
        <p:spPr bwMode="auto">
          <a:xfrm>
            <a:off x="0" y="2057400"/>
            <a:ext cx="9144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lgn="just"/>
            <a:r>
              <a:rPr lang="en-US" altLang="en-US"/>
              <a:t>One bore hole of 150 mm dia shall be drilled at the centre point of the tower.  Standard penetration Test (S.P.T.) shall be carried out at 1.5 m interval or change of strata up to the required depth which is taken as 2.5 times below the depth of foundation (Normally 3 to 4 mtr.) below existing surface elevation or refusal whichever occurs earlier.  (By refusal it shall mean that a standard penetration blow count. ‘N’ of 100 is recorded for 30 cm travel.) Refusal whenever occurs shall be included in the report.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9C818078-6702-9AD2-DBAA-56C06E7D960E}"/>
              </a:ext>
            </a:extLst>
          </p:cNvPr>
          <p:cNvSpPr>
            <a:spLocks noGrp="1" noChangeArrowheads="1"/>
          </p:cNvSpPr>
          <p:nvPr>
            <p:ph type="title"/>
          </p:nvPr>
        </p:nvSpPr>
        <p:spPr/>
        <p:txBody>
          <a:bodyPr/>
          <a:lstStyle/>
          <a:p>
            <a:endParaRPr lang="en-US" altLang="en-US"/>
          </a:p>
        </p:txBody>
      </p:sp>
      <p:pic>
        <p:nvPicPr>
          <p:cNvPr id="57347" name="Picture 3">
            <a:extLst>
              <a:ext uri="{FF2B5EF4-FFF2-40B4-BE49-F238E27FC236}">
                <a16:creationId xmlns:a16="http://schemas.microsoft.com/office/drawing/2014/main" id="{9961D19D-0524-5DAE-2773-04675D9924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8" name="Text Box 4">
            <a:extLst>
              <a:ext uri="{FF2B5EF4-FFF2-40B4-BE49-F238E27FC236}">
                <a16:creationId xmlns:a16="http://schemas.microsoft.com/office/drawing/2014/main" id="{6083F689-F652-6EC4-22E5-8960943AF43E}"/>
              </a:ext>
            </a:extLst>
          </p:cNvPr>
          <p:cNvSpPr txBox="1">
            <a:spLocks noChangeArrowheads="1"/>
          </p:cNvSpPr>
          <p:nvPr/>
        </p:nvSpPr>
        <p:spPr bwMode="auto">
          <a:xfrm>
            <a:off x="381000" y="38100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Soil Investigation at special locations having tall towers. </a:t>
            </a:r>
          </a:p>
        </p:txBody>
      </p:sp>
      <p:sp>
        <p:nvSpPr>
          <p:cNvPr id="57349" name="Rectangle 5">
            <a:extLst>
              <a:ext uri="{FF2B5EF4-FFF2-40B4-BE49-F238E27FC236}">
                <a16:creationId xmlns:a16="http://schemas.microsoft.com/office/drawing/2014/main" id="{249919FB-6FFF-7EE9-8F39-D9EB2243F2D0}"/>
              </a:ext>
            </a:extLst>
          </p:cNvPr>
          <p:cNvSpPr>
            <a:spLocks noChangeArrowheads="1"/>
          </p:cNvSpPr>
          <p:nvPr/>
        </p:nvSpPr>
        <p:spPr bwMode="auto">
          <a:xfrm>
            <a:off x="0" y="2057400"/>
            <a:ext cx="9144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At locations of river banks/river beds/ creek crossing or mid stream of river and at such other places, where standards types of foundation can’t be adopted. special soil investigation shall be carried out drilling two holes (150mm dia) on diagonally opposite legs of the proposed  tower location considering the considering the likely base width of the tower (in case of special towers, it can be considered as 20 mts).</a:t>
            </a:r>
          </a:p>
          <a:p>
            <a:pPr lvl="2"/>
            <a:r>
              <a:rPr lang="en-US" altLang="en-US"/>
              <a:t>S.P.T shall be carried out at every 1.5 mts. Interval or at change of strata till refusal is met, subject to maximum of 40 mt below the exiting surface elevation.  </a:t>
            </a:r>
          </a:p>
          <a:p>
            <a:pPr lvl="2"/>
            <a:r>
              <a:rPr lang="en-US" altLang="en-US"/>
              <a:t>The soil sample shall be collected at every 2.5 mtr. Interval or at change of strata which ever occurs earlier.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7788254B-4334-ED22-F13B-E435DF5E398A}"/>
              </a:ext>
            </a:extLst>
          </p:cNvPr>
          <p:cNvSpPr>
            <a:spLocks noGrp="1" noChangeArrowheads="1"/>
          </p:cNvSpPr>
          <p:nvPr>
            <p:ph type="title"/>
          </p:nvPr>
        </p:nvSpPr>
        <p:spPr/>
        <p:txBody>
          <a:bodyPr/>
          <a:lstStyle/>
          <a:p>
            <a:endParaRPr lang="en-US" altLang="en-US"/>
          </a:p>
        </p:txBody>
      </p:sp>
      <p:pic>
        <p:nvPicPr>
          <p:cNvPr id="58371" name="Picture 3">
            <a:extLst>
              <a:ext uri="{FF2B5EF4-FFF2-40B4-BE49-F238E27FC236}">
                <a16:creationId xmlns:a16="http://schemas.microsoft.com/office/drawing/2014/main" id="{C66864F7-E814-2972-6A65-A2C52FC440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2" name="Text Box 4">
            <a:extLst>
              <a:ext uri="{FF2B5EF4-FFF2-40B4-BE49-F238E27FC236}">
                <a16:creationId xmlns:a16="http://schemas.microsoft.com/office/drawing/2014/main" id="{2BBB799F-61CD-52FA-69F2-FD4454919988}"/>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Soil Test Reports </a:t>
            </a:r>
          </a:p>
        </p:txBody>
      </p:sp>
      <p:sp>
        <p:nvSpPr>
          <p:cNvPr id="58373" name="Rectangle 5">
            <a:extLst>
              <a:ext uri="{FF2B5EF4-FFF2-40B4-BE49-F238E27FC236}">
                <a16:creationId xmlns:a16="http://schemas.microsoft.com/office/drawing/2014/main" id="{303A22EB-F2C4-2DD7-ACB1-7797AACBCEA2}"/>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Grain size analysis.</a:t>
            </a:r>
          </a:p>
          <a:p>
            <a:pPr lvl="2"/>
            <a:r>
              <a:rPr lang="en-US" altLang="en-US"/>
              <a:t>Nomenclature of soil</a:t>
            </a:r>
          </a:p>
          <a:p>
            <a:pPr lvl="2"/>
            <a:r>
              <a:rPr lang="en-US" altLang="en-US"/>
              <a:t>Atterbergs limit (liquid and plastic limit only)</a:t>
            </a:r>
          </a:p>
          <a:p>
            <a:pPr lvl="2"/>
            <a:r>
              <a:rPr lang="en-US" altLang="en-US"/>
              <a:t>Triaxial shear Test results containing information about angle of internal friction and cohesion.</a:t>
            </a:r>
          </a:p>
          <a:p>
            <a:pPr lvl="2"/>
            <a:r>
              <a:rPr lang="en-US" altLang="en-US"/>
              <a:t>S.P.T. results containing information about natural moisture content, Specific gravity and Bulk unit weight.</a:t>
            </a:r>
          </a:p>
          <a:p>
            <a:pPr lvl="2"/>
            <a:r>
              <a:rPr lang="en-US" altLang="en-US"/>
              <a:t>Consolidation test.</a:t>
            </a:r>
          </a:p>
          <a:p>
            <a:pPr lvl="2"/>
            <a:r>
              <a:rPr lang="en-US" altLang="en-US"/>
              <a:t>Unconfined test.</a:t>
            </a:r>
          </a:p>
          <a:p>
            <a:pPr lvl="2"/>
            <a:r>
              <a:rPr lang="en-US" altLang="en-US"/>
              <a:t>Unconsolidated compression test.</a:t>
            </a:r>
          </a:p>
          <a:p>
            <a:pPr lvl="2"/>
            <a:r>
              <a:rPr lang="en-US" altLang="en-US"/>
              <a:t>Presence of carbonates, sulphates, nitrates and organic matters and any other harmful chemicals obtained from chemical test on soil sample.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0B513A61-1339-93AE-F845-D83BAFD196AA}"/>
              </a:ext>
            </a:extLst>
          </p:cNvPr>
          <p:cNvSpPr>
            <a:spLocks noGrp="1" noChangeArrowheads="1"/>
          </p:cNvSpPr>
          <p:nvPr>
            <p:ph type="title"/>
          </p:nvPr>
        </p:nvSpPr>
        <p:spPr/>
        <p:txBody>
          <a:bodyPr/>
          <a:lstStyle/>
          <a:p>
            <a:endParaRPr lang="en-US" altLang="en-US"/>
          </a:p>
        </p:txBody>
      </p:sp>
      <p:pic>
        <p:nvPicPr>
          <p:cNvPr id="59395" name="Picture 3">
            <a:extLst>
              <a:ext uri="{FF2B5EF4-FFF2-40B4-BE49-F238E27FC236}">
                <a16:creationId xmlns:a16="http://schemas.microsoft.com/office/drawing/2014/main" id="{718C7B51-75FF-4C4B-115A-F5FF3C8940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Box 4">
            <a:extLst>
              <a:ext uri="{FF2B5EF4-FFF2-40B4-BE49-F238E27FC236}">
                <a16:creationId xmlns:a16="http://schemas.microsoft.com/office/drawing/2014/main" id="{15B9DEBA-2EBA-77AB-5B2B-15C6534357F8}"/>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Preparation of Soil Test Reports </a:t>
            </a:r>
          </a:p>
        </p:txBody>
      </p:sp>
      <p:sp>
        <p:nvSpPr>
          <p:cNvPr id="59397" name="Rectangle 5">
            <a:extLst>
              <a:ext uri="{FF2B5EF4-FFF2-40B4-BE49-F238E27FC236}">
                <a16:creationId xmlns:a16="http://schemas.microsoft.com/office/drawing/2014/main" id="{A7211D61-6321-98AC-2B7E-8E030EFE8E5D}"/>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For rocky soil core recovery and crushing strength of the rock shall be furnished.</a:t>
            </a:r>
          </a:p>
          <a:p>
            <a:pPr lvl="2"/>
            <a:r>
              <a:rPr lang="en-US" altLang="en-US"/>
              <a:t>The bearing capacities of soil at 3, 4, &amp; 5 mtrs. below the existing surface elevation for normal investigation and at 3, 6, &amp; 9 mtrs. below the existing surface elevation for special soil investigation shall be furnished considering approximate base width of the foundations.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8E205991-A5B2-3406-13DC-F613E185F68F}"/>
              </a:ext>
            </a:extLst>
          </p:cNvPr>
          <p:cNvSpPr>
            <a:spLocks noGrp="1" noChangeArrowheads="1"/>
          </p:cNvSpPr>
          <p:nvPr>
            <p:ph type="title"/>
          </p:nvPr>
        </p:nvSpPr>
        <p:spPr/>
        <p:txBody>
          <a:bodyPr/>
          <a:lstStyle/>
          <a:p>
            <a:endParaRPr lang="en-US" altLang="en-US"/>
          </a:p>
        </p:txBody>
      </p:sp>
      <p:pic>
        <p:nvPicPr>
          <p:cNvPr id="60419" name="Picture 3">
            <a:extLst>
              <a:ext uri="{FF2B5EF4-FFF2-40B4-BE49-F238E27FC236}">
                <a16:creationId xmlns:a16="http://schemas.microsoft.com/office/drawing/2014/main" id="{563F50F7-A8B7-AB03-B15C-C2D54D4DCC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0" name="Text Box 4">
            <a:extLst>
              <a:ext uri="{FF2B5EF4-FFF2-40B4-BE49-F238E27FC236}">
                <a16:creationId xmlns:a16="http://schemas.microsoft.com/office/drawing/2014/main" id="{80AA063C-3A4F-3145-556A-4ED77B109DA6}"/>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Special soil investigations </a:t>
            </a:r>
          </a:p>
        </p:txBody>
      </p:sp>
      <p:sp>
        <p:nvSpPr>
          <p:cNvPr id="60421" name="Rectangle 5">
            <a:extLst>
              <a:ext uri="{FF2B5EF4-FFF2-40B4-BE49-F238E27FC236}">
                <a16:creationId xmlns:a16="http://schemas.microsoft.com/office/drawing/2014/main" id="{4DE4B85D-B682-B103-E72A-6042BCB8F7AB}"/>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Scouring depth in case the locations are on the bank of river/creek or at mid stream.</a:t>
            </a:r>
          </a:p>
          <a:p>
            <a:pPr lvl="2"/>
            <a:r>
              <a:rPr lang="en-US" altLang="en-US"/>
              <a:t>Silting factor in case of midstream and river/creek bank locations where submergence is envisaged.</a:t>
            </a:r>
          </a:p>
          <a:p>
            <a:pPr lvl="2"/>
            <a:r>
              <a:rPr lang="en-US" altLang="en-US"/>
              <a:t>Depth of fill, if any.</a:t>
            </a:r>
          </a:p>
          <a:p>
            <a:pPr lvl="2"/>
            <a:r>
              <a:rPr lang="en-US" altLang="en-US"/>
              <a:t>Details of water table, water struck (whether it is a surface water or sub-soil water.)</a:t>
            </a:r>
          </a:p>
          <a:p>
            <a:pPr lvl="2"/>
            <a:r>
              <a:rPr lang="en-US" altLang="en-US"/>
              <a:t>Compressibility of sub-soil stratification.</a:t>
            </a:r>
          </a:p>
          <a:p>
            <a:pPr lvl="2"/>
            <a:r>
              <a:rPr lang="en-US" altLang="en-US"/>
              <a:t>Settlement characteristics of the shallow foundations.</a:t>
            </a:r>
          </a:p>
          <a:p>
            <a:pPr lvl="2"/>
            <a:r>
              <a:rPr lang="en-US" altLang="en-US"/>
              <a:t>The summary of above test results strata-wise in a combined tabular form with all the relevant graphs, charts, tables, diagrams and photographs, if any, shall be furnished in Test reports.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0256E009-D2D6-A3EC-B599-36CD14DCB03E}"/>
              </a:ext>
            </a:extLst>
          </p:cNvPr>
          <p:cNvSpPr>
            <a:spLocks noGrp="1" noChangeArrowheads="1"/>
          </p:cNvSpPr>
          <p:nvPr>
            <p:ph type="title"/>
          </p:nvPr>
        </p:nvSpPr>
        <p:spPr/>
        <p:txBody>
          <a:bodyPr/>
          <a:lstStyle/>
          <a:p>
            <a:endParaRPr lang="en-US" altLang="en-US"/>
          </a:p>
        </p:txBody>
      </p:sp>
      <p:pic>
        <p:nvPicPr>
          <p:cNvPr id="61443" name="Picture 3">
            <a:extLst>
              <a:ext uri="{FF2B5EF4-FFF2-40B4-BE49-F238E27FC236}">
                <a16:creationId xmlns:a16="http://schemas.microsoft.com/office/drawing/2014/main" id="{19342E82-D7BD-A7B0-4945-04A3D2C49B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4" name="Text Box 4">
            <a:extLst>
              <a:ext uri="{FF2B5EF4-FFF2-40B4-BE49-F238E27FC236}">
                <a16:creationId xmlns:a16="http://schemas.microsoft.com/office/drawing/2014/main" id="{9908E3E4-0AD8-AC99-4E82-BF729C1C845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Special soil investigations </a:t>
            </a:r>
          </a:p>
        </p:txBody>
      </p:sp>
      <p:sp>
        <p:nvSpPr>
          <p:cNvPr id="61445" name="Rectangle 5">
            <a:extLst>
              <a:ext uri="{FF2B5EF4-FFF2-40B4-BE49-F238E27FC236}">
                <a16:creationId xmlns:a16="http://schemas.microsoft.com/office/drawing/2014/main" id="{A5BF34A3-4B31-BF18-19AF-FEA8FC2E7CD7}"/>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 test report shall include bore logs of each bore hole clearly identifying the stratification and type of soil stratum with depth unto the refusal. </a:t>
            </a:r>
          </a:p>
          <a:p>
            <a:pPr lvl="2"/>
            <a:r>
              <a:rPr lang="en-US" altLang="en-US"/>
              <a:t>The location of water table shall be identified in bore log. </a:t>
            </a:r>
          </a:p>
          <a:p>
            <a:pPr lvl="2"/>
            <a:r>
              <a:rPr lang="en-US" altLang="en-US"/>
              <a:t>The value of SPT at depth where conducted and various laboratory tests conducted from samples collected at various depth shall be clearly shown against the particular stratum. The report should contain specific recommendation for the type of foundation and likely settlement.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C2D4362-F24F-1CDC-05FC-AC63966D56FA}"/>
              </a:ext>
            </a:extLst>
          </p:cNvPr>
          <p:cNvSpPr>
            <a:spLocks noGrp="1" noChangeArrowheads="1"/>
          </p:cNvSpPr>
          <p:nvPr>
            <p:ph type="title"/>
          </p:nvPr>
        </p:nvSpPr>
        <p:spPr/>
        <p:txBody>
          <a:bodyPr/>
          <a:lstStyle/>
          <a:p>
            <a:endParaRPr lang="en-US" altLang="en-US"/>
          </a:p>
        </p:txBody>
      </p:sp>
      <p:pic>
        <p:nvPicPr>
          <p:cNvPr id="62467" name="Picture 3">
            <a:extLst>
              <a:ext uri="{FF2B5EF4-FFF2-40B4-BE49-F238E27FC236}">
                <a16:creationId xmlns:a16="http://schemas.microsoft.com/office/drawing/2014/main" id="{2ADE5437-5734-0C6D-273D-A26321F9FA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7396" name="Text Box 4">
            <a:extLst>
              <a:ext uri="{FF2B5EF4-FFF2-40B4-BE49-F238E27FC236}">
                <a16:creationId xmlns:a16="http://schemas.microsoft.com/office/drawing/2014/main" id="{5FDCE2F4-081B-08B4-E03E-07516755B176}"/>
              </a:ext>
            </a:extLst>
          </p:cNvPr>
          <p:cNvSpPr txBox="1">
            <a:spLocks noChangeArrowheads="1"/>
          </p:cNvSpPr>
          <p:nvPr/>
        </p:nvSpPr>
        <p:spPr bwMode="auto">
          <a:xfrm>
            <a:off x="304800" y="381000"/>
            <a:ext cx="8610600" cy="5105400"/>
          </a:xfrm>
          <a:prstGeom prst="rect">
            <a:avLst/>
          </a:prstGeom>
          <a:gradFill rotWithShape="0">
            <a:gsLst>
              <a:gs pos="0">
                <a:srgbClr val="003366">
                  <a:alpha val="42000"/>
                </a:srgbClr>
              </a:gs>
              <a:gs pos="50000">
                <a:srgbClr val="6CA1BC"/>
              </a:gs>
              <a:gs pos="100000">
                <a:srgbClr val="003366">
                  <a:alpha val="42000"/>
                </a:srgbClr>
              </a:gs>
            </a:gsLst>
            <a:lin ang="5400000" scaled="1"/>
          </a:gradFill>
          <a:ln>
            <a:noFill/>
          </a:ln>
          <a:effectLst/>
        </p:spPr>
        <p:txBody>
          <a:bodyPr anchor="ctr"/>
          <a:lstStyle>
            <a:lvl1pPr marL="838200" indent="-838200" algn="ctr">
              <a:defRPr sz="4400">
                <a:solidFill>
                  <a:schemeClr val="tx2"/>
                </a:solidFill>
                <a:latin typeface="Times New Roman" panose="02020603050405020304" pitchFamily="18" charset="0"/>
              </a:defRPr>
            </a:lvl1pPr>
            <a:lvl2pPr marL="838200" indent="-838200" algn="ctr">
              <a:defRPr sz="4400">
                <a:solidFill>
                  <a:schemeClr val="tx2"/>
                </a:solidFill>
                <a:latin typeface="Times New Roman" panose="02020603050405020304" pitchFamily="18" charset="0"/>
              </a:defRPr>
            </a:lvl2pPr>
            <a:lvl3pPr marL="838200" indent="-838200" algn="ctr">
              <a:defRPr sz="4400">
                <a:solidFill>
                  <a:schemeClr val="tx2"/>
                </a:solidFill>
                <a:latin typeface="Times New Roman" panose="02020603050405020304" pitchFamily="18" charset="0"/>
              </a:defRPr>
            </a:lvl3pPr>
            <a:lvl4pPr marL="838200" indent="-838200" algn="ctr">
              <a:defRPr sz="4400">
                <a:solidFill>
                  <a:schemeClr val="tx2"/>
                </a:solidFill>
                <a:latin typeface="Times New Roman" panose="02020603050405020304" pitchFamily="18" charset="0"/>
              </a:defRPr>
            </a:lvl4pPr>
            <a:lvl5pPr marL="838200" indent="-838200" algn="ctr">
              <a:defRPr sz="4400">
                <a:solidFill>
                  <a:schemeClr val="tx2"/>
                </a:solidFill>
                <a:latin typeface="Times New Roman" panose="02020603050405020304" pitchFamily="18" charset="0"/>
              </a:defRPr>
            </a:lvl5pPr>
            <a:lvl6pPr marL="1295400" indent="-838200" algn="ctr" eaLnBrk="0" fontAlgn="base" hangingPunct="0">
              <a:spcBef>
                <a:spcPct val="0"/>
              </a:spcBef>
              <a:spcAft>
                <a:spcPct val="0"/>
              </a:spcAft>
              <a:defRPr sz="4400">
                <a:solidFill>
                  <a:schemeClr val="tx2"/>
                </a:solidFill>
                <a:latin typeface="Times New Roman" panose="02020603050405020304" pitchFamily="18" charset="0"/>
              </a:defRPr>
            </a:lvl6pPr>
            <a:lvl7pPr marL="1752600" indent="-838200" algn="ctr" eaLnBrk="0" fontAlgn="base" hangingPunct="0">
              <a:spcBef>
                <a:spcPct val="0"/>
              </a:spcBef>
              <a:spcAft>
                <a:spcPct val="0"/>
              </a:spcAft>
              <a:defRPr sz="4400">
                <a:solidFill>
                  <a:schemeClr val="tx2"/>
                </a:solidFill>
                <a:latin typeface="Times New Roman" panose="02020603050405020304" pitchFamily="18" charset="0"/>
              </a:defRPr>
            </a:lvl7pPr>
            <a:lvl8pPr marL="2209800" indent="-838200" algn="ctr" eaLnBrk="0" fontAlgn="base" hangingPunct="0">
              <a:spcBef>
                <a:spcPct val="0"/>
              </a:spcBef>
              <a:spcAft>
                <a:spcPct val="0"/>
              </a:spcAft>
              <a:defRPr sz="4400">
                <a:solidFill>
                  <a:schemeClr val="tx2"/>
                </a:solidFill>
                <a:latin typeface="Times New Roman" panose="02020603050405020304" pitchFamily="18" charset="0"/>
              </a:defRPr>
            </a:lvl8pPr>
            <a:lvl9pPr marL="2667000" indent="-838200" algn="ctr" eaLnBrk="0" fontAlgn="base" hangingPunct="0">
              <a:spcBef>
                <a:spcPct val="0"/>
              </a:spcBef>
              <a:spcAft>
                <a:spcPct val="0"/>
              </a:spcAft>
              <a:defRPr sz="4400">
                <a:solidFill>
                  <a:schemeClr val="tx2"/>
                </a:solidFill>
                <a:latin typeface="Times New Roman" panose="02020603050405020304" pitchFamily="18" charset="0"/>
              </a:defRPr>
            </a:lvl9pPr>
          </a:lstStyle>
          <a:p>
            <a:pPr>
              <a:defRPr/>
            </a:pPr>
            <a:r>
              <a:rPr lang="en-US" altLang="en-US"/>
              <a:t>PREPARATION/STUDY OF EXCAVATION PLAN SUITABLE FOR THE </a:t>
            </a:r>
            <a:br>
              <a:rPr lang="en-US" altLang="en-US"/>
            </a:br>
            <a:r>
              <a:rPr lang="en-US" altLang="en-US"/>
              <a:t>           PROPOSED TYPE OF FOUNDATION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D39C3DE8-4EC3-D862-9641-F2333559B3C4}"/>
              </a:ext>
            </a:extLst>
          </p:cNvPr>
          <p:cNvSpPr>
            <a:spLocks noGrp="1" noChangeArrowheads="1"/>
          </p:cNvSpPr>
          <p:nvPr>
            <p:ph type="title"/>
          </p:nvPr>
        </p:nvSpPr>
        <p:spPr/>
        <p:txBody>
          <a:bodyPr/>
          <a:lstStyle/>
          <a:p>
            <a:endParaRPr lang="en-US" altLang="en-US"/>
          </a:p>
        </p:txBody>
      </p:sp>
      <p:pic>
        <p:nvPicPr>
          <p:cNvPr id="63491" name="Picture 3">
            <a:extLst>
              <a:ext uri="{FF2B5EF4-FFF2-40B4-BE49-F238E27FC236}">
                <a16:creationId xmlns:a16="http://schemas.microsoft.com/office/drawing/2014/main" id="{FF320085-5A1F-45D1-4F64-8DA05C2AB3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2" name="Text Box 4">
            <a:extLst>
              <a:ext uri="{FF2B5EF4-FFF2-40B4-BE49-F238E27FC236}">
                <a16:creationId xmlns:a16="http://schemas.microsoft.com/office/drawing/2014/main" id="{7A4F83D4-EA98-1EC5-DD8C-56396792CF13}"/>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Trial pit</a:t>
            </a:r>
          </a:p>
        </p:txBody>
      </p:sp>
      <p:sp>
        <p:nvSpPr>
          <p:cNvPr id="63493" name="Rectangle 5">
            <a:extLst>
              <a:ext uri="{FF2B5EF4-FFF2-40B4-BE49-F238E27FC236}">
                <a16:creationId xmlns:a16="http://schemas.microsoft.com/office/drawing/2014/main" id="{41E71E80-E1A6-0DF4-180B-46D36C67D0AE}"/>
              </a:ext>
            </a:extLst>
          </p:cNvPr>
          <p:cNvSpPr>
            <a:spLocks noChangeArrowheads="1"/>
          </p:cNvSpPr>
          <p:nvPr/>
        </p:nvSpPr>
        <p:spPr bwMode="auto">
          <a:xfrm>
            <a:off x="0" y="2895600"/>
            <a:ext cx="9144000"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At the location of the tower, a trial pit shall be made within the base of the proposed tower width. </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005AFDBB-FC47-3DC6-458A-53A6A06C92A7}"/>
              </a:ext>
            </a:extLst>
          </p:cNvPr>
          <p:cNvSpPr>
            <a:spLocks noGrp="1" noChangeArrowheads="1"/>
          </p:cNvSpPr>
          <p:nvPr>
            <p:ph type="title"/>
          </p:nvPr>
        </p:nvSpPr>
        <p:spPr/>
        <p:txBody>
          <a:bodyPr/>
          <a:lstStyle/>
          <a:p>
            <a:endParaRPr lang="en-US" altLang="en-US"/>
          </a:p>
        </p:txBody>
      </p:sp>
      <p:pic>
        <p:nvPicPr>
          <p:cNvPr id="64515" name="Picture 3">
            <a:extLst>
              <a:ext uri="{FF2B5EF4-FFF2-40B4-BE49-F238E27FC236}">
                <a16:creationId xmlns:a16="http://schemas.microsoft.com/office/drawing/2014/main" id="{B2A007AF-4BD9-87DF-62F8-9DC9488E28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6" name="Text Box 4">
            <a:extLst>
              <a:ext uri="{FF2B5EF4-FFF2-40B4-BE49-F238E27FC236}">
                <a16:creationId xmlns:a16="http://schemas.microsoft.com/office/drawing/2014/main" id="{F700950A-7137-A037-D193-FD6B6705424B}"/>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Examination of trial pit</a:t>
            </a:r>
          </a:p>
        </p:txBody>
      </p:sp>
      <p:sp>
        <p:nvSpPr>
          <p:cNvPr id="64517" name="Rectangle 5">
            <a:extLst>
              <a:ext uri="{FF2B5EF4-FFF2-40B4-BE49-F238E27FC236}">
                <a16:creationId xmlns:a16="http://schemas.microsoft.com/office/drawing/2014/main" id="{ACE5FED5-7C20-09B3-B7D9-2E2B8337BF2A}"/>
              </a:ext>
            </a:extLst>
          </p:cNvPr>
          <p:cNvSpPr>
            <a:spLocks noChangeArrowheads="1"/>
          </p:cNvSpPr>
          <p:nvPr/>
        </p:nvSpPr>
        <p:spPr bwMode="auto">
          <a:xfrm>
            <a:off x="0" y="3200400"/>
            <a:ext cx="91440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 soil strata will be examined by EIC or an expert nominated by him who has expertise in the matter of soil classification.</a:t>
            </a:r>
          </a:p>
          <a:p>
            <a:pPr lvl="2"/>
            <a:r>
              <a:rPr lang="en-US" altLang="en-US"/>
              <a:t>The detailed examination report of the trial pit will be made.</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88067D85-18E2-B284-9BD2-83130DC81E7D}"/>
              </a:ext>
            </a:extLst>
          </p:cNvPr>
          <p:cNvSpPr>
            <a:spLocks noGrp="1" noChangeArrowheads="1"/>
          </p:cNvSpPr>
          <p:nvPr>
            <p:ph type="title"/>
          </p:nvPr>
        </p:nvSpPr>
        <p:spPr/>
        <p:txBody>
          <a:bodyPr/>
          <a:lstStyle/>
          <a:p>
            <a:endParaRPr lang="en-US" altLang="en-US"/>
          </a:p>
        </p:txBody>
      </p:sp>
      <p:pic>
        <p:nvPicPr>
          <p:cNvPr id="65539" name="Picture 3">
            <a:extLst>
              <a:ext uri="{FF2B5EF4-FFF2-40B4-BE49-F238E27FC236}">
                <a16:creationId xmlns:a16="http://schemas.microsoft.com/office/drawing/2014/main" id="{B147FA23-45CE-7030-30A6-94C77E0A42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0" name="Text Box 4">
            <a:extLst>
              <a:ext uri="{FF2B5EF4-FFF2-40B4-BE49-F238E27FC236}">
                <a16:creationId xmlns:a16="http://schemas.microsoft.com/office/drawing/2014/main" id="{3647803A-EBBE-E969-CF20-2BB563414A2B}"/>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Decision for type of foundation </a:t>
            </a:r>
          </a:p>
        </p:txBody>
      </p:sp>
      <p:sp>
        <p:nvSpPr>
          <p:cNvPr id="65541" name="Rectangle 5">
            <a:extLst>
              <a:ext uri="{FF2B5EF4-FFF2-40B4-BE49-F238E27FC236}">
                <a16:creationId xmlns:a16="http://schemas.microsoft.com/office/drawing/2014/main" id="{843DB2F7-59EF-C90F-AD83-0661D83A90A0}"/>
              </a:ext>
            </a:extLst>
          </p:cNvPr>
          <p:cNvSpPr>
            <a:spLocks noChangeArrowheads="1"/>
          </p:cNvSpPr>
          <p:nvPr/>
        </p:nvSpPr>
        <p:spPr bwMode="auto">
          <a:xfrm>
            <a:off x="0" y="1295400"/>
            <a:ext cx="91440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lgn="just"/>
            <a:r>
              <a:rPr lang="en-US" altLang="en-US"/>
              <a:t>The EIC or the authorized engineer of the purchaser and the engineer of the contractor shall then decide upon the type of foundation to be adopted for that particular location.  </a:t>
            </a:r>
          </a:p>
          <a:p>
            <a:pPr lvl="2" algn="just"/>
            <a:r>
              <a:rPr lang="en-US" altLang="en-US"/>
              <a:t>Normally, the design department/ contractor is equipped with the set of foundation design and  the excavation plan for standard type of soils / rocks and their combinations, including sub- soil water bound stratas.  </a:t>
            </a:r>
          </a:p>
          <a:p>
            <a:pPr lvl="2" algn="just"/>
            <a:r>
              <a:rPr lang="en-US" altLang="en-US"/>
              <a:t>Any one of the readily available foundation design for the particular type of tower which fits in to the classification of soil/rock should be adopted.  </a:t>
            </a:r>
          </a:p>
          <a:p>
            <a:pPr lvl="2" algn="just"/>
            <a:r>
              <a:rPr lang="en-US" altLang="en-US"/>
              <a:t>If the strata is too strange, special type of foundation has to be adopted with the approval of Design department of the purchaser. </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FFB3F0B8-878C-F52B-249B-B11E0240D0AA}"/>
              </a:ext>
            </a:extLst>
          </p:cNvPr>
          <p:cNvSpPr>
            <a:spLocks noGrp="1" noChangeArrowheads="1"/>
          </p:cNvSpPr>
          <p:nvPr>
            <p:ph type="title"/>
          </p:nvPr>
        </p:nvSpPr>
        <p:spPr/>
        <p:txBody>
          <a:bodyPr/>
          <a:lstStyle/>
          <a:p>
            <a:endParaRPr lang="en-US" altLang="en-US"/>
          </a:p>
        </p:txBody>
      </p:sp>
      <p:pic>
        <p:nvPicPr>
          <p:cNvPr id="66563" name="Picture 3">
            <a:extLst>
              <a:ext uri="{FF2B5EF4-FFF2-40B4-BE49-F238E27FC236}">
                <a16:creationId xmlns:a16="http://schemas.microsoft.com/office/drawing/2014/main" id="{1712142B-2870-7860-ED6C-A147F606C9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Text Box 4">
            <a:extLst>
              <a:ext uri="{FF2B5EF4-FFF2-40B4-BE49-F238E27FC236}">
                <a16:creationId xmlns:a16="http://schemas.microsoft.com/office/drawing/2014/main" id="{24E644A8-8434-895A-A4E5-8899569979A2}"/>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Type of Foundations</a:t>
            </a:r>
          </a:p>
        </p:txBody>
      </p:sp>
      <p:sp>
        <p:nvSpPr>
          <p:cNvPr id="66565" name="Rectangle 5">
            <a:extLst>
              <a:ext uri="{FF2B5EF4-FFF2-40B4-BE49-F238E27FC236}">
                <a16:creationId xmlns:a16="http://schemas.microsoft.com/office/drawing/2014/main" id="{9B12889B-043F-C4D2-4D8F-79B845D9C712}"/>
              </a:ext>
            </a:extLst>
          </p:cNvPr>
          <p:cNvSpPr>
            <a:spLocks noChangeArrowheads="1"/>
          </p:cNvSpPr>
          <p:nvPr/>
        </p:nvSpPr>
        <p:spPr bwMode="auto">
          <a:xfrm>
            <a:off x="0" y="1295400"/>
            <a:ext cx="91440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There are many types of tower foundation which are in vogue these days. </a:t>
            </a:r>
          </a:p>
          <a:p>
            <a:pPr lvl="2"/>
            <a:r>
              <a:rPr lang="en-US" altLang="en-US"/>
              <a:t>The classification accordingly to the accurate structure is shown in </a:t>
            </a:r>
            <a:r>
              <a:rPr lang="en-US" altLang="en-US" b="1"/>
              <a:t>APPENDIX -VIII</a:t>
            </a:r>
            <a:r>
              <a:rPr lang="en-US" altLang="en-US"/>
              <a:t>. </a:t>
            </a:r>
          </a:p>
          <a:p>
            <a:pPr lvl="2"/>
            <a:r>
              <a:rPr lang="en-US" altLang="en-US"/>
              <a:t>They also relate to various types of soil classification such as normal soil, clayey soil, hard rock, soft rock, deformated soil, etc.</a:t>
            </a:r>
          </a:p>
          <a:p>
            <a:pPr lvl="2"/>
            <a:r>
              <a:rPr lang="en-US" altLang="en-US"/>
              <a:t>The pile type &amp; well type foundations are generally used in river crossing and crossing sections of the line. </a:t>
            </a:r>
          </a:p>
          <a:p>
            <a:pPr lvl="2"/>
            <a:r>
              <a:rPr lang="en-US" altLang="en-US"/>
              <a:t>Plate type and grill type foundations are not being used these days as their reliability is low. </a:t>
            </a:r>
          </a:p>
          <a:p>
            <a:pPr lvl="2"/>
            <a:r>
              <a:rPr lang="en-US" altLang="en-US"/>
              <a:t>The type foundations can be used for smaller towers.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586" name="Object 3">
            <a:extLst>
              <a:ext uri="{FF2B5EF4-FFF2-40B4-BE49-F238E27FC236}">
                <a16:creationId xmlns:a16="http://schemas.microsoft.com/office/drawing/2014/main" id="{20DF356E-2EF2-5B48-C739-65154981C4D3}"/>
              </a:ext>
            </a:extLst>
          </p:cNvPr>
          <p:cNvGraphicFramePr>
            <a:graphicFrameLocks noGrp="1" noChangeAspect="1"/>
          </p:cNvGraphicFramePr>
          <p:nvPr>
            <p:ph idx="1"/>
          </p:nvPr>
        </p:nvGraphicFramePr>
        <p:xfrm>
          <a:off x="0" y="838200"/>
          <a:ext cx="9144000" cy="6019800"/>
        </p:xfrm>
        <a:graphic>
          <a:graphicData uri="http://schemas.openxmlformats.org/presentationml/2006/ole">
            <mc:AlternateContent xmlns:mc="http://schemas.openxmlformats.org/markup-compatibility/2006">
              <mc:Choice xmlns:v="urn:schemas-microsoft-com:vml" Requires="v">
                <p:oleObj spid="_x0000_s5124" name="Bitmap Image" r:id="rId3" imgW="6447619" imgH="3390476" progId="Paint.Picture">
                  <p:embed/>
                </p:oleObj>
              </mc:Choice>
              <mc:Fallback>
                <p:oleObj name="Bitmap Image" r:id="rId3" imgW="6447619" imgH="3390476"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838200"/>
                        <a:ext cx="9144000" cy="60198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7587" name="Text Box 4">
            <a:extLst>
              <a:ext uri="{FF2B5EF4-FFF2-40B4-BE49-F238E27FC236}">
                <a16:creationId xmlns:a16="http://schemas.microsoft.com/office/drawing/2014/main" id="{F0353471-5AB3-E79B-37A1-1530E6465426}"/>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800" b="1">
                <a:solidFill>
                  <a:schemeClr val="tx2"/>
                </a:solidFill>
              </a:rPr>
              <a:t>APPENDIX -VIII</a:t>
            </a:r>
            <a:r>
              <a:rPr lang="en-US" altLang="en-US" sz="4800">
                <a:solidFill>
                  <a:schemeClr val="tx2"/>
                </a:solidFill>
              </a:rPr>
              <a:t>.</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E41EE67E-F463-D19F-FF04-E598327F9243}"/>
              </a:ext>
            </a:extLst>
          </p:cNvPr>
          <p:cNvSpPr>
            <a:spLocks noGrp="1" noChangeArrowheads="1"/>
          </p:cNvSpPr>
          <p:nvPr>
            <p:ph type="title"/>
          </p:nvPr>
        </p:nvSpPr>
        <p:spPr/>
        <p:txBody>
          <a:bodyPr/>
          <a:lstStyle/>
          <a:p>
            <a:endParaRPr lang="en-US" altLang="en-US"/>
          </a:p>
        </p:txBody>
      </p:sp>
      <p:pic>
        <p:nvPicPr>
          <p:cNvPr id="68611" name="Picture 3">
            <a:extLst>
              <a:ext uri="{FF2B5EF4-FFF2-40B4-BE49-F238E27FC236}">
                <a16:creationId xmlns:a16="http://schemas.microsoft.com/office/drawing/2014/main" id="{71C2ABA1-AC05-8433-6B36-20E063B5A1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2" name="Text Box 4">
            <a:extLst>
              <a:ext uri="{FF2B5EF4-FFF2-40B4-BE49-F238E27FC236}">
                <a16:creationId xmlns:a16="http://schemas.microsoft.com/office/drawing/2014/main" id="{DD7B0CA6-4839-89FC-F9D7-EEE5FFA5F459}"/>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Excavation</a:t>
            </a:r>
          </a:p>
        </p:txBody>
      </p:sp>
      <p:sp>
        <p:nvSpPr>
          <p:cNvPr id="68613" name="Rectangle 5">
            <a:extLst>
              <a:ext uri="{FF2B5EF4-FFF2-40B4-BE49-F238E27FC236}">
                <a16:creationId xmlns:a16="http://schemas.microsoft.com/office/drawing/2014/main" id="{57189980-AFEB-87A8-01AE-0C0215CB43DF}"/>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Pit marketing shall be carried out according to pit marking chart. The pit size in the case of open cast foundations shall be determined after allowing a margin of 150mm all round. </a:t>
            </a:r>
          </a:p>
          <a:p>
            <a:pPr lvl="2"/>
            <a:r>
              <a:rPr lang="en-US" altLang="en-US"/>
              <a:t>No margin is necessary in the case of undercut foundations.</a:t>
            </a:r>
          </a:p>
          <a:p>
            <a:pPr lvl="2"/>
            <a:r>
              <a:rPr lang="en-US" altLang="en-US"/>
              <a:t>The depth of the excavation at the pit enter shall be measured with reference to the tower center level.</a:t>
            </a:r>
          </a:p>
          <a:p>
            <a:pPr lvl="2"/>
            <a:r>
              <a:rPr lang="en-US" altLang="en-US"/>
              <a:t>The design office will furnish the survey gang with an ‘Excavation pit Marking Chart’ or ‘Excavation Plan’ which gives distance of pit centers,  sides and corners with reference to center  point of the tower.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1269CDF-6961-7C59-486F-C67650AAEA06}"/>
              </a:ext>
            </a:extLst>
          </p:cNvPr>
          <p:cNvSpPr>
            <a:spLocks noGrp="1" noChangeArrowheads="1"/>
          </p:cNvSpPr>
          <p:nvPr>
            <p:ph type="title"/>
          </p:nvPr>
        </p:nvSpPr>
        <p:spPr/>
        <p:txBody>
          <a:bodyPr/>
          <a:lstStyle/>
          <a:p>
            <a:endParaRPr lang="en-US" altLang="en-US"/>
          </a:p>
        </p:txBody>
      </p:sp>
      <p:pic>
        <p:nvPicPr>
          <p:cNvPr id="69635" name="Picture 3">
            <a:extLst>
              <a:ext uri="{FF2B5EF4-FFF2-40B4-BE49-F238E27FC236}">
                <a16:creationId xmlns:a16="http://schemas.microsoft.com/office/drawing/2014/main" id="{66FA6062-BAC9-041A-1484-CAA31D78CFC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6" name="Text Box 4">
            <a:extLst>
              <a:ext uri="{FF2B5EF4-FFF2-40B4-BE49-F238E27FC236}">
                <a16:creationId xmlns:a16="http://schemas.microsoft.com/office/drawing/2014/main" id="{0682BBD6-046E-EC66-A1C4-06F6FBF015A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Excavation</a:t>
            </a:r>
          </a:p>
        </p:txBody>
      </p:sp>
      <p:sp>
        <p:nvSpPr>
          <p:cNvPr id="69637" name="Rectangle 5">
            <a:extLst>
              <a:ext uri="{FF2B5EF4-FFF2-40B4-BE49-F238E27FC236}">
                <a16:creationId xmlns:a16="http://schemas.microsoft.com/office/drawing/2014/main" id="{CAE8A006-6F26-A536-B35C-950BE483471E}"/>
              </a:ext>
            </a:extLst>
          </p:cNvPr>
          <p:cNvSpPr>
            <a:spLocks noChangeArrowheads="1"/>
          </p:cNvSpPr>
          <p:nvPr/>
        </p:nvSpPr>
        <p:spPr bwMode="auto">
          <a:xfrm>
            <a:off x="0" y="1981200"/>
            <a:ext cx="91440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These distances are measured and each pit boundary is marked in the field by means of chalk spade or pick axe along the side of the pits. </a:t>
            </a:r>
          </a:p>
          <a:p>
            <a:pPr lvl="2"/>
            <a:r>
              <a:rPr lang="en-US" altLang="en-US"/>
              <a:t>While excavating, care should be taken that  earth is cut vertically/tapered/in steps as per the site requirement to avoid any   mishap during the course of excavation and foundation work.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C234C1F4-19B5-3893-4981-89A0E9163ADA}"/>
              </a:ext>
            </a:extLst>
          </p:cNvPr>
          <p:cNvSpPr>
            <a:spLocks noGrp="1" noChangeArrowheads="1"/>
          </p:cNvSpPr>
          <p:nvPr>
            <p:ph type="title"/>
          </p:nvPr>
        </p:nvSpPr>
        <p:spPr/>
        <p:txBody>
          <a:bodyPr/>
          <a:lstStyle/>
          <a:p>
            <a:endParaRPr lang="en-US" altLang="en-US"/>
          </a:p>
        </p:txBody>
      </p:sp>
      <p:pic>
        <p:nvPicPr>
          <p:cNvPr id="70659" name="Picture 3">
            <a:extLst>
              <a:ext uri="{FF2B5EF4-FFF2-40B4-BE49-F238E27FC236}">
                <a16:creationId xmlns:a16="http://schemas.microsoft.com/office/drawing/2014/main" id="{0551C1E3-2B28-1CD0-F320-87979C99BEE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0" name="Text Box 4">
            <a:extLst>
              <a:ext uri="{FF2B5EF4-FFF2-40B4-BE49-F238E27FC236}">
                <a16:creationId xmlns:a16="http://schemas.microsoft.com/office/drawing/2014/main" id="{46BD93EA-3912-85FB-027D-093E2A0461C8}"/>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Actual excavation</a:t>
            </a:r>
          </a:p>
        </p:txBody>
      </p:sp>
      <p:sp>
        <p:nvSpPr>
          <p:cNvPr id="70661" name="Rectangle 5">
            <a:extLst>
              <a:ext uri="{FF2B5EF4-FFF2-40B4-BE49-F238E27FC236}">
                <a16:creationId xmlns:a16="http://schemas.microsoft.com/office/drawing/2014/main" id="{D5F3702D-FFED-7695-49BA-76EF30CB1211}"/>
              </a:ext>
            </a:extLst>
          </p:cNvPr>
          <p:cNvSpPr>
            <a:spLocks noChangeArrowheads="1"/>
          </p:cNvSpPr>
          <p:nvPr/>
        </p:nvSpPr>
        <p:spPr bwMode="auto">
          <a:xfrm>
            <a:off x="0" y="1447800"/>
            <a:ext cx="91440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spcBef>
                <a:spcPct val="20000"/>
              </a:spcBef>
              <a:buChar char="•"/>
              <a:defRPr sz="3200">
                <a:solidFill>
                  <a:schemeClr val="tx1"/>
                </a:solidFill>
                <a:latin typeface="Times New Roman" panose="02020603050405020304" pitchFamily="18" charset="0"/>
              </a:defRPr>
            </a:lvl1pPr>
            <a:lvl2pPr marL="914400" indent="-457200">
              <a:spcBef>
                <a:spcPct val="20000"/>
              </a:spcBef>
              <a:buChar char="–"/>
              <a:defRPr sz="2800">
                <a:solidFill>
                  <a:schemeClr val="tx1"/>
                </a:solidFill>
                <a:latin typeface="Times New Roman" panose="02020603050405020304" pitchFamily="18" charset="0"/>
              </a:defRPr>
            </a:lvl2pPr>
            <a:lvl3pPr marL="1295400" indent="-381000">
              <a:spcBef>
                <a:spcPct val="20000"/>
              </a:spcBef>
              <a:buChar char="•"/>
              <a:defRPr sz="2400">
                <a:solidFill>
                  <a:schemeClr val="tx1"/>
                </a:solidFill>
                <a:latin typeface="Times New Roman" panose="02020603050405020304" pitchFamily="18" charset="0"/>
              </a:defRPr>
            </a:lvl3pPr>
            <a:lvl4pPr marL="1714500" indent="-342900">
              <a:spcBef>
                <a:spcPct val="20000"/>
              </a:spcBef>
              <a:buChar char="–"/>
              <a:defRPr sz="2000">
                <a:solidFill>
                  <a:schemeClr val="tx1"/>
                </a:solidFill>
                <a:latin typeface="Times New Roman" panose="02020603050405020304" pitchFamily="18" charset="0"/>
              </a:defRPr>
            </a:lvl4pPr>
            <a:lvl5pPr marL="2171700" indent="-342900">
              <a:spcBef>
                <a:spcPct val="20000"/>
              </a:spcBef>
              <a:buChar char="»"/>
              <a:defRPr sz="2000">
                <a:solidFill>
                  <a:schemeClr val="tx1"/>
                </a:solidFill>
                <a:latin typeface="Times New Roman" panose="02020603050405020304" pitchFamily="18" charset="0"/>
              </a:defRPr>
            </a:lvl5pPr>
            <a:lvl6pPr marL="2628900" indent="-3429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086100" indent="-3429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543300" indent="-3429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000500" indent="-3429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Before commencement of the excavation work, correct and applicable excavation plan in accordance with the soil/rock classification should be obtained by the construction crew members.  </a:t>
            </a:r>
          </a:p>
          <a:p>
            <a:pPr lvl="2"/>
            <a:r>
              <a:rPr lang="en-US" altLang="en-US"/>
              <a:t>The excavation wall shall be vertical and the pit dimensions shall be strictly as per the excavation plan and foundation drawing.      </a:t>
            </a:r>
          </a:p>
          <a:p>
            <a:pPr lvl="2"/>
            <a:r>
              <a:rPr lang="en-US" altLang="en-US"/>
              <a:t>All excavation shall be protected so as to maintain a clean surface, until the footing is placed. </a:t>
            </a:r>
          </a:p>
          <a:p>
            <a:pPr lvl="2"/>
            <a:r>
              <a:rPr lang="en-US" altLang="en-US"/>
              <a:t>In case of collapsible soil, precaution should be taken by providing shuttering and supports for the safety of the crew members. </a:t>
            </a:r>
            <a:r>
              <a:rPr lang="en-US" altLang="en-US" b="1"/>
              <a:t>(REF APPENDIX -VII-A)</a:t>
            </a:r>
            <a:r>
              <a:rPr lang="en-US" altLang="en-US"/>
              <a:t>. </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682" name="Object 3">
            <a:extLst>
              <a:ext uri="{FF2B5EF4-FFF2-40B4-BE49-F238E27FC236}">
                <a16:creationId xmlns:a16="http://schemas.microsoft.com/office/drawing/2014/main" id="{893C9BF2-508F-7F8D-843C-4D1981C215D6}"/>
              </a:ext>
            </a:extLst>
          </p:cNvPr>
          <p:cNvGraphicFramePr>
            <a:graphicFrameLocks noGrp="1" noChangeAspect="1"/>
          </p:cNvGraphicFramePr>
          <p:nvPr>
            <p:ph idx="1"/>
          </p:nvPr>
        </p:nvGraphicFramePr>
        <p:xfrm>
          <a:off x="0" y="762000"/>
          <a:ext cx="9144000" cy="5867400"/>
        </p:xfrm>
        <a:graphic>
          <a:graphicData uri="http://schemas.openxmlformats.org/presentationml/2006/ole">
            <mc:AlternateContent xmlns:mc="http://schemas.openxmlformats.org/markup-compatibility/2006">
              <mc:Choice xmlns:v="urn:schemas-microsoft-com:vml" Requires="v">
                <p:oleObj spid="_x0000_s6148" name="Bitmap Image" r:id="rId3" imgW="3914286" imgH="2390476" progId="Paint.Picture">
                  <p:embed/>
                </p:oleObj>
              </mc:Choice>
              <mc:Fallback>
                <p:oleObj name="Bitmap Image" r:id="rId3" imgW="3914286" imgH="2390476"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762000"/>
                        <a:ext cx="9144000" cy="58674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1683" name="Text Box 4">
            <a:extLst>
              <a:ext uri="{FF2B5EF4-FFF2-40B4-BE49-F238E27FC236}">
                <a16:creationId xmlns:a16="http://schemas.microsoft.com/office/drawing/2014/main" id="{80FE00D4-A465-A0CE-674D-8214894637BE}"/>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a:t>
            </a:r>
            <a:r>
              <a:rPr lang="en-US" altLang="en-US" sz="4800" b="1">
                <a:solidFill>
                  <a:schemeClr val="tx2"/>
                </a:solidFill>
              </a:rPr>
              <a:t>APPENDIX -VII-A</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350B0211-A48B-6EAB-273D-85F54A9F1984}"/>
              </a:ext>
            </a:extLst>
          </p:cNvPr>
          <p:cNvSpPr>
            <a:spLocks noGrp="1" noChangeArrowheads="1"/>
          </p:cNvSpPr>
          <p:nvPr>
            <p:ph type="title"/>
          </p:nvPr>
        </p:nvSpPr>
        <p:spPr/>
        <p:txBody>
          <a:bodyPr/>
          <a:lstStyle/>
          <a:p>
            <a:endParaRPr lang="en-US" altLang="en-US"/>
          </a:p>
        </p:txBody>
      </p:sp>
      <p:pic>
        <p:nvPicPr>
          <p:cNvPr id="72707" name="Picture 3">
            <a:extLst>
              <a:ext uri="{FF2B5EF4-FFF2-40B4-BE49-F238E27FC236}">
                <a16:creationId xmlns:a16="http://schemas.microsoft.com/office/drawing/2014/main" id="{74BC09D2-C8A3-3A41-EC1A-84B896BD56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 Box 4">
            <a:extLst>
              <a:ext uri="{FF2B5EF4-FFF2-40B4-BE49-F238E27FC236}">
                <a16:creationId xmlns:a16="http://schemas.microsoft.com/office/drawing/2014/main" id="{F4D45A76-0973-4D4E-64B4-2F80A224B144}"/>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Classification of soil</a:t>
            </a:r>
          </a:p>
        </p:txBody>
      </p:sp>
      <p:sp>
        <p:nvSpPr>
          <p:cNvPr id="72709" name="Rectangle 5">
            <a:extLst>
              <a:ext uri="{FF2B5EF4-FFF2-40B4-BE49-F238E27FC236}">
                <a16:creationId xmlns:a16="http://schemas.microsoft.com/office/drawing/2014/main" id="{346D2D65-0CBD-9304-A110-872BA8C0B87D}"/>
              </a:ext>
            </a:extLst>
          </p:cNvPr>
          <p:cNvSpPr>
            <a:spLocks noChangeArrowheads="1"/>
          </p:cNvSpPr>
          <p:nvPr/>
        </p:nvSpPr>
        <p:spPr bwMode="auto">
          <a:xfrm>
            <a:off x="0" y="1447800"/>
            <a:ext cx="91440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buFont typeface="Wingdings" panose="05000000000000000000" pitchFamily="2" charset="2"/>
              <a:buChar char="Ø"/>
            </a:pPr>
            <a:r>
              <a:rPr lang="en-US" altLang="en-US"/>
              <a:t>Normal Soil: </a:t>
            </a:r>
          </a:p>
          <a:p>
            <a:pPr lvl="2"/>
            <a:r>
              <a:rPr lang="en-US" altLang="en-US"/>
              <a:t>Soil which can be easily removed by means of an ordinary pick axe, spade and shovel.</a:t>
            </a:r>
          </a:p>
          <a:p>
            <a:pPr lvl="2">
              <a:buFont typeface="Wingdings" panose="05000000000000000000" pitchFamily="2" charset="2"/>
              <a:buChar char="Ø"/>
            </a:pPr>
            <a:r>
              <a:rPr lang="en-US" altLang="en-US"/>
              <a:t>Wet Soil (Submerged Soil) </a:t>
            </a:r>
          </a:p>
          <a:p>
            <a:pPr lvl="2"/>
            <a:r>
              <a:rPr lang="en-US" altLang="en-US"/>
              <a:t>Where the subsoil water table is encountered within the range of foundation depth or/and where pumping or bailing out of water is required due to  presence of surface water will be treated as wet soil/submerged soil.</a:t>
            </a:r>
          </a:p>
          <a:p>
            <a:pPr lvl="2">
              <a:buFont typeface="Wingdings" panose="05000000000000000000" pitchFamily="2" charset="2"/>
              <a:buChar char="Ø"/>
            </a:pPr>
            <a:r>
              <a:rPr lang="en-US" altLang="en-US"/>
              <a:t>Rocky  Soil (Strata) :</a:t>
            </a:r>
          </a:p>
          <a:p>
            <a:pPr lvl="2"/>
            <a:r>
              <a:rPr lang="en-US" altLang="en-US"/>
              <a:t>Fissured Rock/Soft Rock </a:t>
            </a:r>
          </a:p>
          <a:p>
            <a:pPr lvl="2"/>
            <a:r>
              <a:rPr lang="en-US" altLang="en-US"/>
              <a:t>Hard Rock </a:t>
            </a:r>
          </a:p>
          <a:p>
            <a:pPr lvl="3">
              <a:buFontTx/>
              <a:buNone/>
            </a:pPr>
            <a:endParaRPr lang="en-US" altLang="en-US" sz="2400"/>
          </a:p>
          <a:p>
            <a:pPr lvl="2"/>
            <a:endParaRPr lang="en-US" alt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ABCC212C-6009-9CD4-7BF9-C9CA3955D8ED}"/>
              </a:ext>
            </a:extLst>
          </p:cNvPr>
          <p:cNvSpPr>
            <a:spLocks noGrp="1" noChangeArrowheads="1"/>
          </p:cNvSpPr>
          <p:nvPr>
            <p:ph type="title"/>
          </p:nvPr>
        </p:nvSpPr>
        <p:spPr/>
        <p:txBody>
          <a:bodyPr/>
          <a:lstStyle/>
          <a:p>
            <a:endParaRPr lang="en-US" altLang="en-US"/>
          </a:p>
        </p:txBody>
      </p:sp>
      <p:pic>
        <p:nvPicPr>
          <p:cNvPr id="73731" name="Picture 3">
            <a:extLst>
              <a:ext uri="{FF2B5EF4-FFF2-40B4-BE49-F238E27FC236}">
                <a16:creationId xmlns:a16="http://schemas.microsoft.com/office/drawing/2014/main" id="{F532194D-68D5-07D3-7BAB-41CFA4A50D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2" name="Text Box 4">
            <a:extLst>
              <a:ext uri="{FF2B5EF4-FFF2-40B4-BE49-F238E27FC236}">
                <a16:creationId xmlns:a16="http://schemas.microsoft.com/office/drawing/2014/main" id="{34FC7C49-A724-A221-5544-54EED8478378}"/>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Classification of soil</a:t>
            </a:r>
          </a:p>
        </p:txBody>
      </p:sp>
      <p:sp>
        <p:nvSpPr>
          <p:cNvPr id="73733" name="Rectangle 5">
            <a:extLst>
              <a:ext uri="{FF2B5EF4-FFF2-40B4-BE49-F238E27FC236}">
                <a16:creationId xmlns:a16="http://schemas.microsoft.com/office/drawing/2014/main" id="{2978D1E8-7A20-F0E0-73E4-AAC75CEE12F1}"/>
              </a:ext>
            </a:extLst>
          </p:cNvPr>
          <p:cNvSpPr>
            <a:spLocks noChangeArrowheads="1"/>
          </p:cNvSpPr>
          <p:nvPr/>
        </p:nvSpPr>
        <p:spPr bwMode="auto">
          <a:xfrm>
            <a:off x="0" y="1447800"/>
            <a:ext cx="91440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buFont typeface="Wingdings" panose="05000000000000000000" pitchFamily="2" charset="2"/>
              <a:buChar char="Ø"/>
            </a:pPr>
            <a:r>
              <a:rPr lang="en-US" altLang="en-US" sz="2800"/>
              <a:t>Fissured Rock/Soft Rock </a:t>
            </a:r>
          </a:p>
          <a:p>
            <a:pPr lvl="2"/>
            <a:r>
              <a:rPr lang="en-US" altLang="en-US"/>
              <a:t>Lime stone, laterite, hard conglomerate or other soft or fissured rock which can be quarried or split with crow bars wedges or pickaxes will be classified as fissured rock/soft rock. </a:t>
            </a:r>
          </a:p>
          <a:p>
            <a:pPr lvl="2"/>
            <a:r>
              <a:rPr lang="en-US" altLang="en-US"/>
              <a:t>However, if required, light blasting may be resorted to for loosening the material and hasten the excavation activity.  </a:t>
            </a:r>
          </a:p>
          <a:p>
            <a:pPr lvl="2"/>
            <a:r>
              <a:rPr lang="en-US" altLang="en-US"/>
              <a:t>However, this will not in any way entitle the material to be classified as hard rock.</a:t>
            </a:r>
          </a:p>
          <a:p>
            <a:pPr lvl="2">
              <a:buFont typeface="Wingdings" panose="05000000000000000000" pitchFamily="2" charset="2"/>
              <a:buChar char="Ø"/>
            </a:pPr>
            <a:r>
              <a:rPr lang="en-US" altLang="en-US" sz="2800"/>
              <a:t>Hard Rock </a:t>
            </a:r>
          </a:p>
          <a:p>
            <a:pPr lvl="2"/>
            <a:r>
              <a:rPr lang="en-US" altLang="en-US"/>
              <a:t>Any rock excavation other than specified under fissured rock/soft rock above, for which blasting, drilling, chiseling are required. </a:t>
            </a:r>
          </a:p>
          <a:p>
            <a:pPr lvl="3">
              <a:buFontTx/>
              <a:buNone/>
            </a:pPr>
            <a:endParaRPr lang="en-US" altLang="en-US" sz="2400"/>
          </a:p>
          <a:p>
            <a:pPr lvl="2"/>
            <a:endParaRPr lang="en-US" alt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D05AA589-6F93-B826-FA4B-D1A76AE88F0B}"/>
              </a:ext>
            </a:extLst>
          </p:cNvPr>
          <p:cNvSpPr>
            <a:spLocks noGrp="1" noChangeArrowheads="1"/>
          </p:cNvSpPr>
          <p:nvPr>
            <p:ph type="title"/>
          </p:nvPr>
        </p:nvSpPr>
        <p:spPr/>
        <p:txBody>
          <a:bodyPr/>
          <a:lstStyle/>
          <a:p>
            <a:endParaRPr lang="en-US" altLang="en-US"/>
          </a:p>
        </p:txBody>
      </p:sp>
      <p:pic>
        <p:nvPicPr>
          <p:cNvPr id="74755" name="Picture 3">
            <a:extLst>
              <a:ext uri="{FF2B5EF4-FFF2-40B4-BE49-F238E27FC236}">
                <a16:creationId xmlns:a16="http://schemas.microsoft.com/office/drawing/2014/main" id="{4FA26C0F-F202-20A9-DFC9-FF2754403F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6" name="Text Box 4">
            <a:extLst>
              <a:ext uri="{FF2B5EF4-FFF2-40B4-BE49-F238E27FC236}">
                <a16:creationId xmlns:a16="http://schemas.microsoft.com/office/drawing/2014/main" id="{A8CDEB47-369C-D95B-C464-125DA94CD48E}"/>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Composite Soil </a:t>
            </a:r>
          </a:p>
        </p:txBody>
      </p:sp>
      <p:sp>
        <p:nvSpPr>
          <p:cNvPr id="74757" name="Rectangle 5">
            <a:extLst>
              <a:ext uri="{FF2B5EF4-FFF2-40B4-BE49-F238E27FC236}">
                <a16:creationId xmlns:a16="http://schemas.microsoft.com/office/drawing/2014/main" id="{3646F699-907F-F5D5-CDA4-290CBA5E9F14}"/>
              </a:ext>
            </a:extLst>
          </p:cNvPr>
          <p:cNvSpPr>
            <a:spLocks noChangeArrowheads="1"/>
          </p:cNvSpPr>
          <p:nvPr/>
        </p:nvSpPr>
        <p:spPr bwMode="auto">
          <a:xfrm>
            <a:off x="0" y="1447800"/>
            <a:ext cx="91440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Where the soil is of composite nature, classification of foundation will be according to the type of soil which is predominant in the footing.  </a:t>
            </a:r>
          </a:p>
          <a:p>
            <a:pPr lvl="2"/>
            <a:r>
              <a:rPr lang="en-US" altLang="en-US"/>
              <a:t>The decision of the Engineer-in-charge shall be final and binding with reference to classification of soil and foundation to be adopted at that particular location. </a:t>
            </a:r>
          </a:p>
          <a:p>
            <a:pPr lvl="2"/>
            <a:r>
              <a:rPr lang="en-US" altLang="en-US"/>
              <a:t>The adoption of footing depends upon the type of Soil and the tower loadings.  </a:t>
            </a:r>
          </a:p>
          <a:p>
            <a:pPr lvl="2"/>
            <a:r>
              <a:rPr lang="en-US" altLang="en-US"/>
              <a:t>The foundation to be adopted therefore depends upon the type of soil, quantum of tower loading and preference for structural arrangements of footing.</a:t>
            </a:r>
            <a:r>
              <a:rPr lang="en-US" altLang="en-US" b="1"/>
              <a:t> </a:t>
            </a:r>
          </a:p>
          <a:p>
            <a:pPr lvl="2"/>
            <a:r>
              <a:rPr lang="en-US" altLang="en-US" b="1"/>
              <a:t>APPENDIX - VIII</a:t>
            </a:r>
            <a:r>
              <a:rPr lang="en-US" altLang="en-US"/>
              <a:t> shows the type of footings to be adopted for various soil types. </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5778" name="Object 3">
            <a:extLst>
              <a:ext uri="{FF2B5EF4-FFF2-40B4-BE49-F238E27FC236}">
                <a16:creationId xmlns:a16="http://schemas.microsoft.com/office/drawing/2014/main" id="{72F4D61F-6C88-873B-A2DE-1F4D33F83AD4}"/>
              </a:ext>
            </a:extLst>
          </p:cNvPr>
          <p:cNvGraphicFramePr>
            <a:graphicFrameLocks noGrp="1" noChangeAspect="1"/>
          </p:cNvGraphicFramePr>
          <p:nvPr>
            <p:ph idx="1"/>
          </p:nvPr>
        </p:nvGraphicFramePr>
        <p:xfrm>
          <a:off x="0" y="762000"/>
          <a:ext cx="9144000" cy="6096000"/>
        </p:xfrm>
        <a:graphic>
          <a:graphicData uri="http://schemas.openxmlformats.org/presentationml/2006/ole">
            <mc:AlternateContent xmlns:mc="http://schemas.openxmlformats.org/markup-compatibility/2006">
              <mc:Choice xmlns:v="urn:schemas-microsoft-com:vml" Requires="v">
                <p:oleObj spid="_x0000_s7172" name="Bitmap Image" r:id="rId3" imgW="4629796" imgH="2314286" progId="Paint.Picture">
                  <p:embed/>
                </p:oleObj>
              </mc:Choice>
              <mc:Fallback>
                <p:oleObj name="Bitmap Image" r:id="rId3" imgW="4629796" imgH="2314286"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762000"/>
                        <a:ext cx="9144000" cy="6096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5779" name="Text Box 4">
            <a:extLst>
              <a:ext uri="{FF2B5EF4-FFF2-40B4-BE49-F238E27FC236}">
                <a16:creationId xmlns:a16="http://schemas.microsoft.com/office/drawing/2014/main" id="{7ABDC8AD-60A4-4A39-B677-A7D3F946139C}"/>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a:t>
            </a:r>
            <a:r>
              <a:rPr lang="en-US" altLang="en-US" sz="4800" b="1">
                <a:solidFill>
                  <a:schemeClr val="tx2"/>
                </a:solidFill>
              </a:rPr>
              <a:t>APPENDIX - VIII</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AFB89904-EA1B-54A8-A77D-0693D0C59B28}"/>
              </a:ext>
            </a:extLst>
          </p:cNvPr>
          <p:cNvSpPr>
            <a:spLocks noGrp="1" noChangeArrowheads="1"/>
          </p:cNvSpPr>
          <p:nvPr>
            <p:ph type="title"/>
          </p:nvPr>
        </p:nvSpPr>
        <p:spPr/>
        <p:txBody>
          <a:bodyPr/>
          <a:lstStyle/>
          <a:p>
            <a:endParaRPr lang="en-US" altLang="en-US"/>
          </a:p>
        </p:txBody>
      </p:sp>
      <p:pic>
        <p:nvPicPr>
          <p:cNvPr id="76803" name="Picture 3">
            <a:extLst>
              <a:ext uri="{FF2B5EF4-FFF2-40B4-BE49-F238E27FC236}">
                <a16:creationId xmlns:a16="http://schemas.microsoft.com/office/drawing/2014/main" id="{DBC273DD-D2E2-D0B9-5593-E92E639053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4" name="Text Box 4">
            <a:extLst>
              <a:ext uri="{FF2B5EF4-FFF2-40B4-BE49-F238E27FC236}">
                <a16:creationId xmlns:a16="http://schemas.microsoft.com/office/drawing/2014/main" id="{BAE28A04-ECF1-CD1A-0301-DEC4F537719A}"/>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Hard rock excavation </a:t>
            </a:r>
          </a:p>
        </p:txBody>
      </p:sp>
      <p:sp>
        <p:nvSpPr>
          <p:cNvPr id="76805" name="Rectangle 5">
            <a:extLst>
              <a:ext uri="{FF2B5EF4-FFF2-40B4-BE49-F238E27FC236}">
                <a16:creationId xmlns:a16="http://schemas.microsoft.com/office/drawing/2014/main" id="{50E30609-E8BB-DE2B-919F-0D71DFB4F08C}"/>
              </a:ext>
            </a:extLst>
          </p:cNvPr>
          <p:cNvSpPr>
            <a:spLocks noChangeArrowheads="1"/>
          </p:cNvSpPr>
          <p:nvPr/>
        </p:nvSpPr>
        <p:spPr bwMode="auto">
          <a:xfrm>
            <a:off x="0" y="1219200"/>
            <a:ext cx="9144000" cy="541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Where rock is encountered, the holes for tower footings shall preferably be drilled, but where blasting is to be resorted to as an economy measure, it shall be done with the utmost care to minimize the use of concrete for filling up the blasted area.  </a:t>
            </a:r>
          </a:p>
          <a:p>
            <a:pPr lvl="2"/>
            <a:r>
              <a:rPr lang="en-US" altLang="en-US"/>
              <a:t>All necessary precautions for handling and use of blasting materials shall be taken.  </a:t>
            </a:r>
          </a:p>
          <a:p>
            <a:pPr lvl="2"/>
            <a:r>
              <a:rPr lang="en-US" altLang="en-US"/>
              <a:t>If inadvertently large quantities are excavated/blasted, the full volume excavated/blasted shall be filled with the structural concrete. </a:t>
            </a:r>
          </a:p>
          <a:p>
            <a:pPr lvl="2"/>
            <a:r>
              <a:rPr lang="en-US" altLang="en-US"/>
              <a:t>If this is not adhered to, there are chances of reduction of reliability of foundation against upward loads.</a:t>
            </a:r>
          </a:p>
          <a:p>
            <a:pPr lvl="2"/>
            <a:r>
              <a:rPr lang="en-US" altLang="en-US"/>
              <a:t>In case where drilling is done, the stubs may be shortened suitably with the approval of the owner or his authorized representatives.</a:t>
            </a:r>
            <a:r>
              <a:rPr lang="en-US" altLang="en-US" sz="2800"/>
              <a:t>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B41CFCEF-FDE8-6D8C-C009-7E1114E258EC}"/>
              </a:ext>
            </a:extLst>
          </p:cNvPr>
          <p:cNvSpPr>
            <a:spLocks noGrp="1" noChangeArrowheads="1"/>
          </p:cNvSpPr>
          <p:nvPr>
            <p:ph type="title"/>
          </p:nvPr>
        </p:nvSpPr>
        <p:spPr/>
        <p:txBody>
          <a:bodyPr/>
          <a:lstStyle/>
          <a:p>
            <a:endParaRPr lang="en-US" altLang="en-US"/>
          </a:p>
        </p:txBody>
      </p:sp>
      <p:pic>
        <p:nvPicPr>
          <p:cNvPr id="77827" name="Picture 3">
            <a:extLst>
              <a:ext uri="{FF2B5EF4-FFF2-40B4-BE49-F238E27FC236}">
                <a16:creationId xmlns:a16="http://schemas.microsoft.com/office/drawing/2014/main" id="{0795F5C0-12B0-B8AE-DAEC-B4532D19C0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8" name="Text Box 4">
            <a:extLst>
              <a:ext uri="{FF2B5EF4-FFF2-40B4-BE49-F238E27FC236}">
                <a16:creationId xmlns:a16="http://schemas.microsoft.com/office/drawing/2014/main" id="{13ACEA42-7DDE-C8CC-D21D-97AFFFCE2F10}"/>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Hard rock excavation </a:t>
            </a:r>
          </a:p>
        </p:txBody>
      </p:sp>
      <p:sp>
        <p:nvSpPr>
          <p:cNvPr id="77829" name="Rectangle 5">
            <a:extLst>
              <a:ext uri="{FF2B5EF4-FFF2-40B4-BE49-F238E27FC236}">
                <a16:creationId xmlns:a16="http://schemas.microsoft.com/office/drawing/2014/main" id="{FE3E15F5-97B5-E533-31DF-E1C529E91438}"/>
              </a:ext>
            </a:extLst>
          </p:cNvPr>
          <p:cNvSpPr>
            <a:spLocks noChangeArrowheads="1"/>
          </p:cNvSpPr>
          <p:nvPr/>
        </p:nvSpPr>
        <p:spPr bwMode="auto">
          <a:xfrm>
            <a:off x="0" y="2133600"/>
            <a:ext cx="91440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 excavation shall be carried out strictly as per the excavation plan approved by the owner/customer for the particular type of structure with/without extension and the particular type of Soil Rock.</a:t>
            </a:r>
          </a:p>
          <a:p>
            <a:pPr lvl="2"/>
            <a:r>
              <a:rPr lang="en-US" altLang="en-US"/>
              <a:t>As a  matter of fact, the excavation plan shall be re-worked our as indicated in </a:t>
            </a:r>
            <a:r>
              <a:rPr lang="en-US" altLang="en-US" b="1"/>
              <a:t>APPENDIX - VII</a:t>
            </a:r>
            <a:r>
              <a:rPr lang="en-US" altLang="en-US"/>
              <a:t>. </a:t>
            </a:r>
          </a:p>
          <a:p>
            <a:pPr lvl="2"/>
            <a:r>
              <a:rPr lang="en-US" altLang="en-US"/>
              <a:t>However, while re-working, the C/C distance between the two pits will be with reference to the junction of reduced chimney and footing. </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78235E10-8F2C-1A03-8DC5-32870AFAADD0}"/>
              </a:ext>
            </a:extLst>
          </p:cNvPr>
          <p:cNvSpPr>
            <a:spLocks noGrp="1" noChangeArrowheads="1"/>
          </p:cNvSpPr>
          <p:nvPr>
            <p:ph type="title"/>
          </p:nvPr>
        </p:nvSpPr>
        <p:spPr/>
        <p:txBody>
          <a:bodyPr/>
          <a:lstStyle/>
          <a:p>
            <a:endParaRPr lang="en-US" altLang="en-US"/>
          </a:p>
        </p:txBody>
      </p:sp>
      <p:pic>
        <p:nvPicPr>
          <p:cNvPr id="78851" name="Picture 3">
            <a:extLst>
              <a:ext uri="{FF2B5EF4-FFF2-40B4-BE49-F238E27FC236}">
                <a16:creationId xmlns:a16="http://schemas.microsoft.com/office/drawing/2014/main" id="{80399C7D-DFA6-D1B4-7BC3-4969B45D9E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2" name="Text Box 4">
            <a:extLst>
              <a:ext uri="{FF2B5EF4-FFF2-40B4-BE49-F238E27FC236}">
                <a16:creationId xmlns:a16="http://schemas.microsoft.com/office/drawing/2014/main" id="{879A69D4-971D-26D0-B8FD-DA2FBA44321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Blasting material. </a:t>
            </a:r>
          </a:p>
        </p:txBody>
      </p:sp>
      <p:sp>
        <p:nvSpPr>
          <p:cNvPr id="78853" name="Rectangle 5">
            <a:extLst>
              <a:ext uri="{FF2B5EF4-FFF2-40B4-BE49-F238E27FC236}">
                <a16:creationId xmlns:a16="http://schemas.microsoft.com/office/drawing/2014/main" id="{EE3B9B99-308A-2093-8B0C-808B1A4FEEDF}"/>
              </a:ext>
            </a:extLst>
          </p:cNvPr>
          <p:cNvSpPr>
            <a:spLocks noChangeArrowheads="1"/>
          </p:cNvSpPr>
          <p:nvPr/>
        </p:nvSpPr>
        <p:spPr bwMode="auto">
          <a:xfrm>
            <a:off x="0" y="2133600"/>
            <a:ext cx="91440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The Contractor shall procure requisite blasting material and be responsible for the purpose of the storage and use of this material. </a:t>
            </a:r>
          </a:p>
          <a:p>
            <a:pPr lvl="2"/>
            <a:r>
              <a:rPr lang="en-US" altLang="en-US"/>
              <a:t>Necessary permission/approvals from the concerned Government department may be obtained by the contractor.</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AC414D10-835F-40D6-FA11-53307DD26B05}"/>
              </a:ext>
            </a:extLst>
          </p:cNvPr>
          <p:cNvSpPr>
            <a:spLocks noGrp="1" noChangeArrowheads="1"/>
          </p:cNvSpPr>
          <p:nvPr>
            <p:ph type="title"/>
          </p:nvPr>
        </p:nvSpPr>
        <p:spPr/>
        <p:txBody>
          <a:bodyPr/>
          <a:lstStyle/>
          <a:p>
            <a:endParaRPr lang="en-US" altLang="en-US"/>
          </a:p>
        </p:txBody>
      </p:sp>
      <p:pic>
        <p:nvPicPr>
          <p:cNvPr id="79875" name="Picture 3">
            <a:extLst>
              <a:ext uri="{FF2B5EF4-FFF2-40B4-BE49-F238E27FC236}">
                <a16:creationId xmlns:a16="http://schemas.microsoft.com/office/drawing/2014/main" id="{0E06A5CF-3747-8CF8-0983-845CB4FCB5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6" name="Text Box 4">
            <a:extLst>
              <a:ext uri="{FF2B5EF4-FFF2-40B4-BE49-F238E27FC236}">
                <a16:creationId xmlns:a16="http://schemas.microsoft.com/office/drawing/2014/main" id="{824F711E-20FC-27D6-5BF4-28A4010E6102}"/>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Shoring and Shuttering </a:t>
            </a:r>
          </a:p>
        </p:txBody>
      </p:sp>
      <p:sp>
        <p:nvSpPr>
          <p:cNvPr id="79877" name="Rectangle 5">
            <a:extLst>
              <a:ext uri="{FF2B5EF4-FFF2-40B4-BE49-F238E27FC236}">
                <a16:creationId xmlns:a16="http://schemas.microsoft.com/office/drawing/2014/main" id="{477230A2-494D-947E-F964-903241BF671F}"/>
              </a:ext>
            </a:extLst>
          </p:cNvPr>
          <p:cNvSpPr>
            <a:spLocks noChangeArrowheads="1"/>
          </p:cNvSpPr>
          <p:nvPr/>
        </p:nvSpPr>
        <p:spPr bwMode="auto">
          <a:xfrm>
            <a:off x="0" y="2133600"/>
            <a:ext cx="91440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 If pits excavated in sandy soil or water bearing strata and particularly black cotton soil where there is every likelihood of pit  collapse, shoring and shuttering, made out of timber planks of  30-35mm thickness or steel frames of adequate strength to suit  the requirement, will be provided.</a:t>
            </a:r>
          </a:p>
          <a:p>
            <a:pPr lvl="2"/>
            <a:r>
              <a:rPr lang="en-US" altLang="en-US"/>
              <a:t>Sand bedding/stone bedding will be provided in foundation of marshy and wet black cotton foundations which will work as a sub-grade.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0B2E1047-4FC9-0370-89C9-01BF2427C830}"/>
              </a:ext>
            </a:extLst>
          </p:cNvPr>
          <p:cNvSpPr>
            <a:spLocks noGrp="1" noChangeArrowheads="1"/>
          </p:cNvSpPr>
          <p:nvPr>
            <p:ph type="title"/>
          </p:nvPr>
        </p:nvSpPr>
        <p:spPr/>
        <p:txBody>
          <a:bodyPr/>
          <a:lstStyle/>
          <a:p>
            <a:endParaRPr lang="en-US" altLang="en-US"/>
          </a:p>
        </p:txBody>
      </p:sp>
      <p:pic>
        <p:nvPicPr>
          <p:cNvPr id="80899" name="Picture 3">
            <a:extLst>
              <a:ext uri="{FF2B5EF4-FFF2-40B4-BE49-F238E27FC236}">
                <a16:creationId xmlns:a16="http://schemas.microsoft.com/office/drawing/2014/main" id="{81578B9C-8A85-A02A-5CE5-47CC2B44A54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0" name="Text Box 4">
            <a:extLst>
              <a:ext uri="{FF2B5EF4-FFF2-40B4-BE49-F238E27FC236}">
                <a16:creationId xmlns:a16="http://schemas.microsoft.com/office/drawing/2014/main" id="{F8964AE0-6273-BB4B-A94B-68454F67743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Dewatering </a:t>
            </a:r>
          </a:p>
        </p:txBody>
      </p:sp>
      <p:sp>
        <p:nvSpPr>
          <p:cNvPr id="80901" name="Rectangle 5">
            <a:extLst>
              <a:ext uri="{FF2B5EF4-FFF2-40B4-BE49-F238E27FC236}">
                <a16:creationId xmlns:a16="http://schemas.microsoft.com/office/drawing/2014/main" id="{FC7BC9C3-FF10-DA52-043D-A642287BB4C7}"/>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Dewatering shall be carried out manually or by mechanical means or power driven pumps to facilitate excavation and casting of foundation. </a:t>
            </a:r>
          </a:p>
          <a:p>
            <a:pPr lvl="2"/>
            <a:r>
              <a:rPr lang="en-US" altLang="en-US"/>
              <a:t>The pumps shall be suitable for handling muddy water. </a:t>
            </a:r>
          </a:p>
          <a:p>
            <a:pPr lvl="2"/>
            <a:r>
              <a:rPr lang="en-US" altLang="en-US"/>
              <a:t>Dewatering is not necessary in case of bored foundations extending below water table. </a:t>
            </a:r>
          </a:p>
          <a:p>
            <a:pPr lvl="2"/>
            <a:r>
              <a:rPr lang="en-US" altLang="en-US"/>
              <a:t>The size of the mechanical/electrical pump will depend upon </a:t>
            </a:r>
          </a:p>
          <a:p>
            <a:pPr lvl="2"/>
            <a:r>
              <a:rPr lang="en-US" altLang="en-US"/>
              <a:t>the quantum of water required to be handled per hour. </a:t>
            </a:r>
          </a:p>
          <a:p>
            <a:pPr lvl="2"/>
            <a:r>
              <a:rPr lang="en-US" altLang="en-US"/>
              <a:t>In areas where sub-soil water recoupement is heavy and where water cannot be controlled even by use of power driven pumps, well point system is used for controlling water.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4848B375-915A-A1BD-D7D9-97A0F02FCDF4}"/>
              </a:ext>
            </a:extLst>
          </p:cNvPr>
          <p:cNvSpPr>
            <a:spLocks noGrp="1" noChangeArrowheads="1"/>
          </p:cNvSpPr>
          <p:nvPr>
            <p:ph type="title"/>
          </p:nvPr>
        </p:nvSpPr>
        <p:spPr/>
        <p:txBody>
          <a:bodyPr/>
          <a:lstStyle/>
          <a:p>
            <a:endParaRPr lang="en-US" altLang="en-US"/>
          </a:p>
        </p:txBody>
      </p:sp>
      <p:pic>
        <p:nvPicPr>
          <p:cNvPr id="81923" name="Picture 3">
            <a:extLst>
              <a:ext uri="{FF2B5EF4-FFF2-40B4-BE49-F238E27FC236}">
                <a16:creationId xmlns:a16="http://schemas.microsoft.com/office/drawing/2014/main" id="{92FF8C14-5AC5-9623-BB5E-34460BDF172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4" name="Text Box 4">
            <a:extLst>
              <a:ext uri="{FF2B5EF4-FFF2-40B4-BE49-F238E27FC236}">
                <a16:creationId xmlns:a16="http://schemas.microsoft.com/office/drawing/2014/main" id="{CFA30191-3348-20E9-90C8-42BE688DE25E}"/>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Dewatering </a:t>
            </a:r>
          </a:p>
        </p:txBody>
      </p:sp>
      <p:sp>
        <p:nvSpPr>
          <p:cNvPr id="81925" name="Rectangle 5">
            <a:extLst>
              <a:ext uri="{FF2B5EF4-FFF2-40B4-BE49-F238E27FC236}">
                <a16:creationId xmlns:a16="http://schemas.microsoft.com/office/drawing/2014/main" id="{E3B840B9-3146-A44F-AE12-BB7111EA0F88}"/>
              </a:ext>
            </a:extLst>
          </p:cNvPr>
          <p:cNvSpPr>
            <a:spLocks noChangeArrowheads="1"/>
          </p:cNvSpPr>
          <p:nvPr/>
        </p:nvSpPr>
        <p:spPr bwMode="auto">
          <a:xfrm>
            <a:off x="0" y="2362200"/>
            <a:ext cx="9144000"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2"/>
            <a:r>
              <a:rPr lang="en-US" altLang="en-US"/>
              <a:t>In this system a grid of pipes are laid around the area where the</a:t>
            </a:r>
          </a:p>
          <a:p>
            <a:pPr lvl="2">
              <a:buFontTx/>
              <a:buNone/>
            </a:pPr>
            <a:r>
              <a:rPr lang="en-US" altLang="en-US"/>
              <a:t>  pits are excavated and the system is very effective in pumping water particularly in sandy soils.</a:t>
            </a:r>
          </a:p>
          <a:p>
            <a:pPr lvl="2"/>
            <a:r>
              <a:rPr lang="en-US" altLang="en-US"/>
              <a:t> After commencing pumping operation the pit can be excavated avoiding risk of collapse of earth.</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35BF3B62-5EA2-0EA5-C9EF-13F4C1C6063A}"/>
              </a:ext>
            </a:extLst>
          </p:cNvPr>
          <p:cNvSpPr>
            <a:spLocks noGrp="1" noChangeArrowheads="1"/>
          </p:cNvSpPr>
          <p:nvPr>
            <p:ph type="title"/>
          </p:nvPr>
        </p:nvSpPr>
        <p:spPr/>
        <p:txBody>
          <a:bodyPr/>
          <a:lstStyle/>
          <a:p>
            <a:endParaRPr lang="en-US" altLang="en-US"/>
          </a:p>
        </p:txBody>
      </p:sp>
      <p:pic>
        <p:nvPicPr>
          <p:cNvPr id="82947" name="Picture 3">
            <a:extLst>
              <a:ext uri="{FF2B5EF4-FFF2-40B4-BE49-F238E27FC236}">
                <a16:creationId xmlns:a16="http://schemas.microsoft.com/office/drawing/2014/main" id="{A84C7801-82A5-96F5-076E-07968FC2A35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8" name="Text Box 4">
            <a:extLst>
              <a:ext uri="{FF2B5EF4-FFF2-40B4-BE49-F238E27FC236}">
                <a16:creationId xmlns:a16="http://schemas.microsoft.com/office/drawing/2014/main" id="{FDEC90B2-4BF9-1360-404D-A270F5107C03}"/>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2949" name="Rectangle 5">
            <a:extLst>
              <a:ext uri="{FF2B5EF4-FFF2-40B4-BE49-F238E27FC236}">
                <a16:creationId xmlns:a16="http://schemas.microsoft.com/office/drawing/2014/main" id="{EBB439A4-EFA7-148C-1495-A6EBC91316BA}"/>
              </a:ext>
            </a:extLst>
          </p:cNvPr>
          <p:cNvSpPr>
            <a:spLocks noChangeArrowheads="1"/>
          </p:cNvSpPr>
          <p:nvPr/>
        </p:nvSpPr>
        <p:spPr bwMode="auto">
          <a:xfrm>
            <a:off x="0" y="1295400"/>
            <a:ext cx="91440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stubs shall be set correctly in accordance with approved method at the exact location and alignment and precisely at correct levels with the help of stub setting templates and leveling instrument.  Stubs shall be set in the Presence of Owner’s representative available at site where required.</a:t>
            </a:r>
          </a:p>
          <a:p>
            <a:pPr lvl="4">
              <a:buFontTx/>
              <a:buChar char="•"/>
            </a:pPr>
            <a:r>
              <a:rPr lang="en-US" altLang="en-US" sz="2400"/>
              <a:t> The stubs are set in such a manner that the distance between the Stubs, the alignment and slope are as per the approved misfit and design so as to permit assembling of the superstructure without undue pre-stress, strain or distortion in any part of the structure.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BDA27913-912E-3371-143D-8B94B8AA3231}"/>
              </a:ext>
            </a:extLst>
          </p:cNvPr>
          <p:cNvSpPr>
            <a:spLocks noGrp="1" noChangeArrowheads="1"/>
          </p:cNvSpPr>
          <p:nvPr>
            <p:ph type="title"/>
          </p:nvPr>
        </p:nvSpPr>
        <p:spPr/>
        <p:txBody>
          <a:bodyPr/>
          <a:lstStyle/>
          <a:p>
            <a:endParaRPr lang="en-US" altLang="en-US"/>
          </a:p>
        </p:txBody>
      </p:sp>
      <p:pic>
        <p:nvPicPr>
          <p:cNvPr id="83971" name="Picture 3">
            <a:extLst>
              <a:ext uri="{FF2B5EF4-FFF2-40B4-BE49-F238E27FC236}">
                <a16:creationId xmlns:a16="http://schemas.microsoft.com/office/drawing/2014/main" id="{365F10FF-0B58-5B11-8DF0-9D0D24771C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 Box 4">
            <a:extLst>
              <a:ext uri="{FF2B5EF4-FFF2-40B4-BE49-F238E27FC236}">
                <a16:creationId xmlns:a16="http://schemas.microsoft.com/office/drawing/2014/main" id="{24903F8C-7F17-5346-D2BF-5E60950DBED0}"/>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3973" name="Rectangle 5">
            <a:extLst>
              <a:ext uri="{FF2B5EF4-FFF2-40B4-BE49-F238E27FC236}">
                <a16:creationId xmlns:a16="http://schemas.microsoft.com/office/drawing/2014/main" id="{4E571629-2868-6198-6078-8999F7F0E18C}"/>
              </a:ext>
            </a:extLst>
          </p:cNvPr>
          <p:cNvSpPr>
            <a:spLocks noChangeArrowheads="1"/>
          </p:cNvSpPr>
          <p:nvPr/>
        </p:nvSpPr>
        <p:spPr bwMode="auto">
          <a:xfrm>
            <a:off x="0" y="2743200"/>
            <a:ext cx="91440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There are three methods by which this is generally accomplished.</a:t>
            </a:r>
          </a:p>
          <a:p>
            <a:pPr lvl="4">
              <a:buFontTx/>
              <a:buChar char="•"/>
            </a:pPr>
            <a:r>
              <a:rPr lang="en-US" altLang="en-US" sz="2400"/>
              <a:t>Use of combined Stub-setting Template for all the four stubs of the tower including extension portions.</a:t>
            </a:r>
          </a:p>
          <a:p>
            <a:pPr lvl="4">
              <a:buFontTx/>
              <a:buChar char="•"/>
            </a:pPr>
            <a:r>
              <a:rPr lang="en-US" altLang="en-US" sz="2400"/>
              <a:t>Use of individual Leg Template for each stub.</a:t>
            </a:r>
          </a:p>
          <a:p>
            <a:pPr lvl="4">
              <a:buFontTx/>
              <a:buChar char="•"/>
            </a:pPr>
            <a:r>
              <a:rPr lang="en-US" altLang="en-US" sz="2400"/>
              <a:t>Use as a Template the lowermost tower section or extension, where Stub-setting Template is not available.</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55555FF7-1A45-84A7-7AF0-9B18F6A06E18}"/>
              </a:ext>
            </a:extLst>
          </p:cNvPr>
          <p:cNvSpPr>
            <a:spLocks noGrp="1" noChangeArrowheads="1"/>
          </p:cNvSpPr>
          <p:nvPr>
            <p:ph type="title"/>
          </p:nvPr>
        </p:nvSpPr>
        <p:spPr/>
        <p:txBody>
          <a:bodyPr/>
          <a:lstStyle/>
          <a:p>
            <a:endParaRPr lang="en-US" altLang="en-US"/>
          </a:p>
        </p:txBody>
      </p:sp>
      <p:pic>
        <p:nvPicPr>
          <p:cNvPr id="84995" name="Picture 3">
            <a:extLst>
              <a:ext uri="{FF2B5EF4-FFF2-40B4-BE49-F238E27FC236}">
                <a16:creationId xmlns:a16="http://schemas.microsoft.com/office/drawing/2014/main" id="{9A2B3CAB-F57A-5213-FC83-7DAF933B8A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6" name="Text Box 4">
            <a:extLst>
              <a:ext uri="{FF2B5EF4-FFF2-40B4-BE49-F238E27FC236}">
                <a16:creationId xmlns:a16="http://schemas.microsoft.com/office/drawing/2014/main" id="{3DC841BC-01B8-3543-7224-12C488074EB1}"/>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4997" name="Rectangle 5">
            <a:extLst>
              <a:ext uri="{FF2B5EF4-FFF2-40B4-BE49-F238E27FC236}">
                <a16:creationId xmlns:a16="http://schemas.microsoft.com/office/drawing/2014/main" id="{19B631BD-EA66-9C25-4499-8604EB2210A2}"/>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 first method is the most commonly used. </a:t>
            </a:r>
          </a:p>
          <a:p>
            <a:pPr lvl="4">
              <a:buFontTx/>
              <a:buChar char="•"/>
            </a:pPr>
            <a:r>
              <a:rPr lang="en-US" altLang="en-US" sz="2400"/>
              <a:t>The Stub-setting Template comprises a light rigid square framework which holds the four stubs at the correct alignment and slope in four corners. </a:t>
            </a:r>
          </a:p>
          <a:p>
            <a:pPr lvl="4">
              <a:buFontTx/>
              <a:buChar char="•"/>
            </a:pPr>
            <a:r>
              <a:rPr lang="en-US" altLang="en-US" sz="2400"/>
              <a:t>The Stub-setting Template generally of adjustable type which can suit the standard tower as well as towers with standard extensions of 3 meter &amp; 6 meter height. </a:t>
            </a:r>
          </a:p>
          <a:p>
            <a:pPr lvl="4">
              <a:buFontTx/>
              <a:buChar char="•"/>
            </a:pPr>
            <a:r>
              <a:rPr lang="en-US" altLang="en-US" sz="2400"/>
              <a:t>The Template is centered and leveled by sighting through transit. </a:t>
            </a:r>
          </a:p>
          <a:p>
            <a:pPr lvl="4">
              <a:buFontTx/>
              <a:buChar char="•"/>
            </a:pPr>
            <a:r>
              <a:rPr lang="en-US" altLang="en-US" sz="2400"/>
              <a:t>The anchors or stubs are bolted to this Template one at each corner of the Template, and are held in their proper position until the concrete is poured and gets hardened.</a:t>
            </a:r>
          </a:p>
          <a:p>
            <a:pPr lvl="4">
              <a:buFontTx/>
              <a:buChar char="•"/>
            </a:pPr>
            <a:endParaRPr lang="en-US" altLang="en-US" sz="240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70B4AC76-E307-9948-B6BD-4CD06E025D7E}"/>
              </a:ext>
            </a:extLst>
          </p:cNvPr>
          <p:cNvSpPr>
            <a:spLocks noGrp="1" noChangeArrowheads="1"/>
          </p:cNvSpPr>
          <p:nvPr>
            <p:ph type="title"/>
          </p:nvPr>
        </p:nvSpPr>
        <p:spPr/>
        <p:txBody>
          <a:bodyPr/>
          <a:lstStyle/>
          <a:p>
            <a:endParaRPr lang="en-US" altLang="en-US"/>
          </a:p>
        </p:txBody>
      </p:sp>
      <p:pic>
        <p:nvPicPr>
          <p:cNvPr id="86019" name="Picture 3">
            <a:extLst>
              <a:ext uri="{FF2B5EF4-FFF2-40B4-BE49-F238E27FC236}">
                <a16:creationId xmlns:a16="http://schemas.microsoft.com/office/drawing/2014/main" id="{CFE965AA-03E8-BD78-2699-FF7F228C14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020" name="Text Box 4">
            <a:extLst>
              <a:ext uri="{FF2B5EF4-FFF2-40B4-BE49-F238E27FC236}">
                <a16:creationId xmlns:a16="http://schemas.microsoft.com/office/drawing/2014/main" id="{C3BD8742-DE10-5392-4D02-D0FA4E69147A}"/>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6021" name="Rectangle 5">
            <a:extLst>
              <a:ext uri="{FF2B5EF4-FFF2-40B4-BE49-F238E27FC236}">
                <a16:creationId xmlns:a16="http://schemas.microsoft.com/office/drawing/2014/main" id="{517400D0-9A9F-D387-F0BE-8E76BF693E4E}"/>
              </a:ext>
            </a:extLst>
          </p:cNvPr>
          <p:cNvSpPr>
            <a:spLocks noChangeArrowheads="1"/>
          </p:cNvSpPr>
          <p:nvPr/>
        </p:nvSpPr>
        <p:spPr bwMode="auto">
          <a:xfrm>
            <a:off x="0" y="1371600"/>
            <a:ext cx="91440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 second method is adopted for casting the foundation locations having individual leg extensions or locations having broad base of Tower. </a:t>
            </a:r>
          </a:p>
          <a:p>
            <a:pPr lvl="4">
              <a:buFontTx/>
              <a:buChar char="•"/>
            </a:pPr>
            <a:r>
              <a:rPr lang="en-US" altLang="en-US" sz="2400"/>
              <a:t>In such case, it is not possible to use the four legged stub setting template for various reasons related to design and construction.  </a:t>
            </a:r>
          </a:p>
          <a:p>
            <a:pPr lvl="4">
              <a:buFontTx/>
              <a:buChar char="•"/>
            </a:pPr>
            <a:r>
              <a:rPr lang="en-US" altLang="en-US" sz="2400"/>
              <a:t>The answer to this problem is individual leg stub-setting template.  </a:t>
            </a:r>
          </a:p>
          <a:p>
            <a:pPr lvl="4">
              <a:buFontTx/>
              <a:buChar char="•"/>
            </a:pPr>
            <a:r>
              <a:rPr lang="en-US" altLang="en-US" sz="2400"/>
              <a:t>The individual Leg Template comprises a steel channel or joist having a length more than the size of the pit, by about 2 to 3 meters. </a:t>
            </a:r>
          </a:p>
          <a:p>
            <a:pPr lvl="4">
              <a:buFontTx/>
              <a:buChar char="•"/>
            </a:pPr>
            <a:r>
              <a:rPr lang="en-US" altLang="en-US" sz="2400"/>
              <a:t>A chamfered cleat is welded in centre of the channel/joist to provide the slope to the stub.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72207BEF-3303-BEA8-FFDE-3E528A3E186B}"/>
              </a:ext>
            </a:extLst>
          </p:cNvPr>
          <p:cNvSpPr>
            <a:spLocks noGrp="1" noChangeArrowheads="1"/>
          </p:cNvSpPr>
          <p:nvPr>
            <p:ph type="title"/>
          </p:nvPr>
        </p:nvSpPr>
        <p:spPr/>
        <p:txBody>
          <a:bodyPr/>
          <a:lstStyle/>
          <a:p>
            <a:endParaRPr lang="en-US" altLang="en-US"/>
          </a:p>
        </p:txBody>
      </p:sp>
      <p:pic>
        <p:nvPicPr>
          <p:cNvPr id="87043" name="Picture 3">
            <a:extLst>
              <a:ext uri="{FF2B5EF4-FFF2-40B4-BE49-F238E27FC236}">
                <a16:creationId xmlns:a16="http://schemas.microsoft.com/office/drawing/2014/main" id="{AB8082E4-4508-9A24-558F-FF78E668E92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Text Box 4">
            <a:extLst>
              <a:ext uri="{FF2B5EF4-FFF2-40B4-BE49-F238E27FC236}">
                <a16:creationId xmlns:a16="http://schemas.microsoft.com/office/drawing/2014/main" id="{C47506D3-9DFC-0449-211B-B536CB6B5EE6}"/>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7045" name="Rectangle 5">
            <a:extLst>
              <a:ext uri="{FF2B5EF4-FFF2-40B4-BE49-F238E27FC236}">
                <a16:creationId xmlns:a16="http://schemas.microsoft.com/office/drawing/2014/main" id="{AF33FD93-4A09-14D3-2B93-E6FED3B90BA2}"/>
              </a:ext>
            </a:extLst>
          </p:cNvPr>
          <p:cNvSpPr>
            <a:spLocks noChangeArrowheads="1"/>
          </p:cNvSpPr>
          <p:nvPr/>
        </p:nvSpPr>
        <p:spPr bwMode="auto">
          <a:xfrm>
            <a:off x="-1295400" y="1295400"/>
            <a:ext cx="104394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 second method is adopted for casting the foundation locations having individual leg extensions or locations having broad base of Tower. </a:t>
            </a:r>
          </a:p>
          <a:p>
            <a:pPr lvl="4">
              <a:buFontTx/>
              <a:buChar char="•"/>
            </a:pPr>
            <a:r>
              <a:rPr lang="en-US" altLang="en-US" sz="2400"/>
              <a:t>The stub is bolted to the cleat of the Template with holes as required for the slop of the stub are provided                           </a:t>
            </a:r>
            <a:r>
              <a:rPr lang="en-US" altLang="en-US" sz="2400" b="1"/>
              <a:t>(REF. APPENDIX-IX)</a:t>
            </a:r>
            <a:r>
              <a:rPr lang="en-US" altLang="en-US" sz="2400"/>
              <a:t>. </a:t>
            </a:r>
          </a:p>
          <a:p>
            <a:pPr lvl="4">
              <a:buFontTx/>
              <a:buChar char="•"/>
            </a:pPr>
            <a:r>
              <a:rPr lang="en-US" altLang="en-US" sz="2400"/>
              <a:t>The individual Leg Templates are initially set on each pit approximately to the required position with reference to the centre point of the tower and with the help of a Theodolite, Dumpy level and a measuring tape, before fixing form boxes and pouring concrete.  </a:t>
            </a:r>
          </a:p>
          <a:p>
            <a:pPr lvl="4">
              <a:buFontTx/>
              <a:buChar char="•"/>
            </a:pPr>
            <a:r>
              <a:rPr lang="en-US" altLang="en-US" sz="2400"/>
              <a:t>The other version of individual leg extension is cut corner sections of conventional stub-setting template.  </a:t>
            </a:r>
          </a:p>
          <a:p>
            <a:pPr lvl="4">
              <a:buFontTx/>
              <a:buChar char="•"/>
            </a:pPr>
            <a:r>
              <a:rPr lang="en-US" altLang="en-US" sz="2400"/>
              <a:t>This is easy to fabricate and deploy at site.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8066" name="Object 3">
            <a:extLst>
              <a:ext uri="{FF2B5EF4-FFF2-40B4-BE49-F238E27FC236}">
                <a16:creationId xmlns:a16="http://schemas.microsoft.com/office/drawing/2014/main" id="{E0F41C06-5879-CC2F-1833-62950C9B71BE}"/>
              </a:ext>
            </a:extLst>
          </p:cNvPr>
          <p:cNvGraphicFramePr>
            <a:graphicFrameLocks noGrp="1" noChangeAspect="1"/>
          </p:cNvGraphicFramePr>
          <p:nvPr>
            <p:ph idx="1"/>
          </p:nvPr>
        </p:nvGraphicFramePr>
        <p:xfrm>
          <a:off x="0" y="762000"/>
          <a:ext cx="9144000" cy="6096000"/>
        </p:xfrm>
        <a:graphic>
          <a:graphicData uri="http://schemas.openxmlformats.org/presentationml/2006/ole">
            <mc:AlternateContent xmlns:mc="http://schemas.openxmlformats.org/markup-compatibility/2006">
              <mc:Choice xmlns:v="urn:schemas-microsoft-com:vml" Requires="v">
                <p:oleObj spid="_x0000_s8196" name="Bitmap Image" r:id="rId3" imgW="3277057" imgH="1857143" progId="Paint.Picture">
                  <p:embed/>
                </p:oleObj>
              </mc:Choice>
              <mc:Fallback>
                <p:oleObj name="Bitmap Image" r:id="rId3" imgW="3277057" imgH="1857143"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762000"/>
                        <a:ext cx="9144000" cy="6096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8067" name="Text Box 4">
            <a:extLst>
              <a:ext uri="{FF2B5EF4-FFF2-40B4-BE49-F238E27FC236}">
                <a16:creationId xmlns:a16="http://schemas.microsoft.com/office/drawing/2014/main" id="{08F83F45-FA33-17DA-F959-24EE6157CBA4}"/>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APPENDIX-IX</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6DBFC08-4F6E-4010-F457-1C0D5E096ACD}"/>
              </a:ext>
            </a:extLst>
          </p:cNvPr>
          <p:cNvSpPr>
            <a:spLocks noGrp="1" noChangeArrowheads="1"/>
          </p:cNvSpPr>
          <p:nvPr>
            <p:ph type="title"/>
          </p:nvPr>
        </p:nvSpPr>
        <p:spPr/>
        <p:txBody>
          <a:bodyPr/>
          <a:lstStyle/>
          <a:p>
            <a:endParaRPr lang="en-US" altLang="en-US"/>
          </a:p>
        </p:txBody>
      </p:sp>
      <p:pic>
        <p:nvPicPr>
          <p:cNvPr id="89091" name="Picture 3">
            <a:extLst>
              <a:ext uri="{FF2B5EF4-FFF2-40B4-BE49-F238E27FC236}">
                <a16:creationId xmlns:a16="http://schemas.microsoft.com/office/drawing/2014/main" id="{3BA8618B-EDAE-B296-E133-0E3E1DCAC1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2" name="Text Box 4">
            <a:extLst>
              <a:ext uri="{FF2B5EF4-FFF2-40B4-BE49-F238E27FC236}">
                <a16:creationId xmlns:a16="http://schemas.microsoft.com/office/drawing/2014/main" id="{CD0367D2-8C77-0979-D726-F6917F1FAD3B}"/>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89093" name="Rectangle 5">
            <a:extLst>
              <a:ext uri="{FF2B5EF4-FFF2-40B4-BE49-F238E27FC236}">
                <a16:creationId xmlns:a16="http://schemas.microsoft.com/office/drawing/2014/main" id="{B3D28340-C172-0269-DA4F-0CC39802D976}"/>
              </a:ext>
            </a:extLst>
          </p:cNvPr>
          <p:cNvSpPr>
            <a:spLocks noChangeArrowheads="1"/>
          </p:cNvSpPr>
          <p:nvPr/>
        </p:nvSpPr>
        <p:spPr bwMode="auto">
          <a:xfrm>
            <a:off x="-1295400" y="1295400"/>
            <a:ext cx="104394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 second method is adopted for casting the foundation locations having individual leg extensions or locations having broad base of Tower. </a:t>
            </a:r>
          </a:p>
          <a:p>
            <a:pPr lvl="4" algn="just">
              <a:buFontTx/>
              <a:buChar char="•"/>
            </a:pPr>
            <a:r>
              <a:rPr lang="en-US" altLang="en-US" sz="2400"/>
              <a:t>This type of Template are very useful for casting the foundations of individual leg extensions in which the foundation pits are staggered and use of either a normal Stub-setting Template or the first section of the tower is not feasible. </a:t>
            </a:r>
          </a:p>
          <a:p>
            <a:pPr lvl="4" algn="just">
              <a:buFontTx/>
              <a:buChar char="•"/>
            </a:pPr>
            <a:r>
              <a:rPr lang="en-US" altLang="en-US" sz="2400"/>
              <a:t>The foundation lay out of unequal leg extensions is shown in </a:t>
            </a:r>
            <a:r>
              <a:rPr lang="en-US" altLang="en-US" sz="2400" b="1"/>
              <a:t>APPENDIX -X.</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0114" name="Object 3">
            <a:extLst>
              <a:ext uri="{FF2B5EF4-FFF2-40B4-BE49-F238E27FC236}">
                <a16:creationId xmlns:a16="http://schemas.microsoft.com/office/drawing/2014/main" id="{A023C7C8-D68D-88BE-601A-8A10F88EF8F0}"/>
              </a:ext>
            </a:extLst>
          </p:cNvPr>
          <p:cNvGraphicFramePr>
            <a:graphicFrameLocks noGrp="1" noChangeAspect="1"/>
          </p:cNvGraphicFramePr>
          <p:nvPr>
            <p:ph idx="1"/>
          </p:nvPr>
        </p:nvGraphicFramePr>
        <p:xfrm>
          <a:off x="1295400" y="762000"/>
          <a:ext cx="7315200" cy="6096000"/>
        </p:xfrm>
        <a:graphic>
          <a:graphicData uri="http://schemas.openxmlformats.org/presentationml/2006/ole">
            <mc:AlternateContent xmlns:mc="http://schemas.openxmlformats.org/markup-compatibility/2006">
              <mc:Choice xmlns:v="urn:schemas-microsoft-com:vml" Requires="v">
                <p:oleObj spid="_x0000_s9220" name="Bitmap Image" r:id="rId3" imgW="3086531" imgH="4191585" progId="Paint.Picture">
                  <p:embed/>
                </p:oleObj>
              </mc:Choice>
              <mc:Fallback>
                <p:oleObj name="Bitmap Image" r:id="rId3" imgW="3086531" imgH="4191585"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1295400" y="762000"/>
                        <a:ext cx="7315200" cy="6096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0115" name="Text Box 4">
            <a:extLst>
              <a:ext uri="{FF2B5EF4-FFF2-40B4-BE49-F238E27FC236}">
                <a16:creationId xmlns:a16="http://schemas.microsoft.com/office/drawing/2014/main" id="{14199257-F6F4-FB39-5575-F26B6F045261}"/>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-X</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276778FF-8406-CFB0-BE6F-F8B40EF5B900}"/>
              </a:ext>
            </a:extLst>
          </p:cNvPr>
          <p:cNvSpPr>
            <a:spLocks noGrp="1" noChangeArrowheads="1"/>
          </p:cNvSpPr>
          <p:nvPr>
            <p:ph type="title"/>
          </p:nvPr>
        </p:nvSpPr>
        <p:spPr/>
        <p:txBody>
          <a:bodyPr/>
          <a:lstStyle/>
          <a:p>
            <a:endParaRPr lang="en-US" altLang="en-US"/>
          </a:p>
        </p:txBody>
      </p:sp>
      <p:pic>
        <p:nvPicPr>
          <p:cNvPr id="91139" name="Picture 3">
            <a:extLst>
              <a:ext uri="{FF2B5EF4-FFF2-40B4-BE49-F238E27FC236}">
                <a16:creationId xmlns:a16="http://schemas.microsoft.com/office/drawing/2014/main" id="{5FE85941-51EE-F3BA-46AB-D1BD48B5B3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0" name="Text Box 4">
            <a:extLst>
              <a:ext uri="{FF2B5EF4-FFF2-40B4-BE49-F238E27FC236}">
                <a16:creationId xmlns:a16="http://schemas.microsoft.com/office/drawing/2014/main" id="{FEBE8CE3-3B97-F4E6-3715-70FB6BBF6A4F}"/>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91141" name="Rectangle 5">
            <a:extLst>
              <a:ext uri="{FF2B5EF4-FFF2-40B4-BE49-F238E27FC236}">
                <a16:creationId xmlns:a16="http://schemas.microsoft.com/office/drawing/2014/main" id="{1A0C0B11-35AB-9E25-46B7-EF30B453696D}"/>
              </a:ext>
            </a:extLst>
          </p:cNvPr>
          <p:cNvSpPr>
            <a:spLocks noChangeArrowheads="1"/>
          </p:cNvSpPr>
          <p:nvPr/>
        </p:nvSpPr>
        <p:spPr bwMode="auto">
          <a:xfrm>
            <a:off x="-1295400" y="1295400"/>
            <a:ext cx="104394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In the third method, lower section of the tower or extension is used for setting stub. </a:t>
            </a:r>
          </a:p>
          <a:p>
            <a:pPr lvl="4">
              <a:buFontTx/>
              <a:buChar char="•"/>
            </a:pPr>
            <a:r>
              <a:rPr lang="en-US" altLang="en-US" sz="2400"/>
              <a:t>In this method two opposite sides of the lower section of the tower are assembled horizontally on the ground, and the stubs are bolted to the same with correct slope and alignment. </a:t>
            </a:r>
          </a:p>
          <a:p>
            <a:pPr lvl="4">
              <a:buFontTx/>
              <a:buChar char="•"/>
            </a:pPr>
            <a:r>
              <a:rPr lang="en-US" altLang="en-US" sz="2400"/>
              <a:t>Each assembled side is then lifted clear of the ground with a gin pole and is lowered into the four pits excavated at four corners of the tower to their proper size and depth. </a:t>
            </a:r>
          </a:p>
          <a:p>
            <a:pPr lvl="4">
              <a:buFontTx/>
              <a:buChar char="•"/>
            </a:pPr>
            <a:r>
              <a:rPr lang="en-US" altLang="en-US" sz="2400"/>
              <a:t>The assembly is lifted in such a manner that stubs are not damaged. </a:t>
            </a:r>
          </a:p>
          <a:p>
            <a:pPr lvl="4">
              <a:buFontTx/>
              <a:buChar char="•"/>
            </a:pPr>
            <a:r>
              <a:rPr lang="en-US" altLang="en-US" sz="2400"/>
              <a:t>One side is held in place with props while the other side is being erected. </a:t>
            </a:r>
          </a:p>
          <a:p>
            <a:pPr lvl="4">
              <a:buFontTx/>
              <a:buChar char="•"/>
            </a:pPr>
            <a:r>
              <a:rPr lang="en-US" altLang="en-US" sz="2400"/>
              <a:t>The two opposite sides are then laced together with cross members and diagonals.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A304436E-B356-1073-BA2E-21F85C22E275}"/>
              </a:ext>
            </a:extLst>
          </p:cNvPr>
          <p:cNvSpPr>
            <a:spLocks noGrp="1" noChangeArrowheads="1"/>
          </p:cNvSpPr>
          <p:nvPr>
            <p:ph type="title"/>
          </p:nvPr>
        </p:nvSpPr>
        <p:spPr/>
        <p:txBody>
          <a:bodyPr/>
          <a:lstStyle/>
          <a:p>
            <a:endParaRPr lang="en-US" altLang="en-US"/>
          </a:p>
        </p:txBody>
      </p:sp>
      <p:pic>
        <p:nvPicPr>
          <p:cNvPr id="92163" name="Picture 3">
            <a:extLst>
              <a:ext uri="{FF2B5EF4-FFF2-40B4-BE49-F238E27FC236}">
                <a16:creationId xmlns:a16="http://schemas.microsoft.com/office/drawing/2014/main" id="{B03FF275-3D70-C7BA-5C9E-01856B3DC8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4" name="Text Box 4">
            <a:extLst>
              <a:ext uri="{FF2B5EF4-FFF2-40B4-BE49-F238E27FC236}">
                <a16:creationId xmlns:a16="http://schemas.microsoft.com/office/drawing/2014/main" id="{A3A9A146-C718-7C8E-A23E-6F7A5B449FD2}"/>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SETTING OF STUBS </a:t>
            </a:r>
          </a:p>
        </p:txBody>
      </p:sp>
      <p:sp>
        <p:nvSpPr>
          <p:cNvPr id="92165" name="Rectangle 5">
            <a:extLst>
              <a:ext uri="{FF2B5EF4-FFF2-40B4-BE49-F238E27FC236}">
                <a16:creationId xmlns:a16="http://schemas.microsoft.com/office/drawing/2014/main" id="{DE709215-6EDD-577A-8D59-730E277D79A9}"/>
              </a:ext>
            </a:extLst>
          </p:cNvPr>
          <p:cNvSpPr>
            <a:spLocks noChangeArrowheads="1"/>
          </p:cNvSpPr>
          <p:nvPr/>
        </p:nvSpPr>
        <p:spPr bwMode="auto">
          <a:xfrm>
            <a:off x="-1295400" y="1295400"/>
            <a:ext cx="104394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In the third method, lower section of the tower or extension is used for setting stub.</a:t>
            </a:r>
          </a:p>
          <a:p>
            <a:pPr lvl="4">
              <a:buFontTx/>
              <a:buChar char="•"/>
            </a:pPr>
            <a:r>
              <a:rPr lang="en-US" altLang="en-US" sz="2400"/>
              <a:t>Then the assembled section is lined up, made square with line and level after the proper elevation and leveling have been done, the bolts are tightened to make the frame as rigid as is reasonably possible. </a:t>
            </a:r>
          </a:p>
          <a:p>
            <a:pPr lvl="4">
              <a:buFontTx/>
              <a:buChar char="•"/>
            </a:pPr>
            <a:r>
              <a:rPr lang="en-US" altLang="en-US" sz="2400"/>
              <a:t>Thereafter the form boxes for foundations are built and the concrete is poured. </a:t>
            </a:r>
          </a:p>
          <a:p>
            <a:pPr lvl="4">
              <a:buFontTx/>
              <a:buChar char="•"/>
            </a:pPr>
            <a:r>
              <a:rPr lang="en-US" altLang="en-US" sz="2400"/>
              <a:t>For heavy towers use of this method is not recommended. </a:t>
            </a:r>
          </a:p>
          <a:p>
            <a:pPr lvl="4">
              <a:buFontTx/>
              <a:buChar char="•"/>
            </a:pPr>
            <a:r>
              <a:rPr lang="en-US" altLang="en-US" sz="2400"/>
              <a:t>For heavy towers use of Stub-setting Template is recommended, as propping, jacking, leveling etc. will be very difficult.</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0096F86D-C10C-5777-5F4D-E86121962BCD}"/>
              </a:ext>
            </a:extLst>
          </p:cNvPr>
          <p:cNvSpPr>
            <a:spLocks noGrp="1" noChangeArrowheads="1"/>
          </p:cNvSpPr>
          <p:nvPr>
            <p:ph type="title"/>
          </p:nvPr>
        </p:nvSpPr>
        <p:spPr/>
        <p:txBody>
          <a:bodyPr/>
          <a:lstStyle/>
          <a:p>
            <a:endParaRPr lang="en-US" altLang="en-US"/>
          </a:p>
        </p:txBody>
      </p:sp>
      <p:pic>
        <p:nvPicPr>
          <p:cNvPr id="93187" name="Picture 3">
            <a:extLst>
              <a:ext uri="{FF2B5EF4-FFF2-40B4-BE49-F238E27FC236}">
                <a16:creationId xmlns:a16="http://schemas.microsoft.com/office/drawing/2014/main" id="{FAB9B316-F543-429C-5E25-453866DD82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Text Box 4">
            <a:extLst>
              <a:ext uri="{FF2B5EF4-FFF2-40B4-BE49-F238E27FC236}">
                <a16:creationId xmlns:a16="http://schemas.microsoft.com/office/drawing/2014/main" id="{CBF07897-932A-0F78-4620-A2667D20207F}"/>
              </a:ext>
            </a:extLst>
          </p:cNvPr>
          <p:cNvSpPr txBox="1">
            <a:spLocks noChangeArrowheads="1"/>
          </p:cNvSpPr>
          <p:nvPr/>
        </p:nvSpPr>
        <p:spPr bwMode="auto">
          <a:xfrm>
            <a:off x="381000" y="0"/>
            <a:ext cx="87630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MIXING , PLACING AND COMPACTING OF CONCRETE </a:t>
            </a:r>
          </a:p>
        </p:txBody>
      </p:sp>
      <p:sp>
        <p:nvSpPr>
          <p:cNvPr id="93189" name="Rectangle 5">
            <a:extLst>
              <a:ext uri="{FF2B5EF4-FFF2-40B4-BE49-F238E27FC236}">
                <a16:creationId xmlns:a16="http://schemas.microsoft.com/office/drawing/2014/main" id="{B56039D5-F152-3466-1CCA-71E54D816284}"/>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It is normal practice to use coarse and fine aggregates available along the line route and/of nearest locations to the route so as to have economy and better progress. </a:t>
            </a:r>
          </a:p>
          <a:p>
            <a:pPr lvl="4">
              <a:buFontTx/>
              <a:buChar char="•"/>
            </a:pPr>
            <a:r>
              <a:rPr lang="en-US" altLang="en-US" sz="2400"/>
              <a:t>Ordinary plain or reinforced cement concrete given in IS: 456-1978 shall be used in overhead line foundations.</a:t>
            </a:r>
          </a:p>
          <a:p>
            <a:pPr lvl="4">
              <a:buFontTx/>
              <a:buChar char="•"/>
            </a:pPr>
            <a:r>
              <a:rPr lang="en-US" altLang="en-US" sz="2400"/>
              <a:t>For main foundation, M,15 or 1:2:4 mix cement concrete shall be used.  </a:t>
            </a:r>
          </a:p>
          <a:p>
            <a:pPr lvl="4">
              <a:buFontTx/>
              <a:buChar char="•"/>
            </a:pPr>
            <a:r>
              <a:rPr lang="en-US" altLang="en-US" sz="2400"/>
              <a:t>For lean concrete, sub basis or pads, M 10 or 1:3:6 mix cement concrete may be used.</a:t>
            </a:r>
          </a:p>
          <a:p>
            <a:pPr lvl="4">
              <a:buFontTx/>
              <a:buChar char="•"/>
            </a:pPr>
            <a:r>
              <a:rPr lang="en-US" altLang="en-US" sz="2400"/>
              <a:t>The properties of concrete and mix proportions shall be as given in IS: 456-1978.</a:t>
            </a:r>
          </a:p>
          <a:p>
            <a:pPr lvl="4">
              <a:buFontTx/>
              <a:buChar char="•"/>
            </a:pPr>
            <a:r>
              <a:rPr lang="en-US" altLang="en-US" sz="2400"/>
              <a:t>It shall be permissible to proportionate the concrete as follows:</a:t>
            </a:r>
            <a:r>
              <a:rPr lang="en-US" altLang="en-US" sz="2800"/>
              <a:t>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97DD842C-59C5-23B7-01A0-EB6BFF6A35FD}"/>
              </a:ext>
            </a:extLst>
          </p:cNvPr>
          <p:cNvSpPr>
            <a:spLocks noGrp="1" noChangeArrowheads="1"/>
          </p:cNvSpPr>
          <p:nvPr>
            <p:ph type="title"/>
          </p:nvPr>
        </p:nvSpPr>
        <p:spPr/>
        <p:txBody>
          <a:bodyPr/>
          <a:lstStyle/>
          <a:p>
            <a:endParaRPr lang="en-US" altLang="en-US"/>
          </a:p>
        </p:txBody>
      </p:sp>
      <p:pic>
        <p:nvPicPr>
          <p:cNvPr id="94211" name="Picture 3">
            <a:extLst>
              <a:ext uri="{FF2B5EF4-FFF2-40B4-BE49-F238E27FC236}">
                <a16:creationId xmlns:a16="http://schemas.microsoft.com/office/drawing/2014/main" id="{0C9E3A24-8B73-9A70-06CE-DE6523C07BF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2" name="Text Box 4">
            <a:extLst>
              <a:ext uri="{FF2B5EF4-FFF2-40B4-BE49-F238E27FC236}">
                <a16:creationId xmlns:a16="http://schemas.microsoft.com/office/drawing/2014/main" id="{9ABFEDD2-78E7-EB6C-4D51-14D08AE409B2}"/>
              </a:ext>
            </a:extLst>
          </p:cNvPr>
          <p:cNvSpPr txBox="1">
            <a:spLocks noChangeArrowheads="1"/>
          </p:cNvSpPr>
          <p:nvPr/>
        </p:nvSpPr>
        <p:spPr bwMode="auto">
          <a:xfrm>
            <a:off x="381000" y="0"/>
            <a:ext cx="87630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MIXING , PLACING AND COMPACTING OF CONCRETE </a:t>
            </a:r>
          </a:p>
        </p:txBody>
      </p:sp>
      <p:sp>
        <p:nvSpPr>
          <p:cNvPr id="94213" name="Rectangle 5">
            <a:extLst>
              <a:ext uri="{FF2B5EF4-FFF2-40B4-BE49-F238E27FC236}">
                <a16:creationId xmlns:a16="http://schemas.microsoft.com/office/drawing/2014/main" id="{7B707A3A-12F6-F6E8-7B4E-1AB40D9DA4EB}"/>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Prepare a wooden measuring box of 35 lit. capacity (i.e. equal to 1 bag of 50 Kg of cement.) with inside dimensions of 30 cm. x 30cm x 39cm alternatively a cylinder of 34 cm diameter and 39 cm height shall be made ready for the proportioning.</a:t>
            </a:r>
          </a:p>
          <a:p>
            <a:pPr lvl="4">
              <a:buFontTx/>
              <a:buChar char="•"/>
            </a:pPr>
            <a:r>
              <a:rPr lang="en-US" altLang="en-US" sz="2400"/>
              <a:t>The mix quantities according to the measuring box shall be as follows</a:t>
            </a:r>
          </a:p>
          <a:p>
            <a:pPr lvl="4">
              <a:buFontTx/>
              <a:buChar char="•"/>
            </a:pPr>
            <a:r>
              <a:rPr lang="en-US" altLang="en-US" sz="2400"/>
              <a:t>                M20 (1:1.5:3)   M15 (1:2:4 mix) M10 (1:3:6 mix)</a:t>
            </a:r>
          </a:p>
          <a:p>
            <a:pPr lvl="4">
              <a:buFontTx/>
              <a:buChar char="•"/>
            </a:pPr>
            <a:r>
              <a:rPr lang="en-US" altLang="en-US" sz="2400"/>
              <a:t>Cement                1	                 1 Bag                 1 Bag</a:t>
            </a:r>
          </a:p>
          <a:p>
            <a:pPr lvl="4">
              <a:buFontTx/>
              <a:buChar char="•"/>
            </a:pPr>
            <a:r>
              <a:rPr lang="en-US" altLang="en-US" sz="2400"/>
              <a:t>Sand		      1.5	                 2 Boxes	      3 Boxes</a:t>
            </a:r>
          </a:p>
          <a:p>
            <a:pPr lvl="4">
              <a:buFontTx/>
              <a:buChar char="•"/>
            </a:pPr>
            <a:r>
              <a:rPr lang="en-US" altLang="en-US" sz="2400"/>
              <a:t>Metal	       3	                 4 Boxes	      6 Boxes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DC378CEA-60DD-5927-54D7-378D6E1CDAB5}"/>
              </a:ext>
            </a:extLst>
          </p:cNvPr>
          <p:cNvSpPr>
            <a:spLocks noGrp="1" noChangeArrowheads="1"/>
          </p:cNvSpPr>
          <p:nvPr>
            <p:ph type="title"/>
          </p:nvPr>
        </p:nvSpPr>
        <p:spPr/>
        <p:txBody>
          <a:bodyPr/>
          <a:lstStyle/>
          <a:p>
            <a:endParaRPr lang="en-US" altLang="en-US"/>
          </a:p>
        </p:txBody>
      </p:sp>
      <p:pic>
        <p:nvPicPr>
          <p:cNvPr id="95235" name="Picture 3">
            <a:extLst>
              <a:ext uri="{FF2B5EF4-FFF2-40B4-BE49-F238E27FC236}">
                <a16:creationId xmlns:a16="http://schemas.microsoft.com/office/drawing/2014/main" id="{7F0E8BC7-A812-2E5C-952B-CEAF9FA6979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6" name="Text Box 4">
            <a:extLst>
              <a:ext uri="{FF2B5EF4-FFF2-40B4-BE49-F238E27FC236}">
                <a16:creationId xmlns:a16="http://schemas.microsoft.com/office/drawing/2014/main" id="{9971E905-8996-583F-3C25-2BD38B185DFC}"/>
              </a:ext>
            </a:extLst>
          </p:cNvPr>
          <p:cNvSpPr txBox="1">
            <a:spLocks noChangeArrowheads="1"/>
          </p:cNvSpPr>
          <p:nvPr/>
        </p:nvSpPr>
        <p:spPr bwMode="auto">
          <a:xfrm>
            <a:off x="381000" y="0"/>
            <a:ext cx="87630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MIXING , PLACING AND COMPACTING OF CONCRETE </a:t>
            </a:r>
          </a:p>
        </p:txBody>
      </p:sp>
      <p:sp>
        <p:nvSpPr>
          <p:cNvPr id="95237" name="Rectangle 5">
            <a:extLst>
              <a:ext uri="{FF2B5EF4-FFF2-40B4-BE49-F238E27FC236}">
                <a16:creationId xmlns:a16="http://schemas.microsoft.com/office/drawing/2014/main" id="{A57F9185-9E6E-8EA1-9EB8-ACEF4DCF3070}"/>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required quantity of water shall be used for concrete mix.  </a:t>
            </a:r>
          </a:p>
          <a:p>
            <a:pPr lvl="4">
              <a:buFontTx/>
              <a:buChar char="•"/>
            </a:pPr>
            <a:r>
              <a:rPr lang="en-US" altLang="en-US" sz="2400"/>
              <a:t>The water should be free from oil/acid and any other impurities. Breavish  water or sea water should not be used for the concrete work.</a:t>
            </a:r>
          </a:p>
          <a:p>
            <a:pPr lvl="4">
              <a:buFontTx/>
              <a:buChar char="•"/>
            </a:pPr>
            <a:r>
              <a:rPr lang="en-US" altLang="en-US" sz="2400"/>
              <a:t>The concrete shall be mixed in the mechanical mixer.  </a:t>
            </a:r>
          </a:p>
          <a:p>
            <a:pPr lvl="4">
              <a:buFontTx/>
              <a:buChar char="•"/>
            </a:pPr>
            <a:r>
              <a:rPr lang="en-US" altLang="en-US" sz="2400"/>
              <a:t>However, in case of difficult terrain hand mixing may be permitted at the discretion of Engineer Incharge. </a:t>
            </a:r>
          </a:p>
          <a:p>
            <a:pPr lvl="4">
              <a:buFontTx/>
              <a:buChar char="•"/>
            </a:pPr>
            <a:r>
              <a:rPr lang="en-US" altLang="en-US" sz="2400"/>
              <a:t>Mixing shall be continued until there is uniform distribution of material and the mix is uniform in colour and consistency, but in no case the mixing be done for less than two minutes.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598EDAED-690C-BE26-B825-CC5E535C3B9B}"/>
              </a:ext>
            </a:extLst>
          </p:cNvPr>
          <p:cNvSpPr>
            <a:spLocks noGrp="1" noChangeArrowheads="1"/>
          </p:cNvSpPr>
          <p:nvPr>
            <p:ph type="title"/>
          </p:nvPr>
        </p:nvSpPr>
        <p:spPr/>
        <p:txBody>
          <a:bodyPr/>
          <a:lstStyle/>
          <a:p>
            <a:endParaRPr lang="en-US" altLang="en-US"/>
          </a:p>
        </p:txBody>
      </p:sp>
      <p:pic>
        <p:nvPicPr>
          <p:cNvPr id="96259" name="Picture 3">
            <a:extLst>
              <a:ext uri="{FF2B5EF4-FFF2-40B4-BE49-F238E27FC236}">
                <a16:creationId xmlns:a16="http://schemas.microsoft.com/office/drawing/2014/main" id="{9F941C8E-1DAD-57BA-3AA9-2E69F1A7A9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0" name="Text Box 4">
            <a:extLst>
              <a:ext uri="{FF2B5EF4-FFF2-40B4-BE49-F238E27FC236}">
                <a16:creationId xmlns:a16="http://schemas.microsoft.com/office/drawing/2014/main" id="{94401373-CF11-6882-4971-D843DA6597B7}"/>
              </a:ext>
            </a:extLst>
          </p:cNvPr>
          <p:cNvSpPr txBox="1">
            <a:spLocks noChangeArrowheads="1"/>
          </p:cNvSpPr>
          <p:nvPr/>
        </p:nvSpPr>
        <p:spPr bwMode="auto">
          <a:xfrm>
            <a:off x="381000" y="0"/>
            <a:ext cx="8763000" cy="1143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MIXING , PLACING AND COMPACTING OF CONCRETE </a:t>
            </a:r>
          </a:p>
        </p:txBody>
      </p:sp>
      <p:sp>
        <p:nvSpPr>
          <p:cNvPr id="96261" name="Rectangle 5">
            <a:extLst>
              <a:ext uri="{FF2B5EF4-FFF2-40B4-BE49-F238E27FC236}">
                <a16:creationId xmlns:a16="http://schemas.microsoft.com/office/drawing/2014/main" id="{AD578DD1-518F-227B-92F3-F2FEF0F9B00F}"/>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3" algn="just">
              <a:buFont typeface="Times New Roman" panose="02020603050405020304" pitchFamily="18" charset="0"/>
              <a:buChar char="•"/>
            </a:pPr>
            <a:r>
              <a:rPr lang="en-US" altLang="en-US" sz="2400"/>
              <a:t>Normally mixing shall be done close to the foundation, but in case it is not possible, the concrete may be mixed at the nearest convenient place.  </a:t>
            </a:r>
          </a:p>
          <a:p>
            <a:pPr lvl="4" algn="just">
              <a:buFontTx/>
              <a:buChar char="•"/>
            </a:pPr>
            <a:r>
              <a:rPr lang="en-US" altLang="en-US" sz="2400"/>
              <a:t>The concrete shall be transported from the place of mixing to the place of final deposit as rapidly as practicable by methods which shall prevent the segregation or loss of any ingredient or setting.</a:t>
            </a:r>
          </a:p>
          <a:p>
            <a:pPr lvl="4" algn="just">
              <a:buFontTx/>
              <a:buChar char="•"/>
            </a:pPr>
            <a:r>
              <a:rPr lang="en-US" altLang="en-US" sz="2400"/>
              <a:t>The concrete shall be placed and compacted before setting commences.  </a:t>
            </a:r>
          </a:p>
          <a:p>
            <a:pPr lvl="3" algn="just">
              <a:buFontTx/>
              <a:buChar char="•"/>
            </a:pPr>
            <a:r>
              <a:rPr lang="en-US" altLang="en-US" sz="2400"/>
              <a:t>Mechanical/pneumatic vibrator shall be used for obtaining homogenous concrete work and for better finish as well as avoiding honey combing.</a:t>
            </a:r>
            <a:r>
              <a:rPr lang="en-US" altLang="en-US" sz="2800"/>
              <a:t>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28454F2D-2B3A-8233-4CE3-E11A192422B4}"/>
              </a:ext>
            </a:extLst>
          </p:cNvPr>
          <p:cNvSpPr>
            <a:spLocks noGrp="1" noChangeArrowheads="1"/>
          </p:cNvSpPr>
          <p:nvPr>
            <p:ph type="title"/>
          </p:nvPr>
        </p:nvSpPr>
        <p:spPr/>
        <p:txBody>
          <a:bodyPr/>
          <a:lstStyle/>
          <a:p>
            <a:endParaRPr lang="en-US" altLang="en-US"/>
          </a:p>
        </p:txBody>
      </p:sp>
      <p:pic>
        <p:nvPicPr>
          <p:cNvPr id="97283" name="Picture 3">
            <a:extLst>
              <a:ext uri="{FF2B5EF4-FFF2-40B4-BE49-F238E27FC236}">
                <a16:creationId xmlns:a16="http://schemas.microsoft.com/office/drawing/2014/main" id="{3BFBA42E-3F96-5564-909C-6D5435724D2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4" name="Text Box 4">
            <a:extLst>
              <a:ext uri="{FF2B5EF4-FFF2-40B4-BE49-F238E27FC236}">
                <a16:creationId xmlns:a16="http://schemas.microsoft.com/office/drawing/2014/main" id="{6B36EB1F-592B-E8CA-D005-7449CAC07E69}"/>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97285" name="Rectangle 5">
            <a:extLst>
              <a:ext uri="{FF2B5EF4-FFF2-40B4-BE49-F238E27FC236}">
                <a16:creationId xmlns:a16="http://schemas.microsoft.com/office/drawing/2014/main" id="{736DE42B-DEBA-3117-9274-72C9EBA85A05}"/>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Specific for from box: </a:t>
            </a:r>
          </a:p>
          <a:p>
            <a:pPr lvl="4">
              <a:buFontTx/>
              <a:buChar char="•"/>
            </a:pPr>
            <a:r>
              <a:rPr lang="en-US" altLang="en-US" sz="2400"/>
              <a:t>The form work shall conform to the shape, lines and dimensions as shown on the approval foundation design drawings, and be so constructed as to the rigid during the lacing and compacting of concrete, and shall be sufficiently tight to prevent loss of liquid from concrete.  </a:t>
            </a:r>
          </a:p>
          <a:p>
            <a:pPr lvl="4">
              <a:buFontTx/>
              <a:buChar char="•"/>
            </a:pPr>
            <a:r>
              <a:rPr lang="en-US" altLang="en-US" sz="2400"/>
              <a:t>It shall be of right design, easily removable without distortions and shall be of steel or suitable materials.  </a:t>
            </a:r>
          </a:p>
          <a:p>
            <a:pPr lvl="4">
              <a:buFontTx/>
              <a:buChar char="•"/>
            </a:pPr>
            <a:r>
              <a:rPr lang="en-US" altLang="en-US" sz="2400"/>
              <a:t>The inner surface coming in contact with concrete shall be smooth and free from projections.</a:t>
            </a:r>
            <a:r>
              <a:rPr lang="en-US" altLang="en-US" sz="2800"/>
              <a:t>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CD98D0BD-9598-39EE-8158-289C7E6CF5AC}"/>
              </a:ext>
            </a:extLst>
          </p:cNvPr>
          <p:cNvSpPr>
            <a:spLocks noGrp="1" noChangeArrowheads="1"/>
          </p:cNvSpPr>
          <p:nvPr>
            <p:ph type="title"/>
          </p:nvPr>
        </p:nvSpPr>
        <p:spPr/>
        <p:txBody>
          <a:bodyPr/>
          <a:lstStyle/>
          <a:p>
            <a:endParaRPr lang="en-US" altLang="en-US"/>
          </a:p>
        </p:txBody>
      </p:sp>
      <p:pic>
        <p:nvPicPr>
          <p:cNvPr id="98307" name="Picture 3">
            <a:extLst>
              <a:ext uri="{FF2B5EF4-FFF2-40B4-BE49-F238E27FC236}">
                <a16:creationId xmlns:a16="http://schemas.microsoft.com/office/drawing/2014/main" id="{2FB9C994-680C-3741-8334-D71DEC86BDD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8" name="Text Box 4">
            <a:extLst>
              <a:ext uri="{FF2B5EF4-FFF2-40B4-BE49-F238E27FC236}">
                <a16:creationId xmlns:a16="http://schemas.microsoft.com/office/drawing/2014/main" id="{305284BC-3F8F-277C-EE62-B7496AE871A7}"/>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98309" name="Rectangle 5">
            <a:extLst>
              <a:ext uri="{FF2B5EF4-FFF2-40B4-BE49-F238E27FC236}">
                <a16:creationId xmlns:a16="http://schemas.microsoft.com/office/drawing/2014/main" id="{0120CA33-7548-900D-14A0-C05C88D10659}"/>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Specific for from box: </a:t>
            </a:r>
          </a:p>
          <a:p>
            <a:pPr lvl="4">
              <a:buFontTx/>
              <a:buChar char="•"/>
            </a:pPr>
            <a:r>
              <a:rPr lang="en-US" altLang="en-US" sz="2400"/>
              <a:t>Window on one face shall be provided for pyramid forms to facilitate concreting in the lower parts which shall be fixed after concrete in the bottom part is placed.</a:t>
            </a:r>
          </a:p>
          <a:p>
            <a:pPr lvl="4">
              <a:buFontTx/>
              <a:buChar char="•"/>
            </a:pPr>
            <a:r>
              <a:rPr lang="en-US" altLang="en-US" sz="2400"/>
              <a:t>The form work for slabs and pyramids shall be made symmetrical about the base of the chimney to ensure interchangeable faces</a:t>
            </a:r>
            <a:r>
              <a:rPr lang="en-US" altLang="en-US" sz="2400" b="1"/>
              <a:t>. (REF. APPENDIX -XI)</a:t>
            </a:r>
            <a:r>
              <a:rPr lang="en-US" altLang="en-US" sz="2800"/>
              <a:t> </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9330" name="Object 3">
            <a:extLst>
              <a:ext uri="{FF2B5EF4-FFF2-40B4-BE49-F238E27FC236}">
                <a16:creationId xmlns:a16="http://schemas.microsoft.com/office/drawing/2014/main" id="{836E7080-9718-623D-C52A-6293326FF8DE}"/>
              </a:ext>
            </a:extLst>
          </p:cNvPr>
          <p:cNvGraphicFramePr>
            <a:graphicFrameLocks noGrp="1" noChangeAspect="1"/>
          </p:cNvGraphicFramePr>
          <p:nvPr>
            <p:ph sz="half" idx="1"/>
          </p:nvPr>
        </p:nvGraphicFramePr>
        <p:xfrm>
          <a:off x="0" y="1219200"/>
          <a:ext cx="4419600" cy="4572000"/>
        </p:xfrm>
        <a:graphic>
          <a:graphicData uri="http://schemas.openxmlformats.org/presentationml/2006/ole">
            <mc:AlternateContent xmlns:mc="http://schemas.openxmlformats.org/markup-compatibility/2006">
              <mc:Choice xmlns:v="urn:schemas-microsoft-com:vml" Requires="v">
                <p:oleObj spid="_x0000_s10246" name="Bitmap Image" r:id="rId3" imgW="1971950" imgH="1790476" progId="Paint.Picture">
                  <p:embed/>
                </p:oleObj>
              </mc:Choice>
              <mc:Fallback>
                <p:oleObj name="Bitmap Image" r:id="rId3" imgW="1971950" imgH="1790476"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1219200"/>
                        <a:ext cx="4419600" cy="4572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9331" name="Text Box 4">
            <a:extLst>
              <a:ext uri="{FF2B5EF4-FFF2-40B4-BE49-F238E27FC236}">
                <a16:creationId xmlns:a16="http://schemas.microsoft.com/office/drawing/2014/main" id="{A6850972-1A85-1EB5-14A7-10194542489C}"/>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-XI</a:t>
            </a:r>
          </a:p>
        </p:txBody>
      </p:sp>
      <p:graphicFrame>
        <p:nvGraphicFramePr>
          <p:cNvPr id="99332" name="Object 6">
            <a:extLst>
              <a:ext uri="{FF2B5EF4-FFF2-40B4-BE49-F238E27FC236}">
                <a16:creationId xmlns:a16="http://schemas.microsoft.com/office/drawing/2014/main" id="{ED2C5C1F-E35A-DD84-9BE3-3C26C0115C61}"/>
              </a:ext>
            </a:extLst>
          </p:cNvPr>
          <p:cNvGraphicFramePr>
            <a:graphicFrameLocks noGrp="1" noChangeAspect="1"/>
          </p:cNvGraphicFramePr>
          <p:nvPr>
            <p:ph sz="half" idx="2"/>
          </p:nvPr>
        </p:nvGraphicFramePr>
        <p:xfrm>
          <a:off x="4724400" y="1143000"/>
          <a:ext cx="4419600" cy="4648200"/>
        </p:xfrm>
        <a:graphic>
          <a:graphicData uri="http://schemas.openxmlformats.org/presentationml/2006/ole">
            <mc:AlternateContent xmlns:mc="http://schemas.openxmlformats.org/markup-compatibility/2006">
              <mc:Choice xmlns:v="urn:schemas-microsoft-com:vml" Requires="v">
                <p:oleObj spid="_x0000_s10247" name="Bitmap Image" r:id="rId5" imgW="2352381" imgH="2048161" progId="Paint.Picture">
                  <p:embed/>
                </p:oleObj>
              </mc:Choice>
              <mc:Fallback>
                <p:oleObj name="Bitmap Image" r:id="rId5" imgW="2352381" imgH="2048161" progId="Paint.Picture">
                  <p:embed/>
                  <p:pic>
                    <p:nvPicPr>
                      <p:cNvPr id="0"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1143000"/>
                        <a:ext cx="44196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120E9099-780E-75A5-CCEA-24796DFFA900}"/>
              </a:ext>
            </a:extLst>
          </p:cNvPr>
          <p:cNvSpPr>
            <a:spLocks noGrp="1" noChangeArrowheads="1"/>
          </p:cNvSpPr>
          <p:nvPr>
            <p:ph type="title"/>
          </p:nvPr>
        </p:nvSpPr>
        <p:spPr/>
        <p:txBody>
          <a:bodyPr/>
          <a:lstStyle/>
          <a:p>
            <a:endParaRPr lang="en-US" altLang="en-US"/>
          </a:p>
        </p:txBody>
      </p:sp>
      <p:pic>
        <p:nvPicPr>
          <p:cNvPr id="100355" name="Picture 3">
            <a:extLst>
              <a:ext uri="{FF2B5EF4-FFF2-40B4-BE49-F238E27FC236}">
                <a16:creationId xmlns:a16="http://schemas.microsoft.com/office/drawing/2014/main" id="{6867E798-024F-9C35-0BB5-823A50D80D1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6" name="Text Box 4">
            <a:extLst>
              <a:ext uri="{FF2B5EF4-FFF2-40B4-BE49-F238E27FC236}">
                <a16:creationId xmlns:a16="http://schemas.microsoft.com/office/drawing/2014/main" id="{D17572D9-A3C8-6B8D-38F7-982DD69E6906}"/>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100357" name="Rectangle 5">
            <a:extLst>
              <a:ext uri="{FF2B5EF4-FFF2-40B4-BE49-F238E27FC236}">
                <a16:creationId xmlns:a16="http://schemas.microsoft.com/office/drawing/2014/main" id="{CF560F8C-A712-6D8C-8613-5A85EE7A8DBF}"/>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Clearing and Treatment of Forms.</a:t>
            </a:r>
          </a:p>
          <a:p>
            <a:pPr lvl="4">
              <a:buFontTx/>
              <a:buChar char="•"/>
            </a:pPr>
            <a:r>
              <a:rPr lang="en-US" altLang="en-US" sz="2400"/>
              <a:t>All rubbish, particularly chippings, sharing and sawdust and traces of residual concrete, if any shall be removed from the interior of the forms before the concrete is placed.  </a:t>
            </a:r>
          </a:p>
          <a:p>
            <a:pPr lvl="4">
              <a:buFontTx/>
              <a:buChar char="•"/>
            </a:pPr>
            <a:r>
              <a:rPr lang="en-US" altLang="en-US" sz="2400"/>
              <a:t>The surface in contact with the concrete shall be wetted and spread with the fine sand or treated with an approved compositions such as black or waste oil etc., before use, every time.</a:t>
            </a:r>
          </a:p>
          <a:p>
            <a:pPr lvl="4">
              <a:buFontTx/>
              <a:buChar char="•"/>
            </a:pPr>
            <a:r>
              <a:rPr lang="en-US" altLang="en-US" sz="2400"/>
              <a:t>The concrete shall be lid down in 150mm layers and consolidated well, so that the cement cream works up to the top and no honey-combing is left in the concrete.</a:t>
            </a:r>
            <a:r>
              <a:rPr lang="en-US" altLang="en-US" sz="2800"/>
              <a:t> </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D0237635-33E5-A750-3B4E-F72529485B9C}"/>
              </a:ext>
            </a:extLst>
          </p:cNvPr>
          <p:cNvSpPr>
            <a:spLocks noGrp="1" noChangeArrowheads="1"/>
          </p:cNvSpPr>
          <p:nvPr>
            <p:ph type="title"/>
          </p:nvPr>
        </p:nvSpPr>
        <p:spPr/>
        <p:txBody>
          <a:bodyPr/>
          <a:lstStyle/>
          <a:p>
            <a:endParaRPr lang="en-US" altLang="en-US"/>
          </a:p>
        </p:txBody>
      </p:sp>
      <p:pic>
        <p:nvPicPr>
          <p:cNvPr id="101379" name="Picture 3">
            <a:extLst>
              <a:ext uri="{FF2B5EF4-FFF2-40B4-BE49-F238E27FC236}">
                <a16:creationId xmlns:a16="http://schemas.microsoft.com/office/drawing/2014/main" id="{13CFA734-E719-66A8-B4A2-93B38C7291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80" name="Text Box 4">
            <a:extLst>
              <a:ext uri="{FF2B5EF4-FFF2-40B4-BE49-F238E27FC236}">
                <a16:creationId xmlns:a16="http://schemas.microsoft.com/office/drawing/2014/main" id="{38BC08F4-9D39-774F-B335-4D4286EF8F5D}"/>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101381" name="Rectangle 5">
            <a:extLst>
              <a:ext uri="{FF2B5EF4-FFF2-40B4-BE49-F238E27FC236}">
                <a16:creationId xmlns:a16="http://schemas.microsoft.com/office/drawing/2014/main" id="{2424C380-A759-8ABA-F6CD-9E42F7FFCE12}"/>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Clearing and Treatment of Forms.</a:t>
            </a:r>
          </a:p>
          <a:p>
            <a:pPr lvl="4" algn="just">
              <a:buFontTx/>
              <a:buChar char="•"/>
            </a:pPr>
            <a:r>
              <a:rPr lang="en-US" altLang="en-US" sz="2400"/>
              <a:t>The mechanical vibrator shall be employed for compaction of the concrete.  </a:t>
            </a:r>
          </a:p>
          <a:p>
            <a:pPr lvl="4" algn="just">
              <a:buFontTx/>
              <a:buChar char="•"/>
            </a:pPr>
            <a:r>
              <a:rPr lang="en-US" altLang="en-US" sz="2400"/>
              <a:t>However, in case of difficult terrain, manual compaction may be permitted at the discretion of site Engineer.  </a:t>
            </a:r>
          </a:p>
          <a:p>
            <a:pPr lvl="4" algn="just">
              <a:buFontTx/>
              <a:buChar char="•"/>
            </a:pPr>
            <a:r>
              <a:rPr lang="en-US" altLang="en-US" sz="2400"/>
              <a:t>After concreting the chimney portion to the required height, the top surface should be finished smooth with a slight slope towards the outer edge, to drain off any rain water falling on the coping.</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0649526E-BD41-2FBD-4468-B7A8509EFBD0}"/>
              </a:ext>
            </a:extLst>
          </p:cNvPr>
          <p:cNvSpPr>
            <a:spLocks noGrp="1" noChangeArrowheads="1"/>
          </p:cNvSpPr>
          <p:nvPr>
            <p:ph type="title"/>
          </p:nvPr>
        </p:nvSpPr>
        <p:spPr/>
        <p:txBody>
          <a:bodyPr/>
          <a:lstStyle/>
          <a:p>
            <a:endParaRPr lang="en-US" altLang="en-US"/>
          </a:p>
        </p:txBody>
      </p:sp>
      <p:pic>
        <p:nvPicPr>
          <p:cNvPr id="102403" name="Picture 3">
            <a:extLst>
              <a:ext uri="{FF2B5EF4-FFF2-40B4-BE49-F238E27FC236}">
                <a16:creationId xmlns:a16="http://schemas.microsoft.com/office/drawing/2014/main" id="{28E5A15A-40E9-2874-F613-23ACB6F638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4" name="Text Box 4">
            <a:extLst>
              <a:ext uri="{FF2B5EF4-FFF2-40B4-BE49-F238E27FC236}">
                <a16:creationId xmlns:a16="http://schemas.microsoft.com/office/drawing/2014/main" id="{F02E677E-26FA-06A7-7116-257D9D51CFCE}"/>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102405" name="Rectangle 5">
            <a:extLst>
              <a:ext uri="{FF2B5EF4-FFF2-40B4-BE49-F238E27FC236}">
                <a16:creationId xmlns:a16="http://schemas.microsoft.com/office/drawing/2014/main" id="{249F4174-4A10-384A-4BCC-FC621B8020EA}"/>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Wet location </a:t>
            </a:r>
          </a:p>
          <a:p>
            <a:pPr lvl="4">
              <a:buFontTx/>
              <a:buChar char="•"/>
            </a:pPr>
            <a:r>
              <a:rPr lang="en-US" altLang="en-US" sz="2400"/>
              <a:t>In wet locations, the site must be kept completely dewatered, both during the placing of the concrete and for 24 hours thereafter.</a:t>
            </a:r>
          </a:p>
          <a:p>
            <a:pPr lvl="4">
              <a:buFontTx/>
              <a:buChar char="•"/>
            </a:pPr>
            <a:r>
              <a:rPr lang="en-US" altLang="en-US" sz="2400"/>
              <a:t>There should be no disturbance to concrete by water during this period.</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DE50CE4E-679D-A877-33CC-4E17A0562C3E}"/>
              </a:ext>
            </a:extLst>
          </p:cNvPr>
          <p:cNvSpPr>
            <a:spLocks noGrp="1" noChangeArrowheads="1"/>
          </p:cNvSpPr>
          <p:nvPr>
            <p:ph type="title"/>
          </p:nvPr>
        </p:nvSpPr>
        <p:spPr/>
        <p:txBody>
          <a:bodyPr/>
          <a:lstStyle/>
          <a:p>
            <a:endParaRPr lang="en-US" altLang="en-US"/>
          </a:p>
        </p:txBody>
      </p:sp>
      <p:pic>
        <p:nvPicPr>
          <p:cNvPr id="103427" name="Picture 3">
            <a:extLst>
              <a:ext uri="{FF2B5EF4-FFF2-40B4-BE49-F238E27FC236}">
                <a16:creationId xmlns:a16="http://schemas.microsoft.com/office/drawing/2014/main" id="{332DFADF-AE30-3A0F-14DA-12142A5E0E3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8" name="Text Box 4">
            <a:extLst>
              <a:ext uri="{FF2B5EF4-FFF2-40B4-BE49-F238E27FC236}">
                <a16:creationId xmlns:a16="http://schemas.microsoft.com/office/drawing/2014/main" id="{C85785F7-6F2B-7FC9-F79D-18B1463F9F5E}"/>
              </a:ext>
            </a:extLst>
          </p:cNvPr>
          <p:cNvSpPr txBox="1">
            <a:spLocks noChangeArrowheads="1"/>
          </p:cNvSpPr>
          <p:nvPr/>
        </p:nvSpPr>
        <p:spPr bwMode="auto">
          <a:xfrm>
            <a:off x="38100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Details of using the form box: </a:t>
            </a:r>
          </a:p>
        </p:txBody>
      </p:sp>
      <p:sp>
        <p:nvSpPr>
          <p:cNvPr id="103429" name="Rectangle 5">
            <a:extLst>
              <a:ext uri="{FF2B5EF4-FFF2-40B4-BE49-F238E27FC236}">
                <a16:creationId xmlns:a16="http://schemas.microsoft.com/office/drawing/2014/main" id="{658204ED-7868-F2FE-B65B-CD823D6AD48F}"/>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Removal of from box </a:t>
            </a:r>
          </a:p>
          <a:p>
            <a:pPr lvl="4">
              <a:buFont typeface="Wingdings" panose="05000000000000000000" pitchFamily="2" charset="2"/>
              <a:buNone/>
            </a:pPr>
            <a:endParaRPr lang="en-US" altLang="en-US" sz="2800"/>
          </a:p>
          <a:p>
            <a:pPr lvl="4">
              <a:buFontTx/>
              <a:buChar char="•"/>
            </a:pPr>
            <a:r>
              <a:rPr lang="en-US" altLang="en-US" sz="2400"/>
              <a:t>After the form work has been removed, if the concrete surface is found to be defective, the damage shall be repaired with rich cement and sand mortar to the satisfaction of the Owner’s representatives, before the foundation pits are backfilled.</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970149C7-5089-4D01-4325-6AB18F9E9726}"/>
              </a:ext>
            </a:extLst>
          </p:cNvPr>
          <p:cNvSpPr>
            <a:spLocks noGrp="1" noChangeArrowheads="1"/>
          </p:cNvSpPr>
          <p:nvPr>
            <p:ph type="title"/>
          </p:nvPr>
        </p:nvSpPr>
        <p:spPr/>
        <p:txBody>
          <a:bodyPr/>
          <a:lstStyle/>
          <a:p>
            <a:endParaRPr lang="en-US" altLang="en-US"/>
          </a:p>
        </p:txBody>
      </p:sp>
      <p:pic>
        <p:nvPicPr>
          <p:cNvPr id="104451" name="Picture 3">
            <a:extLst>
              <a:ext uri="{FF2B5EF4-FFF2-40B4-BE49-F238E27FC236}">
                <a16:creationId xmlns:a16="http://schemas.microsoft.com/office/drawing/2014/main" id="{E7179192-8114-CADC-06AF-AAA783DD85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2" name="Text Box 4">
            <a:extLst>
              <a:ext uri="{FF2B5EF4-FFF2-40B4-BE49-F238E27FC236}">
                <a16:creationId xmlns:a16="http://schemas.microsoft.com/office/drawing/2014/main" id="{9F77C8EF-464C-F88C-906D-7B84F97913F0}"/>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BACK FILLING AND REMOVAL OF STUB TEMPLATE </a:t>
            </a:r>
          </a:p>
        </p:txBody>
      </p:sp>
      <p:sp>
        <p:nvSpPr>
          <p:cNvPr id="104453" name="Rectangle 5">
            <a:extLst>
              <a:ext uri="{FF2B5EF4-FFF2-40B4-BE49-F238E27FC236}">
                <a16:creationId xmlns:a16="http://schemas.microsoft.com/office/drawing/2014/main" id="{824FB2CB-4DAD-45A3-AABC-49D90293866B}"/>
              </a:ext>
            </a:extLst>
          </p:cNvPr>
          <p:cNvSpPr>
            <a:spLocks noChangeArrowheads="1"/>
          </p:cNvSpPr>
          <p:nvPr/>
        </p:nvSpPr>
        <p:spPr bwMode="auto">
          <a:xfrm>
            <a:off x="-1295400" y="1447800"/>
            <a:ext cx="10439400"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Process of bake filling </a:t>
            </a:r>
          </a:p>
          <a:p>
            <a:pPr lvl="4">
              <a:buFontTx/>
              <a:buChar char="•"/>
            </a:pPr>
            <a:r>
              <a:rPr lang="en-US" altLang="en-US" sz="2400"/>
              <a:t>Backfilling shall normally be done with the excavated soil, if the excavated material includes large boulders/stones, the boulders shall be broken to a maximum size of 80mm.  </a:t>
            </a:r>
          </a:p>
          <a:p>
            <a:pPr lvl="4">
              <a:buFontTx/>
              <a:buChar char="•"/>
            </a:pPr>
            <a:r>
              <a:rPr lang="en-US" altLang="en-US" sz="2400"/>
              <a:t>At such locations where borrowed earth is required for     backfilling, this shall be done by the Contractor as per the rates, terms and conditions laid down in the contract. </a:t>
            </a:r>
          </a:p>
          <a:p>
            <a:pPr lvl="4">
              <a:buFontTx/>
              <a:buChar char="•"/>
            </a:pPr>
            <a:r>
              <a:rPr lang="en-US" altLang="en-US" sz="2400"/>
              <a:t>If the foundation cast is rocky type, backfilling with the borrowed earth may not serve the purpose. </a:t>
            </a:r>
          </a:p>
          <a:p>
            <a:pPr lvl="4">
              <a:buFontTx/>
              <a:buChar char="•"/>
            </a:pPr>
            <a:r>
              <a:rPr lang="en-US" altLang="en-US" sz="2400"/>
              <a:t>In such a case backfilling with chipped stones mixed with the cement slurry would be a better option. </a:t>
            </a:r>
          </a:p>
          <a:p>
            <a:pPr lvl="4">
              <a:buFontTx/>
              <a:buChar char="•"/>
            </a:pPr>
            <a:r>
              <a:rPr lang="en-US" altLang="en-US" sz="2400"/>
              <a:t>However, this would be done as per the instructions of the engineers in change.</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F47EE284-96B6-1138-ACFE-2A7F5CD5D28A}"/>
              </a:ext>
            </a:extLst>
          </p:cNvPr>
          <p:cNvSpPr>
            <a:spLocks noGrp="1" noChangeArrowheads="1"/>
          </p:cNvSpPr>
          <p:nvPr>
            <p:ph type="title"/>
          </p:nvPr>
        </p:nvSpPr>
        <p:spPr/>
        <p:txBody>
          <a:bodyPr/>
          <a:lstStyle/>
          <a:p>
            <a:endParaRPr lang="en-US" altLang="en-US"/>
          </a:p>
        </p:txBody>
      </p:sp>
      <p:pic>
        <p:nvPicPr>
          <p:cNvPr id="105475" name="Picture 3">
            <a:extLst>
              <a:ext uri="{FF2B5EF4-FFF2-40B4-BE49-F238E27FC236}">
                <a16:creationId xmlns:a16="http://schemas.microsoft.com/office/drawing/2014/main" id="{5E9D6238-B553-B72B-DB4E-F36DC0B133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476" name="Text Box 4">
            <a:extLst>
              <a:ext uri="{FF2B5EF4-FFF2-40B4-BE49-F238E27FC236}">
                <a16:creationId xmlns:a16="http://schemas.microsoft.com/office/drawing/2014/main" id="{799F713E-4D5D-4DCD-E543-547893B0027F}"/>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BACK FILLING AND REMOVAL OF STUB TEMPLATE </a:t>
            </a:r>
          </a:p>
        </p:txBody>
      </p:sp>
      <p:sp>
        <p:nvSpPr>
          <p:cNvPr id="105477" name="Rectangle 5">
            <a:extLst>
              <a:ext uri="{FF2B5EF4-FFF2-40B4-BE49-F238E27FC236}">
                <a16:creationId xmlns:a16="http://schemas.microsoft.com/office/drawing/2014/main" id="{E16BCD3F-E91F-1488-049E-7D4F7045EC6D}"/>
              </a:ext>
            </a:extLst>
          </p:cNvPr>
          <p:cNvSpPr>
            <a:spLocks noChangeArrowheads="1"/>
          </p:cNvSpPr>
          <p:nvPr/>
        </p:nvSpPr>
        <p:spPr bwMode="auto">
          <a:xfrm>
            <a:off x="-1295400" y="1447800"/>
            <a:ext cx="10439400"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Material for bake filling </a:t>
            </a:r>
          </a:p>
          <a:p>
            <a:pPr lvl="4">
              <a:buFontTx/>
              <a:buChar char="•"/>
            </a:pPr>
            <a:r>
              <a:rPr lang="en-US" altLang="en-US" sz="2400"/>
              <a:t>The backfilling materials should be clean and free from organic or other foreign materials.  </a:t>
            </a:r>
          </a:p>
          <a:p>
            <a:pPr lvl="4">
              <a:buFontTx/>
              <a:buChar char="•"/>
            </a:pPr>
            <a:r>
              <a:rPr lang="en-US" altLang="en-US" sz="2400"/>
              <a:t>The earth shall be deposited in maximum 200mm layers, leveled and wetted and tampered properly before another layer is deposited.  </a:t>
            </a:r>
          </a:p>
          <a:p>
            <a:pPr lvl="4">
              <a:buFontTx/>
              <a:buChar char="•"/>
            </a:pPr>
            <a:r>
              <a:rPr lang="en-US" altLang="en-US" sz="2400"/>
              <a:t>Care shall be taken that the backfilling is started from the foundation ends of the pits, towards the outer ends.  </a:t>
            </a:r>
          </a:p>
          <a:p>
            <a:pPr lvl="4">
              <a:buFontTx/>
              <a:buChar char="•"/>
            </a:pPr>
            <a:r>
              <a:rPr lang="en-US" altLang="en-US" sz="2400"/>
              <a:t>After the pits have been backfilled to full depth, the stub template may be removed.  </a:t>
            </a:r>
          </a:p>
          <a:p>
            <a:pPr lvl="4">
              <a:buFontTx/>
              <a:buChar char="•"/>
            </a:pPr>
            <a:r>
              <a:rPr lang="en-US" altLang="en-US" sz="2400"/>
              <a:t>In case of urgency, the template can be removed even after 50% of backfilling of the soil.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696E901D-E55B-2F8A-49D4-0747DDA01D38}"/>
              </a:ext>
            </a:extLst>
          </p:cNvPr>
          <p:cNvSpPr>
            <a:spLocks noGrp="1" noChangeArrowheads="1"/>
          </p:cNvSpPr>
          <p:nvPr>
            <p:ph type="title"/>
          </p:nvPr>
        </p:nvSpPr>
        <p:spPr/>
        <p:txBody>
          <a:bodyPr/>
          <a:lstStyle/>
          <a:p>
            <a:endParaRPr lang="en-US" altLang="en-US"/>
          </a:p>
        </p:txBody>
      </p:sp>
      <p:pic>
        <p:nvPicPr>
          <p:cNvPr id="106499" name="Picture 3">
            <a:extLst>
              <a:ext uri="{FF2B5EF4-FFF2-40B4-BE49-F238E27FC236}">
                <a16:creationId xmlns:a16="http://schemas.microsoft.com/office/drawing/2014/main" id="{CC204829-6B64-7958-A290-64C704E6B9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500" name="Text Box 4">
            <a:extLst>
              <a:ext uri="{FF2B5EF4-FFF2-40B4-BE49-F238E27FC236}">
                <a16:creationId xmlns:a16="http://schemas.microsoft.com/office/drawing/2014/main" id="{BE927ECE-3F96-9203-9BD5-681990E89269}"/>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BACK FILLING AND REMOVAL OF STUB TEMPLATE </a:t>
            </a:r>
          </a:p>
        </p:txBody>
      </p:sp>
      <p:sp>
        <p:nvSpPr>
          <p:cNvPr id="106501" name="Rectangle 5">
            <a:extLst>
              <a:ext uri="{FF2B5EF4-FFF2-40B4-BE49-F238E27FC236}">
                <a16:creationId xmlns:a16="http://schemas.microsoft.com/office/drawing/2014/main" id="{EEB1E06E-7D9F-1ED6-BFBF-9426109C26CF}"/>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Material for bake filling</a:t>
            </a:r>
          </a:p>
          <a:p>
            <a:pPr lvl="4">
              <a:buFontTx/>
              <a:buChar char="•"/>
            </a:pPr>
            <a:r>
              <a:rPr lang="en-US" altLang="en-US" sz="2400"/>
              <a:t>The backfilling and grading shall be carried to an elevation of about 75mm above the finished ground level to drain out water.</a:t>
            </a:r>
          </a:p>
          <a:p>
            <a:pPr lvl="4">
              <a:buFontTx/>
              <a:buChar char="•"/>
            </a:pPr>
            <a:r>
              <a:rPr lang="en-US" altLang="en-US" sz="2400"/>
              <a:t>After backfilling, 50mm high earthen embankment (bandh) will be made along the sides of excavation pits and sufficient water will be poured in the backfilled earth for at least 24 hours.</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4D375FF2-D93D-C62F-C038-477C88BD1D74}"/>
              </a:ext>
            </a:extLst>
          </p:cNvPr>
          <p:cNvSpPr>
            <a:spLocks noGrp="1" noChangeArrowheads="1"/>
          </p:cNvSpPr>
          <p:nvPr>
            <p:ph type="title"/>
          </p:nvPr>
        </p:nvSpPr>
        <p:spPr/>
        <p:txBody>
          <a:bodyPr/>
          <a:lstStyle/>
          <a:p>
            <a:endParaRPr lang="en-US" altLang="en-US"/>
          </a:p>
        </p:txBody>
      </p:sp>
      <p:pic>
        <p:nvPicPr>
          <p:cNvPr id="107523" name="Picture 3">
            <a:extLst>
              <a:ext uri="{FF2B5EF4-FFF2-40B4-BE49-F238E27FC236}">
                <a16:creationId xmlns:a16="http://schemas.microsoft.com/office/drawing/2014/main" id="{3ADC9EA7-B3EC-1F41-BF5A-3356C5CCD89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4" name="Text Box 4">
            <a:extLst>
              <a:ext uri="{FF2B5EF4-FFF2-40B4-BE49-F238E27FC236}">
                <a16:creationId xmlns:a16="http://schemas.microsoft.com/office/drawing/2014/main" id="{3259CABA-5D2A-50F5-99D0-A3FF69399844}"/>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BACK FILLING AND REMOVAL OF STUB TEMPLATE </a:t>
            </a:r>
          </a:p>
        </p:txBody>
      </p:sp>
      <p:sp>
        <p:nvSpPr>
          <p:cNvPr id="107525" name="Rectangle 5">
            <a:extLst>
              <a:ext uri="{FF2B5EF4-FFF2-40B4-BE49-F238E27FC236}">
                <a16:creationId xmlns:a16="http://schemas.microsoft.com/office/drawing/2014/main" id="{B4091407-3AF6-2E3B-9CEE-BB5C9D8C86D1}"/>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CURING </a:t>
            </a:r>
          </a:p>
          <a:p>
            <a:pPr lvl="4">
              <a:buFontTx/>
              <a:buChar char="•"/>
            </a:pPr>
            <a:r>
              <a:rPr lang="en-US" altLang="en-US" sz="2400"/>
              <a:t>The concrete after setting for 24 hours shall be cured by keeping the concrete wet continuously for a period 10 days after laying.</a:t>
            </a:r>
          </a:p>
          <a:p>
            <a:pPr lvl="4">
              <a:buFontTx/>
              <a:buChar char="•"/>
            </a:pPr>
            <a:r>
              <a:rPr lang="en-US" altLang="en-US" sz="2400"/>
              <a:t>The curing will be done from the top of the pit within the embankment area.  </a:t>
            </a:r>
          </a:p>
          <a:p>
            <a:pPr lvl="4">
              <a:buFontTx/>
              <a:buChar char="•"/>
            </a:pPr>
            <a:r>
              <a:rPr lang="en-US" altLang="en-US" sz="2400"/>
              <a:t>No saltish or breakish water shall be utilized for curing.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a:extLst>
              <a:ext uri="{FF2B5EF4-FFF2-40B4-BE49-F238E27FC236}">
                <a16:creationId xmlns:a16="http://schemas.microsoft.com/office/drawing/2014/main" id="{C1CFF830-4E05-A59C-BA0B-D441D0397C5E}"/>
              </a:ext>
            </a:extLst>
          </p:cNvPr>
          <p:cNvSpPr>
            <a:spLocks noGrp="1" noChangeArrowheads="1"/>
          </p:cNvSpPr>
          <p:nvPr>
            <p:ph type="title"/>
          </p:nvPr>
        </p:nvSpPr>
        <p:spPr/>
        <p:txBody>
          <a:bodyPr/>
          <a:lstStyle/>
          <a:p>
            <a:endParaRPr lang="en-US" altLang="en-US"/>
          </a:p>
        </p:txBody>
      </p:sp>
      <p:pic>
        <p:nvPicPr>
          <p:cNvPr id="108547" name="Picture 3">
            <a:extLst>
              <a:ext uri="{FF2B5EF4-FFF2-40B4-BE49-F238E27FC236}">
                <a16:creationId xmlns:a16="http://schemas.microsoft.com/office/drawing/2014/main" id="{A70479B0-701E-7691-8F3C-F61F2BAF743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8" name="Text Box 4">
            <a:extLst>
              <a:ext uri="{FF2B5EF4-FFF2-40B4-BE49-F238E27FC236}">
                <a16:creationId xmlns:a16="http://schemas.microsoft.com/office/drawing/2014/main" id="{536E603D-296F-F644-EA69-844AEF884254}"/>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BACK FILLING AND REMOVAL OF STUB TEMPLATE </a:t>
            </a:r>
          </a:p>
        </p:txBody>
      </p:sp>
      <p:sp>
        <p:nvSpPr>
          <p:cNvPr id="108549" name="Rectangle 5">
            <a:extLst>
              <a:ext uri="{FF2B5EF4-FFF2-40B4-BE49-F238E27FC236}">
                <a16:creationId xmlns:a16="http://schemas.microsoft.com/office/drawing/2014/main" id="{F7EFB627-E619-CE9A-2B26-ECAFA753FFC6}"/>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EARTHING</a:t>
            </a:r>
          </a:p>
          <a:p>
            <a:pPr lvl="4">
              <a:buFont typeface="Wingdings" panose="05000000000000000000" pitchFamily="2" charset="2"/>
              <a:buChar char="Ø"/>
            </a:pPr>
            <a:r>
              <a:rPr lang="en-US" altLang="en-US" sz="2800"/>
              <a:t>Footing resistance </a:t>
            </a:r>
          </a:p>
          <a:p>
            <a:pPr lvl="4" algn="just">
              <a:buFontTx/>
              <a:buChar char="•"/>
            </a:pPr>
            <a:r>
              <a:rPr lang="en-US" altLang="en-US" sz="2400"/>
              <a:t>The footing resistance of all towers shall be measured by the Contractor in dry weather after the erection of superstructure but before the stringing of earth wire.  </a:t>
            </a:r>
          </a:p>
          <a:p>
            <a:pPr lvl="4" algn="just">
              <a:buFontTx/>
              <a:buChar char="•"/>
            </a:pPr>
            <a:r>
              <a:rPr lang="en-US" altLang="en-US" sz="2400"/>
              <a:t>All the towers are to be earthed, however, in no case shall the tower footing resistance shall exceed 10 ohms.  </a:t>
            </a:r>
          </a:p>
          <a:p>
            <a:pPr lvl="4" algn="just">
              <a:buFontTx/>
              <a:buChar char="•"/>
            </a:pPr>
            <a:r>
              <a:rPr lang="en-US" altLang="en-US" sz="2400"/>
              <a:t>Pipe type earthing and counterpoise type earthing, wherever required, shall be done in accordance with the stipulations made in IS:3043-1966 and IS:5613 (Part II/Section 2) 1976.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2C1A60B7-285E-01A2-3F4C-B0BEA8AC30AE}"/>
              </a:ext>
            </a:extLst>
          </p:cNvPr>
          <p:cNvSpPr>
            <a:spLocks noGrp="1" noChangeArrowheads="1"/>
          </p:cNvSpPr>
          <p:nvPr>
            <p:ph type="title"/>
          </p:nvPr>
        </p:nvSpPr>
        <p:spPr/>
        <p:txBody>
          <a:bodyPr/>
          <a:lstStyle/>
          <a:p>
            <a:endParaRPr lang="en-US" altLang="en-US"/>
          </a:p>
        </p:txBody>
      </p:sp>
      <p:pic>
        <p:nvPicPr>
          <p:cNvPr id="109571" name="Picture 3">
            <a:extLst>
              <a:ext uri="{FF2B5EF4-FFF2-40B4-BE49-F238E27FC236}">
                <a16:creationId xmlns:a16="http://schemas.microsoft.com/office/drawing/2014/main" id="{DAEC0EE9-2C86-A89F-C332-083783BA553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6548" name="Text Box 4">
            <a:extLst>
              <a:ext uri="{FF2B5EF4-FFF2-40B4-BE49-F238E27FC236}">
                <a16:creationId xmlns:a16="http://schemas.microsoft.com/office/drawing/2014/main" id="{64CC45A2-DDFD-1068-22E4-D898B237953A}"/>
              </a:ext>
            </a:extLst>
          </p:cNvPr>
          <p:cNvSpPr txBox="1">
            <a:spLocks noChangeArrowheads="1"/>
          </p:cNvSpPr>
          <p:nvPr/>
        </p:nvSpPr>
        <p:spPr bwMode="auto">
          <a:xfrm>
            <a:off x="381000" y="0"/>
            <a:ext cx="8763000" cy="4953000"/>
          </a:xfrm>
          <a:prstGeom prst="rect">
            <a:avLst/>
          </a:prstGeom>
          <a:gradFill rotWithShape="0">
            <a:gsLst>
              <a:gs pos="0">
                <a:srgbClr val="003366">
                  <a:alpha val="0"/>
                </a:srgbClr>
              </a:gs>
              <a:gs pos="50000">
                <a:srgbClr val="6CA1BC"/>
              </a:gs>
              <a:gs pos="100000">
                <a:srgbClr val="003366">
                  <a:alpha val="0"/>
                </a:srgbClr>
              </a:gs>
            </a:gsLst>
            <a:lin ang="5400000" scaled="1"/>
          </a:gradFill>
          <a:ln>
            <a:noFill/>
          </a:ln>
          <a:effectLst/>
        </p:spPr>
        <p:txBody>
          <a:bodyPr anchor="ctr"/>
          <a:lstStyle>
            <a:lvl1pPr marL="838200" indent="-838200" algn="ctr">
              <a:defRPr sz="4400">
                <a:solidFill>
                  <a:schemeClr val="tx2"/>
                </a:solidFill>
                <a:latin typeface="Times New Roman" panose="02020603050405020304" pitchFamily="18" charset="0"/>
              </a:defRPr>
            </a:lvl1pPr>
            <a:lvl2pPr marL="838200" indent="-838200" algn="ctr">
              <a:defRPr sz="4400">
                <a:solidFill>
                  <a:schemeClr val="tx2"/>
                </a:solidFill>
                <a:latin typeface="Times New Roman" panose="02020603050405020304" pitchFamily="18" charset="0"/>
              </a:defRPr>
            </a:lvl2pPr>
            <a:lvl3pPr marL="838200" indent="-838200" algn="ctr">
              <a:defRPr sz="4400">
                <a:solidFill>
                  <a:schemeClr val="tx2"/>
                </a:solidFill>
                <a:latin typeface="Times New Roman" panose="02020603050405020304" pitchFamily="18" charset="0"/>
              </a:defRPr>
            </a:lvl3pPr>
            <a:lvl4pPr marL="838200" indent="-838200" algn="ctr">
              <a:defRPr sz="4400">
                <a:solidFill>
                  <a:schemeClr val="tx2"/>
                </a:solidFill>
                <a:latin typeface="Times New Roman" panose="02020603050405020304" pitchFamily="18" charset="0"/>
              </a:defRPr>
            </a:lvl4pPr>
            <a:lvl5pPr marL="838200" indent="-838200" algn="ctr">
              <a:defRPr sz="4400">
                <a:solidFill>
                  <a:schemeClr val="tx2"/>
                </a:solidFill>
                <a:latin typeface="Times New Roman" panose="02020603050405020304" pitchFamily="18" charset="0"/>
              </a:defRPr>
            </a:lvl5pPr>
            <a:lvl6pPr marL="1295400" indent="-838200" algn="ctr" eaLnBrk="0" fontAlgn="base" hangingPunct="0">
              <a:spcBef>
                <a:spcPct val="0"/>
              </a:spcBef>
              <a:spcAft>
                <a:spcPct val="0"/>
              </a:spcAft>
              <a:defRPr sz="4400">
                <a:solidFill>
                  <a:schemeClr val="tx2"/>
                </a:solidFill>
                <a:latin typeface="Times New Roman" panose="02020603050405020304" pitchFamily="18" charset="0"/>
              </a:defRPr>
            </a:lvl6pPr>
            <a:lvl7pPr marL="1752600" indent="-838200" algn="ctr" eaLnBrk="0" fontAlgn="base" hangingPunct="0">
              <a:spcBef>
                <a:spcPct val="0"/>
              </a:spcBef>
              <a:spcAft>
                <a:spcPct val="0"/>
              </a:spcAft>
              <a:defRPr sz="4400">
                <a:solidFill>
                  <a:schemeClr val="tx2"/>
                </a:solidFill>
                <a:latin typeface="Times New Roman" panose="02020603050405020304" pitchFamily="18" charset="0"/>
              </a:defRPr>
            </a:lvl7pPr>
            <a:lvl8pPr marL="2209800" indent="-838200" algn="ctr" eaLnBrk="0" fontAlgn="base" hangingPunct="0">
              <a:spcBef>
                <a:spcPct val="0"/>
              </a:spcBef>
              <a:spcAft>
                <a:spcPct val="0"/>
              </a:spcAft>
              <a:defRPr sz="4400">
                <a:solidFill>
                  <a:schemeClr val="tx2"/>
                </a:solidFill>
                <a:latin typeface="Times New Roman" panose="02020603050405020304" pitchFamily="18" charset="0"/>
              </a:defRPr>
            </a:lvl8pPr>
            <a:lvl9pPr marL="2667000" indent="-838200" algn="ctr" eaLnBrk="0" fontAlgn="base" hangingPunct="0">
              <a:spcBef>
                <a:spcPct val="0"/>
              </a:spcBef>
              <a:spcAft>
                <a:spcPct val="0"/>
              </a:spcAft>
              <a:defRPr sz="4400">
                <a:solidFill>
                  <a:schemeClr val="tx2"/>
                </a:solidFill>
                <a:latin typeface="Times New Roman" panose="02020603050405020304" pitchFamily="18" charset="0"/>
              </a:defRPr>
            </a:lvl9pPr>
          </a:lstStyle>
          <a:p>
            <a:pPr>
              <a:defRPr/>
            </a:pPr>
            <a:r>
              <a:rPr lang="en-US" altLang="en-US"/>
              <a:t>ERECTION OF SUPER STRUCTURE AND FIXING OF TOWER ACCESSORIES</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84317C03-BEED-7F20-9881-1C201FBF7CF2}"/>
              </a:ext>
            </a:extLst>
          </p:cNvPr>
          <p:cNvSpPr>
            <a:spLocks noGrp="1" noChangeArrowheads="1"/>
          </p:cNvSpPr>
          <p:nvPr>
            <p:ph type="title"/>
          </p:nvPr>
        </p:nvSpPr>
        <p:spPr/>
        <p:txBody>
          <a:bodyPr/>
          <a:lstStyle/>
          <a:p>
            <a:endParaRPr lang="en-US" altLang="en-US"/>
          </a:p>
        </p:txBody>
      </p:sp>
      <p:pic>
        <p:nvPicPr>
          <p:cNvPr id="110595" name="Picture 3">
            <a:extLst>
              <a:ext uri="{FF2B5EF4-FFF2-40B4-BE49-F238E27FC236}">
                <a16:creationId xmlns:a16="http://schemas.microsoft.com/office/drawing/2014/main" id="{F95C00F3-3F87-1753-C8BB-2C78A91D75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6" name="Rectangle 5">
            <a:extLst>
              <a:ext uri="{FF2B5EF4-FFF2-40B4-BE49-F238E27FC236}">
                <a16:creationId xmlns:a16="http://schemas.microsoft.com/office/drawing/2014/main" id="{F1C0ADF1-DAF1-BC06-36B2-735517BB44C9}"/>
              </a:ext>
            </a:extLst>
          </p:cNvPr>
          <p:cNvSpPr>
            <a:spLocks noChangeArrowheads="1"/>
          </p:cNvSpPr>
          <p:nvPr/>
        </p:nvSpPr>
        <p:spPr bwMode="auto">
          <a:xfrm>
            <a:off x="-1295400" y="914400"/>
            <a:ext cx="104394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towers shall be erected on the foundations only after 10 days of pouring of concrete or till such time that the concrete has acquired sufficient strength.</a:t>
            </a:r>
          </a:p>
          <a:p>
            <a:pPr lvl="4">
              <a:buFontTx/>
              <a:buChar char="•"/>
            </a:pPr>
            <a:r>
              <a:rPr lang="en-US" altLang="en-US" sz="2400"/>
              <a:t>The towers are erected as per the erection drawings furnished by the manufacturers to facilitate erection.  </a:t>
            </a:r>
          </a:p>
          <a:p>
            <a:pPr lvl="4">
              <a:buFontTx/>
              <a:buChar char="•"/>
            </a:pPr>
            <a:r>
              <a:rPr lang="en-US" altLang="en-US" sz="2400"/>
              <a:t>For the convenience of assembling the tower parts during erection operations, each member is marked in the factory to correspond with a number shown in the erection drawing. </a:t>
            </a:r>
          </a:p>
          <a:p>
            <a:pPr lvl="4">
              <a:buFontTx/>
              <a:buChar char="•"/>
            </a:pPr>
            <a:r>
              <a:rPr lang="en-US" altLang="en-US" sz="2400"/>
              <a:t>Any damage to the steel and injuring of galvanizing shall be avoided. </a:t>
            </a:r>
          </a:p>
          <a:p>
            <a:pPr lvl="4">
              <a:buFontTx/>
              <a:buChar char="•"/>
            </a:pPr>
            <a:r>
              <a:rPr lang="en-US" altLang="en-US" sz="2400"/>
              <a:t>While the stringing work is in progress. </a:t>
            </a:r>
          </a:p>
          <a:p>
            <a:pPr lvl="4">
              <a:buFontTx/>
              <a:buChar char="•"/>
            </a:pPr>
            <a:r>
              <a:rPr lang="en-US" altLang="en-US" sz="2400"/>
              <a:t>No member shall be subjected to any undue over stress, during                erection.</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1BB032D4-E01B-09E6-E5F6-928155F8F8FC}"/>
              </a:ext>
            </a:extLst>
          </p:cNvPr>
          <p:cNvSpPr>
            <a:spLocks noGrp="1" noChangeArrowheads="1"/>
          </p:cNvSpPr>
          <p:nvPr>
            <p:ph type="title"/>
          </p:nvPr>
        </p:nvSpPr>
        <p:spPr/>
        <p:txBody>
          <a:bodyPr/>
          <a:lstStyle/>
          <a:p>
            <a:endParaRPr lang="en-US" altLang="en-US"/>
          </a:p>
        </p:txBody>
      </p:sp>
      <p:pic>
        <p:nvPicPr>
          <p:cNvPr id="111619" name="Picture 3">
            <a:extLst>
              <a:ext uri="{FF2B5EF4-FFF2-40B4-BE49-F238E27FC236}">
                <a16:creationId xmlns:a16="http://schemas.microsoft.com/office/drawing/2014/main" id="{0D7F35DE-FB09-7930-FD1B-9A27F17ED3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620" name="Text Box 4">
            <a:extLst>
              <a:ext uri="{FF2B5EF4-FFF2-40B4-BE49-F238E27FC236}">
                <a16:creationId xmlns:a16="http://schemas.microsoft.com/office/drawing/2014/main" id="{02550081-6D38-B8D6-5B8D-4E43625D6FE7}"/>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Method of Erection </a:t>
            </a:r>
          </a:p>
        </p:txBody>
      </p:sp>
      <p:sp>
        <p:nvSpPr>
          <p:cNvPr id="111621" name="Rectangle 5">
            <a:extLst>
              <a:ext uri="{FF2B5EF4-FFF2-40B4-BE49-F238E27FC236}">
                <a16:creationId xmlns:a16="http://schemas.microsoft.com/office/drawing/2014/main" id="{5CABBDF8-9D09-F28F-2A9E-40C5B1720D38}"/>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400"/>
              <a:t>There are four main methods of erection of steel transmission towers which are described below:</a:t>
            </a:r>
          </a:p>
          <a:p>
            <a:pPr lvl="4">
              <a:buFontTx/>
              <a:buChar char="•"/>
            </a:pPr>
            <a:r>
              <a:rPr lang="en-US" altLang="en-US" sz="2400"/>
              <a:t>Build-up method or piecemeal method.</a:t>
            </a:r>
          </a:p>
          <a:p>
            <a:pPr lvl="4">
              <a:buFontTx/>
              <a:buChar char="•"/>
            </a:pPr>
            <a:r>
              <a:rPr lang="en-US" altLang="en-US" sz="2400"/>
              <a:t>Section method.</a:t>
            </a:r>
          </a:p>
          <a:p>
            <a:pPr lvl="4">
              <a:buFontTx/>
              <a:buChar char="•"/>
            </a:pPr>
            <a:r>
              <a:rPr lang="en-US" altLang="en-US" sz="2400"/>
              <a:t>Ground assembly method.</a:t>
            </a:r>
          </a:p>
          <a:p>
            <a:pPr lvl="4">
              <a:buFontTx/>
              <a:buChar char="•"/>
            </a:pPr>
            <a:r>
              <a:rPr lang="en-US" altLang="en-US" sz="2400"/>
              <a:t>Helicopter method.</a:t>
            </a:r>
          </a:p>
          <a:p>
            <a:pPr lvl="4">
              <a:buFontTx/>
              <a:buNone/>
            </a:pPr>
            <a:endParaRPr lang="en-US" altLang="en-US" sz="240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5C90913A-D064-D94F-1B22-C6821752BDFE}"/>
              </a:ext>
            </a:extLst>
          </p:cNvPr>
          <p:cNvSpPr>
            <a:spLocks noGrp="1" noChangeArrowheads="1"/>
          </p:cNvSpPr>
          <p:nvPr>
            <p:ph type="title"/>
          </p:nvPr>
        </p:nvSpPr>
        <p:spPr/>
        <p:txBody>
          <a:bodyPr/>
          <a:lstStyle/>
          <a:p>
            <a:endParaRPr lang="en-US" altLang="en-US"/>
          </a:p>
        </p:txBody>
      </p:sp>
      <p:pic>
        <p:nvPicPr>
          <p:cNvPr id="112643" name="Picture 3">
            <a:extLst>
              <a:ext uri="{FF2B5EF4-FFF2-40B4-BE49-F238E27FC236}">
                <a16:creationId xmlns:a16="http://schemas.microsoft.com/office/drawing/2014/main" id="{17D5C69F-4D91-23B3-AA02-57C5813C0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4" name="Text Box 4">
            <a:extLst>
              <a:ext uri="{FF2B5EF4-FFF2-40B4-BE49-F238E27FC236}">
                <a16:creationId xmlns:a16="http://schemas.microsoft.com/office/drawing/2014/main" id="{8EADD63E-DB70-F9D7-F2D1-2542C4036224}"/>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Build Up Method</a:t>
            </a:r>
          </a:p>
        </p:txBody>
      </p:sp>
      <p:sp>
        <p:nvSpPr>
          <p:cNvPr id="112645" name="Rectangle 5">
            <a:extLst>
              <a:ext uri="{FF2B5EF4-FFF2-40B4-BE49-F238E27FC236}">
                <a16:creationId xmlns:a16="http://schemas.microsoft.com/office/drawing/2014/main" id="{B91CA293-1FD3-9C7F-1B59-5674FB44E5D9}"/>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 typeface="Wingdings" panose="05000000000000000000" pitchFamily="2" charset="2"/>
              <a:buChar char="Ø"/>
            </a:pPr>
            <a:r>
              <a:rPr lang="en-US" altLang="en-US" sz="2800"/>
              <a:t>This method is most commonly used in this country for the erection of 66KV, 132KV, 220KV and 400KV transmission line towers due to the following advantages:</a:t>
            </a:r>
          </a:p>
          <a:p>
            <a:pPr lvl="4">
              <a:buFontTx/>
              <a:buChar char="•"/>
            </a:pPr>
            <a:r>
              <a:rPr lang="en-US" altLang="en-US" sz="2400"/>
              <a:t>Tower materials can be supplied to site in knocked down condition which facilitates easier and cheaper transportation, loading and unloading.</a:t>
            </a:r>
          </a:p>
          <a:p>
            <a:pPr lvl="4">
              <a:buFontTx/>
              <a:buChar char="•"/>
            </a:pPr>
            <a:r>
              <a:rPr lang="en-US" altLang="en-US" sz="2400"/>
              <a:t>It does not require any heavy machinery such as cranes etc.</a:t>
            </a:r>
          </a:p>
          <a:p>
            <a:pPr lvl="4">
              <a:buFontTx/>
              <a:buChar char="•"/>
            </a:pPr>
            <a:r>
              <a:rPr lang="en-US" altLang="en-US" sz="2400"/>
              <a:t>Tower erection activity can be done in any kind of terrain and mostly throughout the year (save difficult time of heavy rain).</a:t>
            </a:r>
          </a:p>
          <a:p>
            <a:pPr lvl="4">
              <a:buFontTx/>
              <a:buChar char="•"/>
            </a:pPr>
            <a:r>
              <a:rPr lang="en-US" altLang="en-US" sz="2400"/>
              <a:t>Availability of workmen at reasonable rates.</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4A844E3F-5A1C-64B6-0A87-1D19D6FF4B56}"/>
              </a:ext>
            </a:extLst>
          </p:cNvPr>
          <p:cNvSpPr>
            <a:spLocks noGrp="1" noChangeArrowheads="1"/>
          </p:cNvSpPr>
          <p:nvPr>
            <p:ph type="title"/>
          </p:nvPr>
        </p:nvSpPr>
        <p:spPr/>
        <p:txBody>
          <a:bodyPr/>
          <a:lstStyle/>
          <a:p>
            <a:endParaRPr lang="en-US" altLang="en-US"/>
          </a:p>
        </p:txBody>
      </p:sp>
      <p:pic>
        <p:nvPicPr>
          <p:cNvPr id="113667" name="Picture 3">
            <a:extLst>
              <a:ext uri="{FF2B5EF4-FFF2-40B4-BE49-F238E27FC236}">
                <a16:creationId xmlns:a16="http://schemas.microsoft.com/office/drawing/2014/main" id="{3BE0A8AD-6F0A-E8AD-01E5-65B41BD57F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4">
            <a:extLst>
              <a:ext uri="{FF2B5EF4-FFF2-40B4-BE49-F238E27FC236}">
                <a16:creationId xmlns:a16="http://schemas.microsoft.com/office/drawing/2014/main" id="{9650ABA0-83F4-C996-749A-2B95B6AFAB3E}"/>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Build Up Method</a:t>
            </a:r>
          </a:p>
        </p:txBody>
      </p:sp>
      <p:sp>
        <p:nvSpPr>
          <p:cNvPr id="113669" name="Rectangle 5">
            <a:extLst>
              <a:ext uri="{FF2B5EF4-FFF2-40B4-BE49-F238E27FC236}">
                <a16:creationId xmlns:a16="http://schemas.microsoft.com/office/drawing/2014/main" id="{16EF8D28-5C98-BE6D-62CE-D3750B0D8399}"/>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In this method, the tower is erected member by member. </a:t>
            </a:r>
          </a:p>
          <a:p>
            <a:pPr lvl="4">
              <a:buFontTx/>
              <a:buChar char="•"/>
            </a:pPr>
            <a:r>
              <a:rPr lang="en-US" altLang="en-US" sz="2400"/>
              <a:t>The tower members are kept on ground serially according to erection sequence. </a:t>
            </a:r>
          </a:p>
          <a:p>
            <a:pPr lvl="4">
              <a:buFontTx/>
              <a:buChar char="•"/>
            </a:pPr>
            <a:r>
              <a:rPr lang="en-US" altLang="en-US" sz="2400"/>
              <a:t>The erection progresses from the bottom upwards.  </a:t>
            </a:r>
          </a:p>
          <a:p>
            <a:pPr lvl="4">
              <a:buFontTx/>
              <a:buChar char="•"/>
            </a:pPr>
            <a:r>
              <a:rPr lang="en-US" altLang="en-US" sz="2400"/>
              <a:t>The four main corner leg members of the first section of the tower are first erected and guyed off.  </a:t>
            </a:r>
          </a:p>
          <a:p>
            <a:pPr lvl="4">
              <a:buFontTx/>
              <a:buChar char="•"/>
            </a:pPr>
            <a:r>
              <a:rPr lang="en-US" altLang="en-US" sz="2400"/>
              <a:t>Sometimes more than one continuous leg sections of each corner leg are bolted together at the ground and erected.</a:t>
            </a:r>
          </a:p>
          <a:p>
            <a:pPr lvl="4">
              <a:buFontTx/>
              <a:buChar char="•"/>
            </a:pPr>
            <a:r>
              <a:rPr lang="en-US" altLang="en-US" sz="2400"/>
              <a:t>The cross braces of the first section, which are already assembled on the ground, are raised one by one as a unit and bolted to the already erected corner leg angles.  </a:t>
            </a:r>
          </a:p>
          <a:p>
            <a:pPr lvl="4">
              <a:buFontTx/>
              <a:buChar char="•"/>
            </a:pPr>
            <a:r>
              <a:rPr lang="en-US" altLang="en-US" sz="2400"/>
              <a:t>First section of the tower thus built and horizontal struts (belt members) if any, are bolted in position. </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02418DBF-D7E7-2856-1B03-9CBA549EFA55}"/>
              </a:ext>
            </a:extLst>
          </p:cNvPr>
          <p:cNvSpPr>
            <a:spLocks noGrp="1" noChangeArrowheads="1"/>
          </p:cNvSpPr>
          <p:nvPr>
            <p:ph type="title"/>
          </p:nvPr>
        </p:nvSpPr>
        <p:spPr/>
        <p:txBody>
          <a:bodyPr/>
          <a:lstStyle/>
          <a:p>
            <a:endParaRPr lang="en-US" altLang="en-US"/>
          </a:p>
        </p:txBody>
      </p:sp>
      <p:pic>
        <p:nvPicPr>
          <p:cNvPr id="114691" name="Picture 3">
            <a:extLst>
              <a:ext uri="{FF2B5EF4-FFF2-40B4-BE49-F238E27FC236}">
                <a16:creationId xmlns:a16="http://schemas.microsoft.com/office/drawing/2014/main" id="{BAF5774D-F2AF-FFFE-61E3-C5373C0C87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 Box 4">
            <a:extLst>
              <a:ext uri="{FF2B5EF4-FFF2-40B4-BE49-F238E27FC236}">
                <a16:creationId xmlns:a16="http://schemas.microsoft.com/office/drawing/2014/main" id="{8E2364B1-5593-7EA0-74D3-1E1A0F26E932}"/>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Build Up Method</a:t>
            </a:r>
          </a:p>
        </p:txBody>
      </p:sp>
      <p:sp>
        <p:nvSpPr>
          <p:cNvPr id="114693" name="Rectangle 5">
            <a:extLst>
              <a:ext uri="{FF2B5EF4-FFF2-40B4-BE49-F238E27FC236}">
                <a16:creationId xmlns:a16="http://schemas.microsoft.com/office/drawing/2014/main" id="{FA213C16-A2B8-8DA9-069C-AD7BC2F254D8}"/>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For assembling the second section of the tower, two gin poles are placed one each on the top of diagonally opposite corner legs.</a:t>
            </a:r>
          </a:p>
          <a:p>
            <a:pPr lvl="4">
              <a:buFontTx/>
              <a:buChar char="•"/>
            </a:pPr>
            <a:r>
              <a:rPr lang="en-US" altLang="en-US" sz="2400"/>
              <a:t>These two poles are used, for raising parts of second section.  </a:t>
            </a:r>
          </a:p>
          <a:p>
            <a:pPr lvl="4">
              <a:buFontTx/>
              <a:buChar char="•"/>
            </a:pPr>
            <a:r>
              <a:rPr lang="en-US" altLang="en-US" sz="2400"/>
              <a:t>The leg members and bracings of this section are then hoisted and assembled.  </a:t>
            </a:r>
          </a:p>
          <a:p>
            <a:pPr lvl="4">
              <a:buFontTx/>
              <a:buChar char="•"/>
            </a:pPr>
            <a:r>
              <a:rPr lang="en-US" altLang="en-US" sz="2400"/>
              <a:t>The gin poles are then shifted to the corner leg members on the top of second section to raise the parts of third section of the tower in position for assembly. </a:t>
            </a:r>
          </a:p>
          <a:p>
            <a:pPr lvl="4">
              <a:buFontTx/>
              <a:buChar char="•"/>
            </a:pPr>
            <a:r>
              <a:rPr lang="en-US" altLang="en-US" sz="2400"/>
              <a:t>Gin poles are thus moved up as the tower grows. This process is continued till the complete tower is erected                              </a:t>
            </a:r>
            <a:r>
              <a:rPr lang="en-US" altLang="en-US" sz="2400" b="1"/>
              <a:t>(REF. APPENDIX -XII).</a:t>
            </a:r>
            <a:r>
              <a:rPr lang="en-US" altLang="en-US" sz="2400"/>
              <a:t> </a:t>
            </a:r>
          </a:p>
          <a:p>
            <a:pPr lvl="4">
              <a:buFontTx/>
              <a:buChar char="•"/>
            </a:pPr>
            <a:r>
              <a:rPr lang="en-US" altLang="en-US" sz="2400"/>
              <a:t>Cross-arm members are assembled on the ground and raised up and fixed to the main body of the Cross-arm members.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5714" name="Object 3">
            <a:extLst>
              <a:ext uri="{FF2B5EF4-FFF2-40B4-BE49-F238E27FC236}">
                <a16:creationId xmlns:a16="http://schemas.microsoft.com/office/drawing/2014/main" id="{89DE162F-FCFF-BF54-36B3-4D8C69935513}"/>
              </a:ext>
            </a:extLst>
          </p:cNvPr>
          <p:cNvGraphicFramePr>
            <a:graphicFrameLocks noGrp="1" noChangeAspect="1"/>
          </p:cNvGraphicFramePr>
          <p:nvPr>
            <p:ph idx="1"/>
          </p:nvPr>
        </p:nvGraphicFramePr>
        <p:xfrm>
          <a:off x="0" y="1219200"/>
          <a:ext cx="9144000" cy="4953000"/>
        </p:xfrm>
        <a:graphic>
          <a:graphicData uri="http://schemas.openxmlformats.org/presentationml/2006/ole">
            <mc:AlternateContent xmlns:mc="http://schemas.openxmlformats.org/markup-compatibility/2006">
              <mc:Choice xmlns:v="urn:schemas-microsoft-com:vml" Requires="v">
                <p:oleObj spid="_x0000_s11268" name="Bitmap Image" r:id="rId3" imgW="3895238" imgH="1867161" progId="Paint.Picture">
                  <p:embed/>
                </p:oleObj>
              </mc:Choice>
              <mc:Fallback>
                <p:oleObj name="Bitmap Image" r:id="rId3" imgW="3895238" imgH="1867161"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0" y="1219200"/>
                        <a:ext cx="9144000" cy="4953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15715" name="Text Box 4">
            <a:extLst>
              <a:ext uri="{FF2B5EF4-FFF2-40B4-BE49-F238E27FC236}">
                <a16:creationId xmlns:a16="http://schemas.microsoft.com/office/drawing/2014/main" id="{5B5280A9-A9D4-425A-6A56-9B721EB71BD3}"/>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-XII</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ext Box 3">
            <a:extLst>
              <a:ext uri="{FF2B5EF4-FFF2-40B4-BE49-F238E27FC236}">
                <a16:creationId xmlns:a16="http://schemas.microsoft.com/office/drawing/2014/main" id="{84E37DC4-18F4-571A-3C78-5D7DD2773845}"/>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-XII</a:t>
            </a:r>
          </a:p>
        </p:txBody>
      </p:sp>
      <p:graphicFrame>
        <p:nvGraphicFramePr>
          <p:cNvPr id="116739" name="Object 4">
            <a:extLst>
              <a:ext uri="{FF2B5EF4-FFF2-40B4-BE49-F238E27FC236}">
                <a16:creationId xmlns:a16="http://schemas.microsoft.com/office/drawing/2014/main" id="{9B46DC23-47C9-C59E-B0FF-B6CE58F2ABFA}"/>
              </a:ext>
            </a:extLst>
          </p:cNvPr>
          <p:cNvGraphicFramePr>
            <a:graphicFrameLocks noGrp="1" noChangeAspect="1"/>
          </p:cNvGraphicFramePr>
          <p:nvPr>
            <p:ph idx="1"/>
          </p:nvPr>
        </p:nvGraphicFramePr>
        <p:xfrm>
          <a:off x="685800" y="762000"/>
          <a:ext cx="8077200" cy="6096000"/>
        </p:xfrm>
        <a:graphic>
          <a:graphicData uri="http://schemas.openxmlformats.org/presentationml/2006/ole">
            <mc:AlternateContent xmlns:mc="http://schemas.openxmlformats.org/markup-compatibility/2006">
              <mc:Choice xmlns:v="urn:schemas-microsoft-com:vml" Requires="v">
                <p:oleObj spid="_x0000_s12292" name="Bitmap Image" r:id="rId3" imgW="2771429" imgH="2362530" progId="Paint.Picture">
                  <p:embed/>
                </p:oleObj>
              </mc:Choice>
              <mc:Fallback>
                <p:oleObj name="Bitmap Image" r:id="rId3" imgW="2771429" imgH="2362530"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762000"/>
                        <a:ext cx="80772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3CAF1BC5-05F9-33B6-1934-EA51B4EECEE3}"/>
              </a:ext>
            </a:extLst>
          </p:cNvPr>
          <p:cNvSpPr>
            <a:spLocks noGrp="1" noChangeArrowheads="1"/>
          </p:cNvSpPr>
          <p:nvPr>
            <p:ph type="title"/>
          </p:nvPr>
        </p:nvSpPr>
        <p:spPr/>
        <p:txBody>
          <a:bodyPr/>
          <a:lstStyle/>
          <a:p>
            <a:endParaRPr lang="en-US" altLang="en-US"/>
          </a:p>
        </p:txBody>
      </p:sp>
      <p:pic>
        <p:nvPicPr>
          <p:cNvPr id="117763" name="Picture 3">
            <a:extLst>
              <a:ext uri="{FF2B5EF4-FFF2-40B4-BE49-F238E27FC236}">
                <a16:creationId xmlns:a16="http://schemas.microsoft.com/office/drawing/2014/main" id="{A2E4485D-4C70-D743-F7F4-BFD209DA553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7764" name="Text Box 4">
            <a:extLst>
              <a:ext uri="{FF2B5EF4-FFF2-40B4-BE49-F238E27FC236}">
                <a16:creationId xmlns:a16="http://schemas.microsoft.com/office/drawing/2014/main" id="{43178A87-7C97-6EDE-FA54-A2CC1EF9CB89}"/>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Build Up Method</a:t>
            </a:r>
          </a:p>
        </p:txBody>
      </p:sp>
      <p:sp>
        <p:nvSpPr>
          <p:cNvPr id="117765" name="Rectangle 5">
            <a:extLst>
              <a:ext uri="{FF2B5EF4-FFF2-40B4-BE49-F238E27FC236}">
                <a16:creationId xmlns:a16="http://schemas.microsoft.com/office/drawing/2014/main" id="{9D06C32F-ABBF-3DAD-6DB1-AB1DEC9E7B12}"/>
              </a:ext>
            </a:extLst>
          </p:cNvPr>
          <p:cNvSpPr>
            <a:spLocks noChangeArrowheads="1"/>
          </p:cNvSpPr>
          <p:nvPr/>
        </p:nvSpPr>
        <p:spPr bwMode="auto">
          <a:xfrm>
            <a:off x="-1295400" y="2209800"/>
            <a:ext cx="104394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lgn="just">
              <a:buFontTx/>
              <a:buChar char="•"/>
            </a:pPr>
            <a:r>
              <a:rPr lang="en-US" altLang="en-US" sz="2400"/>
              <a:t>For heavier towers, a small boom is rigged on one gin pole is used instead of two gin poles. </a:t>
            </a:r>
          </a:p>
          <a:p>
            <a:pPr lvl="4" algn="just">
              <a:buFontTx/>
              <a:buChar char="•"/>
            </a:pPr>
            <a:r>
              <a:rPr lang="en-US" altLang="en-US" sz="2400"/>
              <a:t>In order to maintain speed and efficiency, a small assembly party goes ahead of the main erection gang and its purpose is to sort out the tower members, keeping the members in correct position on the ground and assembling the panels on the ground which can be erected as a complete unit. </a:t>
            </a:r>
          </a:p>
          <a:p>
            <a:pPr lvl="4" algn="just">
              <a:buFontTx/>
              <a:buChar char="•"/>
            </a:pPr>
            <a:r>
              <a:rPr lang="en-US" altLang="en-US" sz="2400"/>
              <a:t>Sketches indicating different steps or erection by build up method are shown in</a:t>
            </a:r>
            <a:r>
              <a:rPr lang="en-US" altLang="en-US" sz="2400" b="1"/>
              <a:t> APPENDIX - XIII</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8786" name="Object 3">
            <a:extLst>
              <a:ext uri="{FF2B5EF4-FFF2-40B4-BE49-F238E27FC236}">
                <a16:creationId xmlns:a16="http://schemas.microsoft.com/office/drawing/2014/main" id="{06AEAB26-1408-E6E0-E090-FD5B326AEFAD}"/>
              </a:ext>
            </a:extLst>
          </p:cNvPr>
          <p:cNvGraphicFramePr>
            <a:graphicFrameLocks noGrp="1" noChangeAspect="1"/>
          </p:cNvGraphicFramePr>
          <p:nvPr>
            <p:ph idx="1"/>
          </p:nvPr>
        </p:nvGraphicFramePr>
        <p:xfrm>
          <a:off x="1295400" y="762000"/>
          <a:ext cx="7543800" cy="6096000"/>
        </p:xfrm>
        <a:graphic>
          <a:graphicData uri="http://schemas.openxmlformats.org/presentationml/2006/ole">
            <mc:AlternateContent xmlns:mc="http://schemas.openxmlformats.org/markup-compatibility/2006">
              <mc:Choice xmlns:v="urn:schemas-microsoft-com:vml" Requires="v">
                <p:oleObj spid="_x0000_s13316" name="Bitmap Image" r:id="rId3" imgW="3572374" imgH="3266667" progId="Paint.Picture">
                  <p:embed/>
                </p:oleObj>
              </mc:Choice>
              <mc:Fallback>
                <p:oleObj name="Bitmap Image" r:id="rId3" imgW="3572374" imgH="3266667"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1295400" y="762000"/>
                        <a:ext cx="7543800" cy="6096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18787" name="Text Box 4">
            <a:extLst>
              <a:ext uri="{FF2B5EF4-FFF2-40B4-BE49-F238E27FC236}">
                <a16:creationId xmlns:a16="http://schemas.microsoft.com/office/drawing/2014/main" id="{20BF4F74-C550-0E80-A3B5-22B638BE35DF}"/>
              </a:ext>
            </a:extLst>
          </p:cNvPr>
          <p:cNvSpPr txBox="1">
            <a:spLocks noChangeArrowheads="1"/>
          </p:cNvSpPr>
          <p:nvPr/>
        </p:nvSpPr>
        <p:spPr bwMode="auto">
          <a:xfrm>
            <a:off x="0" y="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 XIII</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E1412EAF-CE9A-0C59-07AB-1593CEDAF12E}"/>
              </a:ext>
            </a:extLst>
          </p:cNvPr>
          <p:cNvSpPr>
            <a:spLocks noGrp="1" noChangeArrowheads="1"/>
          </p:cNvSpPr>
          <p:nvPr>
            <p:ph type="title"/>
          </p:nvPr>
        </p:nvSpPr>
        <p:spPr/>
        <p:txBody>
          <a:bodyPr/>
          <a:lstStyle/>
          <a:p>
            <a:endParaRPr lang="en-US" altLang="en-US"/>
          </a:p>
        </p:txBody>
      </p:sp>
      <p:pic>
        <p:nvPicPr>
          <p:cNvPr id="119811" name="Picture 3">
            <a:extLst>
              <a:ext uri="{FF2B5EF4-FFF2-40B4-BE49-F238E27FC236}">
                <a16:creationId xmlns:a16="http://schemas.microsoft.com/office/drawing/2014/main" id="{FC9FC780-0CED-7C54-1151-E78F1B0D89B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2" name="Text Box 4">
            <a:extLst>
              <a:ext uri="{FF2B5EF4-FFF2-40B4-BE49-F238E27FC236}">
                <a16:creationId xmlns:a16="http://schemas.microsoft.com/office/drawing/2014/main" id="{ED026BF5-3535-2D31-46A8-5A15637A8CC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Section Method </a:t>
            </a:r>
          </a:p>
        </p:txBody>
      </p:sp>
      <p:sp>
        <p:nvSpPr>
          <p:cNvPr id="119813" name="Rectangle 5">
            <a:extLst>
              <a:ext uri="{FF2B5EF4-FFF2-40B4-BE49-F238E27FC236}">
                <a16:creationId xmlns:a16="http://schemas.microsoft.com/office/drawing/2014/main" id="{31EC3D07-1553-302A-ABCC-E6803BD3490D}"/>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In the section method, major sections of the tower are assembled on the ground and the same are erected as units.  </a:t>
            </a:r>
          </a:p>
          <a:p>
            <a:pPr lvl="4">
              <a:buFontTx/>
              <a:buChar char="•"/>
            </a:pPr>
            <a:r>
              <a:rPr lang="en-US" altLang="en-US" sz="2400"/>
              <a:t>Either a mobile crane or a gin pole is used.  </a:t>
            </a:r>
          </a:p>
          <a:p>
            <a:pPr lvl="4">
              <a:buFontTx/>
              <a:buChar char="•"/>
            </a:pPr>
            <a:r>
              <a:rPr lang="en-US" altLang="en-US" sz="2400"/>
              <a:t>The gin pole used is approximately 10 m long and is held in place by means of guys by the side of the tower to be erected.  </a:t>
            </a:r>
          </a:p>
          <a:p>
            <a:pPr lvl="4">
              <a:buFontTx/>
              <a:buChar char="•"/>
            </a:pPr>
            <a:r>
              <a:rPr lang="en-US" altLang="en-US" sz="2400"/>
              <a:t>The two opposite sides of the section of the tower are assembled on the ground.  </a:t>
            </a:r>
          </a:p>
          <a:p>
            <a:pPr lvl="4">
              <a:buFontTx/>
              <a:buChar char="•"/>
            </a:pPr>
            <a:r>
              <a:rPr lang="en-US" altLang="en-US" sz="2400"/>
              <a:t>Each assembled side is then lifted clear of the ground with the gin or derrick and is lowered into position on bolts to stubs or anchor bolts.</a:t>
            </a:r>
          </a:p>
          <a:p>
            <a:pPr lvl="4">
              <a:buFontTx/>
              <a:buChar char="•"/>
            </a:pPr>
            <a:r>
              <a:rPr lang="en-US" altLang="en-US" sz="2400"/>
              <a:t>One side is held in place with props while the other side is being erected. </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F312F577-D82C-3C6C-EAF8-3FD4F74057A3}"/>
              </a:ext>
            </a:extLst>
          </p:cNvPr>
          <p:cNvSpPr>
            <a:spLocks noGrp="1" noChangeArrowheads="1"/>
          </p:cNvSpPr>
          <p:nvPr>
            <p:ph type="title"/>
          </p:nvPr>
        </p:nvSpPr>
        <p:spPr/>
        <p:txBody>
          <a:bodyPr/>
          <a:lstStyle/>
          <a:p>
            <a:endParaRPr lang="en-US" altLang="en-US"/>
          </a:p>
        </p:txBody>
      </p:sp>
      <p:pic>
        <p:nvPicPr>
          <p:cNvPr id="120835" name="Picture 3">
            <a:extLst>
              <a:ext uri="{FF2B5EF4-FFF2-40B4-BE49-F238E27FC236}">
                <a16:creationId xmlns:a16="http://schemas.microsoft.com/office/drawing/2014/main" id="{0125A451-45B6-D914-D5C5-9620E13A9D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6" name="Text Box 4">
            <a:extLst>
              <a:ext uri="{FF2B5EF4-FFF2-40B4-BE49-F238E27FC236}">
                <a16:creationId xmlns:a16="http://schemas.microsoft.com/office/drawing/2014/main" id="{98DAAAE1-1A57-C335-0361-6E381AAEAD47}"/>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Section Method </a:t>
            </a:r>
          </a:p>
        </p:txBody>
      </p:sp>
      <p:sp>
        <p:nvSpPr>
          <p:cNvPr id="120837" name="Rectangle 5">
            <a:extLst>
              <a:ext uri="{FF2B5EF4-FFF2-40B4-BE49-F238E27FC236}">
                <a16:creationId xmlns:a16="http://schemas.microsoft.com/office/drawing/2014/main" id="{6627CD9E-5489-E16D-F77B-1E0B9A5913C8}"/>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two opposite sides are then laced together with cross members and diagonals; and the assembled section is lined up, made square to the line. </a:t>
            </a:r>
          </a:p>
          <a:p>
            <a:pPr lvl="4">
              <a:buFontTx/>
              <a:buChar char="•"/>
            </a:pPr>
            <a:r>
              <a:rPr lang="en-US" altLang="en-US" sz="2400"/>
              <a:t>After completing the first section, gin pole is set on the top of the first section. </a:t>
            </a:r>
          </a:p>
          <a:p>
            <a:pPr lvl="4">
              <a:buFontTx/>
              <a:buChar char="•"/>
            </a:pPr>
            <a:r>
              <a:rPr lang="en-US" altLang="en-US" sz="2400"/>
              <a:t>The gin rests on a strut of the tower immediately below the leg joint.</a:t>
            </a:r>
          </a:p>
          <a:p>
            <a:pPr lvl="4">
              <a:buFontTx/>
              <a:buChar char="•"/>
            </a:pPr>
            <a:r>
              <a:rPr lang="en-US" altLang="en-US" sz="2400"/>
              <a:t>The gin pole then has to be properly guyed into position.</a:t>
            </a:r>
          </a:p>
          <a:p>
            <a:pPr lvl="4">
              <a:buFontTx/>
              <a:buChar char="•"/>
            </a:pPr>
            <a:r>
              <a:rPr lang="en-US" altLang="en-US" sz="2400"/>
              <a:t>The first face of the second section is raised. </a:t>
            </a:r>
          </a:p>
          <a:p>
            <a:pPr lvl="4">
              <a:buFontTx/>
              <a:buChar char="•"/>
            </a:pPr>
            <a:r>
              <a:rPr lang="en-US" altLang="en-US" sz="2400"/>
              <a:t>To raise the second face of this section it is necessary to slide the foot of the gin on the strut of the opposite face of the tower </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383D69D9-213E-9B73-087B-9C1525EA959B}"/>
              </a:ext>
            </a:extLst>
          </p:cNvPr>
          <p:cNvSpPr>
            <a:spLocks noGrp="1" noChangeArrowheads="1"/>
          </p:cNvSpPr>
          <p:nvPr>
            <p:ph type="title"/>
          </p:nvPr>
        </p:nvSpPr>
        <p:spPr/>
        <p:txBody>
          <a:bodyPr/>
          <a:lstStyle/>
          <a:p>
            <a:endParaRPr lang="en-US" altLang="en-US"/>
          </a:p>
        </p:txBody>
      </p:sp>
      <p:pic>
        <p:nvPicPr>
          <p:cNvPr id="121859" name="Picture 3">
            <a:extLst>
              <a:ext uri="{FF2B5EF4-FFF2-40B4-BE49-F238E27FC236}">
                <a16:creationId xmlns:a16="http://schemas.microsoft.com/office/drawing/2014/main" id="{5C953918-DA33-2453-D3F1-DC3F6194F46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60" name="Text Box 4">
            <a:extLst>
              <a:ext uri="{FF2B5EF4-FFF2-40B4-BE49-F238E27FC236}">
                <a16:creationId xmlns:a16="http://schemas.microsoft.com/office/drawing/2014/main" id="{D0CADEC8-0B75-CA11-F53E-AF73D88CB3F4}"/>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Section Method </a:t>
            </a:r>
          </a:p>
        </p:txBody>
      </p:sp>
      <p:sp>
        <p:nvSpPr>
          <p:cNvPr id="121861" name="Rectangle 5">
            <a:extLst>
              <a:ext uri="{FF2B5EF4-FFF2-40B4-BE49-F238E27FC236}">
                <a16:creationId xmlns:a16="http://schemas.microsoft.com/office/drawing/2014/main" id="{027F827E-4E10-0084-71E9-47937317E36B}"/>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lgn="just">
              <a:buFontTx/>
              <a:buChar char="•"/>
            </a:pPr>
            <a:r>
              <a:rPr lang="en-US" altLang="en-US" sz="2400"/>
              <a:t>After the two opposite faces are raised, the lacing on the other two sides is bolted up. </a:t>
            </a:r>
          </a:p>
          <a:p>
            <a:pPr lvl="4" algn="just">
              <a:buFontTx/>
              <a:buChar char="•"/>
            </a:pPr>
            <a:r>
              <a:rPr lang="en-US" altLang="en-US" sz="2400"/>
              <a:t>The last lift raises the top of the towers. </a:t>
            </a:r>
          </a:p>
          <a:p>
            <a:pPr lvl="4" algn="just">
              <a:buFontTx/>
              <a:buChar char="•"/>
            </a:pPr>
            <a:r>
              <a:rPr lang="en-US" altLang="en-US" sz="2400"/>
              <a:t>After the tower top is placed and all side lacings have been bolted up, all the guyes are thrown off except one which is used to lower the gin pole. </a:t>
            </a:r>
          </a:p>
          <a:p>
            <a:pPr lvl="4" algn="just">
              <a:buFontTx/>
              <a:buChar char="•"/>
            </a:pPr>
            <a:r>
              <a:rPr lang="en-US" altLang="en-US" sz="2400"/>
              <a:t>Sometimes whole one face of the tower is assembled on the ground, hoisted and supported in position. </a:t>
            </a:r>
          </a:p>
          <a:p>
            <a:pPr lvl="4" algn="just">
              <a:buFontTx/>
              <a:buChar char="•"/>
            </a:pPr>
            <a:r>
              <a:rPr lang="en-US" altLang="en-US" sz="2400"/>
              <a:t>The opposite face is similarly assembled and hoisted and then the bracing angles connecting these two faces are fitted.</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B79C6ABB-0D2C-8EDE-FBE3-0C88D9284853}"/>
              </a:ext>
            </a:extLst>
          </p:cNvPr>
          <p:cNvSpPr>
            <a:spLocks noGrp="1" noChangeArrowheads="1"/>
          </p:cNvSpPr>
          <p:nvPr>
            <p:ph type="title"/>
          </p:nvPr>
        </p:nvSpPr>
        <p:spPr/>
        <p:txBody>
          <a:bodyPr/>
          <a:lstStyle/>
          <a:p>
            <a:endParaRPr lang="en-US" altLang="en-US"/>
          </a:p>
        </p:txBody>
      </p:sp>
      <p:pic>
        <p:nvPicPr>
          <p:cNvPr id="122883" name="Picture 3">
            <a:extLst>
              <a:ext uri="{FF2B5EF4-FFF2-40B4-BE49-F238E27FC236}">
                <a16:creationId xmlns:a16="http://schemas.microsoft.com/office/drawing/2014/main" id="{9104499C-91B3-9396-CAB6-407F7D156E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4" name="Text Box 4">
            <a:extLst>
              <a:ext uri="{FF2B5EF4-FFF2-40B4-BE49-F238E27FC236}">
                <a16:creationId xmlns:a16="http://schemas.microsoft.com/office/drawing/2014/main" id="{D46847C9-8C77-455C-5930-CA87E0030A8C}"/>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Ground Assembly Method </a:t>
            </a:r>
          </a:p>
        </p:txBody>
      </p:sp>
      <p:sp>
        <p:nvSpPr>
          <p:cNvPr id="122885" name="Rectangle 5">
            <a:extLst>
              <a:ext uri="{FF2B5EF4-FFF2-40B4-BE49-F238E27FC236}">
                <a16:creationId xmlns:a16="http://schemas.microsoft.com/office/drawing/2014/main" id="{4BB0EC9B-F76F-C1CA-F7D4-D13134C82D48}"/>
              </a:ext>
            </a:extLst>
          </p:cNvPr>
          <p:cNvSpPr>
            <a:spLocks noChangeArrowheads="1"/>
          </p:cNvSpPr>
          <p:nvPr/>
        </p:nvSpPr>
        <p:spPr bwMode="auto">
          <a:xfrm>
            <a:off x="-1295400" y="1828800"/>
            <a:ext cx="10439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lgn="just">
              <a:buFontTx/>
              <a:buChar char="•"/>
            </a:pPr>
            <a:r>
              <a:rPr lang="en-US" altLang="en-US" sz="2400"/>
              <a:t>The complete tower is assembled in a horizontal position on an even ground. </a:t>
            </a:r>
          </a:p>
          <a:p>
            <a:pPr lvl="4" algn="just">
              <a:buFontTx/>
              <a:buChar char="•"/>
            </a:pPr>
            <a:r>
              <a:rPr lang="en-US" altLang="en-US" sz="2400"/>
              <a:t>The tower is assembled along the direction of the line to allow the cross arms to be fitted. </a:t>
            </a:r>
          </a:p>
          <a:p>
            <a:pPr lvl="4" algn="just">
              <a:buFontTx/>
              <a:buChar char="•"/>
            </a:pPr>
            <a:r>
              <a:rPr lang="en-US" altLang="en-US" sz="2400"/>
              <a:t>On slopping ground, however elaborate packing of the low side is essential before assembly commences. After the assembly is complete, the tower is picked up from the ground with the help of a crane and carried to its location and set on its foundation. </a:t>
            </a:r>
          </a:p>
          <a:p>
            <a:pPr lvl="4" algn="just">
              <a:buFontTx/>
              <a:buChar char="•"/>
            </a:pPr>
            <a:r>
              <a:rPr lang="en-US" altLang="en-US" sz="2400"/>
              <a:t>For this method of erection, a level piece of ground close to footing is chosen from the tower assembly.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D748EBA8-6963-16BC-9DB3-3927DDCF5EF0}"/>
              </a:ext>
            </a:extLst>
          </p:cNvPr>
          <p:cNvSpPr>
            <a:spLocks noGrp="1" noChangeArrowheads="1"/>
          </p:cNvSpPr>
          <p:nvPr>
            <p:ph type="title"/>
          </p:nvPr>
        </p:nvSpPr>
        <p:spPr/>
        <p:txBody>
          <a:bodyPr/>
          <a:lstStyle/>
          <a:p>
            <a:endParaRPr lang="en-US" altLang="en-US"/>
          </a:p>
        </p:txBody>
      </p:sp>
      <p:pic>
        <p:nvPicPr>
          <p:cNvPr id="123907" name="Picture 3">
            <a:extLst>
              <a:ext uri="{FF2B5EF4-FFF2-40B4-BE49-F238E27FC236}">
                <a16:creationId xmlns:a16="http://schemas.microsoft.com/office/drawing/2014/main" id="{870C4EE5-E4E1-E656-48E9-954779AF04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908" name="Text Box 4">
            <a:extLst>
              <a:ext uri="{FF2B5EF4-FFF2-40B4-BE49-F238E27FC236}">
                <a16:creationId xmlns:a16="http://schemas.microsoft.com/office/drawing/2014/main" id="{BE12A1A0-B7C9-04CB-7A65-3F9FF4F047CB}"/>
              </a:ext>
            </a:extLst>
          </p:cNvPr>
          <p:cNvSpPr txBox="1">
            <a:spLocks noChangeArrowheads="1"/>
          </p:cNvSpPr>
          <p:nvPr/>
        </p:nvSpPr>
        <p:spPr bwMode="auto">
          <a:xfrm>
            <a:off x="381000" y="381000"/>
            <a:ext cx="8763000" cy="7620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Ground Assembly Method </a:t>
            </a:r>
          </a:p>
        </p:txBody>
      </p:sp>
      <p:sp>
        <p:nvSpPr>
          <p:cNvPr id="123909" name="Rectangle 5">
            <a:extLst>
              <a:ext uri="{FF2B5EF4-FFF2-40B4-BE49-F238E27FC236}">
                <a16:creationId xmlns:a16="http://schemas.microsoft.com/office/drawing/2014/main" id="{F1B75F31-E277-5C03-B4E4-054E8BF56DF3}"/>
              </a:ext>
            </a:extLst>
          </p:cNvPr>
          <p:cNvSpPr>
            <a:spLocks noChangeArrowheads="1"/>
          </p:cNvSpPr>
          <p:nvPr/>
        </p:nvSpPr>
        <p:spPr bwMode="auto">
          <a:xfrm>
            <a:off x="-1295400" y="1828800"/>
            <a:ext cx="10439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This method is not useful when the towers are large and heavy and the foundations are located in arable land where building and erecting complete towers would cause damage to large areas or in hilly terrain where the assembly of complete tower on sloping ground may not be possible and it may be difficult to get crane into position to raise the complete tower.</a:t>
            </a:r>
          </a:p>
          <a:p>
            <a:pPr lvl="4">
              <a:buFontTx/>
              <a:buChar char="•"/>
            </a:pPr>
            <a:r>
              <a:rPr lang="en-US" altLang="en-US" sz="2400"/>
              <a:t>In India, this method is not popular because of prohibitive cost of            mobile crane, and non availability of good approach roads to tower locations. </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a:extLst>
              <a:ext uri="{FF2B5EF4-FFF2-40B4-BE49-F238E27FC236}">
                <a16:creationId xmlns:a16="http://schemas.microsoft.com/office/drawing/2014/main" id="{17562345-23DF-2DAA-D97C-70A42E92A0ED}"/>
              </a:ext>
            </a:extLst>
          </p:cNvPr>
          <p:cNvSpPr>
            <a:spLocks noGrp="1" noChangeArrowheads="1"/>
          </p:cNvSpPr>
          <p:nvPr>
            <p:ph type="title"/>
          </p:nvPr>
        </p:nvSpPr>
        <p:spPr/>
        <p:txBody>
          <a:bodyPr/>
          <a:lstStyle/>
          <a:p>
            <a:endParaRPr lang="en-US" altLang="en-US"/>
          </a:p>
        </p:txBody>
      </p:sp>
      <p:pic>
        <p:nvPicPr>
          <p:cNvPr id="124931" name="Picture 3">
            <a:extLst>
              <a:ext uri="{FF2B5EF4-FFF2-40B4-BE49-F238E27FC236}">
                <a16:creationId xmlns:a16="http://schemas.microsoft.com/office/drawing/2014/main" id="{6E44D3BE-2160-3E6B-224A-BE70C520BE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4932" name="Text Box 4">
            <a:extLst>
              <a:ext uri="{FF2B5EF4-FFF2-40B4-BE49-F238E27FC236}">
                <a16:creationId xmlns:a16="http://schemas.microsoft.com/office/drawing/2014/main" id="{5F10E8CC-B4BE-7E51-6274-E5662C91333E}"/>
              </a:ext>
            </a:extLst>
          </p:cNvPr>
          <p:cNvSpPr txBox="1">
            <a:spLocks noChangeArrowheads="1"/>
          </p:cNvSpPr>
          <p:nvPr/>
        </p:nvSpPr>
        <p:spPr bwMode="auto">
          <a:xfrm>
            <a:off x="381000" y="228600"/>
            <a:ext cx="8763000" cy="1981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Tightening Of Nuts &amp; Punching of Threads and Tack Welding of Nuts. </a:t>
            </a:r>
          </a:p>
        </p:txBody>
      </p:sp>
      <p:sp>
        <p:nvSpPr>
          <p:cNvPr id="124933" name="Rectangle 5">
            <a:extLst>
              <a:ext uri="{FF2B5EF4-FFF2-40B4-BE49-F238E27FC236}">
                <a16:creationId xmlns:a16="http://schemas.microsoft.com/office/drawing/2014/main" id="{60FCDA35-D8C0-F647-7AEC-ED1B6B9976E8}"/>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All nuts shall be tightened properly using correct sized spanners.</a:t>
            </a:r>
          </a:p>
          <a:p>
            <a:pPr lvl="4">
              <a:buFontTx/>
              <a:buChar char="•"/>
            </a:pPr>
            <a:r>
              <a:rPr lang="en-US" altLang="en-US" sz="2400"/>
              <a:t>Before tightening, it is ensured that filler washers and plates are placed in relevant gaps between members, bolts of proper size and length are inserted and one spring washer is inserted under each nut. </a:t>
            </a:r>
          </a:p>
          <a:p>
            <a:pPr lvl="4">
              <a:buFontTx/>
              <a:buChar char="•"/>
            </a:pPr>
            <a:r>
              <a:rPr lang="en-US" altLang="en-US" sz="2400"/>
              <a:t>In case of step bolts, spring washer shall be placed under the outer nut. </a:t>
            </a:r>
          </a:p>
          <a:p>
            <a:pPr lvl="4">
              <a:buFontTx/>
              <a:buChar char="•"/>
            </a:pPr>
            <a:r>
              <a:rPr lang="en-US" altLang="en-US" sz="2400"/>
              <a:t>The tightening shall be carried on progressively from the top downwards, care being taken that all bolts at every level are tightened simultaneously. </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9ED476D9-50E0-ED8E-53FD-2ADD378B5226}"/>
              </a:ext>
            </a:extLst>
          </p:cNvPr>
          <p:cNvSpPr>
            <a:spLocks noGrp="1" noChangeArrowheads="1"/>
          </p:cNvSpPr>
          <p:nvPr>
            <p:ph type="title"/>
          </p:nvPr>
        </p:nvSpPr>
        <p:spPr/>
        <p:txBody>
          <a:bodyPr/>
          <a:lstStyle/>
          <a:p>
            <a:endParaRPr lang="en-US" altLang="en-US"/>
          </a:p>
        </p:txBody>
      </p:sp>
      <p:pic>
        <p:nvPicPr>
          <p:cNvPr id="125955" name="Picture 3">
            <a:extLst>
              <a:ext uri="{FF2B5EF4-FFF2-40B4-BE49-F238E27FC236}">
                <a16:creationId xmlns:a16="http://schemas.microsoft.com/office/drawing/2014/main" id="{444932D5-792E-A37D-B2D5-48406A26F0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956" name="Text Box 4">
            <a:extLst>
              <a:ext uri="{FF2B5EF4-FFF2-40B4-BE49-F238E27FC236}">
                <a16:creationId xmlns:a16="http://schemas.microsoft.com/office/drawing/2014/main" id="{8256DDC3-C98C-674B-9549-4392D99F0B52}"/>
              </a:ext>
            </a:extLst>
          </p:cNvPr>
          <p:cNvSpPr txBox="1">
            <a:spLocks noChangeArrowheads="1"/>
          </p:cNvSpPr>
          <p:nvPr/>
        </p:nvSpPr>
        <p:spPr bwMode="auto">
          <a:xfrm>
            <a:off x="381000" y="228600"/>
            <a:ext cx="8763000" cy="1981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Tightening Of Nuts &amp; Punching of Threads and Tack Welding of Nuts. </a:t>
            </a:r>
          </a:p>
        </p:txBody>
      </p:sp>
      <p:sp>
        <p:nvSpPr>
          <p:cNvPr id="125957" name="Rectangle 5">
            <a:extLst>
              <a:ext uri="{FF2B5EF4-FFF2-40B4-BE49-F238E27FC236}">
                <a16:creationId xmlns:a16="http://schemas.microsoft.com/office/drawing/2014/main" id="{7897CAAE-9D4A-3CDE-F589-48FBEAFD8D68}"/>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It may be better to employ four personnel (fitters), each covering one leg and the face to his right.</a:t>
            </a:r>
          </a:p>
          <a:p>
            <a:pPr lvl="4">
              <a:buFontTx/>
              <a:buChar char="•"/>
            </a:pPr>
            <a:r>
              <a:rPr lang="en-US" altLang="en-US" sz="2400"/>
              <a:t>The threads of bolts shall be projected outside the nuts by one to two threads and shall be punched at three positions on the top inner periphery of the nut and bolt to ensure that the nuts are not loosened in course of time due to the effect of the vibration. </a:t>
            </a:r>
          </a:p>
          <a:p>
            <a:pPr lvl="4">
              <a:buFontTx/>
              <a:buChar char="•"/>
            </a:pPr>
            <a:r>
              <a:rPr lang="en-US" altLang="en-US" sz="2400"/>
              <a:t>If during tightening process, a nut is found to be slipping or running over the bolt threads, the bolt together with the nut shall be changed outright.</a:t>
            </a:r>
            <a:r>
              <a:rPr lang="en-US" altLang="en-US" sz="2800"/>
              <a:t> </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A2CDA362-0B22-F2D8-FC1A-4D19675C08BC}"/>
              </a:ext>
            </a:extLst>
          </p:cNvPr>
          <p:cNvSpPr>
            <a:spLocks noGrp="1" noChangeArrowheads="1"/>
          </p:cNvSpPr>
          <p:nvPr>
            <p:ph type="title"/>
          </p:nvPr>
        </p:nvSpPr>
        <p:spPr/>
        <p:txBody>
          <a:bodyPr/>
          <a:lstStyle/>
          <a:p>
            <a:endParaRPr lang="en-US" altLang="en-US"/>
          </a:p>
        </p:txBody>
      </p:sp>
      <p:pic>
        <p:nvPicPr>
          <p:cNvPr id="126979" name="Picture 3">
            <a:extLst>
              <a:ext uri="{FF2B5EF4-FFF2-40B4-BE49-F238E27FC236}">
                <a16:creationId xmlns:a16="http://schemas.microsoft.com/office/drawing/2014/main" id="{2C754261-5EDC-D138-8404-EE82F20AC0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Text Box 4">
            <a:extLst>
              <a:ext uri="{FF2B5EF4-FFF2-40B4-BE49-F238E27FC236}">
                <a16:creationId xmlns:a16="http://schemas.microsoft.com/office/drawing/2014/main" id="{CD460FA2-8135-05B1-BADD-BB5276F086D5}"/>
              </a:ext>
            </a:extLst>
          </p:cNvPr>
          <p:cNvSpPr txBox="1">
            <a:spLocks noChangeArrowheads="1"/>
          </p:cNvSpPr>
          <p:nvPr/>
        </p:nvSpPr>
        <p:spPr bwMode="auto">
          <a:xfrm>
            <a:off x="381000" y="228600"/>
            <a:ext cx="8763000" cy="1981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Tightening Of Nuts &amp; Punching of Threads and Tack Welding of Nuts. </a:t>
            </a:r>
          </a:p>
        </p:txBody>
      </p:sp>
      <p:sp>
        <p:nvSpPr>
          <p:cNvPr id="126981" name="Rectangle 5">
            <a:extLst>
              <a:ext uri="{FF2B5EF4-FFF2-40B4-BE49-F238E27FC236}">
                <a16:creationId xmlns:a16="http://schemas.microsoft.com/office/drawing/2014/main" id="{D50A8556-963C-BC1D-72AB-551D2B399162}"/>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lgn="just">
              <a:buFontTx/>
              <a:buChar char="•"/>
            </a:pPr>
            <a:r>
              <a:rPr lang="en-US" altLang="en-US" sz="2400"/>
              <a:t>To prevent the pilferage of the tower members it is a common practice these days to tack weld the nut with the bolt in threaded portion.  </a:t>
            </a:r>
          </a:p>
          <a:p>
            <a:pPr lvl="4" algn="just">
              <a:buFontTx/>
              <a:buChar char="•"/>
            </a:pPr>
            <a:r>
              <a:rPr lang="en-US" altLang="en-US" sz="2400"/>
              <a:t>The welding is generally done for lowermost two sections of the tower.  </a:t>
            </a:r>
          </a:p>
          <a:p>
            <a:pPr lvl="4" algn="just">
              <a:buFontTx/>
              <a:buChar char="•"/>
            </a:pPr>
            <a:r>
              <a:rPr lang="en-US" altLang="en-US" sz="2400"/>
              <a:t>The galvanization of nuts and bolts is lost due to welding.  </a:t>
            </a:r>
          </a:p>
          <a:p>
            <a:pPr lvl="4" algn="just">
              <a:buFontTx/>
              <a:buChar char="•"/>
            </a:pPr>
            <a:r>
              <a:rPr lang="en-US" altLang="en-US" sz="2400"/>
              <a:t>This has to be made good by the application of zinc rich paint. </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A65DF959-E1C5-B785-196A-0E709D71C9D2}"/>
              </a:ext>
            </a:extLst>
          </p:cNvPr>
          <p:cNvSpPr>
            <a:spLocks noGrp="1" noChangeArrowheads="1"/>
          </p:cNvSpPr>
          <p:nvPr>
            <p:ph type="title"/>
          </p:nvPr>
        </p:nvSpPr>
        <p:spPr/>
        <p:txBody>
          <a:bodyPr/>
          <a:lstStyle/>
          <a:p>
            <a:endParaRPr lang="en-US" altLang="en-US"/>
          </a:p>
        </p:txBody>
      </p:sp>
      <p:pic>
        <p:nvPicPr>
          <p:cNvPr id="128003" name="Picture 3">
            <a:extLst>
              <a:ext uri="{FF2B5EF4-FFF2-40B4-BE49-F238E27FC236}">
                <a16:creationId xmlns:a16="http://schemas.microsoft.com/office/drawing/2014/main" id="{2D5513AE-CE78-333B-9E67-3F775C313E8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4" name="Text Box 4">
            <a:extLst>
              <a:ext uri="{FF2B5EF4-FFF2-40B4-BE49-F238E27FC236}">
                <a16:creationId xmlns:a16="http://schemas.microsoft.com/office/drawing/2014/main" id="{D1A4CA29-FA22-AAEA-BC5F-BA2F5DCB57CA}"/>
              </a:ext>
            </a:extLst>
          </p:cNvPr>
          <p:cNvSpPr txBox="1">
            <a:spLocks noChangeArrowheads="1"/>
          </p:cNvSpPr>
          <p:nvPr/>
        </p:nvSpPr>
        <p:spPr bwMode="auto">
          <a:xfrm>
            <a:off x="381000" y="6096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Painting of Joints</a:t>
            </a:r>
          </a:p>
        </p:txBody>
      </p:sp>
      <p:sp>
        <p:nvSpPr>
          <p:cNvPr id="128005" name="Rectangle 5">
            <a:extLst>
              <a:ext uri="{FF2B5EF4-FFF2-40B4-BE49-F238E27FC236}">
                <a16:creationId xmlns:a16="http://schemas.microsoft.com/office/drawing/2014/main" id="{F0023BDB-E5C1-D6A5-0D76-55A650360C13}"/>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For galvanized tower in coastal or highly polluted areas, the joints shall be painted with zinc rich paint on all contact surfaces during the course of erection.</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C589F68C-8945-B733-0F8A-F4D3ED639C40}"/>
              </a:ext>
            </a:extLst>
          </p:cNvPr>
          <p:cNvSpPr>
            <a:spLocks noGrp="1" noChangeArrowheads="1"/>
          </p:cNvSpPr>
          <p:nvPr>
            <p:ph type="title"/>
          </p:nvPr>
        </p:nvSpPr>
        <p:spPr/>
        <p:txBody>
          <a:bodyPr/>
          <a:lstStyle/>
          <a:p>
            <a:endParaRPr lang="en-US" altLang="en-US"/>
          </a:p>
        </p:txBody>
      </p:sp>
      <p:pic>
        <p:nvPicPr>
          <p:cNvPr id="129027" name="Picture 3">
            <a:extLst>
              <a:ext uri="{FF2B5EF4-FFF2-40B4-BE49-F238E27FC236}">
                <a16:creationId xmlns:a16="http://schemas.microsoft.com/office/drawing/2014/main" id="{F70E0EE5-6F5B-57DA-39D4-2C1F66C20F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8" name="Text Box 4">
            <a:extLst>
              <a:ext uri="{FF2B5EF4-FFF2-40B4-BE49-F238E27FC236}">
                <a16:creationId xmlns:a16="http://schemas.microsoft.com/office/drawing/2014/main" id="{02E73268-8AF3-79F5-4318-4447853ADBEA}"/>
              </a:ext>
            </a:extLst>
          </p:cNvPr>
          <p:cNvSpPr txBox="1">
            <a:spLocks noChangeArrowheads="1"/>
          </p:cNvSpPr>
          <p:nvPr/>
        </p:nvSpPr>
        <p:spPr bwMode="auto">
          <a:xfrm>
            <a:off x="381000" y="38100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Checking the Verticality of Erected Towers </a:t>
            </a:r>
          </a:p>
        </p:txBody>
      </p:sp>
      <p:sp>
        <p:nvSpPr>
          <p:cNvPr id="129029" name="Rectangle 5">
            <a:extLst>
              <a:ext uri="{FF2B5EF4-FFF2-40B4-BE49-F238E27FC236}">
                <a16:creationId xmlns:a16="http://schemas.microsoft.com/office/drawing/2014/main" id="{81274535-481A-D10F-812E-376C055EC88B}"/>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The finally erected tower shall be truly vertical and no straining is permitted to bring it in alignment. </a:t>
            </a:r>
          </a:p>
          <a:p>
            <a:pPr lvl="4">
              <a:buFontTx/>
              <a:buChar char="•"/>
            </a:pPr>
            <a:r>
              <a:rPr lang="en-US" altLang="en-US" sz="2400"/>
              <a:t>Tolerance limit for vertical shall be one in 360 of the tower height.</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07C99562-2DDE-4532-8F08-D9662E5AFC0A}"/>
              </a:ext>
            </a:extLst>
          </p:cNvPr>
          <p:cNvSpPr>
            <a:spLocks noGrp="1" noChangeArrowheads="1"/>
          </p:cNvSpPr>
          <p:nvPr>
            <p:ph type="title"/>
          </p:nvPr>
        </p:nvSpPr>
        <p:spPr/>
        <p:txBody>
          <a:bodyPr/>
          <a:lstStyle/>
          <a:p>
            <a:endParaRPr lang="en-US" altLang="en-US"/>
          </a:p>
        </p:txBody>
      </p:sp>
      <p:pic>
        <p:nvPicPr>
          <p:cNvPr id="130051" name="Picture 3">
            <a:extLst>
              <a:ext uri="{FF2B5EF4-FFF2-40B4-BE49-F238E27FC236}">
                <a16:creationId xmlns:a16="http://schemas.microsoft.com/office/drawing/2014/main" id="{FD8E7F53-A1ED-54CC-B874-2B1EB84D10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2" name="Text Box 4">
            <a:extLst>
              <a:ext uri="{FF2B5EF4-FFF2-40B4-BE49-F238E27FC236}">
                <a16:creationId xmlns:a16="http://schemas.microsoft.com/office/drawing/2014/main" id="{F4A9ECBA-9306-51DD-7DAD-F08A6A21F85A}"/>
              </a:ext>
            </a:extLst>
          </p:cNvPr>
          <p:cNvSpPr txBox="1">
            <a:spLocks noChangeArrowheads="1"/>
          </p:cNvSpPr>
          <p:nvPr/>
        </p:nvSpPr>
        <p:spPr bwMode="auto">
          <a:xfrm>
            <a:off x="381000" y="3810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EARTHING</a:t>
            </a:r>
          </a:p>
        </p:txBody>
      </p:sp>
      <p:sp>
        <p:nvSpPr>
          <p:cNvPr id="130053" name="Rectangle 5">
            <a:extLst>
              <a:ext uri="{FF2B5EF4-FFF2-40B4-BE49-F238E27FC236}">
                <a16:creationId xmlns:a16="http://schemas.microsoft.com/office/drawing/2014/main" id="{ADCB0586-19A5-BABE-FE1E-5537592D8B5C}"/>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Each tower shall be earthed after the foundation has been cast. </a:t>
            </a:r>
          </a:p>
          <a:p>
            <a:pPr lvl="4">
              <a:buFontTx/>
              <a:buChar char="•"/>
            </a:pPr>
            <a:r>
              <a:rPr lang="en-US" altLang="en-US" sz="2400"/>
              <a:t>For this purpose, earth strip shall be fixed to the stub during concreting of the chimney and taken out horizontally below the ground level. </a:t>
            </a:r>
          </a:p>
          <a:p>
            <a:pPr lvl="4">
              <a:buFontTx/>
              <a:buChar char="•"/>
            </a:pPr>
            <a:r>
              <a:rPr lang="en-US" altLang="en-US" sz="2400"/>
              <a:t>In normal circumstances, the earth strip shall be provided on No.1 stub leg as given in the structural drawings.  </a:t>
            </a:r>
          </a:p>
          <a:p>
            <a:pPr lvl="4">
              <a:buFontTx/>
              <a:buChar char="•"/>
            </a:pPr>
            <a:r>
              <a:rPr lang="en-US" altLang="en-US" sz="2400"/>
              <a:t>Normally, the tower leg whish has the step bolt, is provided with the earthing strip. </a:t>
            </a:r>
          </a:p>
          <a:p>
            <a:pPr lvl="4">
              <a:buFontTx/>
              <a:buChar char="•"/>
            </a:pPr>
            <a:r>
              <a:rPr lang="en-US" altLang="en-US" sz="2400"/>
              <a:t>Normally, there are two types tower earthing are envisaged for transmission lines.</a:t>
            </a:r>
          </a:p>
          <a:p>
            <a:pPr lvl="4">
              <a:buFontTx/>
              <a:buChar char="•"/>
            </a:pPr>
            <a:r>
              <a:rPr lang="en-US" altLang="en-US" sz="2400" b="1"/>
              <a:t>A. </a:t>
            </a:r>
            <a:r>
              <a:rPr lang="en-US" altLang="en-US" sz="2400"/>
              <a:t>Pipe type earthing</a:t>
            </a:r>
          </a:p>
          <a:p>
            <a:pPr lvl="4">
              <a:buFontTx/>
              <a:buChar char="•"/>
            </a:pPr>
            <a:r>
              <a:rPr lang="en-US" altLang="en-US" sz="2400" b="1"/>
              <a:t>B.</a:t>
            </a:r>
            <a:r>
              <a:rPr lang="en-US" altLang="en-US" sz="2400"/>
              <a:t> Counter poise type earthing</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a:extLst>
              <a:ext uri="{FF2B5EF4-FFF2-40B4-BE49-F238E27FC236}">
                <a16:creationId xmlns:a16="http://schemas.microsoft.com/office/drawing/2014/main" id="{175EFF20-87AF-81D3-CF88-D45F3C3FD4F1}"/>
              </a:ext>
            </a:extLst>
          </p:cNvPr>
          <p:cNvSpPr>
            <a:spLocks noGrp="1" noChangeArrowheads="1"/>
          </p:cNvSpPr>
          <p:nvPr>
            <p:ph type="title"/>
          </p:nvPr>
        </p:nvSpPr>
        <p:spPr/>
        <p:txBody>
          <a:bodyPr/>
          <a:lstStyle/>
          <a:p>
            <a:endParaRPr lang="en-US" altLang="en-US"/>
          </a:p>
        </p:txBody>
      </p:sp>
      <p:pic>
        <p:nvPicPr>
          <p:cNvPr id="131075" name="Picture 3">
            <a:extLst>
              <a:ext uri="{FF2B5EF4-FFF2-40B4-BE49-F238E27FC236}">
                <a16:creationId xmlns:a16="http://schemas.microsoft.com/office/drawing/2014/main" id="{EC874D56-E4D1-2D00-3CD6-421CD6D910A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1076" name="Text Box 4">
            <a:extLst>
              <a:ext uri="{FF2B5EF4-FFF2-40B4-BE49-F238E27FC236}">
                <a16:creationId xmlns:a16="http://schemas.microsoft.com/office/drawing/2014/main" id="{9F9C567E-533A-8DE0-F948-8A20BD732B06}"/>
              </a:ext>
            </a:extLst>
          </p:cNvPr>
          <p:cNvSpPr txBox="1">
            <a:spLocks noChangeArrowheads="1"/>
          </p:cNvSpPr>
          <p:nvPr/>
        </p:nvSpPr>
        <p:spPr bwMode="auto">
          <a:xfrm>
            <a:off x="381000" y="3810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  Tower Footing Resistance</a:t>
            </a:r>
          </a:p>
        </p:txBody>
      </p:sp>
      <p:sp>
        <p:nvSpPr>
          <p:cNvPr id="131077" name="Rectangle 5">
            <a:extLst>
              <a:ext uri="{FF2B5EF4-FFF2-40B4-BE49-F238E27FC236}">
                <a16:creationId xmlns:a16="http://schemas.microsoft.com/office/drawing/2014/main" id="{2F3982B5-4C97-C753-64C1-4D7678F484B1}"/>
              </a:ext>
            </a:extLst>
          </p:cNvPr>
          <p:cNvSpPr>
            <a:spLocks noChangeArrowheads="1"/>
          </p:cNvSpPr>
          <p:nvPr/>
        </p:nvSpPr>
        <p:spPr bwMode="auto">
          <a:xfrm>
            <a:off x="-1295400" y="1600200"/>
            <a:ext cx="104394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The tower footing resistance of all towers shall be measured in dry weather after their erection and before the stringing of earth-wire. </a:t>
            </a:r>
          </a:p>
          <a:p>
            <a:pPr lvl="4">
              <a:buFontTx/>
              <a:buChar char="•"/>
            </a:pPr>
            <a:r>
              <a:rPr lang="en-US" altLang="en-US" sz="2400"/>
              <a:t>In no case the tower footing resistance shall exceed 10 ohms. </a:t>
            </a:r>
          </a:p>
          <a:p>
            <a:pPr lvl="4">
              <a:buFontTx/>
              <a:buChar char="•"/>
            </a:pPr>
            <a:r>
              <a:rPr lang="en-US" altLang="en-US" sz="2400"/>
              <a:t>In case the resistance exceeds the specified values, multiple pipe earthing or counterpoise earthing shall be adopted in accordance with the following procedure, but without interfering with the       foundation concrete even though the earth strip/counterpoise lead remains exposed at the tower end.</a:t>
            </a:r>
          </a:p>
          <a:p>
            <a:pPr lvl="4">
              <a:buFontTx/>
              <a:buChar char="•"/>
            </a:pPr>
            <a:r>
              <a:rPr lang="en-US" altLang="en-US" sz="2400"/>
              <a:t>The connections in such case shall be made with the existing lattice member  holes on the leg just above the chimney top.</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0A836DE9-4EA2-EA2D-CBD1-C7D603630EFB}"/>
              </a:ext>
            </a:extLst>
          </p:cNvPr>
          <p:cNvSpPr>
            <a:spLocks noGrp="1" noChangeArrowheads="1"/>
          </p:cNvSpPr>
          <p:nvPr>
            <p:ph type="title"/>
          </p:nvPr>
        </p:nvSpPr>
        <p:spPr/>
        <p:txBody>
          <a:bodyPr/>
          <a:lstStyle/>
          <a:p>
            <a:endParaRPr lang="en-US" altLang="en-US"/>
          </a:p>
        </p:txBody>
      </p:sp>
      <p:pic>
        <p:nvPicPr>
          <p:cNvPr id="132099" name="Picture 3">
            <a:extLst>
              <a:ext uri="{FF2B5EF4-FFF2-40B4-BE49-F238E27FC236}">
                <a16:creationId xmlns:a16="http://schemas.microsoft.com/office/drawing/2014/main" id="{D3DA8093-2B47-2277-AEF8-86FF17947A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0" name="Text Box 4">
            <a:extLst>
              <a:ext uri="{FF2B5EF4-FFF2-40B4-BE49-F238E27FC236}">
                <a16:creationId xmlns:a16="http://schemas.microsoft.com/office/drawing/2014/main" id="{1056507E-9DBF-BAD8-163F-A62CE2226372}"/>
              </a:ext>
            </a:extLst>
          </p:cNvPr>
          <p:cNvSpPr txBox="1">
            <a:spLocks noChangeArrowheads="1"/>
          </p:cNvSpPr>
          <p:nvPr/>
        </p:nvSpPr>
        <p:spPr bwMode="auto">
          <a:xfrm>
            <a:off x="381000" y="38100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Pipe Type Earthing </a:t>
            </a:r>
          </a:p>
        </p:txBody>
      </p:sp>
      <p:sp>
        <p:nvSpPr>
          <p:cNvPr id="132101" name="Rectangle 5">
            <a:extLst>
              <a:ext uri="{FF2B5EF4-FFF2-40B4-BE49-F238E27FC236}">
                <a16:creationId xmlns:a16="http://schemas.microsoft.com/office/drawing/2014/main" id="{CED76813-678F-030F-BC5A-25574F72A358}"/>
              </a:ext>
            </a:extLst>
          </p:cNvPr>
          <p:cNvSpPr>
            <a:spLocks noChangeArrowheads="1"/>
          </p:cNvSpPr>
          <p:nvPr/>
        </p:nvSpPr>
        <p:spPr bwMode="auto">
          <a:xfrm>
            <a:off x="-1295400" y="2590800"/>
            <a:ext cx="104394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The installation of the pipe type earthing shall be in accordance with IS: 5613- 1985 (part II/section 2). </a:t>
            </a:r>
          </a:p>
          <a:p>
            <a:pPr lvl="4">
              <a:buFontTx/>
              <a:buChar char="•"/>
            </a:pPr>
            <a:r>
              <a:rPr lang="en-US" altLang="en-US" sz="2400"/>
              <a:t>A typical example of pipe type of earthing is given.</a:t>
            </a:r>
          </a:p>
          <a:p>
            <a:pPr lvl="4">
              <a:buFontTx/>
              <a:buChar char="•"/>
            </a:pPr>
            <a:r>
              <a:rPr lang="en-US" altLang="en-US" sz="2400"/>
              <a:t>REF. APPENDIX -XIV </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22" name="Object 3">
            <a:extLst>
              <a:ext uri="{FF2B5EF4-FFF2-40B4-BE49-F238E27FC236}">
                <a16:creationId xmlns:a16="http://schemas.microsoft.com/office/drawing/2014/main" id="{FED30CF9-A196-70AE-58A5-1C03DFED4900}"/>
              </a:ext>
            </a:extLst>
          </p:cNvPr>
          <p:cNvGraphicFramePr>
            <a:graphicFrameLocks noGrp="1" noChangeAspect="1"/>
          </p:cNvGraphicFramePr>
          <p:nvPr>
            <p:ph idx="1"/>
          </p:nvPr>
        </p:nvGraphicFramePr>
        <p:xfrm>
          <a:off x="990600" y="914400"/>
          <a:ext cx="7620000" cy="5943600"/>
        </p:xfrm>
        <a:graphic>
          <a:graphicData uri="http://schemas.openxmlformats.org/presentationml/2006/ole">
            <mc:AlternateContent xmlns:mc="http://schemas.openxmlformats.org/markup-compatibility/2006">
              <mc:Choice xmlns:v="urn:schemas-microsoft-com:vml" Requires="v">
                <p:oleObj spid="_x0000_s14340" name="Bitmap Image" r:id="rId3" imgW="2742857" imgH="1638529" progId="Paint.Picture">
                  <p:embed/>
                </p:oleObj>
              </mc:Choice>
              <mc:Fallback>
                <p:oleObj name="Bitmap Image" r:id="rId3" imgW="2742857" imgH="1638529"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990600" y="914400"/>
                        <a:ext cx="7620000" cy="59436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3123" name="Text Box 4">
            <a:extLst>
              <a:ext uri="{FF2B5EF4-FFF2-40B4-BE49-F238E27FC236}">
                <a16:creationId xmlns:a16="http://schemas.microsoft.com/office/drawing/2014/main" id="{6903DDC4-703A-8CA4-90EB-45F91CB70872}"/>
              </a:ext>
            </a:extLst>
          </p:cNvPr>
          <p:cNvSpPr txBox="1">
            <a:spLocks noChangeArrowheads="1"/>
          </p:cNvSpPr>
          <p:nvPr/>
        </p:nvSpPr>
        <p:spPr bwMode="auto">
          <a:xfrm>
            <a:off x="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a:solidFill>
                  <a:schemeClr val="tx2"/>
                </a:solidFill>
              </a:rPr>
              <a:t>APPENDIX -XIV</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a:extLst>
              <a:ext uri="{FF2B5EF4-FFF2-40B4-BE49-F238E27FC236}">
                <a16:creationId xmlns:a16="http://schemas.microsoft.com/office/drawing/2014/main" id="{20447353-A36C-EAA5-1D6E-60C3AA5ACA9A}"/>
              </a:ext>
            </a:extLst>
          </p:cNvPr>
          <p:cNvSpPr>
            <a:spLocks noGrp="1" noChangeArrowheads="1"/>
          </p:cNvSpPr>
          <p:nvPr>
            <p:ph type="title"/>
          </p:nvPr>
        </p:nvSpPr>
        <p:spPr/>
        <p:txBody>
          <a:bodyPr/>
          <a:lstStyle/>
          <a:p>
            <a:endParaRPr lang="en-US" altLang="en-US"/>
          </a:p>
        </p:txBody>
      </p:sp>
      <p:pic>
        <p:nvPicPr>
          <p:cNvPr id="134147" name="Picture 3">
            <a:extLst>
              <a:ext uri="{FF2B5EF4-FFF2-40B4-BE49-F238E27FC236}">
                <a16:creationId xmlns:a16="http://schemas.microsoft.com/office/drawing/2014/main" id="{B41A400E-15F9-7D91-85F5-163EB3838A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48" name="Text Box 4">
            <a:extLst>
              <a:ext uri="{FF2B5EF4-FFF2-40B4-BE49-F238E27FC236}">
                <a16:creationId xmlns:a16="http://schemas.microsoft.com/office/drawing/2014/main" id="{5D678CC0-4DD5-C738-798F-1363218E62A1}"/>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Counterpoise Type Earthing </a:t>
            </a:r>
          </a:p>
        </p:txBody>
      </p:sp>
      <p:sp>
        <p:nvSpPr>
          <p:cNvPr id="134149" name="Rectangle 5">
            <a:extLst>
              <a:ext uri="{FF2B5EF4-FFF2-40B4-BE49-F238E27FC236}">
                <a16:creationId xmlns:a16="http://schemas.microsoft.com/office/drawing/2014/main" id="{5E11C640-9E4D-F365-BBF6-E0D8684961F0}"/>
              </a:ext>
            </a:extLst>
          </p:cNvPr>
          <p:cNvSpPr>
            <a:spLocks noChangeArrowheads="1"/>
          </p:cNvSpPr>
          <p:nvPr/>
        </p:nvSpPr>
        <p:spPr bwMode="auto">
          <a:xfrm>
            <a:off x="-1295400" y="1066800"/>
            <a:ext cx="104394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800"/>
              <a:t> </a:t>
            </a:r>
            <a:r>
              <a:rPr lang="en-US" altLang="en-US" sz="2400"/>
              <a:t>Counterpoise type earthing consists of four lengths of galvanized steel stranded wires, each fitted with a lug for connection to the tower leg at one end. </a:t>
            </a:r>
          </a:p>
          <a:p>
            <a:pPr lvl="4">
              <a:buFontTx/>
              <a:buChar char="•"/>
            </a:pPr>
            <a:r>
              <a:rPr lang="en-US" altLang="en-US" sz="2400"/>
              <a:t>The wires are connected to each of the legs and taken radially away from the tower and embedded horizontally 450mm below ground level. </a:t>
            </a:r>
          </a:p>
          <a:p>
            <a:pPr lvl="4">
              <a:buFontTx/>
              <a:buChar char="•"/>
            </a:pPr>
            <a:r>
              <a:rPr lang="en-US" altLang="en-US" sz="2400"/>
              <a:t>The length of each wire is normally limited to 15 m but may be increased if the resistance requirements are not met (i.e. 10 ohms or less). </a:t>
            </a:r>
          </a:p>
          <a:p>
            <a:pPr lvl="4">
              <a:buFontTx/>
              <a:buChar char="•"/>
            </a:pPr>
            <a:r>
              <a:rPr lang="en-US" altLang="en-US" sz="2400"/>
              <a:t>Galvanized steel stranded wire preferably of the same size of the overhead ground wire may be used for this purpose.  </a:t>
            </a:r>
          </a:p>
          <a:p>
            <a:pPr lvl="4">
              <a:buFontTx/>
              <a:buChar char="•"/>
            </a:pPr>
            <a:r>
              <a:rPr lang="en-US" altLang="en-US" sz="2400"/>
              <a:t>Such type of earthing is provided for hilly terrain locations where earth pit excavation to a depth of about 2.5 to 3 mts is not feasible and the resistivity of the earth is very high.</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86ACB927-BE7B-7764-03CA-BE9C57C008DB}"/>
              </a:ext>
            </a:extLst>
          </p:cNvPr>
          <p:cNvSpPr>
            <a:spLocks noGrp="1" noChangeArrowheads="1"/>
          </p:cNvSpPr>
          <p:nvPr>
            <p:ph type="title"/>
          </p:nvPr>
        </p:nvSpPr>
        <p:spPr/>
        <p:txBody>
          <a:bodyPr/>
          <a:lstStyle/>
          <a:p>
            <a:endParaRPr lang="en-US" altLang="en-US"/>
          </a:p>
        </p:txBody>
      </p:sp>
      <p:pic>
        <p:nvPicPr>
          <p:cNvPr id="135171" name="Picture 3">
            <a:extLst>
              <a:ext uri="{FF2B5EF4-FFF2-40B4-BE49-F238E27FC236}">
                <a16:creationId xmlns:a16="http://schemas.microsoft.com/office/drawing/2014/main" id="{C6927D85-892B-9BAB-C056-18BFE0FC239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172" name="Text Box 4">
            <a:extLst>
              <a:ext uri="{FF2B5EF4-FFF2-40B4-BE49-F238E27FC236}">
                <a16:creationId xmlns:a16="http://schemas.microsoft.com/office/drawing/2014/main" id="{BF01DF72-56FF-04D7-8B57-AA6E456D23DA}"/>
              </a:ext>
            </a:extLst>
          </p:cNvPr>
          <p:cNvSpPr txBox="1">
            <a:spLocks noChangeArrowheads="1"/>
          </p:cNvSpPr>
          <p:nvPr/>
        </p:nvSpPr>
        <p:spPr bwMode="auto">
          <a:xfrm>
            <a:off x="381000" y="0"/>
            <a:ext cx="87630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STRINGING OF CONDUCTOR AND GROUND WIRE </a:t>
            </a:r>
          </a:p>
        </p:txBody>
      </p:sp>
      <p:sp>
        <p:nvSpPr>
          <p:cNvPr id="135173" name="Rectangle 5">
            <a:extLst>
              <a:ext uri="{FF2B5EF4-FFF2-40B4-BE49-F238E27FC236}">
                <a16:creationId xmlns:a16="http://schemas.microsoft.com/office/drawing/2014/main" id="{50686F0B-42E9-0A60-BC71-F063963A5145}"/>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stringing activities are most important and time consuming activities in transmission line construction. </a:t>
            </a:r>
          </a:p>
          <a:p>
            <a:pPr lvl="4">
              <a:buFontTx/>
              <a:buChar char="•"/>
            </a:pPr>
            <a:r>
              <a:rPr lang="en-US" altLang="en-US" sz="2400"/>
              <a:t>This requires much skill and technical know-how.</a:t>
            </a:r>
          </a:p>
          <a:p>
            <a:pPr lvl="4">
              <a:buFontTx/>
              <a:buChar char="•"/>
            </a:pPr>
            <a:r>
              <a:rPr lang="en-US" altLang="en-US" sz="2400"/>
              <a:t>The stinging crew shall include skilled labourers, experienced fitters and supervisor. </a:t>
            </a:r>
          </a:p>
          <a:p>
            <a:pPr lvl="4">
              <a:buFontTx/>
              <a:buChar char="•"/>
            </a:pPr>
            <a:r>
              <a:rPr lang="en-US" altLang="en-US" sz="2400"/>
              <a:t>The stinging tools and tackles should be of good quality and in good working condition. </a:t>
            </a:r>
          </a:p>
          <a:p>
            <a:pPr lvl="4">
              <a:buFontTx/>
              <a:buChar char="•"/>
            </a:pPr>
            <a:r>
              <a:rPr lang="en-US" altLang="en-US" sz="2400"/>
              <a:t>The stringing activities are mainly consisting of the following: </a:t>
            </a:r>
          </a:p>
          <a:p>
            <a:pPr lvl="4"/>
            <a:r>
              <a:rPr lang="en-US" altLang="en-US" sz="2400"/>
              <a:t>Hoisting of insulators </a:t>
            </a:r>
          </a:p>
          <a:p>
            <a:pPr lvl="4"/>
            <a:r>
              <a:rPr lang="en-US" altLang="en-US" sz="2400"/>
              <a:t>Paying of conductor/ground wire</a:t>
            </a:r>
          </a:p>
          <a:p>
            <a:pPr lvl="4"/>
            <a:r>
              <a:rPr lang="en-US" altLang="en-US" sz="2400"/>
              <a:t>Rough sagging of conductor</a:t>
            </a:r>
          </a:p>
          <a:p>
            <a:pPr lvl="4"/>
            <a:r>
              <a:rPr lang="en-US" altLang="en-US" sz="2400"/>
              <a:t>Final sagging of conductor/ground wire</a:t>
            </a:r>
          </a:p>
          <a:p>
            <a:pPr lvl="4"/>
            <a:r>
              <a:rPr lang="en-US" altLang="en-US" sz="2400"/>
              <a:t>Clipping/clamping of conductor and jumpering</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35EA70DC-699B-7316-4E12-784B214FF776}"/>
              </a:ext>
            </a:extLst>
          </p:cNvPr>
          <p:cNvSpPr>
            <a:spLocks noGrp="1" noChangeArrowheads="1"/>
          </p:cNvSpPr>
          <p:nvPr>
            <p:ph type="title"/>
          </p:nvPr>
        </p:nvSpPr>
        <p:spPr/>
        <p:txBody>
          <a:bodyPr/>
          <a:lstStyle/>
          <a:p>
            <a:endParaRPr lang="en-US" altLang="en-US"/>
          </a:p>
        </p:txBody>
      </p:sp>
      <p:pic>
        <p:nvPicPr>
          <p:cNvPr id="136195" name="Picture 3">
            <a:extLst>
              <a:ext uri="{FF2B5EF4-FFF2-40B4-BE49-F238E27FC236}">
                <a16:creationId xmlns:a16="http://schemas.microsoft.com/office/drawing/2014/main" id="{25B6E74E-23B9-F2B1-79E1-A1EC9DB594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6196" name="Text Box 4">
            <a:extLst>
              <a:ext uri="{FF2B5EF4-FFF2-40B4-BE49-F238E27FC236}">
                <a16:creationId xmlns:a16="http://schemas.microsoft.com/office/drawing/2014/main" id="{7D0BA165-AED7-8CDD-A8A3-D0E4C0904662}"/>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Hoisting of insulators </a:t>
            </a:r>
          </a:p>
        </p:txBody>
      </p:sp>
      <p:sp>
        <p:nvSpPr>
          <p:cNvPr id="136197" name="Rectangle 5">
            <a:extLst>
              <a:ext uri="{FF2B5EF4-FFF2-40B4-BE49-F238E27FC236}">
                <a16:creationId xmlns:a16="http://schemas.microsoft.com/office/drawing/2014/main" id="{D7AB9502-FBFF-7ECF-8AC9-71743C45C36A}"/>
              </a:ext>
            </a:extLst>
          </p:cNvPr>
          <p:cNvSpPr>
            <a:spLocks noChangeArrowheads="1"/>
          </p:cNvSpPr>
          <p:nvPr/>
        </p:nvSpPr>
        <p:spPr bwMode="auto">
          <a:xfrm>
            <a:off x="-1295400" y="1066800"/>
            <a:ext cx="104394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insulators used on transmission lines are 11KV antifog type Disc insulators having capacity as 70KN, 90KN, 120KN and 160KN.</a:t>
            </a:r>
          </a:p>
          <a:p>
            <a:pPr lvl="4">
              <a:buFontTx/>
              <a:buChar char="•"/>
            </a:pPr>
            <a:r>
              <a:rPr lang="en-US" altLang="en-US" sz="2400"/>
              <a:t>The suspension insulator strings shall be used on all suspension locations (tangent towers) and tension insulator strings on all tension locations (angle towers having15/30/60deg Deviation and Dead end towers).</a:t>
            </a:r>
          </a:p>
          <a:p>
            <a:pPr lvl="4">
              <a:buFontTx/>
              <a:buChar char="•"/>
            </a:pPr>
            <a:r>
              <a:rPr lang="en-US" altLang="en-US" sz="2400"/>
              <a:t>The insulator strings shall be assembled on ground. </a:t>
            </a:r>
          </a:p>
          <a:p>
            <a:pPr lvl="4">
              <a:buFontTx/>
              <a:buChar char="•"/>
            </a:pPr>
            <a:r>
              <a:rPr lang="en-US" altLang="en-US" sz="2400"/>
              <a:t>All the insulators shall be cleaned and examined for hair cracks or any damage. </a:t>
            </a:r>
          </a:p>
          <a:p>
            <a:pPr lvl="4">
              <a:buFontTx/>
              <a:buChar char="•"/>
            </a:pPr>
            <a:r>
              <a:rPr lang="en-US" altLang="en-US" sz="2400"/>
              <a:t>The strings are then hoisted and fixed to the tower cross-arm along with hardware and Arial rollers.</a:t>
            </a:r>
          </a:p>
          <a:p>
            <a:pPr lvl="4">
              <a:buFontTx/>
              <a:buChar char="•"/>
            </a:pPr>
            <a:r>
              <a:rPr lang="en-US" altLang="en-US" sz="2400"/>
              <a:t> The security clips  (R pin/W pin) should be properly placed before hoisting.</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69AFF5D7-C3BB-238F-0143-25EB05B8D836}"/>
              </a:ext>
            </a:extLst>
          </p:cNvPr>
          <p:cNvSpPr>
            <a:spLocks noGrp="1" noChangeArrowheads="1"/>
          </p:cNvSpPr>
          <p:nvPr>
            <p:ph type="title"/>
          </p:nvPr>
        </p:nvSpPr>
        <p:spPr/>
        <p:txBody>
          <a:bodyPr/>
          <a:lstStyle/>
          <a:p>
            <a:endParaRPr lang="en-US" altLang="en-US"/>
          </a:p>
        </p:txBody>
      </p:sp>
      <p:pic>
        <p:nvPicPr>
          <p:cNvPr id="137219" name="Picture 3">
            <a:extLst>
              <a:ext uri="{FF2B5EF4-FFF2-40B4-BE49-F238E27FC236}">
                <a16:creationId xmlns:a16="http://schemas.microsoft.com/office/drawing/2014/main" id="{305DFB71-E81A-E490-67EC-B584956589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7220" name="Text Box 4">
            <a:extLst>
              <a:ext uri="{FF2B5EF4-FFF2-40B4-BE49-F238E27FC236}">
                <a16:creationId xmlns:a16="http://schemas.microsoft.com/office/drawing/2014/main" id="{B0EDA691-D773-5330-C779-63B389B72C52}"/>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Paying of conductor/ground wire </a:t>
            </a:r>
          </a:p>
        </p:txBody>
      </p:sp>
      <p:sp>
        <p:nvSpPr>
          <p:cNvPr id="137221" name="Rectangle 5">
            <a:extLst>
              <a:ext uri="{FF2B5EF4-FFF2-40B4-BE49-F238E27FC236}">
                <a16:creationId xmlns:a16="http://schemas.microsoft.com/office/drawing/2014/main" id="{B87B4421-59AE-BE5B-6E42-4F237838D2C0}"/>
              </a:ext>
            </a:extLst>
          </p:cNvPr>
          <p:cNvSpPr>
            <a:spLocks noChangeArrowheads="1"/>
          </p:cNvSpPr>
          <p:nvPr/>
        </p:nvSpPr>
        <p:spPr bwMode="auto">
          <a:xfrm>
            <a:off x="-1295400" y="1066800"/>
            <a:ext cx="104394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Before commencing of string works, copies of sag tension charts (supplied by the design department) showing initial and final sag should be made available at site to EIC.</a:t>
            </a:r>
          </a:p>
          <a:p>
            <a:pPr lvl="4">
              <a:buFontTx/>
              <a:buChar char="•"/>
            </a:pPr>
            <a:r>
              <a:rPr lang="en-US" altLang="en-US" sz="2400"/>
              <a:t> Normally ground wire drums are mounted on turntable near tension location.  </a:t>
            </a:r>
          </a:p>
          <a:p>
            <a:pPr lvl="4">
              <a:buFontTx/>
              <a:buChar char="•"/>
            </a:pPr>
            <a:r>
              <a:rPr lang="en-US" altLang="en-US" sz="2400"/>
              <a:t>The ground wire is pulled manually or by tractor along the line.  The ground wire running blocks are hoisted on the towers prior to taking up this operation. </a:t>
            </a:r>
          </a:p>
          <a:p>
            <a:pPr lvl="4">
              <a:buFontTx/>
              <a:buChar char="•"/>
            </a:pPr>
            <a:r>
              <a:rPr lang="en-US" altLang="en-US" sz="2400"/>
              <a:t>The ground wire drums should be opened and laid carefully in such a way to avoid cracks/damages. </a:t>
            </a:r>
          </a:p>
          <a:p>
            <a:pPr lvl="4">
              <a:buFontTx/>
              <a:buChar char="•"/>
            </a:pPr>
            <a:r>
              <a:rPr lang="en-US" altLang="en-US" sz="2400"/>
              <a:t>It should be ensured that no joint in ground wire is within 30m from the suspension/tension clamp.</a:t>
            </a:r>
          </a:p>
          <a:p>
            <a:pPr lvl="4">
              <a:buFontTx/>
              <a:buChar char="•"/>
            </a:pPr>
            <a:r>
              <a:rPr lang="en-US" altLang="en-US" sz="2400"/>
              <a:t>The conductor drums should be handled carefully at site to avoid any damage to the outer aluminum layer.</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02269657-1C96-001F-CA1A-E619B643650A}"/>
              </a:ext>
            </a:extLst>
          </p:cNvPr>
          <p:cNvSpPr>
            <a:spLocks noGrp="1" noChangeArrowheads="1"/>
          </p:cNvSpPr>
          <p:nvPr>
            <p:ph type="title"/>
          </p:nvPr>
        </p:nvSpPr>
        <p:spPr/>
        <p:txBody>
          <a:bodyPr/>
          <a:lstStyle/>
          <a:p>
            <a:endParaRPr lang="en-US" altLang="en-US"/>
          </a:p>
        </p:txBody>
      </p:sp>
      <p:pic>
        <p:nvPicPr>
          <p:cNvPr id="138243" name="Picture 3">
            <a:extLst>
              <a:ext uri="{FF2B5EF4-FFF2-40B4-BE49-F238E27FC236}">
                <a16:creationId xmlns:a16="http://schemas.microsoft.com/office/drawing/2014/main" id="{ECD4C89F-0324-56FE-7659-6D56C3BCA4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4" name="Text Box 4">
            <a:extLst>
              <a:ext uri="{FF2B5EF4-FFF2-40B4-BE49-F238E27FC236}">
                <a16:creationId xmlns:a16="http://schemas.microsoft.com/office/drawing/2014/main" id="{4615DBF6-ED4B-6AA2-77B0-B03FFD8DBADD}"/>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Paying of conductor/ground wire </a:t>
            </a:r>
          </a:p>
        </p:txBody>
      </p:sp>
      <p:sp>
        <p:nvSpPr>
          <p:cNvPr id="138245" name="Rectangle 5">
            <a:extLst>
              <a:ext uri="{FF2B5EF4-FFF2-40B4-BE49-F238E27FC236}">
                <a16:creationId xmlns:a16="http://schemas.microsoft.com/office/drawing/2014/main" id="{B3A9D060-D06C-DC32-3F8C-08E713B52B01}"/>
              </a:ext>
            </a:extLst>
          </p:cNvPr>
          <p:cNvSpPr>
            <a:spLocks noChangeArrowheads="1"/>
          </p:cNvSpPr>
          <p:nvPr/>
        </p:nvSpPr>
        <p:spPr bwMode="auto">
          <a:xfrm>
            <a:off x="-1295400" y="914400"/>
            <a:ext cx="104394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Sufficient number of aluminum snatch blocks shall be used for paying out of conductor.</a:t>
            </a:r>
          </a:p>
          <a:p>
            <a:pPr lvl="4">
              <a:buFontTx/>
              <a:buChar char="•"/>
            </a:pPr>
            <a:r>
              <a:rPr lang="en-US" altLang="en-US" sz="2400"/>
              <a:t> Precautions should be taken to avoid conductor rubbing on the ground by providing adequate number of ground rollers.</a:t>
            </a:r>
          </a:p>
          <a:p>
            <a:pPr lvl="4">
              <a:buFontTx/>
              <a:buChar char="•"/>
            </a:pPr>
            <a:r>
              <a:rPr lang="en-US" altLang="en-US" sz="2400"/>
              <a:t> Additional rollers shall be provided for crossing thorny hedges, fencing and other obstructions which are likely to cause damage to the conductor. </a:t>
            </a:r>
          </a:p>
          <a:p>
            <a:pPr lvl="4">
              <a:buFontTx/>
              <a:buChar char="•"/>
            </a:pPr>
            <a:r>
              <a:rPr lang="en-US" altLang="en-US" sz="2400"/>
              <a:t>No joints of conductor shall be allowed within 30m from suspension/tension hardware .</a:t>
            </a:r>
          </a:p>
          <a:p>
            <a:pPr lvl="4">
              <a:buFontTx/>
              <a:buChar char="•"/>
            </a:pPr>
            <a:r>
              <a:rPr lang="en-US" altLang="en-US" sz="2400"/>
              <a:t>In case of railway/road crossing spans, no joints shall be permitted. Further not more then one joint in a span of each conductor shall be permitted. </a:t>
            </a:r>
          </a:p>
          <a:p>
            <a:pPr lvl="4">
              <a:buFontTx/>
              <a:buChar char="•"/>
            </a:pPr>
            <a:r>
              <a:rPr lang="en-US" altLang="en-US" sz="2400"/>
              <a:t>Prior to taking up of conductor paying activity, the arial rollers are fitted to the towers along with suspension strings           </a:t>
            </a:r>
            <a:r>
              <a:rPr lang="en-US" altLang="en-US" sz="2400" b="1"/>
              <a:t>APPENDIX -XVI).</a:t>
            </a:r>
            <a:r>
              <a:rPr lang="en-US" altLang="en-US" sz="2400"/>
              <a:t> </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6" name="Object 3">
            <a:extLst>
              <a:ext uri="{FF2B5EF4-FFF2-40B4-BE49-F238E27FC236}">
                <a16:creationId xmlns:a16="http://schemas.microsoft.com/office/drawing/2014/main" id="{2CBA1995-762B-6051-5304-E6EDC6B0FCEE}"/>
              </a:ext>
            </a:extLst>
          </p:cNvPr>
          <p:cNvGraphicFramePr>
            <a:graphicFrameLocks noGrp="1" noChangeAspect="1"/>
          </p:cNvGraphicFramePr>
          <p:nvPr>
            <p:ph idx="1"/>
          </p:nvPr>
        </p:nvGraphicFramePr>
        <p:xfrm>
          <a:off x="1219200" y="762000"/>
          <a:ext cx="7391400" cy="6096000"/>
        </p:xfrm>
        <a:graphic>
          <a:graphicData uri="http://schemas.openxmlformats.org/presentationml/2006/ole">
            <mc:AlternateContent xmlns:mc="http://schemas.openxmlformats.org/markup-compatibility/2006">
              <mc:Choice xmlns:v="urn:schemas-microsoft-com:vml" Requires="v">
                <p:oleObj spid="_x0000_s15364" name="Bitmap Image" r:id="rId3" imgW="3742857" imgH="3428571" progId="Paint.Picture">
                  <p:embed/>
                </p:oleObj>
              </mc:Choice>
              <mc:Fallback>
                <p:oleObj name="Bitmap Image" r:id="rId3" imgW="3742857" imgH="3428571"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1219200" y="762000"/>
                        <a:ext cx="7391400" cy="6096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9267" name="Text Box 4">
            <a:extLst>
              <a:ext uri="{FF2B5EF4-FFF2-40B4-BE49-F238E27FC236}">
                <a16:creationId xmlns:a16="http://schemas.microsoft.com/office/drawing/2014/main" id="{5DF3A0C0-6E7F-9FF0-0020-204C6ADCD3C3}"/>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b="1">
                <a:solidFill>
                  <a:schemeClr val="tx2"/>
                </a:solidFill>
              </a:rPr>
              <a:t>APPENDIX -XVI</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06AE74C8-6112-5576-9567-736882068774}"/>
              </a:ext>
            </a:extLst>
          </p:cNvPr>
          <p:cNvSpPr>
            <a:spLocks noGrp="1" noChangeArrowheads="1"/>
          </p:cNvSpPr>
          <p:nvPr>
            <p:ph type="title"/>
          </p:nvPr>
        </p:nvSpPr>
        <p:spPr/>
        <p:txBody>
          <a:bodyPr/>
          <a:lstStyle/>
          <a:p>
            <a:endParaRPr lang="en-US" altLang="en-US"/>
          </a:p>
        </p:txBody>
      </p:sp>
      <p:pic>
        <p:nvPicPr>
          <p:cNvPr id="140291" name="Picture 3">
            <a:extLst>
              <a:ext uri="{FF2B5EF4-FFF2-40B4-BE49-F238E27FC236}">
                <a16:creationId xmlns:a16="http://schemas.microsoft.com/office/drawing/2014/main" id="{0A4F09B5-F319-E226-4941-B2477367B1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0292" name="Text Box 4">
            <a:extLst>
              <a:ext uri="{FF2B5EF4-FFF2-40B4-BE49-F238E27FC236}">
                <a16:creationId xmlns:a16="http://schemas.microsoft.com/office/drawing/2014/main" id="{C547B7AA-B98B-8202-5D46-9D4D68F7F7B2}"/>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Paying of conductor/ground wire </a:t>
            </a:r>
          </a:p>
        </p:txBody>
      </p:sp>
      <p:sp>
        <p:nvSpPr>
          <p:cNvPr id="140293" name="Rectangle 5">
            <a:extLst>
              <a:ext uri="{FF2B5EF4-FFF2-40B4-BE49-F238E27FC236}">
                <a16:creationId xmlns:a16="http://schemas.microsoft.com/office/drawing/2014/main" id="{265D706B-C479-1BD0-8B81-ED79A3541B2D}"/>
              </a:ext>
            </a:extLst>
          </p:cNvPr>
          <p:cNvSpPr>
            <a:spLocks noChangeArrowheads="1"/>
          </p:cNvSpPr>
          <p:nvPr/>
        </p:nvSpPr>
        <p:spPr bwMode="auto">
          <a:xfrm>
            <a:off x="-1295400" y="2590800"/>
            <a:ext cx="104394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midspan joints and tension hardware are compressed by using hydraulic compression machine. </a:t>
            </a:r>
          </a:p>
          <a:p>
            <a:pPr lvl="4">
              <a:buFontTx/>
              <a:buChar char="•"/>
            </a:pPr>
            <a:r>
              <a:rPr lang="en-US" altLang="en-US" sz="2400"/>
              <a:t>All the compression joints shall be carefully made and a record of initial and final lengths of the joints signed by the contractor’s and purchaser’s representative should be maintained. </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16C0310A-BB32-64A8-10E4-C3963D255B8C}"/>
              </a:ext>
            </a:extLst>
          </p:cNvPr>
          <p:cNvSpPr>
            <a:spLocks noGrp="1" noChangeArrowheads="1"/>
          </p:cNvSpPr>
          <p:nvPr>
            <p:ph type="title"/>
          </p:nvPr>
        </p:nvSpPr>
        <p:spPr/>
        <p:txBody>
          <a:bodyPr/>
          <a:lstStyle/>
          <a:p>
            <a:endParaRPr lang="en-US" altLang="en-US"/>
          </a:p>
        </p:txBody>
      </p:sp>
      <p:pic>
        <p:nvPicPr>
          <p:cNvPr id="141315" name="Picture 3">
            <a:extLst>
              <a:ext uri="{FF2B5EF4-FFF2-40B4-BE49-F238E27FC236}">
                <a16:creationId xmlns:a16="http://schemas.microsoft.com/office/drawing/2014/main" id="{B71CBD92-D1D6-292D-EB33-BCA7F6BF95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316" name="Text Box 4">
            <a:extLst>
              <a:ext uri="{FF2B5EF4-FFF2-40B4-BE49-F238E27FC236}">
                <a16:creationId xmlns:a16="http://schemas.microsoft.com/office/drawing/2014/main" id="{3B78798C-8943-9A8B-C9C3-138C19460FF2}"/>
              </a:ext>
            </a:extLst>
          </p:cNvPr>
          <p:cNvSpPr txBox="1">
            <a:spLocks noChangeArrowheads="1"/>
          </p:cNvSpPr>
          <p:nvPr/>
        </p:nvSpPr>
        <p:spPr bwMode="auto">
          <a:xfrm>
            <a:off x="381000" y="0"/>
            <a:ext cx="8763000" cy="838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Rough sagging of conductor </a:t>
            </a:r>
          </a:p>
        </p:txBody>
      </p:sp>
      <p:sp>
        <p:nvSpPr>
          <p:cNvPr id="141317" name="Rectangle 5">
            <a:extLst>
              <a:ext uri="{FF2B5EF4-FFF2-40B4-BE49-F238E27FC236}">
                <a16:creationId xmlns:a16="http://schemas.microsoft.com/office/drawing/2014/main" id="{DABF3619-BBE5-C4D6-0E4C-BCD300E762F4}"/>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On completion of conductor paying work between two tension locations ( that is line section), the conductors of all the phases shall be anchored near the tension  location. </a:t>
            </a:r>
          </a:p>
          <a:p>
            <a:pPr lvl="4">
              <a:buFontTx/>
              <a:buChar char="•"/>
            </a:pPr>
            <a:r>
              <a:rPr lang="en-US" altLang="en-US" sz="2400"/>
              <a:t>During the rough sagging, the conductor will be lifted above the ground by about 3 meters. </a:t>
            </a:r>
          </a:p>
          <a:p>
            <a:pPr lvl="4">
              <a:buFontTx/>
              <a:buChar char="•"/>
            </a:pPr>
            <a:r>
              <a:rPr lang="en-US" altLang="en-US" sz="2400"/>
              <a:t>Thus the tension on the wire is minimum.</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a:extLst>
              <a:ext uri="{FF2B5EF4-FFF2-40B4-BE49-F238E27FC236}">
                <a16:creationId xmlns:a16="http://schemas.microsoft.com/office/drawing/2014/main" id="{1082BD33-13CC-4E39-D47C-81BA0DB50EFF}"/>
              </a:ext>
            </a:extLst>
          </p:cNvPr>
          <p:cNvSpPr>
            <a:spLocks noGrp="1" noChangeArrowheads="1"/>
          </p:cNvSpPr>
          <p:nvPr>
            <p:ph type="title"/>
          </p:nvPr>
        </p:nvSpPr>
        <p:spPr/>
        <p:txBody>
          <a:bodyPr/>
          <a:lstStyle/>
          <a:p>
            <a:endParaRPr lang="en-US" altLang="en-US"/>
          </a:p>
        </p:txBody>
      </p:sp>
      <p:pic>
        <p:nvPicPr>
          <p:cNvPr id="142339" name="Picture 3">
            <a:extLst>
              <a:ext uri="{FF2B5EF4-FFF2-40B4-BE49-F238E27FC236}">
                <a16:creationId xmlns:a16="http://schemas.microsoft.com/office/drawing/2014/main" id="{A1442318-9A7C-6060-53C7-D0FDC91E29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2340" name="Text Box 4">
            <a:extLst>
              <a:ext uri="{FF2B5EF4-FFF2-40B4-BE49-F238E27FC236}">
                <a16:creationId xmlns:a16="http://schemas.microsoft.com/office/drawing/2014/main" id="{DC3FF6CD-4F9D-70BD-F2ED-197481E3BDED}"/>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Final sagging of conductor/ground wire </a:t>
            </a:r>
          </a:p>
        </p:txBody>
      </p:sp>
      <p:sp>
        <p:nvSpPr>
          <p:cNvPr id="142341" name="Rectangle 5">
            <a:extLst>
              <a:ext uri="{FF2B5EF4-FFF2-40B4-BE49-F238E27FC236}">
                <a16:creationId xmlns:a16="http://schemas.microsoft.com/office/drawing/2014/main" id="{190C5CA3-233B-9BFC-DF62-4F5A18C9282E}"/>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buFontTx/>
              <a:buChar char="•"/>
            </a:pPr>
            <a:r>
              <a:rPr lang="en-US" altLang="en-US" sz="2400"/>
              <a:t>The conductor and ground wire shall be made to sag correctly as per the approved stringing charts. </a:t>
            </a:r>
          </a:p>
          <a:p>
            <a:pPr lvl="4">
              <a:buFontTx/>
              <a:buChar char="•"/>
            </a:pPr>
            <a:r>
              <a:rPr lang="en-US" altLang="en-US" sz="2400"/>
              <a:t>All conductors shall be stressed to their maximum working tension at the time of stringing according to the sag tension charts.</a:t>
            </a:r>
          </a:p>
          <a:p>
            <a:pPr lvl="4">
              <a:buFontTx/>
              <a:buChar char="•"/>
            </a:pPr>
            <a:r>
              <a:rPr lang="en-US" altLang="en-US" sz="2400"/>
              <a:t>Dynamometers shall be used in tensioning of conductors, check for sag should also be made at intervals corresponding to the ambient temperature shown by the thermometer placed at site.</a:t>
            </a:r>
          </a:p>
          <a:p>
            <a:pPr lvl="4">
              <a:buFontTx/>
              <a:buChar char="•"/>
            </a:pPr>
            <a:r>
              <a:rPr lang="en-US" altLang="en-US" sz="2400"/>
              <a:t>Extra sag of 150mm should be allowed at all important tension locations of railway crossing / major road crossing/ river crossing spans </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a:extLst>
              <a:ext uri="{FF2B5EF4-FFF2-40B4-BE49-F238E27FC236}">
                <a16:creationId xmlns:a16="http://schemas.microsoft.com/office/drawing/2014/main" id="{38A939F8-852F-623D-C1E9-C54C6DB41078}"/>
              </a:ext>
            </a:extLst>
          </p:cNvPr>
          <p:cNvSpPr>
            <a:spLocks noGrp="1" noChangeArrowheads="1"/>
          </p:cNvSpPr>
          <p:nvPr>
            <p:ph type="title"/>
          </p:nvPr>
        </p:nvSpPr>
        <p:spPr/>
        <p:txBody>
          <a:bodyPr/>
          <a:lstStyle/>
          <a:p>
            <a:endParaRPr lang="en-US" altLang="en-US"/>
          </a:p>
        </p:txBody>
      </p:sp>
      <p:pic>
        <p:nvPicPr>
          <p:cNvPr id="143363" name="Picture 3">
            <a:extLst>
              <a:ext uri="{FF2B5EF4-FFF2-40B4-BE49-F238E27FC236}">
                <a16:creationId xmlns:a16="http://schemas.microsoft.com/office/drawing/2014/main" id="{02535865-92FF-BA31-D85B-2D73CD0E25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64" name="Text Box 4">
            <a:extLst>
              <a:ext uri="{FF2B5EF4-FFF2-40B4-BE49-F238E27FC236}">
                <a16:creationId xmlns:a16="http://schemas.microsoft.com/office/drawing/2014/main" id="{9EA1EFF7-1C21-0F4C-D605-1411923C9747}"/>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Final sagging of conductor/ground wire </a:t>
            </a:r>
          </a:p>
        </p:txBody>
      </p:sp>
      <p:sp>
        <p:nvSpPr>
          <p:cNvPr id="143365" name="Rectangle 5">
            <a:extLst>
              <a:ext uri="{FF2B5EF4-FFF2-40B4-BE49-F238E27FC236}">
                <a16:creationId xmlns:a16="http://schemas.microsoft.com/office/drawing/2014/main" id="{CED1C5E8-48F7-09BD-ECB0-6D306BCF08F5}"/>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It should be ensured that the conductor/ ground wire after being pulled shall not be kept on stringing sheaves for more then 72 hours before being pulled to the specified sag. </a:t>
            </a:r>
          </a:p>
          <a:p>
            <a:pPr lvl="4"/>
            <a:r>
              <a:rPr lang="en-US" altLang="en-US" sz="2400"/>
              <a:t>During the time when conductor/ground wire is on the stringing sheave (before final sagging) it shall be ensured no damage of conductor/ground wire occurs due to wind, vibrations, vehicles or any other reasons.</a:t>
            </a:r>
          </a:p>
          <a:p>
            <a:pPr lvl="4"/>
            <a:r>
              <a:rPr lang="en-US" altLang="en-US" sz="2400"/>
              <a:t>The conductor shall be pulled up to desired sag (final sag) and left in aerial stringing sheaves for at least one hour.  After which the sag shall be rechecked and adjusted if required, before clipping work is taken on hand.</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a:extLst>
              <a:ext uri="{FF2B5EF4-FFF2-40B4-BE49-F238E27FC236}">
                <a16:creationId xmlns:a16="http://schemas.microsoft.com/office/drawing/2014/main" id="{073A1D2C-6ECD-2007-879D-11214C236E37}"/>
              </a:ext>
            </a:extLst>
          </p:cNvPr>
          <p:cNvSpPr>
            <a:spLocks noGrp="1" noChangeArrowheads="1"/>
          </p:cNvSpPr>
          <p:nvPr>
            <p:ph type="title"/>
          </p:nvPr>
        </p:nvSpPr>
        <p:spPr/>
        <p:txBody>
          <a:bodyPr/>
          <a:lstStyle/>
          <a:p>
            <a:endParaRPr lang="en-US" altLang="en-US"/>
          </a:p>
        </p:txBody>
      </p:sp>
      <p:pic>
        <p:nvPicPr>
          <p:cNvPr id="144387" name="Picture 3">
            <a:extLst>
              <a:ext uri="{FF2B5EF4-FFF2-40B4-BE49-F238E27FC236}">
                <a16:creationId xmlns:a16="http://schemas.microsoft.com/office/drawing/2014/main" id="{99BC1B66-D939-6689-4F48-F4AC3ABB19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4388" name="Text Box 4">
            <a:extLst>
              <a:ext uri="{FF2B5EF4-FFF2-40B4-BE49-F238E27FC236}">
                <a16:creationId xmlns:a16="http://schemas.microsoft.com/office/drawing/2014/main" id="{AB738B67-900C-BC4B-2F92-620D04B560D3}"/>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Final sagging of conductor/ground wire </a:t>
            </a:r>
          </a:p>
        </p:txBody>
      </p:sp>
      <p:sp>
        <p:nvSpPr>
          <p:cNvPr id="144389" name="Rectangle 5">
            <a:extLst>
              <a:ext uri="{FF2B5EF4-FFF2-40B4-BE49-F238E27FC236}">
                <a16:creationId xmlns:a16="http://schemas.microsoft.com/office/drawing/2014/main" id="{A005227B-3B9A-6412-9915-2F3507111499}"/>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During final sagging of conductor, the sag at intermediate spans should be verified with the help of sag board provided at suitable distances (as per the approved stringing chart and the corresponding site temperature) on the tower body of intermediate locations.</a:t>
            </a:r>
          </a:p>
          <a:p>
            <a:pPr lvl="4"/>
            <a:r>
              <a:rPr lang="en-US" altLang="en-US" sz="2400"/>
              <a:t>The stringing of bundle conductor (two or more conductor) shall be carried out by using tension stringing equipment.  </a:t>
            </a:r>
          </a:p>
          <a:p>
            <a:pPr lvl="4"/>
            <a:r>
              <a:rPr lang="en-US" altLang="en-US" sz="2400"/>
              <a:t>Using this method, the conductors are kept under tension during the stringing process to keep conductor clear of the ground and  obstacles which may cause conductor surface damage as well as clear of the energized circuits. </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AC9F443A-BD9A-064A-B315-8AB06FE97157}"/>
              </a:ext>
            </a:extLst>
          </p:cNvPr>
          <p:cNvSpPr>
            <a:spLocks noGrp="1" noChangeArrowheads="1"/>
          </p:cNvSpPr>
          <p:nvPr>
            <p:ph type="title"/>
          </p:nvPr>
        </p:nvSpPr>
        <p:spPr/>
        <p:txBody>
          <a:bodyPr/>
          <a:lstStyle/>
          <a:p>
            <a:endParaRPr lang="en-US" altLang="en-US"/>
          </a:p>
        </p:txBody>
      </p:sp>
      <p:pic>
        <p:nvPicPr>
          <p:cNvPr id="145411" name="Picture 3">
            <a:extLst>
              <a:ext uri="{FF2B5EF4-FFF2-40B4-BE49-F238E27FC236}">
                <a16:creationId xmlns:a16="http://schemas.microsoft.com/office/drawing/2014/main" id="{E4268814-3E6E-6672-637F-3C06D3DCFC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5412" name="Text Box 4">
            <a:extLst>
              <a:ext uri="{FF2B5EF4-FFF2-40B4-BE49-F238E27FC236}">
                <a16:creationId xmlns:a16="http://schemas.microsoft.com/office/drawing/2014/main" id="{E4D8F09F-5B56-C067-D3F2-296287FB1A75}"/>
              </a:ext>
            </a:extLst>
          </p:cNvPr>
          <p:cNvSpPr txBox="1">
            <a:spLocks noChangeArrowheads="1"/>
          </p:cNvSpPr>
          <p:nvPr/>
        </p:nvSpPr>
        <p:spPr bwMode="auto">
          <a:xfrm>
            <a:off x="381000" y="0"/>
            <a:ext cx="8763000" cy="12192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Final sagging of conductor/ground wire </a:t>
            </a:r>
          </a:p>
        </p:txBody>
      </p:sp>
      <p:sp>
        <p:nvSpPr>
          <p:cNvPr id="145413" name="Rectangle 5">
            <a:extLst>
              <a:ext uri="{FF2B5EF4-FFF2-40B4-BE49-F238E27FC236}">
                <a16:creationId xmlns:a16="http://schemas.microsoft.com/office/drawing/2014/main" id="{3A9F936E-C46E-B566-E3A8-9FF657327A66}"/>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This method is applicable where it is desired to keep the conductor off the ground to minimize surface damaged or in areas where frequent crossings are encountered.  </a:t>
            </a:r>
          </a:p>
          <a:p>
            <a:pPr lvl="4"/>
            <a:r>
              <a:rPr lang="en-US" altLang="en-US" sz="2400"/>
              <a:t>The equipments involved in this method are reel stands, tensioners, pullers, reel winder, pilot line winder, splicing cart and pulling vehicle. </a:t>
            </a:r>
          </a:p>
          <a:p>
            <a:pPr lvl="4"/>
            <a:r>
              <a:rPr lang="en-US" altLang="en-US" sz="2400"/>
              <a:t>One more important reason to use the tension stringing equipment for stringing of bundle conductor is to release, payout, rough sag and final tensioning of all the sub-conductors of the bundle under equal physical tension. </a:t>
            </a:r>
          </a:p>
          <a:p>
            <a:pPr lvl="4"/>
            <a:r>
              <a:rPr lang="en-US" altLang="en-US" sz="2400"/>
              <a:t>This will ensures equal sags of each sub-conductor in a span and sub-span.</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2445D455-2407-6C0D-F6ED-6F644F282E36}"/>
              </a:ext>
            </a:extLst>
          </p:cNvPr>
          <p:cNvSpPr>
            <a:spLocks noGrp="1" noChangeArrowheads="1"/>
          </p:cNvSpPr>
          <p:nvPr>
            <p:ph type="title"/>
          </p:nvPr>
        </p:nvSpPr>
        <p:spPr/>
        <p:txBody>
          <a:bodyPr/>
          <a:lstStyle/>
          <a:p>
            <a:endParaRPr lang="en-US" altLang="en-US"/>
          </a:p>
        </p:txBody>
      </p:sp>
      <p:pic>
        <p:nvPicPr>
          <p:cNvPr id="146435" name="Picture 3">
            <a:extLst>
              <a:ext uri="{FF2B5EF4-FFF2-40B4-BE49-F238E27FC236}">
                <a16:creationId xmlns:a16="http://schemas.microsoft.com/office/drawing/2014/main" id="{21180F2F-4A77-1C0B-E660-2822A118097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6436" name="Text Box 4">
            <a:extLst>
              <a:ext uri="{FF2B5EF4-FFF2-40B4-BE49-F238E27FC236}">
                <a16:creationId xmlns:a16="http://schemas.microsoft.com/office/drawing/2014/main" id="{B503A427-883D-8972-C366-B90D0F1EBB22}"/>
              </a:ext>
            </a:extLst>
          </p:cNvPr>
          <p:cNvSpPr txBox="1">
            <a:spLocks noChangeArrowheads="1"/>
          </p:cNvSpPr>
          <p:nvPr/>
        </p:nvSpPr>
        <p:spPr bwMode="auto">
          <a:xfrm>
            <a:off x="381000" y="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Clipping/clamping of conductor and jumpering </a:t>
            </a:r>
          </a:p>
        </p:txBody>
      </p:sp>
      <p:sp>
        <p:nvSpPr>
          <p:cNvPr id="146437" name="Rectangle 5">
            <a:extLst>
              <a:ext uri="{FF2B5EF4-FFF2-40B4-BE49-F238E27FC236}">
                <a16:creationId xmlns:a16="http://schemas.microsoft.com/office/drawing/2014/main" id="{31AAD54F-243E-C731-F608-8CD2E768DCBB}"/>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clipping/clamping work includes fixing of suspension hard wares, providing of preformed armour rods, removal of aerial sheaves, etc.</a:t>
            </a:r>
          </a:p>
          <a:p>
            <a:pPr lvl="4"/>
            <a:r>
              <a:rPr lang="en-US" altLang="en-US" sz="2400"/>
              <a:t>Conductor shall be clamped within 24 hours of final sagging. </a:t>
            </a:r>
          </a:p>
          <a:p>
            <a:pPr lvl="4"/>
            <a:r>
              <a:rPr lang="en-US" altLang="en-US" sz="2400"/>
              <a:t>The sag, before clamping, should be checked in the first and last span of the section having eight spans.  </a:t>
            </a:r>
          </a:p>
          <a:p>
            <a:pPr lvl="4"/>
            <a:r>
              <a:rPr lang="en-US" altLang="en-US" sz="2400"/>
              <a:t>The check should be provided at intermediate span also, if the section is having more than eight spans.  </a:t>
            </a:r>
          </a:p>
          <a:p>
            <a:pPr lvl="4"/>
            <a:r>
              <a:rPr lang="en-US" altLang="en-US" sz="2400"/>
              <a:t>At all the suspension locations, the preformed armour rods shall be wrapped keeping the centre of the preformed armour rods at the centre point of the stringing sheaves.  </a:t>
            </a:r>
          </a:p>
          <a:p>
            <a:pPr lvl="4"/>
            <a:r>
              <a:rPr lang="en-US" altLang="en-US" sz="2400"/>
              <a:t>Care should be taken to see that all the strands of the rods are fixed on the surface of the conductor without any void. </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a:extLst>
              <a:ext uri="{FF2B5EF4-FFF2-40B4-BE49-F238E27FC236}">
                <a16:creationId xmlns:a16="http://schemas.microsoft.com/office/drawing/2014/main" id="{80990CFC-3B25-76D9-E968-87A602EF13F3}"/>
              </a:ext>
            </a:extLst>
          </p:cNvPr>
          <p:cNvSpPr>
            <a:spLocks noGrp="1" noChangeArrowheads="1"/>
          </p:cNvSpPr>
          <p:nvPr>
            <p:ph type="title"/>
          </p:nvPr>
        </p:nvSpPr>
        <p:spPr/>
        <p:txBody>
          <a:bodyPr/>
          <a:lstStyle/>
          <a:p>
            <a:endParaRPr lang="en-US" altLang="en-US"/>
          </a:p>
        </p:txBody>
      </p:sp>
      <p:pic>
        <p:nvPicPr>
          <p:cNvPr id="147459" name="Picture 3">
            <a:extLst>
              <a:ext uri="{FF2B5EF4-FFF2-40B4-BE49-F238E27FC236}">
                <a16:creationId xmlns:a16="http://schemas.microsoft.com/office/drawing/2014/main" id="{8421F0BA-204B-2265-40BC-0E98909127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460" name="Text Box 4">
            <a:extLst>
              <a:ext uri="{FF2B5EF4-FFF2-40B4-BE49-F238E27FC236}">
                <a16:creationId xmlns:a16="http://schemas.microsoft.com/office/drawing/2014/main" id="{2CDABD6C-D3E2-DE2E-E520-D44CEBB2E47D}"/>
              </a:ext>
            </a:extLst>
          </p:cNvPr>
          <p:cNvSpPr txBox="1">
            <a:spLocks noChangeArrowheads="1"/>
          </p:cNvSpPr>
          <p:nvPr/>
        </p:nvSpPr>
        <p:spPr bwMode="auto">
          <a:xfrm>
            <a:off x="381000" y="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Clipping/clamping of conductor and jumpering </a:t>
            </a:r>
          </a:p>
        </p:txBody>
      </p:sp>
      <p:sp>
        <p:nvSpPr>
          <p:cNvPr id="147461" name="Rectangle 5">
            <a:extLst>
              <a:ext uri="{FF2B5EF4-FFF2-40B4-BE49-F238E27FC236}">
                <a16:creationId xmlns:a16="http://schemas.microsoft.com/office/drawing/2014/main" id="{8834C87C-3DC0-1ACD-D443-3D3E3C099A66}"/>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suspension clamps of the suspension hardware should be fixed (bolted) at the centre of the preformed armour rods.</a:t>
            </a:r>
          </a:p>
          <a:p>
            <a:pPr lvl="4"/>
            <a:r>
              <a:rPr lang="en-US" altLang="en-US" sz="2400"/>
              <a:t>The vibration dampers should be fitted on tension locations at an appropriate distance from the tension hardware (specified by the design department) during the rough/ final sagging of conductors.</a:t>
            </a:r>
          </a:p>
          <a:p>
            <a:pPr lvl="4"/>
            <a:r>
              <a:rPr lang="en-US" altLang="en-US" sz="2400"/>
              <a:t>The vibration dampers on suspension locations shall be fitted at an appropriate distance on either side of the suspension hardware as specified.</a:t>
            </a:r>
          </a:p>
          <a:p>
            <a:pPr lvl="4"/>
            <a:r>
              <a:rPr lang="en-US" altLang="en-US" sz="2400"/>
              <a:t>The jumpering work of conductor includes cutting of proper length of jumper providing of jumper cones on both the ends of jumper, fixing of the jumper to the tension hardware on either side of the tension location etc.  Care should be taken to compress the jumper cones with hydraulic compressor machine so as to have firm grip with the conductor. </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a:extLst>
              <a:ext uri="{FF2B5EF4-FFF2-40B4-BE49-F238E27FC236}">
                <a16:creationId xmlns:a16="http://schemas.microsoft.com/office/drawing/2014/main" id="{A6B92BA3-9BBB-E647-7CC3-AEDDEE015783}"/>
              </a:ext>
            </a:extLst>
          </p:cNvPr>
          <p:cNvSpPr>
            <a:spLocks noGrp="1" noChangeArrowheads="1"/>
          </p:cNvSpPr>
          <p:nvPr>
            <p:ph type="title"/>
          </p:nvPr>
        </p:nvSpPr>
        <p:spPr/>
        <p:txBody>
          <a:bodyPr/>
          <a:lstStyle/>
          <a:p>
            <a:endParaRPr lang="en-US" altLang="en-US"/>
          </a:p>
        </p:txBody>
      </p:sp>
      <p:pic>
        <p:nvPicPr>
          <p:cNvPr id="148483" name="Picture 3">
            <a:extLst>
              <a:ext uri="{FF2B5EF4-FFF2-40B4-BE49-F238E27FC236}">
                <a16:creationId xmlns:a16="http://schemas.microsoft.com/office/drawing/2014/main" id="{EEF3AE8F-4B20-9594-70FC-D9FFF15613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8484" name="Text Box 4">
            <a:extLst>
              <a:ext uri="{FF2B5EF4-FFF2-40B4-BE49-F238E27FC236}">
                <a16:creationId xmlns:a16="http://schemas.microsoft.com/office/drawing/2014/main" id="{B3E753F9-B10D-F813-B1B4-063FB56684FF}"/>
              </a:ext>
            </a:extLst>
          </p:cNvPr>
          <p:cNvSpPr txBox="1">
            <a:spLocks noChangeArrowheads="1"/>
          </p:cNvSpPr>
          <p:nvPr/>
        </p:nvSpPr>
        <p:spPr bwMode="auto">
          <a:xfrm>
            <a:off x="381000" y="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Clipping/clamping of conductor and jumpering </a:t>
            </a:r>
          </a:p>
        </p:txBody>
      </p:sp>
      <p:sp>
        <p:nvSpPr>
          <p:cNvPr id="148485" name="Rectangle 5">
            <a:extLst>
              <a:ext uri="{FF2B5EF4-FFF2-40B4-BE49-F238E27FC236}">
                <a16:creationId xmlns:a16="http://schemas.microsoft.com/office/drawing/2014/main" id="{FC616171-1CE1-4D53-C39B-3DB471619C88}"/>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tightening of bolts/nuts should be proper, over tightening should be avoided.  </a:t>
            </a:r>
          </a:p>
          <a:p>
            <a:pPr lvl="4"/>
            <a:r>
              <a:rPr lang="en-US" altLang="en-US" sz="2400"/>
              <a:t>The clearance with the tower body, after providing jumpers, shall be checked as per the approved tower drawing.</a:t>
            </a:r>
          </a:p>
          <a:p>
            <a:pPr lvl="4"/>
            <a:r>
              <a:rPr lang="en-US" altLang="en-US" sz="2400"/>
              <a:t>The ground wire jumpers are also prepared using appropriate length of ground wire having compressed jumper cones on either side.  </a:t>
            </a:r>
          </a:p>
          <a:p>
            <a:pPr lvl="4"/>
            <a:r>
              <a:rPr lang="en-US" altLang="en-US" sz="2400"/>
              <a:t>The prepared jumpers shall be then fitted to the tension clamps on either side of the tension locations.</a:t>
            </a:r>
          </a:p>
          <a:p>
            <a:pPr lvl="4"/>
            <a:r>
              <a:rPr lang="en-US" altLang="en-US" sz="2400"/>
              <a:t>An additional ground wire piece called sister wire is fitted on the newly strung ground wire at the top of  all the locations using 2 to 3 numbers of cross by clips, also known as sister wire clamps, on either side of the locations.</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a:extLst>
              <a:ext uri="{FF2B5EF4-FFF2-40B4-BE49-F238E27FC236}">
                <a16:creationId xmlns:a16="http://schemas.microsoft.com/office/drawing/2014/main" id="{04C5EDDB-BFBC-5807-C946-218B9913D174}"/>
              </a:ext>
            </a:extLst>
          </p:cNvPr>
          <p:cNvSpPr>
            <a:spLocks noGrp="1" noChangeArrowheads="1"/>
          </p:cNvSpPr>
          <p:nvPr>
            <p:ph type="title"/>
          </p:nvPr>
        </p:nvSpPr>
        <p:spPr/>
        <p:txBody>
          <a:bodyPr/>
          <a:lstStyle/>
          <a:p>
            <a:endParaRPr lang="en-US" altLang="en-US"/>
          </a:p>
        </p:txBody>
      </p:sp>
      <p:pic>
        <p:nvPicPr>
          <p:cNvPr id="149507" name="Picture 3">
            <a:extLst>
              <a:ext uri="{FF2B5EF4-FFF2-40B4-BE49-F238E27FC236}">
                <a16:creationId xmlns:a16="http://schemas.microsoft.com/office/drawing/2014/main" id="{CC48FE32-36D2-0197-7607-E2A7B80366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508" name="Text Box 4">
            <a:extLst>
              <a:ext uri="{FF2B5EF4-FFF2-40B4-BE49-F238E27FC236}">
                <a16:creationId xmlns:a16="http://schemas.microsoft.com/office/drawing/2014/main" id="{46E4AD23-F14D-9A48-6314-1754F8C898A0}"/>
              </a:ext>
            </a:extLst>
          </p:cNvPr>
          <p:cNvSpPr txBox="1">
            <a:spLocks noChangeArrowheads="1"/>
          </p:cNvSpPr>
          <p:nvPr/>
        </p:nvSpPr>
        <p:spPr bwMode="auto">
          <a:xfrm>
            <a:off x="381000" y="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Clipping/clamping of conductor and jumpering </a:t>
            </a:r>
          </a:p>
        </p:txBody>
      </p:sp>
      <p:sp>
        <p:nvSpPr>
          <p:cNvPr id="149509" name="Rectangle 5">
            <a:extLst>
              <a:ext uri="{FF2B5EF4-FFF2-40B4-BE49-F238E27FC236}">
                <a16:creationId xmlns:a16="http://schemas.microsoft.com/office/drawing/2014/main" id="{9171DEBF-4362-63B4-BD2C-D7C2A392F78E}"/>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bolts and nuts of cross by clips should be properly tightened.</a:t>
            </a:r>
          </a:p>
          <a:p>
            <a:pPr lvl="4"/>
            <a:r>
              <a:rPr lang="en-US" altLang="en-US" sz="2400"/>
              <a:t>The vibration dampers for ground wires shall be provided at appropriate distance on either side of the location as specified.</a:t>
            </a:r>
          </a:p>
          <a:p>
            <a:pPr lvl="4"/>
            <a:r>
              <a:rPr lang="en-US" altLang="en-US" sz="2400"/>
              <a:t>The earth wire stringing is normally done before the stringing of conductor.  </a:t>
            </a:r>
          </a:p>
          <a:p>
            <a:pPr lvl="4"/>
            <a:r>
              <a:rPr lang="en-US" altLang="en-US" sz="2400"/>
              <a:t>The rough sagging and final sagging is done exactly as per the procedure described for conductor.  </a:t>
            </a:r>
          </a:p>
          <a:p>
            <a:pPr lvl="4"/>
            <a:r>
              <a:rPr lang="en-US" altLang="en-US" sz="2400"/>
              <a:t>The approved stringing charts are used for stringing of earth wire.</a:t>
            </a:r>
          </a:p>
          <a:p>
            <a:pPr lvl="4"/>
            <a:r>
              <a:rPr lang="en-US" altLang="en-US" sz="2400"/>
              <a:t>After final tensioning of the earth wire, the suspension clamps are provided on the suspension locations and compression type dead end clamps are provided on the tension locations.  </a:t>
            </a:r>
          </a:p>
          <a:p>
            <a:pPr lvl="4"/>
            <a:r>
              <a:rPr lang="en-US" altLang="en-US" sz="2400"/>
              <a:t>Jumpering work is done on the earth wire tension tower. </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E44A201F-E02D-CC95-E4AA-D8CFF7F8CDFF}"/>
              </a:ext>
            </a:extLst>
          </p:cNvPr>
          <p:cNvSpPr>
            <a:spLocks noGrp="1" noChangeArrowheads="1"/>
          </p:cNvSpPr>
          <p:nvPr>
            <p:ph type="title"/>
          </p:nvPr>
        </p:nvSpPr>
        <p:spPr/>
        <p:txBody>
          <a:bodyPr/>
          <a:lstStyle/>
          <a:p>
            <a:endParaRPr lang="en-US" altLang="en-US"/>
          </a:p>
        </p:txBody>
      </p:sp>
      <p:pic>
        <p:nvPicPr>
          <p:cNvPr id="150531" name="Picture 3">
            <a:extLst>
              <a:ext uri="{FF2B5EF4-FFF2-40B4-BE49-F238E27FC236}">
                <a16:creationId xmlns:a16="http://schemas.microsoft.com/office/drawing/2014/main" id="{222200B1-5E58-2AA3-B1E9-76D25181CA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0532" name="Text Box 4">
            <a:extLst>
              <a:ext uri="{FF2B5EF4-FFF2-40B4-BE49-F238E27FC236}">
                <a16:creationId xmlns:a16="http://schemas.microsoft.com/office/drawing/2014/main" id="{BD17F734-4D2F-A2D7-382D-A34BC395D767}"/>
              </a:ext>
            </a:extLst>
          </p:cNvPr>
          <p:cNvSpPr txBox="1">
            <a:spLocks noChangeArrowheads="1"/>
          </p:cNvSpPr>
          <p:nvPr/>
        </p:nvSpPr>
        <p:spPr bwMode="auto">
          <a:xfrm>
            <a:off x="381000" y="0"/>
            <a:ext cx="8763000" cy="1371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Clipping/clamping of conductor and jumpering </a:t>
            </a:r>
          </a:p>
        </p:txBody>
      </p:sp>
      <p:sp>
        <p:nvSpPr>
          <p:cNvPr id="150533" name="Rectangle 5">
            <a:extLst>
              <a:ext uri="{FF2B5EF4-FFF2-40B4-BE49-F238E27FC236}">
                <a16:creationId xmlns:a16="http://schemas.microsoft.com/office/drawing/2014/main" id="{23606C03-6CB3-46BC-EAA5-7035B09743AA}"/>
              </a:ext>
            </a:extLst>
          </p:cNvPr>
          <p:cNvSpPr>
            <a:spLocks noChangeArrowheads="1"/>
          </p:cNvSpPr>
          <p:nvPr/>
        </p:nvSpPr>
        <p:spPr bwMode="auto">
          <a:xfrm>
            <a:off x="-1295400" y="1524000"/>
            <a:ext cx="104394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Sister wires and clamps are provided on each tower making an additional loop on the top of the earth wire point which also ensures better conductivity &amp; continuity.</a:t>
            </a:r>
          </a:p>
          <a:p>
            <a:pPr lvl="4"/>
            <a:r>
              <a:rPr lang="en-US" altLang="en-US" sz="2400"/>
              <a:t>The earth wire suspension and tension clamps are connected to the main tower body using braided copper earth band.  </a:t>
            </a:r>
          </a:p>
          <a:p>
            <a:pPr lvl="4"/>
            <a:r>
              <a:rPr lang="en-US" altLang="en-US" sz="2400"/>
              <a:t>This earth bond gives direct path to the lightning discharges traveling on the earth wire to the mother earth through towers and safe guards the conductors.</a:t>
            </a:r>
          </a:p>
          <a:p>
            <a:pPr lvl="4"/>
            <a:r>
              <a:rPr lang="en-US" altLang="en-US" sz="2400"/>
              <a:t>Vibration dampers are also provided on the earth wire to damp the Aeolian vibrations.  The clamps are required to be properly tightened to ensure proper connectivity and trouble free service.</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C814075D-07AB-ACB5-D075-A1EC9A914D91}"/>
              </a:ext>
            </a:extLst>
          </p:cNvPr>
          <p:cNvSpPr>
            <a:spLocks noGrp="1" noChangeArrowheads="1"/>
          </p:cNvSpPr>
          <p:nvPr>
            <p:ph type="title"/>
          </p:nvPr>
        </p:nvSpPr>
        <p:spPr/>
        <p:txBody>
          <a:bodyPr/>
          <a:lstStyle/>
          <a:p>
            <a:endParaRPr lang="en-US" altLang="en-US"/>
          </a:p>
        </p:txBody>
      </p:sp>
      <p:pic>
        <p:nvPicPr>
          <p:cNvPr id="151555" name="Picture 3">
            <a:extLst>
              <a:ext uri="{FF2B5EF4-FFF2-40B4-BE49-F238E27FC236}">
                <a16:creationId xmlns:a16="http://schemas.microsoft.com/office/drawing/2014/main" id="{E673BD43-6F80-9A75-91F5-4278130F5E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1556" name="Text Box 4">
            <a:extLst>
              <a:ext uri="{FF2B5EF4-FFF2-40B4-BE49-F238E27FC236}">
                <a16:creationId xmlns:a16="http://schemas.microsoft.com/office/drawing/2014/main" id="{ADF09C29-0A24-1304-98BD-DA2B28038E58}"/>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Fixing of tower accessories </a:t>
            </a:r>
          </a:p>
        </p:txBody>
      </p:sp>
      <p:sp>
        <p:nvSpPr>
          <p:cNvPr id="151557" name="Rectangle 5">
            <a:extLst>
              <a:ext uri="{FF2B5EF4-FFF2-40B4-BE49-F238E27FC236}">
                <a16:creationId xmlns:a16="http://schemas.microsoft.com/office/drawing/2014/main" id="{29635326-B755-61A3-8645-43965B410A33}"/>
              </a:ext>
            </a:extLst>
          </p:cNvPr>
          <p:cNvSpPr>
            <a:spLocks noChangeArrowheads="1"/>
          </p:cNvSpPr>
          <p:nvPr/>
        </p:nvSpPr>
        <p:spPr bwMode="auto">
          <a:xfrm>
            <a:off x="-1295400" y="2667000"/>
            <a:ext cx="10439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After the stringing work is done it is necessary to fix the tower accessories such as phase plate, Number plate, Danger plate, Circuit identification plate, Anti climbing devices etc as per their respective position shown on the structural drawings.</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a:extLst>
              <a:ext uri="{FF2B5EF4-FFF2-40B4-BE49-F238E27FC236}">
                <a16:creationId xmlns:a16="http://schemas.microsoft.com/office/drawing/2014/main" id="{CFAC2367-C40B-8919-3115-0D85C962CC05}"/>
              </a:ext>
            </a:extLst>
          </p:cNvPr>
          <p:cNvSpPr>
            <a:spLocks noGrp="1" noChangeArrowheads="1"/>
          </p:cNvSpPr>
          <p:nvPr>
            <p:ph type="title"/>
          </p:nvPr>
        </p:nvSpPr>
        <p:spPr/>
        <p:txBody>
          <a:bodyPr/>
          <a:lstStyle/>
          <a:p>
            <a:endParaRPr lang="en-US" altLang="en-US"/>
          </a:p>
        </p:txBody>
      </p:sp>
      <p:pic>
        <p:nvPicPr>
          <p:cNvPr id="152579" name="Picture 3">
            <a:extLst>
              <a:ext uri="{FF2B5EF4-FFF2-40B4-BE49-F238E27FC236}">
                <a16:creationId xmlns:a16="http://schemas.microsoft.com/office/drawing/2014/main" id="{267033C8-BA49-B079-E029-97EEFDDB1C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580" name="Text Box 4">
            <a:extLst>
              <a:ext uri="{FF2B5EF4-FFF2-40B4-BE49-F238E27FC236}">
                <a16:creationId xmlns:a16="http://schemas.microsoft.com/office/drawing/2014/main" id="{748BD5B2-3155-9981-9DB9-B0828BE85C3C}"/>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PROTECTION OF TOWERS</a:t>
            </a:r>
          </a:p>
        </p:txBody>
      </p:sp>
      <p:sp>
        <p:nvSpPr>
          <p:cNvPr id="152581" name="Rectangle 5">
            <a:extLst>
              <a:ext uri="{FF2B5EF4-FFF2-40B4-BE49-F238E27FC236}">
                <a16:creationId xmlns:a16="http://schemas.microsoft.com/office/drawing/2014/main" id="{EFA7AA92-7DAD-89E4-4E33-D2DE66C3D753}"/>
              </a:ext>
            </a:extLst>
          </p:cNvPr>
          <p:cNvSpPr>
            <a:spLocks noChangeArrowheads="1"/>
          </p:cNvSpPr>
          <p:nvPr/>
        </p:nvSpPr>
        <p:spPr bwMode="auto">
          <a:xfrm>
            <a:off x="-1295400" y="1981200"/>
            <a:ext cx="10439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In the hilly terrain, the foundations of the tower are susceptible to the damage due to the erosion of soil covering it.  </a:t>
            </a:r>
          </a:p>
          <a:p>
            <a:pPr lvl="4"/>
            <a:r>
              <a:rPr lang="en-US" altLang="en-US" sz="2400"/>
              <a:t>This happens because of gushing water from upstream.  Sometimes the tower is spotted on the ravines or river banks and one or more of the four tower legs are subjected to soil erosion.  </a:t>
            </a:r>
          </a:p>
          <a:p>
            <a:pPr lvl="4"/>
            <a:r>
              <a:rPr lang="en-US" altLang="en-US" sz="2400"/>
              <a:t>In both the above cases it is usual to provide retaining wall and or revetment.  </a:t>
            </a:r>
          </a:p>
          <a:p>
            <a:pPr lvl="4"/>
            <a:r>
              <a:rPr lang="en-US" altLang="en-US" sz="2400"/>
              <a:t>A typical revetment and retaining wall arrangement is shown in APPENDIX - XVII.</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02" name="Object 3">
            <a:extLst>
              <a:ext uri="{FF2B5EF4-FFF2-40B4-BE49-F238E27FC236}">
                <a16:creationId xmlns:a16="http://schemas.microsoft.com/office/drawing/2014/main" id="{584B0369-3883-746F-0680-91C7D3FBDD56}"/>
              </a:ext>
            </a:extLst>
          </p:cNvPr>
          <p:cNvGraphicFramePr>
            <a:graphicFrameLocks noGrp="1" noChangeAspect="1"/>
          </p:cNvGraphicFramePr>
          <p:nvPr>
            <p:ph idx="1"/>
          </p:nvPr>
        </p:nvGraphicFramePr>
        <p:xfrm>
          <a:off x="304800" y="1066800"/>
          <a:ext cx="8839200" cy="5791200"/>
        </p:xfrm>
        <a:graphic>
          <a:graphicData uri="http://schemas.openxmlformats.org/presentationml/2006/ole">
            <mc:AlternateContent xmlns:mc="http://schemas.openxmlformats.org/markup-compatibility/2006">
              <mc:Choice xmlns:v="urn:schemas-microsoft-com:vml" Requires="v">
                <p:oleObj spid="_x0000_s16388" name="Bitmap Image" r:id="rId3" imgW="3438095" imgH="1819529" progId="Paint.Picture">
                  <p:embed/>
                </p:oleObj>
              </mc:Choice>
              <mc:Fallback>
                <p:oleObj name="Bitmap Image" r:id="rId3" imgW="3438095" imgH="1819529"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304800" y="1066800"/>
                        <a:ext cx="8839200" cy="57912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03" name="Text Box 4">
            <a:extLst>
              <a:ext uri="{FF2B5EF4-FFF2-40B4-BE49-F238E27FC236}">
                <a16:creationId xmlns:a16="http://schemas.microsoft.com/office/drawing/2014/main" id="{398D394D-8C8E-3B1E-8E63-EF94B40289A9}"/>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a:solidFill>
                  <a:schemeClr val="tx2"/>
                </a:solidFill>
              </a:rPr>
              <a:t>APPENDIX - XVII</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a:extLst>
              <a:ext uri="{FF2B5EF4-FFF2-40B4-BE49-F238E27FC236}">
                <a16:creationId xmlns:a16="http://schemas.microsoft.com/office/drawing/2014/main" id="{B0BC3109-46F1-983E-9589-609A3A3C23C0}"/>
              </a:ext>
            </a:extLst>
          </p:cNvPr>
          <p:cNvSpPr>
            <a:spLocks noGrp="1" noChangeArrowheads="1"/>
          </p:cNvSpPr>
          <p:nvPr>
            <p:ph type="title"/>
          </p:nvPr>
        </p:nvSpPr>
        <p:spPr/>
        <p:txBody>
          <a:bodyPr/>
          <a:lstStyle/>
          <a:p>
            <a:endParaRPr lang="en-US" altLang="en-US"/>
          </a:p>
        </p:txBody>
      </p:sp>
      <p:pic>
        <p:nvPicPr>
          <p:cNvPr id="154627" name="Picture 3">
            <a:extLst>
              <a:ext uri="{FF2B5EF4-FFF2-40B4-BE49-F238E27FC236}">
                <a16:creationId xmlns:a16="http://schemas.microsoft.com/office/drawing/2014/main" id="{7CB1E5E2-5817-DB32-C1F5-E955FC2E5D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4628" name="Text Box 4">
            <a:extLst>
              <a:ext uri="{FF2B5EF4-FFF2-40B4-BE49-F238E27FC236}">
                <a16:creationId xmlns:a16="http://schemas.microsoft.com/office/drawing/2014/main" id="{71EC5D68-F68E-79B8-528F-022D6CB1D2DD}"/>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a:solidFill>
                  <a:schemeClr val="tx2"/>
                </a:solidFill>
              </a:rPr>
              <a:t>PROTECTION OF TOWERS</a:t>
            </a:r>
          </a:p>
        </p:txBody>
      </p:sp>
      <p:sp>
        <p:nvSpPr>
          <p:cNvPr id="154629" name="Rectangle 5">
            <a:extLst>
              <a:ext uri="{FF2B5EF4-FFF2-40B4-BE49-F238E27FC236}">
                <a16:creationId xmlns:a16="http://schemas.microsoft.com/office/drawing/2014/main" id="{718E14B2-6D91-8572-132D-8A59A5E976F1}"/>
              </a:ext>
            </a:extLst>
          </p:cNvPr>
          <p:cNvSpPr>
            <a:spLocks noChangeArrowheads="1"/>
          </p:cNvSpPr>
          <p:nvPr/>
        </p:nvSpPr>
        <p:spPr bwMode="auto">
          <a:xfrm>
            <a:off x="-1295400" y="1981200"/>
            <a:ext cx="10439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Whenever the Transmission line is passing through a corridor having major road on both the side or the tower line is passing very near to the major road it is necessary to provide a steel barrier around the tower up to height of 3 meters.  </a:t>
            </a:r>
          </a:p>
          <a:p>
            <a:pPr lvl="4"/>
            <a:r>
              <a:rPr lang="en-US" altLang="en-US" sz="2400"/>
              <a:t>This barrier has to be sufficiently strong and made out of girders and channels.  </a:t>
            </a:r>
          </a:p>
          <a:p>
            <a:pPr lvl="4"/>
            <a:r>
              <a:rPr lang="en-US" altLang="en-US" sz="2400"/>
              <a:t>The barriers have to be well founded to take the impact of the dashing vehicles.  </a:t>
            </a:r>
          </a:p>
          <a:p>
            <a:pPr lvl="4"/>
            <a:r>
              <a:rPr lang="en-US" altLang="en-US" sz="2400"/>
              <a:t>One typical barrier is shown in APPENDIX - XVIII.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5650" name="Object 3">
            <a:extLst>
              <a:ext uri="{FF2B5EF4-FFF2-40B4-BE49-F238E27FC236}">
                <a16:creationId xmlns:a16="http://schemas.microsoft.com/office/drawing/2014/main" id="{04306E41-C096-B469-904B-062AFAE8FD91}"/>
              </a:ext>
            </a:extLst>
          </p:cNvPr>
          <p:cNvGraphicFramePr>
            <a:graphicFrameLocks noGrp="1" noChangeAspect="1"/>
          </p:cNvGraphicFramePr>
          <p:nvPr>
            <p:ph idx="1"/>
          </p:nvPr>
        </p:nvGraphicFramePr>
        <p:xfrm>
          <a:off x="2971800" y="990600"/>
          <a:ext cx="4038600" cy="5867400"/>
        </p:xfrm>
        <a:graphic>
          <a:graphicData uri="http://schemas.openxmlformats.org/presentationml/2006/ole">
            <mc:AlternateContent xmlns:mc="http://schemas.openxmlformats.org/markup-compatibility/2006">
              <mc:Choice xmlns:v="urn:schemas-microsoft-com:vml" Requires="v">
                <p:oleObj spid="_x0000_s17412" name="Bitmap Image" r:id="rId3" imgW="1523810" imgH="2505425" progId="Paint.Picture">
                  <p:embed/>
                </p:oleObj>
              </mc:Choice>
              <mc:Fallback>
                <p:oleObj name="Bitmap Image" r:id="rId3" imgW="1523810" imgH="2505425"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t="1608" r="2855"/>
                      <a:stretch>
                        <a:fillRect/>
                      </a:stretch>
                    </p:blipFill>
                    <p:spPr bwMode="auto">
                      <a:xfrm>
                        <a:off x="2971800" y="990600"/>
                        <a:ext cx="4038600" cy="58674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5651" name="Text Box 4">
            <a:extLst>
              <a:ext uri="{FF2B5EF4-FFF2-40B4-BE49-F238E27FC236}">
                <a16:creationId xmlns:a16="http://schemas.microsoft.com/office/drawing/2014/main" id="{38950D99-604B-FBF3-8902-00B12F366B48}"/>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5400">
                <a:solidFill>
                  <a:schemeClr val="tx2"/>
                </a:solidFill>
              </a:rPr>
              <a:t>APPENDIX - XVIII</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ext Box 2">
            <a:extLst>
              <a:ext uri="{FF2B5EF4-FFF2-40B4-BE49-F238E27FC236}">
                <a16:creationId xmlns:a16="http://schemas.microsoft.com/office/drawing/2014/main" id="{825C33F7-C1D3-62D7-F75B-2CCF8BBB0BEE}"/>
              </a:ext>
            </a:extLst>
          </p:cNvPr>
          <p:cNvSpPr>
            <a:spLocks noGrp="1" noChangeArrowheads="1"/>
          </p:cNvSpPr>
          <p:nvPr>
            <p:ph type="title"/>
          </p:nvPr>
        </p:nvSpPr>
        <p:spPr>
          <a:gradFill rotWithShape="0">
            <a:gsLst>
              <a:gs pos="0">
                <a:srgbClr val="003366"/>
              </a:gs>
              <a:gs pos="50000">
                <a:srgbClr val="6CA1BC"/>
              </a:gs>
              <a:gs pos="100000">
                <a:srgbClr val="003366"/>
              </a:gs>
            </a:gsLst>
            <a:lin ang="5400000" scaled="1"/>
          </a:gradFill>
          <a:extLst>
            <a:ext uri="{91240B29-F687-4F45-9708-019B960494DF}">
              <a14:hiddenLine xmlns:a14="http://schemas.microsoft.com/office/drawing/2010/main" w="9525" algn="ctr">
                <a:solidFill>
                  <a:schemeClr val="tx1"/>
                </a:solidFill>
                <a:miter lim="800000"/>
                <a:headEnd/>
                <a:tailEnd/>
              </a14:hiddenLine>
            </a:ext>
          </a:extLst>
        </p:spPr>
        <p:txBody>
          <a:bodyPr/>
          <a:lstStyle/>
          <a:p>
            <a:r>
              <a:rPr lang="en-US" altLang="en-US" b="1"/>
              <a:t>VOLUME – I I</a:t>
            </a:r>
          </a:p>
        </p:txBody>
      </p:sp>
      <p:sp>
        <p:nvSpPr>
          <p:cNvPr id="156675" name="AutoShape 3">
            <a:extLst>
              <a:ext uri="{FF2B5EF4-FFF2-40B4-BE49-F238E27FC236}">
                <a16:creationId xmlns:a16="http://schemas.microsoft.com/office/drawing/2014/main" id="{80DE5D86-A6D3-9949-DAFD-91F9277D34D5}"/>
              </a:ext>
            </a:extLst>
          </p:cNvPr>
          <p:cNvSpPr>
            <a:spLocks noGrp="1" noChangeArrowheads="1"/>
          </p:cNvSpPr>
          <p:nvPr>
            <p:ph type="body" idx="1"/>
          </p:nvPr>
        </p:nvSpPr>
        <p:spPr>
          <a:prstGeom prst="horizontalScroll">
            <a:avLst>
              <a:gd name="adj" fmla="val 12500"/>
            </a:avLst>
          </a:prstGeom>
          <a:gradFill rotWithShape="0">
            <a:gsLst>
              <a:gs pos="0">
                <a:schemeClr val="bg1"/>
              </a:gs>
              <a:gs pos="100000">
                <a:srgbClr val="98BCCE"/>
              </a:gs>
            </a:gsLst>
            <a:path path="rect">
              <a:fillToRect l="50000" t="50000" r="50000" b="50000"/>
            </a:path>
          </a:gradFill>
          <a:ln>
            <a:solidFill>
              <a:schemeClr val="tx1"/>
            </a:solidFill>
            <a:round/>
            <a:headEnd/>
            <a:tailEnd/>
          </a:ln>
        </p:spPr>
        <p:txBody>
          <a:bodyPr/>
          <a:lstStyle/>
          <a:p>
            <a:pPr algn="ctr">
              <a:buFontTx/>
              <a:buNone/>
            </a:pPr>
            <a:r>
              <a:rPr lang="en-US" altLang="en-US" b="1"/>
              <a:t>DETAILS OF MANPOWER TOOLS, TACLES EQUIPMENTS, VEHICLES AND INFRASTRUCTURE REQUIRED FOR THE CONSTRUCTION OF THE EHV TRANSMISSION LINE.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a:extLst>
              <a:ext uri="{FF2B5EF4-FFF2-40B4-BE49-F238E27FC236}">
                <a16:creationId xmlns:a16="http://schemas.microsoft.com/office/drawing/2014/main" id="{8917BE64-DCC1-2EB5-29A3-A503670864FF}"/>
              </a:ext>
            </a:extLst>
          </p:cNvPr>
          <p:cNvSpPr>
            <a:spLocks noGrp="1" noChangeArrowheads="1"/>
          </p:cNvSpPr>
          <p:nvPr>
            <p:ph type="title"/>
          </p:nvPr>
        </p:nvSpPr>
        <p:spPr/>
        <p:txBody>
          <a:bodyPr/>
          <a:lstStyle/>
          <a:p>
            <a:endParaRPr lang="en-US" altLang="en-US"/>
          </a:p>
        </p:txBody>
      </p:sp>
      <p:pic>
        <p:nvPicPr>
          <p:cNvPr id="157699" name="Picture 3">
            <a:extLst>
              <a:ext uri="{FF2B5EF4-FFF2-40B4-BE49-F238E27FC236}">
                <a16:creationId xmlns:a16="http://schemas.microsoft.com/office/drawing/2014/main" id="{427013A5-4318-A3E5-A9BF-8E33B0F5EB5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7700" name="Text Box 4">
            <a:extLst>
              <a:ext uri="{FF2B5EF4-FFF2-40B4-BE49-F238E27FC236}">
                <a16:creationId xmlns:a16="http://schemas.microsoft.com/office/drawing/2014/main" id="{7865C221-F627-B0EB-7DA4-DA41CAD1570E}"/>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INTRODUCTION</a:t>
            </a:r>
          </a:p>
        </p:txBody>
      </p:sp>
      <p:sp>
        <p:nvSpPr>
          <p:cNvPr id="157701" name="Rectangle 5">
            <a:extLst>
              <a:ext uri="{FF2B5EF4-FFF2-40B4-BE49-F238E27FC236}">
                <a16:creationId xmlns:a16="http://schemas.microsoft.com/office/drawing/2014/main" id="{86B31BCC-B4E2-C393-9D47-03EE446CC699}"/>
              </a:ext>
            </a:extLst>
          </p:cNvPr>
          <p:cNvSpPr>
            <a:spLocks noChangeArrowheads="1"/>
          </p:cNvSpPr>
          <p:nvPr/>
        </p:nvSpPr>
        <p:spPr bwMode="auto">
          <a:xfrm>
            <a:off x="-1295400" y="1981200"/>
            <a:ext cx="10439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This section of the volume I deal with the details of man power tool, tackles, equipments and vehicles required for the construction of EHV line of various voltage class such as 66 KV, 132 KV, 220 KV and 400 KV etc. </a:t>
            </a:r>
          </a:p>
          <a:p>
            <a:pPr lvl="4"/>
            <a:r>
              <a:rPr lang="en-US" altLang="en-US" sz="2400"/>
              <a:t>The erection activities are spread over a long period and are mostly carried out in the rural areas and therefore appropriate infrastructure is required. </a:t>
            </a:r>
          </a:p>
          <a:p>
            <a:pPr lvl="4"/>
            <a:r>
              <a:rPr lang="en-US" altLang="en-US" sz="2400"/>
              <a:t>The activities are labour oriented and besides there are restrictions on the use of automatic machineries due to the constraint of cost and the constraint of movements in the rural and in-accessible tower and line locations.</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a:extLst>
              <a:ext uri="{FF2B5EF4-FFF2-40B4-BE49-F238E27FC236}">
                <a16:creationId xmlns:a16="http://schemas.microsoft.com/office/drawing/2014/main" id="{7C3805AA-E493-A196-249C-7BA3C8FD4FAA}"/>
              </a:ext>
            </a:extLst>
          </p:cNvPr>
          <p:cNvSpPr>
            <a:spLocks noGrp="1" noChangeArrowheads="1"/>
          </p:cNvSpPr>
          <p:nvPr>
            <p:ph type="title"/>
          </p:nvPr>
        </p:nvSpPr>
        <p:spPr/>
        <p:txBody>
          <a:bodyPr/>
          <a:lstStyle/>
          <a:p>
            <a:endParaRPr lang="en-US" altLang="en-US"/>
          </a:p>
        </p:txBody>
      </p:sp>
      <p:pic>
        <p:nvPicPr>
          <p:cNvPr id="158723" name="Picture 3">
            <a:extLst>
              <a:ext uri="{FF2B5EF4-FFF2-40B4-BE49-F238E27FC236}">
                <a16:creationId xmlns:a16="http://schemas.microsoft.com/office/drawing/2014/main" id="{F1FBB41E-657F-AA14-3C21-4E1A9978CE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8724" name="Text Box 4">
            <a:extLst>
              <a:ext uri="{FF2B5EF4-FFF2-40B4-BE49-F238E27FC236}">
                <a16:creationId xmlns:a16="http://schemas.microsoft.com/office/drawing/2014/main" id="{F78DE0AA-00B7-8C9D-78E9-C6D2468A6D59}"/>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INTRODUCTION</a:t>
            </a:r>
          </a:p>
        </p:txBody>
      </p:sp>
      <p:sp>
        <p:nvSpPr>
          <p:cNvPr id="158725" name="Rectangle 5">
            <a:extLst>
              <a:ext uri="{FF2B5EF4-FFF2-40B4-BE49-F238E27FC236}">
                <a16:creationId xmlns:a16="http://schemas.microsoft.com/office/drawing/2014/main" id="{CB4351A5-E363-052D-ABCB-C3B41F8D47F3}"/>
              </a:ext>
            </a:extLst>
          </p:cNvPr>
          <p:cNvSpPr>
            <a:spLocks noChangeArrowheads="1"/>
          </p:cNvSpPr>
          <p:nvPr/>
        </p:nvSpPr>
        <p:spPr bwMode="auto">
          <a:xfrm>
            <a:off x="-1295400" y="1981200"/>
            <a:ext cx="10439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transmission line construction activity generally includes :-</a:t>
            </a:r>
          </a:p>
          <a:p>
            <a:pPr lvl="4"/>
            <a:r>
              <a:rPr lang="en-US" altLang="en-US" sz="2400"/>
              <a:t>a.	Survey and alignment</a:t>
            </a:r>
          </a:p>
          <a:p>
            <a:pPr lvl="4"/>
            <a:r>
              <a:rPr lang="en-US" altLang="en-US" sz="2400"/>
              <a:t>b.	Foundation work</a:t>
            </a:r>
          </a:p>
          <a:p>
            <a:pPr lvl="4"/>
            <a:r>
              <a:rPr lang="en-US" altLang="en-US" sz="2400"/>
              <a:t>c.	Erection of super structure</a:t>
            </a:r>
          </a:p>
          <a:p>
            <a:pPr lvl="4"/>
            <a:r>
              <a:rPr lang="en-US" altLang="en-US" sz="2400"/>
              <a:t>d.	Stringing of shield wire and conductor</a:t>
            </a:r>
          </a:p>
          <a:p>
            <a:pPr lvl="4"/>
            <a:r>
              <a:rPr lang="en-US" altLang="en-US" sz="2400"/>
              <a:t>e.	Testing and Commissioning</a:t>
            </a:r>
          </a:p>
          <a:p>
            <a:pPr lvl="4"/>
            <a:r>
              <a:rPr lang="en-US" altLang="en-US" sz="2400"/>
              <a:t>Each of the above activity need different types of tools, tackles, man power etc. The details given here under give a broad view of the tools, tackles, equipments, man power and other infra structure required in the construction of EHV transmission lines.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a:extLst>
              <a:ext uri="{FF2B5EF4-FFF2-40B4-BE49-F238E27FC236}">
                <a16:creationId xmlns:a16="http://schemas.microsoft.com/office/drawing/2014/main" id="{8E6B8CE0-A4A4-43DD-BB04-4FC071A3B005}"/>
              </a:ext>
            </a:extLst>
          </p:cNvPr>
          <p:cNvSpPr>
            <a:spLocks noGrp="1" noChangeArrowheads="1"/>
          </p:cNvSpPr>
          <p:nvPr>
            <p:ph type="title"/>
          </p:nvPr>
        </p:nvSpPr>
        <p:spPr/>
        <p:txBody>
          <a:bodyPr/>
          <a:lstStyle/>
          <a:p>
            <a:endParaRPr lang="en-US" altLang="en-US"/>
          </a:p>
        </p:txBody>
      </p:sp>
      <p:pic>
        <p:nvPicPr>
          <p:cNvPr id="159747" name="Picture 3">
            <a:extLst>
              <a:ext uri="{FF2B5EF4-FFF2-40B4-BE49-F238E27FC236}">
                <a16:creationId xmlns:a16="http://schemas.microsoft.com/office/drawing/2014/main" id="{67C860E7-89C3-0030-2B9D-664EEDF0DE9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48" name="Text Box 4">
            <a:extLst>
              <a:ext uri="{FF2B5EF4-FFF2-40B4-BE49-F238E27FC236}">
                <a16:creationId xmlns:a16="http://schemas.microsoft.com/office/drawing/2014/main" id="{9308B1A2-B4B9-01B2-7ADF-691FA3A5AD9E}"/>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Infrastructure for survey</a:t>
            </a:r>
            <a:r>
              <a:rPr lang="en-US" altLang="en-US" sz="4400">
                <a:solidFill>
                  <a:schemeClr val="tx2"/>
                </a:solidFill>
              </a:rPr>
              <a:t> </a:t>
            </a:r>
          </a:p>
        </p:txBody>
      </p:sp>
      <p:sp>
        <p:nvSpPr>
          <p:cNvPr id="159749" name="Rectangle 5">
            <a:extLst>
              <a:ext uri="{FF2B5EF4-FFF2-40B4-BE49-F238E27FC236}">
                <a16:creationId xmlns:a16="http://schemas.microsoft.com/office/drawing/2014/main" id="{FE53390A-3C0C-8130-5B5D-F083CD3ABAF9}"/>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This is the first and foremost activity in the transmission construction. </a:t>
            </a:r>
          </a:p>
          <a:p>
            <a:pPr lvl="4"/>
            <a:r>
              <a:rPr lang="en-US" altLang="en-US" sz="2400"/>
              <a:t>Expert surveyor assisted by helpers and suitable vehicles to carry instruments is the basic need. </a:t>
            </a:r>
          </a:p>
          <a:p>
            <a:pPr lvl="4"/>
            <a:r>
              <a:rPr lang="en-US" altLang="en-US" sz="2400"/>
              <a:t>This survey work is different from the survey work required to be done for civil establishments. </a:t>
            </a:r>
          </a:p>
          <a:p>
            <a:pPr lvl="4"/>
            <a:r>
              <a:rPr lang="en-US" altLang="en-US" sz="2400"/>
              <a:t>The surveyor must have the knowledge of preparing profiles and also various methods to carry out the correct survey. </a:t>
            </a:r>
          </a:p>
          <a:p>
            <a:pPr lvl="4"/>
            <a:r>
              <a:rPr lang="en-US" altLang="en-US" sz="2400"/>
              <a:t>The surveyor should also have in-depth knowledge of tower spotting.  </a:t>
            </a:r>
          </a:p>
          <a:p>
            <a:pPr lvl="4"/>
            <a:r>
              <a:rPr lang="en-US" altLang="en-US" sz="2400"/>
              <a:t>The infra structure required for carrying out survey work is listed below :-</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a:extLst>
              <a:ext uri="{FF2B5EF4-FFF2-40B4-BE49-F238E27FC236}">
                <a16:creationId xmlns:a16="http://schemas.microsoft.com/office/drawing/2014/main" id="{4BB03643-E70E-57F4-48E9-3BC3D9A78FB4}"/>
              </a:ext>
            </a:extLst>
          </p:cNvPr>
          <p:cNvSpPr>
            <a:spLocks noGrp="1" noChangeArrowheads="1"/>
          </p:cNvSpPr>
          <p:nvPr>
            <p:ph type="title"/>
          </p:nvPr>
        </p:nvSpPr>
        <p:spPr/>
        <p:txBody>
          <a:bodyPr/>
          <a:lstStyle/>
          <a:p>
            <a:endParaRPr lang="en-US" altLang="en-US"/>
          </a:p>
        </p:txBody>
      </p:sp>
      <p:pic>
        <p:nvPicPr>
          <p:cNvPr id="160771" name="Picture 3">
            <a:extLst>
              <a:ext uri="{FF2B5EF4-FFF2-40B4-BE49-F238E27FC236}">
                <a16:creationId xmlns:a16="http://schemas.microsoft.com/office/drawing/2014/main" id="{725C7E22-E444-250B-C3B3-D588EBC565A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0772" name="Text Box 4">
            <a:extLst>
              <a:ext uri="{FF2B5EF4-FFF2-40B4-BE49-F238E27FC236}">
                <a16:creationId xmlns:a16="http://schemas.microsoft.com/office/drawing/2014/main" id="{688D8333-065B-9187-50DA-1A4C1B6BF930}"/>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Infrastructure for survey</a:t>
            </a:r>
            <a:r>
              <a:rPr lang="en-US" altLang="en-US" sz="4400">
                <a:solidFill>
                  <a:schemeClr val="tx2"/>
                </a:solidFill>
              </a:rPr>
              <a:t> </a:t>
            </a:r>
          </a:p>
        </p:txBody>
      </p:sp>
      <p:sp>
        <p:nvSpPr>
          <p:cNvPr id="160773" name="Rectangle 5">
            <a:extLst>
              <a:ext uri="{FF2B5EF4-FFF2-40B4-BE49-F238E27FC236}">
                <a16:creationId xmlns:a16="http://schemas.microsoft.com/office/drawing/2014/main" id="{D298A4DF-8936-0DF4-108A-DECE8A863079}"/>
              </a:ext>
            </a:extLst>
          </p:cNvPr>
          <p:cNvSpPr>
            <a:spLocks noChangeArrowheads="1"/>
          </p:cNvSpPr>
          <p:nvPr/>
        </p:nvSpPr>
        <p:spPr bwMode="auto">
          <a:xfrm>
            <a:off x="-1295400" y="2057400"/>
            <a:ext cx="104394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Average output per month per gang consisting of about 10 crew               members will be :</a:t>
            </a:r>
          </a:p>
          <a:p>
            <a:pPr lvl="4"/>
            <a:r>
              <a:rPr lang="en-US" altLang="en-US" sz="2400"/>
              <a:t>            (i)    Alignment survey               15 km   or</a:t>
            </a:r>
          </a:p>
          <a:p>
            <a:pPr lvl="4"/>
            <a:r>
              <a:rPr lang="en-US" altLang="en-US" sz="2400"/>
              <a:t>            (ii)   Detailed Survey                 20 km   or</a:t>
            </a:r>
          </a:p>
          <a:p>
            <a:pPr lvl="4"/>
            <a:r>
              <a:rPr lang="en-US" altLang="en-US" sz="2400"/>
              <a:t>            (iii)  Check Survey                     20 km </a:t>
            </a:r>
          </a:p>
          <a:p>
            <a:pPr lvl="4">
              <a:buFontTx/>
              <a:buNone/>
            </a:pPr>
            <a:endParaRPr lang="en-US" altLang="en-US" sz="2400"/>
          </a:p>
          <a:p>
            <a:pPr lvl="4"/>
            <a:r>
              <a:rPr lang="en-US" altLang="en-US" sz="2400"/>
              <a:t>Wherever topographical survey is to be carried out the output will be less and will depend on the quantum of work and terrain. </a:t>
            </a:r>
          </a:p>
          <a:p>
            <a:pPr lvl="4"/>
            <a:r>
              <a:rPr lang="en-US" altLang="en-US" sz="2400"/>
              <a:t>The out put in hilly terrain may be substantially low. </a:t>
            </a:r>
          </a:p>
          <a:p>
            <a:pPr lvl="4"/>
            <a:endParaRPr lang="en-US" altLang="en-US" sz="2400"/>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a:extLst>
              <a:ext uri="{FF2B5EF4-FFF2-40B4-BE49-F238E27FC236}">
                <a16:creationId xmlns:a16="http://schemas.microsoft.com/office/drawing/2014/main" id="{1F3EB70E-1DBF-613C-A4F4-3807BF1E8FD1}"/>
              </a:ext>
            </a:extLst>
          </p:cNvPr>
          <p:cNvSpPr>
            <a:spLocks noGrp="1" noChangeArrowheads="1"/>
          </p:cNvSpPr>
          <p:nvPr>
            <p:ph type="title"/>
          </p:nvPr>
        </p:nvSpPr>
        <p:spPr/>
        <p:txBody>
          <a:bodyPr/>
          <a:lstStyle/>
          <a:p>
            <a:endParaRPr lang="en-US" altLang="en-US"/>
          </a:p>
        </p:txBody>
      </p:sp>
      <p:pic>
        <p:nvPicPr>
          <p:cNvPr id="161795" name="Picture 3">
            <a:extLst>
              <a:ext uri="{FF2B5EF4-FFF2-40B4-BE49-F238E27FC236}">
                <a16:creationId xmlns:a16="http://schemas.microsoft.com/office/drawing/2014/main" id="{06D4EB0A-DCC7-8B8F-2888-DD341E9C04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1796" name="Text Box 4">
            <a:extLst>
              <a:ext uri="{FF2B5EF4-FFF2-40B4-BE49-F238E27FC236}">
                <a16:creationId xmlns:a16="http://schemas.microsoft.com/office/drawing/2014/main" id="{7DC35956-8DB3-9C5D-839F-7B6BF9F1A8AD}"/>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Infrastructure for survey</a:t>
            </a:r>
            <a:r>
              <a:rPr lang="en-US" altLang="en-US" sz="4400">
                <a:solidFill>
                  <a:schemeClr val="tx2"/>
                </a:solidFill>
              </a:rPr>
              <a:t> </a:t>
            </a:r>
          </a:p>
        </p:txBody>
      </p:sp>
      <p:sp>
        <p:nvSpPr>
          <p:cNvPr id="161797" name="Rectangle 5">
            <a:extLst>
              <a:ext uri="{FF2B5EF4-FFF2-40B4-BE49-F238E27FC236}">
                <a16:creationId xmlns:a16="http://schemas.microsoft.com/office/drawing/2014/main" id="{D2E009C3-A79B-F118-513B-79D84379271D}"/>
              </a:ext>
            </a:extLst>
          </p:cNvPr>
          <p:cNvSpPr>
            <a:spLocks noChangeArrowheads="1"/>
          </p:cNvSpPr>
          <p:nvPr/>
        </p:nvSpPr>
        <p:spPr bwMode="auto">
          <a:xfrm>
            <a:off x="-1295400" y="2057400"/>
            <a:ext cx="104394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Tools required for Survey Gang</a:t>
            </a:r>
          </a:p>
          <a:p>
            <a:pPr lvl="4"/>
            <a:r>
              <a:rPr lang="en-US" altLang="en-US" sz="2400"/>
              <a:t>             1.    Theodolite with stand                         1 No</a:t>
            </a:r>
          </a:p>
          <a:p>
            <a:pPr lvl="4"/>
            <a:r>
              <a:rPr lang="en-US" altLang="en-US" sz="2400"/>
              <a:t>             2.     Dumpy level with stand                     1 No</a:t>
            </a:r>
          </a:p>
          <a:p>
            <a:pPr lvl="4"/>
            <a:r>
              <a:rPr lang="en-US" altLang="en-US" sz="2400"/>
              <a:t>             3.     Ranging rod                                       5 Nos</a:t>
            </a:r>
          </a:p>
          <a:p>
            <a:pPr lvl="4"/>
            <a:r>
              <a:rPr lang="en-US" altLang="en-US" sz="2400"/>
              <a:t>             4.     Leveling Staff                                     2 No.</a:t>
            </a:r>
          </a:p>
          <a:p>
            <a:pPr lvl="4"/>
            <a:r>
              <a:rPr lang="en-US" altLang="en-US" sz="2400"/>
              <a:t>             5.     Engineers chain      30 m                   1 No</a:t>
            </a:r>
          </a:p>
          <a:p>
            <a:pPr lvl="4"/>
            <a:r>
              <a:rPr lang="en-US" altLang="en-US" sz="2400"/>
              <a:t>                                                     20 m                  1 No</a:t>
            </a:r>
          </a:p>
          <a:p>
            <a:pPr lvl="4"/>
            <a:r>
              <a:rPr lang="en-US" altLang="en-US" sz="2400"/>
              <a:t>             6.     Steel Tape               30 m                   1 No</a:t>
            </a:r>
          </a:p>
          <a:p>
            <a:pPr lvl="4"/>
            <a:r>
              <a:rPr lang="en-US" altLang="en-US" sz="2400"/>
              <a:t>                                                     15 m                   1 No</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a:extLst>
              <a:ext uri="{FF2B5EF4-FFF2-40B4-BE49-F238E27FC236}">
                <a16:creationId xmlns:a16="http://schemas.microsoft.com/office/drawing/2014/main" id="{AB384A39-6BB0-A489-A3E7-252177777F04}"/>
              </a:ext>
            </a:extLst>
          </p:cNvPr>
          <p:cNvSpPr>
            <a:spLocks noGrp="1" noChangeArrowheads="1"/>
          </p:cNvSpPr>
          <p:nvPr>
            <p:ph type="title"/>
          </p:nvPr>
        </p:nvSpPr>
        <p:spPr/>
        <p:txBody>
          <a:bodyPr/>
          <a:lstStyle/>
          <a:p>
            <a:endParaRPr lang="en-US" altLang="en-US"/>
          </a:p>
        </p:txBody>
      </p:sp>
      <p:pic>
        <p:nvPicPr>
          <p:cNvPr id="162819" name="Picture 3">
            <a:extLst>
              <a:ext uri="{FF2B5EF4-FFF2-40B4-BE49-F238E27FC236}">
                <a16:creationId xmlns:a16="http://schemas.microsoft.com/office/drawing/2014/main" id="{E538FC55-0E7C-42C4-F1D5-58D5B6C99E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2820" name="Text Box 4">
            <a:extLst>
              <a:ext uri="{FF2B5EF4-FFF2-40B4-BE49-F238E27FC236}">
                <a16:creationId xmlns:a16="http://schemas.microsoft.com/office/drawing/2014/main" id="{445C1C8F-EC7E-2C11-276C-18BD99C2E79C}"/>
              </a:ext>
            </a:extLst>
          </p:cNvPr>
          <p:cNvSpPr txBox="1">
            <a:spLocks noChangeArrowheads="1"/>
          </p:cNvSpPr>
          <p:nvPr/>
        </p:nvSpPr>
        <p:spPr bwMode="auto">
          <a:xfrm>
            <a:off x="381000" y="53340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Infrastructure for survey</a:t>
            </a:r>
            <a:r>
              <a:rPr lang="en-US" altLang="en-US" sz="4400">
                <a:solidFill>
                  <a:schemeClr val="tx2"/>
                </a:solidFill>
              </a:rPr>
              <a:t> </a:t>
            </a:r>
          </a:p>
        </p:txBody>
      </p:sp>
      <p:sp>
        <p:nvSpPr>
          <p:cNvPr id="162821" name="Rectangle 5">
            <a:extLst>
              <a:ext uri="{FF2B5EF4-FFF2-40B4-BE49-F238E27FC236}">
                <a16:creationId xmlns:a16="http://schemas.microsoft.com/office/drawing/2014/main" id="{0F0262B0-4692-95C7-B54C-1E70553880F8}"/>
              </a:ext>
            </a:extLst>
          </p:cNvPr>
          <p:cNvSpPr>
            <a:spLocks noChangeArrowheads="1"/>
          </p:cNvSpPr>
          <p:nvPr/>
        </p:nvSpPr>
        <p:spPr bwMode="auto">
          <a:xfrm>
            <a:off x="-1295400" y="2057400"/>
            <a:ext cx="104394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          Survey umbrella                                               1 No</a:t>
            </a:r>
          </a:p>
          <a:p>
            <a:pPr lvl="4"/>
            <a:r>
              <a:rPr lang="en-US" altLang="en-US" sz="2400"/>
              <a:t>     8.     Chain pins                                                   30 No.</a:t>
            </a:r>
          </a:p>
          <a:p>
            <a:pPr lvl="4"/>
            <a:r>
              <a:rPr lang="en-US" altLang="en-US" sz="2400"/>
              <a:t>     9.     Spades, knives and exes for               as per requirement</a:t>
            </a:r>
          </a:p>
          <a:p>
            <a:pPr lvl="4">
              <a:buFontTx/>
              <a:buNone/>
            </a:pPr>
            <a:r>
              <a:rPr lang="en-US" altLang="en-US" sz="2400"/>
              <a:t>               clearing the bushes and trees</a:t>
            </a:r>
          </a:p>
          <a:p>
            <a:pPr lvl="4"/>
            <a:r>
              <a:rPr lang="en-US" altLang="en-US" sz="2400"/>
              <a:t>   10.     Tents, buckets, water drums,             as per requirement</a:t>
            </a:r>
          </a:p>
          <a:p>
            <a:pPr lvl="4">
              <a:buFontTx/>
              <a:buNone/>
            </a:pPr>
            <a:r>
              <a:rPr lang="en-US" altLang="en-US" sz="2400"/>
              <a:t>                Camping cots, tables, chairs, </a:t>
            </a:r>
          </a:p>
          <a:p>
            <a:pPr lvl="4">
              <a:buFontTx/>
              <a:buNone/>
            </a:pPr>
            <a:r>
              <a:rPr lang="en-US" altLang="en-US" sz="2400"/>
              <a:t>                Petromax etc.</a:t>
            </a:r>
          </a:p>
          <a:p>
            <a:pPr lvl="4"/>
            <a:r>
              <a:rPr lang="en-US" altLang="en-US" sz="2400"/>
              <a:t> Transport required for Survey Gang is                 1 No          </a:t>
            </a:r>
          </a:p>
          <a:p>
            <a:pPr lvl="4">
              <a:buFontTx/>
              <a:buNone/>
            </a:pPr>
            <a:r>
              <a:rPr lang="en-US" altLang="en-US" sz="2400"/>
              <a:t>     Jeep with a trailor.</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a:extLst>
              <a:ext uri="{FF2B5EF4-FFF2-40B4-BE49-F238E27FC236}">
                <a16:creationId xmlns:a16="http://schemas.microsoft.com/office/drawing/2014/main" id="{4216F903-8100-CC93-19D2-22FF91543FE1}"/>
              </a:ext>
            </a:extLst>
          </p:cNvPr>
          <p:cNvSpPr>
            <a:spLocks noGrp="1" noChangeArrowheads="1"/>
          </p:cNvSpPr>
          <p:nvPr>
            <p:ph type="title"/>
          </p:nvPr>
        </p:nvSpPr>
        <p:spPr/>
        <p:txBody>
          <a:bodyPr/>
          <a:lstStyle/>
          <a:p>
            <a:endParaRPr lang="en-US" altLang="en-US"/>
          </a:p>
        </p:txBody>
      </p:sp>
      <p:pic>
        <p:nvPicPr>
          <p:cNvPr id="163843" name="Picture 3">
            <a:extLst>
              <a:ext uri="{FF2B5EF4-FFF2-40B4-BE49-F238E27FC236}">
                <a16:creationId xmlns:a16="http://schemas.microsoft.com/office/drawing/2014/main" id="{CE3F5B1E-1414-7868-79E2-B44E8B308B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44" name="Text Box 4">
            <a:extLst>
              <a:ext uri="{FF2B5EF4-FFF2-40B4-BE49-F238E27FC236}">
                <a16:creationId xmlns:a16="http://schemas.microsoft.com/office/drawing/2014/main" id="{760B09AB-3CC3-B908-CEF7-4A09BA67442F}"/>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3845" name="Rectangle 5">
            <a:extLst>
              <a:ext uri="{FF2B5EF4-FFF2-40B4-BE49-F238E27FC236}">
                <a16:creationId xmlns:a16="http://schemas.microsoft.com/office/drawing/2014/main" id="{79BE8AAD-9E19-3AF1-6857-767510E92B6D}"/>
              </a:ext>
            </a:extLst>
          </p:cNvPr>
          <p:cNvSpPr>
            <a:spLocks noChangeArrowheads="1"/>
          </p:cNvSpPr>
          <p:nvPr/>
        </p:nvSpPr>
        <p:spPr bwMode="auto">
          <a:xfrm>
            <a:off x="-1295400" y="990600"/>
            <a:ext cx="10439400"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activity of excavation starts after the designs of towers and designs of foundations are completed and made available to the erection crew members. </a:t>
            </a:r>
          </a:p>
          <a:p>
            <a:pPr lvl="4"/>
            <a:r>
              <a:rPr lang="en-US" altLang="en-US" sz="2400"/>
              <a:t>This activity has to be carried out from location to location spread over a distance which is sometimes as large as 400 meters. Excavation has to be carried out in various types of soils and rocks. </a:t>
            </a:r>
          </a:p>
          <a:p>
            <a:pPr lvl="4"/>
            <a:r>
              <a:rPr lang="en-US" altLang="en-US" sz="2400"/>
              <a:t>The excavation plan will change accordingly. </a:t>
            </a:r>
          </a:p>
          <a:p>
            <a:pPr lvl="4"/>
            <a:r>
              <a:rPr lang="en-US" altLang="en-US" sz="2400"/>
              <a:t>Sometimes, in hilly locations we may have to blast the rock. In case sub soil water is encountered during excavations, dewatering has to be resorted to. </a:t>
            </a:r>
          </a:p>
          <a:p>
            <a:pPr lvl="4"/>
            <a:r>
              <a:rPr lang="en-US" altLang="en-US" sz="2400"/>
              <a:t>In case soil collapse shoring and shuttering are required.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a:extLst>
              <a:ext uri="{FF2B5EF4-FFF2-40B4-BE49-F238E27FC236}">
                <a16:creationId xmlns:a16="http://schemas.microsoft.com/office/drawing/2014/main" id="{F6C5A486-A69B-E39B-2837-DC28CDE315F3}"/>
              </a:ext>
            </a:extLst>
          </p:cNvPr>
          <p:cNvSpPr>
            <a:spLocks noGrp="1" noChangeArrowheads="1"/>
          </p:cNvSpPr>
          <p:nvPr>
            <p:ph type="title"/>
          </p:nvPr>
        </p:nvSpPr>
        <p:spPr/>
        <p:txBody>
          <a:bodyPr/>
          <a:lstStyle/>
          <a:p>
            <a:endParaRPr lang="en-US" altLang="en-US"/>
          </a:p>
        </p:txBody>
      </p:sp>
      <p:pic>
        <p:nvPicPr>
          <p:cNvPr id="164867" name="Picture 3">
            <a:extLst>
              <a:ext uri="{FF2B5EF4-FFF2-40B4-BE49-F238E27FC236}">
                <a16:creationId xmlns:a16="http://schemas.microsoft.com/office/drawing/2014/main" id="{F694A80B-A1DF-D1B1-9434-CCB2658BAE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8" name="Text Box 4">
            <a:extLst>
              <a:ext uri="{FF2B5EF4-FFF2-40B4-BE49-F238E27FC236}">
                <a16:creationId xmlns:a16="http://schemas.microsoft.com/office/drawing/2014/main" id="{030D6EB9-1846-3EE4-9D09-B0824A2197F3}"/>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4869" name="Rectangle 5">
            <a:extLst>
              <a:ext uri="{FF2B5EF4-FFF2-40B4-BE49-F238E27FC236}">
                <a16:creationId xmlns:a16="http://schemas.microsoft.com/office/drawing/2014/main" id="{194B0AFF-5C5C-5816-F9E0-A918BF4CAA60}"/>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The foundation depth may vary from 1m to 5m depending upon the soil/rock and decision regarding the type of foundation has to be adopted. </a:t>
            </a:r>
          </a:p>
          <a:p>
            <a:pPr lvl="4"/>
            <a:r>
              <a:rPr lang="en-US" altLang="en-US" sz="2400"/>
              <a:t>The infra structure required for this activity is as below.</a:t>
            </a:r>
          </a:p>
          <a:p>
            <a:pPr lvl="4"/>
            <a:r>
              <a:rPr lang="en-US" altLang="en-US" sz="2400"/>
              <a:t>Average output per gang consisting of about 85 person per month will be :</a:t>
            </a:r>
          </a:p>
          <a:p>
            <a:pPr lvl="4"/>
            <a:r>
              <a:rPr lang="en-US" altLang="en-US" sz="2400"/>
              <a:t>    Excavation                                   -     400 -500 m³ Normal soil</a:t>
            </a:r>
          </a:p>
          <a:p>
            <a:pPr lvl="4"/>
            <a:r>
              <a:rPr lang="en-US" altLang="en-US" sz="2400"/>
              <a:t>    60 m³ Soft rock                                    + 180 m³ normal soil</a:t>
            </a:r>
          </a:p>
          <a:p>
            <a:pPr lvl="4"/>
            <a:r>
              <a:rPr lang="en-US" altLang="en-US" sz="2400"/>
              <a:t>    150 m³ soft rock</a:t>
            </a:r>
          </a:p>
          <a:p>
            <a:pPr lvl="4"/>
            <a:r>
              <a:rPr lang="en-US" altLang="en-US" sz="2400"/>
              <a:t>   Output of hard rock will depend on situation                 </a:t>
            </a:r>
          </a:p>
          <a:p>
            <a:pPr lvl="4"/>
            <a:r>
              <a:rPr lang="en-US" altLang="en-US" sz="2400"/>
              <a:t>   Stub-setting &amp; Concreting                 -       60 – 70 m³ </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a:extLst>
              <a:ext uri="{FF2B5EF4-FFF2-40B4-BE49-F238E27FC236}">
                <a16:creationId xmlns:a16="http://schemas.microsoft.com/office/drawing/2014/main" id="{B14033B2-40E0-5734-128E-751A9A4997BB}"/>
              </a:ext>
            </a:extLst>
          </p:cNvPr>
          <p:cNvSpPr>
            <a:spLocks noGrp="1" noChangeArrowheads="1"/>
          </p:cNvSpPr>
          <p:nvPr>
            <p:ph type="title"/>
          </p:nvPr>
        </p:nvSpPr>
        <p:spPr/>
        <p:txBody>
          <a:bodyPr/>
          <a:lstStyle/>
          <a:p>
            <a:endParaRPr lang="en-US" altLang="en-US"/>
          </a:p>
        </p:txBody>
      </p:sp>
      <p:pic>
        <p:nvPicPr>
          <p:cNvPr id="165891" name="Picture 3">
            <a:extLst>
              <a:ext uri="{FF2B5EF4-FFF2-40B4-BE49-F238E27FC236}">
                <a16:creationId xmlns:a16="http://schemas.microsoft.com/office/drawing/2014/main" id="{3B48ADCA-4F5C-2A00-9520-8BC5952C6A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5892" name="Text Box 4">
            <a:extLst>
              <a:ext uri="{FF2B5EF4-FFF2-40B4-BE49-F238E27FC236}">
                <a16:creationId xmlns:a16="http://schemas.microsoft.com/office/drawing/2014/main" id="{19A64E5C-F759-03F0-F686-6BE3226B19C1}"/>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5893" name="Rectangle 5">
            <a:extLst>
              <a:ext uri="{FF2B5EF4-FFF2-40B4-BE49-F238E27FC236}">
                <a16:creationId xmlns:a16="http://schemas.microsoft.com/office/drawing/2014/main" id="{59B1D7C0-F04B-23FC-5592-4550802F0743}"/>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Tools and Plants required for Excavation, Stub-setting and Concreting </a:t>
            </a:r>
          </a:p>
          <a:p>
            <a:pPr lvl="4"/>
            <a:r>
              <a:rPr lang="en-US" altLang="en-US" sz="2400"/>
              <a:t>Gang</a:t>
            </a:r>
          </a:p>
          <a:p>
            <a:pPr lvl="4"/>
            <a:r>
              <a:rPr lang="en-US" altLang="en-US" sz="2400"/>
              <a:t>1.   Stub-setting Templates                                              As per </a:t>
            </a:r>
          </a:p>
          <a:p>
            <a:pPr lvl="4">
              <a:buFontTx/>
              <a:buNone/>
            </a:pPr>
            <a:r>
              <a:rPr lang="en-US" altLang="en-US" sz="2400"/>
              <a:t>                                                                                       requirement      </a:t>
            </a:r>
          </a:p>
          <a:p>
            <a:pPr lvl="4"/>
            <a:r>
              <a:rPr lang="en-US" altLang="en-US" sz="2400"/>
              <a:t>2.   Stub-setting Jacks                                                        -do-</a:t>
            </a:r>
          </a:p>
          <a:p>
            <a:pPr lvl="4"/>
            <a:r>
              <a:rPr lang="en-US" altLang="en-US" sz="2400"/>
              <a:t>3.   Form boxes/Chimneys                                                 -do-</a:t>
            </a:r>
          </a:p>
          <a:p>
            <a:pPr lvl="4"/>
            <a:r>
              <a:rPr lang="en-US" altLang="en-US" sz="2400"/>
              <a:t>4.   Mixture Machine    -Diesel engine driven                 1 No</a:t>
            </a:r>
          </a:p>
          <a:p>
            <a:pPr lvl="4">
              <a:buFontTx/>
              <a:buNone/>
            </a:pPr>
            <a:r>
              <a:rPr lang="en-US" altLang="en-US" sz="2400"/>
              <a:t>                                         - Hand driven                             2 Nos</a:t>
            </a:r>
          </a:p>
          <a:p>
            <a:pPr lvl="4"/>
            <a:r>
              <a:rPr lang="en-US" altLang="en-US" sz="2400"/>
              <a:t>5.   Needle vibrator                                                          1 No.</a:t>
            </a:r>
          </a:p>
          <a:p>
            <a:pPr lvl="4"/>
            <a:r>
              <a:rPr lang="en-US" altLang="en-US" sz="2400"/>
              <a:t>6.   Dewatering pump                                                      2 No.</a:t>
            </a:r>
          </a:p>
          <a:p>
            <a:pPr lvl="4"/>
            <a:r>
              <a:rPr lang="en-US" altLang="en-US" sz="2400"/>
              <a:t>7.   Air compressor for drilling holes in rock                  1 No.</a:t>
            </a:r>
          </a:p>
          <a:p>
            <a:pPr lvl="4">
              <a:buFontTx/>
              <a:buNone/>
            </a:pPr>
            <a:endParaRPr lang="en-US" altLang="en-US" sz="2400"/>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a:extLst>
              <a:ext uri="{FF2B5EF4-FFF2-40B4-BE49-F238E27FC236}">
                <a16:creationId xmlns:a16="http://schemas.microsoft.com/office/drawing/2014/main" id="{EF28C2AC-7547-770D-A8F8-97DB7C50090D}"/>
              </a:ext>
            </a:extLst>
          </p:cNvPr>
          <p:cNvSpPr>
            <a:spLocks noGrp="1" noChangeArrowheads="1"/>
          </p:cNvSpPr>
          <p:nvPr>
            <p:ph type="title"/>
          </p:nvPr>
        </p:nvSpPr>
        <p:spPr/>
        <p:txBody>
          <a:bodyPr/>
          <a:lstStyle/>
          <a:p>
            <a:endParaRPr lang="en-US" altLang="en-US"/>
          </a:p>
        </p:txBody>
      </p:sp>
      <p:pic>
        <p:nvPicPr>
          <p:cNvPr id="166915" name="Picture 3">
            <a:extLst>
              <a:ext uri="{FF2B5EF4-FFF2-40B4-BE49-F238E27FC236}">
                <a16:creationId xmlns:a16="http://schemas.microsoft.com/office/drawing/2014/main" id="{9B4C8092-F115-3BC4-A1B9-4E5323FECD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6" name="Text Box 4">
            <a:extLst>
              <a:ext uri="{FF2B5EF4-FFF2-40B4-BE49-F238E27FC236}">
                <a16:creationId xmlns:a16="http://schemas.microsoft.com/office/drawing/2014/main" id="{F6B69E73-8F36-1E64-1210-30DAADE16A6E}"/>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6917" name="Rectangle 5">
            <a:extLst>
              <a:ext uri="{FF2B5EF4-FFF2-40B4-BE49-F238E27FC236}">
                <a16:creationId xmlns:a16="http://schemas.microsoft.com/office/drawing/2014/main" id="{888B5F15-8F05-244A-168B-0B4C4A82ACEF}"/>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8.  High carbon drilling rods for drilling                       As per </a:t>
            </a:r>
          </a:p>
          <a:p>
            <a:pPr lvl="4">
              <a:buFontTx/>
              <a:buNone/>
            </a:pPr>
            <a:r>
              <a:rPr lang="en-US" altLang="en-US" sz="2400"/>
              <a:t>        holes in rock                                                         requirement</a:t>
            </a:r>
          </a:p>
          <a:p>
            <a:pPr lvl="4"/>
            <a:r>
              <a:rPr lang="en-US" altLang="en-US" sz="2400"/>
              <a:t>9.  Exploder                                                                    1 No.</a:t>
            </a:r>
          </a:p>
          <a:p>
            <a:pPr lvl="4"/>
            <a:r>
              <a:rPr lang="en-US" altLang="en-US" sz="2400"/>
              <a:t>10.   Water tanker trailor                                                1 No</a:t>
            </a:r>
          </a:p>
          <a:p>
            <a:pPr lvl="4"/>
            <a:r>
              <a:rPr lang="en-US" altLang="en-US" sz="2400"/>
              <a:t>11.  Theodolite  with stand                                            1 No</a:t>
            </a:r>
          </a:p>
          <a:p>
            <a:pPr lvl="4"/>
            <a:r>
              <a:rPr lang="en-US" altLang="en-US" sz="2400"/>
              <a:t>12.   Ranging rod                                                           3 Nos.</a:t>
            </a:r>
          </a:p>
          <a:p>
            <a:pPr lvl="4"/>
            <a:r>
              <a:rPr lang="en-US" altLang="en-US" sz="2400"/>
              <a:t>13.   Dumpy level with stand                                        1 No.</a:t>
            </a:r>
          </a:p>
          <a:p>
            <a:pPr lvl="4"/>
            <a:r>
              <a:rPr lang="en-US" altLang="en-US" sz="2400"/>
              <a:t>14.   Leveling  staff                                                        1 No.</a:t>
            </a:r>
          </a:p>
          <a:p>
            <a:pPr lvl="4"/>
            <a:r>
              <a:rPr lang="en-US" altLang="en-US" sz="2400"/>
              <a:t>15.   Survey umbrella                                                     1 No.</a:t>
            </a:r>
          </a:p>
          <a:p>
            <a:pPr lvl="4"/>
            <a:r>
              <a:rPr lang="en-US" altLang="en-US" sz="2400"/>
              <a:t>16.   Concrete cube mould (for testing the concrete)      6 Nos.</a:t>
            </a:r>
          </a:p>
          <a:p>
            <a:pPr lvl="4"/>
            <a:r>
              <a:rPr lang="en-US" altLang="en-US" sz="2400"/>
              <a:t>17.   Wooden shuttering  &amp; poles                                   As per </a:t>
            </a:r>
          </a:p>
          <a:p>
            <a:pPr lvl="4">
              <a:buFontTx/>
              <a:buNone/>
            </a:pPr>
            <a:r>
              <a:rPr lang="en-US" altLang="en-US" sz="2400"/>
              <a:t>                                                                                      requirement</a:t>
            </a:r>
          </a:p>
          <a:p>
            <a:pPr lvl="4">
              <a:buFontTx/>
              <a:buNone/>
            </a:pPr>
            <a:r>
              <a:rPr lang="en-US" altLang="en-US" sz="2400"/>
              <a:t>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a:extLst>
              <a:ext uri="{FF2B5EF4-FFF2-40B4-BE49-F238E27FC236}">
                <a16:creationId xmlns:a16="http://schemas.microsoft.com/office/drawing/2014/main" id="{9E3B921B-6E7A-0D97-E3F9-877F83FC2CAD}"/>
              </a:ext>
            </a:extLst>
          </p:cNvPr>
          <p:cNvSpPr>
            <a:spLocks noGrp="1" noChangeArrowheads="1"/>
          </p:cNvSpPr>
          <p:nvPr>
            <p:ph type="title"/>
          </p:nvPr>
        </p:nvSpPr>
        <p:spPr/>
        <p:txBody>
          <a:bodyPr/>
          <a:lstStyle/>
          <a:p>
            <a:endParaRPr lang="en-US" altLang="en-US"/>
          </a:p>
        </p:txBody>
      </p:sp>
      <p:pic>
        <p:nvPicPr>
          <p:cNvPr id="167939" name="Picture 3">
            <a:extLst>
              <a:ext uri="{FF2B5EF4-FFF2-40B4-BE49-F238E27FC236}">
                <a16:creationId xmlns:a16="http://schemas.microsoft.com/office/drawing/2014/main" id="{CE38FAFB-B79A-6F2C-8BE2-90907B6AE6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7940" name="Text Box 4">
            <a:extLst>
              <a:ext uri="{FF2B5EF4-FFF2-40B4-BE49-F238E27FC236}">
                <a16:creationId xmlns:a16="http://schemas.microsoft.com/office/drawing/2014/main" id="{B8FFA0D7-8333-5686-DEF6-4CE183DFEA5C}"/>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7941" name="Rectangle 5">
            <a:extLst>
              <a:ext uri="{FF2B5EF4-FFF2-40B4-BE49-F238E27FC236}">
                <a16:creationId xmlns:a16="http://schemas.microsoft.com/office/drawing/2014/main" id="{60CC1626-A007-81C9-3CFC-3028D08924F4}"/>
              </a:ext>
            </a:extLst>
          </p:cNvPr>
          <p:cNvSpPr>
            <a:spLocks noChangeArrowheads="1"/>
          </p:cNvSpPr>
          <p:nvPr/>
        </p:nvSpPr>
        <p:spPr bwMode="auto">
          <a:xfrm>
            <a:off x="-1295400" y="1219200"/>
            <a:ext cx="104394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18.   Mixing Sheets                                                        12 Nos.</a:t>
            </a:r>
          </a:p>
          <a:p>
            <a:pPr lvl="4"/>
            <a:r>
              <a:rPr lang="en-US" altLang="en-US" sz="2400"/>
              <a:t>19.   Measuring Box                                                       6  Nos.</a:t>
            </a:r>
          </a:p>
          <a:p>
            <a:pPr lvl="4"/>
            <a:r>
              <a:rPr lang="en-US" altLang="en-US" sz="2400"/>
              <a:t>20.   Metal screen    -  40 mm mesh                              1  No.</a:t>
            </a:r>
          </a:p>
          <a:p>
            <a:pPr lvl="4"/>
            <a:r>
              <a:rPr lang="en-US" altLang="en-US" sz="2400"/>
              <a:t>(for course aggregate) -  20 mm mesh                            1 No.</a:t>
            </a:r>
          </a:p>
          <a:p>
            <a:pPr lvl="4">
              <a:buFontTx/>
              <a:buNone/>
            </a:pPr>
            <a:r>
              <a:rPr lang="en-US" altLang="en-US" sz="2400"/>
              <a:t>                                      -  12.5 mm mesh                          1 No.</a:t>
            </a:r>
          </a:p>
          <a:p>
            <a:pPr lvl="4"/>
            <a:r>
              <a:rPr lang="en-US" altLang="en-US" sz="2400"/>
              <a:t>21.   Sand screen        -  4.75 mm mesh                          1 No.</a:t>
            </a:r>
          </a:p>
          <a:p>
            <a:pPr lvl="4"/>
            <a:r>
              <a:rPr lang="en-US" altLang="en-US" sz="2400"/>
              <a:t>22.   Empty  barrel (200 litres capacity)                          6 Nos.</a:t>
            </a:r>
          </a:p>
          <a:p>
            <a:pPr lvl="4"/>
            <a:r>
              <a:rPr lang="en-US" altLang="en-US" sz="2400"/>
              <a:t>23.   Steel/Aluminum/Wooden ladder  (3.5m length)      5 Nos.</a:t>
            </a:r>
          </a:p>
          <a:p>
            <a:pPr lvl="4"/>
            <a:r>
              <a:rPr lang="en-US" altLang="en-US" sz="2400"/>
              <a:t>24.   30 m metallic tape                                                    1 No.</a:t>
            </a:r>
          </a:p>
          <a:p>
            <a:pPr lvl="4"/>
            <a:r>
              <a:rPr lang="en-US" altLang="en-US" sz="2400"/>
              <a:t>25.   30 m steel tape                                                         1 No.</a:t>
            </a:r>
          </a:p>
          <a:p>
            <a:pPr lvl="4"/>
            <a:r>
              <a:rPr lang="en-US" altLang="en-US" sz="2400"/>
              <a:t>26.   Engineers’ spirit level                                              2 Nos.</a:t>
            </a:r>
          </a:p>
          <a:p>
            <a:pPr lvl="4"/>
            <a:r>
              <a:rPr lang="en-US" altLang="en-US" sz="2400"/>
              <a:t>27.   Steel piano wire/thread                                            50 m</a:t>
            </a:r>
          </a:p>
          <a:p>
            <a:pPr lvl="4"/>
            <a:endParaRPr lang="en-US" altLang="en-US" sz="2400"/>
          </a:p>
          <a:p>
            <a:pPr lvl="4">
              <a:buFontTx/>
              <a:buNone/>
            </a:pPr>
            <a:r>
              <a:rPr lang="en-US" altLang="en-US" sz="2400"/>
              <a:t>                                                                                                  </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A4F43B6F-8B0C-F5CC-061B-4C35EF81E071}"/>
              </a:ext>
            </a:extLst>
          </p:cNvPr>
          <p:cNvSpPr>
            <a:spLocks noGrp="1" noChangeArrowheads="1"/>
          </p:cNvSpPr>
          <p:nvPr>
            <p:ph type="title"/>
          </p:nvPr>
        </p:nvSpPr>
        <p:spPr/>
        <p:txBody>
          <a:bodyPr/>
          <a:lstStyle/>
          <a:p>
            <a:endParaRPr lang="en-US" altLang="en-US"/>
          </a:p>
        </p:txBody>
      </p:sp>
      <p:pic>
        <p:nvPicPr>
          <p:cNvPr id="168963" name="Picture 3">
            <a:extLst>
              <a:ext uri="{FF2B5EF4-FFF2-40B4-BE49-F238E27FC236}">
                <a16:creationId xmlns:a16="http://schemas.microsoft.com/office/drawing/2014/main" id="{5C8B53BA-DA00-AFB5-5856-70D685E944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8964" name="Text Box 4">
            <a:extLst>
              <a:ext uri="{FF2B5EF4-FFF2-40B4-BE49-F238E27FC236}">
                <a16:creationId xmlns:a16="http://schemas.microsoft.com/office/drawing/2014/main" id="{ED05EE38-373C-55DA-1067-8DD96C4F339B}"/>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8965" name="Rectangle 5">
            <a:extLst>
              <a:ext uri="{FF2B5EF4-FFF2-40B4-BE49-F238E27FC236}">
                <a16:creationId xmlns:a16="http://schemas.microsoft.com/office/drawing/2014/main" id="{0A0C101E-3A56-1457-D4F6-FC1093751685}"/>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pt-BR" altLang="en-US" sz="2400"/>
              <a:t>28.Crow bar                                                                  20 Nos.</a:t>
            </a:r>
          </a:p>
          <a:p>
            <a:pPr lvl="4"/>
            <a:r>
              <a:rPr lang="pt-BR" altLang="en-US" sz="2400"/>
              <a:t>29.  Pick axe                                                                 12 Nos.</a:t>
            </a:r>
          </a:p>
          <a:p>
            <a:pPr lvl="4"/>
            <a:r>
              <a:rPr lang="pt-BR" altLang="en-US" sz="2400"/>
              <a:t>30.  Spade                                                                     25 Nos.</a:t>
            </a:r>
          </a:p>
          <a:p>
            <a:pPr lvl="4"/>
            <a:r>
              <a:rPr lang="pt-BR" altLang="en-US" sz="2400"/>
              <a:t>31.  Shovel                                                                    8  Nos.</a:t>
            </a:r>
          </a:p>
          <a:p>
            <a:pPr lvl="4"/>
            <a:r>
              <a:rPr lang="pt-BR" altLang="en-US" sz="2400"/>
              <a:t>32.  Gamelas                                                                 30  Nos.</a:t>
            </a:r>
          </a:p>
          <a:p>
            <a:pPr lvl="4"/>
            <a:r>
              <a:rPr lang="pt-BR" altLang="en-US" sz="2400"/>
              <a:t>33.  Buckets                                                                  12 Nos.</a:t>
            </a:r>
          </a:p>
          <a:p>
            <a:pPr lvl="4"/>
            <a:r>
              <a:rPr lang="pt-BR" altLang="en-US" sz="2400"/>
              <a:t>34.  Iron rammer (4.5 Kg)                                            5  Nos.</a:t>
            </a:r>
          </a:p>
          <a:p>
            <a:pPr lvl="4"/>
            <a:r>
              <a:rPr lang="pt-BR" altLang="en-US" sz="2400"/>
              <a:t>35.  Masonry trowel                                                     6 Nos.</a:t>
            </a:r>
          </a:p>
          <a:p>
            <a:pPr lvl="4"/>
            <a:r>
              <a:rPr lang="pt-BR" altLang="en-US" sz="2400"/>
              <a:t>36.  Manila rope    -  38 mm dia.                                 150 m</a:t>
            </a:r>
          </a:p>
          <a:p>
            <a:pPr lvl="4">
              <a:buFontTx/>
              <a:buNone/>
            </a:pPr>
            <a:r>
              <a:rPr lang="pt-BR" altLang="en-US" sz="2400"/>
              <a:t>                                 -   12 mm dia.                                 30 m</a:t>
            </a:r>
          </a:p>
          <a:p>
            <a:pPr lvl="4">
              <a:buFontTx/>
              <a:buNone/>
            </a:pPr>
            <a:r>
              <a:rPr lang="en-US" altLang="en-US" sz="2400"/>
              <a:t>                                                                                                  </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id="{1201878E-0C77-B0A9-39C9-218F30CA6D28}"/>
              </a:ext>
            </a:extLst>
          </p:cNvPr>
          <p:cNvSpPr>
            <a:spLocks noGrp="1" noChangeArrowheads="1"/>
          </p:cNvSpPr>
          <p:nvPr>
            <p:ph type="title"/>
          </p:nvPr>
        </p:nvSpPr>
        <p:spPr/>
        <p:txBody>
          <a:bodyPr/>
          <a:lstStyle/>
          <a:p>
            <a:endParaRPr lang="en-US" altLang="en-US"/>
          </a:p>
        </p:txBody>
      </p:sp>
      <p:pic>
        <p:nvPicPr>
          <p:cNvPr id="169987" name="Picture 3">
            <a:extLst>
              <a:ext uri="{FF2B5EF4-FFF2-40B4-BE49-F238E27FC236}">
                <a16:creationId xmlns:a16="http://schemas.microsoft.com/office/drawing/2014/main" id="{E0919138-B2E3-A375-B31D-79F2BE7716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9988" name="Text Box 4">
            <a:extLst>
              <a:ext uri="{FF2B5EF4-FFF2-40B4-BE49-F238E27FC236}">
                <a16:creationId xmlns:a16="http://schemas.microsoft.com/office/drawing/2014/main" id="{EC846521-97D9-9B8C-4A62-433E9038BC3C}"/>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69989" name="Rectangle 5">
            <a:extLst>
              <a:ext uri="{FF2B5EF4-FFF2-40B4-BE49-F238E27FC236}">
                <a16:creationId xmlns:a16="http://schemas.microsoft.com/office/drawing/2014/main" id="{A46A7EE9-3EEF-B2D6-BEBB-3255A88D4DE0}"/>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pt-BR" altLang="en-US" sz="2400"/>
              <a:t>37.  Poking rod (16 mm dia)  -  3 m length                     2 Nos.</a:t>
            </a:r>
          </a:p>
          <a:p>
            <a:pPr lvl="4">
              <a:buFontTx/>
              <a:buNone/>
            </a:pPr>
            <a:r>
              <a:rPr lang="pt-BR" altLang="en-US" sz="2400"/>
              <a:t>                                                 -   1.5 m length                  2 Nos.</a:t>
            </a:r>
          </a:p>
          <a:p>
            <a:pPr lvl="4"/>
            <a:r>
              <a:rPr lang="pt-BR" altLang="en-US" sz="2400"/>
              <a:t>38.  Blasting materials, binding wire                             As per </a:t>
            </a:r>
          </a:p>
          <a:p>
            <a:pPr lvl="4">
              <a:buFontTx/>
              <a:buNone/>
            </a:pPr>
            <a:r>
              <a:rPr lang="pt-BR" altLang="en-US" sz="2400"/>
              <a:t>                                                                                      Requirement</a:t>
            </a:r>
          </a:p>
          <a:p>
            <a:pPr lvl="4"/>
            <a:r>
              <a:rPr lang="pt-BR" altLang="en-US" sz="2400"/>
              <a:t>39.  Hammer, Tommy bar, plumb bob</a:t>
            </a:r>
          </a:p>
          <a:p>
            <a:pPr lvl="4">
              <a:buFontTx/>
              <a:buNone/>
            </a:pPr>
            <a:r>
              <a:rPr lang="pt-BR" altLang="en-US" sz="2400"/>
              <a:t>  (0.45 Kg), Hook (12 mm dia), spanners                          As per </a:t>
            </a:r>
          </a:p>
          <a:p>
            <a:pPr lvl="4">
              <a:buFontTx/>
              <a:buNone/>
            </a:pPr>
            <a:r>
              <a:rPr lang="pt-BR" altLang="en-US" sz="2400"/>
              <a:t>   (both ring and flat) etc.                                                 Requirement</a:t>
            </a:r>
          </a:p>
          <a:p>
            <a:pPr lvl="4"/>
            <a:r>
              <a:rPr lang="pt-BR" altLang="en-US" sz="2400"/>
              <a:t>40. Tents, buckets, water drums, camping cots,             As  per </a:t>
            </a:r>
          </a:p>
          <a:p>
            <a:pPr lvl="4">
              <a:buFontTx/>
              <a:buNone/>
            </a:pPr>
            <a:r>
              <a:rPr lang="pt-BR" altLang="en-US" sz="2400"/>
              <a:t>    Tables and chairs petromax etc.                                 Requirement </a:t>
            </a:r>
          </a:p>
          <a:p>
            <a:pPr lvl="4">
              <a:buFontTx/>
              <a:buNone/>
            </a:pPr>
            <a:r>
              <a:rPr lang="pt-BR" altLang="en-US" sz="2400"/>
              <a:t>   </a:t>
            </a:r>
            <a:r>
              <a:rPr lang="en-US" altLang="en-US" sz="2400"/>
              <a:t>                                                                                                  </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a:extLst>
              <a:ext uri="{FF2B5EF4-FFF2-40B4-BE49-F238E27FC236}">
                <a16:creationId xmlns:a16="http://schemas.microsoft.com/office/drawing/2014/main" id="{0FBED58F-D1B9-D0C5-CB96-A2471C0780BF}"/>
              </a:ext>
            </a:extLst>
          </p:cNvPr>
          <p:cNvSpPr>
            <a:spLocks noGrp="1" noChangeArrowheads="1"/>
          </p:cNvSpPr>
          <p:nvPr>
            <p:ph type="title"/>
          </p:nvPr>
        </p:nvSpPr>
        <p:spPr/>
        <p:txBody>
          <a:bodyPr/>
          <a:lstStyle/>
          <a:p>
            <a:endParaRPr lang="en-US" altLang="en-US"/>
          </a:p>
        </p:txBody>
      </p:sp>
      <p:pic>
        <p:nvPicPr>
          <p:cNvPr id="171011" name="Picture 3">
            <a:extLst>
              <a:ext uri="{FF2B5EF4-FFF2-40B4-BE49-F238E27FC236}">
                <a16:creationId xmlns:a16="http://schemas.microsoft.com/office/drawing/2014/main" id="{43046A69-885F-56CB-F6EF-FA529D925EC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1012" name="Text Box 4">
            <a:extLst>
              <a:ext uri="{FF2B5EF4-FFF2-40B4-BE49-F238E27FC236}">
                <a16:creationId xmlns:a16="http://schemas.microsoft.com/office/drawing/2014/main" id="{46E93F18-90E4-5A82-5394-3456622E3253}"/>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EXCAVATION</a:t>
            </a:r>
          </a:p>
        </p:txBody>
      </p:sp>
      <p:sp>
        <p:nvSpPr>
          <p:cNvPr id="171013" name="Rectangle 5">
            <a:extLst>
              <a:ext uri="{FF2B5EF4-FFF2-40B4-BE49-F238E27FC236}">
                <a16:creationId xmlns:a16="http://schemas.microsoft.com/office/drawing/2014/main" id="{A26D304F-0A76-A76D-B2C0-612DECF6822B}"/>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Transport required for Stub-setting &amp; Concreting Gang</a:t>
            </a:r>
          </a:p>
          <a:p>
            <a:pPr lvl="4">
              <a:buFontTx/>
              <a:buNone/>
            </a:pPr>
            <a:r>
              <a:rPr lang="en-US" altLang="en-US" sz="2400"/>
              <a:t>1.  Truck                                                                              1 No.</a:t>
            </a:r>
          </a:p>
          <a:p>
            <a:pPr lvl="4">
              <a:buFontTx/>
              <a:buNone/>
            </a:pPr>
            <a:r>
              <a:rPr lang="en-US" altLang="en-US" sz="2400"/>
              <a:t>(For transportation of metal and sand from</a:t>
            </a:r>
          </a:p>
          <a:p>
            <a:pPr lvl="4">
              <a:buFontTx/>
              <a:buNone/>
            </a:pPr>
            <a:r>
              <a:rPr lang="en-US" altLang="en-US" sz="2400"/>
              <a:t>   Source, cement, reinforcement steel and </a:t>
            </a:r>
          </a:p>
          <a:p>
            <a:pPr lvl="4">
              <a:buFontTx/>
              <a:buNone/>
            </a:pPr>
            <a:r>
              <a:rPr lang="en-US" altLang="en-US" sz="2400"/>
              <a:t>      Other materials from site stores )</a:t>
            </a:r>
          </a:p>
          <a:p>
            <a:pPr lvl="4"/>
            <a:r>
              <a:rPr lang="en-US" altLang="en-US" sz="2400"/>
              <a:t>2.  Tractor with trailor                                                      1 No.</a:t>
            </a:r>
          </a:p>
          <a:p>
            <a:pPr lvl="4"/>
            <a:r>
              <a:rPr lang="en-US" altLang="en-US" sz="2400"/>
              <a:t>3.  Motor cycle                                                                 1 No. </a:t>
            </a:r>
          </a:p>
          <a:p>
            <a:pPr lvl="4">
              <a:buFontTx/>
              <a:buNone/>
            </a:pPr>
            <a:r>
              <a:rPr lang="pt-BR" altLang="en-US" sz="2400"/>
              <a:t>   </a:t>
            </a:r>
            <a:r>
              <a:rPr lang="en-US" altLang="en-US" sz="2400"/>
              <a:t>                                                                                                  </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a:extLst>
              <a:ext uri="{FF2B5EF4-FFF2-40B4-BE49-F238E27FC236}">
                <a16:creationId xmlns:a16="http://schemas.microsoft.com/office/drawing/2014/main" id="{FEBF429D-14F9-380E-5EEE-E1DEA2079C74}"/>
              </a:ext>
            </a:extLst>
          </p:cNvPr>
          <p:cNvSpPr>
            <a:spLocks noGrp="1" noChangeArrowheads="1"/>
          </p:cNvSpPr>
          <p:nvPr>
            <p:ph type="title"/>
          </p:nvPr>
        </p:nvSpPr>
        <p:spPr/>
        <p:txBody>
          <a:bodyPr/>
          <a:lstStyle/>
          <a:p>
            <a:endParaRPr lang="en-US" altLang="en-US"/>
          </a:p>
        </p:txBody>
      </p:sp>
      <p:pic>
        <p:nvPicPr>
          <p:cNvPr id="172035" name="Picture 3">
            <a:extLst>
              <a:ext uri="{FF2B5EF4-FFF2-40B4-BE49-F238E27FC236}">
                <a16:creationId xmlns:a16="http://schemas.microsoft.com/office/drawing/2014/main" id="{A3723E81-820A-801E-36EB-FFBFE1778F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6" name="Text Box 4">
            <a:extLst>
              <a:ext uri="{FF2B5EF4-FFF2-40B4-BE49-F238E27FC236}">
                <a16:creationId xmlns:a16="http://schemas.microsoft.com/office/drawing/2014/main" id="{9D89006B-9432-14C7-2015-E2EAB17AA23D}"/>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TOWER ERECTION</a:t>
            </a:r>
          </a:p>
        </p:txBody>
      </p:sp>
      <p:sp>
        <p:nvSpPr>
          <p:cNvPr id="172037" name="Rectangle 5">
            <a:extLst>
              <a:ext uri="{FF2B5EF4-FFF2-40B4-BE49-F238E27FC236}">
                <a16:creationId xmlns:a16="http://schemas.microsoft.com/office/drawing/2014/main" id="{C42A5302-2D0E-885F-C8F2-D4F4F3183768}"/>
              </a:ext>
            </a:extLst>
          </p:cNvPr>
          <p:cNvSpPr>
            <a:spLocks noChangeArrowheads="1"/>
          </p:cNvSpPr>
          <p:nvPr/>
        </p:nvSpPr>
        <p:spPr bwMode="auto">
          <a:xfrm>
            <a:off x="-1295400" y="2133600"/>
            <a:ext cx="10439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Tower erection requires lot of precision. </a:t>
            </a:r>
          </a:p>
          <a:p>
            <a:pPr lvl="4"/>
            <a:r>
              <a:rPr lang="en-US" altLang="en-US" sz="2400"/>
              <a:t>Besides the material has to be lifted from the ground level to various heights, depending upon the type of tower. </a:t>
            </a:r>
          </a:p>
          <a:p>
            <a:pPr lvl="4"/>
            <a:r>
              <a:rPr lang="en-US" altLang="en-US" sz="2400"/>
              <a:t>While erecting it is necessary that equilibrium is maintained and damage to the tower material and accidents are avoided. </a:t>
            </a:r>
          </a:p>
          <a:p>
            <a:pPr lvl="4"/>
            <a:r>
              <a:rPr lang="en-US" altLang="en-US" sz="2400"/>
              <a:t>The infrastructure required for this activity is given under</a:t>
            </a:r>
          </a:p>
          <a:p>
            <a:pPr lvl="4"/>
            <a:r>
              <a:rPr lang="en-US" altLang="en-US" sz="2400"/>
              <a:t>Average output per gang considering of about 50 crew members per month will be - 80 M.T.</a:t>
            </a:r>
          </a:p>
          <a:p>
            <a:pPr lvl="4">
              <a:buFontTx/>
              <a:buNone/>
            </a:pPr>
            <a:r>
              <a:rPr lang="pt-BR" altLang="en-US" sz="2400"/>
              <a:t>   </a:t>
            </a:r>
            <a:r>
              <a:rPr lang="en-US" altLang="en-US" sz="2400"/>
              <a:t>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a:extLst>
              <a:ext uri="{FF2B5EF4-FFF2-40B4-BE49-F238E27FC236}">
                <a16:creationId xmlns:a16="http://schemas.microsoft.com/office/drawing/2014/main" id="{5083B2D9-1CC0-7CF6-8D60-2CB992DAA1DA}"/>
              </a:ext>
            </a:extLst>
          </p:cNvPr>
          <p:cNvSpPr>
            <a:spLocks noGrp="1" noChangeArrowheads="1"/>
          </p:cNvSpPr>
          <p:nvPr>
            <p:ph type="title"/>
          </p:nvPr>
        </p:nvSpPr>
        <p:spPr/>
        <p:txBody>
          <a:bodyPr/>
          <a:lstStyle/>
          <a:p>
            <a:endParaRPr lang="en-US" altLang="en-US"/>
          </a:p>
        </p:txBody>
      </p:sp>
      <p:pic>
        <p:nvPicPr>
          <p:cNvPr id="173059" name="Picture 3">
            <a:extLst>
              <a:ext uri="{FF2B5EF4-FFF2-40B4-BE49-F238E27FC236}">
                <a16:creationId xmlns:a16="http://schemas.microsoft.com/office/drawing/2014/main" id="{7AF05AAC-A047-D3F1-040C-B02C0E41D7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3060" name="Text Box 4">
            <a:extLst>
              <a:ext uri="{FF2B5EF4-FFF2-40B4-BE49-F238E27FC236}">
                <a16:creationId xmlns:a16="http://schemas.microsoft.com/office/drawing/2014/main" id="{BA778B50-0294-8AE1-6E62-B58CC12AC498}"/>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TOWER ERECTION</a:t>
            </a:r>
          </a:p>
        </p:txBody>
      </p:sp>
      <p:sp>
        <p:nvSpPr>
          <p:cNvPr id="173061" name="Rectangle 5">
            <a:extLst>
              <a:ext uri="{FF2B5EF4-FFF2-40B4-BE49-F238E27FC236}">
                <a16:creationId xmlns:a16="http://schemas.microsoft.com/office/drawing/2014/main" id="{1A583762-039E-4F5D-E5CC-CF1E7FF29C41}"/>
              </a:ext>
            </a:extLst>
          </p:cNvPr>
          <p:cNvSpPr>
            <a:spLocks noChangeArrowheads="1"/>
          </p:cNvSpPr>
          <p:nvPr/>
        </p:nvSpPr>
        <p:spPr bwMode="auto">
          <a:xfrm>
            <a:off x="-1295400" y="990600"/>
            <a:ext cx="10439400"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Tools required for Tower Erection Gang</a:t>
            </a:r>
          </a:p>
          <a:p>
            <a:pPr lvl="4"/>
            <a:r>
              <a:rPr lang="en-US" altLang="en-US" sz="2400"/>
              <a:t>1.  Ginpole/Derric Pole  -  75/100 mm dia  </a:t>
            </a:r>
          </a:p>
          <a:p>
            <a:pPr lvl="4">
              <a:buFontTx/>
              <a:buNone/>
            </a:pPr>
            <a:r>
              <a:rPr lang="en-US" altLang="en-US" sz="2400"/>
              <a:t>                                          -  8.5 – 9 m length                     2 Nos.</a:t>
            </a:r>
          </a:p>
          <a:p>
            <a:pPr lvl="4"/>
            <a:r>
              <a:rPr lang="en-US" altLang="en-US" sz="2400"/>
              <a:t>2.  Polypropylene rope   -  25 mm dia                              700 m </a:t>
            </a:r>
          </a:p>
          <a:p>
            <a:pPr lvl="4">
              <a:buFontTx/>
              <a:buNone/>
            </a:pPr>
            <a:r>
              <a:rPr lang="en-US" altLang="en-US" sz="2400"/>
              <a:t>                                          -  19 mm dia                             1000 m</a:t>
            </a:r>
          </a:p>
          <a:p>
            <a:pPr lvl="4"/>
            <a:r>
              <a:rPr lang="en-US" altLang="en-US" sz="2400"/>
              <a:t>3.  Single sheave pulley  -  closed type                            8 Nos.</a:t>
            </a:r>
          </a:p>
          <a:p>
            <a:pPr lvl="4">
              <a:buFontTx/>
              <a:buNone/>
            </a:pPr>
            <a:r>
              <a:rPr lang="en-US" altLang="en-US" sz="2400"/>
              <a:t>                                          -  open type                                 4 Nos.</a:t>
            </a:r>
          </a:p>
          <a:p>
            <a:pPr lvl="4"/>
            <a:r>
              <a:rPr lang="en-US" altLang="en-US" sz="2400"/>
              <a:t>4.  Crow bars (25 mm dia &amp; 1.8 m length )                     16 Nos.</a:t>
            </a:r>
          </a:p>
          <a:p>
            <a:pPr lvl="4"/>
            <a:r>
              <a:rPr lang="en-US" altLang="en-US" sz="2400"/>
              <a:t>5.  Spanners (both ring and flat), Hammers, </a:t>
            </a:r>
          </a:p>
          <a:p>
            <a:pPr lvl="4">
              <a:buFontTx/>
              <a:buNone/>
            </a:pPr>
            <a:r>
              <a:rPr lang="en-US" altLang="en-US" sz="2400"/>
              <a:t>      Slings (16 mm dia &amp; 1 m length)                                    As per </a:t>
            </a:r>
          </a:p>
          <a:p>
            <a:pPr lvl="4">
              <a:buFontTx/>
              <a:buNone/>
            </a:pPr>
            <a:r>
              <a:rPr lang="en-US" altLang="en-US" sz="2400"/>
              <a:t>    Hooks (12 mm dia) ‘D’ shackle, tommy bars            requirement </a:t>
            </a:r>
          </a:p>
          <a:p>
            <a:pPr lvl="4"/>
            <a:r>
              <a:rPr lang="en-US" altLang="en-US" sz="2400"/>
              <a:t>6. Tents, buckets, water drums, camping                         As per</a:t>
            </a:r>
          </a:p>
          <a:p>
            <a:pPr lvl="4">
              <a:buFontTx/>
              <a:buNone/>
            </a:pPr>
            <a:r>
              <a:rPr lang="en-US" altLang="en-US" sz="2400"/>
              <a:t>    Cots, tables, chairs, petromax etc.                              requirement</a:t>
            </a:r>
          </a:p>
          <a:p>
            <a:pPr lvl="4">
              <a:buFontTx/>
              <a:buNone/>
            </a:pPr>
            <a:r>
              <a:rPr lang="pt-BR" altLang="en-US" sz="2400"/>
              <a:t>   </a:t>
            </a:r>
            <a:r>
              <a:rPr lang="en-US" altLang="en-US" sz="2400"/>
              <a:t>                                                                                                  </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a:extLst>
              <a:ext uri="{FF2B5EF4-FFF2-40B4-BE49-F238E27FC236}">
                <a16:creationId xmlns:a16="http://schemas.microsoft.com/office/drawing/2014/main" id="{406E9111-C96E-A3E3-73EF-E67D916DA10E}"/>
              </a:ext>
            </a:extLst>
          </p:cNvPr>
          <p:cNvSpPr>
            <a:spLocks noGrp="1" noChangeArrowheads="1"/>
          </p:cNvSpPr>
          <p:nvPr>
            <p:ph type="title"/>
          </p:nvPr>
        </p:nvSpPr>
        <p:spPr/>
        <p:txBody>
          <a:bodyPr/>
          <a:lstStyle/>
          <a:p>
            <a:endParaRPr lang="en-US" altLang="en-US"/>
          </a:p>
        </p:txBody>
      </p:sp>
      <p:pic>
        <p:nvPicPr>
          <p:cNvPr id="174083" name="Picture 3">
            <a:extLst>
              <a:ext uri="{FF2B5EF4-FFF2-40B4-BE49-F238E27FC236}">
                <a16:creationId xmlns:a16="http://schemas.microsoft.com/office/drawing/2014/main" id="{4A54DDAC-F783-5238-A0A4-6A2594C6FB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84" name="Text Box 4">
            <a:extLst>
              <a:ext uri="{FF2B5EF4-FFF2-40B4-BE49-F238E27FC236}">
                <a16:creationId xmlns:a16="http://schemas.microsoft.com/office/drawing/2014/main" id="{F8178387-2FD6-132C-A3CF-1C17872F7372}"/>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TOWER ERECTION</a:t>
            </a:r>
          </a:p>
        </p:txBody>
      </p:sp>
      <p:sp>
        <p:nvSpPr>
          <p:cNvPr id="174085" name="Rectangle 5">
            <a:extLst>
              <a:ext uri="{FF2B5EF4-FFF2-40B4-BE49-F238E27FC236}">
                <a16:creationId xmlns:a16="http://schemas.microsoft.com/office/drawing/2014/main" id="{8FFDF261-8DAC-F8D6-FFD8-5F4F7555C0FC}"/>
              </a:ext>
            </a:extLst>
          </p:cNvPr>
          <p:cNvSpPr>
            <a:spLocks noChangeArrowheads="1"/>
          </p:cNvSpPr>
          <p:nvPr/>
        </p:nvSpPr>
        <p:spPr bwMode="auto">
          <a:xfrm>
            <a:off x="-1295400" y="2057400"/>
            <a:ext cx="104394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Transport required for Tower Erection Gang</a:t>
            </a:r>
          </a:p>
          <a:p>
            <a:pPr lvl="4"/>
            <a:r>
              <a:rPr lang="en-US" altLang="en-US" sz="2400"/>
              <a:t>1.  Truck	     		                       		1/2  Nos.</a:t>
            </a:r>
          </a:p>
          <a:p>
            <a:pPr lvl="4"/>
            <a:r>
              <a:rPr lang="en-US" altLang="en-US" sz="2400"/>
              <a:t>2.  Tractor with trailor                                               1  No.</a:t>
            </a:r>
          </a:p>
          <a:p>
            <a:pPr lvl="4"/>
            <a:r>
              <a:rPr lang="en-US" altLang="en-US" sz="2400"/>
              <a:t>3.  Motor Cycle 		                                      1  No.</a:t>
            </a:r>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a:extLst>
              <a:ext uri="{FF2B5EF4-FFF2-40B4-BE49-F238E27FC236}">
                <a16:creationId xmlns:a16="http://schemas.microsoft.com/office/drawing/2014/main" id="{D34E2A36-E522-425D-7074-5D74F1235DAB}"/>
              </a:ext>
            </a:extLst>
          </p:cNvPr>
          <p:cNvSpPr>
            <a:spLocks noGrp="1" noChangeArrowheads="1"/>
          </p:cNvSpPr>
          <p:nvPr>
            <p:ph type="title"/>
          </p:nvPr>
        </p:nvSpPr>
        <p:spPr/>
        <p:txBody>
          <a:bodyPr/>
          <a:lstStyle/>
          <a:p>
            <a:endParaRPr lang="en-US" altLang="en-US"/>
          </a:p>
        </p:txBody>
      </p:sp>
      <p:pic>
        <p:nvPicPr>
          <p:cNvPr id="175107" name="Picture 3">
            <a:extLst>
              <a:ext uri="{FF2B5EF4-FFF2-40B4-BE49-F238E27FC236}">
                <a16:creationId xmlns:a16="http://schemas.microsoft.com/office/drawing/2014/main" id="{44742355-4FF0-6C6B-6415-0F35B1E930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5108" name="Text Box 4">
            <a:extLst>
              <a:ext uri="{FF2B5EF4-FFF2-40B4-BE49-F238E27FC236}">
                <a16:creationId xmlns:a16="http://schemas.microsoft.com/office/drawing/2014/main" id="{7761A112-9135-FA37-C883-B2CFCB0DF6B7}"/>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75109" name="Rectangle 5">
            <a:extLst>
              <a:ext uri="{FF2B5EF4-FFF2-40B4-BE49-F238E27FC236}">
                <a16:creationId xmlns:a16="http://schemas.microsoft.com/office/drawing/2014/main" id="{5D0194E7-442C-D889-6D4A-4A36259034A0}"/>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Stringing work is almost the last activity, save commissioning, in the over all construction activities in the EHV transmission lines.</a:t>
            </a:r>
          </a:p>
          <a:p>
            <a:pPr lvl="4"/>
            <a:r>
              <a:rPr lang="en-US" altLang="en-US" sz="2400"/>
              <a:t> This is really a very precise and hazardous activity. </a:t>
            </a:r>
          </a:p>
          <a:p>
            <a:pPr lvl="4"/>
            <a:r>
              <a:rPr lang="en-US" altLang="en-US" sz="2400"/>
              <a:t>While stringing operations are on, load balance and rigging arrangement has to be full – proof.</a:t>
            </a:r>
          </a:p>
          <a:p>
            <a:pPr lvl="4"/>
            <a:r>
              <a:rPr lang="en-US" altLang="en-US" sz="2400"/>
              <a:t>The man power deployed has to be proportional to the actual physical tension required to be given to the earth wires and conductors. </a:t>
            </a:r>
          </a:p>
          <a:p>
            <a:pPr lvl="4"/>
            <a:r>
              <a:rPr lang="en-US" altLang="en-US" sz="2400"/>
              <a:t>Excess man power may result into over tension and less man power may result into improper stringing and accidents. </a:t>
            </a:r>
          </a:p>
          <a:p>
            <a:pPr lvl="4"/>
            <a:r>
              <a:rPr lang="en-US" altLang="en-US" sz="2400"/>
              <a:t>The infrastructure required for stringing operations is given under </a:t>
            </a:r>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a:extLst>
              <a:ext uri="{FF2B5EF4-FFF2-40B4-BE49-F238E27FC236}">
                <a16:creationId xmlns:a16="http://schemas.microsoft.com/office/drawing/2014/main" id="{36FAE1AE-70CE-B9B2-579F-46DFFAD12722}"/>
              </a:ext>
            </a:extLst>
          </p:cNvPr>
          <p:cNvSpPr>
            <a:spLocks noGrp="1" noChangeArrowheads="1"/>
          </p:cNvSpPr>
          <p:nvPr>
            <p:ph type="title"/>
          </p:nvPr>
        </p:nvSpPr>
        <p:spPr/>
        <p:txBody>
          <a:bodyPr/>
          <a:lstStyle/>
          <a:p>
            <a:endParaRPr lang="en-US" altLang="en-US"/>
          </a:p>
        </p:txBody>
      </p:sp>
      <p:pic>
        <p:nvPicPr>
          <p:cNvPr id="176131" name="Picture 3">
            <a:extLst>
              <a:ext uri="{FF2B5EF4-FFF2-40B4-BE49-F238E27FC236}">
                <a16:creationId xmlns:a16="http://schemas.microsoft.com/office/drawing/2014/main" id="{6E02605A-8B04-1701-E95D-A60F9FE395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2" name="Text Box 4">
            <a:extLst>
              <a:ext uri="{FF2B5EF4-FFF2-40B4-BE49-F238E27FC236}">
                <a16:creationId xmlns:a16="http://schemas.microsoft.com/office/drawing/2014/main" id="{5D06AFD5-3EA7-6801-E0B5-C739ECCCBD32}"/>
              </a:ext>
            </a:extLst>
          </p:cNvPr>
          <p:cNvSpPr txBox="1">
            <a:spLocks noChangeArrowheads="1"/>
          </p:cNvSpPr>
          <p:nvPr/>
        </p:nvSpPr>
        <p:spPr bwMode="auto">
          <a:xfrm>
            <a:off x="38100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76133" name="Rectangle 5">
            <a:extLst>
              <a:ext uri="{FF2B5EF4-FFF2-40B4-BE49-F238E27FC236}">
                <a16:creationId xmlns:a16="http://schemas.microsoft.com/office/drawing/2014/main" id="{5D305653-7BA2-0723-646C-1D9ED6151006}"/>
              </a:ext>
            </a:extLst>
          </p:cNvPr>
          <p:cNvSpPr>
            <a:spLocks noChangeArrowheads="1"/>
          </p:cNvSpPr>
          <p:nvPr/>
        </p:nvSpPr>
        <p:spPr bwMode="auto">
          <a:xfrm>
            <a:off x="-1295400" y="1676400"/>
            <a:ext cx="10439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Average output per gang consisting of about 200 persons per month with Tension Stringing – Machine stringing method.</a:t>
            </a:r>
          </a:p>
          <a:p>
            <a:pPr lvl="4"/>
            <a:r>
              <a:rPr lang="en-US" altLang="en-US" sz="2400"/>
              <a:t>a)	For 400 KV single circuit                   	15 km</a:t>
            </a:r>
          </a:p>
          <a:p>
            <a:pPr lvl="4"/>
            <a:r>
              <a:rPr lang="en-US" altLang="en-US" sz="2400"/>
              <a:t>b)	For 400 KV double circuit			  8 km</a:t>
            </a:r>
          </a:p>
          <a:p>
            <a:pPr lvl="4"/>
            <a:r>
              <a:rPr lang="en-US" altLang="en-US" sz="2400"/>
              <a:t>c)	For +/- 500 HVDC multi circuit		  5 km</a:t>
            </a:r>
          </a:p>
          <a:p>
            <a:pPr lvl="4"/>
            <a:endParaRPr lang="en-US" altLang="en-US" sz="2400"/>
          </a:p>
          <a:p>
            <a:pPr lvl="4"/>
            <a:r>
              <a:rPr lang="en-US" altLang="en-US" sz="2400"/>
              <a:t>Requirement of man power and average output per gang for carrying out various types transmission lines by manual method is furnished here under :</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a:extLst>
              <a:ext uri="{FF2B5EF4-FFF2-40B4-BE49-F238E27FC236}">
                <a16:creationId xmlns:a16="http://schemas.microsoft.com/office/drawing/2014/main" id="{AF9073CB-688B-0B28-C383-00847A141C61}"/>
              </a:ext>
            </a:extLst>
          </p:cNvPr>
          <p:cNvSpPr>
            <a:spLocks noGrp="1" noChangeArrowheads="1"/>
          </p:cNvSpPr>
          <p:nvPr>
            <p:ph type="title"/>
          </p:nvPr>
        </p:nvSpPr>
        <p:spPr/>
        <p:txBody>
          <a:bodyPr/>
          <a:lstStyle/>
          <a:p>
            <a:endParaRPr lang="en-US" altLang="en-US"/>
          </a:p>
        </p:txBody>
      </p:sp>
      <p:pic>
        <p:nvPicPr>
          <p:cNvPr id="177155" name="Picture 3">
            <a:extLst>
              <a:ext uri="{FF2B5EF4-FFF2-40B4-BE49-F238E27FC236}">
                <a16:creationId xmlns:a16="http://schemas.microsoft.com/office/drawing/2014/main" id="{E9C369EA-55A7-C2BB-844B-AFDFE69463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7156" name="Text Box 4">
            <a:extLst>
              <a:ext uri="{FF2B5EF4-FFF2-40B4-BE49-F238E27FC236}">
                <a16:creationId xmlns:a16="http://schemas.microsoft.com/office/drawing/2014/main" id="{0E8883A1-ADCF-CD54-B368-207F820437D2}"/>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77157" name="Rectangle 5">
            <a:extLst>
              <a:ext uri="{FF2B5EF4-FFF2-40B4-BE49-F238E27FC236}">
                <a16:creationId xmlns:a16="http://schemas.microsoft.com/office/drawing/2014/main" id="{346D3A67-E0F2-8530-E016-29171F9A66F0}"/>
              </a:ext>
            </a:extLst>
          </p:cNvPr>
          <p:cNvSpPr>
            <a:spLocks noChangeArrowheads="1"/>
          </p:cNvSpPr>
          <p:nvPr/>
        </p:nvSpPr>
        <p:spPr bwMode="auto">
          <a:xfrm>
            <a:off x="-1295400" y="1447800"/>
            <a:ext cx="10439400"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Sr.  Description of line	      Man power        Average out-</a:t>
            </a:r>
          </a:p>
          <a:p>
            <a:pPr lvl="4">
              <a:buFontTx/>
              <a:buNone/>
            </a:pPr>
            <a:r>
              <a:rPr lang="en-US" altLang="en-US" sz="2400"/>
              <a:t>       No.		                     (Nos)             put/month(km)	</a:t>
            </a:r>
          </a:p>
          <a:p>
            <a:pPr lvl="4"/>
            <a:r>
              <a:rPr lang="en-US" altLang="en-US" sz="2400"/>
              <a:t>1. 66 KV single circuit	          75			   30</a:t>
            </a:r>
          </a:p>
          <a:p>
            <a:pPr lvl="4"/>
            <a:r>
              <a:rPr lang="en-US" altLang="en-US" sz="2400"/>
              <a:t>2. 66 KV double circuit	          75			   15</a:t>
            </a:r>
          </a:p>
          <a:p>
            <a:pPr lvl="4"/>
            <a:r>
              <a:rPr lang="en-US" altLang="en-US" sz="2400"/>
              <a:t>3. 132 KV single circuit	          100			   30</a:t>
            </a:r>
          </a:p>
          <a:p>
            <a:pPr lvl="4"/>
            <a:r>
              <a:rPr lang="en-US" altLang="en-US" sz="2400"/>
              <a:t>4. 132 KV double circuit	          100			   15</a:t>
            </a:r>
          </a:p>
          <a:p>
            <a:pPr lvl="4"/>
            <a:r>
              <a:rPr lang="en-US" altLang="en-US" sz="2400"/>
              <a:t>5. 220 KV single circuit	          125			   30</a:t>
            </a:r>
          </a:p>
          <a:p>
            <a:pPr lvl="4"/>
            <a:r>
              <a:rPr lang="en-US" altLang="en-US" sz="2400"/>
              <a:t>6. 220 KV double circuit            125			   15</a:t>
            </a:r>
          </a:p>
          <a:p>
            <a:pPr lvl="4"/>
            <a:r>
              <a:rPr lang="en-US" altLang="en-US" sz="2400"/>
              <a:t>7. 400 KV single circuit	          225			   15</a:t>
            </a:r>
          </a:p>
          <a:p>
            <a:pPr lvl="4"/>
            <a:r>
              <a:rPr lang="en-US" altLang="en-US" sz="2400"/>
              <a:t>8. 400 KV double circuit	          225			     8</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a:extLst>
              <a:ext uri="{FF2B5EF4-FFF2-40B4-BE49-F238E27FC236}">
                <a16:creationId xmlns:a16="http://schemas.microsoft.com/office/drawing/2014/main" id="{7F134AAE-BEC2-2C70-1D51-3614940A2551}"/>
              </a:ext>
            </a:extLst>
          </p:cNvPr>
          <p:cNvSpPr>
            <a:spLocks noGrp="1" noChangeArrowheads="1"/>
          </p:cNvSpPr>
          <p:nvPr>
            <p:ph type="title"/>
          </p:nvPr>
        </p:nvSpPr>
        <p:spPr/>
        <p:txBody>
          <a:bodyPr/>
          <a:lstStyle/>
          <a:p>
            <a:endParaRPr lang="en-US" altLang="en-US"/>
          </a:p>
        </p:txBody>
      </p:sp>
      <p:pic>
        <p:nvPicPr>
          <p:cNvPr id="178179" name="Picture 3">
            <a:extLst>
              <a:ext uri="{FF2B5EF4-FFF2-40B4-BE49-F238E27FC236}">
                <a16:creationId xmlns:a16="http://schemas.microsoft.com/office/drawing/2014/main" id="{3522D9B2-1F85-D22A-AF44-D191AC33B2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8180" name="Text Box 4">
            <a:extLst>
              <a:ext uri="{FF2B5EF4-FFF2-40B4-BE49-F238E27FC236}">
                <a16:creationId xmlns:a16="http://schemas.microsoft.com/office/drawing/2014/main" id="{664B858A-2151-DCA6-A792-11549FDEECAB}"/>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78181" name="Rectangle 5">
            <a:extLst>
              <a:ext uri="{FF2B5EF4-FFF2-40B4-BE49-F238E27FC236}">
                <a16:creationId xmlns:a16="http://schemas.microsoft.com/office/drawing/2014/main" id="{AD918219-7630-F511-57FC-279F16D7DAE6}"/>
              </a:ext>
            </a:extLst>
          </p:cNvPr>
          <p:cNvSpPr>
            <a:spLocks noChangeArrowheads="1"/>
          </p:cNvSpPr>
          <p:nvPr/>
        </p:nvSpPr>
        <p:spPr bwMode="auto">
          <a:xfrm>
            <a:off x="-1295400" y="1905000"/>
            <a:ext cx="104394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Tools and plants required for stringing Gang for Tension/Manual Stringing</a:t>
            </a:r>
          </a:p>
          <a:p>
            <a:pPr lvl="4"/>
            <a:r>
              <a:rPr lang="en-US" altLang="en-US" sz="2400"/>
              <a:t>1.TSE sets (Tensioner and Puller of 8/10t capacity)          1 Set</a:t>
            </a:r>
          </a:p>
          <a:p>
            <a:pPr lvl="4"/>
            <a:r>
              <a:rPr lang="en-US" altLang="en-US" sz="2400"/>
              <a:t>2.Running block for conductor	            	          100 Nos</a:t>
            </a:r>
          </a:p>
          <a:p>
            <a:pPr lvl="4"/>
            <a:r>
              <a:rPr lang="en-US" altLang="en-US" sz="2400"/>
              <a:t>3.Running block for earth wire	                                  60  Nos</a:t>
            </a:r>
          </a:p>
          <a:p>
            <a:pPr lvl="4"/>
            <a:r>
              <a:rPr lang="en-US" altLang="en-US" sz="2400"/>
              <a:t>4.Head Board 	        			                      2  Nos</a:t>
            </a:r>
          </a:p>
          <a:p>
            <a:pPr lvl="4"/>
            <a:r>
              <a:rPr lang="en-US" altLang="en-US" sz="2400"/>
              <a:t>5.Pilot wire each of 800 m length	      	                      10  Nos</a:t>
            </a:r>
          </a:p>
          <a:p>
            <a:pPr lvl="4"/>
            <a:r>
              <a:rPr lang="en-US" altLang="en-US" sz="2400"/>
              <a:t>6.Pilot wire joint   					          12  Nos</a:t>
            </a:r>
          </a:p>
          <a:p>
            <a:pPr lvl="4"/>
            <a:r>
              <a:rPr lang="en-US" altLang="en-US" sz="2400"/>
              <a:t>7.Ground roller for Tension/Manual Stringing         30/100  Nos</a:t>
            </a:r>
          </a:p>
          <a:p>
            <a:pPr lvl="4"/>
            <a:endParaRPr lang="en-US" altLang="en-US" sz="2400"/>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a:extLst>
              <a:ext uri="{FF2B5EF4-FFF2-40B4-BE49-F238E27FC236}">
                <a16:creationId xmlns:a16="http://schemas.microsoft.com/office/drawing/2014/main" id="{BBE75F9B-968D-F2D5-C766-4A4BC73CCC3C}"/>
              </a:ext>
            </a:extLst>
          </p:cNvPr>
          <p:cNvSpPr>
            <a:spLocks noGrp="1" noChangeArrowheads="1"/>
          </p:cNvSpPr>
          <p:nvPr>
            <p:ph type="title"/>
          </p:nvPr>
        </p:nvSpPr>
        <p:spPr/>
        <p:txBody>
          <a:bodyPr/>
          <a:lstStyle/>
          <a:p>
            <a:endParaRPr lang="en-US" altLang="en-US"/>
          </a:p>
        </p:txBody>
      </p:sp>
      <p:pic>
        <p:nvPicPr>
          <p:cNvPr id="179203" name="Picture 3">
            <a:extLst>
              <a:ext uri="{FF2B5EF4-FFF2-40B4-BE49-F238E27FC236}">
                <a16:creationId xmlns:a16="http://schemas.microsoft.com/office/drawing/2014/main" id="{12DE0D50-1822-67F2-45FF-76AD48B3A3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4" name="Text Box 4">
            <a:extLst>
              <a:ext uri="{FF2B5EF4-FFF2-40B4-BE49-F238E27FC236}">
                <a16:creationId xmlns:a16="http://schemas.microsoft.com/office/drawing/2014/main" id="{CBFD3EAA-6F60-503E-8748-909D9A10DB43}"/>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79205" name="Rectangle 5">
            <a:extLst>
              <a:ext uri="{FF2B5EF4-FFF2-40B4-BE49-F238E27FC236}">
                <a16:creationId xmlns:a16="http://schemas.microsoft.com/office/drawing/2014/main" id="{B876153B-662D-A931-9EC5-29D2426A3364}"/>
              </a:ext>
            </a:extLst>
          </p:cNvPr>
          <p:cNvSpPr>
            <a:spLocks noChangeArrowheads="1"/>
          </p:cNvSpPr>
          <p:nvPr/>
        </p:nvSpPr>
        <p:spPr bwMode="auto">
          <a:xfrm>
            <a:off x="-1295400" y="1219200"/>
            <a:ext cx="104394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8.Wire mesh pulling grip (one end open)                          6  Nos </a:t>
            </a:r>
          </a:p>
          <a:p>
            <a:pPr lvl="4">
              <a:buFontTx/>
              <a:buNone/>
            </a:pPr>
            <a:r>
              <a:rPr lang="en-US" altLang="en-US" sz="2400"/>
              <a:t>       Of required dia for conductor</a:t>
            </a:r>
          </a:p>
          <a:p>
            <a:pPr lvl="4"/>
            <a:r>
              <a:rPr lang="en-US" altLang="en-US" sz="2400"/>
              <a:t>9.Wire mesh pulling grip (one end open)	                          2  Nos </a:t>
            </a:r>
          </a:p>
          <a:p>
            <a:pPr lvl="4">
              <a:buFontTx/>
              <a:buNone/>
            </a:pPr>
            <a:r>
              <a:rPr lang="en-US" altLang="en-US" sz="2400"/>
              <a:t>       of required dia for earth wire</a:t>
            </a:r>
          </a:p>
          <a:p>
            <a:pPr lvl="4"/>
            <a:r>
              <a:rPr lang="en-US" altLang="en-US" sz="2400"/>
              <a:t>10.Wire mesh pulling grip (double end open)                   4  Nos </a:t>
            </a:r>
          </a:p>
          <a:p>
            <a:pPr lvl="4">
              <a:buFontTx/>
              <a:buNone/>
            </a:pPr>
            <a:r>
              <a:rPr lang="en-US" altLang="en-US" sz="2400"/>
              <a:t>        of required dia for earth wire</a:t>
            </a:r>
          </a:p>
          <a:p>
            <a:pPr lvl="4"/>
            <a:r>
              <a:rPr lang="en-US" altLang="en-US" sz="2400"/>
              <a:t>11.Articulated joint – Heavy duty (20t)	                      10  Nos</a:t>
            </a:r>
          </a:p>
          <a:p>
            <a:pPr lvl="4">
              <a:buFontTx/>
              <a:buNone/>
            </a:pPr>
            <a:r>
              <a:rPr lang="en-US" altLang="en-US" sz="2400"/>
              <a:t>			            -  Medium duty (10t)	                      10  Nos</a:t>
            </a:r>
          </a:p>
          <a:p>
            <a:pPr lvl="4">
              <a:buFontTx/>
              <a:buNone/>
            </a:pPr>
            <a:r>
              <a:rPr lang="en-US" altLang="en-US" sz="2400"/>
              <a:t>     		                        -   light duty (5t)	  	           5  Nos</a:t>
            </a:r>
          </a:p>
          <a:p>
            <a:pPr lvl="4"/>
            <a:r>
              <a:rPr lang="en-US" altLang="en-US" sz="2400"/>
              <a:t>12.Drum mounting jack for conductor drum                 4 Sets</a:t>
            </a:r>
          </a:p>
          <a:p>
            <a:pPr lvl="4">
              <a:buFontTx/>
              <a:buNone/>
            </a:pPr>
            <a:r>
              <a:rPr lang="en-US" altLang="en-US" sz="2400"/>
              <a:t>        Of 10t capacity</a:t>
            </a:r>
          </a:p>
          <a:p>
            <a:pPr lvl="4"/>
            <a:r>
              <a:rPr lang="en-US" altLang="en-US" sz="2400"/>
              <a:t>13.Turn table (5t capacity)	                                  2  Nos</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a:extLst>
              <a:ext uri="{FF2B5EF4-FFF2-40B4-BE49-F238E27FC236}">
                <a16:creationId xmlns:a16="http://schemas.microsoft.com/office/drawing/2014/main" id="{1D6EFA92-1EC9-A320-E00A-867BE77F08D3}"/>
              </a:ext>
            </a:extLst>
          </p:cNvPr>
          <p:cNvSpPr>
            <a:spLocks noGrp="1" noChangeArrowheads="1"/>
          </p:cNvSpPr>
          <p:nvPr>
            <p:ph type="title"/>
          </p:nvPr>
        </p:nvSpPr>
        <p:spPr/>
        <p:txBody>
          <a:bodyPr/>
          <a:lstStyle/>
          <a:p>
            <a:endParaRPr lang="en-US" altLang="en-US"/>
          </a:p>
        </p:txBody>
      </p:sp>
      <p:pic>
        <p:nvPicPr>
          <p:cNvPr id="180227" name="Picture 3">
            <a:extLst>
              <a:ext uri="{FF2B5EF4-FFF2-40B4-BE49-F238E27FC236}">
                <a16:creationId xmlns:a16="http://schemas.microsoft.com/office/drawing/2014/main" id="{2677E851-9BBE-5E22-756A-CD4F576F19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0228" name="Text Box 4">
            <a:extLst>
              <a:ext uri="{FF2B5EF4-FFF2-40B4-BE49-F238E27FC236}">
                <a16:creationId xmlns:a16="http://schemas.microsoft.com/office/drawing/2014/main" id="{0E2A709F-27C1-7408-A57B-F1F35C7D7802}"/>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80229" name="Rectangle 5">
            <a:extLst>
              <a:ext uri="{FF2B5EF4-FFF2-40B4-BE49-F238E27FC236}">
                <a16:creationId xmlns:a16="http://schemas.microsoft.com/office/drawing/2014/main" id="{ABB9F0D3-C8D4-803B-A343-BCF54A6912A3}"/>
              </a:ext>
            </a:extLst>
          </p:cNvPr>
          <p:cNvSpPr>
            <a:spLocks noChangeArrowheads="1"/>
          </p:cNvSpPr>
          <p:nvPr/>
        </p:nvSpPr>
        <p:spPr bwMode="auto">
          <a:xfrm>
            <a:off x="-1295400" y="990600"/>
            <a:ext cx="10439400"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14.Anchor plate (1.5 m x 1.0 x 8 mm)    	                   10 Sets</a:t>
            </a:r>
          </a:p>
          <a:p>
            <a:pPr lvl="4">
              <a:buFontTx/>
              <a:buNone/>
            </a:pPr>
            <a:r>
              <a:rPr lang="en-US" altLang="en-US" sz="2400"/>
              <a:t>   With 15 Nos. anchor pins (45 mm dia &amp; 850 mm long)</a:t>
            </a:r>
          </a:p>
          <a:p>
            <a:pPr lvl="4"/>
            <a:r>
              <a:rPr lang="en-US" altLang="en-US" sz="2400"/>
              <a:t>15.Hydraulic compressor machine	                    8  Nos</a:t>
            </a:r>
          </a:p>
          <a:p>
            <a:pPr lvl="4">
              <a:buFontTx/>
              <a:buNone/>
            </a:pPr>
            <a:r>
              <a:rPr lang="en-US" altLang="en-US" sz="2400"/>
              <a:t>        100t capacity with die sets</a:t>
            </a:r>
          </a:p>
          <a:p>
            <a:pPr lvl="4"/>
            <a:r>
              <a:rPr lang="en-US" altLang="en-US" sz="2400"/>
              <a:t>16.Traveling ground		  		        12 Sets</a:t>
            </a:r>
          </a:p>
          <a:p>
            <a:pPr lvl="4"/>
            <a:r>
              <a:rPr lang="en-US" altLang="en-US" sz="2400"/>
              <a:t>17.Dynamometer	- 10t				        4  Nos</a:t>
            </a:r>
          </a:p>
          <a:p>
            <a:pPr lvl="4">
              <a:buFontTx/>
              <a:buNone/>
            </a:pPr>
            <a:r>
              <a:rPr lang="en-US" altLang="en-US" sz="2400"/>
              <a:t>                                    -  2t				        2  Nos</a:t>
            </a:r>
          </a:p>
          <a:p>
            <a:pPr lvl="4"/>
            <a:r>
              <a:rPr lang="en-US" altLang="en-US" sz="2400"/>
              <a:t>18.Pilot wire reel stand			                    4  Nos</a:t>
            </a:r>
          </a:p>
          <a:p>
            <a:pPr lvl="4"/>
            <a:r>
              <a:rPr lang="en-US" altLang="en-US" sz="2400"/>
              <a:t>19.Four Sheave pulley with 12 mm dia   	                    6 Sets</a:t>
            </a:r>
          </a:p>
          <a:p>
            <a:pPr lvl="4">
              <a:buFontTx/>
              <a:buNone/>
            </a:pPr>
            <a:r>
              <a:rPr lang="en-US" altLang="en-US" sz="2400"/>
              <a:t>        300 m length wire rope</a:t>
            </a:r>
          </a:p>
          <a:p>
            <a:pPr lvl="4"/>
            <a:r>
              <a:rPr lang="en-US" altLang="en-US" sz="2400"/>
              <a:t>20.Four sheave pulley with 9 mm dia		        2 Sets</a:t>
            </a:r>
          </a:p>
          <a:p>
            <a:pPr lvl="4">
              <a:buFontTx/>
              <a:buNone/>
            </a:pPr>
            <a:r>
              <a:rPr lang="en-US" altLang="en-US" sz="2400"/>
              <a:t>        300 m length wire rope</a:t>
            </a:r>
          </a:p>
          <a:p>
            <a:pPr lvl="4">
              <a:buFontTx/>
              <a:buNone/>
            </a:pPr>
            <a:endParaRPr lang="en-US" altLang="en-US" sz="2400"/>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066DFD82-2FBC-308F-A922-D16E17C714AF}"/>
              </a:ext>
            </a:extLst>
          </p:cNvPr>
          <p:cNvSpPr>
            <a:spLocks noGrp="1" noChangeArrowheads="1"/>
          </p:cNvSpPr>
          <p:nvPr>
            <p:ph type="title"/>
          </p:nvPr>
        </p:nvSpPr>
        <p:spPr/>
        <p:txBody>
          <a:bodyPr/>
          <a:lstStyle/>
          <a:p>
            <a:endParaRPr lang="en-US" altLang="en-US"/>
          </a:p>
        </p:txBody>
      </p:sp>
      <p:pic>
        <p:nvPicPr>
          <p:cNvPr id="181251" name="Picture 3">
            <a:extLst>
              <a:ext uri="{FF2B5EF4-FFF2-40B4-BE49-F238E27FC236}">
                <a16:creationId xmlns:a16="http://schemas.microsoft.com/office/drawing/2014/main" id="{F15C66D9-5132-44F9-42E8-3589BA4862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1252" name="Text Box 4">
            <a:extLst>
              <a:ext uri="{FF2B5EF4-FFF2-40B4-BE49-F238E27FC236}">
                <a16:creationId xmlns:a16="http://schemas.microsoft.com/office/drawing/2014/main" id="{135E03AD-F84D-95F9-582F-31D80C30BD47}"/>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81253" name="Rectangle 5">
            <a:extLst>
              <a:ext uri="{FF2B5EF4-FFF2-40B4-BE49-F238E27FC236}">
                <a16:creationId xmlns:a16="http://schemas.microsoft.com/office/drawing/2014/main" id="{5CE9CD2D-A527-8C40-F934-6A29D8EC6053}"/>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21.Four sheave pulley with 12 m dia     	                        4 Sets</a:t>
            </a:r>
          </a:p>
          <a:p>
            <a:pPr lvl="4">
              <a:buFontTx/>
              <a:buNone/>
            </a:pPr>
            <a:r>
              <a:rPr lang="en-US" altLang="en-US" sz="2400"/>
              <a:t>       150 m length wire rope </a:t>
            </a:r>
          </a:p>
          <a:p>
            <a:pPr lvl="4"/>
            <a:r>
              <a:rPr lang="en-US" altLang="en-US" sz="2400"/>
              <a:t>22.Equiliser pulley (10t) capacity			            16 Nos</a:t>
            </a:r>
          </a:p>
          <a:p>
            <a:pPr lvl="4"/>
            <a:r>
              <a:rPr lang="en-US" altLang="en-US" sz="2400"/>
              <a:t>23.Conductor lifting tackle			           4 Sets</a:t>
            </a:r>
          </a:p>
          <a:p>
            <a:pPr lvl="4"/>
            <a:r>
              <a:rPr lang="en-US" altLang="en-US" sz="2400"/>
              <a:t>24.Winch – motorized/ manual – 10t capacity              4  Nos</a:t>
            </a:r>
          </a:p>
          <a:p>
            <a:pPr lvl="4"/>
            <a:r>
              <a:rPr lang="en-US" altLang="en-US" sz="2400"/>
              <a:t>25.Comealong clamp for conductor 		      50/20  Nos</a:t>
            </a:r>
          </a:p>
          <a:p>
            <a:pPr lvl="4">
              <a:buFontTx/>
              <a:buNone/>
            </a:pPr>
            <a:r>
              <a:rPr lang="en-US" altLang="en-US" sz="2400"/>
              <a:t>      (bolted type / automatic)</a:t>
            </a:r>
          </a:p>
          <a:p>
            <a:pPr lvl="4"/>
            <a:r>
              <a:rPr lang="en-US" altLang="en-US" sz="2400"/>
              <a:t>26.Comealong clamp for earth wire 				 </a:t>
            </a:r>
          </a:p>
          <a:p>
            <a:pPr lvl="4">
              <a:buFontTx/>
              <a:buNone/>
            </a:pPr>
            <a:r>
              <a:rPr lang="en-US" altLang="en-US" sz="2400"/>
              <a:t>        (bolted type / automatic)                                           15 /10 Nos</a:t>
            </a:r>
          </a:p>
          <a:p>
            <a:pPr lvl="4"/>
            <a:r>
              <a:rPr lang="en-US" altLang="en-US" sz="2400"/>
              <a:t>27.Tirfor (5t capacity)		                                      6 Nos</a:t>
            </a:r>
          </a:p>
          <a:p>
            <a:pPr lvl="4"/>
            <a:r>
              <a:rPr lang="en-US" altLang="en-US" sz="2400"/>
              <a:t>28.Aerial chair ( for conductor)			              6 Nos</a:t>
            </a:r>
          </a:p>
          <a:p>
            <a:pPr lvl="4"/>
            <a:r>
              <a:rPr lang="en-US" altLang="en-US" sz="2400"/>
              <a:t>29.Aerial Trolley				                         4 Nos</a:t>
            </a:r>
          </a:p>
          <a:p>
            <a:pPr lvl="4">
              <a:buFontTx/>
              <a:buNone/>
            </a:pPr>
            <a:endParaRPr lang="en-US" altLang="en-US" sz="2400"/>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a:extLst>
              <a:ext uri="{FF2B5EF4-FFF2-40B4-BE49-F238E27FC236}">
                <a16:creationId xmlns:a16="http://schemas.microsoft.com/office/drawing/2014/main" id="{0E919628-3B84-0B84-78F7-61ED58C14852}"/>
              </a:ext>
            </a:extLst>
          </p:cNvPr>
          <p:cNvSpPr>
            <a:spLocks noGrp="1" noChangeArrowheads="1"/>
          </p:cNvSpPr>
          <p:nvPr>
            <p:ph type="title"/>
          </p:nvPr>
        </p:nvSpPr>
        <p:spPr/>
        <p:txBody>
          <a:bodyPr/>
          <a:lstStyle/>
          <a:p>
            <a:endParaRPr lang="en-US" altLang="en-US"/>
          </a:p>
        </p:txBody>
      </p:sp>
      <p:pic>
        <p:nvPicPr>
          <p:cNvPr id="182275" name="Picture 3">
            <a:extLst>
              <a:ext uri="{FF2B5EF4-FFF2-40B4-BE49-F238E27FC236}">
                <a16:creationId xmlns:a16="http://schemas.microsoft.com/office/drawing/2014/main" id="{C08129C4-3C72-7684-1BA0-B2E2D87A0E9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2276" name="Text Box 4">
            <a:extLst>
              <a:ext uri="{FF2B5EF4-FFF2-40B4-BE49-F238E27FC236}">
                <a16:creationId xmlns:a16="http://schemas.microsoft.com/office/drawing/2014/main" id="{92BCFE00-FB8E-AAAC-D0FB-F7B11C4AD644}"/>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82277" name="Rectangle 5">
            <a:extLst>
              <a:ext uri="{FF2B5EF4-FFF2-40B4-BE49-F238E27FC236}">
                <a16:creationId xmlns:a16="http://schemas.microsoft.com/office/drawing/2014/main" id="{E5C7B057-94D3-9717-088A-565D66C51721}"/>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30.Turn Buckle  -  10t			                         16 Nos</a:t>
            </a:r>
          </a:p>
          <a:p>
            <a:pPr lvl="4">
              <a:buFontTx/>
              <a:buNone/>
            </a:pPr>
            <a:r>
              <a:rPr lang="en-US" altLang="en-US" sz="2400"/>
              <a:t>                                 -    3t			                           6 Nos</a:t>
            </a:r>
          </a:p>
          <a:p>
            <a:pPr lvl="4"/>
            <a:r>
              <a:rPr lang="en-US" altLang="en-US" sz="2400"/>
              <a:t>31.Tension/Sag plate (for tensioning purpose)	               6 Nos</a:t>
            </a:r>
          </a:p>
          <a:p>
            <a:pPr lvl="4"/>
            <a:r>
              <a:rPr lang="en-US" altLang="en-US" sz="2400"/>
              <a:t>32.Sag Board					               8 Nos</a:t>
            </a:r>
          </a:p>
          <a:p>
            <a:pPr lvl="4"/>
            <a:r>
              <a:rPr lang="en-US" altLang="en-US" sz="2400"/>
              <a:t>33.Marking roller				                           4 Nos</a:t>
            </a:r>
          </a:p>
          <a:p>
            <a:pPr lvl="4"/>
            <a:r>
              <a:rPr lang="en-US" altLang="en-US" sz="2400"/>
              <a:t>34.Mismatch roller 			                           2 Nos</a:t>
            </a:r>
          </a:p>
          <a:p>
            <a:pPr lvl="4"/>
            <a:r>
              <a:rPr lang="en-US" altLang="en-US" sz="2400"/>
              <a:t>35.Joint protector					               6 Nos</a:t>
            </a:r>
          </a:p>
          <a:p>
            <a:pPr lvl="4"/>
            <a:r>
              <a:rPr lang="en-US" altLang="en-US" sz="2400"/>
              <a:t>36.Walkie talkie set				               4 Nos</a:t>
            </a:r>
          </a:p>
          <a:p>
            <a:pPr lvl="4"/>
            <a:r>
              <a:rPr lang="en-US" altLang="en-US" sz="2400"/>
              <a:t>37.Theodolite with stand				               1  No</a:t>
            </a:r>
          </a:p>
          <a:p>
            <a:pPr lvl="4"/>
            <a:r>
              <a:rPr lang="en-US" altLang="en-US" sz="2400"/>
              <a:t>38.Thermometer				                           3 Nos</a:t>
            </a:r>
          </a:p>
          <a:p>
            <a:pPr lvl="4"/>
            <a:r>
              <a:rPr lang="en-US" altLang="en-US" sz="2400"/>
              <a:t>39.Survey umbrella			                           1  No</a:t>
            </a:r>
          </a:p>
          <a:p>
            <a:pPr lvl="4"/>
            <a:r>
              <a:rPr lang="en-US" altLang="en-US" sz="2400"/>
              <a:t>40.Hydraulic wire cutter				              2 Nos</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a:extLst>
              <a:ext uri="{FF2B5EF4-FFF2-40B4-BE49-F238E27FC236}">
                <a16:creationId xmlns:a16="http://schemas.microsoft.com/office/drawing/2014/main" id="{832C5C07-2A7A-B8CB-A4AE-0FF52B560C4C}"/>
              </a:ext>
            </a:extLst>
          </p:cNvPr>
          <p:cNvSpPr>
            <a:spLocks noGrp="1" noChangeArrowheads="1"/>
          </p:cNvSpPr>
          <p:nvPr>
            <p:ph type="title"/>
          </p:nvPr>
        </p:nvSpPr>
        <p:spPr/>
        <p:txBody>
          <a:bodyPr/>
          <a:lstStyle/>
          <a:p>
            <a:endParaRPr lang="en-US" altLang="en-US"/>
          </a:p>
        </p:txBody>
      </p:sp>
      <p:pic>
        <p:nvPicPr>
          <p:cNvPr id="183299" name="Picture 3">
            <a:extLst>
              <a:ext uri="{FF2B5EF4-FFF2-40B4-BE49-F238E27FC236}">
                <a16:creationId xmlns:a16="http://schemas.microsoft.com/office/drawing/2014/main" id="{C5DC3F81-C4A2-0CAB-63B5-35D668140F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3300" name="Text Box 4">
            <a:extLst>
              <a:ext uri="{FF2B5EF4-FFF2-40B4-BE49-F238E27FC236}">
                <a16:creationId xmlns:a16="http://schemas.microsoft.com/office/drawing/2014/main" id="{41D02467-34FC-0F3D-A56A-25C7729CA694}"/>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83301" name="Rectangle 5">
            <a:extLst>
              <a:ext uri="{FF2B5EF4-FFF2-40B4-BE49-F238E27FC236}">
                <a16:creationId xmlns:a16="http://schemas.microsoft.com/office/drawing/2014/main" id="{5A367DC4-3B69-5257-289E-0C061059B57C}"/>
              </a:ext>
            </a:extLst>
          </p:cNvPr>
          <p:cNvSpPr>
            <a:spLocks noChangeArrowheads="1"/>
          </p:cNvSpPr>
          <p:nvPr/>
        </p:nvSpPr>
        <p:spPr bwMode="auto">
          <a:xfrm>
            <a:off x="-1295400" y="1371600"/>
            <a:ext cx="10439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41.Binocular			                                 3 Nos</a:t>
            </a:r>
          </a:p>
          <a:p>
            <a:pPr lvl="4"/>
            <a:r>
              <a:rPr lang="en-US" altLang="en-US" sz="2400"/>
              <a:t>42.Flag (red and green)			                    30 Nos</a:t>
            </a:r>
          </a:p>
          <a:p>
            <a:pPr lvl="4"/>
            <a:r>
              <a:rPr lang="en-US" altLang="en-US" sz="2400"/>
              <a:t>43.Crow bar (1.8 m length)		                    10 Nos</a:t>
            </a:r>
          </a:p>
          <a:p>
            <a:pPr lvl="4"/>
            <a:r>
              <a:rPr lang="en-US" altLang="en-US" sz="2400"/>
              <a:t>44.Nail puller				                   6 Nos</a:t>
            </a:r>
          </a:p>
          <a:p>
            <a:pPr lvl="4"/>
            <a:r>
              <a:rPr lang="en-US" altLang="en-US" sz="2400"/>
              <a:t>45.Wire rope   -  19 mm dia      		                   1000 m</a:t>
            </a:r>
          </a:p>
          <a:p>
            <a:pPr lvl="4">
              <a:buFontTx/>
              <a:buNone/>
            </a:pPr>
            <a:r>
              <a:rPr lang="en-US" altLang="en-US" sz="2400"/>
              <a:t>                              -   16 mm dia		                   150 m</a:t>
            </a:r>
          </a:p>
          <a:p>
            <a:pPr lvl="4">
              <a:buFontTx/>
              <a:buNone/>
            </a:pPr>
            <a:r>
              <a:rPr lang="en-US" altLang="en-US" sz="2400"/>
              <a:t>                              -   14 mm dia	    	                    900 m</a:t>
            </a:r>
          </a:p>
          <a:p>
            <a:pPr lvl="4"/>
            <a:r>
              <a:rPr lang="en-US" altLang="en-US" sz="2400"/>
              <a:t>46.Polypropylene rope  -   25 mm dia    		        500 m</a:t>
            </a:r>
          </a:p>
          <a:p>
            <a:pPr lvl="4">
              <a:buFontTx/>
              <a:buNone/>
            </a:pPr>
            <a:r>
              <a:rPr lang="en-US" altLang="en-US" sz="2400"/>
              <a:t>                                            -   19 mm dia                          500 m</a:t>
            </a:r>
          </a:p>
          <a:p>
            <a:pPr lvl="4"/>
            <a:r>
              <a:rPr lang="en-US" altLang="en-US" sz="2400"/>
              <a:t>47.‘D’ – Shackle	       -    190 mm long	                   40 Nos </a:t>
            </a:r>
          </a:p>
          <a:p>
            <a:pPr lvl="4">
              <a:buFontTx/>
              <a:buNone/>
            </a:pPr>
            <a:r>
              <a:rPr lang="en-US" altLang="en-US" sz="2400"/>
              <a:t>                                          -    150 mm long		       125 Nos</a:t>
            </a:r>
          </a:p>
          <a:p>
            <a:pPr lvl="4"/>
            <a:endParaRPr lang="en-US" altLang="en-US" sz="2400"/>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a:extLst>
              <a:ext uri="{FF2B5EF4-FFF2-40B4-BE49-F238E27FC236}">
                <a16:creationId xmlns:a16="http://schemas.microsoft.com/office/drawing/2014/main" id="{2D43EBB1-3DD8-3456-64C4-64BBECEED774}"/>
              </a:ext>
            </a:extLst>
          </p:cNvPr>
          <p:cNvSpPr>
            <a:spLocks noGrp="1" noChangeArrowheads="1"/>
          </p:cNvSpPr>
          <p:nvPr>
            <p:ph type="title"/>
          </p:nvPr>
        </p:nvSpPr>
        <p:spPr/>
        <p:txBody>
          <a:bodyPr/>
          <a:lstStyle/>
          <a:p>
            <a:endParaRPr lang="en-US" altLang="en-US"/>
          </a:p>
        </p:txBody>
      </p:sp>
      <p:pic>
        <p:nvPicPr>
          <p:cNvPr id="184323" name="Picture 3">
            <a:extLst>
              <a:ext uri="{FF2B5EF4-FFF2-40B4-BE49-F238E27FC236}">
                <a16:creationId xmlns:a16="http://schemas.microsoft.com/office/drawing/2014/main" id="{BF470744-D025-5F38-843C-897442DFEC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24" name="Text Box 4">
            <a:extLst>
              <a:ext uri="{FF2B5EF4-FFF2-40B4-BE49-F238E27FC236}">
                <a16:creationId xmlns:a16="http://schemas.microsoft.com/office/drawing/2014/main" id="{A7937B33-4320-4EF4-E237-6768B717FEDE}"/>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STRINGING</a:t>
            </a:r>
            <a:r>
              <a:rPr lang="en-US" altLang="en-US" sz="4400">
                <a:solidFill>
                  <a:schemeClr val="tx2"/>
                </a:solidFill>
              </a:rPr>
              <a:t> </a:t>
            </a:r>
          </a:p>
        </p:txBody>
      </p:sp>
      <p:sp>
        <p:nvSpPr>
          <p:cNvPr id="184325" name="Rectangle 5">
            <a:extLst>
              <a:ext uri="{FF2B5EF4-FFF2-40B4-BE49-F238E27FC236}">
                <a16:creationId xmlns:a16="http://schemas.microsoft.com/office/drawing/2014/main" id="{F444FCAA-697C-1885-53B7-D405CF8098C3}"/>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en-US" altLang="en-US" sz="2400"/>
              <a:t>48.Bulldog clamp  -    100 mm long		    125 Nos</a:t>
            </a:r>
          </a:p>
          <a:p>
            <a:pPr lvl="4">
              <a:buFontTx/>
              <a:buNone/>
            </a:pPr>
            <a:r>
              <a:rPr lang="en-US" altLang="en-US" sz="2400"/>
              <a:t>                                 -     100 mm long                            35 Nos</a:t>
            </a:r>
          </a:p>
          <a:p>
            <a:pPr lvl="4"/>
            <a:r>
              <a:rPr lang="en-US" altLang="en-US" sz="2400"/>
              <a:t>49.Hammers, spanners (both flat and ring),</a:t>
            </a:r>
          </a:p>
          <a:p>
            <a:pPr lvl="4">
              <a:buFontTx/>
              <a:buNone/>
            </a:pPr>
            <a:r>
              <a:rPr lang="en-US" altLang="en-US" sz="2400"/>
              <a:t>     round files, flat files, screw drivers, cutting pliers,         As per</a:t>
            </a:r>
          </a:p>
          <a:p>
            <a:pPr lvl="4">
              <a:buFontTx/>
              <a:buNone/>
            </a:pPr>
            <a:r>
              <a:rPr lang="en-US" altLang="en-US" sz="2400"/>
              <a:t>     steel and metallic tapes, hacksaw frame and             requirement</a:t>
            </a:r>
          </a:p>
          <a:p>
            <a:pPr lvl="4">
              <a:buFontTx/>
              <a:buNone/>
            </a:pPr>
            <a:r>
              <a:rPr lang="en-US" altLang="en-US" sz="2400"/>
              <a:t>     blades, deadments, scaffolding, slings etc.</a:t>
            </a:r>
          </a:p>
          <a:p>
            <a:pPr lvl="4"/>
            <a:r>
              <a:rPr lang="en-US" altLang="en-US" sz="2400"/>
              <a:t>50.Tents, buckets, water drums, camping cots,                 As per</a:t>
            </a:r>
          </a:p>
          <a:p>
            <a:pPr lvl="4">
              <a:buFontTx/>
              <a:buNone/>
            </a:pPr>
            <a:r>
              <a:rPr lang="en-US" altLang="en-US" sz="2400"/>
              <a:t>   table, chair, petromax, etc.           		                  requirement</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a:extLst>
              <a:ext uri="{FF2B5EF4-FFF2-40B4-BE49-F238E27FC236}">
                <a16:creationId xmlns:a16="http://schemas.microsoft.com/office/drawing/2014/main" id="{E7F8CDCC-F7FE-3E58-63BC-3B0D9BFA31B7}"/>
              </a:ext>
            </a:extLst>
          </p:cNvPr>
          <p:cNvSpPr>
            <a:spLocks noGrp="1" noChangeArrowheads="1"/>
          </p:cNvSpPr>
          <p:nvPr>
            <p:ph type="title"/>
          </p:nvPr>
        </p:nvSpPr>
        <p:spPr/>
        <p:txBody>
          <a:bodyPr/>
          <a:lstStyle/>
          <a:p>
            <a:endParaRPr lang="en-US" altLang="en-US"/>
          </a:p>
        </p:txBody>
      </p:sp>
      <p:pic>
        <p:nvPicPr>
          <p:cNvPr id="185347" name="Picture 3">
            <a:extLst>
              <a:ext uri="{FF2B5EF4-FFF2-40B4-BE49-F238E27FC236}">
                <a16:creationId xmlns:a16="http://schemas.microsoft.com/office/drawing/2014/main" id="{2C947FCC-3316-9BE4-9EC6-2A5EB600DC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5348" name="Text Box 4">
            <a:extLst>
              <a:ext uri="{FF2B5EF4-FFF2-40B4-BE49-F238E27FC236}">
                <a16:creationId xmlns:a16="http://schemas.microsoft.com/office/drawing/2014/main" id="{5C00F27B-E1FA-99FF-B38A-FF680F9FFA15}"/>
              </a:ext>
            </a:extLst>
          </p:cNvPr>
          <p:cNvSpPr txBox="1">
            <a:spLocks noChangeArrowheads="1"/>
          </p:cNvSpPr>
          <p:nvPr/>
        </p:nvSpPr>
        <p:spPr bwMode="auto">
          <a:xfrm>
            <a:off x="0" y="0"/>
            <a:ext cx="8763000" cy="9906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marL="838200" indent="-838200">
              <a:defRPr sz="2400">
                <a:solidFill>
                  <a:schemeClr val="tx1"/>
                </a:solidFill>
                <a:latin typeface="Times New Roman" panose="02020603050405020304" pitchFamily="18" charset="0"/>
              </a:defRPr>
            </a:lvl1pPr>
            <a:lvl2pPr marL="838200" indent="-838200">
              <a:defRPr sz="2400">
                <a:solidFill>
                  <a:schemeClr val="tx1"/>
                </a:solidFill>
                <a:latin typeface="Times New Roman" panose="02020603050405020304" pitchFamily="18" charset="0"/>
              </a:defRPr>
            </a:lvl2pPr>
            <a:lvl3pPr marL="838200" indent="-838200">
              <a:defRPr sz="2400">
                <a:solidFill>
                  <a:schemeClr val="tx1"/>
                </a:solidFill>
                <a:latin typeface="Times New Roman" panose="02020603050405020304" pitchFamily="18" charset="0"/>
              </a:defRPr>
            </a:lvl3pPr>
            <a:lvl4pPr marL="838200" indent="-838200">
              <a:defRPr sz="2400">
                <a:solidFill>
                  <a:schemeClr val="tx1"/>
                </a:solidFill>
                <a:latin typeface="Times New Roman" panose="02020603050405020304" pitchFamily="18" charset="0"/>
              </a:defRPr>
            </a:lvl4pPr>
            <a:lvl5pPr marL="838200" indent="-838200">
              <a:defRPr sz="2400">
                <a:solidFill>
                  <a:schemeClr val="tx1"/>
                </a:solidFill>
                <a:latin typeface="Times New Roman" panose="02020603050405020304" pitchFamily="18" charset="0"/>
              </a:defRPr>
            </a:lvl5pPr>
            <a:lvl6pPr marL="1295400" indent="-838200" eaLnBrk="0" fontAlgn="base" hangingPunct="0">
              <a:spcBef>
                <a:spcPct val="0"/>
              </a:spcBef>
              <a:spcAft>
                <a:spcPct val="0"/>
              </a:spcAft>
              <a:defRPr sz="2400">
                <a:solidFill>
                  <a:schemeClr val="tx1"/>
                </a:solidFill>
                <a:latin typeface="Times New Roman" panose="02020603050405020304" pitchFamily="18" charset="0"/>
              </a:defRPr>
            </a:lvl6pPr>
            <a:lvl7pPr marL="1752600" indent="-838200" eaLnBrk="0" fontAlgn="base" hangingPunct="0">
              <a:spcBef>
                <a:spcPct val="0"/>
              </a:spcBef>
              <a:spcAft>
                <a:spcPct val="0"/>
              </a:spcAft>
              <a:defRPr sz="2400">
                <a:solidFill>
                  <a:schemeClr val="tx1"/>
                </a:solidFill>
                <a:latin typeface="Times New Roman" panose="02020603050405020304" pitchFamily="18" charset="0"/>
              </a:defRPr>
            </a:lvl7pPr>
            <a:lvl8pPr marL="2209800" indent="-838200" eaLnBrk="0" fontAlgn="base" hangingPunct="0">
              <a:spcBef>
                <a:spcPct val="0"/>
              </a:spcBef>
              <a:spcAft>
                <a:spcPct val="0"/>
              </a:spcAft>
              <a:defRPr sz="2400">
                <a:solidFill>
                  <a:schemeClr val="tx1"/>
                </a:solidFill>
                <a:latin typeface="Times New Roman" panose="02020603050405020304" pitchFamily="18" charset="0"/>
              </a:defRPr>
            </a:lvl8pPr>
            <a:lvl9pPr marL="2667000" indent="-8382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4400" b="1">
                <a:solidFill>
                  <a:schemeClr val="tx2"/>
                </a:solidFill>
              </a:rPr>
              <a:t>Transport required for stringing</a:t>
            </a:r>
            <a:r>
              <a:rPr lang="en-US" altLang="en-US" sz="4400">
                <a:solidFill>
                  <a:schemeClr val="tx2"/>
                </a:solidFill>
              </a:rPr>
              <a:t> </a:t>
            </a:r>
          </a:p>
        </p:txBody>
      </p:sp>
      <p:sp>
        <p:nvSpPr>
          <p:cNvPr id="185349" name="Rectangle 5">
            <a:extLst>
              <a:ext uri="{FF2B5EF4-FFF2-40B4-BE49-F238E27FC236}">
                <a16:creationId xmlns:a16="http://schemas.microsoft.com/office/drawing/2014/main" id="{02F19E20-97E2-2B85-278B-1354E1ABF4F4}"/>
              </a:ext>
            </a:extLst>
          </p:cNvPr>
          <p:cNvSpPr>
            <a:spLocks noChangeArrowheads="1"/>
          </p:cNvSpPr>
          <p:nvPr/>
        </p:nvSpPr>
        <p:spPr bwMode="auto">
          <a:xfrm>
            <a:off x="-1295400" y="1752600"/>
            <a:ext cx="10439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711200" indent="-711200">
              <a:spcBef>
                <a:spcPct val="20000"/>
              </a:spcBef>
              <a:buChar char="•"/>
              <a:defRPr sz="3200">
                <a:solidFill>
                  <a:schemeClr val="tx1"/>
                </a:solidFill>
                <a:latin typeface="Times New Roman" panose="02020603050405020304" pitchFamily="18" charset="0"/>
              </a:defRPr>
            </a:lvl1pPr>
            <a:lvl2pPr marL="1066800" indent="-609600">
              <a:spcBef>
                <a:spcPct val="20000"/>
              </a:spcBef>
              <a:buChar char="–"/>
              <a:defRPr sz="2800">
                <a:solidFill>
                  <a:schemeClr val="tx1"/>
                </a:solidFill>
                <a:latin typeface="Times New Roman" panose="02020603050405020304" pitchFamily="18" charset="0"/>
              </a:defRPr>
            </a:lvl2pPr>
            <a:lvl3pPr marL="1422400" indent="-508000">
              <a:spcBef>
                <a:spcPct val="20000"/>
              </a:spcBef>
              <a:buChar char="•"/>
              <a:defRPr sz="2400">
                <a:solidFill>
                  <a:schemeClr val="tx1"/>
                </a:solidFill>
                <a:latin typeface="Times New Roman" panose="02020603050405020304" pitchFamily="18" charset="0"/>
              </a:defRPr>
            </a:lvl3pPr>
            <a:lvl4pPr marL="1828800" indent="-457200">
              <a:spcBef>
                <a:spcPct val="20000"/>
              </a:spcBef>
              <a:buChar char="–"/>
              <a:defRPr sz="2000">
                <a:solidFill>
                  <a:schemeClr val="tx1"/>
                </a:solidFill>
                <a:latin typeface="Times New Roman" panose="02020603050405020304" pitchFamily="18" charset="0"/>
              </a:defRPr>
            </a:lvl4pPr>
            <a:lvl5pPr marL="2286000" indent="-457200">
              <a:spcBef>
                <a:spcPct val="20000"/>
              </a:spcBef>
              <a:buChar char="»"/>
              <a:defRPr sz="2000">
                <a:solidFill>
                  <a:schemeClr val="tx1"/>
                </a:solidFill>
                <a:latin typeface="Times New Roman" panose="02020603050405020304" pitchFamily="18" charset="0"/>
              </a:defRPr>
            </a:lvl5pPr>
            <a:lvl6pPr marL="2743200" indent="-4572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3200400" indent="-4572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657600" indent="-4572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4114800" indent="-4572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4"/>
            <a:r>
              <a:rPr lang="pt-BR" altLang="en-US" sz="2400"/>
              <a:t>                                               Tension stringing     Manual stringing  </a:t>
            </a:r>
          </a:p>
          <a:p>
            <a:pPr lvl="4">
              <a:buFontTx/>
              <a:buNone/>
            </a:pPr>
            <a:r>
              <a:rPr lang="pt-BR" altLang="en-US" sz="2400"/>
              <a:t>                                                    -------------------------------------------</a:t>
            </a:r>
          </a:p>
          <a:p>
            <a:pPr lvl="4"/>
            <a:r>
              <a:rPr lang="pt-BR" altLang="en-US" sz="2400"/>
              <a:t>1.Truck 			              4 Nos		           4 Nos</a:t>
            </a:r>
          </a:p>
          <a:p>
            <a:pPr lvl="4"/>
            <a:r>
              <a:rPr lang="pt-BR" altLang="en-US" sz="2400"/>
              <a:t>2.75 h.p. tractor                              2 Nos		           1  No</a:t>
            </a:r>
          </a:p>
          <a:p>
            <a:pPr lvl="4"/>
            <a:r>
              <a:rPr lang="pt-BR" altLang="en-US" sz="2400"/>
              <a:t>3.35 h.p./45 h.p. Tractor		  5 Nos		           6 Nos</a:t>
            </a:r>
          </a:p>
          <a:p>
            <a:pPr lvl="4">
              <a:buFontTx/>
              <a:buNone/>
            </a:pPr>
            <a:r>
              <a:rPr lang="pt-BR" altLang="en-US" sz="2400"/>
              <a:t>   and trailors</a:t>
            </a:r>
          </a:p>
          <a:p>
            <a:pPr lvl="4"/>
            <a:r>
              <a:rPr lang="pt-BR" altLang="en-US" sz="2400"/>
              <a:t>4.Jeep			               2 Nos	           2 Nos</a:t>
            </a:r>
          </a:p>
          <a:p>
            <a:pPr lvl="4"/>
            <a:r>
              <a:rPr lang="pt-BR" altLang="en-US" sz="2400"/>
              <a:t>5.Motor Cycle		               1  No		           1  No</a:t>
            </a:r>
          </a:p>
          <a:p>
            <a:pPr lvl="4"/>
            <a:endParaRPr lang="en-US" altLang="en-US" sz="2400"/>
          </a:p>
          <a:p>
            <a:pPr lvl="4"/>
            <a:endParaRPr lang="en-US" altLang="en-US" sz="2400"/>
          </a:p>
          <a:p>
            <a:pPr lvl="4">
              <a:buFontTx/>
              <a:buNone/>
            </a:pPr>
            <a:r>
              <a:rPr lang="pt-BR" altLang="en-US" sz="2400"/>
              <a:t>   </a:t>
            </a:r>
            <a:r>
              <a:rPr lang="en-US" altLang="en-US" sz="2400"/>
              <a:t>                                                                                                  </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AutoShape 2">
            <a:extLst>
              <a:ext uri="{FF2B5EF4-FFF2-40B4-BE49-F238E27FC236}">
                <a16:creationId xmlns:a16="http://schemas.microsoft.com/office/drawing/2014/main" id="{7ECA8576-0FDB-5C88-BE19-B20191B1F9DA}"/>
              </a:ext>
            </a:extLst>
          </p:cNvPr>
          <p:cNvSpPr>
            <a:spLocks noChangeArrowheads="1"/>
          </p:cNvSpPr>
          <p:nvPr/>
        </p:nvSpPr>
        <p:spPr bwMode="auto">
          <a:xfrm>
            <a:off x="3187700" y="2286000"/>
            <a:ext cx="5791200" cy="3733800"/>
          </a:xfrm>
          <a:prstGeom prst="horizontalScroll">
            <a:avLst>
              <a:gd name="adj" fmla="val 12500"/>
            </a:avLst>
          </a:prstGeom>
          <a:gradFill rotWithShape="0">
            <a:gsLst>
              <a:gs pos="0">
                <a:schemeClr val="bg1"/>
              </a:gs>
              <a:gs pos="100000">
                <a:srgbClr val="98BCCE"/>
              </a:gs>
            </a:gsLst>
            <a:path path="rect">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186371" name="Picture 4">
            <a:extLst>
              <a:ext uri="{FF2B5EF4-FFF2-40B4-BE49-F238E27FC236}">
                <a16:creationId xmlns:a16="http://schemas.microsoft.com/office/drawing/2014/main" id="{3CE72C22-1AF2-C35C-0EC9-7B7B5F0C38E2}"/>
              </a:ext>
            </a:extLst>
          </p:cNvPr>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173038" y="1938338"/>
            <a:ext cx="2889250" cy="4240212"/>
          </a:xfrm>
          <a:prstGeom prst="rect">
            <a:avLst/>
          </a:prstGeom>
          <a:noFill/>
          <a:ln>
            <a:noFill/>
          </a:ln>
          <a:effectLst>
            <a:outerShdw dist="107763" dir="135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6372" name="Text Box 5">
            <a:extLst>
              <a:ext uri="{FF2B5EF4-FFF2-40B4-BE49-F238E27FC236}">
                <a16:creationId xmlns:a16="http://schemas.microsoft.com/office/drawing/2014/main" id="{27AE1463-8A86-3CBB-7B1B-5EB07B6030D9}"/>
              </a:ext>
            </a:extLst>
          </p:cNvPr>
          <p:cNvSpPr txBox="1">
            <a:spLocks noChangeArrowheads="1"/>
          </p:cNvSpPr>
          <p:nvPr/>
        </p:nvSpPr>
        <p:spPr bwMode="auto">
          <a:xfrm>
            <a:off x="288925" y="2698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6373" name="Text Box 8">
            <a:extLst>
              <a:ext uri="{FF2B5EF4-FFF2-40B4-BE49-F238E27FC236}">
                <a16:creationId xmlns:a16="http://schemas.microsoft.com/office/drawing/2014/main" id="{C6FDA959-928F-5A81-2019-8FC93F6E5D11}"/>
              </a:ext>
            </a:extLst>
          </p:cNvPr>
          <p:cNvSpPr txBox="1">
            <a:spLocks noChangeArrowheads="1"/>
          </p:cNvSpPr>
          <p:nvPr/>
        </p:nvSpPr>
        <p:spPr bwMode="auto">
          <a:xfrm>
            <a:off x="3657600" y="2817813"/>
            <a:ext cx="51816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800" b="1">
                <a:solidFill>
                  <a:srgbClr val="003366"/>
                </a:solidFill>
                <a:latin typeface="Arial" panose="020B0604020202020204" pitchFamily="34" charset="0"/>
              </a:rPr>
              <a:t>Philosophy of Foundation Design,</a:t>
            </a:r>
          </a:p>
          <a:p>
            <a:pPr algn="ctr"/>
            <a:r>
              <a:rPr lang="en-US" altLang="en-US" sz="2800" b="1">
                <a:solidFill>
                  <a:srgbClr val="003366"/>
                </a:solidFill>
                <a:latin typeface="Arial" panose="020B0604020202020204" pitchFamily="34" charset="0"/>
              </a:rPr>
              <a:t>Approach to Foundation Design,</a:t>
            </a:r>
          </a:p>
          <a:p>
            <a:pPr algn="ctr"/>
            <a:r>
              <a:rPr lang="en-US" altLang="en-US" sz="2800" b="1">
                <a:solidFill>
                  <a:srgbClr val="003366"/>
                </a:solidFill>
                <a:latin typeface="Arial" panose="020B0604020202020204" pitchFamily="34" charset="0"/>
              </a:rPr>
              <a:t>Design Parameters,</a:t>
            </a:r>
          </a:p>
          <a:p>
            <a:pPr algn="ctr"/>
            <a:r>
              <a:rPr lang="en-US" altLang="en-US" sz="2800" b="1">
                <a:solidFill>
                  <a:srgbClr val="003366"/>
                </a:solidFill>
                <a:latin typeface="Arial" panose="020B0604020202020204" pitchFamily="34" charset="0"/>
              </a:rPr>
              <a:t>Examples of Design.</a:t>
            </a:r>
          </a:p>
        </p:txBody>
      </p:sp>
      <p:sp>
        <p:nvSpPr>
          <p:cNvPr id="186374" name="Text Box 9">
            <a:extLst>
              <a:ext uri="{FF2B5EF4-FFF2-40B4-BE49-F238E27FC236}">
                <a16:creationId xmlns:a16="http://schemas.microsoft.com/office/drawing/2014/main" id="{A36F46CA-52C5-8590-FB08-56FB266B7508}"/>
              </a:ext>
            </a:extLst>
          </p:cNvPr>
          <p:cNvSpPr txBox="1">
            <a:spLocks noChangeArrowheads="1"/>
          </p:cNvSpPr>
          <p:nvPr/>
        </p:nvSpPr>
        <p:spPr bwMode="auto">
          <a:xfrm>
            <a:off x="304800" y="304800"/>
            <a:ext cx="8534400" cy="1295400"/>
          </a:xfrm>
          <a:prstGeom prst="rect">
            <a:avLst/>
          </a:prstGeom>
          <a:gradFill rotWithShape="0">
            <a:gsLst>
              <a:gs pos="0">
                <a:srgbClr val="003366"/>
              </a:gs>
              <a:gs pos="50000">
                <a:srgbClr val="6CA1BC"/>
              </a:gs>
              <a:gs pos="100000">
                <a:srgbClr val="003366"/>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3500" b="1">
                <a:solidFill>
                  <a:srgbClr val="FFFFCC"/>
                </a:solidFill>
                <a:latin typeface="Arial" panose="020B0604020202020204" pitchFamily="34" charset="0"/>
              </a:rPr>
              <a:t>Volume- III</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a:extLst>
              <a:ext uri="{FF2B5EF4-FFF2-40B4-BE49-F238E27FC236}">
                <a16:creationId xmlns:a16="http://schemas.microsoft.com/office/drawing/2014/main" id="{15388E86-8221-F02D-454B-763EA47DD3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7395" name="Rectangle 3">
            <a:extLst>
              <a:ext uri="{FF2B5EF4-FFF2-40B4-BE49-F238E27FC236}">
                <a16:creationId xmlns:a16="http://schemas.microsoft.com/office/drawing/2014/main" id="{D28EE686-EEF8-BC8A-4E5A-1869136F59D1}"/>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87396" name="Text Box 4">
            <a:extLst>
              <a:ext uri="{FF2B5EF4-FFF2-40B4-BE49-F238E27FC236}">
                <a16:creationId xmlns:a16="http://schemas.microsoft.com/office/drawing/2014/main" id="{3AF579B3-BFD7-C858-5FE5-6546F248ADE7}"/>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87397" name="Text Box 5">
            <a:extLst>
              <a:ext uri="{FF2B5EF4-FFF2-40B4-BE49-F238E27FC236}">
                <a16:creationId xmlns:a16="http://schemas.microsoft.com/office/drawing/2014/main" id="{106D8189-4F33-C3DA-08F7-E14534E5545A}"/>
              </a:ext>
            </a:extLst>
          </p:cNvPr>
          <p:cNvSpPr txBox="1">
            <a:spLocks noChangeArrowheads="1"/>
          </p:cNvSpPr>
          <p:nvPr/>
        </p:nvSpPr>
        <p:spPr bwMode="auto">
          <a:xfrm>
            <a:off x="88900" y="914400"/>
            <a:ext cx="8458200" cy="1509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366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1.1	Under the Research Station Oriented Project (RSOP) of CBI&amp;P, GEB carried out R&amp;D on tower foundation.  After study it was revealed that the only indeterminate parameter of the tower foundation is its resistance against pull-out</a:t>
            </a:r>
            <a:r>
              <a:rPr lang="en-US" altLang="en-US" sz="1800">
                <a:latin typeface="Arial" panose="020B0604020202020204" pitchFamily="34" charset="0"/>
              </a:rPr>
              <a:t> </a:t>
            </a:r>
            <a:r>
              <a:rPr lang="en-US" altLang="en-US" sz="1500" b="1">
                <a:latin typeface="Arial" panose="020B0604020202020204" pitchFamily="34" charset="0"/>
              </a:rPr>
              <a:t>forces.  The other parameters like soil bearing capacity, soil density, cohesion of soil, angle of internal friction of soil are determinate and can be determined by </a:t>
            </a:r>
            <a:r>
              <a:rPr lang="en-US" altLang="en-US" sz="1500" b="1" i="1">
                <a:latin typeface="Arial" panose="020B0604020202020204" pitchFamily="34" charset="0"/>
              </a:rPr>
              <a:t>in-situ</a:t>
            </a:r>
            <a:r>
              <a:rPr lang="en-US" altLang="en-US" sz="1500" b="1">
                <a:latin typeface="Arial" panose="020B0604020202020204" pitchFamily="34" charset="0"/>
              </a:rPr>
              <a:t> and laboratory testing.	</a:t>
            </a:r>
          </a:p>
        </p:txBody>
      </p:sp>
      <p:sp>
        <p:nvSpPr>
          <p:cNvPr id="187398" name="Text Box 6">
            <a:extLst>
              <a:ext uri="{FF2B5EF4-FFF2-40B4-BE49-F238E27FC236}">
                <a16:creationId xmlns:a16="http://schemas.microsoft.com/office/drawing/2014/main" id="{0A26EC5A-2A7E-F917-B23D-421E0BA87CEB}"/>
              </a:ext>
            </a:extLst>
          </p:cNvPr>
          <p:cNvSpPr txBox="1">
            <a:spLocks noChangeArrowheads="1"/>
          </p:cNvSpPr>
          <p:nvPr/>
        </p:nvSpPr>
        <p:spPr bwMode="auto">
          <a:xfrm>
            <a:off x="0" y="2438400"/>
            <a:ext cx="86106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1.2	It was also observed that most of the foundations failed due to uprooting from the soil.  Thus the research on tower foundation with a particular reference to pull-out test was set to motion.</a:t>
            </a:r>
          </a:p>
        </p:txBody>
      </p:sp>
      <p:sp>
        <p:nvSpPr>
          <p:cNvPr id="187399" name="Text Box 7">
            <a:extLst>
              <a:ext uri="{FF2B5EF4-FFF2-40B4-BE49-F238E27FC236}">
                <a16:creationId xmlns:a16="http://schemas.microsoft.com/office/drawing/2014/main" id="{3F668ED6-1AED-298C-914B-745D03579D5E}"/>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sp>
        <p:nvSpPr>
          <p:cNvPr id="187400" name="Text Box 8">
            <a:extLst>
              <a:ext uri="{FF2B5EF4-FFF2-40B4-BE49-F238E27FC236}">
                <a16:creationId xmlns:a16="http://schemas.microsoft.com/office/drawing/2014/main" id="{2C640351-4359-F5F3-1482-D8AD09268BAA}"/>
              </a:ext>
            </a:extLst>
          </p:cNvPr>
          <p:cNvSpPr txBox="1">
            <a:spLocks noChangeArrowheads="1"/>
          </p:cNvSpPr>
          <p:nvPr/>
        </p:nvSpPr>
        <p:spPr bwMode="auto">
          <a:xfrm>
            <a:off x="0" y="3200400"/>
            <a:ext cx="88392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1.3	Tower foundations were cast in various locations in the State of Gujarat selecting various types of soils and soil combination.  The foundations were pulled out of the ground after a passage of more than a month.  </a:t>
            </a:r>
          </a:p>
        </p:txBody>
      </p:sp>
      <p:sp>
        <p:nvSpPr>
          <p:cNvPr id="187401" name="Text Box 9">
            <a:extLst>
              <a:ext uri="{FF2B5EF4-FFF2-40B4-BE49-F238E27FC236}">
                <a16:creationId xmlns:a16="http://schemas.microsoft.com/office/drawing/2014/main" id="{B60FF550-469D-9777-EDA3-560C71484A19}"/>
              </a:ext>
            </a:extLst>
          </p:cNvPr>
          <p:cNvSpPr txBox="1">
            <a:spLocks noChangeArrowheads="1"/>
          </p:cNvSpPr>
          <p:nvPr/>
        </p:nvSpPr>
        <p:spPr bwMode="auto">
          <a:xfrm>
            <a:off x="0" y="3962400"/>
            <a:ext cx="88392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1.4	Different configurations of foundation were selected for the test.  All the foundations were provided with heavy reinforcement.  The pull-out test was conducted with the help of 10 MT, 20 MT, 50 MT and 100 MT central hole hydraulic  jack.  </a:t>
            </a:r>
          </a:p>
        </p:txBody>
      </p:sp>
      <p:sp>
        <p:nvSpPr>
          <p:cNvPr id="187402" name="Text Box 10">
            <a:extLst>
              <a:ext uri="{FF2B5EF4-FFF2-40B4-BE49-F238E27FC236}">
                <a16:creationId xmlns:a16="http://schemas.microsoft.com/office/drawing/2014/main" id="{DD0616E3-739C-4DE7-FFA9-D3280AE37788}"/>
              </a:ext>
            </a:extLst>
          </p:cNvPr>
          <p:cNvSpPr txBox="1">
            <a:spLocks noChangeArrowheads="1"/>
          </p:cNvSpPr>
          <p:nvPr/>
        </p:nvSpPr>
        <p:spPr bwMode="auto">
          <a:xfrm>
            <a:off x="0" y="5029200"/>
            <a:ext cx="88392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1.5	In addition to the pull-out test on tower foundation, skin friction test were also conducted on various types of soils to determine the friction between the soil and the concrete.  These foundations were shallow in depth.  In this also square and round configurations were tried out.</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442" name="Picture 2">
            <a:extLst>
              <a:ext uri="{FF2B5EF4-FFF2-40B4-BE49-F238E27FC236}">
                <a16:creationId xmlns:a16="http://schemas.microsoft.com/office/drawing/2014/main" id="{46A00591-8A4A-E5B5-45ED-1680AB67BC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3" name="Rectangle 3">
            <a:extLst>
              <a:ext uri="{FF2B5EF4-FFF2-40B4-BE49-F238E27FC236}">
                <a16:creationId xmlns:a16="http://schemas.microsoft.com/office/drawing/2014/main" id="{AA6F74EF-DE6B-ED57-7E87-6A3E707908D7}"/>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89444" name="Text Box 4">
            <a:extLst>
              <a:ext uri="{FF2B5EF4-FFF2-40B4-BE49-F238E27FC236}">
                <a16:creationId xmlns:a16="http://schemas.microsoft.com/office/drawing/2014/main" id="{F20FC903-6F79-75B4-C56C-40A4410C615B}"/>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89445" name="Text Box 5">
            <a:extLst>
              <a:ext uri="{FF2B5EF4-FFF2-40B4-BE49-F238E27FC236}">
                <a16:creationId xmlns:a16="http://schemas.microsoft.com/office/drawing/2014/main" id="{CF9B5538-B126-9FC1-8CD4-A44374FFE27A}"/>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sp>
        <p:nvSpPr>
          <p:cNvPr id="189446" name="Text Box 6">
            <a:extLst>
              <a:ext uri="{FF2B5EF4-FFF2-40B4-BE49-F238E27FC236}">
                <a16:creationId xmlns:a16="http://schemas.microsoft.com/office/drawing/2014/main" id="{E32005D1-C6C9-FB8D-F90A-D5F8D94A68B9}"/>
              </a:ext>
            </a:extLst>
          </p:cNvPr>
          <p:cNvSpPr txBox="1">
            <a:spLocks noChangeArrowheads="1"/>
          </p:cNvSpPr>
          <p:nvPr/>
        </p:nvSpPr>
        <p:spPr bwMode="auto">
          <a:xfrm>
            <a:off x="0" y="14478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1.6	The tower footing with under cut were also pulled out to determine the fact of under cut against the uplift.</a:t>
            </a:r>
          </a:p>
        </p:txBody>
      </p:sp>
      <p:sp>
        <p:nvSpPr>
          <p:cNvPr id="189447" name="Text Box 7">
            <a:extLst>
              <a:ext uri="{FF2B5EF4-FFF2-40B4-BE49-F238E27FC236}">
                <a16:creationId xmlns:a16="http://schemas.microsoft.com/office/drawing/2014/main" id="{43B2D261-7544-AC65-6C58-C28A13D9560F}"/>
              </a:ext>
            </a:extLst>
          </p:cNvPr>
          <p:cNvSpPr txBox="1">
            <a:spLocks noChangeArrowheads="1"/>
          </p:cNvSpPr>
          <p:nvPr/>
        </p:nvSpPr>
        <p:spPr bwMode="auto">
          <a:xfrm>
            <a:off x="0" y="2514600"/>
            <a:ext cx="86106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1.7	The tests were carried out in normal dry soil, dry black cotton soil, soft murrum, hard murrum, soft rock and hard rock.  Tests were also carried out on composite soil foundations.</a:t>
            </a:r>
          </a:p>
        </p:txBody>
      </p:sp>
      <p:sp>
        <p:nvSpPr>
          <p:cNvPr id="189448" name="Text Box 8">
            <a:extLst>
              <a:ext uri="{FF2B5EF4-FFF2-40B4-BE49-F238E27FC236}">
                <a16:creationId xmlns:a16="http://schemas.microsoft.com/office/drawing/2014/main" id="{99D84763-3669-1157-861D-8E2334A65E1C}"/>
              </a:ext>
            </a:extLst>
          </p:cNvPr>
          <p:cNvSpPr txBox="1">
            <a:spLocks noChangeArrowheads="1"/>
          </p:cNvSpPr>
          <p:nvPr/>
        </p:nvSpPr>
        <p:spPr bwMode="auto">
          <a:xfrm>
            <a:off x="0" y="4038600"/>
            <a:ext cx="8610600" cy="169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1.8	For carrying out test on submerged soil, the empty compartments of septic tank of switch-yard under construction were selected. Two compartments were filled up with borrowed normal soil and two compartments were filled up by borrowed black cotton soil. Dry and wet spell were given to the compartments till the density of the soil became that of parent soil. The compartment s were flooded by using pipes laid below the compartments. Thus buoyant pressure was created. The pull out tests were then carried out.</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490" name="Picture 2">
            <a:extLst>
              <a:ext uri="{FF2B5EF4-FFF2-40B4-BE49-F238E27FC236}">
                <a16:creationId xmlns:a16="http://schemas.microsoft.com/office/drawing/2014/main" id="{671DE6F2-FEA1-EC7C-DCF7-C3331ED8CF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1491" name="Rectangle 3">
            <a:extLst>
              <a:ext uri="{FF2B5EF4-FFF2-40B4-BE49-F238E27FC236}">
                <a16:creationId xmlns:a16="http://schemas.microsoft.com/office/drawing/2014/main" id="{EADC343C-2CE7-4D64-E260-3F89887A6EE4}"/>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91492" name="Text Box 4">
            <a:extLst>
              <a:ext uri="{FF2B5EF4-FFF2-40B4-BE49-F238E27FC236}">
                <a16:creationId xmlns:a16="http://schemas.microsoft.com/office/drawing/2014/main" id="{750BB236-56DA-3E57-E5D7-429AFDF97973}"/>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91493" name="Text Box 5">
            <a:extLst>
              <a:ext uri="{FF2B5EF4-FFF2-40B4-BE49-F238E27FC236}">
                <a16:creationId xmlns:a16="http://schemas.microsoft.com/office/drawing/2014/main" id="{02DD6FB9-E67A-B6C1-CB41-4D1A3B3DC451}"/>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sp>
        <p:nvSpPr>
          <p:cNvPr id="191494" name="Text Box 6">
            <a:extLst>
              <a:ext uri="{FF2B5EF4-FFF2-40B4-BE49-F238E27FC236}">
                <a16:creationId xmlns:a16="http://schemas.microsoft.com/office/drawing/2014/main" id="{EF0D4307-0107-CEA7-8BBC-0D1A74B1A32B}"/>
              </a:ext>
            </a:extLst>
          </p:cNvPr>
          <p:cNvSpPr txBox="1">
            <a:spLocks noChangeArrowheads="1"/>
          </p:cNvSpPr>
          <p:nvPr/>
        </p:nvSpPr>
        <p:spPr bwMode="auto">
          <a:xfrm>
            <a:off x="0" y="3810000"/>
            <a:ext cx="86106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1.10	The condition monitoring of the tower foundation was carried out through inspection of foundation by excavating one side of one leg of the tower without any outage on the line. The investigation was done on various transmission line upto a voltage class of 400 kV.</a:t>
            </a:r>
          </a:p>
        </p:txBody>
      </p:sp>
      <p:sp>
        <p:nvSpPr>
          <p:cNvPr id="191495" name="Text Box 7">
            <a:extLst>
              <a:ext uri="{FF2B5EF4-FFF2-40B4-BE49-F238E27FC236}">
                <a16:creationId xmlns:a16="http://schemas.microsoft.com/office/drawing/2014/main" id="{C706913E-D1F2-4D1E-0FFF-C295F1B1A93F}"/>
              </a:ext>
            </a:extLst>
          </p:cNvPr>
          <p:cNvSpPr txBox="1">
            <a:spLocks noChangeArrowheads="1"/>
          </p:cNvSpPr>
          <p:nvPr/>
        </p:nvSpPr>
        <p:spPr bwMode="auto">
          <a:xfrm>
            <a:off x="0" y="1371600"/>
            <a:ext cx="86106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1.9	The results of the tests were astonishing.  It was revealed that under cut foundations offer very high resistance to uplift.  It was found that normal soil also offers a skin friction of about 0.3 Kg. per Sq. cm.  The values for soft rock and hard rock were 2.5 Kg. per Sq. cm. and 4.0 Kg. per Sq. cm.  The foundations with anchors at 45 Degree offered 15 to 20% higher resistance compared to one without them.  Deeper foundations offered higher resistance in a geometrical progression to the relative depth.  The R&amp;D work lasted for about three years.  The recommendations have been accepted at National level.</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a:extLst>
              <a:ext uri="{FF2B5EF4-FFF2-40B4-BE49-F238E27FC236}">
                <a16:creationId xmlns:a16="http://schemas.microsoft.com/office/drawing/2014/main" id="{5A5C67C0-348B-DCBE-760F-B5DDE76377E5}"/>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93539" name="Text Box 3">
            <a:extLst>
              <a:ext uri="{FF2B5EF4-FFF2-40B4-BE49-F238E27FC236}">
                <a16:creationId xmlns:a16="http://schemas.microsoft.com/office/drawing/2014/main" id="{8462F918-608C-7444-E447-04CB299A8DD9}"/>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93540" name="Text Box 4">
            <a:extLst>
              <a:ext uri="{FF2B5EF4-FFF2-40B4-BE49-F238E27FC236}">
                <a16:creationId xmlns:a16="http://schemas.microsoft.com/office/drawing/2014/main" id="{DAD6E731-8DDF-1CEB-0CC4-AD8A311CAD97}"/>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193541" name="Object 5">
            <a:extLst>
              <a:ext uri="{FF2B5EF4-FFF2-40B4-BE49-F238E27FC236}">
                <a16:creationId xmlns:a16="http://schemas.microsoft.com/office/drawing/2014/main" id="{E9F3F606-82F9-465D-A70F-54B881AA5187}"/>
              </a:ext>
            </a:extLst>
          </p:cNvPr>
          <p:cNvGraphicFramePr>
            <a:graphicFrameLocks noChangeAspect="1"/>
          </p:cNvGraphicFramePr>
          <p:nvPr/>
        </p:nvGraphicFramePr>
        <p:xfrm>
          <a:off x="1828800" y="990600"/>
          <a:ext cx="5867400" cy="5543550"/>
        </p:xfrm>
        <a:graphic>
          <a:graphicData uri="http://schemas.openxmlformats.org/presentationml/2006/ole">
            <mc:AlternateContent xmlns:mc="http://schemas.openxmlformats.org/markup-compatibility/2006">
              <mc:Choice xmlns:v="urn:schemas-microsoft-com:vml" Requires="v">
                <p:oleObj spid="_x0000_s18436" name="CorelPhotoPaint.Image.10" r:id="rId4" imgW="23847619" imgH="22526984" progId="CorelPhotoPaint.Image.10">
                  <p:embed/>
                </p:oleObj>
              </mc:Choice>
              <mc:Fallback>
                <p:oleObj name="CorelPhotoPaint.Image.10" r:id="rId4" imgW="23847619" imgH="22526984"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990600"/>
                        <a:ext cx="5867400" cy="554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a:extLst>
              <a:ext uri="{FF2B5EF4-FFF2-40B4-BE49-F238E27FC236}">
                <a16:creationId xmlns:a16="http://schemas.microsoft.com/office/drawing/2014/main" id="{41AA5804-7A08-EABF-8E2B-ABE94A81B4F9}"/>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95587" name="Text Box 3">
            <a:extLst>
              <a:ext uri="{FF2B5EF4-FFF2-40B4-BE49-F238E27FC236}">
                <a16:creationId xmlns:a16="http://schemas.microsoft.com/office/drawing/2014/main" id="{16E78E4F-3E77-62D2-71B1-76F2F752A2F1}"/>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95588" name="Text Box 4">
            <a:extLst>
              <a:ext uri="{FF2B5EF4-FFF2-40B4-BE49-F238E27FC236}">
                <a16:creationId xmlns:a16="http://schemas.microsoft.com/office/drawing/2014/main" id="{EA6E033B-A169-4541-31E2-0A3B023FE567}"/>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195589" name="Object 5">
            <a:extLst>
              <a:ext uri="{FF2B5EF4-FFF2-40B4-BE49-F238E27FC236}">
                <a16:creationId xmlns:a16="http://schemas.microsoft.com/office/drawing/2014/main" id="{36B01FA2-4DA2-664B-0DED-D5BA9EF9F056}"/>
              </a:ext>
            </a:extLst>
          </p:cNvPr>
          <p:cNvGraphicFramePr>
            <a:graphicFrameLocks noChangeAspect="1"/>
          </p:cNvGraphicFramePr>
          <p:nvPr/>
        </p:nvGraphicFramePr>
        <p:xfrm>
          <a:off x="609600" y="1219200"/>
          <a:ext cx="8077200" cy="5280025"/>
        </p:xfrm>
        <a:graphic>
          <a:graphicData uri="http://schemas.openxmlformats.org/presentationml/2006/ole">
            <mc:AlternateContent xmlns:mc="http://schemas.openxmlformats.org/markup-compatibility/2006">
              <mc:Choice xmlns:v="urn:schemas-microsoft-com:vml" Requires="v">
                <p:oleObj spid="_x0000_s19460" name="CorelPhotoPaint.Image.10" r:id="rId4" imgW="12279365" imgH="8025397" progId="CorelPhotoPaint.Image.10">
                  <p:embed/>
                </p:oleObj>
              </mc:Choice>
              <mc:Fallback>
                <p:oleObj name="CorelPhotoPaint.Image.10" r:id="rId4" imgW="12279365" imgH="8025397"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1219200"/>
                        <a:ext cx="8077200" cy="528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a:extLst>
              <a:ext uri="{FF2B5EF4-FFF2-40B4-BE49-F238E27FC236}">
                <a16:creationId xmlns:a16="http://schemas.microsoft.com/office/drawing/2014/main" id="{0260F098-766B-DBCE-7F69-23AAB9B5F43A}"/>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97635" name="Text Box 3">
            <a:extLst>
              <a:ext uri="{FF2B5EF4-FFF2-40B4-BE49-F238E27FC236}">
                <a16:creationId xmlns:a16="http://schemas.microsoft.com/office/drawing/2014/main" id="{796C34EC-3117-9E7F-B17E-DE1572B9E17B}"/>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97636" name="Text Box 4">
            <a:extLst>
              <a:ext uri="{FF2B5EF4-FFF2-40B4-BE49-F238E27FC236}">
                <a16:creationId xmlns:a16="http://schemas.microsoft.com/office/drawing/2014/main" id="{55F8BB58-1760-4177-EA93-7D06DC07F0C2}"/>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197637" name="Object 5">
            <a:extLst>
              <a:ext uri="{FF2B5EF4-FFF2-40B4-BE49-F238E27FC236}">
                <a16:creationId xmlns:a16="http://schemas.microsoft.com/office/drawing/2014/main" id="{563851B8-C4CF-96D2-9944-90AD176BDF2D}"/>
              </a:ext>
            </a:extLst>
          </p:cNvPr>
          <p:cNvGraphicFramePr>
            <a:graphicFrameLocks noChangeAspect="1"/>
          </p:cNvGraphicFramePr>
          <p:nvPr/>
        </p:nvGraphicFramePr>
        <p:xfrm>
          <a:off x="685800" y="1066800"/>
          <a:ext cx="7843838" cy="5338763"/>
        </p:xfrm>
        <a:graphic>
          <a:graphicData uri="http://schemas.openxmlformats.org/presentationml/2006/ole">
            <mc:AlternateContent xmlns:mc="http://schemas.openxmlformats.org/markup-compatibility/2006">
              <mc:Choice xmlns:v="urn:schemas-microsoft-com:vml" Requires="v">
                <p:oleObj spid="_x0000_s20484" name="CorelPhotoPaint.Image.10" r:id="rId4" imgW="11568254" imgH="7873016" progId="CorelPhotoPaint.Image.10">
                  <p:embed/>
                </p:oleObj>
              </mc:Choice>
              <mc:Fallback>
                <p:oleObj name="CorelPhotoPaint.Image.10" r:id="rId4" imgW="11568254" imgH="7873016"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1066800"/>
                        <a:ext cx="7843838" cy="5338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a:extLst>
              <a:ext uri="{FF2B5EF4-FFF2-40B4-BE49-F238E27FC236}">
                <a16:creationId xmlns:a16="http://schemas.microsoft.com/office/drawing/2014/main" id="{1672716B-4EB9-A603-347B-B2231004FD29}"/>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199683" name="Text Box 3">
            <a:extLst>
              <a:ext uri="{FF2B5EF4-FFF2-40B4-BE49-F238E27FC236}">
                <a16:creationId xmlns:a16="http://schemas.microsoft.com/office/drawing/2014/main" id="{884314F3-B0A5-11B3-D910-1DA294672DE7}"/>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199684" name="Text Box 4">
            <a:extLst>
              <a:ext uri="{FF2B5EF4-FFF2-40B4-BE49-F238E27FC236}">
                <a16:creationId xmlns:a16="http://schemas.microsoft.com/office/drawing/2014/main" id="{A559748C-1C13-06D1-BF03-AB6C5309F560}"/>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199685" name="Object 5">
            <a:extLst>
              <a:ext uri="{FF2B5EF4-FFF2-40B4-BE49-F238E27FC236}">
                <a16:creationId xmlns:a16="http://schemas.microsoft.com/office/drawing/2014/main" id="{F9F227F7-963B-0956-8319-BEFC7A064076}"/>
              </a:ext>
            </a:extLst>
          </p:cNvPr>
          <p:cNvGraphicFramePr>
            <a:graphicFrameLocks noChangeAspect="1"/>
          </p:cNvGraphicFramePr>
          <p:nvPr/>
        </p:nvGraphicFramePr>
        <p:xfrm>
          <a:off x="2286000" y="990600"/>
          <a:ext cx="3789363" cy="5588000"/>
        </p:xfrm>
        <a:graphic>
          <a:graphicData uri="http://schemas.openxmlformats.org/presentationml/2006/ole">
            <mc:AlternateContent xmlns:mc="http://schemas.openxmlformats.org/markup-compatibility/2006">
              <mc:Choice xmlns:v="urn:schemas-microsoft-com:vml" Requires="v">
                <p:oleObj spid="_x0000_s21508" name="CorelPhotoPaint.Image.10" r:id="rId4" imgW="8000000" imgH="11796825" progId="CorelPhotoPaint.Image.10">
                  <p:embed/>
                </p:oleObj>
              </mc:Choice>
              <mc:Fallback>
                <p:oleObj name="CorelPhotoPaint.Image.10" r:id="rId4" imgW="8000000" imgH="11796825"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990600"/>
                        <a:ext cx="3789363" cy="558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a:extLst>
              <a:ext uri="{FF2B5EF4-FFF2-40B4-BE49-F238E27FC236}">
                <a16:creationId xmlns:a16="http://schemas.microsoft.com/office/drawing/2014/main" id="{498BE262-656C-2DF7-D253-FAAF07BC389B}"/>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01731" name="Text Box 3">
            <a:extLst>
              <a:ext uri="{FF2B5EF4-FFF2-40B4-BE49-F238E27FC236}">
                <a16:creationId xmlns:a16="http://schemas.microsoft.com/office/drawing/2014/main" id="{6541CB8C-0477-ABD7-DFFE-FBE75BE44E97}"/>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01732" name="Text Box 4">
            <a:extLst>
              <a:ext uri="{FF2B5EF4-FFF2-40B4-BE49-F238E27FC236}">
                <a16:creationId xmlns:a16="http://schemas.microsoft.com/office/drawing/2014/main" id="{FD0265F9-C923-B5C7-EC4B-B118BB5B82AB}"/>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01733" name="Object 5">
            <a:extLst>
              <a:ext uri="{FF2B5EF4-FFF2-40B4-BE49-F238E27FC236}">
                <a16:creationId xmlns:a16="http://schemas.microsoft.com/office/drawing/2014/main" id="{EB57B6D4-74D1-2036-CC26-63551D40140B}"/>
              </a:ext>
            </a:extLst>
          </p:cNvPr>
          <p:cNvGraphicFramePr>
            <a:graphicFrameLocks noChangeAspect="1"/>
          </p:cNvGraphicFramePr>
          <p:nvPr/>
        </p:nvGraphicFramePr>
        <p:xfrm>
          <a:off x="2590800" y="1066800"/>
          <a:ext cx="3684588" cy="5511800"/>
        </p:xfrm>
        <a:graphic>
          <a:graphicData uri="http://schemas.openxmlformats.org/presentationml/2006/ole">
            <mc:AlternateContent xmlns:mc="http://schemas.openxmlformats.org/markup-compatibility/2006">
              <mc:Choice xmlns:v="urn:schemas-microsoft-com:vml" Requires="v">
                <p:oleObj spid="_x0000_s22532" name="CorelPhotoPaint.Image.10" r:id="rId4" imgW="8190476" imgH="12253968" progId="CorelPhotoPaint.Image.10">
                  <p:embed/>
                </p:oleObj>
              </mc:Choice>
              <mc:Fallback>
                <p:oleObj name="CorelPhotoPaint.Image.10" r:id="rId4" imgW="8190476" imgH="12253968"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0800" y="1066800"/>
                        <a:ext cx="3684588"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a:extLst>
              <a:ext uri="{FF2B5EF4-FFF2-40B4-BE49-F238E27FC236}">
                <a16:creationId xmlns:a16="http://schemas.microsoft.com/office/drawing/2014/main" id="{8E6FB9AE-8C8F-775E-E415-FDD6A0DB3F35}"/>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03779" name="Text Box 3">
            <a:extLst>
              <a:ext uri="{FF2B5EF4-FFF2-40B4-BE49-F238E27FC236}">
                <a16:creationId xmlns:a16="http://schemas.microsoft.com/office/drawing/2014/main" id="{355C4718-BAC9-BFBD-73AC-C0F808B6EB88}"/>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03780" name="Text Box 4">
            <a:extLst>
              <a:ext uri="{FF2B5EF4-FFF2-40B4-BE49-F238E27FC236}">
                <a16:creationId xmlns:a16="http://schemas.microsoft.com/office/drawing/2014/main" id="{EDB9C2D6-907C-4804-C159-0B40FA01CB01}"/>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03781" name="Object 5">
            <a:extLst>
              <a:ext uri="{FF2B5EF4-FFF2-40B4-BE49-F238E27FC236}">
                <a16:creationId xmlns:a16="http://schemas.microsoft.com/office/drawing/2014/main" id="{352C7869-772D-71B1-B1F9-A46B52F840F2}"/>
              </a:ext>
            </a:extLst>
          </p:cNvPr>
          <p:cNvGraphicFramePr>
            <a:graphicFrameLocks noChangeAspect="1"/>
          </p:cNvGraphicFramePr>
          <p:nvPr/>
        </p:nvGraphicFramePr>
        <p:xfrm>
          <a:off x="2209800" y="1143000"/>
          <a:ext cx="3835400" cy="5435600"/>
        </p:xfrm>
        <a:graphic>
          <a:graphicData uri="http://schemas.openxmlformats.org/presentationml/2006/ole">
            <mc:AlternateContent xmlns:mc="http://schemas.openxmlformats.org/markup-compatibility/2006">
              <mc:Choice xmlns:v="urn:schemas-microsoft-com:vml" Requires="v">
                <p:oleObj spid="_x0000_s23556" name="CorelPhotoPaint.Image.10" r:id="rId4" imgW="8393651" imgH="11898413" progId="CorelPhotoPaint.Image.10">
                  <p:embed/>
                </p:oleObj>
              </mc:Choice>
              <mc:Fallback>
                <p:oleObj name="CorelPhotoPaint.Image.10" r:id="rId4" imgW="8393651" imgH="11898413"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9800" y="1143000"/>
                        <a:ext cx="3835400"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a:extLst>
              <a:ext uri="{FF2B5EF4-FFF2-40B4-BE49-F238E27FC236}">
                <a16:creationId xmlns:a16="http://schemas.microsoft.com/office/drawing/2014/main" id="{F3BD119E-BC7E-466D-743C-79B37E39CA4D}"/>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05827" name="Text Box 3">
            <a:extLst>
              <a:ext uri="{FF2B5EF4-FFF2-40B4-BE49-F238E27FC236}">
                <a16:creationId xmlns:a16="http://schemas.microsoft.com/office/drawing/2014/main" id="{04750501-3E8D-8BC1-A527-52EA444F7176}"/>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05828" name="Text Box 4">
            <a:extLst>
              <a:ext uri="{FF2B5EF4-FFF2-40B4-BE49-F238E27FC236}">
                <a16:creationId xmlns:a16="http://schemas.microsoft.com/office/drawing/2014/main" id="{04257846-B4AE-8E5C-3AA2-E90493B03F84}"/>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05829" name="Object 5">
            <a:extLst>
              <a:ext uri="{FF2B5EF4-FFF2-40B4-BE49-F238E27FC236}">
                <a16:creationId xmlns:a16="http://schemas.microsoft.com/office/drawing/2014/main" id="{FA8A5B09-32E7-92F8-A6AD-FD6C2D4B0F37}"/>
              </a:ext>
            </a:extLst>
          </p:cNvPr>
          <p:cNvGraphicFramePr>
            <a:graphicFrameLocks noChangeAspect="1"/>
          </p:cNvGraphicFramePr>
          <p:nvPr/>
        </p:nvGraphicFramePr>
        <p:xfrm>
          <a:off x="762000" y="1295400"/>
          <a:ext cx="7620000" cy="5164138"/>
        </p:xfrm>
        <a:graphic>
          <a:graphicData uri="http://schemas.openxmlformats.org/presentationml/2006/ole">
            <mc:AlternateContent xmlns:mc="http://schemas.openxmlformats.org/markup-compatibility/2006">
              <mc:Choice xmlns:v="urn:schemas-microsoft-com:vml" Requires="v">
                <p:oleObj spid="_x0000_s24580" name="CorelPhotoPaint.Image.10" r:id="rId4" imgW="12215873" imgH="8279365" progId="CorelPhotoPaint.Image.10">
                  <p:embed/>
                </p:oleObj>
              </mc:Choice>
              <mc:Fallback>
                <p:oleObj name="CorelPhotoPaint.Image.10" r:id="rId4" imgW="12215873" imgH="8279365"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 y="1295400"/>
                        <a:ext cx="7620000" cy="5164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a:extLst>
              <a:ext uri="{FF2B5EF4-FFF2-40B4-BE49-F238E27FC236}">
                <a16:creationId xmlns:a16="http://schemas.microsoft.com/office/drawing/2014/main" id="{1611C858-FD5D-5C09-C600-D546FF36D612}"/>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07875" name="Text Box 3">
            <a:extLst>
              <a:ext uri="{FF2B5EF4-FFF2-40B4-BE49-F238E27FC236}">
                <a16:creationId xmlns:a16="http://schemas.microsoft.com/office/drawing/2014/main" id="{083D8C6D-F95C-39F7-1BCB-725AC1A58DC5}"/>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07876" name="Text Box 4">
            <a:extLst>
              <a:ext uri="{FF2B5EF4-FFF2-40B4-BE49-F238E27FC236}">
                <a16:creationId xmlns:a16="http://schemas.microsoft.com/office/drawing/2014/main" id="{921ED9CF-CFE3-E06E-B05C-4FA3DB45EF4C}"/>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07877" name="Object 5">
            <a:extLst>
              <a:ext uri="{FF2B5EF4-FFF2-40B4-BE49-F238E27FC236}">
                <a16:creationId xmlns:a16="http://schemas.microsoft.com/office/drawing/2014/main" id="{0D931072-98E1-A475-8437-D5FEC79CE355}"/>
              </a:ext>
            </a:extLst>
          </p:cNvPr>
          <p:cNvGraphicFramePr>
            <a:graphicFrameLocks noChangeAspect="1"/>
          </p:cNvGraphicFramePr>
          <p:nvPr/>
        </p:nvGraphicFramePr>
        <p:xfrm>
          <a:off x="442913" y="1016000"/>
          <a:ext cx="8305800" cy="5784850"/>
        </p:xfrm>
        <a:graphic>
          <a:graphicData uri="http://schemas.openxmlformats.org/presentationml/2006/ole">
            <mc:AlternateContent xmlns:mc="http://schemas.openxmlformats.org/markup-compatibility/2006">
              <mc:Choice xmlns:v="urn:schemas-microsoft-com:vml" Requires="v">
                <p:oleObj spid="_x0000_s25604" name="CorelPhotoPaint.Image.10" r:id="rId4" imgW="17079365" imgH="11898413" progId="CorelPhotoPaint.Image.10">
                  <p:embed/>
                </p:oleObj>
              </mc:Choice>
              <mc:Fallback>
                <p:oleObj name="CorelPhotoPaint.Image.10" r:id="rId4" imgW="17079365" imgH="11898413"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913" y="1016000"/>
                        <a:ext cx="8305800" cy="5784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a:extLst>
              <a:ext uri="{FF2B5EF4-FFF2-40B4-BE49-F238E27FC236}">
                <a16:creationId xmlns:a16="http://schemas.microsoft.com/office/drawing/2014/main" id="{5F11A32C-1386-C955-C999-746E0E1C72D9}"/>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09923" name="Text Box 3">
            <a:extLst>
              <a:ext uri="{FF2B5EF4-FFF2-40B4-BE49-F238E27FC236}">
                <a16:creationId xmlns:a16="http://schemas.microsoft.com/office/drawing/2014/main" id="{AE043DBA-C520-6612-D26D-2E64556F9AA6}"/>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09924" name="Text Box 4">
            <a:extLst>
              <a:ext uri="{FF2B5EF4-FFF2-40B4-BE49-F238E27FC236}">
                <a16:creationId xmlns:a16="http://schemas.microsoft.com/office/drawing/2014/main" id="{07F731F7-F99C-2F55-F469-5FE1ED84A7BF}"/>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09925" name="Object 5">
            <a:extLst>
              <a:ext uri="{FF2B5EF4-FFF2-40B4-BE49-F238E27FC236}">
                <a16:creationId xmlns:a16="http://schemas.microsoft.com/office/drawing/2014/main" id="{1563E89E-3CC8-6555-03F4-3DEBA201D9D7}"/>
              </a:ext>
            </a:extLst>
          </p:cNvPr>
          <p:cNvGraphicFramePr>
            <a:graphicFrameLocks noChangeAspect="1"/>
          </p:cNvGraphicFramePr>
          <p:nvPr/>
        </p:nvGraphicFramePr>
        <p:xfrm>
          <a:off x="685800" y="1066800"/>
          <a:ext cx="7848600" cy="5561013"/>
        </p:xfrm>
        <a:graphic>
          <a:graphicData uri="http://schemas.openxmlformats.org/presentationml/2006/ole">
            <mc:AlternateContent xmlns:mc="http://schemas.openxmlformats.org/markup-compatibility/2006">
              <mc:Choice xmlns:v="urn:schemas-microsoft-com:vml" Requires="v">
                <p:oleObj spid="_x0000_s26628" name="CorelPhotoPaint.Image.10" r:id="rId4" imgW="17041270" imgH="12076190" progId="CorelPhotoPaint.Image.10">
                  <p:embed/>
                </p:oleObj>
              </mc:Choice>
              <mc:Fallback>
                <p:oleObj name="CorelPhotoPaint.Image.10" r:id="rId4" imgW="17041270" imgH="12076190"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1066800"/>
                        <a:ext cx="7848600" cy="556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a:extLst>
              <a:ext uri="{FF2B5EF4-FFF2-40B4-BE49-F238E27FC236}">
                <a16:creationId xmlns:a16="http://schemas.microsoft.com/office/drawing/2014/main" id="{CDA9EB65-F662-11C8-2051-4D95B2971596}"/>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11971" name="Text Box 3">
            <a:extLst>
              <a:ext uri="{FF2B5EF4-FFF2-40B4-BE49-F238E27FC236}">
                <a16:creationId xmlns:a16="http://schemas.microsoft.com/office/drawing/2014/main" id="{008F6EB8-B5AA-4CA8-DBE6-D0D4CEB55EFD}"/>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11972" name="Text Box 4">
            <a:extLst>
              <a:ext uri="{FF2B5EF4-FFF2-40B4-BE49-F238E27FC236}">
                <a16:creationId xmlns:a16="http://schemas.microsoft.com/office/drawing/2014/main" id="{956BB816-2E7C-5E3E-AB1B-747014F80FAD}"/>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11973" name="Object 5">
            <a:extLst>
              <a:ext uri="{FF2B5EF4-FFF2-40B4-BE49-F238E27FC236}">
                <a16:creationId xmlns:a16="http://schemas.microsoft.com/office/drawing/2014/main" id="{F12610A9-C726-E47B-41E6-9869738728E5}"/>
              </a:ext>
            </a:extLst>
          </p:cNvPr>
          <p:cNvGraphicFramePr>
            <a:graphicFrameLocks noChangeAspect="1"/>
          </p:cNvGraphicFramePr>
          <p:nvPr/>
        </p:nvGraphicFramePr>
        <p:xfrm>
          <a:off x="2614613" y="1079500"/>
          <a:ext cx="3881437" cy="5664200"/>
        </p:xfrm>
        <a:graphic>
          <a:graphicData uri="http://schemas.openxmlformats.org/presentationml/2006/ole">
            <mc:AlternateContent xmlns:mc="http://schemas.openxmlformats.org/markup-compatibility/2006">
              <mc:Choice xmlns:v="urn:schemas-microsoft-com:vml" Requires="v">
                <p:oleObj spid="_x0000_s27652" name="CorelPhotoPaint.Image.10" r:id="rId4" imgW="11911111" imgH="17384127" progId="CorelPhotoPaint.Image.10">
                  <p:embed/>
                </p:oleObj>
              </mc:Choice>
              <mc:Fallback>
                <p:oleObj name="CorelPhotoPaint.Image.10" r:id="rId4" imgW="11911111" imgH="17384127"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14613" y="1079500"/>
                        <a:ext cx="3881437" cy="566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a:extLst>
              <a:ext uri="{FF2B5EF4-FFF2-40B4-BE49-F238E27FC236}">
                <a16:creationId xmlns:a16="http://schemas.microsoft.com/office/drawing/2014/main" id="{8697145B-EBB5-26F2-3124-5A3A89A5499B}"/>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14019" name="Text Box 3">
            <a:extLst>
              <a:ext uri="{FF2B5EF4-FFF2-40B4-BE49-F238E27FC236}">
                <a16:creationId xmlns:a16="http://schemas.microsoft.com/office/drawing/2014/main" id="{BEFC1CA6-9543-4519-5994-3B0FAA235EFD}"/>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14020" name="Text Box 4">
            <a:extLst>
              <a:ext uri="{FF2B5EF4-FFF2-40B4-BE49-F238E27FC236}">
                <a16:creationId xmlns:a16="http://schemas.microsoft.com/office/drawing/2014/main" id="{388C6C7E-E2EE-A6A7-5A9A-9DD11BC84A3F}"/>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14021" name="Object 5">
            <a:extLst>
              <a:ext uri="{FF2B5EF4-FFF2-40B4-BE49-F238E27FC236}">
                <a16:creationId xmlns:a16="http://schemas.microsoft.com/office/drawing/2014/main" id="{E593616B-F7DC-D26B-0E35-0456241228CD}"/>
              </a:ext>
            </a:extLst>
          </p:cNvPr>
          <p:cNvGraphicFramePr>
            <a:graphicFrameLocks noChangeAspect="1"/>
          </p:cNvGraphicFramePr>
          <p:nvPr/>
        </p:nvGraphicFramePr>
        <p:xfrm>
          <a:off x="2590800" y="1066800"/>
          <a:ext cx="4267200" cy="5435600"/>
        </p:xfrm>
        <a:graphic>
          <a:graphicData uri="http://schemas.openxmlformats.org/presentationml/2006/ole">
            <mc:AlternateContent xmlns:mc="http://schemas.openxmlformats.org/markup-compatibility/2006">
              <mc:Choice xmlns:v="urn:schemas-microsoft-com:vml" Requires="v">
                <p:oleObj spid="_x0000_s28676" name="CorelPhotoPaint.Image.10" r:id="rId4" imgW="11695238" imgH="14895238" progId="CorelPhotoPaint.Image.10">
                  <p:embed/>
                </p:oleObj>
              </mc:Choice>
              <mc:Fallback>
                <p:oleObj name="CorelPhotoPaint.Image.10" r:id="rId4" imgW="11695238" imgH="14895238"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0800" y="1066800"/>
                        <a:ext cx="4267200"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DD7243EB-AD03-2840-33D7-2921A6B683F4}"/>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16067" name="Text Box 3">
            <a:extLst>
              <a:ext uri="{FF2B5EF4-FFF2-40B4-BE49-F238E27FC236}">
                <a16:creationId xmlns:a16="http://schemas.microsoft.com/office/drawing/2014/main" id="{127768C0-0D93-0B29-A077-6CD6DA31398A}"/>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16068" name="Text Box 4">
            <a:extLst>
              <a:ext uri="{FF2B5EF4-FFF2-40B4-BE49-F238E27FC236}">
                <a16:creationId xmlns:a16="http://schemas.microsoft.com/office/drawing/2014/main" id="{4275C227-C04E-0357-2031-FB77D895533B}"/>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16069" name="Object 5">
            <a:extLst>
              <a:ext uri="{FF2B5EF4-FFF2-40B4-BE49-F238E27FC236}">
                <a16:creationId xmlns:a16="http://schemas.microsoft.com/office/drawing/2014/main" id="{E49BFE50-4091-FD6F-A76D-554125117145}"/>
              </a:ext>
            </a:extLst>
          </p:cNvPr>
          <p:cNvGraphicFramePr>
            <a:graphicFrameLocks noChangeAspect="1"/>
          </p:cNvGraphicFramePr>
          <p:nvPr/>
        </p:nvGraphicFramePr>
        <p:xfrm>
          <a:off x="381000" y="1066800"/>
          <a:ext cx="8305800" cy="5529263"/>
        </p:xfrm>
        <a:graphic>
          <a:graphicData uri="http://schemas.openxmlformats.org/presentationml/2006/ole">
            <mc:AlternateContent xmlns:mc="http://schemas.openxmlformats.org/markup-compatibility/2006">
              <mc:Choice xmlns:v="urn:schemas-microsoft-com:vml" Requires="v">
                <p:oleObj spid="_x0000_s29700" name="CorelPhotoPaint.Image.10" r:id="rId4" imgW="12304762" imgH="8190476" progId="CorelPhotoPaint.Image.10">
                  <p:embed/>
                </p:oleObj>
              </mc:Choice>
              <mc:Fallback>
                <p:oleObj name="CorelPhotoPaint.Image.10" r:id="rId4" imgW="12304762" imgH="8190476"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00" y="1066800"/>
                        <a:ext cx="8305800" cy="5529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a:extLst>
              <a:ext uri="{FF2B5EF4-FFF2-40B4-BE49-F238E27FC236}">
                <a16:creationId xmlns:a16="http://schemas.microsoft.com/office/drawing/2014/main" id="{0314A4FB-BB2C-7630-5F47-F70151B99726}"/>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18115" name="Text Box 3">
            <a:extLst>
              <a:ext uri="{FF2B5EF4-FFF2-40B4-BE49-F238E27FC236}">
                <a16:creationId xmlns:a16="http://schemas.microsoft.com/office/drawing/2014/main" id="{EA19AC0D-D0AA-9E68-5426-FFC8373F7995}"/>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18116" name="Text Box 4">
            <a:extLst>
              <a:ext uri="{FF2B5EF4-FFF2-40B4-BE49-F238E27FC236}">
                <a16:creationId xmlns:a16="http://schemas.microsoft.com/office/drawing/2014/main" id="{8D6E872B-8123-5558-8462-A54CFC1F2912}"/>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18117" name="Object 5">
            <a:extLst>
              <a:ext uri="{FF2B5EF4-FFF2-40B4-BE49-F238E27FC236}">
                <a16:creationId xmlns:a16="http://schemas.microsoft.com/office/drawing/2014/main" id="{6A5E5A28-E4F8-C2B0-FA70-C93561A3C40C}"/>
              </a:ext>
            </a:extLst>
          </p:cNvPr>
          <p:cNvGraphicFramePr>
            <a:graphicFrameLocks noChangeAspect="1"/>
          </p:cNvGraphicFramePr>
          <p:nvPr/>
        </p:nvGraphicFramePr>
        <p:xfrm>
          <a:off x="2819400" y="1143000"/>
          <a:ext cx="3595688" cy="5435600"/>
        </p:xfrm>
        <a:graphic>
          <a:graphicData uri="http://schemas.openxmlformats.org/presentationml/2006/ole">
            <mc:AlternateContent xmlns:mc="http://schemas.openxmlformats.org/markup-compatibility/2006">
              <mc:Choice xmlns:v="urn:schemas-microsoft-com:vml" Requires="v">
                <p:oleObj spid="_x0000_s30724" name="CorelPhotoPaint.Image.10" r:id="rId4" imgW="7771429" imgH="11746032" progId="CorelPhotoPaint.Image.10">
                  <p:embed/>
                </p:oleObj>
              </mc:Choice>
              <mc:Fallback>
                <p:oleObj name="CorelPhotoPaint.Image.10" r:id="rId4" imgW="7771429" imgH="11746032"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19400" y="1143000"/>
                        <a:ext cx="3595688"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a:extLst>
              <a:ext uri="{FF2B5EF4-FFF2-40B4-BE49-F238E27FC236}">
                <a16:creationId xmlns:a16="http://schemas.microsoft.com/office/drawing/2014/main" id="{CECA5128-C05E-EF33-53D8-B83D296BFB52}"/>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20163" name="Text Box 3">
            <a:extLst>
              <a:ext uri="{FF2B5EF4-FFF2-40B4-BE49-F238E27FC236}">
                <a16:creationId xmlns:a16="http://schemas.microsoft.com/office/drawing/2014/main" id="{A73C0E8B-09AE-BB27-F00F-D029FB35CB15}"/>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20164" name="Text Box 4">
            <a:extLst>
              <a:ext uri="{FF2B5EF4-FFF2-40B4-BE49-F238E27FC236}">
                <a16:creationId xmlns:a16="http://schemas.microsoft.com/office/drawing/2014/main" id="{F398966C-0934-D0A9-FCEF-55556C87CCF8}"/>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20165" name="Object 5">
            <a:extLst>
              <a:ext uri="{FF2B5EF4-FFF2-40B4-BE49-F238E27FC236}">
                <a16:creationId xmlns:a16="http://schemas.microsoft.com/office/drawing/2014/main" id="{ED5124F3-79B1-832F-ECDB-0939256859DB}"/>
              </a:ext>
            </a:extLst>
          </p:cNvPr>
          <p:cNvGraphicFramePr>
            <a:graphicFrameLocks noChangeAspect="1"/>
          </p:cNvGraphicFramePr>
          <p:nvPr/>
        </p:nvGraphicFramePr>
        <p:xfrm>
          <a:off x="252413" y="1131888"/>
          <a:ext cx="8658225" cy="5640387"/>
        </p:xfrm>
        <a:graphic>
          <a:graphicData uri="http://schemas.openxmlformats.org/presentationml/2006/ole">
            <mc:AlternateContent xmlns:mc="http://schemas.openxmlformats.org/markup-compatibility/2006">
              <mc:Choice xmlns:v="urn:schemas-microsoft-com:vml" Requires="v">
                <p:oleObj spid="_x0000_s31748" name="CorelPhotoPaint.Image.10" r:id="rId4" imgW="11949206" imgH="7784127" progId="CorelPhotoPaint.Image.10">
                  <p:embed/>
                </p:oleObj>
              </mc:Choice>
              <mc:Fallback>
                <p:oleObj name="CorelPhotoPaint.Image.10" r:id="rId4" imgW="11949206" imgH="7784127"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413" y="1131888"/>
                        <a:ext cx="8658225" cy="5640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a:extLst>
              <a:ext uri="{FF2B5EF4-FFF2-40B4-BE49-F238E27FC236}">
                <a16:creationId xmlns:a16="http://schemas.microsoft.com/office/drawing/2014/main" id="{B797009A-812B-D5E8-512E-AB7FBA3CC925}"/>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22211" name="Text Box 3">
            <a:extLst>
              <a:ext uri="{FF2B5EF4-FFF2-40B4-BE49-F238E27FC236}">
                <a16:creationId xmlns:a16="http://schemas.microsoft.com/office/drawing/2014/main" id="{B11EBC33-6529-2DAA-7C55-4E114C27BB32}"/>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22212" name="Text Box 4">
            <a:extLst>
              <a:ext uri="{FF2B5EF4-FFF2-40B4-BE49-F238E27FC236}">
                <a16:creationId xmlns:a16="http://schemas.microsoft.com/office/drawing/2014/main" id="{40C43DAB-2599-23A5-0663-AF2E8F28E77F}"/>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22213" name="Object 5">
            <a:extLst>
              <a:ext uri="{FF2B5EF4-FFF2-40B4-BE49-F238E27FC236}">
                <a16:creationId xmlns:a16="http://schemas.microsoft.com/office/drawing/2014/main" id="{FC745D2C-C345-D1A9-B455-2E23F7C60218}"/>
              </a:ext>
            </a:extLst>
          </p:cNvPr>
          <p:cNvGraphicFramePr>
            <a:graphicFrameLocks noChangeAspect="1"/>
          </p:cNvGraphicFramePr>
          <p:nvPr/>
        </p:nvGraphicFramePr>
        <p:xfrm>
          <a:off x="285750" y="1085850"/>
          <a:ext cx="8610600" cy="5589588"/>
        </p:xfrm>
        <a:graphic>
          <a:graphicData uri="http://schemas.openxmlformats.org/presentationml/2006/ole">
            <mc:AlternateContent xmlns:mc="http://schemas.openxmlformats.org/markup-compatibility/2006">
              <mc:Choice xmlns:v="urn:schemas-microsoft-com:vml" Requires="v">
                <p:oleObj spid="_x0000_s32772" name="CorelPhotoPaint.Image.10" r:id="rId4" imgW="9228571" imgH="5990476" progId="CorelPhotoPaint.Image.10">
                  <p:embed/>
                </p:oleObj>
              </mc:Choice>
              <mc:Fallback>
                <p:oleObj name="CorelPhotoPaint.Image.10" r:id="rId4" imgW="9228571" imgH="5990476"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750" y="1085850"/>
                        <a:ext cx="8610600" cy="558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a:extLst>
              <a:ext uri="{FF2B5EF4-FFF2-40B4-BE49-F238E27FC236}">
                <a16:creationId xmlns:a16="http://schemas.microsoft.com/office/drawing/2014/main" id="{B253C6DA-1566-0AB1-1E5D-A1B550A333F5}"/>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24259" name="Text Box 3">
            <a:extLst>
              <a:ext uri="{FF2B5EF4-FFF2-40B4-BE49-F238E27FC236}">
                <a16:creationId xmlns:a16="http://schemas.microsoft.com/office/drawing/2014/main" id="{C8F4B4BF-AE04-53DE-E27D-2484846A2687}"/>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24260" name="Text Box 4">
            <a:extLst>
              <a:ext uri="{FF2B5EF4-FFF2-40B4-BE49-F238E27FC236}">
                <a16:creationId xmlns:a16="http://schemas.microsoft.com/office/drawing/2014/main" id="{A010443F-CDE7-A565-6FC4-4311FB869AB9}"/>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24261" name="Object 5">
            <a:extLst>
              <a:ext uri="{FF2B5EF4-FFF2-40B4-BE49-F238E27FC236}">
                <a16:creationId xmlns:a16="http://schemas.microsoft.com/office/drawing/2014/main" id="{871408DA-3E77-D42A-7A1F-3D0922250195}"/>
              </a:ext>
            </a:extLst>
          </p:cNvPr>
          <p:cNvGraphicFramePr>
            <a:graphicFrameLocks noChangeAspect="1"/>
          </p:cNvGraphicFramePr>
          <p:nvPr/>
        </p:nvGraphicFramePr>
        <p:xfrm>
          <a:off x="2800350" y="1047750"/>
          <a:ext cx="3562350" cy="5588000"/>
        </p:xfrm>
        <a:graphic>
          <a:graphicData uri="http://schemas.openxmlformats.org/presentationml/2006/ole">
            <mc:AlternateContent xmlns:mc="http://schemas.openxmlformats.org/markup-compatibility/2006">
              <mc:Choice xmlns:v="urn:schemas-microsoft-com:vml" Requires="v">
                <p:oleObj spid="_x0000_s33796" name="CorelPhotoPaint.Image.10" r:id="rId4" imgW="7619048" imgH="11949206" progId="CorelPhotoPaint.Image.10">
                  <p:embed/>
                </p:oleObj>
              </mc:Choice>
              <mc:Fallback>
                <p:oleObj name="CorelPhotoPaint.Image.10" r:id="rId4" imgW="7619048" imgH="11949206"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0350" y="1047750"/>
                        <a:ext cx="3562350" cy="558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a:extLst>
              <a:ext uri="{FF2B5EF4-FFF2-40B4-BE49-F238E27FC236}">
                <a16:creationId xmlns:a16="http://schemas.microsoft.com/office/drawing/2014/main" id="{F96DF7DE-FDEA-4CC4-E162-8037DB81588D}"/>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26307" name="Text Box 3">
            <a:extLst>
              <a:ext uri="{FF2B5EF4-FFF2-40B4-BE49-F238E27FC236}">
                <a16:creationId xmlns:a16="http://schemas.microsoft.com/office/drawing/2014/main" id="{C1202538-1E6C-70E0-6BF5-6F8B8A1D9E01}"/>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26308" name="Text Box 4">
            <a:extLst>
              <a:ext uri="{FF2B5EF4-FFF2-40B4-BE49-F238E27FC236}">
                <a16:creationId xmlns:a16="http://schemas.microsoft.com/office/drawing/2014/main" id="{5F95321B-0F05-9922-51A9-396C1750D449}"/>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26309" name="Object 5">
            <a:extLst>
              <a:ext uri="{FF2B5EF4-FFF2-40B4-BE49-F238E27FC236}">
                <a16:creationId xmlns:a16="http://schemas.microsoft.com/office/drawing/2014/main" id="{4E5425FD-78DC-C46F-2056-8EF518846F8B}"/>
              </a:ext>
            </a:extLst>
          </p:cNvPr>
          <p:cNvGraphicFramePr>
            <a:graphicFrameLocks noChangeAspect="1"/>
          </p:cNvGraphicFramePr>
          <p:nvPr/>
        </p:nvGraphicFramePr>
        <p:xfrm>
          <a:off x="2819400" y="1066800"/>
          <a:ext cx="3589338" cy="5511800"/>
        </p:xfrm>
        <a:graphic>
          <a:graphicData uri="http://schemas.openxmlformats.org/presentationml/2006/ole">
            <mc:AlternateContent xmlns:mc="http://schemas.openxmlformats.org/markup-compatibility/2006">
              <mc:Choice xmlns:v="urn:schemas-microsoft-com:vml" Requires="v">
                <p:oleObj spid="_x0000_s34820" name="CorelPhotoPaint.Image.10" r:id="rId4" imgW="9168254" imgH="14082540" progId="CorelPhotoPaint.Image.10">
                  <p:embed/>
                </p:oleObj>
              </mc:Choice>
              <mc:Fallback>
                <p:oleObj name="CorelPhotoPaint.Image.10" r:id="rId4" imgW="9168254" imgH="14082540"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19400" y="1066800"/>
                        <a:ext cx="3589338"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a:extLst>
              <a:ext uri="{FF2B5EF4-FFF2-40B4-BE49-F238E27FC236}">
                <a16:creationId xmlns:a16="http://schemas.microsoft.com/office/drawing/2014/main" id="{4C5541E6-4531-176C-0310-77E9C23FC386}"/>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28355" name="Text Box 3">
            <a:extLst>
              <a:ext uri="{FF2B5EF4-FFF2-40B4-BE49-F238E27FC236}">
                <a16:creationId xmlns:a16="http://schemas.microsoft.com/office/drawing/2014/main" id="{FCFB5F58-88C5-906C-D385-9ACC7E120858}"/>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R&amp;D ON TOWER FOUNDATION	</a:t>
            </a:r>
            <a:endParaRPr lang="en-US" altLang="en-US"/>
          </a:p>
        </p:txBody>
      </p:sp>
      <p:sp>
        <p:nvSpPr>
          <p:cNvPr id="228356" name="Text Box 4">
            <a:extLst>
              <a:ext uri="{FF2B5EF4-FFF2-40B4-BE49-F238E27FC236}">
                <a16:creationId xmlns:a16="http://schemas.microsoft.com/office/drawing/2014/main" id="{F4807840-A976-3A5A-A5F7-613E0CF74837}"/>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graphicFrame>
        <p:nvGraphicFramePr>
          <p:cNvPr id="228357" name="Object 5">
            <a:extLst>
              <a:ext uri="{FF2B5EF4-FFF2-40B4-BE49-F238E27FC236}">
                <a16:creationId xmlns:a16="http://schemas.microsoft.com/office/drawing/2014/main" id="{B477137A-E13E-181F-2FEB-C11B7EB4DF34}"/>
              </a:ext>
            </a:extLst>
          </p:cNvPr>
          <p:cNvGraphicFramePr>
            <a:graphicFrameLocks noChangeAspect="1"/>
          </p:cNvGraphicFramePr>
          <p:nvPr/>
        </p:nvGraphicFramePr>
        <p:xfrm>
          <a:off x="266700" y="1028700"/>
          <a:ext cx="8686800" cy="5697538"/>
        </p:xfrm>
        <a:graphic>
          <a:graphicData uri="http://schemas.openxmlformats.org/presentationml/2006/ole">
            <mc:AlternateContent xmlns:mc="http://schemas.openxmlformats.org/markup-compatibility/2006">
              <mc:Choice xmlns:v="urn:schemas-microsoft-com:vml" Requires="v">
                <p:oleObj spid="_x0000_s35844" name="CorelPhotoPaint.Image.10" r:id="rId4" imgW="12101587" imgH="7936508" progId="CorelPhotoPaint.Image.10">
                  <p:embed/>
                </p:oleObj>
              </mc:Choice>
              <mc:Fallback>
                <p:oleObj name="CorelPhotoPaint.Image.10" r:id="rId4" imgW="12101587" imgH="7936508"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700" y="1028700"/>
                        <a:ext cx="8686800" cy="5697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402" name="Picture 2">
            <a:extLst>
              <a:ext uri="{FF2B5EF4-FFF2-40B4-BE49-F238E27FC236}">
                <a16:creationId xmlns:a16="http://schemas.microsoft.com/office/drawing/2014/main" id="{F6EAE85A-8D59-7D8A-77AD-4E8727DAF2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0403" name="Rectangle 3">
            <a:extLst>
              <a:ext uri="{FF2B5EF4-FFF2-40B4-BE49-F238E27FC236}">
                <a16:creationId xmlns:a16="http://schemas.microsoft.com/office/drawing/2014/main" id="{B631D076-896B-37A2-3163-E14843A5E3C4}"/>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30404" name="Text Box 4">
            <a:extLst>
              <a:ext uri="{FF2B5EF4-FFF2-40B4-BE49-F238E27FC236}">
                <a16:creationId xmlns:a16="http://schemas.microsoft.com/office/drawing/2014/main" id="{FDC18C5E-7A43-5871-63A6-AE696A0D1A55}"/>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p>
        </p:txBody>
      </p:sp>
      <p:sp>
        <p:nvSpPr>
          <p:cNvPr id="230405" name="Text Box 5">
            <a:extLst>
              <a:ext uri="{FF2B5EF4-FFF2-40B4-BE49-F238E27FC236}">
                <a16:creationId xmlns:a16="http://schemas.microsoft.com/office/drawing/2014/main" id="{FB869169-9BEE-14D6-65A0-C60C0CB77126}"/>
              </a:ext>
            </a:extLst>
          </p:cNvPr>
          <p:cNvSpPr txBox="1">
            <a:spLocks noChangeArrowheads="1"/>
          </p:cNvSpPr>
          <p:nvPr/>
        </p:nvSpPr>
        <p:spPr bwMode="auto">
          <a:xfrm>
            <a:off x="111125" y="3429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sp>
        <p:nvSpPr>
          <p:cNvPr id="230406" name="Text Box 6">
            <a:extLst>
              <a:ext uri="{FF2B5EF4-FFF2-40B4-BE49-F238E27FC236}">
                <a16:creationId xmlns:a16="http://schemas.microsoft.com/office/drawing/2014/main" id="{B4E7C5FC-459F-4052-89F7-27C33384ADE5}"/>
              </a:ext>
            </a:extLst>
          </p:cNvPr>
          <p:cNvSpPr txBox="1">
            <a:spLocks noChangeArrowheads="1"/>
          </p:cNvSpPr>
          <p:nvPr/>
        </p:nvSpPr>
        <p:spPr bwMode="auto">
          <a:xfrm>
            <a:off x="0" y="1066800"/>
            <a:ext cx="89154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3.1	When the soil strata does not permit casting of pre-determined types of foundation, it is necessary to develop special type of foundations.  This includes foundations in marine soil, garbage dumping yard, fly ash dumping yard or ponds, sandy strata etc.</a:t>
            </a:r>
          </a:p>
        </p:txBody>
      </p:sp>
      <p:sp>
        <p:nvSpPr>
          <p:cNvPr id="230407" name="Text Box 7">
            <a:extLst>
              <a:ext uri="{FF2B5EF4-FFF2-40B4-BE49-F238E27FC236}">
                <a16:creationId xmlns:a16="http://schemas.microsoft.com/office/drawing/2014/main" id="{339A11D3-A955-1AE3-AEBB-E561E155B258}"/>
              </a:ext>
            </a:extLst>
          </p:cNvPr>
          <p:cNvSpPr txBox="1">
            <a:spLocks noChangeArrowheads="1"/>
          </p:cNvSpPr>
          <p:nvPr/>
        </p:nvSpPr>
        <p:spPr bwMode="auto">
          <a:xfrm>
            <a:off x="0" y="1524000"/>
            <a:ext cx="8610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5651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buFont typeface="Wingdings" panose="05000000000000000000" pitchFamily="2" charset="2"/>
              <a:buChar char="Ø"/>
            </a:pPr>
            <a:endParaRPr lang="en-US" altLang="en-US" sz="1500" b="1">
              <a:latin typeface="Arial" panose="020B0604020202020204" pitchFamily="34" charset="0"/>
            </a:endParaRPr>
          </a:p>
        </p:txBody>
      </p:sp>
      <p:sp>
        <p:nvSpPr>
          <p:cNvPr id="230408" name="Text Box 8">
            <a:extLst>
              <a:ext uri="{FF2B5EF4-FFF2-40B4-BE49-F238E27FC236}">
                <a16:creationId xmlns:a16="http://schemas.microsoft.com/office/drawing/2014/main" id="{0ED90E76-06B1-38E5-4C1E-6E8A7A350111}"/>
              </a:ext>
            </a:extLst>
          </p:cNvPr>
          <p:cNvSpPr txBox="1">
            <a:spLocks noChangeArrowheads="1"/>
          </p:cNvSpPr>
          <p:nvPr/>
        </p:nvSpPr>
        <p:spPr bwMode="auto">
          <a:xfrm>
            <a:off x="0" y="1905000"/>
            <a:ext cx="89154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3.2	In the marshy soil it is possible to design open excavation type foundation.  The bearing capacity of the soil is considered less than 4 tonnes per Sq.m. and the angle of cone is taken as 0 Degree.  Special care is required to be taken to limit the bearing pressure on the soil.  </a:t>
            </a:r>
          </a:p>
        </p:txBody>
      </p:sp>
      <p:sp>
        <p:nvSpPr>
          <p:cNvPr id="230409" name="Text Box 9">
            <a:extLst>
              <a:ext uri="{FF2B5EF4-FFF2-40B4-BE49-F238E27FC236}">
                <a16:creationId xmlns:a16="http://schemas.microsoft.com/office/drawing/2014/main" id="{006790E8-4942-32B1-F5D9-64C24E87AC77}"/>
              </a:ext>
            </a:extLst>
          </p:cNvPr>
          <p:cNvSpPr txBox="1">
            <a:spLocks noChangeArrowheads="1"/>
          </p:cNvSpPr>
          <p:nvPr/>
        </p:nvSpPr>
        <p:spPr bwMode="auto">
          <a:xfrm>
            <a:off x="0" y="2895600"/>
            <a:ext cx="89154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3.3	Foundation designs made on the garbage dumping yards have to be very conservative.  The average density of garbage material has to be assumed.  The angle of cone is to be limited to about 15 Degrees.  Deeper foundations are preferred.</a:t>
            </a:r>
          </a:p>
        </p:txBody>
      </p:sp>
      <p:sp>
        <p:nvSpPr>
          <p:cNvPr id="230410" name="Text Box 10">
            <a:extLst>
              <a:ext uri="{FF2B5EF4-FFF2-40B4-BE49-F238E27FC236}">
                <a16:creationId xmlns:a16="http://schemas.microsoft.com/office/drawing/2014/main" id="{89D7E9E6-23A6-E45D-2470-2109D18FA01B}"/>
              </a:ext>
            </a:extLst>
          </p:cNvPr>
          <p:cNvSpPr txBox="1">
            <a:spLocks noChangeArrowheads="1"/>
          </p:cNvSpPr>
          <p:nvPr/>
        </p:nvSpPr>
        <p:spPr bwMode="auto">
          <a:xfrm>
            <a:off x="0" y="3657600"/>
            <a:ext cx="89154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3.4	In the locations having a pure sand deeper foundations are preferred.  The counter weight is given by a filling of rubbles normal soil, fly ash etc.  This filling has to be done in a cone angle of 30 Degrees.  </a:t>
            </a:r>
          </a:p>
        </p:txBody>
      </p:sp>
      <p:sp>
        <p:nvSpPr>
          <p:cNvPr id="230411" name="Text Box 11">
            <a:extLst>
              <a:ext uri="{FF2B5EF4-FFF2-40B4-BE49-F238E27FC236}">
                <a16:creationId xmlns:a16="http://schemas.microsoft.com/office/drawing/2014/main" id="{A8FE5BB5-5455-BF01-596C-8C1FF589B98F}"/>
              </a:ext>
            </a:extLst>
          </p:cNvPr>
          <p:cNvSpPr txBox="1">
            <a:spLocks noChangeArrowheads="1"/>
          </p:cNvSpPr>
          <p:nvPr/>
        </p:nvSpPr>
        <p:spPr bwMode="auto">
          <a:xfrm>
            <a:off x="0" y="4419600"/>
            <a:ext cx="89154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3.5	Tressle type foundations are preferred in the marshy soil and in the fly ash pond when towers are to be raised above the ground level by more than 9 mtrs. to 20 mtrs.</a:t>
            </a:r>
          </a:p>
        </p:txBody>
      </p:sp>
      <p:sp>
        <p:nvSpPr>
          <p:cNvPr id="230412" name="Text Box 12">
            <a:extLst>
              <a:ext uri="{FF2B5EF4-FFF2-40B4-BE49-F238E27FC236}">
                <a16:creationId xmlns:a16="http://schemas.microsoft.com/office/drawing/2014/main" id="{DE15DDFF-00CA-8E7E-3F38-BA1364DBE55F}"/>
              </a:ext>
            </a:extLst>
          </p:cNvPr>
          <p:cNvSpPr txBox="1">
            <a:spLocks noChangeArrowheads="1"/>
          </p:cNvSpPr>
          <p:nvPr/>
        </p:nvSpPr>
        <p:spPr bwMode="auto">
          <a:xfrm>
            <a:off x="0" y="5029200"/>
            <a:ext cx="89154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3.6	In fly ash zone/fly ash pond, when the fly ash is totally confined, it is possible to cast open type of foundation very safely.  The top 500 mm should be back filled by a borrowed normal soil and or rubbles, as fly ash is susceptible to fly away during the gust.</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Text Box 2">
            <a:extLst>
              <a:ext uri="{FF2B5EF4-FFF2-40B4-BE49-F238E27FC236}">
                <a16:creationId xmlns:a16="http://schemas.microsoft.com/office/drawing/2014/main" id="{F664462F-365A-180D-BFD5-01D537617B61}"/>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1427" name="Rectangle 3">
            <a:extLst>
              <a:ext uri="{FF2B5EF4-FFF2-40B4-BE49-F238E27FC236}">
                <a16:creationId xmlns:a16="http://schemas.microsoft.com/office/drawing/2014/main" id="{FA359F82-D1F6-CB56-2066-FC707C0BDF2D}"/>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1428" name="Text Box 4">
            <a:extLst>
              <a:ext uri="{FF2B5EF4-FFF2-40B4-BE49-F238E27FC236}">
                <a16:creationId xmlns:a16="http://schemas.microsoft.com/office/drawing/2014/main" id="{01F6DB44-34D5-C501-D6F4-7D6838166D57}"/>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1429" name="Object 5">
            <a:extLst>
              <a:ext uri="{FF2B5EF4-FFF2-40B4-BE49-F238E27FC236}">
                <a16:creationId xmlns:a16="http://schemas.microsoft.com/office/drawing/2014/main" id="{C25AE6E7-5528-EB80-6629-04564EFC718E}"/>
              </a:ext>
            </a:extLst>
          </p:cNvPr>
          <p:cNvGraphicFramePr>
            <a:graphicFrameLocks noChangeAspect="1"/>
          </p:cNvGraphicFramePr>
          <p:nvPr/>
        </p:nvGraphicFramePr>
        <p:xfrm>
          <a:off x="2667000" y="1143000"/>
          <a:ext cx="3692525" cy="5435600"/>
        </p:xfrm>
        <a:graphic>
          <a:graphicData uri="http://schemas.openxmlformats.org/presentationml/2006/ole">
            <mc:AlternateContent xmlns:mc="http://schemas.openxmlformats.org/markup-compatibility/2006">
              <mc:Choice xmlns:v="urn:schemas-microsoft-com:vml" Requires="v">
                <p:oleObj spid="_x0000_s36868" name="CorelPhotoPaint.Image.10" r:id="rId3" imgW="10222222" imgH="15047619" progId="CorelPhotoPaint.Image.10">
                  <p:embed/>
                </p:oleObj>
              </mc:Choice>
              <mc:Fallback>
                <p:oleObj name="CorelPhotoPaint.Image.10" r:id="rId3" imgW="10222222" imgH="15047619"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1143000"/>
                        <a:ext cx="3692525"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Text Box 2">
            <a:extLst>
              <a:ext uri="{FF2B5EF4-FFF2-40B4-BE49-F238E27FC236}">
                <a16:creationId xmlns:a16="http://schemas.microsoft.com/office/drawing/2014/main" id="{FDCA334F-A07B-C959-86F6-711FF8039E87}"/>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2451" name="Rectangle 3">
            <a:extLst>
              <a:ext uri="{FF2B5EF4-FFF2-40B4-BE49-F238E27FC236}">
                <a16:creationId xmlns:a16="http://schemas.microsoft.com/office/drawing/2014/main" id="{8FA74F75-52A5-F602-1933-E85DB39B9BC1}"/>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2452" name="Text Box 4">
            <a:extLst>
              <a:ext uri="{FF2B5EF4-FFF2-40B4-BE49-F238E27FC236}">
                <a16:creationId xmlns:a16="http://schemas.microsoft.com/office/drawing/2014/main" id="{20423362-208C-EE96-A013-116D1DAF682A}"/>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2453" name="Object 5">
            <a:extLst>
              <a:ext uri="{FF2B5EF4-FFF2-40B4-BE49-F238E27FC236}">
                <a16:creationId xmlns:a16="http://schemas.microsoft.com/office/drawing/2014/main" id="{F3823C56-C32E-5C30-9A49-BE45131BE90A}"/>
              </a:ext>
            </a:extLst>
          </p:cNvPr>
          <p:cNvGraphicFramePr>
            <a:graphicFrameLocks noChangeAspect="1"/>
          </p:cNvGraphicFramePr>
          <p:nvPr/>
        </p:nvGraphicFramePr>
        <p:xfrm>
          <a:off x="2533650" y="1066800"/>
          <a:ext cx="3668713" cy="5715000"/>
        </p:xfrm>
        <a:graphic>
          <a:graphicData uri="http://schemas.openxmlformats.org/presentationml/2006/ole">
            <mc:AlternateContent xmlns:mc="http://schemas.openxmlformats.org/markup-compatibility/2006">
              <mc:Choice xmlns:v="urn:schemas-microsoft-com:vml" Requires="v">
                <p:oleObj spid="_x0000_s37892" name="CorelPhotoPaint.Image.10" r:id="rId3" imgW="9561905" imgH="14895238" progId="CorelPhotoPaint.Image.10">
                  <p:embed/>
                </p:oleObj>
              </mc:Choice>
              <mc:Fallback>
                <p:oleObj name="CorelPhotoPaint.Image.10" r:id="rId3" imgW="9561905" imgH="14895238"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3650" y="1066800"/>
                        <a:ext cx="3668713"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Text Box 2">
            <a:extLst>
              <a:ext uri="{FF2B5EF4-FFF2-40B4-BE49-F238E27FC236}">
                <a16:creationId xmlns:a16="http://schemas.microsoft.com/office/drawing/2014/main" id="{3D37FB65-DE3D-7F36-BFF4-178A70BDD7AF}"/>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3475" name="Rectangle 3">
            <a:extLst>
              <a:ext uri="{FF2B5EF4-FFF2-40B4-BE49-F238E27FC236}">
                <a16:creationId xmlns:a16="http://schemas.microsoft.com/office/drawing/2014/main" id="{0D6033FC-C508-67C5-569E-2BDC5569A809}"/>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3476" name="Text Box 4">
            <a:extLst>
              <a:ext uri="{FF2B5EF4-FFF2-40B4-BE49-F238E27FC236}">
                <a16:creationId xmlns:a16="http://schemas.microsoft.com/office/drawing/2014/main" id="{B334C93B-322A-CA2A-8D0F-649A684971F6}"/>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3477" name="Object 5">
            <a:extLst>
              <a:ext uri="{FF2B5EF4-FFF2-40B4-BE49-F238E27FC236}">
                <a16:creationId xmlns:a16="http://schemas.microsoft.com/office/drawing/2014/main" id="{114C572D-9218-6A09-C4E9-476B7C14021C}"/>
              </a:ext>
            </a:extLst>
          </p:cNvPr>
          <p:cNvGraphicFramePr>
            <a:graphicFrameLocks noChangeAspect="1"/>
          </p:cNvGraphicFramePr>
          <p:nvPr/>
        </p:nvGraphicFramePr>
        <p:xfrm>
          <a:off x="457200" y="1189038"/>
          <a:ext cx="8382000" cy="5419725"/>
        </p:xfrm>
        <a:graphic>
          <a:graphicData uri="http://schemas.openxmlformats.org/presentationml/2006/ole">
            <mc:AlternateContent xmlns:mc="http://schemas.openxmlformats.org/markup-compatibility/2006">
              <mc:Choice xmlns:v="urn:schemas-microsoft-com:vml" Requires="v">
                <p:oleObj spid="_x0000_s38916" name="CorelPhotoPaint.Image.10" r:id="rId3" imgW="14946032" imgH="9663492" progId="CorelPhotoPaint.Image.10">
                  <p:embed/>
                </p:oleObj>
              </mc:Choice>
              <mc:Fallback>
                <p:oleObj name="CorelPhotoPaint.Image.10" r:id="rId3" imgW="14946032" imgH="9663492"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189038"/>
                        <a:ext cx="8382000"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Text Box 2">
            <a:extLst>
              <a:ext uri="{FF2B5EF4-FFF2-40B4-BE49-F238E27FC236}">
                <a16:creationId xmlns:a16="http://schemas.microsoft.com/office/drawing/2014/main" id="{C546563D-C67B-C1E1-E118-747E1D8F608A}"/>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4499" name="Rectangle 3">
            <a:extLst>
              <a:ext uri="{FF2B5EF4-FFF2-40B4-BE49-F238E27FC236}">
                <a16:creationId xmlns:a16="http://schemas.microsoft.com/office/drawing/2014/main" id="{9BAE204B-6E36-6461-DE0A-08CDF093A578}"/>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4500" name="Text Box 4">
            <a:extLst>
              <a:ext uri="{FF2B5EF4-FFF2-40B4-BE49-F238E27FC236}">
                <a16:creationId xmlns:a16="http://schemas.microsoft.com/office/drawing/2014/main" id="{54E5254E-1A94-1753-6065-389A43CBF848}"/>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4501" name="Object 5">
            <a:extLst>
              <a:ext uri="{FF2B5EF4-FFF2-40B4-BE49-F238E27FC236}">
                <a16:creationId xmlns:a16="http://schemas.microsoft.com/office/drawing/2014/main" id="{F4255B6E-CD30-8D18-33A3-40D4428F6797}"/>
              </a:ext>
            </a:extLst>
          </p:cNvPr>
          <p:cNvGraphicFramePr>
            <a:graphicFrameLocks noChangeAspect="1"/>
          </p:cNvGraphicFramePr>
          <p:nvPr/>
        </p:nvGraphicFramePr>
        <p:xfrm>
          <a:off x="419100" y="1181100"/>
          <a:ext cx="8382000" cy="5256213"/>
        </p:xfrm>
        <a:graphic>
          <a:graphicData uri="http://schemas.openxmlformats.org/presentationml/2006/ole">
            <mc:AlternateContent xmlns:mc="http://schemas.openxmlformats.org/markup-compatibility/2006">
              <mc:Choice xmlns:v="urn:schemas-microsoft-com:vml" Requires="v">
                <p:oleObj spid="_x0000_s39940" name="CorelPhotoPaint.Image.10" r:id="rId3" imgW="14844444" imgH="9307937" progId="CorelPhotoPaint.Image.10">
                  <p:embed/>
                </p:oleObj>
              </mc:Choice>
              <mc:Fallback>
                <p:oleObj name="CorelPhotoPaint.Image.10" r:id="rId3" imgW="14844444" imgH="9307937"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100" y="1181100"/>
                        <a:ext cx="8382000" cy="5256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Text Box 2">
            <a:extLst>
              <a:ext uri="{FF2B5EF4-FFF2-40B4-BE49-F238E27FC236}">
                <a16:creationId xmlns:a16="http://schemas.microsoft.com/office/drawing/2014/main" id="{426D0691-45DF-18AB-97CA-6C05A6B831A5}"/>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5523" name="Rectangle 3">
            <a:extLst>
              <a:ext uri="{FF2B5EF4-FFF2-40B4-BE49-F238E27FC236}">
                <a16:creationId xmlns:a16="http://schemas.microsoft.com/office/drawing/2014/main" id="{F95B269B-CBCF-E0D7-155F-D8B46B671522}"/>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5524" name="Text Box 4">
            <a:extLst>
              <a:ext uri="{FF2B5EF4-FFF2-40B4-BE49-F238E27FC236}">
                <a16:creationId xmlns:a16="http://schemas.microsoft.com/office/drawing/2014/main" id="{3B247098-D944-085C-7366-8F8EC256FFEC}"/>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5525" name="Object 5">
            <a:extLst>
              <a:ext uri="{FF2B5EF4-FFF2-40B4-BE49-F238E27FC236}">
                <a16:creationId xmlns:a16="http://schemas.microsoft.com/office/drawing/2014/main" id="{B987065B-0739-5F41-F6DB-E73123573A6D}"/>
              </a:ext>
            </a:extLst>
          </p:cNvPr>
          <p:cNvGraphicFramePr>
            <a:graphicFrameLocks noChangeAspect="1"/>
          </p:cNvGraphicFramePr>
          <p:nvPr/>
        </p:nvGraphicFramePr>
        <p:xfrm>
          <a:off x="304800" y="1200150"/>
          <a:ext cx="8839200" cy="5373688"/>
        </p:xfrm>
        <a:graphic>
          <a:graphicData uri="http://schemas.openxmlformats.org/presentationml/2006/ole">
            <mc:AlternateContent xmlns:mc="http://schemas.openxmlformats.org/markup-compatibility/2006">
              <mc:Choice xmlns:v="urn:schemas-microsoft-com:vml" Requires="v">
                <p:oleObj spid="_x0000_s40964" name="CorelPhotoPaint.Image.10" r:id="rId3" imgW="14615873" imgH="8888889" progId="CorelPhotoPaint.Image.10">
                  <p:embed/>
                </p:oleObj>
              </mc:Choice>
              <mc:Fallback>
                <p:oleObj name="CorelPhotoPaint.Image.10" r:id="rId3" imgW="14615873" imgH="8888889"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200150"/>
                        <a:ext cx="8839200" cy="5373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Text Box 2">
            <a:extLst>
              <a:ext uri="{FF2B5EF4-FFF2-40B4-BE49-F238E27FC236}">
                <a16:creationId xmlns:a16="http://schemas.microsoft.com/office/drawing/2014/main" id="{857D5AA9-0E66-D2BB-0AB7-9468C055996E}"/>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6547" name="Rectangle 3">
            <a:extLst>
              <a:ext uri="{FF2B5EF4-FFF2-40B4-BE49-F238E27FC236}">
                <a16:creationId xmlns:a16="http://schemas.microsoft.com/office/drawing/2014/main" id="{FECC52FF-288E-DD37-32A9-18E69FEAD885}"/>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6548" name="Text Box 4">
            <a:extLst>
              <a:ext uri="{FF2B5EF4-FFF2-40B4-BE49-F238E27FC236}">
                <a16:creationId xmlns:a16="http://schemas.microsoft.com/office/drawing/2014/main" id="{27C8AA26-DB72-0442-9C65-4D52B40BDAD8}"/>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6549" name="Object 5">
            <a:extLst>
              <a:ext uri="{FF2B5EF4-FFF2-40B4-BE49-F238E27FC236}">
                <a16:creationId xmlns:a16="http://schemas.microsoft.com/office/drawing/2014/main" id="{56FF1FB8-4DB6-6116-4F42-0C6401EACF8E}"/>
              </a:ext>
            </a:extLst>
          </p:cNvPr>
          <p:cNvGraphicFramePr>
            <a:graphicFrameLocks noChangeAspect="1"/>
          </p:cNvGraphicFramePr>
          <p:nvPr/>
        </p:nvGraphicFramePr>
        <p:xfrm>
          <a:off x="533400" y="1296988"/>
          <a:ext cx="8229600" cy="5283200"/>
        </p:xfrm>
        <a:graphic>
          <a:graphicData uri="http://schemas.openxmlformats.org/presentationml/2006/ole">
            <mc:AlternateContent xmlns:mc="http://schemas.openxmlformats.org/markup-compatibility/2006">
              <mc:Choice xmlns:v="urn:schemas-microsoft-com:vml" Requires="v">
                <p:oleObj spid="_x0000_s41988" name="CorelPhotoPaint.Image.10" r:id="rId3" imgW="14895238" imgH="9561905" progId="CorelPhotoPaint.Image.10">
                  <p:embed/>
                </p:oleObj>
              </mc:Choice>
              <mc:Fallback>
                <p:oleObj name="CorelPhotoPaint.Image.10" r:id="rId3" imgW="14895238" imgH="9561905"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 y="1296988"/>
                        <a:ext cx="8229600" cy="528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Text Box 2">
            <a:extLst>
              <a:ext uri="{FF2B5EF4-FFF2-40B4-BE49-F238E27FC236}">
                <a16:creationId xmlns:a16="http://schemas.microsoft.com/office/drawing/2014/main" id="{02C96FFA-9285-084D-ED27-416F8C8D1C6C}"/>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7571" name="Rectangle 3">
            <a:extLst>
              <a:ext uri="{FF2B5EF4-FFF2-40B4-BE49-F238E27FC236}">
                <a16:creationId xmlns:a16="http://schemas.microsoft.com/office/drawing/2014/main" id="{218BE21A-5934-FC05-0208-74E6664B4822}"/>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7572" name="Text Box 4">
            <a:extLst>
              <a:ext uri="{FF2B5EF4-FFF2-40B4-BE49-F238E27FC236}">
                <a16:creationId xmlns:a16="http://schemas.microsoft.com/office/drawing/2014/main" id="{529A5164-5F66-2D70-4EB9-8CE1FC73D089}"/>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7573" name="Object 5">
            <a:extLst>
              <a:ext uri="{FF2B5EF4-FFF2-40B4-BE49-F238E27FC236}">
                <a16:creationId xmlns:a16="http://schemas.microsoft.com/office/drawing/2014/main" id="{4A785E53-34F5-7BF5-1404-46D285A9A820}"/>
              </a:ext>
            </a:extLst>
          </p:cNvPr>
          <p:cNvGraphicFramePr>
            <a:graphicFrameLocks noChangeAspect="1"/>
          </p:cNvGraphicFramePr>
          <p:nvPr/>
        </p:nvGraphicFramePr>
        <p:xfrm>
          <a:off x="304800" y="1219200"/>
          <a:ext cx="8534400" cy="5272088"/>
        </p:xfrm>
        <a:graphic>
          <a:graphicData uri="http://schemas.openxmlformats.org/presentationml/2006/ole">
            <mc:AlternateContent xmlns:mc="http://schemas.openxmlformats.org/markup-compatibility/2006">
              <mc:Choice xmlns:v="urn:schemas-microsoft-com:vml" Requires="v">
                <p:oleObj spid="_x0000_s43012" name="CorelPhotoPaint.Image.10" r:id="rId3" imgW="14615873" imgH="9028571" progId="CorelPhotoPaint.Image.10">
                  <p:embed/>
                </p:oleObj>
              </mc:Choice>
              <mc:Fallback>
                <p:oleObj name="CorelPhotoPaint.Image.10" r:id="rId3" imgW="14615873" imgH="9028571"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219200"/>
                        <a:ext cx="8534400" cy="527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Text Box 2">
            <a:extLst>
              <a:ext uri="{FF2B5EF4-FFF2-40B4-BE49-F238E27FC236}">
                <a16:creationId xmlns:a16="http://schemas.microsoft.com/office/drawing/2014/main" id="{5F5CE890-02E0-024A-A520-588D517831AB}"/>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8595" name="Rectangle 3">
            <a:extLst>
              <a:ext uri="{FF2B5EF4-FFF2-40B4-BE49-F238E27FC236}">
                <a16:creationId xmlns:a16="http://schemas.microsoft.com/office/drawing/2014/main" id="{9F3533F6-9699-C271-B663-394D9941A407}"/>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8596" name="Text Box 4">
            <a:extLst>
              <a:ext uri="{FF2B5EF4-FFF2-40B4-BE49-F238E27FC236}">
                <a16:creationId xmlns:a16="http://schemas.microsoft.com/office/drawing/2014/main" id="{0A28D0D5-3712-48C0-2949-D63DC8445745}"/>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8597" name="Object 5">
            <a:extLst>
              <a:ext uri="{FF2B5EF4-FFF2-40B4-BE49-F238E27FC236}">
                <a16:creationId xmlns:a16="http://schemas.microsoft.com/office/drawing/2014/main" id="{3BAF5ADD-061F-552C-E410-698DE36D56A6}"/>
              </a:ext>
            </a:extLst>
          </p:cNvPr>
          <p:cNvGraphicFramePr>
            <a:graphicFrameLocks noChangeAspect="1"/>
          </p:cNvGraphicFramePr>
          <p:nvPr/>
        </p:nvGraphicFramePr>
        <p:xfrm>
          <a:off x="457200" y="1143000"/>
          <a:ext cx="8458200" cy="5311775"/>
        </p:xfrm>
        <a:graphic>
          <a:graphicData uri="http://schemas.openxmlformats.org/presentationml/2006/ole">
            <mc:AlternateContent xmlns:mc="http://schemas.openxmlformats.org/markup-compatibility/2006">
              <mc:Choice xmlns:v="urn:schemas-microsoft-com:vml" Requires="v">
                <p:oleObj spid="_x0000_s44036" name="CorelPhotoPaint.Image.10" r:id="rId3" imgW="14742857" imgH="9257143" progId="CorelPhotoPaint.Image.10">
                  <p:embed/>
                </p:oleObj>
              </mc:Choice>
              <mc:Fallback>
                <p:oleObj name="CorelPhotoPaint.Image.10" r:id="rId3" imgW="14742857" imgH="9257143"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143000"/>
                        <a:ext cx="8458200" cy="5311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Text Box 2">
            <a:extLst>
              <a:ext uri="{FF2B5EF4-FFF2-40B4-BE49-F238E27FC236}">
                <a16:creationId xmlns:a16="http://schemas.microsoft.com/office/drawing/2014/main" id="{CFE47195-A6C4-A271-F9EF-0905CED0B0E0}"/>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39619" name="Rectangle 3">
            <a:extLst>
              <a:ext uri="{FF2B5EF4-FFF2-40B4-BE49-F238E27FC236}">
                <a16:creationId xmlns:a16="http://schemas.microsoft.com/office/drawing/2014/main" id="{6D48A9DE-91AA-4847-91A2-F341C7B0F65F}"/>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39620" name="Text Box 4">
            <a:extLst>
              <a:ext uri="{FF2B5EF4-FFF2-40B4-BE49-F238E27FC236}">
                <a16:creationId xmlns:a16="http://schemas.microsoft.com/office/drawing/2014/main" id="{8E3A88F1-DC13-3AAE-F1E0-52A72A70CC4A}"/>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39621" name="Object 5">
            <a:extLst>
              <a:ext uri="{FF2B5EF4-FFF2-40B4-BE49-F238E27FC236}">
                <a16:creationId xmlns:a16="http://schemas.microsoft.com/office/drawing/2014/main" id="{7143D662-78EF-92A3-5034-EB25CCB2DF5E}"/>
              </a:ext>
            </a:extLst>
          </p:cNvPr>
          <p:cNvGraphicFramePr>
            <a:graphicFrameLocks noChangeAspect="1"/>
          </p:cNvGraphicFramePr>
          <p:nvPr/>
        </p:nvGraphicFramePr>
        <p:xfrm>
          <a:off x="609600" y="1223963"/>
          <a:ext cx="8153400" cy="5353050"/>
        </p:xfrm>
        <a:graphic>
          <a:graphicData uri="http://schemas.openxmlformats.org/presentationml/2006/ole">
            <mc:AlternateContent xmlns:mc="http://schemas.openxmlformats.org/markup-compatibility/2006">
              <mc:Choice xmlns:v="urn:schemas-microsoft-com:vml" Requires="v">
                <p:oleObj spid="_x0000_s45060" name="CorelPhotoPaint.Image.10" r:id="rId3" imgW="14717460" imgH="9663492" progId="CorelPhotoPaint.Image.10">
                  <p:embed/>
                </p:oleObj>
              </mc:Choice>
              <mc:Fallback>
                <p:oleObj name="CorelPhotoPaint.Image.10" r:id="rId3" imgW="14717460" imgH="9663492"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223963"/>
                        <a:ext cx="8153400" cy="535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Text Box 2">
            <a:extLst>
              <a:ext uri="{FF2B5EF4-FFF2-40B4-BE49-F238E27FC236}">
                <a16:creationId xmlns:a16="http://schemas.microsoft.com/office/drawing/2014/main" id="{FA02F397-A350-7F8C-4F12-B166EFFCD182}"/>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0643" name="Rectangle 3">
            <a:extLst>
              <a:ext uri="{FF2B5EF4-FFF2-40B4-BE49-F238E27FC236}">
                <a16:creationId xmlns:a16="http://schemas.microsoft.com/office/drawing/2014/main" id="{D1514186-D2E0-99DB-CF51-19FC6866979E}"/>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0644" name="Text Box 4">
            <a:extLst>
              <a:ext uri="{FF2B5EF4-FFF2-40B4-BE49-F238E27FC236}">
                <a16:creationId xmlns:a16="http://schemas.microsoft.com/office/drawing/2014/main" id="{0C91F85A-C841-B974-7F59-E32810C02248}"/>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0645" name="Object 5">
            <a:extLst>
              <a:ext uri="{FF2B5EF4-FFF2-40B4-BE49-F238E27FC236}">
                <a16:creationId xmlns:a16="http://schemas.microsoft.com/office/drawing/2014/main" id="{C4D8DAB9-4CC7-E953-7955-E8822FF90064}"/>
              </a:ext>
            </a:extLst>
          </p:cNvPr>
          <p:cNvGraphicFramePr>
            <a:graphicFrameLocks noChangeAspect="1"/>
          </p:cNvGraphicFramePr>
          <p:nvPr/>
        </p:nvGraphicFramePr>
        <p:xfrm>
          <a:off x="381000" y="1219200"/>
          <a:ext cx="8382000" cy="5308600"/>
        </p:xfrm>
        <a:graphic>
          <a:graphicData uri="http://schemas.openxmlformats.org/presentationml/2006/ole">
            <mc:AlternateContent xmlns:mc="http://schemas.openxmlformats.org/markup-compatibility/2006">
              <mc:Choice xmlns:v="urn:schemas-microsoft-com:vml" Requires="v">
                <p:oleObj spid="_x0000_s46084" name="CorelPhotoPaint.Image.10" r:id="rId3" imgW="15377778" imgH="9739683" progId="CorelPhotoPaint.Image.10">
                  <p:embed/>
                </p:oleObj>
              </mc:Choice>
              <mc:Fallback>
                <p:oleObj name="CorelPhotoPaint.Image.10" r:id="rId3" imgW="15377778" imgH="9739683"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219200"/>
                        <a:ext cx="8382000" cy="530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Text Box 2">
            <a:extLst>
              <a:ext uri="{FF2B5EF4-FFF2-40B4-BE49-F238E27FC236}">
                <a16:creationId xmlns:a16="http://schemas.microsoft.com/office/drawing/2014/main" id="{2782681E-E33C-24E7-E679-A459C752EC58}"/>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1667" name="Rectangle 3">
            <a:extLst>
              <a:ext uri="{FF2B5EF4-FFF2-40B4-BE49-F238E27FC236}">
                <a16:creationId xmlns:a16="http://schemas.microsoft.com/office/drawing/2014/main" id="{5336B049-02E5-E1A4-B0E8-9C8275D6388A}"/>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1668" name="Text Box 4">
            <a:extLst>
              <a:ext uri="{FF2B5EF4-FFF2-40B4-BE49-F238E27FC236}">
                <a16:creationId xmlns:a16="http://schemas.microsoft.com/office/drawing/2014/main" id="{FABAEE54-D7D5-BE2E-54FF-6053E4F77925}"/>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1669" name="Object 5">
            <a:extLst>
              <a:ext uri="{FF2B5EF4-FFF2-40B4-BE49-F238E27FC236}">
                <a16:creationId xmlns:a16="http://schemas.microsoft.com/office/drawing/2014/main" id="{FDCFB063-C263-6957-3EEB-E9A2A74F49D6}"/>
              </a:ext>
            </a:extLst>
          </p:cNvPr>
          <p:cNvGraphicFramePr>
            <a:graphicFrameLocks noChangeAspect="1"/>
          </p:cNvGraphicFramePr>
          <p:nvPr/>
        </p:nvGraphicFramePr>
        <p:xfrm>
          <a:off x="457200" y="1233488"/>
          <a:ext cx="8153400" cy="5380037"/>
        </p:xfrm>
        <a:graphic>
          <a:graphicData uri="http://schemas.openxmlformats.org/presentationml/2006/ole">
            <mc:AlternateContent xmlns:mc="http://schemas.openxmlformats.org/markup-compatibility/2006">
              <mc:Choice xmlns:v="urn:schemas-microsoft-com:vml" Requires="v">
                <p:oleObj spid="_x0000_s47108" name="CorelPhotoPaint.Image.10" r:id="rId3" imgW="15238095" imgH="10057143" progId="CorelPhotoPaint.Image.10">
                  <p:embed/>
                </p:oleObj>
              </mc:Choice>
              <mc:Fallback>
                <p:oleObj name="CorelPhotoPaint.Image.10" r:id="rId3" imgW="15238095" imgH="10057143"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33488"/>
                        <a:ext cx="8153400" cy="5380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Text Box 2">
            <a:extLst>
              <a:ext uri="{FF2B5EF4-FFF2-40B4-BE49-F238E27FC236}">
                <a16:creationId xmlns:a16="http://schemas.microsoft.com/office/drawing/2014/main" id="{8021571C-FA20-EA1F-53BA-547F5E5F4996}"/>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2691" name="Rectangle 3">
            <a:extLst>
              <a:ext uri="{FF2B5EF4-FFF2-40B4-BE49-F238E27FC236}">
                <a16:creationId xmlns:a16="http://schemas.microsoft.com/office/drawing/2014/main" id="{7A987BB0-7589-9AF5-E189-BDCAA06AC73D}"/>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2692" name="Text Box 4">
            <a:extLst>
              <a:ext uri="{FF2B5EF4-FFF2-40B4-BE49-F238E27FC236}">
                <a16:creationId xmlns:a16="http://schemas.microsoft.com/office/drawing/2014/main" id="{B6832CB5-99A2-98B7-6847-F83B83FBE1EE}"/>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2693" name="Object 5">
            <a:extLst>
              <a:ext uri="{FF2B5EF4-FFF2-40B4-BE49-F238E27FC236}">
                <a16:creationId xmlns:a16="http://schemas.microsoft.com/office/drawing/2014/main" id="{5C37FEFE-64B9-1580-3031-DD8D1D7BC41D}"/>
              </a:ext>
            </a:extLst>
          </p:cNvPr>
          <p:cNvGraphicFramePr>
            <a:graphicFrameLocks noChangeAspect="1"/>
          </p:cNvGraphicFramePr>
          <p:nvPr/>
        </p:nvGraphicFramePr>
        <p:xfrm>
          <a:off x="304800" y="1231900"/>
          <a:ext cx="8534400" cy="5291138"/>
        </p:xfrm>
        <a:graphic>
          <a:graphicData uri="http://schemas.openxmlformats.org/presentationml/2006/ole">
            <mc:AlternateContent xmlns:mc="http://schemas.openxmlformats.org/markup-compatibility/2006">
              <mc:Choice xmlns:v="urn:schemas-microsoft-com:vml" Requires="v">
                <p:oleObj spid="_x0000_s48132" name="CorelPhotoPaint.Image.10" r:id="rId3" imgW="15174603" imgH="9409524" progId="CorelPhotoPaint.Image.10">
                  <p:embed/>
                </p:oleObj>
              </mc:Choice>
              <mc:Fallback>
                <p:oleObj name="CorelPhotoPaint.Image.10" r:id="rId3" imgW="15174603" imgH="9409524"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231900"/>
                        <a:ext cx="8534400" cy="5291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Text Box 2">
            <a:extLst>
              <a:ext uri="{FF2B5EF4-FFF2-40B4-BE49-F238E27FC236}">
                <a16:creationId xmlns:a16="http://schemas.microsoft.com/office/drawing/2014/main" id="{331088CD-57A2-02BC-CDF2-3C5A45B4010A}"/>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3715" name="Rectangle 3">
            <a:extLst>
              <a:ext uri="{FF2B5EF4-FFF2-40B4-BE49-F238E27FC236}">
                <a16:creationId xmlns:a16="http://schemas.microsoft.com/office/drawing/2014/main" id="{99265149-6AA6-0CA3-638D-D51A83DA6115}"/>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3716" name="Text Box 4">
            <a:extLst>
              <a:ext uri="{FF2B5EF4-FFF2-40B4-BE49-F238E27FC236}">
                <a16:creationId xmlns:a16="http://schemas.microsoft.com/office/drawing/2014/main" id="{97B311E7-64EF-F04B-5993-9C59AE6F2A4F}"/>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3717" name="Object 5">
            <a:extLst>
              <a:ext uri="{FF2B5EF4-FFF2-40B4-BE49-F238E27FC236}">
                <a16:creationId xmlns:a16="http://schemas.microsoft.com/office/drawing/2014/main" id="{8B49ACF2-1D5F-9D10-1526-1EAD0B57DE97}"/>
              </a:ext>
            </a:extLst>
          </p:cNvPr>
          <p:cNvGraphicFramePr>
            <a:graphicFrameLocks noChangeAspect="1"/>
          </p:cNvGraphicFramePr>
          <p:nvPr/>
        </p:nvGraphicFramePr>
        <p:xfrm>
          <a:off x="304800" y="1196975"/>
          <a:ext cx="8534400" cy="5411788"/>
        </p:xfrm>
        <a:graphic>
          <a:graphicData uri="http://schemas.openxmlformats.org/presentationml/2006/ole">
            <mc:AlternateContent xmlns:mc="http://schemas.openxmlformats.org/markup-compatibility/2006">
              <mc:Choice xmlns:v="urn:schemas-microsoft-com:vml" Requires="v">
                <p:oleObj spid="_x0000_s49156" name="CorelPhotoPaint.Image.10" r:id="rId3" imgW="15238095" imgH="9663492" progId="CorelPhotoPaint.Image.10">
                  <p:embed/>
                </p:oleObj>
              </mc:Choice>
              <mc:Fallback>
                <p:oleObj name="CorelPhotoPaint.Image.10" r:id="rId3" imgW="15238095" imgH="9663492"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196975"/>
                        <a:ext cx="8534400" cy="541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Text Box 2">
            <a:extLst>
              <a:ext uri="{FF2B5EF4-FFF2-40B4-BE49-F238E27FC236}">
                <a16:creationId xmlns:a16="http://schemas.microsoft.com/office/drawing/2014/main" id="{76EE8E73-A732-C240-8CB6-98CE81D637A4}"/>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4739" name="Rectangle 3">
            <a:extLst>
              <a:ext uri="{FF2B5EF4-FFF2-40B4-BE49-F238E27FC236}">
                <a16:creationId xmlns:a16="http://schemas.microsoft.com/office/drawing/2014/main" id="{718012F8-D737-74EC-9B55-9C392C3ACF39}"/>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4740" name="Text Box 4">
            <a:extLst>
              <a:ext uri="{FF2B5EF4-FFF2-40B4-BE49-F238E27FC236}">
                <a16:creationId xmlns:a16="http://schemas.microsoft.com/office/drawing/2014/main" id="{D49AF451-29E8-2827-CF5C-85E278EA9D45}"/>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4741" name="Object 5">
            <a:extLst>
              <a:ext uri="{FF2B5EF4-FFF2-40B4-BE49-F238E27FC236}">
                <a16:creationId xmlns:a16="http://schemas.microsoft.com/office/drawing/2014/main" id="{A7D8CC3C-BF20-C0AB-B015-9D4ED596B5B0}"/>
              </a:ext>
            </a:extLst>
          </p:cNvPr>
          <p:cNvGraphicFramePr>
            <a:graphicFrameLocks noChangeAspect="1"/>
          </p:cNvGraphicFramePr>
          <p:nvPr/>
        </p:nvGraphicFramePr>
        <p:xfrm>
          <a:off x="381000" y="1182688"/>
          <a:ext cx="8382000" cy="5440362"/>
        </p:xfrm>
        <a:graphic>
          <a:graphicData uri="http://schemas.openxmlformats.org/presentationml/2006/ole">
            <mc:AlternateContent xmlns:mc="http://schemas.openxmlformats.org/markup-compatibility/2006">
              <mc:Choice xmlns:v="urn:schemas-microsoft-com:vml" Requires="v">
                <p:oleObj spid="_x0000_s50180" name="CorelPhotoPaint.Image.10" r:id="rId3" imgW="15301587" imgH="9930159" progId="CorelPhotoPaint.Image.10">
                  <p:embed/>
                </p:oleObj>
              </mc:Choice>
              <mc:Fallback>
                <p:oleObj name="CorelPhotoPaint.Image.10" r:id="rId3" imgW="15301587" imgH="9930159"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182688"/>
                        <a:ext cx="8382000" cy="5440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Text Box 2">
            <a:extLst>
              <a:ext uri="{FF2B5EF4-FFF2-40B4-BE49-F238E27FC236}">
                <a16:creationId xmlns:a16="http://schemas.microsoft.com/office/drawing/2014/main" id="{D79648AC-270F-258C-5DA3-B16D40D88495}"/>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5763" name="Rectangle 3">
            <a:extLst>
              <a:ext uri="{FF2B5EF4-FFF2-40B4-BE49-F238E27FC236}">
                <a16:creationId xmlns:a16="http://schemas.microsoft.com/office/drawing/2014/main" id="{865332F3-15D8-441E-11DE-C4961ACBA65E}"/>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5764" name="Text Box 4">
            <a:extLst>
              <a:ext uri="{FF2B5EF4-FFF2-40B4-BE49-F238E27FC236}">
                <a16:creationId xmlns:a16="http://schemas.microsoft.com/office/drawing/2014/main" id="{661D85DD-EE3A-BF46-ADF7-545CA50836AB}"/>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5765" name="Object 5">
            <a:extLst>
              <a:ext uri="{FF2B5EF4-FFF2-40B4-BE49-F238E27FC236}">
                <a16:creationId xmlns:a16="http://schemas.microsoft.com/office/drawing/2014/main" id="{5964D044-FD80-57BB-9B14-E699F82505E0}"/>
              </a:ext>
            </a:extLst>
          </p:cNvPr>
          <p:cNvGraphicFramePr>
            <a:graphicFrameLocks noChangeAspect="1"/>
          </p:cNvGraphicFramePr>
          <p:nvPr/>
        </p:nvGraphicFramePr>
        <p:xfrm>
          <a:off x="304800" y="1314450"/>
          <a:ext cx="8534400" cy="5265738"/>
        </p:xfrm>
        <a:graphic>
          <a:graphicData uri="http://schemas.openxmlformats.org/presentationml/2006/ole">
            <mc:AlternateContent xmlns:mc="http://schemas.openxmlformats.org/markup-compatibility/2006">
              <mc:Choice xmlns:v="urn:schemas-microsoft-com:vml" Requires="v">
                <p:oleObj spid="_x0000_s51204" name="CorelPhotoPaint.Image.10" r:id="rId3" imgW="15250794" imgH="9409524" progId="CorelPhotoPaint.Image.10">
                  <p:embed/>
                </p:oleObj>
              </mc:Choice>
              <mc:Fallback>
                <p:oleObj name="CorelPhotoPaint.Image.10" r:id="rId3" imgW="15250794" imgH="9409524"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314450"/>
                        <a:ext cx="8534400" cy="5265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Text Box 2">
            <a:extLst>
              <a:ext uri="{FF2B5EF4-FFF2-40B4-BE49-F238E27FC236}">
                <a16:creationId xmlns:a16="http://schemas.microsoft.com/office/drawing/2014/main" id="{E929D530-5C1B-E600-44EE-C6C04CCB8ABE}"/>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sp>
        <p:nvSpPr>
          <p:cNvPr id="246787" name="Rectangle 3">
            <a:extLst>
              <a:ext uri="{FF2B5EF4-FFF2-40B4-BE49-F238E27FC236}">
                <a16:creationId xmlns:a16="http://schemas.microsoft.com/office/drawing/2014/main" id="{F6264B08-9518-56AC-C984-05163ADFDAF4}"/>
              </a:ext>
            </a:extLst>
          </p:cNvPr>
          <p:cNvSpPr>
            <a:spLocks noChangeArrowheads="1"/>
          </p:cNvSpPr>
          <p:nvPr/>
        </p:nvSpPr>
        <p:spPr bwMode="auto">
          <a:xfrm>
            <a:off x="0" y="3048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solidFill>
                <a:srgbClr val="FFFF66"/>
              </a:solidFill>
              <a:latin typeface="Arial" panose="020B0604020202020204" pitchFamily="34" charset="0"/>
            </a:endParaRPr>
          </a:p>
        </p:txBody>
      </p:sp>
      <p:sp>
        <p:nvSpPr>
          <p:cNvPr id="246788" name="Text Box 4">
            <a:extLst>
              <a:ext uri="{FF2B5EF4-FFF2-40B4-BE49-F238E27FC236}">
                <a16:creationId xmlns:a16="http://schemas.microsoft.com/office/drawing/2014/main" id="{0139648D-E2DA-8E8C-F91D-43A4F30309BE}"/>
              </a:ext>
            </a:extLst>
          </p:cNvPr>
          <p:cNvSpPr txBox="1">
            <a:spLocks noChangeArrowheads="1"/>
          </p:cNvSpPr>
          <p:nvPr/>
        </p:nvSpPr>
        <p:spPr bwMode="auto">
          <a:xfrm>
            <a:off x="92075" y="3810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3.0                       SPECIAL FOUNDATIONS</a:t>
            </a:r>
            <a:endParaRPr lang="en-US" altLang="en-US"/>
          </a:p>
        </p:txBody>
      </p:sp>
      <p:graphicFrame>
        <p:nvGraphicFramePr>
          <p:cNvPr id="246789" name="Object 5">
            <a:extLst>
              <a:ext uri="{FF2B5EF4-FFF2-40B4-BE49-F238E27FC236}">
                <a16:creationId xmlns:a16="http://schemas.microsoft.com/office/drawing/2014/main" id="{AE0B49F0-AAEE-4B4A-2A28-01D3ADE979D1}"/>
              </a:ext>
            </a:extLst>
          </p:cNvPr>
          <p:cNvGraphicFramePr>
            <a:graphicFrameLocks noChangeAspect="1"/>
          </p:cNvGraphicFramePr>
          <p:nvPr/>
        </p:nvGraphicFramePr>
        <p:xfrm>
          <a:off x="457200" y="1271588"/>
          <a:ext cx="8305800" cy="5245100"/>
        </p:xfrm>
        <a:graphic>
          <a:graphicData uri="http://schemas.openxmlformats.org/presentationml/2006/ole">
            <mc:AlternateContent xmlns:mc="http://schemas.openxmlformats.org/markup-compatibility/2006">
              <mc:Choice xmlns:v="urn:schemas-microsoft-com:vml" Requires="v">
                <p:oleObj spid="_x0000_s52228" name="CorelPhotoPaint.Image.10" r:id="rId3" imgW="15301587" imgH="9663492" progId="CorelPhotoPaint.Image.10">
                  <p:embed/>
                </p:oleObj>
              </mc:Choice>
              <mc:Fallback>
                <p:oleObj name="CorelPhotoPaint.Image.10" r:id="rId3" imgW="15301587" imgH="9663492" progId="CorelPhotoPaint.Image.10">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271588"/>
                        <a:ext cx="8305800" cy="524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2">
            <a:extLst>
              <a:ext uri="{FF2B5EF4-FFF2-40B4-BE49-F238E27FC236}">
                <a16:creationId xmlns:a16="http://schemas.microsoft.com/office/drawing/2014/main" id="{1BE56BD1-6E21-1860-E633-6301017F55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7811" name="Group 3">
            <a:extLst>
              <a:ext uri="{FF2B5EF4-FFF2-40B4-BE49-F238E27FC236}">
                <a16:creationId xmlns:a16="http://schemas.microsoft.com/office/drawing/2014/main" id="{28FC0890-111A-7E90-9C8C-6B137938FD21}"/>
              </a:ext>
            </a:extLst>
          </p:cNvPr>
          <p:cNvGrpSpPr>
            <a:grpSpLocks/>
          </p:cNvGrpSpPr>
          <p:nvPr/>
        </p:nvGrpSpPr>
        <p:grpSpPr bwMode="auto">
          <a:xfrm>
            <a:off x="0" y="228600"/>
            <a:ext cx="9144000" cy="685800"/>
            <a:chOff x="0" y="144"/>
            <a:chExt cx="5760" cy="432"/>
          </a:xfrm>
        </p:grpSpPr>
        <p:sp>
          <p:nvSpPr>
            <p:cNvPr id="247816" name="Rectangle 4">
              <a:extLst>
                <a:ext uri="{FF2B5EF4-FFF2-40B4-BE49-F238E27FC236}">
                  <a16:creationId xmlns:a16="http://schemas.microsoft.com/office/drawing/2014/main" id="{549C277A-68E3-57E9-BC3F-265FFD17CC1C}"/>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47817" name="Text Box 5">
              <a:extLst>
                <a:ext uri="{FF2B5EF4-FFF2-40B4-BE49-F238E27FC236}">
                  <a16:creationId xmlns:a16="http://schemas.microsoft.com/office/drawing/2014/main" id="{96DF55A6-3828-B2EC-A6C2-82A42C8B6D52}"/>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
        <p:nvSpPr>
          <p:cNvPr id="247812" name="Text Box 6">
            <a:extLst>
              <a:ext uri="{FF2B5EF4-FFF2-40B4-BE49-F238E27FC236}">
                <a16:creationId xmlns:a16="http://schemas.microsoft.com/office/drawing/2014/main" id="{69E3B562-44D2-9AC6-EFF0-CD5BAE61502C}"/>
              </a:ext>
            </a:extLst>
          </p:cNvPr>
          <p:cNvSpPr txBox="1">
            <a:spLocks noChangeArrowheads="1"/>
          </p:cNvSpPr>
          <p:nvPr/>
        </p:nvSpPr>
        <p:spPr bwMode="auto">
          <a:xfrm>
            <a:off x="0" y="1066800"/>
            <a:ext cx="838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III	Estimate should be prepared as per the format enclosed.  The revised SOR are given.  The quantity will be worked out as follows:</a:t>
            </a:r>
            <a:endParaRPr lang="en-US" altLang="en-US" sz="1500" b="1" baseline="30000">
              <a:latin typeface="Arial" panose="020B0604020202020204" pitchFamily="34" charset="0"/>
            </a:endParaRPr>
          </a:p>
        </p:txBody>
      </p:sp>
      <p:sp>
        <p:nvSpPr>
          <p:cNvPr id="247813" name="Text Box 7">
            <a:extLst>
              <a:ext uri="{FF2B5EF4-FFF2-40B4-BE49-F238E27FC236}">
                <a16:creationId xmlns:a16="http://schemas.microsoft.com/office/drawing/2014/main" id="{A2960BEC-F9C4-9307-59B6-71FE8B5BF581}"/>
              </a:ext>
            </a:extLst>
          </p:cNvPr>
          <p:cNvSpPr txBox="1">
            <a:spLocks noChangeArrowheads="1"/>
          </p:cNvSpPr>
          <p:nvPr/>
        </p:nvSpPr>
        <p:spPr bwMode="auto">
          <a:xfrm>
            <a:off x="0" y="1676400"/>
            <a:ext cx="83820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	Excavation &amp; back filling – (Ref. Drg. No. TR-116 fig.2).  Normally excavation shall be done in soil / rock max.  Upto 1500mm for 220KV, 1200mm (max.) for 132KV and 1000mm (max.) for 66KV.  The width of the excavation will be the size of chimney plus 600mm.</a:t>
            </a:r>
            <a:endParaRPr lang="en-US" altLang="en-US" sz="1500" b="1" baseline="30000">
              <a:latin typeface="Arial" panose="020B0604020202020204" pitchFamily="34" charset="0"/>
            </a:endParaRPr>
          </a:p>
        </p:txBody>
      </p:sp>
      <p:sp>
        <p:nvSpPr>
          <p:cNvPr id="247814" name="Text Box 8">
            <a:extLst>
              <a:ext uri="{FF2B5EF4-FFF2-40B4-BE49-F238E27FC236}">
                <a16:creationId xmlns:a16="http://schemas.microsoft.com/office/drawing/2014/main" id="{03043BE8-9FD6-F88E-ED0C-B34326BFEEFF}"/>
              </a:ext>
            </a:extLst>
          </p:cNvPr>
          <p:cNvSpPr txBox="1">
            <a:spLocks noChangeArrowheads="1"/>
          </p:cNvSpPr>
          <p:nvPr/>
        </p:nvSpPr>
        <p:spPr bwMode="auto">
          <a:xfrm>
            <a:off x="0" y="2667000"/>
            <a:ext cx="8610600" cy="169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ii)	Installation of reinforcement – (Ref. Drg. No. TR-116. fig.5) 8 to 12 Nos. of 12mm  Tor bars for 220KV,  6-8 Nos. of Tor bars of 12mm for 132KV &amp; 4 to 8 Nos. of Tor bars of 12mm for 66KV towers shall be taken.  The length of each bar shall be the length of the chimney to be broken-400mm.  The stirrups shall be provided with 6mm plain bars @ 200mm c.c.  The quantity of reinforcement shall be worked out accordingly.  The placement of bars &amp; stirrups shall be as per the enclosed drawing.</a:t>
            </a:r>
            <a:endParaRPr lang="en-US" altLang="en-US" sz="1500" b="1" baseline="30000">
              <a:latin typeface="Arial" panose="020B0604020202020204" pitchFamily="34" charset="0"/>
            </a:endParaRPr>
          </a:p>
        </p:txBody>
      </p:sp>
      <p:sp>
        <p:nvSpPr>
          <p:cNvPr id="247815" name="Text Box 9">
            <a:extLst>
              <a:ext uri="{FF2B5EF4-FFF2-40B4-BE49-F238E27FC236}">
                <a16:creationId xmlns:a16="http://schemas.microsoft.com/office/drawing/2014/main" id="{0B31AE76-A533-5970-5D7E-6E6B6294B71A}"/>
              </a:ext>
            </a:extLst>
          </p:cNvPr>
          <p:cNvSpPr txBox="1">
            <a:spLocks noChangeArrowheads="1"/>
          </p:cNvSpPr>
          <p:nvPr/>
        </p:nvSpPr>
        <p:spPr bwMode="auto">
          <a:xfrm>
            <a:off x="0" y="4479925"/>
            <a:ext cx="8382000"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iii)	Concreting with 1:2:4 mix – After the chimney concrete is broken and existing deteriorated stub is property welded with cleat &amp; plates, the broken chimney portion along with the repaired (welded) stub will be encased in R.C.C. muffing.  The size of the muff shall be the width of chimney plus 300mm (square) and 1200mm (max) length for 220KV, 1000mm (max.) length for 132KV &amp; 800mm (max.) length for 66KV towers.  The welded portion will cover the corroded stub above concrete level upto down below portion in the chimney.  Concrete muff (R.C.C.) volume shall be worked out accordingly.  The length of chimney “B” given is the max.  It can be changed looking to the stub condition.  It is to be decided by the Engineer-in-charge of site </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834" name="Picture 2">
            <a:extLst>
              <a:ext uri="{FF2B5EF4-FFF2-40B4-BE49-F238E27FC236}">
                <a16:creationId xmlns:a16="http://schemas.microsoft.com/office/drawing/2014/main" id="{A6F5D41C-8234-E04D-1192-366B83AF7E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8835" name="Text Box 3">
            <a:extLst>
              <a:ext uri="{FF2B5EF4-FFF2-40B4-BE49-F238E27FC236}">
                <a16:creationId xmlns:a16="http://schemas.microsoft.com/office/drawing/2014/main" id="{B267528E-2DEF-6FBD-7F85-97917A8D0AB4}"/>
              </a:ext>
            </a:extLst>
          </p:cNvPr>
          <p:cNvSpPr txBox="1">
            <a:spLocks noChangeArrowheads="1"/>
          </p:cNvSpPr>
          <p:nvPr/>
        </p:nvSpPr>
        <p:spPr bwMode="auto">
          <a:xfrm>
            <a:off x="0" y="914400"/>
            <a:ext cx="8382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iv) &amp; v)	Earthing pipe type &amp; counter poise: </a:t>
            </a:r>
          </a:p>
          <a:p>
            <a:pPr algn="just"/>
            <a:r>
              <a:rPr lang="en-US" altLang="en-US" sz="1500" b="1">
                <a:latin typeface="Arial" panose="020B0604020202020204" pitchFamily="34" charset="0"/>
              </a:rPr>
              <a:t>	If the survey report suggests re-earthing, the quantity can be taken accordingly (one per tower) either pipe type or counter poise.</a:t>
            </a:r>
          </a:p>
        </p:txBody>
      </p:sp>
      <p:sp>
        <p:nvSpPr>
          <p:cNvPr id="248836" name="Text Box 4">
            <a:extLst>
              <a:ext uri="{FF2B5EF4-FFF2-40B4-BE49-F238E27FC236}">
                <a16:creationId xmlns:a16="http://schemas.microsoft.com/office/drawing/2014/main" id="{112C8F6E-2A4A-4A24-AB47-0863CF832A05}"/>
              </a:ext>
            </a:extLst>
          </p:cNvPr>
          <p:cNvSpPr txBox="1">
            <a:spLocks noChangeArrowheads="1"/>
          </p:cNvSpPr>
          <p:nvPr/>
        </p:nvSpPr>
        <p:spPr bwMode="auto">
          <a:xfrm>
            <a:off x="0" y="1676400"/>
            <a:ext cx="8686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	Breaking cast concrete:</a:t>
            </a:r>
          </a:p>
          <a:p>
            <a:pPr algn="just"/>
            <a:r>
              <a:rPr lang="en-US" altLang="en-US" sz="1500" b="1">
                <a:latin typeface="Arial" panose="020B0604020202020204" pitchFamily="34" charset="0"/>
              </a:rPr>
              <a:t>	The SOR for breaking cast concrete is for four legs (per tower) taken together.</a:t>
            </a:r>
          </a:p>
        </p:txBody>
      </p:sp>
      <p:sp>
        <p:nvSpPr>
          <p:cNvPr id="248837" name="Text Box 5">
            <a:extLst>
              <a:ext uri="{FF2B5EF4-FFF2-40B4-BE49-F238E27FC236}">
                <a16:creationId xmlns:a16="http://schemas.microsoft.com/office/drawing/2014/main" id="{950C6E70-AFCA-8EB8-822A-1211E5DFD30C}"/>
              </a:ext>
            </a:extLst>
          </p:cNvPr>
          <p:cNvSpPr txBox="1">
            <a:spLocks noChangeArrowheads="1"/>
          </p:cNvSpPr>
          <p:nvPr/>
        </p:nvSpPr>
        <p:spPr bwMode="auto">
          <a:xfrm>
            <a:off x="0" y="2171700"/>
            <a:ext cx="83820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vii)	Welding of cleat &amp; plates to the stub (Ref. Drg. No. TR-116 fig.3):</a:t>
            </a:r>
          </a:p>
          <a:p>
            <a:pPr algn="just"/>
            <a:r>
              <a:rPr lang="en-US" altLang="en-US" sz="1500" b="1">
                <a:latin typeface="Arial" panose="020B0604020202020204" pitchFamily="34" charset="0"/>
              </a:rPr>
              <a:t>	the total length of the weld shall be approximately 7 metre per leg for 220KV tower, 6 metre per leg for 132KV and 5 metre per leg for 66KV towers or as per actual requirement to be decided at site. </a:t>
            </a:r>
          </a:p>
        </p:txBody>
      </p:sp>
      <p:sp>
        <p:nvSpPr>
          <p:cNvPr id="248838" name="Text Box 6">
            <a:extLst>
              <a:ext uri="{FF2B5EF4-FFF2-40B4-BE49-F238E27FC236}">
                <a16:creationId xmlns:a16="http://schemas.microsoft.com/office/drawing/2014/main" id="{9C49EBA3-09A3-D53E-7F5D-88ED065124A7}"/>
              </a:ext>
            </a:extLst>
          </p:cNvPr>
          <p:cNvSpPr txBox="1">
            <a:spLocks noChangeArrowheads="1"/>
          </p:cNvSpPr>
          <p:nvPr/>
        </p:nvSpPr>
        <p:spPr bwMode="auto">
          <a:xfrm>
            <a:off x="0" y="3200400"/>
            <a:ext cx="8382000" cy="260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8556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viii)	Cost of stub cleat / plates material:</a:t>
            </a:r>
          </a:p>
          <a:p>
            <a:pPr algn="just"/>
            <a:r>
              <a:rPr lang="en-US" altLang="en-US" sz="1500" b="1">
                <a:latin typeface="Arial" panose="020B0604020202020204" pitchFamily="34" charset="0"/>
              </a:rPr>
              <a:t>	If the stub is badly deteriorated (more than 50% in thickness) it may have to be cut off &amp; replaced by new piece (Ref. Drg. No.TR-116, fig.4).  The cost of steel will include the piece of stub, inside cleat &amp; outside plates (two) each having approximate length of 600mm (300mm upper + 300mm down side of joint).  The width of the outside plates shall be equal to the width of the stub section less 10mm.  The thickness of the plates will be little less than the stub thickness or equal to the thickness of inside cleat.  The size of the inside cleat shall be less than the stub size to afford fitting inside the stub. For example if the stub size is 110x110x10mm, the plates shall be 100x8mm and the inside cleat shall be 90x90x8.</a:t>
            </a:r>
          </a:p>
        </p:txBody>
      </p:sp>
      <p:sp>
        <p:nvSpPr>
          <p:cNvPr id="248839" name="Text Box 7">
            <a:extLst>
              <a:ext uri="{FF2B5EF4-FFF2-40B4-BE49-F238E27FC236}">
                <a16:creationId xmlns:a16="http://schemas.microsoft.com/office/drawing/2014/main" id="{D1591856-F387-FF1F-9D5B-B70653608B2F}"/>
              </a:ext>
            </a:extLst>
          </p:cNvPr>
          <p:cNvSpPr txBox="1">
            <a:spLocks noChangeArrowheads="1"/>
          </p:cNvSpPr>
          <p:nvPr/>
        </p:nvSpPr>
        <p:spPr bwMode="auto">
          <a:xfrm>
            <a:off x="228600" y="59436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ix)	Cement consumption – 6.5 bags per cubic metre of concrete.</a:t>
            </a:r>
          </a:p>
        </p:txBody>
      </p:sp>
      <p:grpSp>
        <p:nvGrpSpPr>
          <p:cNvPr id="248840" name="Group 8">
            <a:extLst>
              <a:ext uri="{FF2B5EF4-FFF2-40B4-BE49-F238E27FC236}">
                <a16:creationId xmlns:a16="http://schemas.microsoft.com/office/drawing/2014/main" id="{15A50421-072C-B1D6-00A6-155D9C046150}"/>
              </a:ext>
            </a:extLst>
          </p:cNvPr>
          <p:cNvGrpSpPr>
            <a:grpSpLocks/>
          </p:cNvGrpSpPr>
          <p:nvPr/>
        </p:nvGrpSpPr>
        <p:grpSpPr bwMode="auto">
          <a:xfrm>
            <a:off x="0" y="228600"/>
            <a:ext cx="9144000" cy="685800"/>
            <a:chOff x="0" y="144"/>
            <a:chExt cx="5760" cy="432"/>
          </a:xfrm>
        </p:grpSpPr>
        <p:sp>
          <p:nvSpPr>
            <p:cNvPr id="248841" name="Rectangle 9">
              <a:extLst>
                <a:ext uri="{FF2B5EF4-FFF2-40B4-BE49-F238E27FC236}">
                  <a16:creationId xmlns:a16="http://schemas.microsoft.com/office/drawing/2014/main" id="{42AFB09C-F2E6-D5BE-FD8D-40AE2B75E16E}"/>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48842" name="Text Box 10">
              <a:extLst>
                <a:ext uri="{FF2B5EF4-FFF2-40B4-BE49-F238E27FC236}">
                  <a16:creationId xmlns:a16="http://schemas.microsoft.com/office/drawing/2014/main" id="{D3B27A96-6C0C-2182-0864-7F3678DA43D0}"/>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858" name="Picture 2">
            <a:extLst>
              <a:ext uri="{FF2B5EF4-FFF2-40B4-BE49-F238E27FC236}">
                <a16:creationId xmlns:a16="http://schemas.microsoft.com/office/drawing/2014/main" id="{3C1EE08E-9307-7E72-BC19-60F5AC31A0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9859" name="Text Box 3">
            <a:extLst>
              <a:ext uri="{FF2B5EF4-FFF2-40B4-BE49-F238E27FC236}">
                <a16:creationId xmlns:a16="http://schemas.microsoft.com/office/drawing/2014/main" id="{8164F8B0-6992-0D20-C2A6-0DCC255E4B91}"/>
              </a:ext>
            </a:extLst>
          </p:cNvPr>
          <p:cNvSpPr txBox="1">
            <a:spLocks noChangeArrowheads="1"/>
          </p:cNvSpPr>
          <p:nvPr/>
        </p:nvSpPr>
        <p:spPr bwMode="auto">
          <a:xfrm>
            <a:off x="0" y="1600200"/>
            <a:ext cx="86868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	EXPLANATION ON DRAWING:	</a:t>
            </a:r>
          </a:p>
        </p:txBody>
      </p:sp>
      <p:sp>
        <p:nvSpPr>
          <p:cNvPr id="249860" name="Text Box 4">
            <a:extLst>
              <a:ext uri="{FF2B5EF4-FFF2-40B4-BE49-F238E27FC236}">
                <a16:creationId xmlns:a16="http://schemas.microsoft.com/office/drawing/2014/main" id="{86895E32-02D8-088B-F515-B2C991965BAB}"/>
              </a:ext>
            </a:extLst>
          </p:cNvPr>
          <p:cNvSpPr txBox="1">
            <a:spLocks noChangeArrowheads="1"/>
          </p:cNvSpPr>
          <p:nvPr/>
        </p:nvSpPr>
        <p:spPr bwMode="auto">
          <a:xfrm>
            <a:off x="0" y="2057400"/>
            <a:ext cx="838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9851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	The fig. I shows the probable shape of the foundation and the corrosion effect on the stub.</a:t>
            </a:r>
          </a:p>
        </p:txBody>
      </p:sp>
      <p:sp>
        <p:nvSpPr>
          <p:cNvPr id="249861" name="Text Box 5">
            <a:extLst>
              <a:ext uri="{FF2B5EF4-FFF2-40B4-BE49-F238E27FC236}">
                <a16:creationId xmlns:a16="http://schemas.microsoft.com/office/drawing/2014/main" id="{6390F35F-D018-5818-1AF4-7E4E3E1F7570}"/>
              </a:ext>
            </a:extLst>
          </p:cNvPr>
          <p:cNvSpPr txBox="1">
            <a:spLocks noChangeArrowheads="1"/>
          </p:cNvSpPr>
          <p:nvPr/>
        </p:nvSpPr>
        <p:spPr bwMode="auto">
          <a:xfrm>
            <a:off x="0" y="2590800"/>
            <a:ext cx="8382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9851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ii)	The fig. 2 shows the excavation of soil and breaking of cast chimney concrete for assessing the extent of corrosion of stub in the concrete.  The same excavation shall be used for casting of new chimney.</a:t>
            </a:r>
          </a:p>
        </p:txBody>
      </p:sp>
      <p:sp>
        <p:nvSpPr>
          <p:cNvPr id="249862" name="Text Box 6">
            <a:extLst>
              <a:ext uri="{FF2B5EF4-FFF2-40B4-BE49-F238E27FC236}">
                <a16:creationId xmlns:a16="http://schemas.microsoft.com/office/drawing/2014/main" id="{330F5C03-C815-76F7-A4B5-4C9838B63DDA}"/>
              </a:ext>
            </a:extLst>
          </p:cNvPr>
          <p:cNvSpPr txBox="1">
            <a:spLocks noChangeArrowheads="1"/>
          </p:cNvSpPr>
          <p:nvPr/>
        </p:nvSpPr>
        <p:spPr bwMode="auto">
          <a:xfrm>
            <a:off x="0" y="12192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4.2	DRAWING &amp; CONSTRUCTION:</a:t>
            </a:r>
          </a:p>
        </p:txBody>
      </p:sp>
      <p:sp>
        <p:nvSpPr>
          <p:cNvPr id="249863" name="Text Box 7">
            <a:extLst>
              <a:ext uri="{FF2B5EF4-FFF2-40B4-BE49-F238E27FC236}">
                <a16:creationId xmlns:a16="http://schemas.microsoft.com/office/drawing/2014/main" id="{C1F3441D-5A3F-8DA4-2C59-8E7802BE0C64}"/>
              </a:ext>
            </a:extLst>
          </p:cNvPr>
          <p:cNvSpPr txBox="1">
            <a:spLocks noChangeArrowheads="1"/>
          </p:cNvSpPr>
          <p:nvPr/>
        </p:nvSpPr>
        <p:spPr bwMode="auto">
          <a:xfrm>
            <a:off x="0" y="3429000"/>
            <a:ext cx="85344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iii)	The fig. 3 shows the process of welding of stub angle covered outside by plates and inside by cleat.  If the extent of deterioration of stub angle is more than 50% in thickness, then new angle section of same size by provided.</a:t>
            </a:r>
          </a:p>
        </p:txBody>
      </p:sp>
      <p:sp>
        <p:nvSpPr>
          <p:cNvPr id="249864" name="Text Box 8">
            <a:extLst>
              <a:ext uri="{FF2B5EF4-FFF2-40B4-BE49-F238E27FC236}">
                <a16:creationId xmlns:a16="http://schemas.microsoft.com/office/drawing/2014/main" id="{A054EAF0-8314-A529-A411-E0C0EDB24616}"/>
              </a:ext>
            </a:extLst>
          </p:cNvPr>
          <p:cNvSpPr txBox="1">
            <a:spLocks noChangeArrowheads="1"/>
          </p:cNvSpPr>
          <p:nvPr/>
        </p:nvSpPr>
        <p:spPr bwMode="auto">
          <a:xfrm>
            <a:off x="0" y="4191000"/>
            <a:ext cx="838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iv)	The fig. 4 shows new stub section to be provided and to be welded in case of thickness more than 50%.</a:t>
            </a:r>
          </a:p>
        </p:txBody>
      </p:sp>
      <p:sp>
        <p:nvSpPr>
          <p:cNvPr id="249865" name="Text Box 9">
            <a:extLst>
              <a:ext uri="{FF2B5EF4-FFF2-40B4-BE49-F238E27FC236}">
                <a16:creationId xmlns:a16="http://schemas.microsoft.com/office/drawing/2014/main" id="{ABA70251-70D9-53CC-48B3-10BF4310B2FF}"/>
              </a:ext>
            </a:extLst>
          </p:cNvPr>
          <p:cNvSpPr txBox="1">
            <a:spLocks noChangeArrowheads="1"/>
          </p:cNvSpPr>
          <p:nvPr/>
        </p:nvSpPr>
        <p:spPr bwMode="auto">
          <a:xfrm>
            <a:off x="209550" y="4819650"/>
            <a:ext cx="84582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682625" indent="-682625">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v)	The fig. 5 shows encasing of the repaired stub portion in the R.C.C. muff.</a:t>
            </a:r>
          </a:p>
        </p:txBody>
      </p:sp>
      <p:sp>
        <p:nvSpPr>
          <p:cNvPr id="249866" name="Text Box 10">
            <a:extLst>
              <a:ext uri="{FF2B5EF4-FFF2-40B4-BE49-F238E27FC236}">
                <a16:creationId xmlns:a16="http://schemas.microsoft.com/office/drawing/2014/main" id="{4F1C44A7-EE75-FAC8-0C07-BE2BCD5BC993}"/>
              </a:ext>
            </a:extLst>
          </p:cNvPr>
          <p:cNvSpPr txBox="1">
            <a:spLocks noChangeArrowheads="1"/>
          </p:cNvSpPr>
          <p:nvPr/>
        </p:nvSpPr>
        <p:spPr bwMode="auto">
          <a:xfrm>
            <a:off x="0" y="5257800"/>
            <a:ext cx="86868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II	CONSTRUCTION</a:t>
            </a:r>
          </a:p>
        </p:txBody>
      </p:sp>
      <p:sp>
        <p:nvSpPr>
          <p:cNvPr id="249867" name="Text Box 11">
            <a:extLst>
              <a:ext uri="{FF2B5EF4-FFF2-40B4-BE49-F238E27FC236}">
                <a16:creationId xmlns:a16="http://schemas.microsoft.com/office/drawing/2014/main" id="{B44BD90D-42B2-377C-3786-5B3D4BBEDEF3}"/>
              </a:ext>
            </a:extLst>
          </p:cNvPr>
          <p:cNvSpPr txBox="1">
            <a:spLocks noChangeArrowheads="1"/>
          </p:cNvSpPr>
          <p:nvPr/>
        </p:nvSpPr>
        <p:spPr bwMode="auto">
          <a:xfrm>
            <a:off x="133350" y="5734050"/>
            <a:ext cx="84582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	The four legs shall be designated as leg A, B, C &amp; D clockwise along the route.</a:t>
            </a:r>
          </a:p>
        </p:txBody>
      </p:sp>
      <p:grpSp>
        <p:nvGrpSpPr>
          <p:cNvPr id="249868" name="Group 12">
            <a:extLst>
              <a:ext uri="{FF2B5EF4-FFF2-40B4-BE49-F238E27FC236}">
                <a16:creationId xmlns:a16="http://schemas.microsoft.com/office/drawing/2014/main" id="{D8619592-BD76-71A7-9BC2-11F9AF46A36C}"/>
              </a:ext>
            </a:extLst>
          </p:cNvPr>
          <p:cNvGrpSpPr>
            <a:grpSpLocks/>
          </p:cNvGrpSpPr>
          <p:nvPr/>
        </p:nvGrpSpPr>
        <p:grpSpPr bwMode="auto">
          <a:xfrm>
            <a:off x="0" y="228600"/>
            <a:ext cx="9144000" cy="685800"/>
            <a:chOff x="0" y="144"/>
            <a:chExt cx="5760" cy="432"/>
          </a:xfrm>
        </p:grpSpPr>
        <p:sp>
          <p:nvSpPr>
            <p:cNvPr id="249869" name="Rectangle 13">
              <a:extLst>
                <a:ext uri="{FF2B5EF4-FFF2-40B4-BE49-F238E27FC236}">
                  <a16:creationId xmlns:a16="http://schemas.microsoft.com/office/drawing/2014/main" id="{B7C5648B-E0EE-3603-F91C-732D21926356}"/>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49870" name="Text Box 14">
              <a:extLst>
                <a:ext uri="{FF2B5EF4-FFF2-40B4-BE49-F238E27FC236}">
                  <a16:creationId xmlns:a16="http://schemas.microsoft.com/office/drawing/2014/main" id="{D83EA418-F904-5DD7-68A9-BA8E94AEFD41}"/>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882" name="Picture 2">
            <a:extLst>
              <a:ext uri="{FF2B5EF4-FFF2-40B4-BE49-F238E27FC236}">
                <a16:creationId xmlns:a16="http://schemas.microsoft.com/office/drawing/2014/main" id="{742892D7-CCDA-74C9-4C33-D843ECA84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0883" name="Text Box 3">
            <a:extLst>
              <a:ext uri="{FF2B5EF4-FFF2-40B4-BE49-F238E27FC236}">
                <a16:creationId xmlns:a16="http://schemas.microsoft.com/office/drawing/2014/main" id="{7EB448DA-6043-949D-0CD6-DD0E9E26C029}"/>
              </a:ext>
            </a:extLst>
          </p:cNvPr>
          <p:cNvSpPr txBox="1">
            <a:spLocks noChangeArrowheads="1"/>
          </p:cNvSpPr>
          <p:nvPr/>
        </p:nvSpPr>
        <p:spPr bwMode="auto">
          <a:xfrm>
            <a:off x="0" y="1143000"/>
            <a:ext cx="8382000"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ii)	The rectification of all the legs of one tower should not be taken up at a time.  Instead a leg should be done in a day i.e. ‘A’ leg for location-1, ‘B’ leg for location-2, ‘C’ leg for location-3 &amp; ‘D’ leg for location-4 in first day.  Next day the legs B, C, D &amp; A for above location should be taken up for repairs.  Third day C, D, A &amp; B and forth day D, A, B &amp; C legs for above towers should be taken up for repairs.</a:t>
            </a:r>
          </a:p>
        </p:txBody>
      </p:sp>
      <p:sp>
        <p:nvSpPr>
          <p:cNvPr id="250884" name="Text Box 4">
            <a:extLst>
              <a:ext uri="{FF2B5EF4-FFF2-40B4-BE49-F238E27FC236}">
                <a16:creationId xmlns:a16="http://schemas.microsoft.com/office/drawing/2014/main" id="{1767E213-8EB7-3CDD-1BED-9B8A04187517}"/>
              </a:ext>
            </a:extLst>
          </p:cNvPr>
          <p:cNvSpPr txBox="1">
            <a:spLocks noChangeArrowheads="1"/>
          </p:cNvSpPr>
          <p:nvPr/>
        </p:nvSpPr>
        <p:spPr bwMode="auto">
          <a:xfrm>
            <a:off x="0" y="2590800"/>
            <a:ext cx="8763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iii)	If some towers have less than 4 legs to be repaired, the legs not to be repaired shall be left in rotation.</a:t>
            </a:r>
          </a:p>
        </p:txBody>
      </p:sp>
      <p:sp>
        <p:nvSpPr>
          <p:cNvPr id="250885" name="Text Box 5">
            <a:extLst>
              <a:ext uri="{FF2B5EF4-FFF2-40B4-BE49-F238E27FC236}">
                <a16:creationId xmlns:a16="http://schemas.microsoft.com/office/drawing/2014/main" id="{0366FBA1-B5C7-AF57-C5EE-AB8A5A073E18}"/>
              </a:ext>
            </a:extLst>
          </p:cNvPr>
          <p:cNvSpPr txBox="1">
            <a:spLocks noChangeArrowheads="1"/>
          </p:cNvSpPr>
          <p:nvPr/>
        </p:nvSpPr>
        <p:spPr bwMode="auto">
          <a:xfrm>
            <a:off x="0" y="3124200"/>
            <a:ext cx="86106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iv)	Excavation should be done carefully only to expose the chimney portion having suspected corroded stub inside.  Excavation shall be done manually.  No blasting shall be done.</a:t>
            </a:r>
          </a:p>
        </p:txBody>
      </p:sp>
      <p:sp>
        <p:nvSpPr>
          <p:cNvPr id="250886" name="Text Box 6">
            <a:extLst>
              <a:ext uri="{FF2B5EF4-FFF2-40B4-BE49-F238E27FC236}">
                <a16:creationId xmlns:a16="http://schemas.microsoft.com/office/drawing/2014/main" id="{43EAA2BD-E9CF-CA94-FBC1-52A552C292CC}"/>
              </a:ext>
            </a:extLst>
          </p:cNvPr>
          <p:cNvSpPr txBox="1">
            <a:spLocks noChangeArrowheads="1"/>
          </p:cNvSpPr>
          <p:nvPr/>
        </p:nvSpPr>
        <p:spPr bwMode="auto">
          <a:xfrm>
            <a:off x="0" y="3886200"/>
            <a:ext cx="88392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	Breaking of concrete shall be done manually as far as possible. If concrete breaker is used, the care should be taken to limit the vibration to the tower.</a:t>
            </a:r>
          </a:p>
        </p:txBody>
      </p:sp>
      <p:sp>
        <p:nvSpPr>
          <p:cNvPr id="250887" name="Text Box 7">
            <a:extLst>
              <a:ext uri="{FF2B5EF4-FFF2-40B4-BE49-F238E27FC236}">
                <a16:creationId xmlns:a16="http://schemas.microsoft.com/office/drawing/2014/main" id="{DD5576BC-E7D4-FADF-E506-F3A84B912010}"/>
              </a:ext>
            </a:extLst>
          </p:cNvPr>
          <p:cNvSpPr txBox="1">
            <a:spLocks noChangeArrowheads="1"/>
          </p:cNvSpPr>
          <p:nvPr/>
        </p:nvSpPr>
        <p:spPr bwMode="auto">
          <a:xfrm>
            <a:off x="152400" y="4419600"/>
            <a:ext cx="8686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739775" indent="-739775">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	If the concrete to be broken is R.C.C. the existing reinforcement can be retained as far as possible.</a:t>
            </a:r>
          </a:p>
        </p:txBody>
      </p:sp>
      <p:sp>
        <p:nvSpPr>
          <p:cNvPr id="250888" name="Text Box 8">
            <a:extLst>
              <a:ext uri="{FF2B5EF4-FFF2-40B4-BE49-F238E27FC236}">
                <a16:creationId xmlns:a16="http://schemas.microsoft.com/office/drawing/2014/main" id="{8045B5C4-F94C-7D22-B491-6C2307368707}"/>
              </a:ext>
            </a:extLst>
          </p:cNvPr>
          <p:cNvSpPr txBox="1">
            <a:spLocks noChangeArrowheads="1"/>
          </p:cNvSpPr>
          <p:nvPr/>
        </p:nvSpPr>
        <p:spPr bwMode="auto">
          <a:xfrm>
            <a:off x="0" y="4953000"/>
            <a:ext cx="8382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9851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vii)	The R.C.C. collar should be made using a form box &amp; bottom shutters to contain the concrete.  Shuttering should be removed only after 48 hours of pouring.  Curing should be done for minimum of 14 days after back filling (from the top).</a:t>
            </a:r>
          </a:p>
        </p:txBody>
      </p:sp>
      <p:sp>
        <p:nvSpPr>
          <p:cNvPr id="250889" name="Text Box 9">
            <a:extLst>
              <a:ext uri="{FF2B5EF4-FFF2-40B4-BE49-F238E27FC236}">
                <a16:creationId xmlns:a16="http://schemas.microsoft.com/office/drawing/2014/main" id="{160822F7-A754-F13C-1495-4A7921C0DF75}"/>
              </a:ext>
            </a:extLst>
          </p:cNvPr>
          <p:cNvSpPr txBox="1">
            <a:spLocks noChangeArrowheads="1"/>
          </p:cNvSpPr>
          <p:nvPr/>
        </p:nvSpPr>
        <p:spPr bwMode="auto">
          <a:xfrm>
            <a:off x="0" y="5715000"/>
            <a:ext cx="838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9851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viii)	The back filling for soft rock/hard rock type of soil shall be done with soft rock / hard rock by mixing it with 1.5 mortar. </a:t>
            </a:r>
          </a:p>
        </p:txBody>
      </p:sp>
      <p:grpSp>
        <p:nvGrpSpPr>
          <p:cNvPr id="250890" name="Group 10">
            <a:extLst>
              <a:ext uri="{FF2B5EF4-FFF2-40B4-BE49-F238E27FC236}">
                <a16:creationId xmlns:a16="http://schemas.microsoft.com/office/drawing/2014/main" id="{69021053-E5BD-6095-B46E-88E42AFA9B29}"/>
              </a:ext>
            </a:extLst>
          </p:cNvPr>
          <p:cNvGrpSpPr>
            <a:grpSpLocks/>
          </p:cNvGrpSpPr>
          <p:nvPr/>
        </p:nvGrpSpPr>
        <p:grpSpPr bwMode="auto">
          <a:xfrm>
            <a:off x="0" y="228600"/>
            <a:ext cx="9144000" cy="685800"/>
            <a:chOff x="0" y="144"/>
            <a:chExt cx="5760" cy="432"/>
          </a:xfrm>
        </p:grpSpPr>
        <p:sp>
          <p:nvSpPr>
            <p:cNvPr id="250891" name="Rectangle 11">
              <a:extLst>
                <a:ext uri="{FF2B5EF4-FFF2-40B4-BE49-F238E27FC236}">
                  <a16:creationId xmlns:a16="http://schemas.microsoft.com/office/drawing/2014/main" id="{55212FBE-EEF4-93EC-50B5-1255FBF31623}"/>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0892" name="Text Box 12">
              <a:extLst>
                <a:ext uri="{FF2B5EF4-FFF2-40B4-BE49-F238E27FC236}">
                  <a16:creationId xmlns:a16="http://schemas.microsoft.com/office/drawing/2014/main" id="{77568BD1-3EC0-6F85-AB3A-88EEEB93774E}"/>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06" name="Picture 2">
            <a:extLst>
              <a:ext uri="{FF2B5EF4-FFF2-40B4-BE49-F238E27FC236}">
                <a16:creationId xmlns:a16="http://schemas.microsoft.com/office/drawing/2014/main" id="{C320C926-5EAE-0F6E-68EE-54C8380CDB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1907" name="Text Box 3">
            <a:extLst>
              <a:ext uri="{FF2B5EF4-FFF2-40B4-BE49-F238E27FC236}">
                <a16:creationId xmlns:a16="http://schemas.microsoft.com/office/drawing/2014/main" id="{3C8AF745-7081-E513-582A-B8ABC4656E63}"/>
              </a:ext>
            </a:extLst>
          </p:cNvPr>
          <p:cNvSpPr txBox="1">
            <a:spLocks noChangeArrowheads="1"/>
          </p:cNvSpPr>
          <p:nvPr/>
        </p:nvSpPr>
        <p:spPr bwMode="auto">
          <a:xfrm>
            <a:off x="0" y="1143000"/>
            <a:ext cx="8382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ix)	During the actual construction if the corrosion of stub is found to be above the concrete level the muff can be extended to cover the stub or part of lattice up to the corrosion level plus 200mm. 	</a:t>
            </a:r>
          </a:p>
        </p:txBody>
      </p:sp>
      <p:sp>
        <p:nvSpPr>
          <p:cNvPr id="251908" name="Text Box 4">
            <a:extLst>
              <a:ext uri="{FF2B5EF4-FFF2-40B4-BE49-F238E27FC236}">
                <a16:creationId xmlns:a16="http://schemas.microsoft.com/office/drawing/2014/main" id="{4E62B5E3-9450-DBBF-05A7-7AE219DFB6EF}"/>
              </a:ext>
            </a:extLst>
          </p:cNvPr>
          <p:cNvSpPr txBox="1">
            <a:spLocks noChangeArrowheads="1"/>
          </p:cNvSpPr>
          <p:nvPr/>
        </p:nvSpPr>
        <p:spPr bwMode="auto">
          <a:xfrm>
            <a:off x="0" y="1981200"/>
            <a:ext cx="87630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a:t>
            </a:r>
            <a:r>
              <a:rPr lang="en-US" altLang="en-US" sz="1500" b="1" u="sng">
                <a:latin typeface="Arial" panose="020B0604020202020204" pitchFamily="34" charset="0"/>
              </a:rPr>
              <a:t>Explanation of Fig.6</a:t>
            </a:r>
            <a:r>
              <a:rPr lang="en-US" altLang="en-US" sz="1500" b="1">
                <a:latin typeface="Arial" panose="020B0604020202020204" pitchFamily="34" charset="0"/>
              </a:rPr>
              <a:t>:</a:t>
            </a:r>
          </a:p>
          <a:p>
            <a:pPr algn="just"/>
            <a:r>
              <a:rPr lang="en-US" altLang="en-US" sz="1500" b="1">
                <a:latin typeface="Arial" panose="020B0604020202020204" pitchFamily="34" charset="0"/>
              </a:rPr>
              <a:t>	The fig.6 shows the replacement of stub corroded more than 50%in thickness by a new piece with drilled holes on top as per existing tower and cut at the bottom to be buff welded with existing good portion of stub in the chimney.  The buff joint is to be again welded to inside cleat and outside plates through a length of 600mm.	</a:t>
            </a:r>
          </a:p>
        </p:txBody>
      </p:sp>
      <p:grpSp>
        <p:nvGrpSpPr>
          <p:cNvPr id="251909" name="Group 5">
            <a:extLst>
              <a:ext uri="{FF2B5EF4-FFF2-40B4-BE49-F238E27FC236}">
                <a16:creationId xmlns:a16="http://schemas.microsoft.com/office/drawing/2014/main" id="{07B5DDF9-7A0E-96CB-F2F8-89E8E83A5CA3}"/>
              </a:ext>
            </a:extLst>
          </p:cNvPr>
          <p:cNvGrpSpPr>
            <a:grpSpLocks/>
          </p:cNvGrpSpPr>
          <p:nvPr/>
        </p:nvGrpSpPr>
        <p:grpSpPr bwMode="auto">
          <a:xfrm>
            <a:off x="0" y="228600"/>
            <a:ext cx="9144000" cy="685800"/>
            <a:chOff x="0" y="144"/>
            <a:chExt cx="5760" cy="432"/>
          </a:xfrm>
        </p:grpSpPr>
        <p:sp>
          <p:nvSpPr>
            <p:cNvPr id="251910" name="Rectangle 6">
              <a:extLst>
                <a:ext uri="{FF2B5EF4-FFF2-40B4-BE49-F238E27FC236}">
                  <a16:creationId xmlns:a16="http://schemas.microsoft.com/office/drawing/2014/main" id="{0FA24086-B919-FD2D-7E7B-8D66470FFB3E}"/>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1911" name="Text Box 7">
              <a:extLst>
                <a:ext uri="{FF2B5EF4-FFF2-40B4-BE49-F238E27FC236}">
                  <a16:creationId xmlns:a16="http://schemas.microsoft.com/office/drawing/2014/main" id="{9A467D90-93CF-4EBA-9719-341FD2689131}"/>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Text Box 2">
            <a:extLst>
              <a:ext uri="{FF2B5EF4-FFF2-40B4-BE49-F238E27FC236}">
                <a16:creationId xmlns:a16="http://schemas.microsoft.com/office/drawing/2014/main" id="{AEB413AB-E157-841B-C9F1-9F77B53C005D}"/>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2931" name="Object 3">
            <a:extLst>
              <a:ext uri="{FF2B5EF4-FFF2-40B4-BE49-F238E27FC236}">
                <a16:creationId xmlns:a16="http://schemas.microsoft.com/office/drawing/2014/main" id="{BD6BD932-37C0-69CF-F0C4-C20B28DC4C28}"/>
              </a:ext>
            </a:extLst>
          </p:cNvPr>
          <p:cNvGraphicFramePr>
            <a:graphicFrameLocks noChangeAspect="1"/>
          </p:cNvGraphicFramePr>
          <p:nvPr/>
        </p:nvGraphicFramePr>
        <p:xfrm>
          <a:off x="3200400" y="1066800"/>
          <a:ext cx="2593975" cy="5486400"/>
        </p:xfrm>
        <a:graphic>
          <a:graphicData uri="http://schemas.openxmlformats.org/presentationml/2006/ole">
            <mc:AlternateContent xmlns:mc="http://schemas.openxmlformats.org/markup-compatibility/2006">
              <mc:Choice xmlns:v="urn:schemas-microsoft-com:vml" Requires="v">
                <p:oleObj spid="_x0000_s53252" name="CorelPhotoPaint.Image.10" r:id="rId3" imgW="8177778" imgH="17307937" progId="CorelPhotoPaint.Image.10">
                  <p:embed/>
                </p:oleObj>
              </mc:Choice>
              <mc:Fallback>
                <p:oleObj name="CorelPhotoPaint.Image.10" r:id="rId3" imgW="8177778" imgH="17307937"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400" y="1066800"/>
                        <a:ext cx="2593975"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2932" name="Group 4">
            <a:extLst>
              <a:ext uri="{FF2B5EF4-FFF2-40B4-BE49-F238E27FC236}">
                <a16:creationId xmlns:a16="http://schemas.microsoft.com/office/drawing/2014/main" id="{90E05CEA-C754-A595-3F90-5B45B1686DF5}"/>
              </a:ext>
            </a:extLst>
          </p:cNvPr>
          <p:cNvGrpSpPr>
            <a:grpSpLocks/>
          </p:cNvGrpSpPr>
          <p:nvPr/>
        </p:nvGrpSpPr>
        <p:grpSpPr bwMode="auto">
          <a:xfrm>
            <a:off x="0" y="228600"/>
            <a:ext cx="9144000" cy="685800"/>
            <a:chOff x="0" y="144"/>
            <a:chExt cx="5760" cy="432"/>
          </a:xfrm>
        </p:grpSpPr>
        <p:sp>
          <p:nvSpPr>
            <p:cNvPr id="252933" name="Rectangle 5">
              <a:extLst>
                <a:ext uri="{FF2B5EF4-FFF2-40B4-BE49-F238E27FC236}">
                  <a16:creationId xmlns:a16="http://schemas.microsoft.com/office/drawing/2014/main" id="{267A5F66-EFB4-1AC9-88A2-A591610A2B2D}"/>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2934" name="Text Box 6">
              <a:extLst>
                <a:ext uri="{FF2B5EF4-FFF2-40B4-BE49-F238E27FC236}">
                  <a16:creationId xmlns:a16="http://schemas.microsoft.com/office/drawing/2014/main" id="{1BD11DEA-3104-D817-2EA7-522B0F14AF53}"/>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Text Box 2">
            <a:extLst>
              <a:ext uri="{FF2B5EF4-FFF2-40B4-BE49-F238E27FC236}">
                <a16:creationId xmlns:a16="http://schemas.microsoft.com/office/drawing/2014/main" id="{DAA619E2-33A3-5467-65C5-D3156601DF12}"/>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3955" name="Object 3">
            <a:extLst>
              <a:ext uri="{FF2B5EF4-FFF2-40B4-BE49-F238E27FC236}">
                <a16:creationId xmlns:a16="http://schemas.microsoft.com/office/drawing/2014/main" id="{21D3D4F2-D8ED-413E-ACC4-F8AB11058C13}"/>
              </a:ext>
            </a:extLst>
          </p:cNvPr>
          <p:cNvGraphicFramePr>
            <a:graphicFrameLocks noChangeAspect="1"/>
          </p:cNvGraphicFramePr>
          <p:nvPr/>
        </p:nvGraphicFramePr>
        <p:xfrm>
          <a:off x="990600" y="1214438"/>
          <a:ext cx="7086600" cy="5205412"/>
        </p:xfrm>
        <a:graphic>
          <a:graphicData uri="http://schemas.openxmlformats.org/presentationml/2006/ole">
            <mc:AlternateContent xmlns:mc="http://schemas.openxmlformats.org/markup-compatibility/2006">
              <mc:Choice xmlns:v="urn:schemas-microsoft-com:vml" Requires="v">
                <p:oleObj spid="_x0000_s54276" name="CorelPhotoPaint.Image.10" r:id="rId3" imgW="10857143" imgH="7974603" progId="CorelPhotoPaint.Image.10">
                  <p:embed/>
                </p:oleObj>
              </mc:Choice>
              <mc:Fallback>
                <p:oleObj name="CorelPhotoPaint.Image.10" r:id="rId3" imgW="10857143" imgH="7974603"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600" y="1214438"/>
                        <a:ext cx="7086600" cy="5205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3956" name="Group 4">
            <a:extLst>
              <a:ext uri="{FF2B5EF4-FFF2-40B4-BE49-F238E27FC236}">
                <a16:creationId xmlns:a16="http://schemas.microsoft.com/office/drawing/2014/main" id="{A98EB710-EAF6-2716-A200-904068E6E079}"/>
              </a:ext>
            </a:extLst>
          </p:cNvPr>
          <p:cNvGrpSpPr>
            <a:grpSpLocks/>
          </p:cNvGrpSpPr>
          <p:nvPr/>
        </p:nvGrpSpPr>
        <p:grpSpPr bwMode="auto">
          <a:xfrm>
            <a:off x="0" y="228600"/>
            <a:ext cx="9144000" cy="685800"/>
            <a:chOff x="0" y="144"/>
            <a:chExt cx="5760" cy="432"/>
          </a:xfrm>
        </p:grpSpPr>
        <p:sp>
          <p:nvSpPr>
            <p:cNvPr id="253957" name="Rectangle 5">
              <a:extLst>
                <a:ext uri="{FF2B5EF4-FFF2-40B4-BE49-F238E27FC236}">
                  <a16:creationId xmlns:a16="http://schemas.microsoft.com/office/drawing/2014/main" id="{2953E229-7184-9F55-3F60-E8A2EFEA54BD}"/>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3958" name="Text Box 6">
              <a:extLst>
                <a:ext uri="{FF2B5EF4-FFF2-40B4-BE49-F238E27FC236}">
                  <a16:creationId xmlns:a16="http://schemas.microsoft.com/office/drawing/2014/main" id="{16EE127A-867B-306A-7E35-8AAEBACE4FA8}"/>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Text Box 2">
            <a:extLst>
              <a:ext uri="{FF2B5EF4-FFF2-40B4-BE49-F238E27FC236}">
                <a16:creationId xmlns:a16="http://schemas.microsoft.com/office/drawing/2014/main" id="{10DE5DCE-8A4E-E709-6A0F-FCF522383339}"/>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4979" name="Object 3">
            <a:extLst>
              <a:ext uri="{FF2B5EF4-FFF2-40B4-BE49-F238E27FC236}">
                <a16:creationId xmlns:a16="http://schemas.microsoft.com/office/drawing/2014/main" id="{133743D5-E842-E5EF-620E-3AB23AFE9A11}"/>
              </a:ext>
            </a:extLst>
          </p:cNvPr>
          <p:cNvGraphicFramePr>
            <a:graphicFrameLocks noChangeAspect="1"/>
          </p:cNvGraphicFramePr>
          <p:nvPr/>
        </p:nvGraphicFramePr>
        <p:xfrm>
          <a:off x="304800" y="1933575"/>
          <a:ext cx="8534400" cy="2990850"/>
        </p:xfrm>
        <a:graphic>
          <a:graphicData uri="http://schemas.openxmlformats.org/presentationml/2006/ole">
            <mc:AlternateContent xmlns:mc="http://schemas.openxmlformats.org/markup-compatibility/2006">
              <mc:Choice xmlns:v="urn:schemas-microsoft-com:vml" Requires="v">
                <p:oleObj spid="_x0000_s55300" name="CorelPhotoPaint.Image.10" r:id="rId3" imgW="20863492" imgH="7314286" progId="CorelPhotoPaint.Image.10">
                  <p:embed/>
                </p:oleObj>
              </mc:Choice>
              <mc:Fallback>
                <p:oleObj name="CorelPhotoPaint.Image.10" r:id="rId3" imgW="20863492" imgH="7314286"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933575"/>
                        <a:ext cx="8534400" cy="299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4980" name="Group 4">
            <a:extLst>
              <a:ext uri="{FF2B5EF4-FFF2-40B4-BE49-F238E27FC236}">
                <a16:creationId xmlns:a16="http://schemas.microsoft.com/office/drawing/2014/main" id="{134C9F85-C62E-E139-0AA9-6EBFDAEB2F78}"/>
              </a:ext>
            </a:extLst>
          </p:cNvPr>
          <p:cNvGrpSpPr>
            <a:grpSpLocks/>
          </p:cNvGrpSpPr>
          <p:nvPr/>
        </p:nvGrpSpPr>
        <p:grpSpPr bwMode="auto">
          <a:xfrm>
            <a:off x="0" y="228600"/>
            <a:ext cx="9144000" cy="685800"/>
            <a:chOff x="0" y="144"/>
            <a:chExt cx="5760" cy="432"/>
          </a:xfrm>
        </p:grpSpPr>
        <p:sp>
          <p:nvSpPr>
            <p:cNvPr id="254981" name="Rectangle 5">
              <a:extLst>
                <a:ext uri="{FF2B5EF4-FFF2-40B4-BE49-F238E27FC236}">
                  <a16:creationId xmlns:a16="http://schemas.microsoft.com/office/drawing/2014/main" id="{C73C006D-3EE8-0168-91BE-97E9DEAB7EED}"/>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4982" name="Text Box 6">
              <a:extLst>
                <a:ext uri="{FF2B5EF4-FFF2-40B4-BE49-F238E27FC236}">
                  <a16:creationId xmlns:a16="http://schemas.microsoft.com/office/drawing/2014/main" id="{41E98B21-AE5A-01B0-AE83-8D5AA1A2A759}"/>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Text Box 2">
            <a:extLst>
              <a:ext uri="{FF2B5EF4-FFF2-40B4-BE49-F238E27FC236}">
                <a16:creationId xmlns:a16="http://schemas.microsoft.com/office/drawing/2014/main" id="{4CA57F0E-9029-D3C6-B4E5-E090A393A4DD}"/>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6003" name="Object 3">
            <a:extLst>
              <a:ext uri="{FF2B5EF4-FFF2-40B4-BE49-F238E27FC236}">
                <a16:creationId xmlns:a16="http://schemas.microsoft.com/office/drawing/2014/main" id="{A97C473B-4FD9-15F7-5F56-9A170BCA8B8C}"/>
              </a:ext>
            </a:extLst>
          </p:cNvPr>
          <p:cNvGraphicFramePr>
            <a:graphicFrameLocks noChangeAspect="1"/>
          </p:cNvGraphicFramePr>
          <p:nvPr/>
        </p:nvGraphicFramePr>
        <p:xfrm>
          <a:off x="762000" y="1163638"/>
          <a:ext cx="7239000" cy="5475287"/>
        </p:xfrm>
        <a:graphic>
          <a:graphicData uri="http://schemas.openxmlformats.org/presentationml/2006/ole">
            <mc:AlternateContent xmlns:mc="http://schemas.openxmlformats.org/markup-compatibility/2006">
              <mc:Choice xmlns:v="urn:schemas-microsoft-com:vml" Requires="v">
                <p:oleObj spid="_x0000_s56324" name="CorelPhotoPaint.Image.10" r:id="rId3" imgW="11314286" imgH="8558730" progId="CorelPhotoPaint.Image.10">
                  <p:embed/>
                </p:oleObj>
              </mc:Choice>
              <mc:Fallback>
                <p:oleObj name="CorelPhotoPaint.Image.10" r:id="rId3" imgW="11314286" imgH="8558730"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1163638"/>
                        <a:ext cx="7239000" cy="5475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6004" name="Group 4">
            <a:extLst>
              <a:ext uri="{FF2B5EF4-FFF2-40B4-BE49-F238E27FC236}">
                <a16:creationId xmlns:a16="http://schemas.microsoft.com/office/drawing/2014/main" id="{040BBB2A-80ED-FF1E-865B-AC63C7D9D183}"/>
              </a:ext>
            </a:extLst>
          </p:cNvPr>
          <p:cNvGrpSpPr>
            <a:grpSpLocks/>
          </p:cNvGrpSpPr>
          <p:nvPr/>
        </p:nvGrpSpPr>
        <p:grpSpPr bwMode="auto">
          <a:xfrm>
            <a:off x="0" y="228600"/>
            <a:ext cx="9144000" cy="685800"/>
            <a:chOff x="0" y="144"/>
            <a:chExt cx="5760" cy="432"/>
          </a:xfrm>
        </p:grpSpPr>
        <p:sp>
          <p:nvSpPr>
            <p:cNvPr id="256005" name="Rectangle 5">
              <a:extLst>
                <a:ext uri="{FF2B5EF4-FFF2-40B4-BE49-F238E27FC236}">
                  <a16:creationId xmlns:a16="http://schemas.microsoft.com/office/drawing/2014/main" id="{FF0404CB-CAC0-0D82-6FE9-F36E6D28A310}"/>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6006" name="Text Box 6">
              <a:extLst>
                <a:ext uri="{FF2B5EF4-FFF2-40B4-BE49-F238E27FC236}">
                  <a16:creationId xmlns:a16="http://schemas.microsoft.com/office/drawing/2014/main" id="{0975146B-D03A-0F84-926A-0E305018F259}"/>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Text Box 2">
            <a:extLst>
              <a:ext uri="{FF2B5EF4-FFF2-40B4-BE49-F238E27FC236}">
                <a16:creationId xmlns:a16="http://schemas.microsoft.com/office/drawing/2014/main" id="{96CF4B1E-1AB9-CDF5-C729-CD1D481027F9}"/>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7027" name="Object 3">
            <a:extLst>
              <a:ext uri="{FF2B5EF4-FFF2-40B4-BE49-F238E27FC236}">
                <a16:creationId xmlns:a16="http://schemas.microsoft.com/office/drawing/2014/main" id="{5175EDF4-E24D-DCA2-85F4-71681F8B3508}"/>
              </a:ext>
            </a:extLst>
          </p:cNvPr>
          <p:cNvGraphicFramePr>
            <a:graphicFrameLocks noChangeAspect="1"/>
          </p:cNvGraphicFramePr>
          <p:nvPr/>
        </p:nvGraphicFramePr>
        <p:xfrm>
          <a:off x="1981200" y="1066800"/>
          <a:ext cx="5549900" cy="5791200"/>
        </p:xfrm>
        <a:graphic>
          <a:graphicData uri="http://schemas.openxmlformats.org/presentationml/2006/ole">
            <mc:AlternateContent xmlns:mc="http://schemas.openxmlformats.org/markup-compatibility/2006">
              <mc:Choice xmlns:v="urn:schemas-microsoft-com:vml" Requires="v">
                <p:oleObj spid="_x0000_s57348" name="CorelPhotoPaint.Image.10" r:id="rId3" imgW="10336508" imgH="10780952" progId="CorelPhotoPaint.Image.10">
                  <p:embed/>
                </p:oleObj>
              </mc:Choice>
              <mc:Fallback>
                <p:oleObj name="CorelPhotoPaint.Image.10" r:id="rId3" imgW="10336508" imgH="10780952"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1066800"/>
                        <a:ext cx="5549900"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7028" name="Group 4">
            <a:extLst>
              <a:ext uri="{FF2B5EF4-FFF2-40B4-BE49-F238E27FC236}">
                <a16:creationId xmlns:a16="http://schemas.microsoft.com/office/drawing/2014/main" id="{954AA890-3779-080E-DCF0-52C665D0D7EB}"/>
              </a:ext>
            </a:extLst>
          </p:cNvPr>
          <p:cNvGrpSpPr>
            <a:grpSpLocks/>
          </p:cNvGrpSpPr>
          <p:nvPr/>
        </p:nvGrpSpPr>
        <p:grpSpPr bwMode="auto">
          <a:xfrm>
            <a:off x="0" y="228600"/>
            <a:ext cx="9144000" cy="685800"/>
            <a:chOff x="0" y="144"/>
            <a:chExt cx="5760" cy="432"/>
          </a:xfrm>
        </p:grpSpPr>
        <p:sp>
          <p:nvSpPr>
            <p:cNvPr id="257029" name="Rectangle 5">
              <a:extLst>
                <a:ext uri="{FF2B5EF4-FFF2-40B4-BE49-F238E27FC236}">
                  <a16:creationId xmlns:a16="http://schemas.microsoft.com/office/drawing/2014/main" id="{AF78F6F5-36E1-627D-1F1D-47C6ABF9745B}"/>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7030" name="Text Box 6">
              <a:extLst>
                <a:ext uri="{FF2B5EF4-FFF2-40B4-BE49-F238E27FC236}">
                  <a16:creationId xmlns:a16="http://schemas.microsoft.com/office/drawing/2014/main" id="{8E5C6B89-6D4B-43A8-F56F-3B682C25C957}"/>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Text Box 2">
            <a:extLst>
              <a:ext uri="{FF2B5EF4-FFF2-40B4-BE49-F238E27FC236}">
                <a16:creationId xmlns:a16="http://schemas.microsoft.com/office/drawing/2014/main" id="{9B3219FB-E781-9886-25AD-269BFAC94EBC}"/>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aphicFrame>
        <p:nvGraphicFramePr>
          <p:cNvPr id="258051" name="Object 3">
            <a:extLst>
              <a:ext uri="{FF2B5EF4-FFF2-40B4-BE49-F238E27FC236}">
                <a16:creationId xmlns:a16="http://schemas.microsoft.com/office/drawing/2014/main" id="{29646FBD-4642-EFF9-925F-C29879B14420}"/>
              </a:ext>
            </a:extLst>
          </p:cNvPr>
          <p:cNvGraphicFramePr>
            <a:graphicFrameLocks noChangeAspect="1"/>
          </p:cNvGraphicFramePr>
          <p:nvPr/>
        </p:nvGraphicFramePr>
        <p:xfrm>
          <a:off x="3048000" y="1295400"/>
          <a:ext cx="3335338" cy="5232400"/>
        </p:xfrm>
        <a:graphic>
          <a:graphicData uri="http://schemas.openxmlformats.org/presentationml/2006/ole">
            <mc:AlternateContent xmlns:mc="http://schemas.openxmlformats.org/markup-compatibility/2006">
              <mc:Choice xmlns:v="urn:schemas-microsoft-com:vml" Requires="v">
                <p:oleObj spid="_x0000_s58372" name="CorelPhotoPaint.Image.10" r:id="rId3" imgW="9866667" imgH="15479365" progId="CorelPhotoPaint.Image.10">
                  <p:embed/>
                </p:oleObj>
              </mc:Choice>
              <mc:Fallback>
                <p:oleObj name="CorelPhotoPaint.Image.10" r:id="rId3" imgW="9866667" imgH="15479365" progId="CorelPhotoPaint.Image.10">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0" y="1295400"/>
                        <a:ext cx="3335338" cy="523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58052" name="Group 4">
            <a:extLst>
              <a:ext uri="{FF2B5EF4-FFF2-40B4-BE49-F238E27FC236}">
                <a16:creationId xmlns:a16="http://schemas.microsoft.com/office/drawing/2014/main" id="{3C80E3A7-78E3-6564-71B6-ADB888DEFEB3}"/>
              </a:ext>
            </a:extLst>
          </p:cNvPr>
          <p:cNvGrpSpPr>
            <a:grpSpLocks/>
          </p:cNvGrpSpPr>
          <p:nvPr/>
        </p:nvGrpSpPr>
        <p:grpSpPr bwMode="auto">
          <a:xfrm>
            <a:off x="0" y="228600"/>
            <a:ext cx="9144000" cy="685800"/>
            <a:chOff x="0" y="144"/>
            <a:chExt cx="5760" cy="432"/>
          </a:xfrm>
        </p:grpSpPr>
        <p:sp>
          <p:nvSpPr>
            <p:cNvPr id="258053" name="Rectangle 5">
              <a:extLst>
                <a:ext uri="{FF2B5EF4-FFF2-40B4-BE49-F238E27FC236}">
                  <a16:creationId xmlns:a16="http://schemas.microsoft.com/office/drawing/2014/main" id="{C7FF059F-8CCA-CCD1-344D-3556D907F6E1}"/>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8054" name="Text Box 6">
              <a:extLst>
                <a:ext uri="{FF2B5EF4-FFF2-40B4-BE49-F238E27FC236}">
                  <a16:creationId xmlns:a16="http://schemas.microsoft.com/office/drawing/2014/main" id="{074631FA-0013-BEDA-C7A9-46FC2F8316B9}"/>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Text Box 2">
            <a:extLst>
              <a:ext uri="{FF2B5EF4-FFF2-40B4-BE49-F238E27FC236}">
                <a16:creationId xmlns:a16="http://schemas.microsoft.com/office/drawing/2014/main" id="{3290D26E-469F-9371-E1BC-CCFB34334553}"/>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59075" name="Group 3">
            <a:extLst>
              <a:ext uri="{FF2B5EF4-FFF2-40B4-BE49-F238E27FC236}">
                <a16:creationId xmlns:a16="http://schemas.microsoft.com/office/drawing/2014/main" id="{A4EE5793-8366-C33C-95CF-E2EA83F16E52}"/>
              </a:ext>
            </a:extLst>
          </p:cNvPr>
          <p:cNvGrpSpPr>
            <a:grpSpLocks/>
          </p:cNvGrpSpPr>
          <p:nvPr/>
        </p:nvGrpSpPr>
        <p:grpSpPr bwMode="auto">
          <a:xfrm>
            <a:off x="0" y="228600"/>
            <a:ext cx="9144000" cy="685800"/>
            <a:chOff x="0" y="144"/>
            <a:chExt cx="5760" cy="432"/>
          </a:xfrm>
        </p:grpSpPr>
        <p:sp>
          <p:nvSpPr>
            <p:cNvPr id="259077" name="Rectangle 4">
              <a:extLst>
                <a:ext uri="{FF2B5EF4-FFF2-40B4-BE49-F238E27FC236}">
                  <a16:creationId xmlns:a16="http://schemas.microsoft.com/office/drawing/2014/main" id="{2B893B4E-A640-A9B4-5342-A924927427B7}"/>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59078" name="Text Box 5">
              <a:extLst>
                <a:ext uri="{FF2B5EF4-FFF2-40B4-BE49-F238E27FC236}">
                  <a16:creationId xmlns:a16="http://schemas.microsoft.com/office/drawing/2014/main" id="{CB9FE802-71F8-2FB7-F7A0-B912C8A17B82}"/>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59076" name="Object 6">
            <a:extLst>
              <a:ext uri="{FF2B5EF4-FFF2-40B4-BE49-F238E27FC236}">
                <a16:creationId xmlns:a16="http://schemas.microsoft.com/office/drawing/2014/main" id="{874B9759-59A8-65F4-EB51-EF13F6FF838F}"/>
              </a:ext>
            </a:extLst>
          </p:cNvPr>
          <p:cNvGraphicFramePr>
            <a:graphicFrameLocks noChangeAspect="1"/>
          </p:cNvGraphicFramePr>
          <p:nvPr/>
        </p:nvGraphicFramePr>
        <p:xfrm>
          <a:off x="2808288" y="990600"/>
          <a:ext cx="3575050" cy="5638800"/>
        </p:xfrm>
        <a:graphic>
          <a:graphicData uri="http://schemas.openxmlformats.org/presentationml/2006/ole">
            <mc:AlternateContent xmlns:mc="http://schemas.openxmlformats.org/markup-compatibility/2006">
              <mc:Choice xmlns:v="urn:schemas-microsoft-com:vml" Requires="v">
                <p:oleObj spid="_x0000_s59396" name="CorelPhotoPaint.Image.10" r:id="rId3" imgW="9663492" imgH="15238095" progId="CorelPhotoPaint.Image.10">
                  <p:embed/>
                </p:oleObj>
              </mc:Choice>
              <mc:Fallback>
                <p:oleObj name="CorelPhotoPaint.Image.10" r:id="rId3" imgW="9663492" imgH="15238095"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08288" y="990600"/>
                        <a:ext cx="357505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Text Box 2">
            <a:extLst>
              <a:ext uri="{FF2B5EF4-FFF2-40B4-BE49-F238E27FC236}">
                <a16:creationId xmlns:a16="http://schemas.microsoft.com/office/drawing/2014/main" id="{C969446B-6E7A-9CDC-040E-5BEDB47BBEC0}"/>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0099" name="Group 3">
            <a:extLst>
              <a:ext uri="{FF2B5EF4-FFF2-40B4-BE49-F238E27FC236}">
                <a16:creationId xmlns:a16="http://schemas.microsoft.com/office/drawing/2014/main" id="{C732119C-5BA6-4D0D-ADAE-092ACC26BDA4}"/>
              </a:ext>
            </a:extLst>
          </p:cNvPr>
          <p:cNvGrpSpPr>
            <a:grpSpLocks/>
          </p:cNvGrpSpPr>
          <p:nvPr/>
        </p:nvGrpSpPr>
        <p:grpSpPr bwMode="auto">
          <a:xfrm>
            <a:off x="0" y="228600"/>
            <a:ext cx="9144000" cy="685800"/>
            <a:chOff x="0" y="144"/>
            <a:chExt cx="5760" cy="432"/>
          </a:xfrm>
        </p:grpSpPr>
        <p:sp>
          <p:nvSpPr>
            <p:cNvPr id="260101" name="Rectangle 4">
              <a:extLst>
                <a:ext uri="{FF2B5EF4-FFF2-40B4-BE49-F238E27FC236}">
                  <a16:creationId xmlns:a16="http://schemas.microsoft.com/office/drawing/2014/main" id="{F2ECCCF8-7F59-80E1-8F06-3AEFD4F7F8E9}"/>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0102" name="Text Box 5">
              <a:extLst>
                <a:ext uri="{FF2B5EF4-FFF2-40B4-BE49-F238E27FC236}">
                  <a16:creationId xmlns:a16="http://schemas.microsoft.com/office/drawing/2014/main" id="{3C298035-BB10-F3BB-D42A-F40292736E42}"/>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0100" name="Object 6">
            <a:extLst>
              <a:ext uri="{FF2B5EF4-FFF2-40B4-BE49-F238E27FC236}">
                <a16:creationId xmlns:a16="http://schemas.microsoft.com/office/drawing/2014/main" id="{A2CDC4ED-407F-8D37-0811-0D7C8587428C}"/>
              </a:ext>
            </a:extLst>
          </p:cNvPr>
          <p:cNvGraphicFramePr>
            <a:graphicFrameLocks noChangeAspect="1"/>
          </p:cNvGraphicFramePr>
          <p:nvPr/>
        </p:nvGraphicFramePr>
        <p:xfrm>
          <a:off x="2808288" y="990600"/>
          <a:ext cx="3625850" cy="5638800"/>
        </p:xfrm>
        <a:graphic>
          <a:graphicData uri="http://schemas.openxmlformats.org/presentationml/2006/ole">
            <mc:AlternateContent xmlns:mc="http://schemas.openxmlformats.org/markup-compatibility/2006">
              <mc:Choice xmlns:v="urn:schemas-microsoft-com:vml" Requires="v">
                <p:oleObj spid="_x0000_s60420" name="CorelPhotoPaint.Image.10" r:id="rId3" imgW="9930159" imgH="15441270" progId="CorelPhotoPaint.Image.10">
                  <p:embed/>
                </p:oleObj>
              </mc:Choice>
              <mc:Fallback>
                <p:oleObj name="CorelPhotoPaint.Image.10" r:id="rId3" imgW="9930159" imgH="15441270"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08288" y="990600"/>
                        <a:ext cx="362585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Text Box 2">
            <a:extLst>
              <a:ext uri="{FF2B5EF4-FFF2-40B4-BE49-F238E27FC236}">
                <a16:creationId xmlns:a16="http://schemas.microsoft.com/office/drawing/2014/main" id="{709F6EF1-5621-A458-5FF4-4A8C697C8A13}"/>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1123" name="Group 3">
            <a:extLst>
              <a:ext uri="{FF2B5EF4-FFF2-40B4-BE49-F238E27FC236}">
                <a16:creationId xmlns:a16="http://schemas.microsoft.com/office/drawing/2014/main" id="{229AA1CD-9AD0-05D6-4859-E064CC21598C}"/>
              </a:ext>
            </a:extLst>
          </p:cNvPr>
          <p:cNvGrpSpPr>
            <a:grpSpLocks/>
          </p:cNvGrpSpPr>
          <p:nvPr/>
        </p:nvGrpSpPr>
        <p:grpSpPr bwMode="auto">
          <a:xfrm>
            <a:off x="0" y="228600"/>
            <a:ext cx="9144000" cy="685800"/>
            <a:chOff x="0" y="144"/>
            <a:chExt cx="5760" cy="432"/>
          </a:xfrm>
        </p:grpSpPr>
        <p:sp>
          <p:nvSpPr>
            <p:cNvPr id="261125" name="Rectangle 4">
              <a:extLst>
                <a:ext uri="{FF2B5EF4-FFF2-40B4-BE49-F238E27FC236}">
                  <a16:creationId xmlns:a16="http://schemas.microsoft.com/office/drawing/2014/main" id="{787D027D-845D-2263-90CD-FFB35E8E68AA}"/>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1126" name="Text Box 5">
              <a:extLst>
                <a:ext uri="{FF2B5EF4-FFF2-40B4-BE49-F238E27FC236}">
                  <a16:creationId xmlns:a16="http://schemas.microsoft.com/office/drawing/2014/main" id="{F282AD3A-8FF1-0383-D7B0-F02D97A254D2}"/>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1124" name="Object 6">
            <a:extLst>
              <a:ext uri="{FF2B5EF4-FFF2-40B4-BE49-F238E27FC236}">
                <a16:creationId xmlns:a16="http://schemas.microsoft.com/office/drawing/2014/main" id="{BC30C735-880B-1473-1D40-2751AE3978F3}"/>
              </a:ext>
            </a:extLst>
          </p:cNvPr>
          <p:cNvGraphicFramePr>
            <a:graphicFrameLocks noChangeAspect="1"/>
          </p:cNvGraphicFramePr>
          <p:nvPr/>
        </p:nvGraphicFramePr>
        <p:xfrm>
          <a:off x="419100" y="1158875"/>
          <a:ext cx="8382000" cy="5183188"/>
        </p:xfrm>
        <a:graphic>
          <a:graphicData uri="http://schemas.openxmlformats.org/presentationml/2006/ole">
            <mc:AlternateContent xmlns:mc="http://schemas.openxmlformats.org/markup-compatibility/2006">
              <mc:Choice xmlns:v="urn:schemas-microsoft-com:vml" Requires="v">
                <p:oleObj spid="_x0000_s61444" name="CorelPhotoPaint.Image.10" r:id="rId3" imgW="15314286" imgH="9473016" progId="CorelPhotoPaint.Image.10">
                  <p:embed/>
                </p:oleObj>
              </mc:Choice>
              <mc:Fallback>
                <p:oleObj name="CorelPhotoPaint.Image.10" r:id="rId3" imgW="15314286" imgH="9473016"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100" y="1158875"/>
                        <a:ext cx="8382000" cy="518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Text Box 2">
            <a:extLst>
              <a:ext uri="{FF2B5EF4-FFF2-40B4-BE49-F238E27FC236}">
                <a16:creationId xmlns:a16="http://schemas.microsoft.com/office/drawing/2014/main" id="{6435F936-F571-4ECC-1939-8D9172ACD218}"/>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2147" name="Group 3">
            <a:extLst>
              <a:ext uri="{FF2B5EF4-FFF2-40B4-BE49-F238E27FC236}">
                <a16:creationId xmlns:a16="http://schemas.microsoft.com/office/drawing/2014/main" id="{2C6892D0-0C74-BFA7-A5FA-1F6D1829191D}"/>
              </a:ext>
            </a:extLst>
          </p:cNvPr>
          <p:cNvGrpSpPr>
            <a:grpSpLocks/>
          </p:cNvGrpSpPr>
          <p:nvPr/>
        </p:nvGrpSpPr>
        <p:grpSpPr bwMode="auto">
          <a:xfrm>
            <a:off x="0" y="228600"/>
            <a:ext cx="9144000" cy="685800"/>
            <a:chOff x="0" y="144"/>
            <a:chExt cx="5760" cy="432"/>
          </a:xfrm>
        </p:grpSpPr>
        <p:sp>
          <p:nvSpPr>
            <p:cNvPr id="262149" name="Rectangle 4">
              <a:extLst>
                <a:ext uri="{FF2B5EF4-FFF2-40B4-BE49-F238E27FC236}">
                  <a16:creationId xmlns:a16="http://schemas.microsoft.com/office/drawing/2014/main" id="{EB78BD87-4E0A-FC7A-3B1D-9C074CE58597}"/>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2150" name="Text Box 5">
              <a:extLst>
                <a:ext uri="{FF2B5EF4-FFF2-40B4-BE49-F238E27FC236}">
                  <a16:creationId xmlns:a16="http://schemas.microsoft.com/office/drawing/2014/main" id="{DF425562-68E7-D01A-CE65-0FE25EF51C55}"/>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2148" name="Object 6">
            <a:extLst>
              <a:ext uri="{FF2B5EF4-FFF2-40B4-BE49-F238E27FC236}">
                <a16:creationId xmlns:a16="http://schemas.microsoft.com/office/drawing/2014/main" id="{7A6BCB3D-4102-E3C0-583E-7AC2327A620A}"/>
              </a:ext>
            </a:extLst>
          </p:cNvPr>
          <p:cNvGraphicFramePr>
            <a:graphicFrameLocks noChangeAspect="1"/>
          </p:cNvGraphicFramePr>
          <p:nvPr/>
        </p:nvGraphicFramePr>
        <p:xfrm>
          <a:off x="381000" y="1181100"/>
          <a:ext cx="8458200" cy="5314950"/>
        </p:xfrm>
        <a:graphic>
          <a:graphicData uri="http://schemas.openxmlformats.org/presentationml/2006/ole">
            <mc:AlternateContent xmlns:mc="http://schemas.openxmlformats.org/markup-compatibility/2006">
              <mc:Choice xmlns:v="urn:schemas-microsoft-com:vml" Requires="v">
                <p:oleObj spid="_x0000_s62468" name="CorelPhotoPaint.Image.10" r:id="rId3" imgW="15377778" imgH="9663492" progId="CorelPhotoPaint.Image.10">
                  <p:embed/>
                </p:oleObj>
              </mc:Choice>
              <mc:Fallback>
                <p:oleObj name="CorelPhotoPaint.Image.10" r:id="rId3" imgW="15377778" imgH="9663492"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181100"/>
                        <a:ext cx="8458200" cy="531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a:extLst>
              <a:ext uri="{FF2B5EF4-FFF2-40B4-BE49-F238E27FC236}">
                <a16:creationId xmlns:a16="http://schemas.microsoft.com/office/drawing/2014/main" id="{515EF029-6E77-EC0A-AE73-8D298A4F073B}"/>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3171" name="Group 3">
            <a:extLst>
              <a:ext uri="{FF2B5EF4-FFF2-40B4-BE49-F238E27FC236}">
                <a16:creationId xmlns:a16="http://schemas.microsoft.com/office/drawing/2014/main" id="{1E6C34BB-0AD6-12B8-285B-C0B902A43ADA}"/>
              </a:ext>
            </a:extLst>
          </p:cNvPr>
          <p:cNvGrpSpPr>
            <a:grpSpLocks/>
          </p:cNvGrpSpPr>
          <p:nvPr/>
        </p:nvGrpSpPr>
        <p:grpSpPr bwMode="auto">
          <a:xfrm>
            <a:off x="0" y="228600"/>
            <a:ext cx="9144000" cy="685800"/>
            <a:chOff x="0" y="144"/>
            <a:chExt cx="5760" cy="432"/>
          </a:xfrm>
        </p:grpSpPr>
        <p:sp>
          <p:nvSpPr>
            <p:cNvPr id="263173" name="Rectangle 4">
              <a:extLst>
                <a:ext uri="{FF2B5EF4-FFF2-40B4-BE49-F238E27FC236}">
                  <a16:creationId xmlns:a16="http://schemas.microsoft.com/office/drawing/2014/main" id="{4450162B-2640-0759-F33C-52F850D88B30}"/>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3174" name="Text Box 5">
              <a:extLst>
                <a:ext uri="{FF2B5EF4-FFF2-40B4-BE49-F238E27FC236}">
                  <a16:creationId xmlns:a16="http://schemas.microsoft.com/office/drawing/2014/main" id="{CDE2F778-09B4-93B7-F7EA-DD287A719165}"/>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3172" name="Object 6">
            <a:extLst>
              <a:ext uri="{FF2B5EF4-FFF2-40B4-BE49-F238E27FC236}">
                <a16:creationId xmlns:a16="http://schemas.microsoft.com/office/drawing/2014/main" id="{FA1960DB-4389-5ADF-D61F-8B6A91CEE4C8}"/>
              </a:ext>
            </a:extLst>
          </p:cNvPr>
          <p:cNvGraphicFramePr>
            <a:graphicFrameLocks noChangeAspect="1"/>
          </p:cNvGraphicFramePr>
          <p:nvPr/>
        </p:nvGraphicFramePr>
        <p:xfrm>
          <a:off x="228600" y="1057275"/>
          <a:ext cx="8534400" cy="5534025"/>
        </p:xfrm>
        <a:graphic>
          <a:graphicData uri="http://schemas.openxmlformats.org/presentationml/2006/ole">
            <mc:AlternateContent xmlns:mc="http://schemas.openxmlformats.org/markup-compatibility/2006">
              <mc:Choice xmlns:v="urn:schemas-microsoft-com:vml" Requires="v">
                <p:oleObj spid="_x0000_s63492" name="CorelPhotoPaint.Image.10" r:id="rId3" imgW="15314286" imgH="9930159" progId="CorelPhotoPaint.Image.10">
                  <p:embed/>
                </p:oleObj>
              </mc:Choice>
              <mc:Fallback>
                <p:oleObj name="CorelPhotoPaint.Image.10" r:id="rId3" imgW="15314286" imgH="9930159"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057275"/>
                        <a:ext cx="8534400" cy="553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a:extLst>
              <a:ext uri="{FF2B5EF4-FFF2-40B4-BE49-F238E27FC236}">
                <a16:creationId xmlns:a16="http://schemas.microsoft.com/office/drawing/2014/main" id="{A8B0DB61-F3EB-9A03-8A08-E533019B2F6F}"/>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4195" name="Group 3">
            <a:extLst>
              <a:ext uri="{FF2B5EF4-FFF2-40B4-BE49-F238E27FC236}">
                <a16:creationId xmlns:a16="http://schemas.microsoft.com/office/drawing/2014/main" id="{C874CA48-31F7-6629-3F1F-0B6DFAFFCBC6}"/>
              </a:ext>
            </a:extLst>
          </p:cNvPr>
          <p:cNvGrpSpPr>
            <a:grpSpLocks/>
          </p:cNvGrpSpPr>
          <p:nvPr/>
        </p:nvGrpSpPr>
        <p:grpSpPr bwMode="auto">
          <a:xfrm>
            <a:off x="0" y="228600"/>
            <a:ext cx="9144000" cy="685800"/>
            <a:chOff x="0" y="144"/>
            <a:chExt cx="5760" cy="432"/>
          </a:xfrm>
        </p:grpSpPr>
        <p:sp>
          <p:nvSpPr>
            <p:cNvPr id="264197" name="Rectangle 4">
              <a:extLst>
                <a:ext uri="{FF2B5EF4-FFF2-40B4-BE49-F238E27FC236}">
                  <a16:creationId xmlns:a16="http://schemas.microsoft.com/office/drawing/2014/main" id="{3DD20686-77E9-E22E-251E-0F5DF14E7DC9}"/>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4198" name="Text Box 5">
              <a:extLst>
                <a:ext uri="{FF2B5EF4-FFF2-40B4-BE49-F238E27FC236}">
                  <a16:creationId xmlns:a16="http://schemas.microsoft.com/office/drawing/2014/main" id="{4A40A36F-107E-06D9-B27F-65D46FA85946}"/>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4196" name="Object 6">
            <a:extLst>
              <a:ext uri="{FF2B5EF4-FFF2-40B4-BE49-F238E27FC236}">
                <a16:creationId xmlns:a16="http://schemas.microsoft.com/office/drawing/2014/main" id="{4594E0B2-FFFC-31FC-CEB2-19533CDE67F4}"/>
              </a:ext>
            </a:extLst>
          </p:cNvPr>
          <p:cNvGraphicFramePr>
            <a:graphicFrameLocks noChangeAspect="1"/>
          </p:cNvGraphicFramePr>
          <p:nvPr/>
        </p:nvGraphicFramePr>
        <p:xfrm>
          <a:off x="3124200" y="990600"/>
          <a:ext cx="3467100" cy="5638800"/>
        </p:xfrm>
        <a:graphic>
          <a:graphicData uri="http://schemas.openxmlformats.org/presentationml/2006/ole">
            <mc:AlternateContent xmlns:mc="http://schemas.openxmlformats.org/markup-compatibility/2006">
              <mc:Choice xmlns:v="urn:schemas-microsoft-com:vml" Requires="v">
                <p:oleObj spid="_x0000_s64516" name="CorelPhotoPaint.Image.10" r:id="rId3" imgW="9409524" imgH="15301587" progId="CorelPhotoPaint.Image.10">
                  <p:embed/>
                </p:oleObj>
              </mc:Choice>
              <mc:Fallback>
                <p:oleObj name="CorelPhotoPaint.Image.10" r:id="rId3" imgW="9409524" imgH="15301587"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4200" y="990600"/>
                        <a:ext cx="34671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2">
            <a:extLst>
              <a:ext uri="{FF2B5EF4-FFF2-40B4-BE49-F238E27FC236}">
                <a16:creationId xmlns:a16="http://schemas.microsoft.com/office/drawing/2014/main" id="{58489E8C-DBB0-5B66-A745-8404BB7180CA}"/>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5219" name="Group 3">
            <a:extLst>
              <a:ext uri="{FF2B5EF4-FFF2-40B4-BE49-F238E27FC236}">
                <a16:creationId xmlns:a16="http://schemas.microsoft.com/office/drawing/2014/main" id="{D3198D49-D550-88C6-574D-7BBED69427E1}"/>
              </a:ext>
            </a:extLst>
          </p:cNvPr>
          <p:cNvGrpSpPr>
            <a:grpSpLocks/>
          </p:cNvGrpSpPr>
          <p:nvPr/>
        </p:nvGrpSpPr>
        <p:grpSpPr bwMode="auto">
          <a:xfrm>
            <a:off x="0" y="228600"/>
            <a:ext cx="9144000" cy="685800"/>
            <a:chOff x="0" y="144"/>
            <a:chExt cx="5760" cy="432"/>
          </a:xfrm>
        </p:grpSpPr>
        <p:sp>
          <p:nvSpPr>
            <p:cNvPr id="265221" name="Rectangle 4">
              <a:extLst>
                <a:ext uri="{FF2B5EF4-FFF2-40B4-BE49-F238E27FC236}">
                  <a16:creationId xmlns:a16="http://schemas.microsoft.com/office/drawing/2014/main" id="{051ED9B7-5A0D-D04D-1013-59785674004B}"/>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5222" name="Text Box 5">
              <a:extLst>
                <a:ext uri="{FF2B5EF4-FFF2-40B4-BE49-F238E27FC236}">
                  <a16:creationId xmlns:a16="http://schemas.microsoft.com/office/drawing/2014/main" id="{FB04BBBA-0D5C-5D2E-7D94-C84EA1F80D25}"/>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5220" name="Object 6">
            <a:extLst>
              <a:ext uri="{FF2B5EF4-FFF2-40B4-BE49-F238E27FC236}">
                <a16:creationId xmlns:a16="http://schemas.microsoft.com/office/drawing/2014/main" id="{87F43706-DB3A-2C34-9D79-CE88D6313EBF}"/>
              </a:ext>
            </a:extLst>
          </p:cNvPr>
          <p:cNvGraphicFramePr>
            <a:graphicFrameLocks noChangeAspect="1"/>
          </p:cNvGraphicFramePr>
          <p:nvPr/>
        </p:nvGraphicFramePr>
        <p:xfrm>
          <a:off x="228600" y="1120775"/>
          <a:ext cx="8686800" cy="5484813"/>
        </p:xfrm>
        <a:graphic>
          <a:graphicData uri="http://schemas.openxmlformats.org/presentationml/2006/ole">
            <mc:AlternateContent xmlns:mc="http://schemas.openxmlformats.org/markup-compatibility/2006">
              <mc:Choice xmlns:v="urn:schemas-microsoft-com:vml" Requires="v">
                <p:oleObj spid="_x0000_s65540" name="CorelPhotoPaint.Image.10" r:id="rId3" imgW="15301587" imgH="9663492" progId="CorelPhotoPaint.Image.10">
                  <p:embed/>
                </p:oleObj>
              </mc:Choice>
              <mc:Fallback>
                <p:oleObj name="CorelPhotoPaint.Image.10" r:id="rId3" imgW="15301587" imgH="9663492"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120775"/>
                        <a:ext cx="8686800" cy="5484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Text Box 2">
            <a:extLst>
              <a:ext uri="{FF2B5EF4-FFF2-40B4-BE49-F238E27FC236}">
                <a16:creationId xmlns:a16="http://schemas.microsoft.com/office/drawing/2014/main" id="{7EDD9CF9-A85E-A736-98BA-057362D26714}"/>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6243" name="Group 3">
            <a:extLst>
              <a:ext uri="{FF2B5EF4-FFF2-40B4-BE49-F238E27FC236}">
                <a16:creationId xmlns:a16="http://schemas.microsoft.com/office/drawing/2014/main" id="{A877CE2A-382B-E3D1-E937-B74ACEB3A766}"/>
              </a:ext>
            </a:extLst>
          </p:cNvPr>
          <p:cNvGrpSpPr>
            <a:grpSpLocks/>
          </p:cNvGrpSpPr>
          <p:nvPr/>
        </p:nvGrpSpPr>
        <p:grpSpPr bwMode="auto">
          <a:xfrm>
            <a:off x="0" y="228600"/>
            <a:ext cx="9144000" cy="685800"/>
            <a:chOff x="0" y="144"/>
            <a:chExt cx="5760" cy="432"/>
          </a:xfrm>
        </p:grpSpPr>
        <p:sp>
          <p:nvSpPr>
            <p:cNvPr id="266245" name="Rectangle 4">
              <a:extLst>
                <a:ext uri="{FF2B5EF4-FFF2-40B4-BE49-F238E27FC236}">
                  <a16:creationId xmlns:a16="http://schemas.microsoft.com/office/drawing/2014/main" id="{954A35A4-63BB-8B90-737B-478A2A35F346}"/>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6246" name="Text Box 5">
              <a:extLst>
                <a:ext uri="{FF2B5EF4-FFF2-40B4-BE49-F238E27FC236}">
                  <a16:creationId xmlns:a16="http://schemas.microsoft.com/office/drawing/2014/main" id="{4C0D6E80-D1B3-2C4D-9C49-AE791D909547}"/>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6244" name="Object 6">
            <a:extLst>
              <a:ext uri="{FF2B5EF4-FFF2-40B4-BE49-F238E27FC236}">
                <a16:creationId xmlns:a16="http://schemas.microsoft.com/office/drawing/2014/main" id="{F692A2BD-2965-8B0B-4410-AE83E59EB546}"/>
              </a:ext>
            </a:extLst>
          </p:cNvPr>
          <p:cNvGraphicFramePr>
            <a:graphicFrameLocks noChangeAspect="1"/>
          </p:cNvGraphicFramePr>
          <p:nvPr/>
        </p:nvGraphicFramePr>
        <p:xfrm>
          <a:off x="304800" y="1071563"/>
          <a:ext cx="8458200" cy="5570537"/>
        </p:xfrm>
        <a:graphic>
          <a:graphicData uri="http://schemas.openxmlformats.org/presentationml/2006/ole">
            <mc:AlternateContent xmlns:mc="http://schemas.openxmlformats.org/markup-compatibility/2006">
              <mc:Choice xmlns:v="urn:schemas-microsoft-com:vml" Requires="v">
                <p:oleObj spid="_x0000_s66564" name="CorelPhotoPaint.Image.10" r:id="rId3" imgW="15174603" imgH="9993651" progId="CorelPhotoPaint.Image.10">
                  <p:embed/>
                </p:oleObj>
              </mc:Choice>
              <mc:Fallback>
                <p:oleObj name="CorelPhotoPaint.Image.10" r:id="rId3" imgW="15174603" imgH="9993651"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071563"/>
                        <a:ext cx="8458200" cy="55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Text Box 2">
            <a:extLst>
              <a:ext uri="{FF2B5EF4-FFF2-40B4-BE49-F238E27FC236}">
                <a16:creationId xmlns:a16="http://schemas.microsoft.com/office/drawing/2014/main" id="{CD5FB50E-7197-06B4-448E-C0020A1FDEA8}"/>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7267" name="Group 3">
            <a:extLst>
              <a:ext uri="{FF2B5EF4-FFF2-40B4-BE49-F238E27FC236}">
                <a16:creationId xmlns:a16="http://schemas.microsoft.com/office/drawing/2014/main" id="{366CC3D1-F1A5-C8BE-DC90-10FAAEFE9260}"/>
              </a:ext>
            </a:extLst>
          </p:cNvPr>
          <p:cNvGrpSpPr>
            <a:grpSpLocks/>
          </p:cNvGrpSpPr>
          <p:nvPr/>
        </p:nvGrpSpPr>
        <p:grpSpPr bwMode="auto">
          <a:xfrm>
            <a:off x="0" y="228600"/>
            <a:ext cx="9144000" cy="685800"/>
            <a:chOff x="0" y="144"/>
            <a:chExt cx="5760" cy="432"/>
          </a:xfrm>
        </p:grpSpPr>
        <p:sp>
          <p:nvSpPr>
            <p:cNvPr id="267269" name="Rectangle 4">
              <a:extLst>
                <a:ext uri="{FF2B5EF4-FFF2-40B4-BE49-F238E27FC236}">
                  <a16:creationId xmlns:a16="http://schemas.microsoft.com/office/drawing/2014/main" id="{C840C48A-F81C-7ABC-854D-9BBBA8BFC04B}"/>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7270" name="Text Box 5">
              <a:extLst>
                <a:ext uri="{FF2B5EF4-FFF2-40B4-BE49-F238E27FC236}">
                  <a16:creationId xmlns:a16="http://schemas.microsoft.com/office/drawing/2014/main" id="{9D73DDE3-B02D-30E0-835D-3E471137C53F}"/>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7268" name="Object 6">
            <a:extLst>
              <a:ext uri="{FF2B5EF4-FFF2-40B4-BE49-F238E27FC236}">
                <a16:creationId xmlns:a16="http://schemas.microsoft.com/office/drawing/2014/main" id="{4615D743-9604-B556-9C2E-315901161EB1}"/>
              </a:ext>
            </a:extLst>
          </p:cNvPr>
          <p:cNvGraphicFramePr>
            <a:graphicFrameLocks noChangeAspect="1"/>
          </p:cNvGraphicFramePr>
          <p:nvPr/>
        </p:nvGraphicFramePr>
        <p:xfrm>
          <a:off x="304800" y="1219200"/>
          <a:ext cx="8534400" cy="5313363"/>
        </p:xfrm>
        <a:graphic>
          <a:graphicData uri="http://schemas.openxmlformats.org/presentationml/2006/ole">
            <mc:AlternateContent xmlns:mc="http://schemas.openxmlformats.org/markup-compatibility/2006">
              <mc:Choice xmlns:v="urn:schemas-microsoft-com:vml" Requires="v">
                <p:oleObj spid="_x0000_s67588" name="CorelPhotoPaint.Image.10" r:id="rId3" imgW="15314286" imgH="9536508" progId="CorelPhotoPaint.Image.10">
                  <p:embed/>
                </p:oleObj>
              </mc:Choice>
              <mc:Fallback>
                <p:oleObj name="CorelPhotoPaint.Image.10" r:id="rId3" imgW="15314286" imgH="9536508"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219200"/>
                        <a:ext cx="8534400" cy="5313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Text Box 2">
            <a:extLst>
              <a:ext uri="{FF2B5EF4-FFF2-40B4-BE49-F238E27FC236}">
                <a16:creationId xmlns:a16="http://schemas.microsoft.com/office/drawing/2014/main" id="{E095FDFC-10E7-26F5-D32E-D06187CB9F0F}"/>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8291" name="Group 3">
            <a:extLst>
              <a:ext uri="{FF2B5EF4-FFF2-40B4-BE49-F238E27FC236}">
                <a16:creationId xmlns:a16="http://schemas.microsoft.com/office/drawing/2014/main" id="{D21DE90C-939F-A092-9CF1-F897CB97771A}"/>
              </a:ext>
            </a:extLst>
          </p:cNvPr>
          <p:cNvGrpSpPr>
            <a:grpSpLocks/>
          </p:cNvGrpSpPr>
          <p:nvPr/>
        </p:nvGrpSpPr>
        <p:grpSpPr bwMode="auto">
          <a:xfrm>
            <a:off x="0" y="228600"/>
            <a:ext cx="9144000" cy="685800"/>
            <a:chOff x="0" y="144"/>
            <a:chExt cx="5760" cy="432"/>
          </a:xfrm>
        </p:grpSpPr>
        <p:sp>
          <p:nvSpPr>
            <p:cNvPr id="268293" name="Rectangle 4">
              <a:extLst>
                <a:ext uri="{FF2B5EF4-FFF2-40B4-BE49-F238E27FC236}">
                  <a16:creationId xmlns:a16="http://schemas.microsoft.com/office/drawing/2014/main" id="{E583A32A-432C-B9EC-0E9C-23C5648BB55F}"/>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8294" name="Text Box 5">
              <a:extLst>
                <a:ext uri="{FF2B5EF4-FFF2-40B4-BE49-F238E27FC236}">
                  <a16:creationId xmlns:a16="http://schemas.microsoft.com/office/drawing/2014/main" id="{82C9B033-5FF1-E86D-A880-6604570005B3}"/>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8292" name="Object 6">
            <a:extLst>
              <a:ext uri="{FF2B5EF4-FFF2-40B4-BE49-F238E27FC236}">
                <a16:creationId xmlns:a16="http://schemas.microsoft.com/office/drawing/2014/main" id="{335879F1-AC01-2BD7-817D-867F0C03C377}"/>
              </a:ext>
            </a:extLst>
          </p:cNvPr>
          <p:cNvGraphicFramePr>
            <a:graphicFrameLocks noChangeAspect="1"/>
          </p:cNvGraphicFramePr>
          <p:nvPr/>
        </p:nvGraphicFramePr>
        <p:xfrm>
          <a:off x="2819400" y="990600"/>
          <a:ext cx="3535363" cy="5638800"/>
        </p:xfrm>
        <a:graphic>
          <a:graphicData uri="http://schemas.openxmlformats.org/presentationml/2006/ole">
            <mc:AlternateContent xmlns:mc="http://schemas.openxmlformats.org/markup-compatibility/2006">
              <mc:Choice xmlns:v="urn:schemas-microsoft-com:vml" Requires="v">
                <p:oleObj spid="_x0000_s68612" name="CorelPhotoPaint.Image.10" r:id="rId3" imgW="9600000" imgH="15314286" progId="CorelPhotoPaint.Image.10">
                  <p:embed/>
                </p:oleObj>
              </mc:Choice>
              <mc:Fallback>
                <p:oleObj name="CorelPhotoPaint.Image.10" r:id="rId3" imgW="9600000" imgH="15314286"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9400" y="990600"/>
                        <a:ext cx="3535363"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Text Box 2">
            <a:extLst>
              <a:ext uri="{FF2B5EF4-FFF2-40B4-BE49-F238E27FC236}">
                <a16:creationId xmlns:a16="http://schemas.microsoft.com/office/drawing/2014/main" id="{0743AF52-892F-E5B4-E2FA-0DF8C96C378E}"/>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69315" name="Group 3">
            <a:extLst>
              <a:ext uri="{FF2B5EF4-FFF2-40B4-BE49-F238E27FC236}">
                <a16:creationId xmlns:a16="http://schemas.microsoft.com/office/drawing/2014/main" id="{252CC4A7-CAA3-6465-CF04-380BCE045D53}"/>
              </a:ext>
            </a:extLst>
          </p:cNvPr>
          <p:cNvGrpSpPr>
            <a:grpSpLocks/>
          </p:cNvGrpSpPr>
          <p:nvPr/>
        </p:nvGrpSpPr>
        <p:grpSpPr bwMode="auto">
          <a:xfrm>
            <a:off x="0" y="228600"/>
            <a:ext cx="9144000" cy="685800"/>
            <a:chOff x="0" y="144"/>
            <a:chExt cx="5760" cy="432"/>
          </a:xfrm>
        </p:grpSpPr>
        <p:sp>
          <p:nvSpPr>
            <p:cNvPr id="269317" name="Rectangle 4">
              <a:extLst>
                <a:ext uri="{FF2B5EF4-FFF2-40B4-BE49-F238E27FC236}">
                  <a16:creationId xmlns:a16="http://schemas.microsoft.com/office/drawing/2014/main" id="{6D1BE309-6D11-9ADD-EF97-6A6BDE895BE7}"/>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69318" name="Text Box 5">
              <a:extLst>
                <a:ext uri="{FF2B5EF4-FFF2-40B4-BE49-F238E27FC236}">
                  <a16:creationId xmlns:a16="http://schemas.microsoft.com/office/drawing/2014/main" id="{8D12D637-249D-F7CD-FD63-F3E9BC155917}"/>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69316" name="Object 6">
            <a:extLst>
              <a:ext uri="{FF2B5EF4-FFF2-40B4-BE49-F238E27FC236}">
                <a16:creationId xmlns:a16="http://schemas.microsoft.com/office/drawing/2014/main" id="{F1441B0F-2FFC-2C24-8B73-B186052A6C64}"/>
              </a:ext>
            </a:extLst>
          </p:cNvPr>
          <p:cNvGraphicFramePr>
            <a:graphicFrameLocks noChangeAspect="1"/>
          </p:cNvGraphicFramePr>
          <p:nvPr/>
        </p:nvGraphicFramePr>
        <p:xfrm>
          <a:off x="2536825" y="990600"/>
          <a:ext cx="3624263" cy="5562600"/>
        </p:xfrm>
        <a:graphic>
          <a:graphicData uri="http://schemas.openxmlformats.org/presentationml/2006/ole">
            <mc:AlternateContent xmlns:mc="http://schemas.openxmlformats.org/markup-compatibility/2006">
              <mc:Choice xmlns:v="urn:schemas-microsoft-com:vml" Requires="v">
                <p:oleObj spid="_x0000_s69636" name="CorelPhotoPaint.Image.10" r:id="rId3" imgW="9930159" imgH="15238095" progId="CorelPhotoPaint.Image.10">
                  <p:embed/>
                </p:oleObj>
              </mc:Choice>
              <mc:Fallback>
                <p:oleObj name="CorelPhotoPaint.Image.10" r:id="rId3" imgW="9930159" imgH="15238095"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6825" y="990600"/>
                        <a:ext cx="3624263"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Text Box 2">
            <a:extLst>
              <a:ext uri="{FF2B5EF4-FFF2-40B4-BE49-F238E27FC236}">
                <a16:creationId xmlns:a16="http://schemas.microsoft.com/office/drawing/2014/main" id="{2BAA4135-9AC5-091C-C967-01EE5A4C38D8}"/>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0339" name="Group 3">
            <a:extLst>
              <a:ext uri="{FF2B5EF4-FFF2-40B4-BE49-F238E27FC236}">
                <a16:creationId xmlns:a16="http://schemas.microsoft.com/office/drawing/2014/main" id="{83901231-B23F-D74E-A531-C06FA7801FFB}"/>
              </a:ext>
            </a:extLst>
          </p:cNvPr>
          <p:cNvGrpSpPr>
            <a:grpSpLocks/>
          </p:cNvGrpSpPr>
          <p:nvPr/>
        </p:nvGrpSpPr>
        <p:grpSpPr bwMode="auto">
          <a:xfrm>
            <a:off x="0" y="228600"/>
            <a:ext cx="9144000" cy="685800"/>
            <a:chOff x="0" y="144"/>
            <a:chExt cx="5760" cy="432"/>
          </a:xfrm>
        </p:grpSpPr>
        <p:sp>
          <p:nvSpPr>
            <p:cNvPr id="270341" name="Rectangle 4">
              <a:extLst>
                <a:ext uri="{FF2B5EF4-FFF2-40B4-BE49-F238E27FC236}">
                  <a16:creationId xmlns:a16="http://schemas.microsoft.com/office/drawing/2014/main" id="{736607A4-B155-DD5D-EDDB-7257A4C36906}"/>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0342" name="Text Box 5">
              <a:extLst>
                <a:ext uri="{FF2B5EF4-FFF2-40B4-BE49-F238E27FC236}">
                  <a16:creationId xmlns:a16="http://schemas.microsoft.com/office/drawing/2014/main" id="{DE72B81F-F216-AEEF-FF14-BF8C2BD1B84A}"/>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0340" name="Object 6">
            <a:extLst>
              <a:ext uri="{FF2B5EF4-FFF2-40B4-BE49-F238E27FC236}">
                <a16:creationId xmlns:a16="http://schemas.microsoft.com/office/drawing/2014/main" id="{5A45F7C3-4FD9-E340-5589-65D7A15B0960}"/>
              </a:ext>
            </a:extLst>
          </p:cNvPr>
          <p:cNvGraphicFramePr>
            <a:graphicFrameLocks noChangeAspect="1"/>
          </p:cNvGraphicFramePr>
          <p:nvPr/>
        </p:nvGraphicFramePr>
        <p:xfrm>
          <a:off x="381000" y="1120775"/>
          <a:ext cx="8534400" cy="5430838"/>
        </p:xfrm>
        <a:graphic>
          <a:graphicData uri="http://schemas.openxmlformats.org/presentationml/2006/ole">
            <mc:AlternateContent xmlns:mc="http://schemas.openxmlformats.org/markup-compatibility/2006">
              <mc:Choice xmlns:v="urn:schemas-microsoft-com:vml" Requires="v">
                <p:oleObj spid="_x0000_s70660" name="CorelPhotoPaint.Image.10" r:id="rId3" imgW="15301587" imgH="9739683" progId="CorelPhotoPaint.Image.10">
                  <p:embed/>
                </p:oleObj>
              </mc:Choice>
              <mc:Fallback>
                <p:oleObj name="CorelPhotoPaint.Image.10" r:id="rId3" imgW="15301587" imgH="973968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120775"/>
                        <a:ext cx="8534400" cy="543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Text Box 2">
            <a:extLst>
              <a:ext uri="{FF2B5EF4-FFF2-40B4-BE49-F238E27FC236}">
                <a16:creationId xmlns:a16="http://schemas.microsoft.com/office/drawing/2014/main" id="{B732C6CC-F2C5-CA0A-6F57-C30371E54624}"/>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1363" name="Group 3">
            <a:extLst>
              <a:ext uri="{FF2B5EF4-FFF2-40B4-BE49-F238E27FC236}">
                <a16:creationId xmlns:a16="http://schemas.microsoft.com/office/drawing/2014/main" id="{557042E6-62C8-7B09-0F52-0F2623A73BC6}"/>
              </a:ext>
            </a:extLst>
          </p:cNvPr>
          <p:cNvGrpSpPr>
            <a:grpSpLocks/>
          </p:cNvGrpSpPr>
          <p:nvPr/>
        </p:nvGrpSpPr>
        <p:grpSpPr bwMode="auto">
          <a:xfrm>
            <a:off x="0" y="228600"/>
            <a:ext cx="9144000" cy="685800"/>
            <a:chOff x="0" y="144"/>
            <a:chExt cx="5760" cy="432"/>
          </a:xfrm>
        </p:grpSpPr>
        <p:sp>
          <p:nvSpPr>
            <p:cNvPr id="271365" name="Rectangle 4">
              <a:extLst>
                <a:ext uri="{FF2B5EF4-FFF2-40B4-BE49-F238E27FC236}">
                  <a16:creationId xmlns:a16="http://schemas.microsoft.com/office/drawing/2014/main" id="{60C778B9-026C-7A52-E3A2-6E97AD35342B}"/>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1366" name="Text Box 5">
              <a:extLst>
                <a:ext uri="{FF2B5EF4-FFF2-40B4-BE49-F238E27FC236}">
                  <a16:creationId xmlns:a16="http://schemas.microsoft.com/office/drawing/2014/main" id="{B0447132-53AC-0969-C344-491372499CF5}"/>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1364" name="Object 6">
            <a:extLst>
              <a:ext uri="{FF2B5EF4-FFF2-40B4-BE49-F238E27FC236}">
                <a16:creationId xmlns:a16="http://schemas.microsoft.com/office/drawing/2014/main" id="{5D404644-BAEA-AE32-88D2-95F69847D32C}"/>
              </a:ext>
            </a:extLst>
          </p:cNvPr>
          <p:cNvGraphicFramePr>
            <a:graphicFrameLocks noChangeAspect="1"/>
          </p:cNvGraphicFramePr>
          <p:nvPr/>
        </p:nvGraphicFramePr>
        <p:xfrm>
          <a:off x="228600" y="1039813"/>
          <a:ext cx="8686800" cy="5649912"/>
        </p:xfrm>
        <a:graphic>
          <a:graphicData uri="http://schemas.openxmlformats.org/presentationml/2006/ole">
            <mc:AlternateContent xmlns:mc="http://schemas.openxmlformats.org/markup-compatibility/2006">
              <mc:Choice xmlns:v="urn:schemas-microsoft-com:vml" Requires="v">
                <p:oleObj spid="_x0000_s71684" name="CorelPhotoPaint.Image.10" r:id="rId3" imgW="15174603" imgH="9866667" progId="CorelPhotoPaint.Image.10">
                  <p:embed/>
                </p:oleObj>
              </mc:Choice>
              <mc:Fallback>
                <p:oleObj name="CorelPhotoPaint.Image.10" r:id="rId3" imgW="15174603" imgH="9866667"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039813"/>
                        <a:ext cx="8686800" cy="5649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Text Box 2">
            <a:extLst>
              <a:ext uri="{FF2B5EF4-FFF2-40B4-BE49-F238E27FC236}">
                <a16:creationId xmlns:a16="http://schemas.microsoft.com/office/drawing/2014/main" id="{4ADD6A2F-0D5C-53DC-226A-6A7ED79C87EB}"/>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2387" name="Group 3">
            <a:extLst>
              <a:ext uri="{FF2B5EF4-FFF2-40B4-BE49-F238E27FC236}">
                <a16:creationId xmlns:a16="http://schemas.microsoft.com/office/drawing/2014/main" id="{33AE1AB8-E2D8-CF2E-9800-FD4F0E2500A3}"/>
              </a:ext>
            </a:extLst>
          </p:cNvPr>
          <p:cNvGrpSpPr>
            <a:grpSpLocks/>
          </p:cNvGrpSpPr>
          <p:nvPr/>
        </p:nvGrpSpPr>
        <p:grpSpPr bwMode="auto">
          <a:xfrm>
            <a:off x="0" y="228600"/>
            <a:ext cx="9144000" cy="685800"/>
            <a:chOff x="0" y="144"/>
            <a:chExt cx="5760" cy="432"/>
          </a:xfrm>
        </p:grpSpPr>
        <p:sp>
          <p:nvSpPr>
            <p:cNvPr id="272389" name="Rectangle 4">
              <a:extLst>
                <a:ext uri="{FF2B5EF4-FFF2-40B4-BE49-F238E27FC236}">
                  <a16:creationId xmlns:a16="http://schemas.microsoft.com/office/drawing/2014/main" id="{2994DF24-58E0-3EFF-B543-D30D303E1134}"/>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2390" name="Text Box 5">
              <a:extLst>
                <a:ext uri="{FF2B5EF4-FFF2-40B4-BE49-F238E27FC236}">
                  <a16:creationId xmlns:a16="http://schemas.microsoft.com/office/drawing/2014/main" id="{6024B5C9-2E99-1AC5-E771-E152DFBBBF91}"/>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2388" name="Object 6">
            <a:extLst>
              <a:ext uri="{FF2B5EF4-FFF2-40B4-BE49-F238E27FC236}">
                <a16:creationId xmlns:a16="http://schemas.microsoft.com/office/drawing/2014/main" id="{3854D323-DE88-DD5A-EF46-AAB69A73D28D}"/>
              </a:ext>
            </a:extLst>
          </p:cNvPr>
          <p:cNvGraphicFramePr>
            <a:graphicFrameLocks noChangeAspect="1"/>
          </p:cNvGraphicFramePr>
          <p:nvPr/>
        </p:nvGraphicFramePr>
        <p:xfrm>
          <a:off x="209550" y="1162050"/>
          <a:ext cx="8839200" cy="5389563"/>
        </p:xfrm>
        <a:graphic>
          <a:graphicData uri="http://schemas.openxmlformats.org/presentationml/2006/ole">
            <mc:AlternateContent xmlns:mc="http://schemas.openxmlformats.org/markup-compatibility/2006">
              <mc:Choice xmlns:v="urn:schemas-microsoft-com:vml" Requires="v">
                <p:oleObj spid="_x0000_s72708" name="CorelPhotoPaint.Image.10" r:id="rId3" imgW="15301587" imgH="9333333" progId="CorelPhotoPaint.Image.10">
                  <p:embed/>
                </p:oleObj>
              </mc:Choice>
              <mc:Fallback>
                <p:oleObj name="CorelPhotoPaint.Image.10" r:id="rId3" imgW="15301587" imgH="933333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550" y="1162050"/>
                        <a:ext cx="8839200" cy="5389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Text Box 2">
            <a:extLst>
              <a:ext uri="{FF2B5EF4-FFF2-40B4-BE49-F238E27FC236}">
                <a16:creationId xmlns:a16="http://schemas.microsoft.com/office/drawing/2014/main" id="{EBD813C0-65BB-C359-0C0A-E5401D7D6391}"/>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3411" name="Group 3">
            <a:extLst>
              <a:ext uri="{FF2B5EF4-FFF2-40B4-BE49-F238E27FC236}">
                <a16:creationId xmlns:a16="http://schemas.microsoft.com/office/drawing/2014/main" id="{F395C2B2-9109-1E76-63A5-A8BF72362E72}"/>
              </a:ext>
            </a:extLst>
          </p:cNvPr>
          <p:cNvGrpSpPr>
            <a:grpSpLocks/>
          </p:cNvGrpSpPr>
          <p:nvPr/>
        </p:nvGrpSpPr>
        <p:grpSpPr bwMode="auto">
          <a:xfrm>
            <a:off x="0" y="228600"/>
            <a:ext cx="9144000" cy="685800"/>
            <a:chOff x="0" y="144"/>
            <a:chExt cx="5760" cy="432"/>
          </a:xfrm>
        </p:grpSpPr>
        <p:sp>
          <p:nvSpPr>
            <p:cNvPr id="273413" name="Rectangle 4">
              <a:extLst>
                <a:ext uri="{FF2B5EF4-FFF2-40B4-BE49-F238E27FC236}">
                  <a16:creationId xmlns:a16="http://schemas.microsoft.com/office/drawing/2014/main" id="{AE6D89B5-AE1A-F9F0-024A-79FF22AEA936}"/>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3414" name="Text Box 5">
              <a:extLst>
                <a:ext uri="{FF2B5EF4-FFF2-40B4-BE49-F238E27FC236}">
                  <a16:creationId xmlns:a16="http://schemas.microsoft.com/office/drawing/2014/main" id="{39B9BDFC-17B2-CDA2-F2F5-D666A4F625DF}"/>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3412" name="Object 6">
            <a:extLst>
              <a:ext uri="{FF2B5EF4-FFF2-40B4-BE49-F238E27FC236}">
                <a16:creationId xmlns:a16="http://schemas.microsoft.com/office/drawing/2014/main" id="{7CEEED8E-72B5-4742-A051-1FFB674CBC22}"/>
              </a:ext>
            </a:extLst>
          </p:cNvPr>
          <p:cNvGraphicFramePr>
            <a:graphicFrameLocks noChangeAspect="1"/>
          </p:cNvGraphicFramePr>
          <p:nvPr/>
        </p:nvGraphicFramePr>
        <p:xfrm>
          <a:off x="228600" y="1190625"/>
          <a:ext cx="8610600" cy="5497513"/>
        </p:xfrm>
        <a:graphic>
          <a:graphicData uri="http://schemas.openxmlformats.org/presentationml/2006/ole">
            <mc:AlternateContent xmlns:mc="http://schemas.openxmlformats.org/markup-compatibility/2006">
              <mc:Choice xmlns:v="urn:schemas-microsoft-com:vml" Requires="v">
                <p:oleObj spid="_x0000_s73732" name="CorelPhotoPaint.Image.10" r:id="rId3" imgW="15250794" imgH="9739683" progId="CorelPhotoPaint.Image.10">
                  <p:embed/>
                </p:oleObj>
              </mc:Choice>
              <mc:Fallback>
                <p:oleObj name="CorelPhotoPaint.Image.10" r:id="rId3" imgW="15250794" imgH="973968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190625"/>
                        <a:ext cx="8610600" cy="5497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Text Box 2">
            <a:extLst>
              <a:ext uri="{FF2B5EF4-FFF2-40B4-BE49-F238E27FC236}">
                <a16:creationId xmlns:a16="http://schemas.microsoft.com/office/drawing/2014/main" id="{E81FD7C9-581A-E57E-D25A-BBBAC0CC069D}"/>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4435" name="Group 3">
            <a:extLst>
              <a:ext uri="{FF2B5EF4-FFF2-40B4-BE49-F238E27FC236}">
                <a16:creationId xmlns:a16="http://schemas.microsoft.com/office/drawing/2014/main" id="{CEC40E69-E39B-DEC8-C21E-6906C26EC14C}"/>
              </a:ext>
            </a:extLst>
          </p:cNvPr>
          <p:cNvGrpSpPr>
            <a:grpSpLocks/>
          </p:cNvGrpSpPr>
          <p:nvPr/>
        </p:nvGrpSpPr>
        <p:grpSpPr bwMode="auto">
          <a:xfrm>
            <a:off x="0" y="228600"/>
            <a:ext cx="9144000" cy="685800"/>
            <a:chOff x="0" y="144"/>
            <a:chExt cx="5760" cy="432"/>
          </a:xfrm>
        </p:grpSpPr>
        <p:sp>
          <p:nvSpPr>
            <p:cNvPr id="274437" name="Rectangle 4">
              <a:extLst>
                <a:ext uri="{FF2B5EF4-FFF2-40B4-BE49-F238E27FC236}">
                  <a16:creationId xmlns:a16="http://schemas.microsoft.com/office/drawing/2014/main" id="{6EF18562-E805-16CE-A50C-2DA1F275AD0A}"/>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4438" name="Text Box 5">
              <a:extLst>
                <a:ext uri="{FF2B5EF4-FFF2-40B4-BE49-F238E27FC236}">
                  <a16:creationId xmlns:a16="http://schemas.microsoft.com/office/drawing/2014/main" id="{7D19EE27-52AF-D509-EA3E-4A33305AD857}"/>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4436" name="Object 6">
            <a:extLst>
              <a:ext uri="{FF2B5EF4-FFF2-40B4-BE49-F238E27FC236}">
                <a16:creationId xmlns:a16="http://schemas.microsoft.com/office/drawing/2014/main" id="{9526E5ED-5ED2-784C-53C6-02B646CAF1A7}"/>
              </a:ext>
            </a:extLst>
          </p:cNvPr>
          <p:cNvGraphicFramePr>
            <a:graphicFrameLocks noChangeAspect="1"/>
          </p:cNvGraphicFramePr>
          <p:nvPr/>
        </p:nvGraphicFramePr>
        <p:xfrm>
          <a:off x="228600" y="1017588"/>
          <a:ext cx="8686800" cy="5610225"/>
        </p:xfrm>
        <a:graphic>
          <a:graphicData uri="http://schemas.openxmlformats.org/presentationml/2006/ole">
            <mc:AlternateContent xmlns:mc="http://schemas.openxmlformats.org/markup-compatibility/2006">
              <mc:Choice xmlns:v="urn:schemas-microsoft-com:vml" Requires="v">
                <p:oleObj spid="_x0000_s74756" name="CorelPhotoPaint.Image.10" r:id="rId3" imgW="15377778" imgH="9930159" progId="CorelPhotoPaint.Image.10">
                  <p:embed/>
                </p:oleObj>
              </mc:Choice>
              <mc:Fallback>
                <p:oleObj name="CorelPhotoPaint.Image.10" r:id="rId3" imgW="15377778" imgH="9930159"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017588"/>
                        <a:ext cx="8686800" cy="561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Text Box 2">
            <a:extLst>
              <a:ext uri="{FF2B5EF4-FFF2-40B4-BE49-F238E27FC236}">
                <a16:creationId xmlns:a16="http://schemas.microsoft.com/office/drawing/2014/main" id="{6DC0982B-1167-8734-59F4-CA9423595AED}"/>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5459" name="Group 3">
            <a:extLst>
              <a:ext uri="{FF2B5EF4-FFF2-40B4-BE49-F238E27FC236}">
                <a16:creationId xmlns:a16="http://schemas.microsoft.com/office/drawing/2014/main" id="{351C91C5-0340-1929-D4B5-79E94E53263A}"/>
              </a:ext>
            </a:extLst>
          </p:cNvPr>
          <p:cNvGrpSpPr>
            <a:grpSpLocks/>
          </p:cNvGrpSpPr>
          <p:nvPr/>
        </p:nvGrpSpPr>
        <p:grpSpPr bwMode="auto">
          <a:xfrm>
            <a:off x="0" y="228600"/>
            <a:ext cx="9144000" cy="685800"/>
            <a:chOff x="0" y="144"/>
            <a:chExt cx="5760" cy="432"/>
          </a:xfrm>
        </p:grpSpPr>
        <p:sp>
          <p:nvSpPr>
            <p:cNvPr id="275461" name="Rectangle 4">
              <a:extLst>
                <a:ext uri="{FF2B5EF4-FFF2-40B4-BE49-F238E27FC236}">
                  <a16:creationId xmlns:a16="http://schemas.microsoft.com/office/drawing/2014/main" id="{133DFF27-30DE-3CD9-F616-B52F6743C2E9}"/>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5462" name="Text Box 5">
              <a:extLst>
                <a:ext uri="{FF2B5EF4-FFF2-40B4-BE49-F238E27FC236}">
                  <a16:creationId xmlns:a16="http://schemas.microsoft.com/office/drawing/2014/main" id="{B8643706-36D3-C350-258F-B539702162ED}"/>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5460" name="Object 6">
            <a:extLst>
              <a:ext uri="{FF2B5EF4-FFF2-40B4-BE49-F238E27FC236}">
                <a16:creationId xmlns:a16="http://schemas.microsoft.com/office/drawing/2014/main" id="{E2A1E93F-B5A8-EA39-A549-59E15ACB7B12}"/>
              </a:ext>
            </a:extLst>
          </p:cNvPr>
          <p:cNvGraphicFramePr>
            <a:graphicFrameLocks noChangeAspect="1"/>
          </p:cNvGraphicFramePr>
          <p:nvPr/>
        </p:nvGraphicFramePr>
        <p:xfrm>
          <a:off x="171450" y="1085850"/>
          <a:ext cx="8839200" cy="5518150"/>
        </p:xfrm>
        <a:graphic>
          <a:graphicData uri="http://schemas.openxmlformats.org/presentationml/2006/ole">
            <mc:AlternateContent xmlns:mc="http://schemas.openxmlformats.org/markup-compatibility/2006">
              <mc:Choice xmlns:v="urn:schemas-microsoft-com:vml" Requires="v">
                <p:oleObj spid="_x0000_s75780" name="CorelPhotoPaint.Image.10" r:id="rId3" imgW="15174603" imgH="9473016" progId="CorelPhotoPaint.Image.10">
                  <p:embed/>
                </p:oleObj>
              </mc:Choice>
              <mc:Fallback>
                <p:oleObj name="CorelPhotoPaint.Image.10" r:id="rId3" imgW="15174603" imgH="9473016"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50" y="1085850"/>
                        <a:ext cx="8839200" cy="551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Text Box 2">
            <a:extLst>
              <a:ext uri="{FF2B5EF4-FFF2-40B4-BE49-F238E27FC236}">
                <a16:creationId xmlns:a16="http://schemas.microsoft.com/office/drawing/2014/main" id="{8F0B0F92-B0EF-4D08-F6AE-F6301D2E3C64}"/>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6483" name="Group 3">
            <a:extLst>
              <a:ext uri="{FF2B5EF4-FFF2-40B4-BE49-F238E27FC236}">
                <a16:creationId xmlns:a16="http://schemas.microsoft.com/office/drawing/2014/main" id="{50966EF8-C7B3-B2F8-D959-207B37E4A737}"/>
              </a:ext>
            </a:extLst>
          </p:cNvPr>
          <p:cNvGrpSpPr>
            <a:grpSpLocks/>
          </p:cNvGrpSpPr>
          <p:nvPr/>
        </p:nvGrpSpPr>
        <p:grpSpPr bwMode="auto">
          <a:xfrm>
            <a:off x="0" y="228600"/>
            <a:ext cx="9144000" cy="685800"/>
            <a:chOff x="0" y="144"/>
            <a:chExt cx="5760" cy="432"/>
          </a:xfrm>
        </p:grpSpPr>
        <p:sp>
          <p:nvSpPr>
            <p:cNvPr id="276485" name="Rectangle 4">
              <a:extLst>
                <a:ext uri="{FF2B5EF4-FFF2-40B4-BE49-F238E27FC236}">
                  <a16:creationId xmlns:a16="http://schemas.microsoft.com/office/drawing/2014/main" id="{DFEA3608-2ECA-31AB-AF81-F80C39769FFA}"/>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6486" name="Text Box 5">
              <a:extLst>
                <a:ext uri="{FF2B5EF4-FFF2-40B4-BE49-F238E27FC236}">
                  <a16:creationId xmlns:a16="http://schemas.microsoft.com/office/drawing/2014/main" id="{0AA348D2-03A2-4B14-3B48-1B3B8AD5592E}"/>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6484" name="Object 6">
            <a:extLst>
              <a:ext uri="{FF2B5EF4-FFF2-40B4-BE49-F238E27FC236}">
                <a16:creationId xmlns:a16="http://schemas.microsoft.com/office/drawing/2014/main" id="{AB834739-084E-F240-A2B0-09AAF8F8A75A}"/>
              </a:ext>
            </a:extLst>
          </p:cNvPr>
          <p:cNvGraphicFramePr>
            <a:graphicFrameLocks noChangeAspect="1"/>
          </p:cNvGraphicFramePr>
          <p:nvPr/>
        </p:nvGraphicFramePr>
        <p:xfrm>
          <a:off x="381000" y="1063625"/>
          <a:ext cx="8458200" cy="5357813"/>
        </p:xfrm>
        <a:graphic>
          <a:graphicData uri="http://schemas.openxmlformats.org/presentationml/2006/ole">
            <mc:AlternateContent xmlns:mc="http://schemas.openxmlformats.org/markup-compatibility/2006">
              <mc:Choice xmlns:v="urn:schemas-microsoft-com:vml" Requires="v">
                <p:oleObj spid="_x0000_s76804" name="CorelPhotoPaint.Image.10" r:id="rId3" imgW="15377778" imgH="9739683" progId="CorelPhotoPaint.Image.10">
                  <p:embed/>
                </p:oleObj>
              </mc:Choice>
              <mc:Fallback>
                <p:oleObj name="CorelPhotoPaint.Image.10" r:id="rId3" imgW="15377778" imgH="973968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063625"/>
                        <a:ext cx="8458200" cy="535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Text Box 2">
            <a:extLst>
              <a:ext uri="{FF2B5EF4-FFF2-40B4-BE49-F238E27FC236}">
                <a16:creationId xmlns:a16="http://schemas.microsoft.com/office/drawing/2014/main" id="{06CA42F5-9EED-BB5E-18FB-914786FAF59A}"/>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7507" name="Group 3">
            <a:extLst>
              <a:ext uri="{FF2B5EF4-FFF2-40B4-BE49-F238E27FC236}">
                <a16:creationId xmlns:a16="http://schemas.microsoft.com/office/drawing/2014/main" id="{3E14A7AF-E9B4-442F-2A80-619723ED82B8}"/>
              </a:ext>
            </a:extLst>
          </p:cNvPr>
          <p:cNvGrpSpPr>
            <a:grpSpLocks/>
          </p:cNvGrpSpPr>
          <p:nvPr/>
        </p:nvGrpSpPr>
        <p:grpSpPr bwMode="auto">
          <a:xfrm>
            <a:off x="0" y="228600"/>
            <a:ext cx="9144000" cy="685800"/>
            <a:chOff x="0" y="144"/>
            <a:chExt cx="5760" cy="432"/>
          </a:xfrm>
        </p:grpSpPr>
        <p:sp>
          <p:nvSpPr>
            <p:cNvPr id="277509" name="Rectangle 4">
              <a:extLst>
                <a:ext uri="{FF2B5EF4-FFF2-40B4-BE49-F238E27FC236}">
                  <a16:creationId xmlns:a16="http://schemas.microsoft.com/office/drawing/2014/main" id="{87861FDA-76DA-E5CB-FA46-806A96BA99E4}"/>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7510" name="Text Box 5">
              <a:extLst>
                <a:ext uri="{FF2B5EF4-FFF2-40B4-BE49-F238E27FC236}">
                  <a16:creationId xmlns:a16="http://schemas.microsoft.com/office/drawing/2014/main" id="{FCEE8CDD-D810-A6AE-6A4C-781BB8349127}"/>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7508" name="Object 6">
            <a:extLst>
              <a:ext uri="{FF2B5EF4-FFF2-40B4-BE49-F238E27FC236}">
                <a16:creationId xmlns:a16="http://schemas.microsoft.com/office/drawing/2014/main" id="{D8A45B12-6689-94FB-26CF-7409A056FCF8}"/>
              </a:ext>
            </a:extLst>
          </p:cNvPr>
          <p:cNvGraphicFramePr>
            <a:graphicFrameLocks noChangeAspect="1"/>
          </p:cNvGraphicFramePr>
          <p:nvPr/>
        </p:nvGraphicFramePr>
        <p:xfrm>
          <a:off x="381000" y="1143000"/>
          <a:ext cx="8534400" cy="5511800"/>
        </p:xfrm>
        <a:graphic>
          <a:graphicData uri="http://schemas.openxmlformats.org/presentationml/2006/ole">
            <mc:AlternateContent xmlns:mc="http://schemas.openxmlformats.org/markup-compatibility/2006">
              <mc:Choice xmlns:v="urn:schemas-microsoft-com:vml" Requires="v">
                <p:oleObj spid="_x0000_s77828" name="CorelPhotoPaint.Image.10" r:id="rId3" imgW="15377778" imgH="9930159" progId="CorelPhotoPaint.Image.10">
                  <p:embed/>
                </p:oleObj>
              </mc:Choice>
              <mc:Fallback>
                <p:oleObj name="CorelPhotoPaint.Image.10" r:id="rId3" imgW="15377778" imgH="9930159"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143000"/>
                        <a:ext cx="8534400"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Text Box 2">
            <a:extLst>
              <a:ext uri="{FF2B5EF4-FFF2-40B4-BE49-F238E27FC236}">
                <a16:creationId xmlns:a16="http://schemas.microsoft.com/office/drawing/2014/main" id="{B7DAF1D7-5562-2780-00B3-B2260A031D20}"/>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8531" name="Group 3">
            <a:extLst>
              <a:ext uri="{FF2B5EF4-FFF2-40B4-BE49-F238E27FC236}">
                <a16:creationId xmlns:a16="http://schemas.microsoft.com/office/drawing/2014/main" id="{0BBA5E7A-E7F3-1F45-3E1C-68E05B22477B}"/>
              </a:ext>
            </a:extLst>
          </p:cNvPr>
          <p:cNvGrpSpPr>
            <a:grpSpLocks/>
          </p:cNvGrpSpPr>
          <p:nvPr/>
        </p:nvGrpSpPr>
        <p:grpSpPr bwMode="auto">
          <a:xfrm>
            <a:off x="0" y="228600"/>
            <a:ext cx="9144000" cy="685800"/>
            <a:chOff x="0" y="144"/>
            <a:chExt cx="5760" cy="432"/>
          </a:xfrm>
        </p:grpSpPr>
        <p:sp>
          <p:nvSpPr>
            <p:cNvPr id="278533" name="Rectangle 4">
              <a:extLst>
                <a:ext uri="{FF2B5EF4-FFF2-40B4-BE49-F238E27FC236}">
                  <a16:creationId xmlns:a16="http://schemas.microsoft.com/office/drawing/2014/main" id="{002175BC-E971-5452-B694-A49B98924D99}"/>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8534" name="Text Box 5">
              <a:extLst>
                <a:ext uri="{FF2B5EF4-FFF2-40B4-BE49-F238E27FC236}">
                  <a16:creationId xmlns:a16="http://schemas.microsoft.com/office/drawing/2014/main" id="{6FBAFD2E-1686-A28D-9326-11765D74987D}"/>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8532" name="Object 6">
            <a:extLst>
              <a:ext uri="{FF2B5EF4-FFF2-40B4-BE49-F238E27FC236}">
                <a16:creationId xmlns:a16="http://schemas.microsoft.com/office/drawing/2014/main" id="{3B3A2375-C235-4804-3674-58AF0E8FC670}"/>
              </a:ext>
            </a:extLst>
          </p:cNvPr>
          <p:cNvGraphicFramePr>
            <a:graphicFrameLocks noChangeAspect="1"/>
          </p:cNvGraphicFramePr>
          <p:nvPr/>
        </p:nvGraphicFramePr>
        <p:xfrm>
          <a:off x="381000" y="1295400"/>
          <a:ext cx="8534400" cy="5224463"/>
        </p:xfrm>
        <a:graphic>
          <a:graphicData uri="http://schemas.openxmlformats.org/presentationml/2006/ole">
            <mc:AlternateContent xmlns:mc="http://schemas.openxmlformats.org/markup-compatibility/2006">
              <mc:Choice xmlns:v="urn:schemas-microsoft-com:vml" Requires="v">
                <p:oleObj spid="_x0000_s78852" name="CorelPhotoPaint.Image.10" r:id="rId3" imgW="15250794" imgH="9333333" progId="CorelPhotoPaint.Image.10">
                  <p:embed/>
                </p:oleObj>
              </mc:Choice>
              <mc:Fallback>
                <p:oleObj name="CorelPhotoPaint.Image.10" r:id="rId3" imgW="15250794" imgH="933333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295400"/>
                        <a:ext cx="8534400" cy="5224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Text Box 2">
            <a:extLst>
              <a:ext uri="{FF2B5EF4-FFF2-40B4-BE49-F238E27FC236}">
                <a16:creationId xmlns:a16="http://schemas.microsoft.com/office/drawing/2014/main" id="{3AEE87F7-278A-F7B5-CA9E-309939596AE0}"/>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79555" name="Group 3">
            <a:extLst>
              <a:ext uri="{FF2B5EF4-FFF2-40B4-BE49-F238E27FC236}">
                <a16:creationId xmlns:a16="http://schemas.microsoft.com/office/drawing/2014/main" id="{7703DA3A-590B-C0C5-016D-EA2EE37CC4FD}"/>
              </a:ext>
            </a:extLst>
          </p:cNvPr>
          <p:cNvGrpSpPr>
            <a:grpSpLocks/>
          </p:cNvGrpSpPr>
          <p:nvPr/>
        </p:nvGrpSpPr>
        <p:grpSpPr bwMode="auto">
          <a:xfrm>
            <a:off x="0" y="228600"/>
            <a:ext cx="9144000" cy="685800"/>
            <a:chOff x="0" y="144"/>
            <a:chExt cx="5760" cy="432"/>
          </a:xfrm>
        </p:grpSpPr>
        <p:sp>
          <p:nvSpPr>
            <p:cNvPr id="279557" name="Rectangle 4">
              <a:extLst>
                <a:ext uri="{FF2B5EF4-FFF2-40B4-BE49-F238E27FC236}">
                  <a16:creationId xmlns:a16="http://schemas.microsoft.com/office/drawing/2014/main" id="{DA86C8EF-E043-2372-2CFD-BBE72F475CC3}"/>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79558" name="Text Box 5">
              <a:extLst>
                <a:ext uri="{FF2B5EF4-FFF2-40B4-BE49-F238E27FC236}">
                  <a16:creationId xmlns:a16="http://schemas.microsoft.com/office/drawing/2014/main" id="{E8F4ACB4-05B8-8A1B-9B73-F3E6D5DDA610}"/>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79556" name="Object 6">
            <a:extLst>
              <a:ext uri="{FF2B5EF4-FFF2-40B4-BE49-F238E27FC236}">
                <a16:creationId xmlns:a16="http://schemas.microsoft.com/office/drawing/2014/main" id="{DCC1A881-3B89-66A5-D900-8869CBDB71D2}"/>
              </a:ext>
            </a:extLst>
          </p:cNvPr>
          <p:cNvGraphicFramePr>
            <a:graphicFrameLocks noChangeAspect="1"/>
          </p:cNvGraphicFramePr>
          <p:nvPr/>
        </p:nvGraphicFramePr>
        <p:xfrm>
          <a:off x="381000" y="1063625"/>
          <a:ext cx="8534400" cy="5405438"/>
        </p:xfrm>
        <a:graphic>
          <a:graphicData uri="http://schemas.openxmlformats.org/presentationml/2006/ole">
            <mc:AlternateContent xmlns:mc="http://schemas.openxmlformats.org/markup-compatibility/2006">
              <mc:Choice xmlns:v="urn:schemas-microsoft-com:vml" Requires="v">
                <p:oleObj spid="_x0000_s79876" name="CorelPhotoPaint.Image.10" r:id="rId3" imgW="15377778" imgH="9739683" progId="CorelPhotoPaint.Image.10">
                  <p:embed/>
                </p:oleObj>
              </mc:Choice>
              <mc:Fallback>
                <p:oleObj name="CorelPhotoPaint.Image.10" r:id="rId3" imgW="15377778" imgH="973968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063625"/>
                        <a:ext cx="8534400" cy="5405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Text Box 2">
            <a:extLst>
              <a:ext uri="{FF2B5EF4-FFF2-40B4-BE49-F238E27FC236}">
                <a16:creationId xmlns:a16="http://schemas.microsoft.com/office/drawing/2014/main" id="{A66D6E7E-32AA-95DF-74B1-7283AC4643AB}"/>
              </a:ext>
            </a:extLst>
          </p:cNvPr>
          <p:cNvSpPr txBox="1">
            <a:spLocks noChangeArrowheads="1"/>
          </p:cNvSpPr>
          <p:nvPr/>
        </p:nvSpPr>
        <p:spPr bwMode="auto">
          <a:xfrm>
            <a:off x="73025" y="304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endParaRPr lang="en-US" altLang="en-US" sz="1500" b="1">
              <a:solidFill>
                <a:srgbClr val="FFFFCC"/>
              </a:solidFill>
              <a:latin typeface="Arial" panose="020B0604020202020204" pitchFamily="34" charset="0"/>
            </a:endParaRPr>
          </a:p>
        </p:txBody>
      </p:sp>
      <p:grpSp>
        <p:nvGrpSpPr>
          <p:cNvPr id="280579" name="Group 3">
            <a:extLst>
              <a:ext uri="{FF2B5EF4-FFF2-40B4-BE49-F238E27FC236}">
                <a16:creationId xmlns:a16="http://schemas.microsoft.com/office/drawing/2014/main" id="{D0B4C37F-40A1-E6FD-713C-8901DE3E325C}"/>
              </a:ext>
            </a:extLst>
          </p:cNvPr>
          <p:cNvGrpSpPr>
            <a:grpSpLocks/>
          </p:cNvGrpSpPr>
          <p:nvPr/>
        </p:nvGrpSpPr>
        <p:grpSpPr bwMode="auto">
          <a:xfrm>
            <a:off x="0" y="228600"/>
            <a:ext cx="9144000" cy="685800"/>
            <a:chOff x="0" y="144"/>
            <a:chExt cx="5760" cy="432"/>
          </a:xfrm>
        </p:grpSpPr>
        <p:sp>
          <p:nvSpPr>
            <p:cNvPr id="280581" name="Rectangle 4">
              <a:extLst>
                <a:ext uri="{FF2B5EF4-FFF2-40B4-BE49-F238E27FC236}">
                  <a16:creationId xmlns:a16="http://schemas.microsoft.com/office/drawing/2014/main" id="{3EF63EB4-5714-9038-F902-D04EB5AC42AB}"/>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80582" name="Text Box 5">
              <a:extLst>
                <a:ext uri="{FF2B5EF4-FFF2-40B4-BE49-F238E27FC236}">
                  <a16:creationId xmlns:a16="http://schemas.microsoft.com/office/drawing/2014/main" id="{998E8E71-CA5F-1DB3-4940-7C50F6DC9D04}"/>
                </a:ext>
              </a:extLst>
            </p:cNvPr>
            <p:cNvSpPr txBox="1">
              <a:spLocks noChangeArrowheads="1"/>
            </p:cNvSpPr>
            <p:nvPr/>
          </p:nvSpPr>
          <p:spPr bwMode="auto">
            <a:xfrm>
              <a:off x="46" y="206"/>
              <a:ext cx="5183"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b="1">
                  <a:solidFill>
                    <a:srgbClr val="FFFFCC"/>
                  </a:solidFill>
                  <a:latin typeface="Arial" panose="020B0604020202020204" pitchFamily="34" charset="0"/>
                </a:rPr>
                <a:t>4.0		 R &amp; M     ON    TOWER   FOUNDATION 	</a:t>
              </a:r>
              <a:r>
                <a:rPr lang="en-US" altLang="en-US" sz="1500" b="1">
                  <a:solidFill>
                    <a:srgbClr val="FFFFCC"/>
                  </a:solidFill>
                  <a:latin typeface="Arial" panose="020B0604020202020204" pitchFamily="34" charset="0"/>
                </a:rPr>
                <a:t>(Contd.)</a:t>
              </a:r>
            </a:p>
          </p:txBody>
        </p:sp>
      </p:grpSp>
      <p:graphicFrame>
        <p:nvGraphicFramePr>
          <p:cNvPr id="280580" name="Object 6">
            <a:extLst>
              <a:ext uri="{FF2B5EF4-FFF2-40B4-BE49-F238E27FC236}">
                <a16:creationId xmlns:a16="http://schemas.microsoft.com/office/drawing/2014/main" id="{9490AA4F-9555-4945-E457-A79E9F5690A4}"/>
              </a:ext>
            </a:extLst>
          </p:cNvPr>
          <p:cNvGraphicFramePr>
            <a:graphicFrameLocks noChangeAspect="1"/>
          </p:cNvGraphicFramePr>
          <p:nvPr/>
        </p:nvGraphicFramePr>
        <p:xfrm>
          <a:off x="304800" y="1158875"/>
          <a:ext cx="8458200" cy="5400675"/>
        </p:xfrm>
        <a:graphic>
          <a:graphicData uri="http://schemas.openxmlformats.org/presentationml/2006/ole">
            <mc:AlternateContent xmlns:mc="http://schemas.openxmlformats.org/markup-compatibility/2006">
              <mc:Choice xmlns:v="urn:schemas-microsoft-com:vml" Requires="v">
                <p:oleObj spid="_x0000_s80900" name="CorelPhotoPaint.Image.10" r:id="rId3" imgW="15250794" imgH="9739683" progId="CorelPhotoPaint.Image.10">
                  <p:embed/>
                </p:oleObj>
              </mc:Choice>
              <mc:Fallback>
                <p:oleObj name="CorelPhotoPaint.Image.10" r:id="rId3" imgW="15250794" imgH="9739683" progId="CorelPhotoPaint.Image.10">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158875"/>
                        <a:ext cx="8458200"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02" name="Picture 2">
            <a:extLst>
              <a:ext uri="{FF2B5EF4-FFF2-40B4-BE49-F238E27FC236}">
                <a16:creationId xmlns:a16="http://schemas.microsoft.com/office/drawing/2014/main" id="{3593A6D9-DCC4-E80A-FB5E-F4A2E0F3F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1603" name="Rectangle 3">
            <a:extLst>
              <a:ext uri="{FF2B5EF4-FFF2-40B4-BE49-F238E27FC236}">
                <a16:creationId xmlns:a16="http://schemas.microsoft.com/office/drawing/2014/main" id="{D0F3B505-CFD1-F29E-9430-218C13C6AE9D}"/>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81604" name="Text Box 4">
            <a:extLst>
              <a:ext uri="{FF2B5EF4-FFF2-40B4-BE49-F238E27FC236}">
                <a16:creationId xmlns:a16="http://schemas.microsoft.com/office/drawing/2014/main" id="{9F2BBB99-9C87-82B6-F96C-7B919F7A564B}"/>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PHILOSOPHY OF FOUNDATION DESIGN</a:t>
            </a:r>
            <a:endParaRPr lang="en-US" altLang="en-US"/>
          </a:p>
        </p:txBody>
      </p:sp>
      <p:sp>
        <p:nvSpPr>
          <p:cNvPr id="281605" name="Text Box 5">
            <a:extLst>
              <a:ext uri="{FF2B5EF4-FFF2-40B4-BE49-F238E27FC236}">
                <a16:creationId xmlns:a16="http://schemas.microsoft.com/office/drawing/2014/main" id="{00FAA5F6-471F-A4DE-CF64-E3C0112F0DF9}"/>
              </a:ext>
            </a:extLst>
          </p:cNvPr>
          <p:cNvSpPr txBox="1">
            <a:spLocks noChangeArrowheads="1"/>
          </p:cNvSpPr>
          <p:nvPr/>
        </p:nvSpPr>
        <p:spPr bwMode="auto">
          <a:xfrm>
            <a:off x="0" y="914400"/>
            <a:ext cx="84582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905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1.1	All the loads of tower (transverse, vertical and longitudinal) are ultimately transferred to mother earth via foundation/footing.  The foundation has therefore  to support the tower faithfully throughout its life span.</a:t>
            </a:r>
          </a:p>
        </p:txBody>
      </p:sp>
      <p:sp>
        <p:nvSpPr>
          <p:cNvPr id="281606" name="Text Box 6">
            <a:extLst>
              <a:ext uri="{FF2B5EF4-FFF2-40B4-BE49-F238E27FC236}">
                <a16:creationId xmlns:a16="http://schemas.microsoft.com/office/drawing/2014/main" id="{512D536A-DC93-A378-DF45-D6F1123E3216}"/>
              </a:ext>
            </a:extLst>
          </p:cNvPr>
          <p:cNvSpPr txBox="1">
            <a:spLocks noChangeArrowheads="1"/>
          </p:cNvSpPr>
          <p:nvPr/>
        </p:nvSpPr>
        <p:spPr bwMode="auto">
          <a:xfrm>
            <a:off x="0" y="1828800"/>
            <a:ext cx="8610600" cy="2149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905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1.2	The loads on the foundation derived from the tower are correspondingly down thrust, uplift and side thrust.   The bearing capacity of the soil should be sufficient to take care of total downward load or down thrust on the footing otherwise settlement may take place.  The downward load includes the vertical component of tower loads plus the self weight of the concrete work.  For evaluating the concrete weight the difference between the weight of concrete and weight of soil displaced is to be taken.  Thus the base area of the footing shall be such that pressure on the soil due to downward thrust do not exceed the allowable safe bearing pressure of the soil.</a:t>
            </a:r>
          </a:p>
        </p:txBody>
      </p:sp>
      <p:sp>
        <p:nvSpPr>
          <p:cNvPr id="281607" name="Text Box 7">
            <a:extLst>
              <a:ext uri="{FF2B5EF4-FFF2-40B4-BE49-F238E27FC236}">
                <a16:creationId xmlns:a16="http://schemas.microsoft.com/office/drawing/2014/main" id="{633303E4-6087-CD9B-A1E9-3951C4955EBE}"/>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sp>
        <p:nvSpPr>
          <p:cNvPr id="281608" name="Text Box 8">
            <a:extLst>
              <a:ext uri="{FF2B5EF4-FFF2-40B4-BE49-F238E27FC236}">
                <a16:creationId xmlns:a16="http://schemas.microsoft.com/office/drawing/2014/main" id="{4216C070-63B8-FDAA-6173-C61085CF7312}"/>
              </a:ext>
            </a:extLst>
          </p:cNvPr>
          <p:cNvSpPr txBox="1">
            <a:spLocks noChangeArrowheads="1"/>
          </p:cNvSpPr>
          <p:nvPr/>
        </p:nvSpPr>
        <p:spPr bwMode="auto">
          <a:xfrm>
            <a:off x="0" y="3962400"/>
            <a:ext cx="86106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905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1.3	The uplift or upward load on the footing/foundation has to be counteracted by the anchorage provided by the weight of the concrete plus the weight of the soil contained in an inverted frustum of cone.  Thus the width and the depth of the footing should be selected in such a way that foundation becomes safe against upward forces.</a:t>
            </a:r>
          </a:p>
        </p:txBody>
      </p:sp>
      <p:sp>
        <p:nvSpPr>
          <p:cNvPr id="281609" name="Text Box 9">
            <a:extLst>
              <a:ext uri="{FF2B5EF4-FFF2-40B4-BE49-F238E27FC236}">
                <a16:creationId xmlns:a16="http://schemas.microsoft.com/office/drawing/2014/main" id="{54F5B006-69B4-85EF-6AF4-93AD9BE1F1A0}"/>
              </a:ext>
            </a:extLst>
          </p:cNvPr>
          <p:cNvSpPr txBox="1">
            <a:spLocks noChangeArrowheads="1"/>
          </p:cNvSpPr>
          <p:nvPr/>
        </p:nvSpPr>
        <p:spPr bwMode="auto">
          <a:xfrm>
            <a:off x="0" y="5165725"/>
            <a:ext cx="8610600" cy="169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905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1.4	Since the tower structure is a sloping one, the vertical load, longitudinal load and transverse load will create a horizontal sheer force at the top of chimney under normal condition and broken wire condition.  This sheer force is supposed to be absorbed by the soil surrounding the chimney.  If the soil surrounding the chimney is not strong enough or if the depth of the foundation is higher, the part or full of  sheer force will get transmitted to the footing and create a toe pressure.  The footing will be designed for the same.</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650" name="Picture 2">
            <a:extLst>
              <a:ext uri="{FF2B5EF4-FFF2-40B4-BE49-F238E27FC236}">
                <a16:creationId xmlns:a16="http://schemas.microsoft.com/office/drawing/2014/main" id="{6074CCE5-D598-56DC-82F5-972434527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3651" name="Text Box 7">
            <a:extLst>
              <a:ext uri="{FF2B5EF4-FFF2-40B4-BE49-F238E27FC236}">
                <a16:creationId xmlns:a16="http://schemas.microsoft.com/office/drawing/2014/main" id="{F2C262B5-5D81-8FC9-4CFE-D1886947532A}"/>
              </a:ext>
            </a:extLst>
          </p:cNvPr>
          <p:cNvSpPr txBox="1">
            <a:spLocks noChangeArrowheads="1"/>
          </p:cNvSpPr>
          <p:nvPr/>
        </p:nvSpPr>
        <p:spPr bwMode="auto">
          <a:xfrm>
            <a:off x="0" y="6858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6223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endParaRPr lang="en-US" altLang="en-US" sz="1500" b="1"/>
          </a:p>
        </p:txBody>
      </p:sp>
      <p:sp>
        <p:nvSpPr>
          <p:cNvPr id="283652" name="Rectangle 10">
            <a:extLst>
              <a:ext uri="{FF2B5EF4-FFF2-40B4-BE49-F238E27FC236}">
                <a16:creationId xmlns:a16="http://schemas.microsoft.com/office/drawing/2014/main" id="{1E4BB207-F68D-2424-24C7-DD3E055DB3EC}"/>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83653" name="Text Box 11">
            <a:extLst>
              <a:ext uri="{FF2B5EF4-FFF2-40B4-BE49-F238E27FC236}">
                <a16:creationId xmlns:a16="http://schemas.microsoft.com/office/drawing/2014/main" id="{7E55D5DD-60E3-AFE6-7269-3324B7F6B4F5}"/>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1.0            PHILOSOPHY OF FOUNDATION DESIGN        (contd.)</a:t>
            </a:r>
            <a:endParaRPr lang="en-US" altLang="en-US"/>
          </a:p>
        </p:txBody>
      </p:sp>
      <p:sp>
        <p:nvSpPr>
          <p:cNvPr id="283654" name="Text Box 12">
            <a:extLst>
              <a:ext uri="{FF2B5EF4-FFF2-40B4-BE49-F238E27FC236}">
                <a16:creationId xmlns:a16="http://schemas.microsoft.com/office/drawing/2014/main" id="{530D7DFF-FEC6-B400-8ACA-B5A991FC98C1}"/>
              </a:ext>
            </a:extLst>
          </p:cNvPr>
          <p:cNvSpPr txBox="1">
            <a:spLocks noChangeArrowheads="1"/>
          </p:cNvSpPr>
          <p:nvPr/>
        </p:nvSpPr>
        <p:spPr bwMode="auto">
          <a:xfrm>
            <a:off x="0" y="11430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1.5	In case of submerged soil the density of soil shall be considered after deducting the density of water from it.</a:t>
            </a:r>
          </a:p>
        </p:txBody>
      </p:sp>
      <p:sp>
        <p:nvSpPr>
          <p:cNvPr id="283655" name="Text Box 13">
            <a:extLst>
              <a:ext uri="{FF2B5EF4-FFF2-40B4-BE49-F238E27FC236}">
                <a16:creationId xmlns:a16="http://schemas.microsoft.com/office/drawing/2014/main" id="{00B36303-45A0-CE88-8EF6-09E891DA89E8}"/>
              </a:ext>
            </a:extLst>
          </p:cNvPr>
          <p:cNvSpPr txBox="1">
            <a:spLocks noChangeArrowheads="1"/>
          </p:cNvSpPr>
          <p:nvPr/>
        </p:nvSpPr>
        <p:spPr bwMode="auto">
          <a:xfrm>
            <a:off x="0" y="16764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1.6	The rocky locations will have to be cast with friction type or rock anchor type foundation.</a:t>
            </a:r>
          </a:p>
        </p:txBody>
      </p:sp>
      <p:sp>
        <p:nvSpPr>
          <p:cNvPr id="283656" name="Text Box 14">
            <a:extLst>
              <a:ext uri="{FF2B5EF4-FFF2-40B4-BE49-F238E27FC236}">
                <a16:creationId xmlns:a16="http://schemas.microsoft.com/office/drawing/2014/main" id="{9BA69FD4-2DD3-A2FC-8946-680051F55CE4}"/>
              </a:ext>
            </a:extLst>
          </p:cNvPr>
          <p:cNvSpPr txBox="1">
            <a:spLocks noChangeArrowheads="1"/>
          </p:cNvSpPr>
          <p:nvPr/>
        </p:nvSpPr>
        <p:spPr bwMode="auto">
          <a:xfrm>
            <a:off x="0" y="2286000"/>
            <a:ext cx="8610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1.7	The under cut type foundation will be able to give higher anchorage.</a:t>
            </a:r>
          </a:p>
        </p:txBody>
      </p:sp>
      <p:sp>
        <p:nvSpPr>
          <p:cNvPr id="283657" name="Text Box 15">
            <a:extLst>
              <a:ext uri="{FF2B5EF4-FFF2-40B4-BE49-F238E27FC236}">
                <a16:creationId xmlns:a16="http://schemas.microsoft.com/office/drawing/2014/main" id="{B436CF33-D62E-832B-15C0-A72260F74CF2}"/>
              </a:ext>
            </a:extLst>
          </p:cNvPr>
          <p:cNvSpPr txBox="1">
            <a:spLocks noChangeArrowheads="1"/>
          </p:cNvSpPr>
          <p:nvPr/>
        </p:nvSpPr>
        <p:spPr bwMode="auto">
          <a:xfrm>
            <a:off x="0" y="26670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1.8	Depending upon the width of the footing, PCC type or RCC type foundation shall be designed.</a:t>
            </a:r>
          </a:p>
        </p:txBody>
      </p:sp>
      <p:sp>
        <p:nvSpPr>
          <p:cNvPr id="283658" name="Text Box 16">
            <a:extLst>
              <a:ext uri="{FF2B5EF4-FFF2-40B4-BE49-F238E27FC236}">
                <a16:creationId xmlns:a16="http://schemas.microsoft.com/office/drawing/2014/main" id="{08CD85DB-8B91-FC9F-0DDC-73440FA4AD05}"/>
              </a:ext>
            </a:extLst>
          </p:cNvPr>
          <p:cNvSpPr txBox="1">
            <a:spLocks noChangeArrowheads="1"/>
          </p:cNvSpPr>
          <p:nvPr/>
        </p:nvSpPr>
        <p:spPr bwMode="auto">
          <a:xfrm>
            <a:off x="0" y="33528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1.9	For the foundation of special towers detailed soil investigation shall be resorted to.  </a:t>
            </a:r>
          </a:p>
        </p:txBody>
      </p:sp>
      <p:sp>
        <p:nvSpPr>
          <p:cNvPr id="283659" name="Text Box 17">
            <a:extLst>
              <a:ext uri="{FF2B5EF4-FFF2-40B4-BE49-F238E27FC236}">
                <a16:creationId xmlns:a16="http://schemas.microsoft.com/office/drawing/2014/main" id="{C770B8DB-5372-6B39-7809-873315FB4121}"/>
              </a:ext>
            </a:extLst>
          </p:cNvPr>
          <p:cNvSpPr txBox="1">
            <a:spLocks noChangeArrowheads="1"/>
          </p:cNvSpPr>
          <p:nvPr/>
        </p:nvSpPr>
        <p:spPr bwMode="auto">
          <a:xfrm>
            <a:off x="0" y="3886200"/>
            <a:ext cx="86106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1.10	For the towers located in the midst stream of the river or creek, pile foundation shall be adopted.  Similarly in the treacherous soil augured or pile foundation shall be resorted to.</a:t>
            </a:r>
          </a:p>
        </p:txBody>
      </p:sp>
      <p:sp>
        <p:nvSpPr>
          <p:cNvPr id="283660" name="Text Box 18">
            <a:extLst>
              <a:ext uri="{FF2B5EF4-FFF2-40B4-BE49-F238E27FC236}">
                <a16:creationId xmlns:a16="http://schemas.microsoft.com/office/drawing/2014/main" id="{62E8A223-CA6F-8CF6-4B93-43E4BE684BBD}"/>
              </a:ext>
            </a:extLst>
          </p:cNvPr>
          <p:cNvSpPr txBox="1">
            <a:spLocks noChangeArrowheads="1"/>
          </p:cNvSpPr>
          <p:nvPr/>
        </p:nvSpPr>
        <p:spPr bwMode="auto">
          <a:xfrm>
            <a:off x="0" y="4648200"/>
            <a:ext cx="8610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8064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1.11	Spread footing or pyramid type footing shall be selected based on the size of the footing required for that particular tower.</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5698" name="Picture 2">
            <a:extLst>
              <a:ext uri="{FF2B5EF4-FFF2-40B4-BE49-F238E27FC236}">
                <a16:creationId xmlns:a16="http://schemas.microsoft.com/office/drawing/2014/main" id="{49C8D110-820B-D001-3767-14E7995667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5699" name="Rectangle 3">
            <a:extLst>
              <a:ext uri="{FF2B5EF4-FFF2-40B4-BE49-F238E27FC236}">
                <a16:creationId xmlns:a16="http://schemas.microsoft.com/office/drawing/2014/main" id="{530A37FE-4186-0E82-A8D6-8C0C34D1F7C1}"/>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85700" name="Text Box 4">
            <a:extLst>
              <a:ext uri="{FF2B5EF4-FFF2-40B4-BE49-F238E27FC236}">
                <a16:creationId xmlns:a16="http://schemas.microsoft.com/office/drawing/2014/main" id="{46667734-4A21-B685-8864-B73A2AF5AC10}"/>
              </a:ext>
            </a:extLst>
          </p:cNvPr>
          <p:cNvSpPr txBox="1">
            <a:spLocks noChangeArrowheads="1"/>
          </p:cNvSpPr>
          <p:nvPr/>
        </p:nvSpPr>
        <p:spPr bwMode="auto">
          <a:xfrm>
            <a:off x="73025" y="350838"/>
            <a:ext cx="891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000" b="1">
                <a:solidFill>
                  <a:srgbClr val="FFFFCC"/>
                </a:solidFill>
                <a:latin typeface="Arial" panose="020B0604020202020204" pitchFamily="34" charset="0"/>
              </a:rPr>
              <a:t>	</a:t>
            </a:r>
            <a:endParaRPr lang="en-US" altLang="en-US" sz="1500" b="1">
              <a:solidFill>
                <a:srgbClr val="FFFFCC"/>
              </a:solidFill>
              <a:latin typeface="Arial" panose="020B0604020202020204" pitchFamily="34" charset="0"/>
            </a:endParaRPr>
          </a:p>
        </p:txBody>
      </p:sp>
      <p:sp>
        <p:nvSpPr>
          <p:cNvPr id="285701" name="Text Box 5">
            <a:extLst>
              <a:ext uri="{FF2B5EF4-FFF2-40B4-BE49-F238E27FC236}">
                <a16:creationId xmlns:a16="http://schemas.microsoft.com/office/drawing/2014/main" id="{C11ED988-16A2-3DD8-44B7-705FF26FB7C8}"/>
              </a:ext>
            </a:extLst>
          </p:cNvPr>
          <p:cNvSpPr txBox="1">
            <a:spLocks noChangeArrowheads="1"/>
          </p:cNvSpPr>
          <p:nvPr/>
        </p:nvSpPr>
        <p:spPr bwMode="auto">
          <a:xfrm>
            <a:off x="73025" y="304800"/>
            <a:ext cx="8842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2.0                  APPROACH TO FOUNDATION DESIGN</a:t>
            </a:r>
            <a:endParaRPr lang="en-US" altLang="en-US"/>
          </a:p>
        </p:txBody>
      </p:sp>
      <p:sp>
        <p:nvSpPr>
          <p:cNvPr id="285702" name="Text Box 6">
            <a:extLst>
              <a:ext uri="{FF2B5EF4-FFF2-40B4-BE49-F238E27FC236}">
                <a16:creationId xmlns:a16="http://schemas.microsoft.com/office/drawing/2014/main" id="{6F9A973D-CCFD-4975-93EF-9F4B5BC21904}"/>
              </a:ext>
            </a:extLst>
          </p:cNvPr>
          <p:cNvSpPr txBox="1">
            <a:spLocks noChangeArrowheads="1"/>
          </p:cNvSpPr>
          <p:nvPr/>
        </p:nvSpPr>
        <p:spPr bwMode="auto">
          <a:xfrm>
            <a:off x="0" y="1143000"/>
            <a:ext cx="86106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2.1	Stability analysis is required to be done which includes check for bearing capacity, check for uplift resistance, check for over turning and check for sliding.  Normally the broad based tower is not susceptible to over turning, however narrow based towers may need this check invariably.  Check for sliding relates to the horizontal sheer on the top of foundation.</a:t>
            </a:r>
          </a:p>
        </p:txBody>
      </p:sp>
      <p:sp>
        <p:nvSpPr>
          <p:cNvPr id="285703" name="Text Box 7">
            <a:extLst>
              <a:ext uri="{FF2B5EF4-FFF2-40B4-BE49-F238E27FC236}">
                <a16:creationId xmlns:a16="http://schemas.microsoft.com/office/drawing/2014/main" id="{33C62B3A-BF14-9447-D04D-42B56925E89D}"/>
              </a:ext>
            </a:extLst>
          </p:cNvPr>
          <p:cNvSpPr txBox="1">
            <a:spLocks noChangeArrowheads="1"/>
          </p:cNvSpPr>
          <p:nvPr/>
        </p:nvSpPr>
        <p:spPr bwMode="auto">
          <a:xfrm>
            <a:off x="0" y="2667000"/>
            <a:ext cx="86106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2.2	The structural design of foundation includes structural design of chimney and structural design of footing or the base slab.  The size of the chimney shall be adequate structurally to take care of horizontal sheer and the cantilever bending movement as well as breakage due to upward loads under stringent condition.  The following checks will be necessary to ensure the safety of the chimney:</a:t>
            </a:r>
          </a:p>
        </p:txBody>
      </p:sp>
      <p:sp>
        <p:nvSpPr>
          <p:cNvPr id="285704" name="Text Box 8">
            <a:extLst>
              <a:ext uri="{FF2B5EF4-FFF2-40B4-BE49-F238E27FC236}">
                <a16:creationId xmlns:a16="http://schemas.microsoft.com/office/drawing/2014/main" id="{9C9BB430-D661-7B24-CFEB-3136C82FB692}"/>
              </a:ext>
            </a:extLst>
          </p:cNvPr>
          <p:cNvSpPr txBox="1">
            <a:spLocks noChangeArrowheads="1"/>
          </p:cNvSpPr>
          <p:nvPr/>
        </p:nvSpPr>
        <p:spPr bwMode="auto">
          <a:xfrm>
            <a:off x="0" y="4114800"/>
            <a:ext cx="8610600" cy="169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5651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buFont typeface="Wingdings" panose="05000000000000000000" pitchFamily="2" charset="2"/>
              <a:buChar char="Ø"/>
            </a:pPr>
            <a:r>
              <a:rPr lang="en-US" altLang="en-US" sz="1500" b="1">
                <a:latin typeface="Arial" panose="020B0604020202020204" pitchFamily="34" charset="0"/>
              </a:rPr>
              <a:t>Escape of stub from the chimney concrete during excessive loading due to sheering of the cleats or cleat bolts.</a:t>
            </a:r>
          </a:p>
          <a:p>
            <a:pPr algn="just">
              <a:buFont typeface="Wingdings" panose="05000000000000000000" pitchFamily="2" charset="2"/>
              <a:buChar char="Ø"/>
            </a:pPr>
            <a:r>
              <a:rPr lang="en-US" altLang="en-US" sz="1500" b="1">
                <a:latin typeface="Arial" panose="020B0604020202020204" pitchFamily="34" charset="0"/>
              </a:rPr>
              <a:t>Failure of chimney alongwith the  tower stub leaving behind the footing.</a:t>
            </a:r>
          </a:p>
          <a:p>
            <a:pPr algn="just">
              <a:buFont typeface="Wingdings" panose="05000000000000000000" pitchFamily="2" charset="2"/>
              <a:buChar char="Ø"/>
            </a:pPr>
            <a:r>
              <a:rPr lang="en-US" altLang="en-US" sz="1500" b="1">
                <a:latin typeface="Arial" panose="020B0604020202020204" pitchFamily="34" charset="0"/>
              </a:rPr>
              <a:t>Punching of the chimney into the concrete under downward load.</a:t>
            </a:r>
          </a:p>
          <a:p>
            <a:pPr algn="just">
              <a:buFont typeface="Wingdings" panose="05000000000000000000" pitchFamily="2" charset="2"/>
              <a:buChar char="Ø"/>
            </a:pPr>
            <a:r>
              <a:rPr lang="en-US" altLang="en-US" sz="1500" b="1">
                <a:latin typeface="Arial" panose="020B0604020202020204" pitchFamily="34" charset="0"/>
              </a:rPr>
              <a:t>Considering the stub not taking part into the process of resisting the upward load (the reinforcement to be designed for the combined effect of compression plus sheer force).</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22" name="Picture 2">
            <a:extLst>
              <a:ext uri="{FF2B5EF4-FFF2-40B4-BE49-F238E27FC236}">
                <a16:creationId xmlns:a16="http://schemas.microsoft.com/office/drawing/2014/main" id="{2883187D-BAFC-2AB1-0EE8-2BD29DEC2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23" name="Text Box 4">
            <a:extLst>
              <a:ext uri="{FF2B5EF4-FFF2-40B4-BE49-F238E27FC236}">
                <a16:creationId xmlns:a16="http://schemas.microsoft.com/office/drawing/2014/main" id="{B70E958D-8107-9BB8-B6D8-E201C1AE43D4}"/>
              </a:ext>
            </a:extLst>
          </p:cNvPr>
          <p:cNvSpPr txBox="1">
            <a:spLocks noChangeArrowheads="1"/>
          </p:cNvSpPr>
          <p:nvPr/>
        </p:nvSpPr>
        <p:spPr bwMode="auto">
          <a:xfrm>
            <a:off x="73025" y="350838"/>
            <a:ext cx="891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000" b="1">
                <a:solidFill>
                  <a:srgbClr val="FFFFCC"/>
                </a:solidFill>
                <a:latin typeface="Arial" panose="020B0604020202020204" pitchFamily="34" charset="0"/>
              </a:rPr>
              <a:t>	</a:t>
            </a:r>
            <a:endParaRPr lang="en-US" altLang="en-US" sz="1500" b="1">
              <a:solidFill>
                <a:srgbClr val="FFFFCC"/>
              </a:solidFill>
              <a:latin typeface="Arial" panose="020B0604020202020204" pitchFamily="34" charset="0"/>
            </a:endParaRPr>
          </a:p>
        </p:txBody>
      </p:sp>
      <p:grpSp>
        <p:nvGrpSpPr>
          <p:cNvPr id="286724" name="Group 13">
            <a:extLst>
              <a:ext uri="{FF2B5EF4-FFF2-40B4-BE49-F238E27FC236}">
                <a16:creationId xmlns:a16="http://schemas.microsoft.com/office/drawing/2014/main" id="{0E17E878-B836-DD5C-B339-F65937DD8422}"/>
              </a:ext>
            </a:extLst>
          </p:cNvPr>
          <p:cNvGrpSpPr>
            <a:grpSpLocks/>
          </p:cNvGrpSpPr>
          <p:nvPr/>
        </p:nvGrpSpPr>
        <p:grpSpPr bwMode="auto">
          <a:xfrm>
            <a:off x="0" y="228600"/>
            <a:ext cx="9144000" cy="685800"/>
            <a:chOff x="0" y="144"/>
            <a:chExt cx="5760" cy="432"/>
          </a:xfrm>
        </p:grpSpPr>
        <p:sp>
          <p:nvSpPr>
            <p:cNvPr id="286729" name="Rectangle 3">
              <a:extLst>
                <a:ext uri="{FF2B5EF4-FFF2-40B4-BE49-F238E27FC236}">
                  <a16:creationId xmlns:a16="http://schemas.microsoft.com/office/drawing/2014/main" id="{C499DB94-6935-CAF5-3B6F-E18F8DAB4D4E}"/>
                </a:ext>
              </a:extLst>
            </p:cNvPr>
            <p:cNvSpPr>
              <a:spLocks noChangeArrowheads="1"/>
            </p:cNvSpPr>
            <p:nvPr/>
          </p:nvSpPr>
          <p:spPr bwMode="auto">
            <a:xfrm>
              <a:off x="0" y="144"/>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286730" name="Text Box 5">
              <a:extLst>
                <a:ext uri="{FF2B5EF4-FFF2-40B4-BE49-F238E27FC236}">
                  <a16:creationId xmlns:a16="http://schemas.microsoft.com/office/drawing/2014/main" id="{EFECB132-A9CB-6D6B-E548-6FAD4D318C7B}"/>
                </a:ext>
              </a:extLst>
            </p:cNvPr>
            <p:cNvSpPr txBox="1">
              <a:spLocks noChangeArrowheads="1"/>
            </p:cNvSpPr>
            <p:nvPr/>
          </p:nvSpPr>
          <p:spPr bwMode="auto">
            <a:xfrm>
              <a:off x="46" y="203"/>
              <a:ext cx="55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2.0                  APPROACH TO FOUNDATION DESIGN 	</a:t>
              </a:r>
              <a:r>
                <a:rPr lang="en-US" altLang="en-US" sz="1500" b="1">
                  <a:solidFill>
                    <a:srgbClr val="FFFFCC"/>
                  </a:solidFill>
                  <a:latin typeface="Arial" panose="020B0604020202020204" pitchFamily="34" charset="0"/>
                </a:rPr>
                <a:t>(Contd.)</a:t>
              </a:r>
              <a:endParaRPr lang="en-US" altLang="en-US" sz="1500"/>
            </a:p>
          </p:txBody>
        </p:sp>
      </p:grpSp>
      <p:sp>
        <p:nvSpPr>
          <p:cNvPr id="286725" name="Text Box 9">
            <a:extLst>
              <a:ext uri="{FF2B5EF4-FFF2-40B4-BE49-F238E27FC236}">
                <a16:creationId xmlns:a16="http://schemas.microsoft.com/office/drawing/2014/main" id="{DE23171E-53D3-84C9-E747-60C8BE4A6111}"/>
              </a:ext>
            </a:extLst>
          </p:cNvPr>
          <p:cNvSpPr txBox="1">
            <a:spLocks noChangeArrowheads="1"/>
          </p:cNvSpPr>
          <p:nvPr/>
        </p:nvSpPr>
        <p:spPr bwMode="auto">
          <a:xfrm>
            <a:off x="0" y="1524000"/>
            <a:ext cx="8610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2.3	The design of base slab shall be done covering the following:</a:t>
            </a:r>
          </a:p>
        </p:txBody>
      </p:sp>
      <p:sp>
        <p:nvSpPr>
          <p:cNvPr id="286726" name="Text Box 10">
            <a:extLst>
              <a:ext uri="{FF2B5EF4-FFF2-40B4-BE49-F238E27FC236}">
                <a16:creationId xmlns:a16="http://schemas.microsoft.com/office/drawing/2014/main" id="{F0190D97-B657-F077-77E4-7CC50B7CF617}"/>
              </a:ext>
            </a:extLst>
          </p:cNvPr>
          <p:cNvSpPr txBox="1">
            <a:spLocks noChangeArrowheads="1"/>
          </p:cNvSpPr>
          <p:nvPr/>
        </p:nvSpPr>
        <p:spPr bwMode="auto">
          <a:xfrm>
            <a:off x="457200" y="1905000"/>
            <a:ext cx="8839200"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566738" indent="-56673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buFont typeface="Wingdings" panose="05000000000000000000" pitchFamily="2" charset="2"/>
              <a:buChar char="Ø"/>
            </a:pPr>
            <a:r>
              <a:rPr lang="en-US" altLang="en-US" sz="1500" b="1">
                <a:latin typeface="Arial" panose="020B0604020202020204" pitchFamily="34" charset="0"/>
              </a:rPr>
              <a:t>The step type PCC footing shall be done keeping the punching sheer in view i.e. 45 Degree sloping shall be done from the junction of chimney and footing to the edge of footing.</a:t>
            </a:r>
          </a:p>
          <a:p>
            <a:pPr algn="just">
              <a:buFont typeface="Wingdings" panose="05000000000000000000" pitchFamily="2" charset="2"/>
              <a:buChar char="Ø"/>
            </a:pPr>
            <a:r>
              <a:rPr lang="en-US" altLang="en-US" sz="1500" b="1">
                <a:latin typeface="Arial" panose="020B0604020202020204" pitchFamily="34" charset="0"/>
              </a:rPr>
              <a:t>If the cost of step type footing or the volume of step type footing becomes excessive the alternative would be to go in for a single slab RCC type footing.</a:t>
            </a:r>
          </a:p>
          <a:p>
            <a:pPr algn="just">
              <a:buFont typeface="Wingdings" panose="05000000000000000000" pitchFamily="2" charset="2"/>
              <a:buChar char="Ø"/>
            </a:pPr>
            <a:r>
              <a:rPr lang="en-US" altLang="en-US" sz="1500" b="1">
                <a:latin typeface="Arial" panose="020B0604020202020204" pitchFamily="34" charset="0"/>
              </a:rPr>
              <a:t>The reinforcement design keeping the cantilever effect at the edge of the footing.  The comparison and tension reinforcement shall be designed independently for each step or slab.  The toe pressure due to sheer force at the top of chimney shall be added to the direct pressure and thus the bottom most slab or step shall be designed with the reinforcement accordingly.</a:t>
            </a:r>
          </a:p>
        </p:txBody>
      </p:sp>
      <p:sp>
        <p:nvSpPr>
          <p:cNvPr id="286727" name="Text Box 11">
            <a:extLst>
              <a:ext uri="{FF2B5EF4-FFF2-40B4-BE49-F238E27FC236}">
                <a16:creationId xmlns:a16="http://schemas.microsoft.com/office/drawing/2014/main" id="{F7AA4E05-B7F6-03E9-70B1-D89FFF61E5CB}"/>
              </a:ext>
            </a:extLst>
          </p:cNvPr>
          <p:cNvSpPr txBox="1">
            <a:spLocks noChangeArrowheads="1"/>
          </p:cNvSpPr>
          <p:nvPr/>
        </p:nvSpPr>
        <p:spPr bwMode="auto">
          <a:xfrm>
            <a:off x="0" y="4419600"/>
            <a:ext cx="89154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10302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      2.4	The concrete technology shall include the following:</a:t>
            </a:r>
          </a:p>
        </p:txBody>
      </p:sp>
      <p:sp>
        <p:nvSpPr>
          <p:cNvPr id="286728" name="Text Box 12">
            <a:extLst>
              <a:ext uri="{FF2B5EF4-FFF2-40B4-BE49-F238E27FC236}">
                <a16:creationId xmlns:a16="http://schemas.microsoft.com/office/drawing/2014/main" id="{0CBCB586-C07B-9DE7-BF53-70A36BCDD325}"/>
              </a:ext>
            </a:extLst>
          </p:cNvPr>
          <p:cNvSpPr txBox="1">
            <a:spLocks noChangeArrowheads="1"/>
          </p:cNvSpPr>
          <p:nvPr/>
        </p:nvSpPr>
        <p:spPr bwMode="auto">
          <a:xfrm>
            <a:off x="0" y="4724400"/>
            <a:ext cx="8610600"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030288" indent="-56515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buFont typeface="Wingdings" panose="05000000000000000000" pitchFamily="2" charset="2"/>
              <a:buChar char="Ø"/>
            </a:pPr>
            <a:r>
              <a:rPr lang="en-US" altLang="en-US" sz="1500" b="1">
                <a:latin typeface="Arial" panose="020B0604020202020204" pitchFamily="34" charset="0"/>
              </a:rPr>
              <a:t>Concrete mix – M 20, M 15, M 10.</a:t>
            </a:r>
          </a:p>
          <a:p>
            <a:pPr algn="just">
              <a:buFont typeface="Wingdings" panose="05000000000000000000" pitchFamily="2" charset="2"/>
              <a:buChar char="Ø"/>
            </a:pPr>
            <a:r>
              <a:rPr lang="en-US" altLang="en-US" sz="1500" b="1">
                <a:latin typeface="Arial" panose="020B0604020202020204" pitchFamily="34" charset="0"/>
              </a:rPr>
              <a:t>The density of concrete  - 2300 Kg. per m</a:t>
            </a:r>
            <a:r>
              <a:rPr lang="en-US" altLang="en-US" sz="1500" b="1" baseline="30000">
                <a:latin typeface="Arial" panose="020B0604020202020204" pitchFamily="34" charset="0"/>
              </a:rPr>
              <a:t>3</a:t>
            </a:r>
            <a:r>
              <a:rPr lang="en-US" altLang="en-US" sz="1500" b="1">
                <a:latin typeface="Arial" panose="020B0604020202020204" pitchFamily="34" charset="0"/>
              </a:rPr>
              <a:t>.  And 2400 Kg. per m</a:t>
            </a:r>
            <a:r>
              <a:rPr lang="en-US" altLang="en-US" sz="1500" b="1" baseline="30000">
                <a:latin typeface="Arial" panose="020B0604020202020204" pitchFamily="34" charset="0"/>
              </a:rPr>
              <a:t>3</a:t>
            </a:r>
            <a:r>
              <a:rPr lang="en-US" altLang="en-US" sz="1500" b="1">
                <a:latin typeface="Arial" panose="020B0604020202020204" pitchFamily="34" charset="0"/>
              </a:rPr>
              <a:t> for PCC and RCC respectively.</a:t>
            </a:r>
          </a:p>
          <a:p>
            <a:pPr algn="just">
              <a:buFont typeface="Wingdings" panose="05000000000000000000" pitchFamily="2" charset="2"/>
              <a:buChar char="Ø"/>
            </a:pPr>
            <a:r>
              <a:rPr lang="en-US" altLang="en-US" sz="1500" b="1">
                <a:latin typeface="Arial" panose="020B0604020202020204" pitchFamily="34" charset="0"/>
              </a:rPr>
              <a:t>Strength of M 15 at the end of 28 days shall be 15 N per m</a:t>
            </a:r>
            <a:r>
              <a:rPr lang="en-US" altLang="en-US" sz="1500" b="1" baseline="30000">
                <a:latin typeface="Arial" panose="020B0604020202020204" pitchFamily="34" charset="0"/>
              </a:rPr>
              <a:t>2</a:t>
            </a:r>
            <a:r>
              <a:rPr lang="en-US" altLang="en-US" sz="1500" b="1">
                <a:latin typeface="Arial" panose="020B0604020202020204" pitchFamily="34" charset="0"/>
              </a:rPr>
              <a:t>.</a:t>
            </a:r>
          </a:p>
          <a:p>
            <a:pPr algn="just">
              <a:buFont typeface="Wingdings" panose="05000000000000000000" pitchFamily="2" charset="2"/>
              <a:buChar char="Ø"/>
            </a:pPr>
            <a:r>
              <a:rPr lang="en-US" altLang="en-US" sz="1500" b="1">
                <a:latin typeface="Arial" panose="020B0604020202020204" pitchFamily="34" charset="0"/>
              </a:rPr>
              <a:t>Properties of steel – Conforming to IS 1786 having yield strength of 415 N per m</a:t>
            </a:r>
            <a:r>
              <a:rPr lang="en-US" altLang="en-US" sz="1500" b="1" baseline="30000">
                <a:latin typeface="Arial" panose="020B0604020202020204" pitchFamily="34" charset="0"/>
              </a:rPr>
              <a:t>2</a:t>
            </a:r>
            <a:r>
              <a:rPr lang="en-US" altLang="en-US" sz="1500" b="1">
                <a:latin typeface="Arial" panose="020B0604020202020204" pitchFamily="34" charset="0"/>
              </a:rPr>
              <a:t>.</a:t>
            </a:r>
          </a:p>
          <a:p>
            <a:pPr algn="just">
              <a:buFont typeface="Wingdings" panose="05000000000000000000" pitchFamily="2" charset="2"/>
              <a:buChar char="Ø"/>
            </a:pPr>
            <a:r>
              <a:rPr lang="en-US" altLang="en-US" sz="1500" b="1">
                <a:latin typeface="Arial" panose="020B0604020202020204" pitchFamily="34" charset="0"/>
              </a:rPr>
              <a:t>The water cement ratio shall not be more than .6 for M 15 and .5 for M 20.</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5">
            <a:extLst>
              <a:ext uri="{FF2B5EF4-FFF2-40B4-BE49-F238E27FC236}">
                <a16:creationId xmlns:a16="http://schemas.microsoft.com/office/drawing/2014/main" id="{177B0EC4-EA18-ABB2-D5E5-A493988D00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7747" name="Text Box 16">
            <a:extLst>
              <a:ext uri="{FF2B5EF4-FFF2-40B4-BE49-F238E27FC236}">
                <a16:creationId xmlns:a16="http://schemas.microsoft.com/office/drawing/2014/main" id="{70AC6BEC-FF96-092D-AEF0-41C6B96C0DF6}"/>
              </a:ext>
            </a:extLst>
          </p:cNvPr>
          <p:cNvSpPr txBox="1">
            <a:spLocks noChangeArrowheads="1"/>
          </p:cNvSpPr>
          <p:nvPr/>
        </p:nvSpPr>
        <p:spPr bwMode="auto">
          <a:xfrm>
            <a:off x="0" y="1600200"/>
            <a:ext cx="8382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484313" indent="-1306513">
              <a:tabLst>
                <a:tab pos="862013" algn="l"/>
                <a:tab pos="1484313" algn="l"/>
              </a:tabLst>
              <a:defRPr sz="2400">
                <a:solidFill>
                  <a:schemeClr val="tx1"/>
                </a:solidFill>
                <a:latin typeface="Times New Roman" panose="02020603050405020304" pitchFamily="18" charset="0"/>
              </a:defRPr>
            </a:lvl1pPr>
            <a:lvl2pPr marL="742950" indent="-285750">
              <a:tabLst>
                <a:tab pos="862013" algn="l"/>
                <a:tab pos="1484313" algn="l"/>
              </a:tabLst>
              <a:defRPr sz="2400">
                <a:solidFill>
                  <a:schemeClr val="tx1"/>
                </a:solidFill>
                <a:latin typeface="Times New Roman" panose="02020603050405020304" pitchFamily="18" charset="0"/>
              </a:defRPr>
            </a:lvl2pPr>
            <a:lvl3pPr marL="1143000" indent="-228600">
              <a:tabLst>
                <a:tab pos="862013" algn="l"/>
                <a:tab pos="1484313" algn="l"/>
              </a:tabLst>
              <a:defRPr sz="2400">
                <a:solidFill>
                  <a:schemeClr val="tx1"/>
                </a:solidFill>
                <a:latin typeface="Times New Roman" panose="02020603050405020304" pitchFamily="18" charset="0"/>
              </a:defRPr>
            </a:lvl3pPr>
            <a:lvl4pPr marL="1600200" indent="-228600">
              <a:tabLst>
                <a:tab pos="862013" algn="l"/>
                <a:tab pos="1484313" algn="l"/>
              </a:tabLst>
              <a:defRPr sz="2400">
                <a:solidFill>
                  <a:schemeClr val="tx1"/>
                </a:solidFill>
                <a:latin typeface="Times New Roman" panose="02020603050405020304" pitchFamily="18" charset="0"/>
              </a:defRPr>
            </a:lvl4pPr>
            <a:lvl5pPr marL="2057400" indent="-228600">
              <a:tabLst>
                <a:tab pos="862013" algn="l"/>
                <a:tab pos="1484313"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862013" algn="l"/>
                <a:tab pos="1484313"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862013" algn="l"/>
                <a:tab pos="1484313"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862013" algn="l"/>
                <a:tab pos="1484313"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862013" algn="l"/>
                <a:tab pos="1484313" algn="l"/>
              </a:tabLs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3.1	The foundation can be broadly classified as </a:t>
            </a:r>
          </a:p>
          <a:p>
            <a:pPr algn="just"/>
            <a:r>
              <a:rPr lang="en-US" altLang="en-US" sz="1500" b="1">
                <a:latin typeface="Arial" panose="020B0604020202020204" pitchFamily="34" charset="0"/>
              </a:rPr>
              <a:t>	(A)	According to the type of soil and the ground water table &amp;</a:t>
            </a:r>
          </a:p>
          <a:p>
            <a:pPr algn="just"/>
            <a:r>
              <a:rPr lang="en-US" altLang="en-US" sz="1500" b="1">
                <a:latin typeface="Arial" panose="020B0604020202020204" pitchFamily="34" charset="0"/>
              </a:rPr>
              <a:t>	(B)	According to structural arrangement.</a:t>
            </a:r>
          </a:p>
        </p:txBody>
      </p:sp>
      <p:sp>
        <p:nvSpPr>
          <p:cNvPr id="287748" name="Text Box 18">
            <a:extLst>
              <a:ext uri="{FF2B5EF4-FFF2-40B4-BE49-F238E27FC236}">
                <a16:creationId xmlns:a16="http://schemas.microsoft.com/office/drawing/2014/main" id="{1E2331C6-0E02-6963-AB9E-15EACD302F2D}"/>
              </a:ext>
            </a:extLst>
          </p:cNvPr>
          <p:cNvSpPr txBox="1">
            <a:spLocks noChangeArrowheads="1"/>
          </p:cNvSpPr>
          <p:nvPr/>
        </p:nvSpPr>
        <p:spPr bwMode="auto">
          <a:xfrm>
            <a:off x="0" y="27432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413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3.1.1	According to type of soil, the foundation can be classified as under :</a:t>
            </a:r>
          </a:p>
        </p:txBody>
      </p:sp>
      <p:sp>
        <p:nvSpPr>
          <p:cNvPr id="287749" name="Text Box 19">
            <a:extLst>
              <a:ext uri="{FF2B5EF4-FFF2-40B4-BE49-F238E27FC236}">
                <a16:creationId xmlns:a16="http://schemas.microsoft.com/office/drawing/2014/main" id="{46357741-40A8-9E2E-1AF5-33347B1E649F}"/>
              </a:ext>
            </a:extLst>
          </p:cNvPr>
          <p:cNvSpPr txBox="1">
            <a:spLocks noChangeArrowheads="1"/>
          </p:cNvSpPr>
          <p:nvPr/>
        </p:nvSpPr>
        <p:spPr bwMode="auto">
          <a:xfrm>
            <a:off x="838200" y="3352800"/>
            <a:ext cx="80010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65138" indent="-465138">
              <a:tabLst>
                <a:tab pos="465138" algn="l"/>
              </a:tabLst>
              <a:defRPr sz="2400">
                <a:solidFill>
                  <a:schemeClr val="tx1"/>
                </a:solidFill>
                <a:latin typeface="Times New Roman" panose="02020603050405020304" pitchFamily="18" charset="0"/>
              </a:defRPr>
            </a:lvl1pPr>
            <a:lvl2pPr marL="2347913" indent="-457200">
              <a:tabLst>
                <a:tab pos="465138" algn="l"/>
              </a:tabLst>
              <a:defRPr sz="2400">
                <a:solidFill>
                  <a:schemeClr val="tx1"/>
                </a:solidFill>
                <a:latin typeface="Times New Roman" panose="02020603050405020304" pitchFamily="18" charset="0"/>
              </a:defRPr>
            </a:lvl2pPr>
            <a:lvl3pPr marL="2678113" indent="-457200">
              <a:tabLst>
                <a:tab pos="465138" algn="l"/>
              </a:tabLst>
              <a:defRPr sz="2400">
                <a:solidFill>
                  <a:schemeClr val="tx1"/>
                </a:solidFill>
                <a:latin typeface="Times New Roman" panose="02020603050405020304" pitchFamily="18" charset="0"/>
              </a:defRPr>
            </a:lvl3pPr>
            <a:lvl4pPr marL="3249613" indent="-457200">
              <a:tabLst>
                <a:tab pos="465138" algn="l"/>
              </a:tabLst>
              <a:defRPr sz="2400">
                <a:solidFill>
                  <a:schemeClr val="tx1"/>
                </a:solidFill>
                <a:latin typeface="Times New Roman" panose="02020603050405020304" pitchFamily="18" charset="0"/>
              </a:defRPr>
            </a:lvl4pPr>
            <a:lvl5pPr marL="3821113" indent="-457200">
              <a:tabLst>
                <a:tab pos="465138" algn="l"/>
              </a:tabLst>
              <a:defRPr sz="2400">
                <a:solidFill>
                  <a:schemeClr val="tx1"/>
                </a:solidFill>
                <a:latin typeface="Times New Roman" panose="02020603050405020304" pitchFamily="18" charset="0"/>
              </a:defRPr>
            </a:lvl5pPr>
            <a:lvl6pPr marL="42783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6pPr>
            <a:lvl7pPr marL="47355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7pPr>
            <a:lvl8pPr marL="51927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8pPr>
            <a:lvl9pPr marL="56499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9pPr>
          </a:lstStyle>
          <a:p>
            <a:pPr algn="just">
              <a:buFontTx/>
              <a:buAutoNum type="alphaLcParenR"/>
            </a:pPr>
            <a:r>
              <a:rPr lang="en-US" altLang="en-US" sz="1500" b="1" u="sng">
                <a:latin typeface="Arial" panose="020B0604020202020204" pitchFamily="34" charset="0"/>
              </a:rPr>
              <a:t>Normal dry soil foundations</a:t>
            </a:r>
            <a:r>
              <a:rPr lang="en-US" altLang="en-US" sz="1500" b="1">
                <a:latin typeface="Arial" panose="020B0604020202020204" pitchFamily="34" charset="0"/>
              </a:rPr>
              <a:t>; when soil is dry k&amp; I s having a clay contents upto 10% to 15% and there of good cohesive in the soil.</a:t>
            </a:r>
          </a:p>
          <a:p>
            <a:pPr algn="just">
              <a:buFontTx/>
              <a:buAutoNum type="alphaLcParenR"/>
            </a:pPr>
            <a:r>
              <a:rPr lang="en-US" altLang="en-US" sz="1500" b="1" u="sng">
                <a:latin typeface="Arial" panose="020B0604020202020204" pitchFamily="34" charset="0"/>
              </a:rPr>
              <a:t>Wet soil foundation </a:t>
            </a:r>
            <a:r>
              <a:rPr lang="en-US" altLang="en-US" sz="1500" b="1">
                <a:latin typeface="Arial" panose="020B0604020202020204" pitchFamily="34" charset="0"/>
              </a:rPr>
              <a:t>: When water table is above foundation level up to 1.5 meter below ground level.</a:t>
            </a:r>
          </a:p>
          <a:p>
            <a:pPr algn="just">
              <a:buFontTx/>
              <a:buAutoNum type="alphaLcParenR"/>
            </a:pPr>
            <a:r>
              <a:rPr lang="en-US" altLang="en-US" sz="1500" b="1" u="sng">
                <a:latin typeface="Arial" panose="020B0604020202020204" pitchFamily="34" charset="0"/>
              </a:rPr>
              <a:t>Partially submerged foundations</a:t>
            </a:r>
            <a:r>
              <a:rPr lang="en-US" altLang="en-US" sz="1500" b="1">
                <a:latin typeface="Arial" panose="020B0604020202020204" pitchFamily="34" charset="0"/>
              </a:rPr>
              <a:t>: when water table is within 1.5 &amp; 0.75 meter below the ground level.</a:t>
            </a:r>
          </a:p>
          <a:p>
            <a:pPr algn="just">
              <a:buFontTx/>
              <a:buAutoNum type="alphaLcParenR"/>
            </a:pPr>
            <a:r>
              <a:rPr lang="en-US" altLang="en-US" sz="1500" b="1" u="sng">
                <a:latin typeface="Arial" panose="020B0604020202020204" pitchFamily="34" charset="0"/>
              </a:rPr>
              <a:t>Fully submerged foundations</a:t>
            </a:r>
            <a:r>
              <a:rPr lang="en-US" altLang="en-US" sz="1500" b="1">
                <a:latin typeface="Arial" panose="020B0604020202020204" pitchFamily="34" charset="0"/>
              </a:rPr>
              <a:t>: when water table is within 0.75 meter below the ground level.</a:t>
            </a:r>
          </a:p>
        </p:txBody>
      </p:sp>
      <p:sp>
        <p:nvSpPr>
          <p:cNvPr id="287750" name="Rectangle 26">
            <a:extLst>
              <a:ext uri="{FF2B5EF4-FFF2-40B4-BE49-F238E27FC236}">
                <a16:creationId xmlns:a16="http://schemas.microsoft.com/office/drawing/2014/main" id="{E0C67349-3B6D-06C0-7544-802CE7CB5C38}"/>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9794" name="Picture 2">
            <a:extLst>
              <a:ext uri="{FF2B5EF4-FFF2-40B4-BE49-F238E27FC236}">
                <a16:creationId xmlns:a16="http://schemas.microsoft.com/office/drawing/2014/main" id="{DA726E9E-4019-3331-6E99-6E3F579DE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9795" name="Text Box 8">
            <a:extLst>
              <a:ext uri="{FF2B5EF4-FFF2-40B4-BE49-F238E27FC236}">
                <a16:creationId xmlns:a16="http://schemas.microsoft.com/office/drawing/2014/main" id="{690BE313-7EA9-3AAA-9CBC-B3B58061369A}"/>
              </a:ext>
            </a:extLst>
          </p:cNvPr>
          <p:cNvSpPr txBox="1">
            <a:spLocks noChangeArrowheads="1"/>
          </p:cNvSpPr>
          <p:nvPr/>
        </p:nvSpPr>
        <p:spPr bwMode="auto">
          <a:xfrm>
            <a:off x="457200" y="1219200"/>
            <a:ext cx="8458200" cy="2149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449263">
              <a:tabLst>
                <a:tab pos="914400" algn="l"/>
              </a:tabLst>
              <a:defRPr sz="2400">
                <a:solidFill>
                  <a:schemeClr val="tx1"/>
                </a:solidFill>
                <a:latin typeface="Times New Roman" panose="02020603050405020304" pitchFamily="18" charset="0"/>
              </a:defRPr>
            </a:lvl1pPr>
            <a:lvl2pPr marL="2347913" indent="-457200">
              <a:tabLst>
                <a:tab pos="914400" algn="l"/>
              </a:tabLst>
              <a:defRPr sz="2400">
                <a:solidFill>
                  <a:schemeClr val="tx1"/>
                </a:solidFill>
                <a:latin typeface="Times New Roman" panose="02020603050405020304" pitchFamily="18" charset="0"/>
              </a:defRPr>
            </a:lvl2pPr>
            <a:lvl3pPr marL="2627313" indent="-457200">
              <a:tabLst>
                <a:tab pos="914400" algn="l"/>
              </a:tabLst>
              <a:defRPr sz="2400">
                <a:solidFill>
                  <a:schemeClr val="tx1"/>
                </a:solidFill>
                <a:latin typeface="Times New Roman" panose="02020603050405020304" pitchFamily="18" charset="0"/>
              </a:defRPr>
            </a:lvl3pPr>
            <a:lvl4pPr marL="3198813" indent="-457200">
              <a:tabLst>
                <a:tab pos="914400" algn="l"/>
              </a:tabLst>
              <a:defRPr sz="2400">
                <a:solidFill>
                  <a:schemeClr val="tx1"/>
                </a:solidFill>
                <a:latin typeface="Times New Roman" panose="02020603050405020304" pitchFamily="18" charset="0"/>
              </a:defRPr>
            </a:lvl4pPr>
            <a:lvl5pPr marL="3770313" indent="-457200">
              <a:tabLst>
                <a:tab pos="914400" algn="l"/>
              </a:tabLst>
              <a:defRPr sz="2400">
                <a:solidFill>
                  <a:schemeClr val="tx1"/>
                </a:solidFill>
                <a:latin typeface="Times New Roman" panose="02020603050405020304" pitchFamily="18" charset="0"/>
              </a:defRPr>
            </a:lvl5pPr>
            <a:lvl6pPr marL="4227513" indent="-457200" eaLnBrk="0" fontAlgn="base" hangingPunct="0">
              <a:spcBef>
                <a:spcPct val="0"/>
              </a:spcBef>
              <a:spcAft>
                <a:spcPct val="0"/>
              </a:spcAft>
              <a:tabLst>
                <a:tab pos="914400" algn="l"/>
              </a:tabLst>
              <a:defRPr sz="2400">
                <a:solidFill>
                  <a:schemeClr val="tx1"/>
                </a:solidFill>
                <a:latin typeface="Times New Roman" panose="02020603050405020304" pitchFamily="18" charset="0"/>
              </a:defRPr>
            </a:lvl6pPr>
            <a:lvl7pPr marL="4684713" indent="-457200" eaLnBrk="0" fontAlgn="base" hangingPunct="0">
              <a:spcBef>
                <a:spcPct val="0"/>
              </a:spcBef>
              <a:spcAft>
                <a:spcPct val="0"/>
              </a:spcAft>
              <a:tabLst>
                <a:tab pos="914400" algn="l"/>
              </a:tabLst>
              <a:defRPr sz="2400">
                <a:solidFill>
                  <a:schemeClr val="tx1"/>
                </a:solidFill>
                <a:latin typeface="Times New Roman" panose="02020603050405020304" pitchFamily="18" charset="0"/>
              </a:defRPr>
            </a:lvl7pPr>
            <a:lvl8pPr marL="5141913" indent="-457200" eaLnBrk="0" fontAlgn="base" hangingPunct="0">
              <a:spcBef>
                <a:spcPct val="0"/>
              </a:spcBef>
              <a:spcAft>
                <a:spcPct val="0"/>
              </a:spcAft>
              <a:tabLst>
                <a:tab pos="914400" algn="l"/>
              </a:tabLst>
              <a:defRPr sz="2400">
                <a:solidFill>
                  <a:schemeClr val="tx1"/>
                </a:solidFill>
                <a:latin typeface="Times New Roman" panose="02020603050405020304" pitchFamily="18" charset="0"/>
              </a:defRPr>
            </a:lvl8pPr>
            <a:lvl9pPr marL="5599113" indent="-457200" eaLnBrk="0" fontAlgn="base" hangingPunct="0">
              <a:spcBef>
                <a:spcPct val="0"/>
              </a:spcBef>
              <a:spcAft>
                <a:spcPct val="0"/>
              </a:spcAft>
              <a:tabLst>
                <a:tab pos="914400" algn="l"/>
              </a:tabLst>
              <a:defRPr sz="2400">
                <a:solidFill>
                  <a:schemeClr val="tx1"/>
                </a:solidFill>
                <a:latin typeface="Times New Roman" panose="02020603050405020304" pitchFamily="18" charset="0"/>
              </a:defRPr>
            </a:lvl9pPr>
          </a:lstStyle>
          <a:p>
            <a:pPr algn="just">
              <a:buFontTx/>
              <a:buAutoNum type="alphaLcParenR" startAt="5"/>
            </a:pPr>
            <a:r>
              <a:rPr lang="en-US" altLang="en-US" sz="1500" b="1" u="sng">
                <a:latin typeface="Arial" panose="020B0604020202020204" pitchFamily="34" charset="0"/>
              </a:rPr>
              <a:t>Black-cotton soil foundation</a:t>
            </a:r>
            <a:r>
              <a:rPr lang="en-US" altLang="en-US" sz="1500" b="1">
                <a:latin typeface="Arial" panose="020B0604020202020204" pitchFamily="34" charset="0"/>
              </a:rPr>
              <a:t>: when the soil is cohesive but having inorganic clay exceeding 155 and having a swelling and shrinkage property.</a:t>
            </a:r>
          </a:p>
          <a:p>
            <a:pPr algn="just">
              <a:buFontTx/>
              <a:buAutoNum type="alphaLcParenR" startAt="5"/>
            </a:pPr>
            <a:r>
              <a:rPr lang="en-US" altLang="en-US" sz="1500" b="1" u="sng">
                <a:latin typeface="Arial" panose="020B0604020202020204" pitchFamily="34" charset="0"/>
              </a:rPr>
              <a:t>Partial black-cotton foundation</a:t>
            </a:r>
            <a:r>
              <a:rPr lang="en-US" altLang="en-US" sz="1500" b="1">
                <a:latin typeface="Arial" panose="020B0604020202020204" pitchFamily="34" charset="0"/>
              </a:rPr>
              <a:t>: when top soil up to 1.5 meter is black cotton and there after it is normal dry cohesive soil.</a:t>
            </a:r>
          </a:p>
          <a:p>
            <a:pPr algn="just">
              <a:buFontTx/>
              <a:buAutoNum type="alphaLcParenR" startAt="5"/>
            </a:pPr>
            <a:r>
              <a:rPr lang="en-US" altLang="en-US" sz="1500" b="1" u="sng">
                <a:latin typeface="Arial" panose="020B0604020202020204" pitchFamily="34" charset="0"/>
              </a:rPr>
              <a:t>Soft rock/fissured rock foundations</a:t>
            </a:r>
            <a:r>
              <a:rPr lang="en-US" altLang="en-US" sz="1500" b="1">
                <a:latin typeface="Arial" panose="020B0604020202020204" pitchFamily="34" charset="0"/>
              </a:rPr>
              <a:t>: when the decomposed rock which can be excavated without blasting.</a:t>
            </a:r>
          </a:p>
          <a:p>
            <a:pPr algn="just">
              <a:buFontTx/>
              <a:buAutoNum type="alphaLcParenR" startAt="5"/>
            </a:pPr>
            <a:r>
              <a:rPr lang="en-US" altLang="en-US" sz="1500" b="1" u="sng">
                <a:latin typeface="Arial" panose="020B0604020202020204" pitchFamily="34" charset="0"/>
              </a:rPr>
              <a:t>Hard rock foundation</a:t>
            </a:r>
            <a:r>
              <a:rPr lang="en-US" altLang="en-US" sz="1500" b="1">
                <a:latin typeface="Arial" panose="020B0604020202020204" pitchFamily="34" charset="0"/>
              </a:rPr>
              <a:t>: when the excavated needs blasting.</a:t>
            </a:r>
          </a:p>
          <a:p>
            <a:pPr algn="just">
              <a:buFontTx/>
              <a:buAutoNum type="alphaLcParenR" startAt="5"/>
            </a:pPr>
            <a:r>
              <a:rPr lang="en-US" altLang="en-US" sz="1500" b="1" u="sng">
                <a:latin typeface="Arial" panose="020B0604020202020204" pitchFamily="34" charset="0"/>
              </a:rPr>
              <a:t>Sandy soil foundation</a:t>
            </a:r>
            <a:r>
              <a:rPr lang="en-US" altLang="en-US" sz="1500" b="1">
                <a:latin typeface="Arial" panose="020B0604020202020204" pitchFamily="34" charset="0"/>
              </a:rPr>
              <a:t>: soil with negligible cohesion with clay content ranging from 05 to 10%.</a:t>
            </a:r>
          </a:p>
        </p:txBody>
      </p:sp>
      <p:sp>
        <p:nvSpPr>
          <p:cNvPr id="289796" name="Text Box 12">
            <a:extLst>
              <a:ext uri="{FF2B5EF4-FFF2-40B4-BE49-F238E27FC236}">
                <a16:creationId xmlns:a16="http://schemas.microsoft.com/office/drawing/2014/main" id="{BB7E40D9-59D8-F8A3-92DD-93D2CED7B127}"/>
              </a:ext>
            </a:extLst>
          </p:cNvPr>
          <p:cNvSpPr txBox="1">
            <a:spLocks noChangeArrowheads="1"/>
          </p:cNvSpPr>
          <p:nvPr/>
        </p:nvSpPr>
        <p:spPr bwMode="auto">
          <a:xfrm>
            <a:off x="0" y="3581400"/>
            <a:ext cx="83820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413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3.1.2	According to the structural arrangement the foundation can be classified as under:</a:t>
            </a:r>
          </a:p>
        </p:txBody>
      </p:sp>
      <p:sp>
        <p:nvSpPr>
          <p:cNvPr id="289797" name="Text Box 13">
            <a:extLst>
              <a:ext uri="{FF2B5EF4-FFF2-40B4-BE49-F238E27FC236}">
                <a16:creationId xmlns:a16="http://schemas.microsoft.com/office/drawing/2014/main" id="{24EBB861-9C44-A54D-D91E-9EA0A8E0FD23}"/>
              </a:ext>
            </a:extLst>
          </p:cNvPr>
          <p:cNvSpPr txBox="1">
            <a:spLocks noChangeArrowheads="1"/>
          </p:cNvSpPr>
          <p:nvPr/>
        </p:nvSpPr>
        <p:spPr bwMode="auto">
          <a:xfrm>
            <a:off x="914400" y="4267200"/>
            <a:ext cx="80010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65138" indent="-465138">
              <a:tabLst>
                <a:tab pos="465138" algn="l"/>
              </a:tabLst>
              <a:defRPr sz="2400">
                <a:solidFill>
                  <a:schemeClr val="tx1"/>
                </a:solidFill>
                <a:latin typeface="Times New Roman" panose="02020603050405020304" pitchFamily="18" charset="0"/>
              </a:defRPr>
            </a:lvl1pPr>
            <a:lvl2pPr marL="2347913" indent="-457200">
              <a:tabLst>
                <a:tab pos="465138" algn="l"/>
              </a:tabLst>
              <a:defRPr sz="2400">
                <a:solidFill>
                  <a:schemeClr val="tx1"/>
                </a:solidFill>
                <a:latin typeface="Times New Roman" panose="02020603050405020304" pitchFamily="18" charset="0"/>
              </a:defRPr>
            </a:lvl2pPr>
            <a:lvl3pPr marL="2678113" indent="-457200">
              <a:tabLst>
                <a:tab pos="465138" algn="l"/>
              </a:tabLst>
              <a:defRPr sz="2400">
                <a:solidFill>
                  <a:schemeClr val="tx1"/>
                </a:solidFill>
                <a:latin typeface="Times New Roman" panose="02020603050405020304" pitchFamily="18" charset="0"/>
              </a:defRPr>
            </a:lvl3pPr>
            <a:lvl4pPr marL="3249613" indent="-457200">
              <a:tabLst>
                <a:tab pos="465138" algn="l"/>
              </a:tabLst>
              <a:defRPr sz="2400">
                <a:solidFill>
                  <a:schemeClr val="tx1"/>
                </a:solidFill>
                <a:latin typeface="Times New Roman" panose="02020603050405020304" pitchFamily="18" charset="0"/>
              </a:defRPr>
            </a:lvl4pPr>
            <a:lvl5pPr marL="3821113" indent="-457200">
              <a:tabLst>
                <a:tab pos="465138" algn="l"/>
              </a:tabLst>
              <a:defRPr sz="2400">
                <a:solidFill>
                  <a:schemeClr val="tx1"/>
                </a:solidFill>
                <a:latin typeface="Times New Roman" panose="02020603050405020304" pitchFamily="18" charset="0"/>
              </a:defRPr>
            </a:lvl5pPr>
            <a:lvl6pPr marL="42783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6pPr>
            <a:lvl7pPr marL="47355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7pPr>
            <a:lvl8pPr marL="51927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8pPr>
            <a:lvl9pPr marL="56499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9pPr>
          </a:lstStyle>
          <a:p>
            <a:pPr algn="just">
              <a:buFontTx/>
              <a:buAutoNum type="alphaLcParenR"/>
            </a:pPr>
            <a:r>
              <a:rPr lang="en-US" altLang="en-US" sz="1500" b="1" u="sng"/>
              <a:t>P.C.C. type</a:t>
            </a:r>
            <a:r>
              <a:rPr lang="en-US" altLang="en-US" sz="1500" b="1"/>
              <a:t>: the stub is embedded I pyramid or steps &amp; chimney without any steel reinforcement.</a:t>
            </a:r>
          </a:p>
          <a:p>
            <a:pPr algn="just">
              <a:buFontTx/>
              <a:buAutoNum type="alphaLcParenR"/>
            </a:pPr>
            <a:r>
              <a:rPr lang="en-US" altLang="en-US" sz="1500" b="1" u="sng"/>
              <a:t>R.C.C. spread footing type</a:t>
            </a:r>
            <a:r>
              <a:rPr lang="en-US" altLang="en-US" sz="1500" b="1"/>
              <a:t>: when the width of the footing is wide this is used or economy &amp; reliability.</a:t>
            </a:r>
          </a:p>
          <a:p>
            <a:pPr algn="just">
              <a:buFontTx/>
              <a:buAutoNum type="alphaLcParenR"/>
            </a:pPr>
            <a:r>
              <a:rPr lang="en-US" altLang="en-US" sz="1500" b="1" u="sng"/>
              <a:t>Block type</a:t>
            </a:r>
            <a:r>
              <a:rPr lang="en-US" altLang="en-US" sz="1500" b="1"/>
              <a:t>: it consists of chimney &amp; block of concrete. This is deployed in soft rock &amp; hard rock.</a:t>
            </a:r>
          </a:p>
          <a:p>
            <a:pPr algn="just">
              <a:buFontTx/>
              <a:buAutoNum type="alphaLcParenR"/>
            </a:pPr>
            <a:r>
              <a:rPr lang="en-US" altLang="en-US" sz="1500" b="1" u="sng"/>
              <a:t>Under-cut type</a:t>
            </a:r>
            <a:r>
              <a:rPr lang="en-US" altLang="en-US" sz="1500" b="1"/>
              <a:t>: under cut type of 150mm to 250mm at the footing level provides good anchorage. This is suitable for normal soil &amp; soft rock / fissured rock.</a:t>
            </a:r>
          </a:p>
        </p:txBody>
      </p:sp>
      <p:sp>
        <p:nvSpPr>
          <p:cNvPr id="289798" name="Rectangle 14">
            <a:extLst>
              <a:ext uri="{FF2B5EF4-FFF2-40B4-BE49-F238E27FC236}">
                <a16:creationId xmlns:a16="http://schemas.microsoft.com/office/drawing/2014/main" id="{2CB51EE1-8AFB-AFBE-8D74-5409FE35D914}"/>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842" name="Picture 2">
            <a:extLst>
              <a:ext uri="{FF2B5EF4-FFF2-40B4-BE49-F238E27FC236}">
                <a16:creationId xmlns:a16="http://schemas.microsoft.com/office/drawing/2014/main" id="{B87D43E4-815D-30B6-4412-81086BFC6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1843" name="Text Box 8">
            <a:extLst>
              <a:ext uri="{FF2B5EF4-FFF2-40B4-BE49-F238E27FC236}">
                <a16:creationId xmlns:a16="http://schemas.microsoft.com/office/drawing/2014/main" id="{66E1A14C-E9A1-FA4B-6932-B6F14C9D4693}"/>
              </a:ext>
            </a:extLst>
          </p:cNvPr>
          <p:cNvSpPr txBox="1">
            <a:spLocks noChangeArrowheads="1"/>
          </p:cNvSpPr>
          <p:nvPr/>
        </p:nvSpPr>
        <p:spPr bwMode="auto">
          <a:xfrm>
            <a:off x="762000" y="2209800"/>
            <a:ext cx="8001000"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65138" indent="-465138">
              <a:tabLst>
                <a:tab pos="465138" algn="l"/>
              </a:tabLst>
              <a:defRPr sz="2400">
                <a:solidFill>
                  <a:schemeClr val="tx1"/>
                </a:solidFill>
                <a:latin typeface="Times New Roman" panose="02020603050405020304" pitchFamily="18" charset="0"/>
              </a:defRPr>
            </a:lvl1pPr>
            <a:lvl2pPr marL="2347913" indent="-457200">
              <a:tabLst>
                <a:tab pos="465138" algn="l"/>
              </a:tabLst>
              <a:defRPr sz="2400">
                <a:solidFill>
                  <a:schemeClr val="tx1"/>
                </a:solidFill>
                <a:latin typeface="Times New Roman" panose="02020603050405020304" pitchFamily="18" charset="0"/>
              </a:defRPr>
            </a:lvl2pPr>
            <a:lvl3pPr marL="2678113" indent="-457200">
              <a:tabLst>
                <a:tab pos="465138" algn="l"/>
              </a:tabLst>
              <a:defRPr sz="2400">
                <a:solidFill>
                  <a:schemeClr val="tx1"/>
                </a:solidFill>
                <a:latin typeface="Times New Roman" panose="02020603050405020304" pitchFamily="18" charset="0"/>
              </a:defRPr>
            </a:lvl3pPr>
            <a:lvl4pPr marL="3249613" indent="-457200">
              <a:tabLst>
                <a:tab pos="465138" algn="l"/>
              </a:tabLst>
              <a:defRPr sz="2400">
                <a:solidFill>
                  <a:schemeClr val="tx1"/>
                </a:solidFill>
                <a:latin typeface="Times New Roman" panose="02020603050405020304" pitchFamily="18" charset="0"/>
              </a:defRPr>
            </a:lvl4pPr>
            <a:lvl5pPr marL="3821113" indent="-457200">
              <a:tabLst>
                <a:tab pos="465138" algn="l"/>
              </a:tabLst>
              <a:defRPr sz="2400">
                <a:solidFill>
                  <a:schemeClr val="tx1"/>
                </a:solidFill>
                <a:latin typeface="Times New Roman" panose="02020603050405020304" pitchFamily="18" charset="0"/>
              </a:defRPr>
            </a:lvl5pPr>
            <a:lvl6pPr marL="42783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6pPr>
            <a:lvl7pPr marL="47355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7pPr>
            <a:lvl8pPr marL="51927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8pPr>
            <a:lvl9pPr marL="5649913" indent="-457200" eaLnBrk="0" fontAlgn="base" hangingPunct="0">
              <a:spcBef>
                <a:spcPct val="0"/>
              </a:spcBef>
              <a:spcAft>
                <a:spcPct val="0"/>
              </a:spcAft>
              <a:tabLst>
                <a:tab pos="465138" algn="l"/>
              </a:tabLst>
              <a:defRPr sz="2400">
                <a:solidFill>
                  <a:schemeClr val="tx1"/>
                </a:solidFill>
                <a:latin typeface="Times New Roman" panose="02020603050405020304" pitchFamily="18" charset="0"/>
              </a:defRPr>
            </a:lvl9pPr>
          </a:lstStyle>
          <a:p>
            <a:pPr algn="just">
              <a:buFontTx/>
              <a:buAutoNum type="alphaLcParenR" startAt="5"/>
            </a:pPr>
            <a:r>
              <a:rPr lang="en-US" altLang="en-US" sz="1500" b="1" u="sng"/>
              <a:t>Grouted rock anchor type</a:t>
            </a:r>
            <a:r>
              <a:rPr lang="en-US" altLang="en-US" sz="1500" b="1"/>
              <a:t> : in addition to the chimney &amp; block of concrete anchor bars are grouted in the holes drilled below the footing level. Suitable for hard rock only.</a:t>
            </a:r>
          </a:p>
          <a:p>
            <a:pPr algn="just">
              <a:buFontTx/>
              <a:buAutoNum type="alphaLcParenR" startAt="5"/>
            </a:pPr>
            <a:r>
              <a:rPr lang="en-US" altLang="en-US" sz="1500" b="1" u="sng"/>
              <a:t>Augur type / under reamed pile type</a:t>
            </a:r>
            <a:r>
              <a:rPr lang="en-US" altLang="en-US" sz="1500" b="1"/>
              <a:t>: suitable for highly cohesive &amp; clayey dry soil. It is faster &amp; economical in construction.</a:t>
            </a:r>
          </a:p>
          <a:p>
            <a:pPr algn="just">
              <a:buFontTx/>
              <a:buAutoNum type="alphaLcParenR" startAt="5"/>
            </a:pPr>
            <a:r>
              <a:rPr lang="en-US" altLang="en-US" sz="1500" b="1"/>
              <a:t>The other type of foundations such as steel grillage type, steel plate are not being used these days.</a:t>
            </a:r>
          </a:p>
          <a:p>
            <a:pPr algn="just">
              <a:buFontTx/>
              <a:buAutoNum type="alphaLcParenR" startAt="5"/>
            </a:pPr>
            <a:r>
              <a:rPr lang="en-US" altLang="en-US" sz="1500" b="1" u="sng"/>
              <a:t>Pile type</a:t>
            </a:r>
            <a:r>
              <a:rPr lang="en-US" altLang="en-US" sz="1500" b="1"/>
              <a:t>: when the location of tower is in the flowing water region (River bed, creek etc.) or a very unstable mud, the insitu cast pile foundations are used.</a:t>
            </a:r>
          </a:p>
          <a:p>
            <a:pPr algn="just">
              <a:buFontTx/>
              <a:buAutoNum type="alphaLcParenR" startAt="5"/>
            </a:pPr>
            <a:r>
              <a:rPr lang="en-US" altLang="en-US" sz="1500" b="1" u="sng"/>
              <a:t>Well type</a:t>
            </a:r>
            <a:r>
              <a:rPr lang="en-US" altLang="en-US" sz="1500" b="1"/>
              <a:t>: when the tower location is in the river bed having turbulent flow, this foundation will be very useful.</a:t>
            </a:r>
          </a:p>
        </p:txBody>
      </p:sp>
      <p:sp>
        <p:nvSpPr>
          <p:cNvPr id="291844" name="Text Box 9">
            <a:extLst>
              <a:ext uri="{FF2B5EF4-FFF2-40B4-BE49-F238E27FC236}">
                <a16:creationId xmlns:a16="http://schemas.microsoft.com/office/drawing/2014/main" id="{23B2802A-4E74-F898-7DB7-B617BCB9ED4C}"/>
              </a:ext>
            </a:extLst>
          </p:cNvPr>
          <p:cNvSpPr txBox="1">
            <a:spLocks noChangeArrowheads="1"/>
          </p:cNvSpPr>
          <p:nvPr/>
        </p:nvSpPr>
        <p:spPr bwMode="auto">
          <a:xfrm>
            <a:off x="0" y="1524000"/>
            <a:ext cx="83820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741363">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3.1.2	(Contd.):</a:t>
            </a:r>
          </a:p>
        </p:txBody>
      </p:sp>
      <p:sp>
        <p:nvSpPr>
          <p:cNvPr id="291845" name="Rectangle 10">
            <a:extLst>
              <a:ext uri="{FF2B5EF4-FFF2-40B4-BE49-F238E27FC236}">
                <a16:creationId xmlns:a16="http://schemas.microsoft.com/office/drawing/2014/main" id="{FF0A404B-A73A-BA26-B4D0-3822476D4BC9}"/>
              </a:ext>
            </a:extLst>
          </p:cNvPr>
          <p:cNvSpPr>
            <a:spLocks noChangeArrowheads="1"/>
          </p:cNvSpPr>
          <p:nvPr/>
        </p:nvSpPr>
        <p:spPr bwMode="auto">
          <a:xfrm>
            <a:off x="228600" y="4883150"/>
            <a:ext cx="8458200"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t>3.1.3	When the tower is to be founded on hill slopes bench cutting and retaining wall is to be provided for clear access to the water as well as prevention of soil erosion around the foundation. Stone revetment and pitching are provided to the tower footing located on the river bed or creek shores or the places of stagnant water, to protect the foundation and the tower legs. </a:t>
            </a:r>
          </a:p>
        </p:txBody>
      </p:sp>
      <p:sp>
        <p:nvSpPr>
          <p:cNvPr id="291846" name="Rectangle 11">
            <a:extLst>
              <a:ext uri="{FF2B5EF4-FFF2-40B4-BE49-F238E27FC236}">
                <a16:creationId xmlns:a16="http://schemas.microsoft.com/office/drawing/2014/main" id="{B1E24FCE-E107-05AD-DD92-53BEDB695444}"/>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3890" name="Picture 2">
            <a:extLst>
              <a:ext uri="{FF2B5EF4-FFF2-40B4-BE49-F238E27FC236}">
                <a16:creationId xmlns:a16="http://schemas.microsoft.com/office/drawing/2014/main" id="{A8B33734-F374-6D01-F4CD-3E1C4A455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3891" name="Rectangle 8">
            <a:extLst>
              <a:ext uri="{FF2B5EF4-FFF2-40B4-BE49-F238E27FC236}">
                <a16:creationId xmlns:a16="http://schemas.microsoft.com/office/drawing/2014/main" id="{4D0ACD18-B716-3AE3-F192-700BF0C6BF99}"/>
              </a:ext>
            </a:extLst>
          </p:cNvPr>
          <p:cNvSpPr>
            <a:spLocks noChangeArrowheads="1"/>
          </p:cNvSpPr>
          <p:nvPr/>
        </p:nvSpPr>
        <p:spPr bwMode="auto">
          <a:xfrm>
            <a:off x="228600" y="1219200"/>
            <a:ext cx="8458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3.1.4	The concrete used in the foundation is of following class :  --</a:t>
            </a:r>
          </a:p>
        </p:txBody>
      </p:sp>
      <p:sp>
        <p:nvSpPr>
          <p:cNvPr id="293892" name="Rectangle 9">
            <a:extLst>
              <a:ext uri="{FF2B5EF4-FFF2-40B4-BE49-F238E27FC236}">
                <a16:creationId xmlns:a16="http://schemas.microsoft.com/office/drawing/2014/main" id="{1AD571D8-87A2-A651-6098-FCDBF1E6BB54}"/>
              </a:ext>
            </a:extLst>
          </p:cNvPr>
          <p:cNvSpPr>
            <a:spLocks noChangeArrowheads="1"/>
          </p:cNvSpPr>
          <p:nvPr/>
        </p:nvSpPr>
        <p:spPr bwMode="auto">
          <a:xfrm>
            <a:off x="1143000" y="1981200"/>
            <a:ext cx="73152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defRPr sz="2400">
                <a:solidFill>
                  <a:schemeClr val="tx1"/>
                </a:solidFill>
                <a:latin typeface="Times New Roman" panose="02020603050405020304" pitchFamily="18" charset="0"/>
              </a:defRPr>
            </a:lvl1pPr>
            <a:lvl2pPr marL="9144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200000"/>
              </a:lnSpc>
            </a:pPr>
            <a:r>
              <a:rPr lang="en-US" altLang="en-US" sz="1500" b="1">
                <a:latin typeface="Arial" panose="020B0604020202020204" pitchFamily="34" charset="0"/>
              </a:rPr>
              <a:t>(A)	1:3:6 mix for leveling course at the footing level.</a:t>
            </a:r>
          </a:p>
          <a:p>
            <a:pPr>
              <a:lnSpc>
                <a:spcPct val="200000"/>
              </a:lnSpc>
            </a:pPr>
            <a:r>
              <a:rPr lang="en-US" altLang="en-US" sz="1500" b="1">
                <a:latin typeface="Arial" panose="020B0604020202020204" pitchFamily="34" charset="0"/>
              </a:rPr>
              <a:t>(B)	1:2:4 mix for structural concrete for normal tower &amp; classified soil foundations.</a:t>
            </a:r>
          </a:p>
          <a:p>
            <a:pPr>
              <a:lnSpc>
                <a:spcPct val="200000"/>
              </a:lnSpc>
            </a:pPr>
            <a:r>
              <a:rPr lang="en-US" altLang="en-US" sz="1500" b="1">
                <a:latin typeface="Arial" panose="020B0604020202020204" pitchFamily="34" charset="0"/>
              </a:rPr>
              <a:t>(C)	1:1.5:3 mix for pile, well, tressle or very tall tower foundations.</a:t>
            </a:r>
          </a:p>
        </p:txBody>
      </p:sp>
      <p:sp>
        <p:nvSpPr>
          <p:cNvPr id="293893" name="Rectangle 10">
            <a:extLst>
              <a:ext uri="{FF2B5EF4-FFF2-40B4-BE49-F238E27FC236}">
                <a16:creationId xmlns:a16="http://schemas.microsoft.com/office/drawing/2014/main" id="{2B755D43-1266-C7C0-98CD-E7FD431A83CB}"/>
              </a:ext>
            </a:extLst>
          </p:cNvPr>
          <p:cNvSpPr>
            <a:spLocks noChangeArrowheads="1"/>
          </p:cNvSpPr>
          <p:nvPr/>
        </p:nvSpPr>
        <p:spPr bwMode="auto">
          <a:xfrm>
            <a:off x="304800" y="3886200"/>
            <a:ext cx="845820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3.1.5	The tor steel bars are used for main re-enforcement and mild steel bars can be used for nominal re-enforcement and stirrups.</a:t>
            </a:r>
          </a:p>
        </p:txBody>
      </p:sp>
      <p:sp>
        <p:nvSpPr>
          <p:cNvPr id="293894" name="Rectangle 11">
            <a:extLst>
              <a:ext uri="{FF2B5EF4-FFF2-40B4-BE49-F238E27FC236}">
                <a16:creationId xmlns:a16="http://schemas.microsoft.com/office/drawing/2014/main" id="{DAD54ED2-4D9B-60DD-C6A9-D00508D82B40}"/>
              </a:ext>
            </a:extLst>
          </p:cNvPr>
          <p:cNvSpPr>
            <a:spLocks noChangeArrowheads="1"/>
          </p:cNvSpPr>
          <p:nvPr/>
        </p:nvSpPr>
        <p:spPr bwMode="auto">
          <a:xfrm>
            <a:off x="280988" y="5334000"/>
            <a:ext cx="8458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3.1.6	The concrete Technology is based upon the provisions of IS-456.</a:t>
            </a:r>
          </a:p>
        </p:txBody>
      </p:sp>
      <p:sp>
        <p:nvSpPr>
          <p:cNvPr id="293895" name="Rectangle 12">
            <a:extLst>
              <a:ext uri="{FF2B5EF4-FFF2-40B4-BE49-F238E27FC236}">
                <a16:creationId xmlns:a16="http://schemas.microsoft.com/office/drawing/2014/main" id="{CDDCF279-4FE3-E2A0-AEE2-1770976742CB}"/>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7">
            <a:extLst>
              <a:ext uri="{FF2B5EF4-FFF2-40B4-BE49-F238E27FC236}">
                <a16:creationId xmlns:a16="http://schemas.microsoft.com/office/drawing/2014/main" id="{E6563EE7-F0FE-BDE1-6BFD-A95A90CA5DBF}"/>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295939" name="Object 8">
            <a:extLst>
              <a:ext uri="{FF2B5EF4-FFF2-40B4-BE49-F238E27FC236}">
                <a16:creationId xmlns:a16="http://schemas.microsoft.com/office/drawing/2014/main" id="{CE098AEF-2F85-CB8D-D450-5E2594DBA3D3}"/>
              </a:ext>
            </a:extLst>
          </p:cNvPr>
          <p:cNvGraphicFramePr>
            <a:graphicFrameLocks noChangeAspect="1"/>
          </p:cNvGraphicFramePr>
          <p:nvPr/>
        </p:nvGraphicFramePr>
        <p:xfrm>
          <a:off x="685800" y="1295400"/>
          <a:ext cx="3028950" cy="5283200"/>
        </p:xfrm>
        <a:graphic>
          <a:graphicData uri="http://schemas.openxmlformats.org/presentationml/2006/ole">
            <mc:AlternateContent xmlns:mc="http://schemas.openxmlformats.org/markup-compatibility/2006">
              <mc:Choice xmlns:v="urn:schemas-microsoft-com:vml" Requires="v">
                <p:oleObj spid="_x0000_s81926" name="CorelPhotoPaint.Image.10" r:id="rId4" imgW="19720635" imgH="34400000" progId="CorelPhotoPaint.Image.10">
                  <p:embed/>
                </p:oleObj>
              </mc:Choice>
              <mc:Fallback>
                <p:oleObj name="CorelPhotoPaint.Image.10" r:id="rId4" imgW="19720635" imgH="34400000" progId="CorelPhotoPaint.Image.10">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1295400"/>
                        <a:ext cx="3028950" cy="528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95940" name="Object 9">
            <a:extLst>
              <a:ext uri="{FF2B5EF4-FFF2-40B4-BE49-F238E27FC236}">
                <a16:creationId xmlns:a16="http://schemas.microsoft.com/office/drawing/2014/main" id="{EED56882-BE9C-E0A8-3869-3116887E5C4E}"/>
              </a:ext>
            </a:extLst>
          </p:cNvPr>
          <p:cNvGraphicFramePr>
            <a:graphicFrameLocks noChangeAspect="1"/>
          </p:cNvGraphicFramePr>
          <p:nvPr/>
        </p:nvGraphicFramePr>
        <p:xfrm>
          <a:off x="5772150" y="1219200"/>
          <a:ext cx="2989263" cy="5359400"/>
        </p:xfrm>
        <a:graphic>
          <a:graphicData uri="http://schemas.openxmlformats.org/presentationml/2006/ole">
            <mc:AlternateContent xmlns:mc="http://schemas.openxmlformats.org/markup-compatibility/2006">
              <mc:Choice xmlns:v="urn:schemas-microsoft-com:vml" Requires="v">
                <p:oleObj spid="_x0000_s81927" name="CorelPhotoPaint.Image.10" r:id="rId6" imgW="19542857" imgH="35034921" progId="CorelPhotoPaint.Image.10">
                  <p:embed/>
                </p:oleObj>
              </mc:Choice>
              <mc:Fallback>
                <p:oleObj name="CorelPhotoPaint.Image.10" r:id="rId6" imgW="19542857" imgH="35034921" progId="CorelPhotoPaint.Image.10">
                  <p:embed/>
                  <p:pic>
                    <p:nvPicPr>
                      <p:cNvPr id="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72150" y="1219200"/>
                        <a:ext cx="2989263" cy="535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a:extLst>
              <a:ext uri="{FF2B5EF4-FFF2-40B4-BE49-F238E27FC236}">
                <a16:creationId xmlns:a16="http://schemas.microsoft.com/office/drawing/2014/main" id="{004E3424-2A22-4B3F-E5C1-19049DC67BA0}"/>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297987" name="Object 5">
            <a:extLst>
              <a:ext uri="{FF2B5EF4-FFF2-40B4-BE49-F238E27FC236}">
                <a16:creationId xmlns:a16="http://schemas.microsoft.com/office/drawing/2014/main" id="{B3BAC874-D774-0301-5F63-0054504946AB}"/>
              </a:ext>
            </a:extLst>
          </p:cNvPr>
          <p:cNvGraphicFramePr>
            <a:graphicFrameLocks noChangeAspect="1"/>
          </p:cNvGraphicFramePr>
          <p:nvPr/>
        </p:nvGraphicFramePr>
        <p:xfrm>
          <a:off x="304800" y="1219200"/>
          <a:ext cx="3514725" cy="5435600"/>
        </p:xfrm>
        <a:graphic>
          <a:graphicData uri="http://schemas.openxmlformats.org/presentationml/2006/ole">
            <mc:AlternateContent xmlns:mc="http://schemas.openxmlformats.org/markup-compatibility/2006">
              <mc:Choice xmlns:v="urn:schemas-microsoft-com:vml" Requires="v">
                <p:oleObj spid="_x0000_s82950" name="CorelPhotoPaint.Image.10" r:id="rId4" imgW="20215873" imgH="31263492" progId="CorelPhotoPaint.Image.10">
                  <p:embed/>
                </p:oleObj>
              </mc:Choice>
              <mc:Fallback>
                <p:oleObj name="CorelPhotoPaint.Image.10" r:id="rId4" imgW="20215873" imgH="31263492"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1219200"/>
                        <a:ext cx="3514725"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97988" name="Object 6">
            <a:extLst>
              <a:ext uri="{FF2B5EF4-FFF2-40B4-BE49-F238E27FC236}">
                <a16:creationId xmlns:a16="http://schemas.microsoft.com/office/drawing/2014/main" id="{85DDF90B-965A-753B-A6F0-6FD16C9D949D}"/>
              </a:ext>
            </a:extLst>
          </p:cNvPr>
          <p:cNvGraphicFramePr>
            <a:graphicFrameLocks noChangeAspect="1"/>
          </p:cNvGraphicFramePr>
          <p:nvPr/>
        </p:nvGraphicFramePr>
        <p:xfrm>
          <a:off x="4953000" y="1295400"/>
          <a:ext cx="3106738" cy="5283200"/>
        </p:xfrm>
        <a:graphic>
          <a:graphicData uri="http://schemas.openxmlformats.org/presentationml/2006/ole">
            <mc:AlternateContent xmlns:mc="http://schemas.openxmlformats.org/markup-compatibility/2006">
              <mc:Choice xmlns:v="urn:schemas-microsoft-com:vml" Requires="v">
                <p:oleObj spid="_x0000_s82951" name="CorelPhotoPaint.Image.10" r:id="rId6" imgW="18146032" imgH="30869841" progId="CorelPhotoPaint.Image.10">
                  <p:embed/>
                </p:oleObj>
              </mc:Choice>
              <mc:Fallback>
                <p:oleObj name="CorelPhotoPaint.Image.10" r:id="rId6" imgW="18146032" imgH="30869841" progId="CorelPhotoPaint.Image.10">
                  <p:embed/>
                  <p:pic>
                    <p:nvPicPr>
                      <p:cNvPr id="0"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3000" y="1295400"/>
                        <a:ext cx="3106738" cy="528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a:extLst>
              <a:ext uri="{FF2B5EF4-FFF2-40B4-BE49-F238E27FC236}">
                <a16:creationId xmlns:a16="http://schemas.microsoft.com/office/drawing/2014/main" id="{08FB642C-5FC1-A4EA-6439-A46C6C1D96A0}"/>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300035" name="Object 7">
            <a:extLst>
              <a:ext uri="{FF2B5EF4-FFF2-40B4-BE49-F238E27FC236}">
                <a16:creationId xmlns:a16="http://schemas.microsoft.com/office/drawing/2014/main" id="{AE45EDF8-4F03-BB6C-2756-611B70E9B011}"/>
              </a:ext>
            </a:extLst>
          </p:cNvPr>
          <p:cNvGraphicFramePr>
            <a:graphicFrameLocks noChangeAspect="1"/>
          </p:cNvGraphicFramePr>
          <p:nvPr/>
        </p:nvGraphicFramePr>
        <p:xfrm>
          <a:off x="838200" y="1219200"/>
          <a:ext cx="2620963" cy="5638800"/>
        </p:xfrm>
        <a:graphic>
          <a:graphicData uri="http://schemas.openxmlformats.org/presentationml/2006/ole">
            <mc:AlternateContent xmlns:mc="http://schemas.openxmlformats.org/markup-compatibility/2006">
              <mc:Choice xmlns:v="urn:schemas-microsoft-com:vml" Requires="v">
                <p:oleObj spid="_x0000_s83974" name="CorelPhotoPaint.Image.10" r:id="rId4" imgW="16482540" imgH="35466667" progId="CorelPhotoPaint.Image.10">
                  <p:embed/>
                </p:oleObj>
              </mc:Choice>
              <mc:Fallback>
                <p:oleObj name="CorelPhotoPaint.Image.10" r:id="rId4" imgW="16482540" imgH="35466667" progId="CorelPhotoPaint.Image.10">
                  <p:embed/>
                  <p:pic>
                    <p:nvPicPr>
                      <p:cNvPr id="0"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219200"/>
                        <a:ext cx="2620963"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00036" name="Object 8">
            <a:extLst>
              <a:ext uri="{FF2B5EF4-FFF2-40B4-BE49-F238E27FC236}">
                <a16:creationId xmlns:a16="http://schemas.microsoft.com/office/drawing/2014/main" id="{C82509AA-8D12-124A-A653-90D8373C17C9}"/>
              </a:ext>
            </a:extLst>
          </p:cNvPr>
          <p:cNvGraphicFramePr>
            <a:graphicFrameLocks noChangeAspect="1"/>
          </p:cNvGraphicFramePr>
          <p:nvPr/>
        </p:nvGraphicFramePr>
        <p:xfrm>
          <a:off x="5029200" y="1219200"/>
          <a:ext cx="2701925" cy="5638800"/>
        </p:xfrm>
        <a:graphic>
          <a:graphicData uri="http://schemas.openxmlformats.org/presentationml/2006/ole">
            <mc:AlternateContent xmlns:mc="http://schemas.openxmlformats.org/markup-compatibility/2006">
              <mc:Choice xmlns:v="urn:schemas-microsoft-com:vml" Requires="v">
                <p:oleObj spid="_x0000_s83975" name="CorelPhotoPaint.Image.10" r:id="rId6" imgW="14323810" imgH="29879365" progId="CorelPhotoPaint.Image.10">
                  <p:embed/>
                </p:oleObj>
              </mc:Choice>
              <mc:Fallback>
                <p:oleObj name="CorelPhotoPaint.Image.10" r:id="rId6" imgW="14323810" imgH="29879365" progId="CorelPhotoPaint.Image.10">
                  <p:embed/>
                  <p:pic>
                    <p:nvPicPr>
                      <p:cNvPr id="0" name="Object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29200" y="1219200"/>
                        <a:ext cx="2701925"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a:extLst>
              <a:ext uri="{FF2B5EF4-FFF2-40B4-BE49-F238E27FC236}">
                <a16:creationId xmlns:a16="http://schemas.microsoft.com/office/drawing/2014/main" id="{2677BEA0-ACC1-491E-CAC0-EE3121ACFDAB}"/>
              </a:ext>
            </a:extLst>
          </p:cNvPr>
          <p:cNvSpPr>
            <a:spLocks noChangeArrowheads="1"/>
          </p:cNvSpPr>
          <p:nvPr/>
        </p:nvSpPr>
        <p:spPr bwMode="auto">
          <a:xfrm>
            <a:off x="0" y="404813"/>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302083" name="Object 6">
            <a:extLst>
              <a:ext uri="{FF2B5EF4-FFF2-40B4-BE49-F238E27FC236}">
                <a16:creationId xmlns:a16="http://schemas.microsoft.com/office/drawing/2014/main" id="{9286F13A-8877-D40B-3FA4-E663A6AD0F85}"/>
              </a:ext>
            </a:extLst>
          </p:cNvPr>
          <p:cNvGraphicFramePr>
            <a:graphicFrameLocks noChangeAspect="1"/>
          </p:cNvGraphicFramePr>
          <p:nvPr/>
        </p:nvGraphicFramePr>
        <p:xfrm>
          <a:off x="914400" y="1219200"/>
          <a:ext cx="2776538" cy="5359400"/>
        </p:xfrm>
        <a:graphic>
          <a:graphicData uri="http://schemas.openxmlformats.org/presentationml/2006/ole">
            <mc:AlternateContent xmlns:mc="http://schemas.openxmlformats.org/markup-compatibility/2006">
              <mc:Choice xmlns:v="urn:schemas-microsoft-com:vml" Requires="v">
                <p:oleObj spid="_x0000_s84998" name="CorelPhotoPaint.Image.10" r:id="rId4" imgW="14920635" imgH="28800000" progId="CorelPhotoPaint.Image.10">
                  <p:embed/>
                </p:oleObj>
              </mc:Choice>
              <mc:Fallback>
                <p:oleObj name="CorelPhotoPaint.Image.10" r:id="rId4" imgW="14920635" imgH="28800000" progId="CorelPhotoPaint.Image.10">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219200"/>
                        <a:ext cx="2776538" cy="535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02084" name="Object 7">
            <a:extLst>
              <a:ext uri="{FF2B5EF4-FFF2-40B4-BE49-F238E27FC236}">
                <a16:creationId xmlns:a16="http://schemas.microsoft.com/office/drawing/2014/main" id="{D622CD71-AB6D-B6D1-E537-DDBD818ADFA9}"/>
              </a:ext>
            </a:extLst>
          </p:cNvPr>
          <p:cNvGraphicFramePr>
            <a:graphicFrameLocks noChangeAspect="1"/>
          </p:cNvGraphicFramePr>
          <p:nvPr/>
        </p:nvGraphicFramePr>
        <p:xfrm>
          <a:off x="5316538" y="1149350"/>
          <a:ext cx="2717800" cy="5638800"/>
        </p:xfrm>
        <a:graphic>
          <a:graphicData uri="http://schemas.openxmlformats.org/presentationml/2006/ole">
            <mc:AlternateContent xmlns:mc="http://schemas.openxmlformats.org/markup-compatibility/2006">
              <mc:Choice xmlns:v="urn:schemas-microsoft-com:vml" Requires="v">
                <p:oleObj spid="_x0000_s84999" name="CorelPhotoPaint.Image.10" r:id="rId6" imgW="16190476" imgH="33600000" progId="CorelPhotoPaint.Image.10">
                  <p:embed/>
                </p:oleObj>
              </mc:Choice>
              <mc:Fallback>
                <p:oleObj name="CorelPhotoPaint.Image.10" r:id="rId6" imgW="16190476" imgH="33600000" progId="CorelPhotoPaint.Image.10">
                  <p:embed/>
                  <p:pic>
                    <p:nvPicPr>
                      <p:cNvPr id="0" name="Object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16538" y="1149350"/>
                        <a:ext cx="27178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a:extLst>
              <a:ext uri="{FF2B5EF4-FFF2-40B4-BE49-F238E27FC236}">
                <a16:creationId xmlns:a16="http://schemas.microsoft.com/office/drawing/2014/main" id="{22BB1834-CC9D-08CE-F313-20788D3C0AC4}"/>
              </a:ext>
            </a:extLst>
          </p:cNvPr>
          <p:cNvSpPr>
            <a:spLocks noChangeArrowheads="1"/>
          </p:cNvSpPr>
          <p:nvPr/>
        </p:nvSpPr>
        <p:spPr bwMode="auto">
          <a:xfrm>
            <a:off x="0" y="422275"/>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304131" name="Object 5">
            <a:extLst>
              <a:ext uri="{FF2B5EF4-FFF2-40B4-BE49-F238E27FC236}">
                <a16:creationId xmlns:a16="http://schemas.microsoft.com/office/drawing/2014/main" id="{9FE0B210-C50D-5656-2BDD-B399C8318F9F}"/>
              </a:ext>
            </a:extLst>
          </p:cNvPr>
          <p:cNvGraphicFramePr>
            <a:graphicFrameLocks noChangeAspect="1"/>
          </p:cNvGraphicFramePr>
          <p:nvPr/>
        </p:nvGraphicFramePr>
        <p:xfrm>
          <a:off x="560388" y="1143000"/>
          <a:ext cx="3276600" cy="5511800"/>
        </p:xfrm>
        <a:graphic>
          <a:graphicData uri="http://schemas.openxmlformats.org/presentationml/2006/ole">
            <mc:AlternateContent xmlns:mc="http://schemas.openxmlformats.org/markup-compatibility/2006">
              <mc:Choice xmlns:v="urn:schemas-microsoft-com:vml" Requires="v">
                <p:oleObj spid="_x0000_s86022" name="CorelPhotoPaint.Image.10" r:id="rId4" imgW="20317460" imgH="34184127" progId="CorelPhotoPaint.Image.10">
                  <p:embed/>
                </p:oleObj>
              </mc:Choice>
              <mc:Fallback>
                <p:oleObj name="CorelPhotoPaint.Image.10" r:id="rId4" imgW="20317460" imgH="34184127" progId="CorelPhotoPaint.Image.10">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0388" y="1143000"/>
                        <a:ext cx="3276600"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04132" name="Object 6">
            <a:extLst>
              <a:ext uri="{FF2B5EF4-FFF2-40B4-BE49-F238E27FC236}">
                <a16:creationId xmlns:a16="http://schemas.microsoft.com/office/drawing/2014/main" id="{99872483-2AA7-A1AF-FCC4-5AF3A3CE833E}"/>
              </a:ext>
            </a:extLst>
          </p:cNvPr>
          <p:cNvGraphicFramePr>
            <a:graphicFrameLocks noChangeAspect="1"/>
          </p:cNvGraphicFramePr>
          <p:nvPr/>
        </p:nvGraphicFramePr>
        <p:xfrm>
          <a:off x="4845050" y="1212850"/>
          <a:ext cx="3633788" cy="5511800"/>
        </p:xfrm>
        <a:graphic>
          <a:graphicData uri="http://schemas.openxmlformats.org/presentationml/2006/ole">
            <mc:AlternateContent xmlns:mc="http://schemas.openxmlformats.org/markup-compatibility/2006">
              <mc:Choice xmlns:v="urn:schemas-microsoft-com:vml" Requires="v">
                <p:oleObj spid="_x0000_s86023" name="CorelPhotoPaint.Image.10" r:id="rId6" imgW="22869841" imgH="34679365" progId="CorelPhotoPaint.Image.10">
                  <p:embed/>
                </p:oleObj>
              </mc:Choice>
              <mc:Fallback>
                <p:oleObj name="CorelPhotoPaint.Image.10" r:id="rId6" imgW="22869841" imgH="34679365" progId="CorelPhotoPaint.Image.10">
                  <p:embed/>
                  <p:pic>
                    <p:nvPicPr>
                      <p:cNvPr id="0"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45050" y="1212850"/>
                        <a:ext cx="3633788"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a:extLst>
              <a:ext uri="{FF2B5EF4-FFF2-40B4-BE49-F238E27FC236}">
                <a16:creationId xmlns:a16="http://schemas.microsoft.com/office/drawing/2014/main" id="{9C92151F-CB35-95A3-0547-4FEE7A1F2D89}"/>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306179" name="Object 7">
            <a:extLst>
              <a:ext uri="{FF2B5EF4-FFF2-40B4-BE49-F238E27FC236}">
                <a16:creationId xmlns:a16="http://schemas.microsoft.com/office/drawing/2014/main" id="{5E18F6D7-DED8-9E6C-BE9A-0546AAEEBCBC}"/>
              </a:ext>
            </a:extLst>
          </p:cNvPr>
          <p:cNvGraphicFramePr>
            <a:graphicFrameLocks noChangeAspect="1"/>
          </p:cNvGraphicFramePr>
          <p:nvPr/>
        </p:nvGraphicFramePr>
        <p:xfrm>
          <a:off x="158750" y="2212975"/>
          <a:ext cx="4724400" cy="4241800"/>
        </p:xfrm>
        <a:graphic>
          <a:graphicData uri="http://schemas.openxmlformats.org/presentationml/2006/ole">
            <mc:AlternateContent xmlns:mc="http://schemas.openxmlformats.org/markup-compatibility/2006">
              <mc:Choice xmlns:v="urn:schemas-microsoft-com:vml" Requires="v">
                <p:oleObj spid="_x0000_s87046" name="CorelPhotoPaint.Image.10" r:id="rId4" imgW="28152381" imgH="25282540" progId="CorelPhotoPaint.Image.10">
                  <p:embed/>
                </p:oleObj>
              </mc:Choice>
              <mc:Fallback>
                <p:oleObj name="CorelPhotoPaint.Image.10" r:id="rId4" imgW="28152381" imgH="25282540" progId="CorelPhotoPaint.Image.10">
                  <p:embed/>
                  <p:pic>
                    <p:nvPicPr>
                      <p:cNvPr id="0"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8750" y="2212975"/>
                        <a:ext cx="4724400" cy="424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06180" name="Object 8">
            <a:extLst>
              <a:ext uri="{FF2B5EF4-FFF2-40B4-BE49-F238E27FC236}">
                <a16:creationId xmlns:a16="http://schemas.microsoft.com/office/drawing/2014/main" id="{C5E4EB1C-5CBC-2DE8-3EA9-DCCA10452A68}"/>
              </a:ext>
            </a:extLst>
          </p:cNvPr>
          <p:cNvGraphicFramePr>
            <a:graphicFrameLocks noChangeAspect="1"/>
          </p:cNvGraphicFramePr>
          <p:nvPr/>
        </p:nvGraphicFramePr>
        <p:xfrm>
          <a:off x="4841875" y="1295400"/>
          <a:ext cx="4267200" cy="4659313"/>
        </p:xfrm>
        <a:graphic>
          <a:graphicData uri="http://schemas.openxmlformats.org/presentationml/2006/ole">
            <mc:AlternateContent xmlns:mc="http://schemas.openxmlformats.org/markup-compatibility/2006">
              <mc:Choice xmlns:v="urn:schemas-microsoft-com:vml" Requires="v">
                <p:oleObj spid="_x0000_s87047" name="CorelPhotoPaint.Image.10" r:id="rId6" imgW="25612698" imgH="22933333" progId="CorelPhotoPaint.Image.10">
                  <p:embed/>
                </p:oleObj>
              </mc:Choice>
              <mc:Fallback>
                <p:oleObj name="CorelPhotoPaint.Image.10" r:id="rId6" imgW="25612698" imgH="22933333" progId="CorelPhotoPaint.Image.10">
                  <p:embed/>
                  <p:pic>
                    <p:nvPicPr>
                      <p:cNvPr id="0" name="Object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41875" y="1295400"/>
                        <a:ext cx="4267200" cy="4659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2">
            <a:extLst>
              <a:ext uri="{FF2B5EF4-FFF2-40B4-BE49-F238E27FC236}">
                <a16:creationId xmlns:a16="http://schemas.microsoft.com/office/drawing/2014/main" id="{8C0ADEFB-57FE-6AFB-6F3E-E905A1248318}"/>
              </a:ext>
            </a:extLst>
          </p:cNvPr>
          <p:cNvSpPr>
            <a:spLocks noChangeArrowheads="1"/>
          </p:cNvSpPr>
          <p:nvPr/>
        </p:nvSpPr>
        <p:spPr bwMode="auto">
          <a:xfrm>
            <a:off x="0" y="4572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marL="293688">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a:solidFill>
                  <a:srgbClr val="FFFFCC"/>
                </a:solidFill>
                <a:latin typeface="Arial" panose="020B0604020202020204" pitchFamily="34" charset="0"/>
              </a:rPr>
              <a:t>3.0		CLASSIFICATION OF FOUNDATION 	</a:t>
            </a:r>
            <a:r>
              <a:rPr lang="en-US" altLang="en-US" sz="1500" b="1">
                <a:solidFill>
                  <a:srgbClr val="FFFFCC"/>
                </a:solidFill>
                <a:latin typeface="Arial" panose="020B0604020202020204" pitchFamily="34" charset="0"/>
              </a:rPr>
              <a:t>(Contd.)</a:t>
            </a:r>
          </a:p>
        </p:txBody>
      </p:sp>
      <p:graphicFrame>
        <p:nvGraphicFramePr>
          <p:cNvPr id="308227" name="Object 6">
            <a:extLst>
              <a:ext uri="{FF2B5EF4-FFF2-40B4-BE49-F238E27FC236}">
                <a16:creationId xmlns:a16="http://schemas.microsoft.com/office/drawing/2014/main" id="{31FCC94C-76E0-7030-D3A5-D80739696DD0}"/>
              </a:ext>
            </a:extLst>
          </p:cNvPr>
          <p:cNvGraphicFramePr>
            <a:graphicFrameLocks noChangeAspect="1"/>
          </p:cNvGraphicFramePr>
          <p:nvPr/>
        </p:nvGraphicFramePr>
        <p:xfrm>
          <a:off x="2590800" y="1219200"/>
          <a:ext cx="3933825" cy="5481638"/>
        </p:xfrm>
        <a:graphic>
          <a:graphicData uri="http://schemas.openxmlformats.org/presentationml/2006/ole">
            <mc:AlternateContent xmlns:mc="http://schemas.openxmlformats.org/markup-compatibility/2006">
              <mc:Choice xmlns:v="urn:schemas-microsoft-com:vml" Requires="v">
                <p:oleObj spid="_x0000_s88068" name="CorelPhotoPaint.Image.10" r:id="rId4" imgW="24241270" imgH="33790476" progId="CorelPhotoPaint.Image.10">
                  <p:embed/>
                </p:oleObj>
              </mc:Choice>
              <mc:Fallback>
                <p:oleObj name="CorelPhotoPaint.Image.10" r:id="rId4" imgW="24241270" imgH="33790476" progId="CorelPhotoPaint.Image.10">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0800" y="1219200"/>
                        <a:ext cx="3933825" cy="5481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274" name="Picture 2">
            <a:extLst>
              <a:ext uri="{FF2B5EF4-FFF2-40B4-BE49-F238E27FC236}">
                <a16:creationId xmlns:a16="http://schemas.microsoft.com/office/drawing/2014/main" id="{F7FD6A4F-FFBF-1074-C5BB-300D6006E6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10275" name="Group 3">
            <a:extLst>
              <a:ext uri="{FF2B5EF4-FFF2-40B4-BE49-F238E27FC236}">
                <a16:creationId xmlns:a16="http://schemas.microsoft.com/office/drawing/2014/main" id="{0EC4C473-13F2-A482-6255-4F6B87546E4E}"/>
              </a:ext>
            </a:extLst>
          </p:cNvPr>
          <p:cNvGrpSpPr>
            <a:grpSpLocks/>
          </p:cNvGrpSpPr>
          <p:nvPr/>
        </p:nvGrpSpPr>
        <p:grpSpPr bwMode="auto">
          <a:xfrm>
            <a:off x="0" y="228600"/>
            <a:ext cx="9144000" cy="685800"/>
            <a:chOff x="0" y="1360"/>
            <a:chExt cx="5760" cy="432"/>
          </a:xfrm>
        </p:grpSpPr>
        <p:sp>
          <p:nvSpPr>
            <p:cNvPr id="310279" name="Rectangle 4">
              <a:extLst>
                <a:ext uri="{FF2B5EF4-FFF2-40B4-BE49-F238E27FC236}">
                  <a16:creationId xmlns:a16="http://schemas.microsoft.com/office/drawing/2014/main" id="{A29861AB-5EC0-867C-0443-9C17CD849D8F}"/>
                </a:ext>
              </a:extLst>
            </p:cNvPr>
            <p:cNvSpPr>
              <a:spLocks noChangeArrowheads="1"/>
            </p:cNvSpPr>
            <p:nvPr/>
          </p:nvSpPr>
          <p:spPr bwMode="auto">
            <a:xfrm>
              <a:off x="0" y="1360"/>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10280" name="Text Box 5">
              <a:extLst>
                <a:ext uri="{FF2B5EF4-FFF2-40B4-BE49-F238E27FC236}">
                  <a16:creationId xmlns:a16="http://schemas.microsoft.com/office/drawing/2014/main" id="{C9DA83CD-3DF9-F66C-589E-9F53BDCC7CBD}"/>
                </a:ext>
              </a:extLst>
            </p:cNvPr>
            <p:cNvSpPr txBox="1">
              <a:spLocks noChangeArrowheads="1"/>
            </p:cNvSpPr>
            <p:nvPr/>
          </p:nvSpPr>
          <p:spPr bwMode="auto">
            <a:xfrm>
              <a:off x="48" y="1432"/>
              <a:ext cx="372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4.0		 DESIGN OF FOUNDATION</a:t>
              </a:r>
              <a:r>
                <a:rPr lang="en-US" altLang="en-US" sz="1200" b="1">
                  <a:solidFill>
                    <a:srgbClr val="FFFFCC"/>
                  </a:solidFill>
                  <a:latin typeface="Arial" panose="020B0604020202020204" pitchFamily="34" charset="0"/>
                </a:rPr>
                <a:t>	</a:t>
              </a:r>
              <a:r>
                <a:rPr lang="en-US" altLang="en-US" sz="2000" b="1">
                  <a:solidFill>
                    <a:srgbClr val="FFFFCC"/>
                  </a:solidFill>
                  <a:latin typeface="Arial" panose="020B0604020202020204" pitchFamily="34" charset="0"/>
                </a:rPr>
                <a:t>: -</a:t>
              </a:r>
            </a:p>
          </p:txBody>
        </p:sp>
      </p:grpSp>
      <p:sp>
        <p:nvSpPr>
          <p:cNvPr id="310276" name="Rectangle 6">
            <a:extLst>
              <a:ext uri="{FF2B5EF4-FFF2-40B4-BE49-F238E27FC236}">
                <a16:creationId xmlns:a16="http://schemas.microsoft.com/office/drawing/2014/main" id="{4DA8414A-CD9A-2323-941E-570585D6424F}"/>
              </a:ext>
            </a:extLst>
          </p:cNvPr>
          <p:cNvSpPr>
            <a:spLocks noChangeArrowheads="1"/>
          </p:cNvSpPr>
          <p:nvPr/>
        </p:nvSpPr>
        <p:spPr bwMode="auto">
          <a:xfrm>
            <a:off x="228600" y="1006475"/>
            <a:ext cx="84582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4.1	</a:t>
            </a:r>
            <a:r>
              <a:rPr lang="en-US" altLang="en-US" b="1"/>
              <a:t>Design of foundation is as important as the tower design. In many case the failure of tower occurs because of the failure of foundation</a:t>
            </a:r>
            <a:r>
              <a:rPr lang="en-US" altLang="en-US"/>
              <a:t> </a:t>
            </a:r>
          </a:p>
        </p:txBody>
      </p:sp>
      <p:sp>
        <p:nvSpPr>
          <p:cNvPr id="310277" name="Rectangle 7">
            <a:extLst>
              <a:ext uri="{FF2B5EF4-FFF2-40B4-BE49-F238E27FC236}">
                <a16:creationId xmlns:a16="http://schemas.microsoft.com/office/drawing/2014/main" id="{6CAFEEB1-59B6-1356-EF60-48553F89FC62}"/>
              </a:ext>
            </a:extLst>
          </p:cNvPr>
          <p:cNvSpPr>
            <a:spLocks noChangeArrowheads="1"/>
          </p:cNvSpPr>
          <p:nvPr/>
        </p:nvSpPr>
        <p:spPr bwMode="auto">
          <a:xfrm>
            <a:off x="685800" y="3581400"/>
            <a:ext cx="7315200" cy="2492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defRPr sz="2400">
                <a:solidFill>
                  <a:schemeClr val="tx1"/>
                </a:solidFill>
                <a:latin typeface="Times New Roman" panose="02020603050405020304" pitchFamily="18" charset="0"/>
              </a:defRPr>
            </a:lvl1pPr>
            <a:lvl2pPr marL="9144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150000"/>
              </a:lnSpc>
            </a:pPr>
            <a:r>
              <a:rPr lang="en-US" altLang="en-US" sz="1500" b="1">
                <a:latin typeface="Arial" panose="020B0604020202020204" pitchFamily="34" charset="0"/>
              </a:rPr>
              <a:t>(A)	</a:t>
            </a:r>
            <a:r>
              <a:rPr lang="en-US" altLang="en-US" sz="1500" b="1"/>
              <a:t>The compression or downward thrust due to the weight of line material, self weight of tower, tension of conductor &amp; wind action on line material &amp; the towers &amp; broken wire condition</a:t>
            </a:r>
            <a:r>
              <a:rPr lang="en-US" altLang="en-US" sz="1500"/>
              <a:t> </a:t>
            </a:r>
            <a:r>
              <a:rPr lang="en-US" altLang="en-US" sz="1500" b="1">
                <a:latin typeface="Arial" panose="020B0604020202020204" pitchFamily="34" charset="0"/>
              </a:rPr>
              <a:t>.</a:t>
            </a:r>
          </a:p>
          <a:p>
            <a:pPr>
              <a:lnSpc>
                <a:spcPct val="150000"/>
              </a:lnSpc>
            </a:pPr>
            <a:r>
              <a:rPr lang="en-US" altLang="en-US" sz="1500" b="1">
                <a:latin typeface="Arial" panose="020B0604020202020204" pitchFamily="34" charset="0"/>
              </a:rPr>
              <a:t>(B)	</a:t>
            </a:r>
            <a:r>
              <a:rPr lang="en-US" altLang="en-US" sz="1500" b="1"/>
              <a:t>The tension or uplift is due to the action of wind on line material &amp; on the broken wire condition</a:t>
            </a:r>
            <a:r>
              <a:rPr lang="en-US" altLang="en-US" sz="1500"/>
              <a:t> </a:t>
            </a:r>
            <a:r>
              <a:rPr lang="en-US" altLang="en-US" sz="1500" b="1">
                <a:latin typeface="Arial" panose="020B0604020202020204" pitchFamily="34" charset="0"/>
              </a:rPr>
              <a:t>.</a:t>
            </a:r>
          </a:p>
          <a:p>
            <a:pPr>
              <a:lnSpc>
                <a:spcPct val="150000"/>
              </a:lnSpc>
            </a:pPr>
            <a:r>
              <a:rPr lang="en-US" altLang="en-US" sz="1500" b="1">
                <a:latin typeface="Arial" panose="020B0604020202020204" pitchFamily="34" charset="0"/>
              </a:rPr>
              <a:t>(C)	</a:t>
            </a:r>
            <a:r>
              <a:rPr lang="en-US" altLang="en-US" sz="1500" b="1"/>
              <a:t>Lateral forces or side thrust in the longitudinal directions due to the wind action and the broken wire condition</a:t>
            </a:r>
            <a:r>
              <a:rPr lang="en-US" altLang="en-US" sz="1500"/>
              <a:t> </a:t>
            </a:r>
            <a:r>
              <a:rPr lang="en-US" altLang="en-US" sz="1500" b="1">
                <a:latin typeface="Arial" panose="020B0604020202020204" pitchFamily="34" charset="0"/>
              </a:rPr>
              <a:t>.</a:t>
            </a:r>
          </a:p>
        </p:txBody>
      </p:sp>
      <p:sp>
        <p:nvSpPr>
          <p:cNvPr id="310278" name="Rectangle 9">
            <a:extLst>
              <a:ext uri="{FF2B5EF4-FFF2-40B4-BE49-F238E27FC236}">
                <a16:creationId xmlns:a16="http://schemas.microsoft.com/office/drawing/2014/main" id="{DCEC9F62-9228-835D-E208-38F84BE31055}"/>
              </a:ext>
            </a:extLst>
          </p:cNvPr>
          <p:cNvSpPr>
            <a:spLocks noChangeArrowheads="1"/>
          </p:cNvSpPr>
          <p:nvPr/>
        </p:nvSpPr>
        <p:spPr bwMode="auto">
          <a:xfrm>
            <a:off x="200025" y="2532063"/>
            <a:ext cx="845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4.2	</a:t>
            </a:r>
            <a:r>
              <a:rPr lang="en-US" altLang="en-US" b="1"/>
              <a:t>The loads in the tower include the following</a:t>
            </a:r>
            <a:r>
              <a:rPr lang="en-US" altLang="en-US"/>
              <a:t> </a:t>
            </a:r>
            <a:r>
              <a:rPr lang="en-US" altLang="en-US" sz="2200" b="1">
                <a:latin typeface="Arial" panose="020B0604020202020204" pitchFamily="34" charset="0"/>
              </a:rPr>
              <a: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322" name="Picture 2">
            <a:extLst>
              <a:ext uri="{FF2B5EF4-FFF2-40B4-BE49-F238E27FC236}">
                <a16:creationId xmlns:a16="http://schemas.microsoft.com/office/drawing/2014/main" id="{B2FD8E13-7791-2408-5A57-B5B7D94B57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12323" name="Group 3">
            <a:extLst>
              <a:ext uri="{FF2B5EF4-FFF2-40B4-BE49-F238E27FC236}">
                <a16:creationId xmlns:a16="http://schemas.microsoft.com/office/drawing/2014/main" id="{FA9C878E-59B3-BB87-D894-EEB37FFBB4AD}"/>
              </a:ext>
            </a:extLst>
          </p:cNvPr>
          <p:cNvGrpSpPr>
            <a:grpSpLocks/>
          </p:cNvGrpSpPr>
          <p:nvPr/>
        </p:nvGrpSpPr>
        <p:grpSpPr bwMode="auto">
          <a:xfrm>
            <a:off x="0" y="381000"/>
            <a:ext cx="9144000" cy="685800"/>
            <a:chOff x="0" y="1360"/>
            <a:chExt cx="5760" cy="432"/>
          </a:xfrm>
        </p:grpSpPr>
        <p:sp>
          <p:nvSpPr>
            <p:cNvPr id="312326" name="Rectangle 4">
              <a:extLst>
                <a:ext uri="{FF2B5EF4-FFF2-40B4-BE49-F238E27FC236}">
                  <a16:creationId xmlns:a16="http://schemas.microsoft.com/office/drawing/2014/main" id="{89F016F9-EF2D-3353-14B6-937DB8D81459}"/>
                </a:ext>
              </a:extLst>
            </p:cNvPr>
            <p:cNvSpPr>
              <a:spLocks noChangeArrowheads="1"/>
            </p:cNvSpPr>
            <p:nvPr/>
          </p:nvSpPr>
          <p:spPr bwMode="auto">
            <a:xfrm>
              <a:off x="0" y="1360"/>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12327" name="Text Box 5">
              <a:extLst>
                <a:ext uri="{FF2B5EF4-FFF2-40B4-BE49-F238E27FC236}">
                  <a16:creationId xmlns:a16="http://schemas.microsoft.com/office/drawing/2014/main" id="{47819300-C3AF-21E9-FB5D-87158B183B9B}"/>
                </a:ext>
              </a:extLst>
            </p:cNvPr>
            <p:cNvSpPr txBox="1">
              <a:spLocks noChangeArrowheads="1"/>
            </p:cNvSpPr>
            <p:nvPr/>
          </p:nvSpPr>
          <p:spPr bwMode="auto">
            <a:xfrm>
              <a:off x="48" y="1432"/>
              <a:ext cx="48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4.0		 DESIGN OF FOUNDATION 		</a:t>
              </a:r>
              <a:r>
                <a:rPr lang="en-US" altLang="en-US" sz="1500" b="1">
                  <a:solidFill>
                    <a:srgbClr val="FFFFCC"/>
                  </a:solidFill>
                  <a:latin typeface="Arial" panose="020B0604020202020204" pitchFamily="34" charset="0"/>
                </a:rPr>
                <a:t>(Contd.)</a:t>
              </a:r>
              <a:r>
                <a:rPr lang="en-US" altLang="en-US" sz="1200" b="1">
                  <a:solidFill>
                    <a:srgbClr val="FFFFCC"/>
                  </a:solidFill>
                  <a:latin typeface="Arial" panose="020B0604020202020204" pitchFamily="34" charset="0"/>
                </a:rPr>
                <a:t>   </a:t>
              </a:r>
              <a:r>
                <a:rPr lang="en-US" altLang="en-US" sz="2000" b="1">
                  <a:solidFill>
                    <a:srgbClr val="FFFFCC"/>
                  </a:solidFill>
                  <a:latin typeface="Arial" panose="020B0604020202020204" pitchFamily="34" charset="0"/>
                </a:rPr>
                <a:t>: -</a:t>
              </a:r>
            </a:p>
          </p:txBody>
        </p:sp>
      </p:grpSp>
      <p:sp>
        <p:nvSpPr>
          <p:cNvPr id="312324" name="Rectangle 7">
            <a:extLst>
              <a:ext uri="{FF2B5EF4-FFF2-40B4-BE49-F238E27FC236}">
                <a16:creationId xmlns:a16="http://schemas.microsoft.com/office/drawing/2014/main" id="{8972B9E0-39BB-972C-974B-8122806FC61A}"/>
              </a:ext>
            </a:extLst>
          </p:cNvPr>
          <p:cNvSpPr>
            <a:spLocks noChangeArrowheads="1"/>
          </p:cNvSpPr>
          <p:nvPr/>
        </p:nvSpPr>
        <p:spPr bwMode="auto">
          <a:xfrm>
            <a:off x="685800" y="3581400"/>
            <a:ext cx="7315200"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defRPr sz="2400">
                <a:solidFill>
                  <a:schemeClr val="tx1"/>
                </a:solidFill>
                <a:latin typeface="Times New Roman" panose="02020603050405020304" pitchFamily="18" charset="0"/>
              </a:defRPr>
            </a:lvl1pPr>
            <a:lvl2pPr marL="9144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defRPr>
            </a:lvl9pPr>
          </a:lstStyle>
          <a:p>
            <a:pPr algn="just">
              <a:lnSpc>
                <a:spcPct val="150000"/>
              </a:lnSpc>
            </a:pPr>
            <a:r>
              <a:rPr lang="en-US" altLang="en-US" sz="1500" b="1">
                <a:latin typeface="Arial" panose="020B0604020202020204" pitchFamily="34" charset="0"/>
              </a:rPr>
              <a:t>(A)	</a:t>
            </a:r>
            <a:r>
              <a:rPr lang="en-US" altLang="en-US" sz="1500" b="1"/>
              <a:t>Parameters of soil and rock such as limit bearing capacity of soil, density of soil, angle of earth-frustum, bond between rocked and concrete and water table</a:t>
            </a:r>
            <a:r>
              <a:rPr lang="en-US" altLang="en-US" sz="1500"/>
              <a:t> </a:t>
            </a:r>
            <a:r>
              <a:rPr lang="en-US" altLang="en-US" sz="1500" b="1">
                <a:latin typeface="Arial" panose="020B0604020202020204" pitchFamily="34" charset="0"/>
              </a:rPr>
              <a:t>.</a:t>
            </a:r>
          </a:p>
          <a:p>
            <a:pPr algn="just">
              <a:lnSpc>
                <a:spcPct val="150000"/>
              </a:lnSpc>
            </a:pPr>
            <a:r>
              <a:rPr lang="en-US" altLang="en-US" sz="1500" b="1">
                <a:latin typeface="Arial" panose="020B0604020202020204" pitchFamily="34" charset="0"/>
              </a:rPr>
              <a:t>(B)	</a:t>
            </a:r>
            <a:r>
              <a:rPr lang="en-US" altLang="en-US" sz="1500" b="1"/>
              <a:t>Structure arrangement of foundation such as PCC, RCC, Pyramid type, or step type, under-cut type or raw-anchor type, pile type or well type etc</a:t>
            </a:r>
            <a:r>
              <a:rPr lang="en-US" altLang="en-US" sz="1500"/>
              <a:t> </a:t>
            </a:r>
            <a:r>
              <a:rPr lang="en-US" altLang="en-US" sz="1500" b="1">
                <a:latin typeface="Arial" panose="020B0604020202020204" pitchFamily="34" charset="0"/>
              </a:rPr>
              <a:t>.</a:t>
            </a:r>
          </a:p>
        </p:txBody>
      </p:sp>
      <p:sp>
        <p:nvSpPr>
          <p:cNvPr id="312325" name="Rectangle 8">
            <a:extLst>
              <a:ext uri="{FF2B5EF4-FFF2-40B4-BE49-F238E27FC236}">
                <a16:creationId xmlns:a16="http://schemas.microsoft.com/office/drawing/2014/main" id="{950BD88B-D233-32C6-BF74-8CA55783466E}"/>
              </a:ext>
            </a:extLst>
          </p:cNvPr>
          <p:cNvSpPr>
            <a:spLocks noChangeArrowheads="1"/>
          </p:cNvSpPr>
          <p:nvPr/>
        </p:nvSpPr>
        <p:spPr bwMode="auto">
          <a:xfrm>
            <a:off x="200025" y="2532063"/>
            <a:ext cx="845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4.3	</a:t>
            </a:r>
            <a:r>
              <a:rPr lang="en-US" altLang="en-US" b="1"/>
              <a:t>Design parameters or foundation include the following</a:t>
            </a:r>
            <a:r>
              <a:rPr lang="en-US" altLang="en-US"/>
              <a:t> </a:t>
            </a:r>
            <a:r>
              <a:rPr lang="en-US" altLang="en-US" sz="2200" b="1">
                <a:latin typeface="Arial" panose="020B0604020202020204" pitchFamily="34" charset="0"/>
              </a:rPr>
              <a:t>.</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0" name="Picture 2">
            <a:extLst>
              <a:ext uri="{FF2B5EF4-FFF2-40B4-BE49-F238E27FC236}">
                <a16:creationId xmlns:a16="http://schemas.microsoft.com/office/drawing/2014/main" id="{6D29571A-355C-C049-8ACD-49D495868B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4371" name="Rectangle 7">
            <a:extLst>
              <a:ext uri="{FF2B5EF4-FFF2-40B4-BE49-F238E27FC236}">
                <a16:creationId xmlns:a16="http://schemas.microsoft.com/office/drawing/2014/main" id="{3D16A7BF-79CE-1D78-2DC4-C9D69BA21B89}"/>
              </a:ext>
            </a:extLst>
          </p:cNvPr>
          <p:cNvSpPr>
            <a:spLocks noChangeArrowheads="1"/>
          </p:cNvSpPr>
          <p:nvPr/>
        </p:nvSpPr>
        <p:spPr bwMode="auto">
          <a:xfrm>
            <a:off x="200025" y="1647825"/>
            <a:ext cx="8458200"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4.4	</a:t>
            </a:r>
            <a:r>
              <a:rPr lang="en-US" altLang="en-US" sz="2000" b="1"/>
              <a:t>The details of soil and rock parameters are appended herewith. Soil is broadly classified as cohesive or non-cohesive. The other way of classification is normal soil, black cotton soil, partial black cotton type, submerged type, marshy soil etc. as per the content of the soil the same can be classified as soft murrum, hard murrum, clinker mixed soil, sandy soil etc. The rock can be classified as soft rock, hard rock and fissured rock</a:t>
            </a:r>
            <a:r>
              <a:rPr lang="en-US" altLang="en-US" sz="2000"/>
              <a:t> </a:t>
            </a:r>
            <a:r>
              <a:rPr lang="en-US" altLang="en-US" sz="2000" b="1">
                <a:latin typeface="Arial" panose="020B0604020202020204" pitchFamily="34" charset="0"/>
              </a:rPr>
              <a:t>.</a:t>
            </a:r>
          </a:p>
        </p:txBody>
      </p:sp>
      <p:sp>
        <p:nvSpPr>
          <p:cNvPr id="314372" name="Rectangle 8">
            <a:extLst>
              <a:ext uri="{FF2B5EF4-FFF2-40B4-BE49-F238E27FC236}">
                <a16:creationId xmlns:a16="http://schemas.microsoft.com/office/drawing/2014/main" id="{5A348352-2103-1BCC-0C0D-76A79D68AEA9}"/>
              </a:ext>
            </a:extLst>
          </p:cNvPr>
          <p:cNvSpPr>
            <a:spLocks noChangeArrowheads="1"/>
          </p:cNvSpPr>
          <p:nvPr/>
        </p:nvSpPr>
        <p:spPr bwMode="auto">
          <a:xfrm>
            <a:off x="228600" y="4391025"/>
            <a:ext cx="84582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4.5	</a:t>
            </a:r>
            <a:r>
              <a:rPr lang="en-US" altLang="en-US" sz="2000" b="1"/>
              <a:t>Design criteria include stability, reliability and security of foundation. The foundation must faithfully support the tower under normal condition or operation. The foundation should stand firmly against the abnormal condition such as cyclone &amp; broken wire condition. The foundation should also afford security from floods earthquake etc</a:t>
            </a:r>
            <a:r>
              <a:rPr lang="en-US" altLang="en-US" sz="2000"/>
              <a:t> </a:t>
            </a:r>
          </a:p>
        </p:txBody>
      </p:sp>
      <p:grpSp>
        <p:nvGrpSpPr>
          <p:cNvPr id="314373" name="Group 9">
            <a:extLst>
              <a:ext uri="{FF2B5EF4-FFF2-40B4-BE49-F238E27FC236}">
                <a16:creationId xmlns:a16="http://schemas.microsoft.com/office/drawing/2014/main" id="{7FB7050C-8138-E485-8325-C0631BB6A11D}"/>
              </a:ext>
            </a:extLst>
          </p:cNvPr>
          <p:cNvGrpSpPr>
            <a:grpSpLocks/>
          </p:cNvGrpSpPr>
          <p:nvPr/>
        </p:nvGrpSpPr>
        <p:grpSpPr bwMode="auto">
          <a:xfrm>
            <a:off x="0" y="381000"/>
            <a:ext cx="9144000" cy="685800"/>
            <a:chOff x="0" y="1360"/>
            <a:chExt cx="5760" cy="432"/>
          </a:xfrm>
        </p:grpSpPr>
        <p:sp>
          <p:nvSpPr>
            <p:cNvPr id="314374" name="Rectangle 10">
              <a:extLst>
                <a:ext uri="{FF2B5EF4-FFF2-40B4-BE49-F238E27FC236}">
                  <a16:creationId xmlns:a16="http://schemas.microsoft.com/office/drawing/2014/main" id="{A68D3C7A-7842-F195-AED9-5D1092B35854}"/>
                </a:ext>
              </a:extLst>
            </p:cNvPr>
            <p:cNvSpPr>
              <a:spLocks noChangeArrowheads="1"/>
            </p:cNvSpPr>
            <p:nvPr/>
          </p:nvSpPr>
          <p:spPr bwMode="auto">
            <a:xfrm>
              <a:off x="0" y="1360"/>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14375" name="Text Box 11">
              <a:extLst>
                <a:ext uri="{FF2B5EF4-FFF2-40B4-BE49-F238E27FC236}">
                  <a16:creationId xmlns:a16="http://schemas.microsoft.com/office/drawing/2014/main" id="{76D09B6F-E87A-2F7E-2199-A04BAA0EAF46}"/>
                </a:ext>
              </a:extLst>
            </p:cNvPr>
            <p:cNvSpPr txBox="1">
              <a:spLocks noChangeArrowheads="1"/>
            </p:cNvSpPr>
            <p:nvPr/>
          </p:nvSpPr>
          <p:spPr bwMode="auto">
            <a:xfrm>
              <a:off x="48" y="1432"/>
              <a:ext cx="48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4.0		 DESIGN OF FOUNDATION 		</a:t>
              </a:r>
              <a:r>
                <a:rPr lang="en-US" altLang="en-US" sz="1500" b="1">
                  <a:solidFill>
                    <a:srgbClr val="FFFFCC"/>
                  </a:solidFill>
                  <a:latin typeface="Arial" panose="020B0604020202020204" pitchFamily="34" charset="0"/>
                </a:rPr>
                <a:t>(Contd.)</a:t>
              </a:r>
              <a:r>
                <a:rPr lang="en-US" altLang="en-US" sz="1200" b="1">
                  <a:solidFill>
                    <a:srgbClr val="FFFFCC"/>
                  </a:solidFill>
                  <a:latin typeface="Arial" panose="020B0604020202020204" pitchFamily="34" charset="0"/>
                </a:rPr>
                <a:t>   </a:t>
              </a:r>
              <a:r>
                <a:rPr lang="en-US" altLang="en-US" sz="2000" b="1">
                  <a:solidFill>
                    <a:srgbClr val="FFFFCC"/>
                  </a:solidFill>
                  <a:latin typeface="Arial" panose="020B0604020202020204" pitchFamily="34" charset="0"/>
                </a:rPr>
                <a:t>: -</a:t>
              </a:r>
            </a:p>
          </p:txBody>
        </p:sp>
      </p:gr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6418" name="Picture 2">
            <a:extLst>
              <a:ext uri="{FF2B5EF4-FFF2-40B4-BE49-F238E27FC236}">
                <a16:creationId xmlns:a16="http://schemas.microsoft.com/office/drawing/2014/main" id="{DB389FF7-D559-DECA-0F44-EE471F849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6419" name="Rectangle 7">
            <a:extLst>
              <a:ext uri="{FF2B5EF4-FFF2-40B4-BE49-F238E27FC236}">
                <a16:creationId xmlns:a16="http://schemas.microsoft.com/office/drawing/2014/main" id="{02E7F86B-16E3-32E4-43A5-C12E630CE2EE}"/>
              </a:ext>
            </a:extLst>
          </p:cNvPr>
          <p:cNvSpPr>
            <a:spLocks noChangeArrowheads="1"/>
          </p:cNvSpPr>
          <p:nvPr/>
        </p:nvSpPr>
        <p:spPr bwMode="auto">
          <a:xfrm>
            <a:off x="685800" y="1981200"/>
            <a:ext cx="8229600" cy="443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862013" indent="-862013">
              <a:tabLst>
                <a:tab pos="862013" algn="l"/>
              </a:tabLst>
              <a:defRPr sz="2400">
                <a:solidFill>
                  <a:schemeClr val="tx1"/>
                </a:solidFill>
                <a:latin typeface="Times New Roman" panose="02020603050405020304" pitchFamily="18" charset="0"/>
              </a:defRPr>
            </a:lvl1pPr>
            <a:lvl2pPr marL="1433513" indent="-457200">
              <a:tabLst>
                <a:tab pos="862013" algn="l"/>
              </a:tabLst>
              <a:defRPr sz="2400">
                <a:solidFill>
                  <a:schemeClr val="tx1"/>
                </a:solidFill>
                <a:latin typeface="Times New Roman" panose="02020603050405020304" pitchFamily="18" charset="0"/>
              </a:defRPr>
            </a:lvl2pPr>
            <a:lvl3pPr marL="2005013" indent="-457200">
              <a:tabLst>
                <a:tab pos="862013" algn="l"/>
              </a:tabLst>
              <a:defRPr sz="2400">
                <a:solidFill>
                  <a:schemeClr val="tx1"/>
                </a:solidFill>
                <a:latin typeface="Times New Roman" panose="02020603050405020304" pitchFamily="18" charset="0"/>
              </a:defRPr>
            </a:lvl3pPr>
            <a:lvl4pPr marL="2576513" indent="-457200">
              <a:tabLst>
                <a:tab pos="862013" algn="l"/>
              </a:tabLst>
              <a:defRPr sz="2400">
                <a:solidFill>
                  <a:schemeClr val="tx1"/>
                </a:solidFill>
                <a:latin typeface="Times New Roman" panose="02020603050405020304" pitchFamily="18" charset="0"/>
              </a:defRPr>
            </a:lvl4pPr>
            <a:lvl5pPr marL="3148013" indent="-457200">
              <a:tabLst>
                <a:tab pos="862013" algn="l"/>
              </a:tabLst>
              <a:defRPr sz="2400">
                <a:solidFill>
                  <a:schemeClr val="tx1"/>
                </a:solidFill>
                <a:latin typeface="Times New Roman" panose="02020603050405020304" pitchFamily="18" charset="0"/>
              </a:defRPr>
            </a:lvl5pPr>
            <a:lvl6pPr marL="3605213" indent="-457200" eaLnBrk="0" fontAlgn="base" hangingPunct="0">
              <a:spcBef>
                <a:spcPct val="0"/>
              </a:spcBef>
              <a:spcAft>
                <a:spcPct val="0"/>
              </a:spcAft>
              <a:tabLst>
                <a:tab pos="862013" algn="l"/>
              </a:tabLst>
              <a:defRPr sz="2400">
                <a:solidFill>
                  <a:schemeClr val="tx1"/>
                </a:solidFill>
                <a:latin typeface="Times New Roman" panose="02020603050405020304" pitchFamily="18" charset="0"/>
              </a:defRPr>
            </a:lvl6pPr>
            <a:lvl7pPr marL="4062413" indent="-457200" eaLnBrk="0" fontAlgn="base" hangingPunct="0">
              <a:spcBef>
                <a:spcPct val="0"/>
              </a:spcBef>
              <a:spcAft>
                <a:spcPct val="0"/>
              </a:spcAft>
              <a:tabLst>
                <a:tab pos="862013" algn="l"/>
              </a:tabLst>
              <a:defRPr sz="2400">
                <a:solidFill>
                  <a:schemeClr val="tx1"/>
                </a:solidFill>
                <a:latin typeface="Times New Roman" panose="02020603050405020304" pitchFamily="18" charset="0"/>
              </a:defRPr>
            </a:lvl7pPr>
            <a:lvl8pPr marL="4519613" indent="-457200" eaLnBrk="0" fontAlgn="base" hangingPunct="0">
              <a:spcBef>
                <a:spcPct val="0"/>
              </a:spcBef>
              <a:spcAft>
                <a:spcPct val="0"/>
              </a:spcAft>
              <a:tabLst>
                <a:tab pos="862013" algn="l"/>
              </a:tabLst>
              <a:defRPr sz="2400">
                <a:solidFill>
                  <a:schemeClr val="tx1"/>
                </a:solidFill>
                <a:latin typeface="Times New Roman" panose="02020603050405020304" pitchFamily="18" charset="0"/>
              </a:defRPr>
            </a:lvl8pPr>
            <a:lvl9pPr marL="4976813" indent="-457200" eaLnBrk="0" fontAlgn="base" hangingPunct="0">
              <a:spcBef>
                <a:spcPct val="0"/>
              </a:spcBef>
              <a:spcAft>
                <a:spcPct val="0"/>
              </a:spcAft>
              <a:tabLst>
                <a:tab pos="862013" algn="l"/>
              </a:tabLs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(A)	</a:t>
            </a:r>
            <a:r>
              <a:rPr lang="en-US" altLang="en-US" sz="1500" b="1"/>
              <a:t>Resistance against down thrust.</a:t>
            </a:r>
          </a:p>
          <a:p>
            <a:pPr algn="just"/>
            <a:r>
              <a:rPr lang="en-US" altLang="en-US" sz="1500" b="1"/>
              <a:t>	The down thrust has to be resisted by the soil or rock though it’s bearing capacity. Thus the loads are equated to the limit. Bearing capacity of the soil/rock. The value of bearing capacities is given in the appended annexure </a:t>
            </a:r>
            <a:r>
              <a:rPr lang="en-US" altLang="en-US" sz="1500" b="1">
                <a:latin typeface="Arial" panose="020B0604020202020204" pitchFamily="34" charset="0"/>
              </a:rPr>
              <a:t>.</a:t>
            </a:r>
          </a:p>
          <a:p>
            <a:pPr algn="just"/>
            <a:r>
              <a:rPr lang="en-US" altLang="en-US" sz="1500" b="1">
                <a:latin typeface="Arial" panose="020B0604020202020204" pitchFamily="34" charset="0"/>
              </a:rPr>
              <a:t>(B)	</a:t>
            </a:r>
            <a:r>
              <a:rPr lang="en-US" altLang="en-US" sz="1500" b="1"/>
              <a:t>Resistance against uplift:</a:t>
            </a:r>
          </a:p>
          <a:p>
            <a:pPr algn="just"/>
            <a:r>
              <a:rPr lang="en-US" altLang="en-US" sz="1500" b="1"/>
              <a:t>	The upward forces of the tower are to be resisted by the weight of the concrete and the weight of the soil covered in the inverted frustum of cone rising from the footing toe the ground level. The angle of cone depends upon the type of soil. The values of the angles of cone and density of soil &amp; rock are given I the appended annexure </a:t>
            </a:r>
            <a:r>
              <a:rPr lang="en-US" altLang="en-US" sz="1500" b="1">
                <a:latin typeface="Arial" panose="020B0604020202020204" pitchFamily="34" charset="0"/>
              </a:rPr>
              <a:t>.</a:t>
            </a:r>
          </a:p>
          <a:p>
            <a:pPr algn="just"/>
            <a:r>
              <a:rPr lang="en-US" altLang="en-US" sz="1500" b="1">
                <a:latin typeface="Arial" panose="020B0604020202020204" pitchFamily="34" charset="0"/>
              </a:rPr>
              <a:t>(C)	</a:t>
            </a:r>
            <a:r>
              <a:rPr lang="en-US" altLang="en-US" sz="1500" b="1"/>
              <a:t>Lateral soil resistance:</a:t>
            </a:r>
          </a:p>
          <a:p>
            <a:pPr algn="just"/>
            <a:r>
              <a:rPr lang="en-US" altLang="en-US" sz="1500" b="1"/>
              <a:t>	The lateral forces on the tower on the transverse &amp; longitudinal direction get on the top of the concrete footing. They cause a bending moment &amp; consequent toe pressure at the footing level. This toe pressure is added in the downward load for designing the footing. The passive resistance of the soil is also instrumental in resisting the side thrust or lateral loads </a:t>
            </a:r>
            <a:r>
              <a:rPr lang="en-US" altLang="en-US" sz="1500" b="1">
                <a:latin typeface="Arial" panose="020B0604020202020204" pitchFamily="34" charset="0"/>
              </a:rPr>
              <a:t>.</a:t>
            </a:r>
          </a:p>
          <a:p>
            <a:pPr algn="just"/>
            <a:r>
              <a:rPr lang="en-US" altLang="en-US" sz="1500" b="1"/>
              <a:t>(D)	In case of rock the uplift is also resisted by the friction between rock &amp; the concrete (skin friction).</a:t>
            </a:r>
          </a:p>
          <a:p>
            <a:pPr algn="just"/>
            <a:r>
              <a:rPr lang="en-US" altLang="en-US" sz="1500" b="1"/>
              <a:t>(E)	In case of soft rock &amp; fissured rock, the under-cut provides lot of anchorage against upward forces. Rock anchors provided in the footing can also add to the upward forces.</a:t>
            </a:r>
          </a:p>
        </p:txBody>
      </p:sp>
      <p:sp>
        <p:nvSpPr>
          <p:cNvPr id="316420" name="Rectangle 8">
            <a:extLst>
              <a:ext uri="{FF2B5EF4-FFF2-40B4-BE49-F238E27FC236}">
                <a16:creationId xmlns:a16="http://schemas.microsoft.com/office/drawing/2014/main" id="{D33A8C1F-619E-1D12-20B7-12F44C9FE872}"/>
              </a:ext>
            </a:extLst>
          </p:cNvPr>
          <p:cNvSpPr>
            <a:spLocks noChangeArrowheads="1"/>
          </p:cNvSpPr>
          <p:nvPr/>
        </p:nvSpPr>
        <p:spPr bwMode="auto">
          <a:xfrm>
            <a:off x="228600" y="1295400"/>
            <a:ext cx="845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4.6	</a:t>
            </a:r>
            <a:r>
              <a:rPr lang="en-US" altLang="en-US" b="1"/>
              <a:t>The design generally revolves round the following</a:t>
            </a:r>
            <a:r>
              <a:rPr lang="en-US" altLang="en-US"/>
              <a:t> </a:t>
            </a:r>
            <a:r>
              <a:rPr lang="en-US" altLang="en-US" sz="2200" b="1">
                <a:latin typeface="Arial" panose="020B0604020202020204" pitchFamily="34" charset="0"/>
              </a:rPr>
              <a:t>.</a:t>
            </a:r>
          </a:p>
        </p:txBody>
      </p:sp>
      <p:grpSp>
        <p:nvGrpSpPr>
          <p:cNvPr id="316421" name="Group 9">
            <a:extLst>
              <a:ext uri="{FF2B5EF4-FFF2-40B4-BE49-F238E27FC236}">
                <a16:creationId xmlns:a16="http://schemas.microsoft.com/office/drawing/2014/main" id="{70F7FE10-974E-5B0C-A164-9933E7ED456D}"/>
              </a:ext>
            </a:extLst>
          </p:cNvPr>
          <p:cNvGrpSpPr>
            <a:grpSpLocks/>
          </p:cNvGrpSpPr>
          <p:nvPr/>
        </p:nvGrpSpPr>
        <p:grpSpPr bwMode="auto">
          <a:xfrm>
            <a:off x="0" y="381000"/>
            <a:ext cx="9144000" cy="685800"/>
            <a:chOff x="0" y="1360"/>
            <a:chExt cx="5760" cy="432"/>
          </a:xfrm>
        </p:grpSpPr>
        <p:sp>
          <p:nvSpPr>
            <p:cNvPr id="316422" name="Rectangle 10">
              <a:extLst>
                <a:ext uri="{FF2B5EF4-FFF2-40B4-BE49-F238E27FC236}">
                  <a16:creationId xmlns:a16="http://schemas.microsoft.com/office/drawing/2014/main" id="{986E29C8-04D1-38A3-DF39-871A66E6F281}"/>
                </a:ext>
              </a:extLst>
            </p:cNvPr>
            <p:cNvSpPr>
              <a:spLocks noChangeArrowheads="1"/>
            </p:cNvSpPr>
            <p:nvPr/>
          </p:nvSpPr>
          <p:spPr bwMode="auto">
            <a:xfrm>
              <a:off x="0" y="1360"/>
              <a:ext cx="5760" cy="432"/>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16423" name="Text Box 11">
              <a:extLst>
                <a:ext uri="{FF2B5EF4-FFF2-40B4-BE49-F238E27FC236}">
                  <a16:creationId xmlns:a16="http://schemas.microsoft.com/office/drawing/2014/main" id="{50056D98-DAE1-D89B-F5C8-719DCCBD0C84}"/>
                </a:ext>
              </a:extLst>
            </p:cNvPr>
            <p:cNvSpPr txBox="1">
              <a:spLocks noChangeArrowheads="1"/>
            </p:cNvSpPr>
            <p:nvPr/>
          </p:nvSpPr>
          <p:spPr bwMode="auto">
            <a:xfrm>
              <a:off x="48" y="1432"/>
              <a:ext cx="48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4.0		 DESIGN OF FOUNDATION 		</a:t>
              </a:r>
              <a:r>
                <a:rPr lang="en-US" altLang="en-US" sz="1500" b="1">
                  <a:solidFill>
                    <a:srgbClr val="FFFFCC"/>
                  </a:solidFill>
                  <a:latin typeface="Arial" panose="020B0604020202020204" pitchFamily="34" charset="0"/>
                </a:rPr>
                <a:t>(Contd.)</a:t>
              </a:r>
              <a:r>
                <a:rPr lang="en-US" altLang="en-US" sz="1200" b="1">
                  <a:solidFill>
                    <a:srgbClr val="FFFFCC"/>
                  </a:solidFill>
                  <a:latin typeface="Arial" panose="020B0604020202020204" pitchFamily="34" charset="0"/>
                </a:rPr>
                <a:t>   </a:t>
              </a:r>
              <a:r>
                <a:rPr lang="en-US" altLang="en-US" sz="2000" b="1">
                  <a:solidFill>
                    <a:srgbClr val="FFFFCC"/>
                  </a:solidFill>
                  <a:latin typeface="Arial" panose="020B0604020202020204" pitchFamily="34" charset="0"/>
                </a:rPr>
                <a:t>: -</a:t>
              </a:r>
            </a:p>
          </p:txBody>
        </p:sp>
      </p:gr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3">
            <a:extLst>
              <a:ext uri="{FF2B5EF4-FFF2-40B4-BE49-F238E27FC236}">
                <a16:creationId xmlns:a16="http://schemas.microsoft.com/office/drawing/2014/main" id="{CBA4E9E2-71BA-9C3A-9CF0-200D8351B4DD}"/>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graphicFrame>
        <p:nvGraphicFramePr>
          <p:cNvPr id="41004" name="Group 44">
            <a:extLst>
              <a:ext uri="{FF2B5EF4-FFF2-40B4-BE49-F238E27FC236}">
                <a16:creationId xmlns:a16="http://schemas.microsoft.com/office/drawing/2014/main" id="{F027936E-F9D9-EBD3-0B3F-A238FF5A0C63}"/>
              </a:ext>
            </a:extLst>
          </p:cNvPr>
          <p:cNvGraphicFramePr>
            <a:graphicFrameLocks noGrp="1"/>
          </p:cNvGraphicFramePr>
          <p:nvPr/>
        </p:nvGraphicFramePr>
        <p:xfrm>
          <a:off x="381000" y="1981200"/>
          <a:ext cx="8077200" cy="3963988"/>
        </p:xfrm>
        <a:graphic>
          <a:graphicData uri="http://schemas.openxmlformats.org/drawingml/2006/table">
            <a:tbl>
              <a:tblPr/>
              <a:tblGrid>
                <a:gridCol w="6858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tblGrid>
              <a:tr h="777178">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rPr>
                        <a:t>Sr. No.</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200000"/>
                        </a:lnSpc>
                        <a:spcBef>
                          <a:spcPct val="2000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rPr>
                        <a:t>Type of Soil</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Angle of Earth Frustum</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Unit Wt. Of Soil (k.g./M</a:t>
                      </a:r>
                      <a:r>
                        <a:rPr kumimoji="0" lang="en-US" altLang="en-US" sz="1500" b="1" i="0" u="none" strike="noStrike" cap="none" normalizeH="0" baseline="30000">
                          <a:ln>
                            <a:noFill/>
                          </a:ln>
                          <a:solidFill>
                            <a:schemeClr val="tx1"/>
                          </a:solidFill>
                          <a:effectLst/>
                          <a:latin typeface="Arial" panose="020B0604020202020204" pitchFamily="34" charset="0"/>
                        </a:rPr>
                        <a:t>3</a:t>
                      </a:r>
                      <a:r>
                        <a:rPr kumimoji="0" lang="en-US" altLang="en-US" sz="1500" b="1" i="0" u="none" strike="noStrike" cap="none" normalizeH="0" baseline="0">
                          <a:ln>
                            <a:noFill/>
                          </a:ln>
                          <a:solidFill>
                            <a:schemeClr val="tx1"/>
                          </a:solidFill>
                          <a:effectLst/>
                          <a:latin typeface="Arial" panose="020B0604020202020204" pitchFamily="34" charset="0"/>
                        </a:rPr>
                        <a:t>)</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Unit bearing capacity (k.g./m</a:t>
                      </a:r>
                      <a:r>
                        <a:rPr kumimoji="0" lang="en-US" altLang="en-US" sz="1500" b="1" i="0" u="none" strike="noStrike" cap="none" normalizeH="0" baseline="30000">
                          <a:ln>
                            <a:noFill/>
                          </a:ln>
                          <a:solidFill>
                            <a:schemeClr val="tx1"/>
                          </a:solidFill>
                          <a:effectLst/>
                          <a:latin typeface="Arial" panose="020B0604020202020204" pitchFamily="34" charset="0"/>
                        </a:rPr>
                        <a:t>2</a:t>
                      </a:r>
                      <a:r>
                        <a:rPr kumimoji="0" lang="en-US" altLang="en-US" sz="1500" b="1" i="0" u="none" strike="noStrike" cap="none" normalizeH="0" baseline="0">
                          <a:ln>
                            <a:noFill/>
                          </a:ln>
                          <a:solidFill>
                            <a:schemeClr val="tx1"/>
                          </a:solidFill>
                          <a:effectLst/>
                          <a:latin typeface="Arial" panose="020B0604020202020204" pitchFamily="34" charset="0"/>
                        </a:rPr>
                        <a:t>)</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6861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1</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533400" indent="-533400">
                        <a:spcBef>
                          <a:spcPct val="20000"/>
                        </a:spcBef>
                        <a:tabLst>
                          <a:tab pos="457200" algn="l"/>
                        </a:tabLst>
                        <a:defRPr sz="2800">
                          <a:solidFill>
                            <a:schemeClr val="tx1"/>
                          </a:solidFill>
                          <a:latin typeface="Times New Roman" panose="02020603050405020304" pitchFamily="18" charset="0"/>
                        </a:defRPr>
                      </a:lvl1pPr>
                      <a:lvl2pPr marL="914400" indent="-457200">
                        <a:spcBef>
                          <a:spcPct val="20000"/>
                        </a:spcBef>
                        <a:tabLst>
                          <a:tab pos="457200" algn="l"/>
                        </a:tabLst>
                        <a:defRPr sz="2400">
                          <a:solidFill>
                            <a:schemeClr val="tx1"/>
                          </a:solidFill>
                          <a:latin typeface="Times New Roman" panose="02020603050405020304" pitchFamily="18" charset="0"/>
                        </a:defRPr>
                      </a:lvl2pPr>
                      <a:lvl3pPr marL="1295400" indent="-381000">
                        <a:spcBef>
                          <a:spcPct val="20000"/>
                        </a:spcBef>
                        <a:tabLst>
                          <a:tab pos="457200" algn="l"/>
                        </a:tabLst>
                        <a:defRPr sz="2000">
                          <a:solidFill>
                            <a:schemeClr val="tx1"/>
                          </a:solidFill>
                          <a:latin typeface="Times New Roman" panose="02020603050405020304" pitchFamily="18" charset="0"/>
                        </a:defRPr>
                      </a:lvl3pPr>
                      <a:lvl4pPr marL="1714500" indent="-342900">
                        <a:spcBef>
                          <a:spcPct val="20000"/>
                        </a:spcBef>
                        <a:tabLst>
                          <a:tab pos="457200" algn="l"/>
                        </a:tabLst>
                        <a:defRPr>
                          <a:solidFill>
                            <a:schemeClr val="tx1"/>
                          </a:solidFill>
                          <a:latin typeface="Times New Roman" panose="02020603050405020304" pitchFamily="18" charset="0"/>
                        </a:defRPr>
                      </a:lvl4pPr>
                      <a:lvl5pPr marL="2171700" indent="-342900">
                        <a:spcBef>
                          <a:spcPct val="20000"/>
                        </a:spcBef>
                        <a:tabLst>
                          <a:tab pos="457200" algn="l"/>
                        </a:tabLst>
                        <a:defRPr>
                          <a:solidFill>
                            <a:schemeClr val="tx1"/>
                          </a:solidFill>
                          <a:latin typeface="Times New Roman" panose="02020603050405020304" pitchFamily="18" charset="0"/>
                        </a:defRPr>
                      </a:lvl5pPr>
                      <a:lvl6pPr marL="26289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6pPr>
                      <a:lvl7pPr marL="30861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7pPr>
                      <a:lvl8pPr marL="35433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8pPr>
                      <a:lvl9pPr marL="40005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9pPr>
                    </a:lstStyle>
                    <a:p>
                      <a:pPr marL="533400" marR="0" lvl="0" indent="-533400" algn="l" defTabSz="914400" rtl="0" eaLnBrk="0" fontAlgn="base" latinLnBrk="0" hangingPunct="0">
                        <a:lnSpc>
                          <a:spcPct val="100000"/>
                        </a:lnSpc>
                        <a:spcBef>
                          <a:spcPct val="20000"/>
                        </a:spcBef>
                        <a:spcAft>
                          <a:spcPct val="0"/>
                        </a:spcAft>
                        <a:buClrTx/>
                        <a:buSzTx/>
                        <a:buFontTx/>
                        <a:buNone/>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Normal Dry Soil</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Without Undercut</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With undercut</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30</a:t>
                      </a: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30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1440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1600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25,000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25,000</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80979">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2</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Wet Soil due to presence of sub soil water/surface water</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15</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940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12,500</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6861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3</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533400" indent="-533400">
                        <a:spcBef>
                          <a:spcPct val="20000"/>
                        </a:spcBef>
                        <a:tabLst>
                          <a:tab pos="457200" algn="l"/>
                        </a:tabLst>
                        <a:defRPr sz="2800">
                          <a:solidFill>
                            <a:schemeClr val="tx1"/>
                          </a:solidFill>
                          <a:latin typeface="Times New Roman" panose="02020603050405020304" pitchFamily="18" charset="0"/>
                        </a:defRPr>
                      </a:lvl1pPr>
                      <a:lvl2pPr marL="914400" indent="-457200">
                        <a:spcBef>
                          <a:spcPct val="20000"/>
                        </a:spcBef>
                        <a:tabLst>
                          <a:tab pos="457200" algn="l"/>
                        </a:tabLst>
                        <a:defRPr sz="2400">
                          <a:solidFill>
                            <a:schemeClr val="tx1"/>
                          </a:solidFill>
                          <a:latin typeface="Times New Roman" panose="02020603050405020304" pitchFamily="18" charset="0"/>
                        </a:defRPr>
                      </a:lvl2pPr>
                      <a:lvl3pPr marL="1295400" indent="-381000">
                        <a:spcBef>
                          <a:spcPct val="20000"/>
                        </a:spcBef>
                        <a:tabLst>
                          <a:tab pos="457200" algn="l"/>
                        </a:tabLst>
                        <a:defRPr sz="2000">
                          <a:solidFill>
                            <a:schemeClr val="tx1"/>
                          </a:solidFill>
                          <a:latin typeface="Times New Roman" panose="02020603050405020304" pitchFamily="18" charset="0"/>
                        </a:defRPr>
                      </a:lvl3pPr>
                      <a:lvl4pPr marL="1714500" indent="-342900">
                        <a:spcBef>
                          <a:spcPct val="20000"/>
                        </a:spcBef>
                        <a:tabLst>
                          <a:tab pos="457200" algn="l"/>
                        </a:tabLst>
                        <a:defRPr>
                          <a:solidFill>
                            <a:schemeClr val="tx1"/>
                          </a:solidFill>
                          <a:latin typeface="Times New Roman" panose="02020603050405020304" pitchFamily="18" charset="0"/>
                        </a:defRPr>
                      </a:lvl4pPr>
                      <a:lvl5pPr marL="2171700" indent="-342900">
                        <a:spcBef>
                          <a:spcPct val="20000"/>
                        </a:spcBef>
                        <a:tabLst>
                          <a:tab pos="457200" algn="l"/>
                        </a:tabLst>
                        <a:defRPr>
                          <a:solidFill>
                            <a:schemeClr val="tx1"/>
                          </a:solidFill>
                          <a:latin typeface="Times New Roman" panose="02020603050405020304" pitchFamily="18" charset="0"/>
                        </a:defRPr>
                      </a:lvl5pPr>
                      <a:lvl6pPr marL="26289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6pPr>
                      <a:lvl7pPr marL="30861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7pPr>
                      <a:lvl8pPr marL="35433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8pPr>
                      <a:lvl9pPr marL="40005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9pPr>
                    </a:lstStyle>
                    <a:p>
                      <a:pPr marL="533400" marR="0" lvl="0" indent="-533400" algn="l" defTabSz="914400" rtl="0" eaLnBrk="0" fontAlgn="base" latinLnBrk="0" hangingPunct="0">
                        <a:lnSpc>
                          <a:spcPct val="100000"/>
                        </a:lnSpc>
                        <a:spcBef>
                          <a:spcPct val="20000"/>
                        </a:spcBef>
                        <a:spcAft>
                          <a:spcPct val="0"/>
                        </a:spcAft>
                        <a:buClrTx/>
                        <a:buSzTx/>
                        <a:buFontTx/>
                        <a:buNone/>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Black Cotton Soil</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In Dry Portion</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In wet Portion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0</a:t>
                      </a: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1440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940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12,500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12,500</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6861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4</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marL="533400" indent="-533400">
                        <a:spcBef>
                          <a:spcPct val="20000"/>
                        </a:spcBef>
                        <a:tabLst>
                          <a:tab pos="457200" algn="l"/>
                        </a:tabLst>
                        <a:defRPr sz="2800">
                          <a:solidFill>
                            <a:schemeClr val="tx1"/>
                          </a:solidFill>
                          <a:latin typeface="Times New Roman" panose="02020603050405020304" pitchFamily="18" charset="0"/>
                        </a:defRPr>
                      </a:lvl1pPr>
                      <a:lvl2pPr marL="914400" indent="-457200">
                        <a:spcBef>
                          <a:spcPct val="20000"/>
                        </a:spcBef>
                        <a:tabLst>
                          <a:tab pos="457200" algn="l"/>
                        </a:tabLst>
                        <a:defRPr sz="2400">
                          <a:solidFill>
                            <a:schemeClr val="tx1"/>
                          </a:solidFill>
                          <a:latin typeface="Times New Roman" panose="02020603050405020304" pitchFamily="18" charset="0"/>
                        </a:defRPr>
                      </a:lvl2pPr>
                      <a:lvl3pPr marL="1295400" indent="-381000">
                        <a:spcBef>
                          <a:spcPct val="20000"/>
                        </a:spcBef>
                        <a:tabLst>
                          <a:tab pos="457200" algn="l"/>
                        </a:tabLst>
                        <a:defRPr sz="2000">
                          <a:solidFill>
                            <a:schemeClr val="tx1"/>
                          </a:solidFill>
                          <a:latin typeface="Times New Roman" panose="02020603050405020304" pitchFamily="18" charset="0"/>
                        </a:defRPr>
                      </a:lvl3pPr>
                      <a:lvl4pPr marL="1714500" indent="-342900">
                        <a:spcBef>
                          <a:spcPct val="20000"/>
                        </a:spcBef>
                        <a:tabLst>
                          <a:tab pos="457200" algn="l"/>
                        </a:tabLst>
                        <a:defRPr>
                          <a:solidFill>
                            <a:schemeClr val="tx1"/>
                          </a:solidFill>
                          <a:latin typeface="Times New Roman" panose="02020603050405020304" pitchFamily="18" charset="0"/>
                        </a:defRPr>
                      </a:lvl4pPr>
                      <a:lvl5pPr marL="2171700" indent="-342900">
                        <a:spcBef>
                          <a:spcPct val="20000"/>
                        </a:spcBef>
                        <a:tabLst>
                          <a:tab pos="457200" algn="l"/>
                        </a:tabLst>
                        <a:defRPr>
                          <a:solidFill>
                            <a:schemeClr val="tx1"/>
                          </a:solidFill>
                          <a:latin typeface="Times New Roman" panose="02020603050405020304" pitchFamily="18" charset="0"/>
                        </a:defRPr>
                      </a:lvl5pPr>
                      <a:lvl6pPr marL="26289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6pPr>
                      <a:lvl7pPr marL="30861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7pPr>
                      <a:lvl8pPr marL="35433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8pPr>
                      <a:lvl9pPr marL="40005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9pPr>
                    </a:lstStyle>
                    <a:p>
                      <a:pPr marL="533400" marR="0" lvl="0" indent="-533400" algn="l" defTabSz="914400" rtl="0" eaLnBrk="0" fontAlgn="base" latinLnBrk="0" hangingPunct="0">
                        <a:lnSpc>
                          <a:spcPct val="100000"/>
                        </a:lnSpc>
                        <a:spcBef>
                          <a:spcPct val="20000"/>
                        </a:spcBef>
                        <a:spcAft>
                          <a:spcPct val="0"/>
                        </a:spcAft>
                        <a:buClrTx/>
                        <a:buSzTx/>
                        <a:buFontTx/>
                        <a:buNone/>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Sandy Soil</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With Clay Content 0 – 5 %</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With Clay Content 5 – 10 %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10</a:t>
                      </a: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1440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1440</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25,000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25,000</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318505" name="Text Box 42">
            <a:extLst>
              <a:ext uri="{FF2B5EF4-FFF2-40B4-BE49-F238E27FC236}">
                <a16:creationId xmlns:a16="http://schemas.microsoft.com/office/drawing/2014/main" id="{20978D46-7055-D6E7-F354-C3B5021CAD22}"/>
              </a:ext>
            </a:extLst>
          </p:cNvPr>
          <p:cNvSpPr txBox="1">
            <a:spLocks noChangeArrowheads="1"/>
          </p:cNvSpPr>
          <p:nvPr/>
        </p:nvSpPr>
        <p:spPr bwMode="auto">
          <a:xfrm>
            <a:off x="246063" y="949325"/>
            <a:ext cx="8534400" cy="97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spcBef>
                <a:spcPct val="50000"/>
              </a:spcBef>
            </a:pPr>
            <a:r>
              <a:rPr lang="en-US" altLang="en-US" sz="2200" b="1"/>
              <a:t>	</a:t>
            </a:r>
            <a:r>
              <a:rPr lang="en-US" altLang="en-US" sz="1800" b="1">
                <a:latin typeface="Arial" panose="020B0604020202020204" pitchFamily="34" charset="0"/>
              </a:rPr>
              <a:t>The parameters of various type of soil are given here under for preparation of design. In case of a composite strata the values shall be taken individually for each layer.</a:t>
            </a:r>
          </a:p>
        </p:txBody>
      </p:sp>
      <p:sp>
        <p:nvSpPr>
          <p:cNvPr id="318506" name="Text Box 43">
            <a:extLst>
              <a:ext uri="{FF2B5EF4-FFF2-40B4-BE49-F238E27FC236}">
                <a16:creationId xmlns:a16="http://schemas.microsoft.com/office/drawing/2014/main" id="{949DEA58-D567-A1DA-0575-D9CBBEE29B77}"/>
              </a:ext>
            </a:extLst>
          </p:cNvPr>
          <p:cNvSpPr txBox="1">
            <a:spLocks noChangeArrowheads="1"/>
          </p:cNvSpPr>
          <p:nvPr/>
        </p:nvSpPr>
        <p:spPr bwMode="auto">
          <a:xfrm>
            <a:off x="73025" y="304800"/>
            <a:ext cx="4025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tabLst>
                <a:tab pos="1379538" algn="l"/>
              </a:tabLst>
              <a:defRPr sz="2400">
                <a:solidFill>
                  <a:schemeClr val="tx1"/>
                </a:solidFill>
                <a:latin typeface="Times New Roman" panose="02020603050405020304" pitchFamily="18" charset="0"/>
              </a:defRPr>
            </a:lvl1pPr>
            <a:lvl2pPr marL="742950" indent="-285750">
              <a:tabLst>
                <a:tab pos="1379538" algn="l"/>
              </a:tabLst>
              <a:defRPr sz="2400">
                <a:solidFill>
                  <a:schemeClr val="tx1"/>
                </a:solidFill>
                <a:latin typeface="Times New Roman" panose="02020603050405020304" pitchFamily="18" charset="0"/>
              </a:defRPr>
            </a:lvl2pPr>
            <a:lvl3pPr marL="1143000" indent="-228600">
              <a:tabLst>
                <a:tab pos="1379538" algn="l"/>
              </a:tabLst>
              <a:defRPr sz="2400">
                <a:solidFill>
                  <a:schemeClr val="tx1"/>
                </a:solidFill>
                <a:latin typeface="Times New Roman" panose="02020603050405020304" pitchFamily="18" charset="0"/>
              </a:defRPr>
            </a:lvl3pPr>
            <a:lvl4pPr marL="1600200" indent="-228600">
              <a:tabLst>
                <a:tab pos="1379538" algn="l"/>
              </a:tabLst>
              <a:defRPr sz="2400">
                <a:solidFill>
                  <a:schemeClr val="tx1"/>
                </a:solidFill>
                <a:latin typeface="Times New Roman" panose="02020603050405020304" pitchFamily="18" charset="0"/>
              </a:defRPr>
            </a:lvl4pPr>
            <a:lvl5pPr marL="2057400" indent="-228600">
              <a:tabLst>
                <a:tab pos="137953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9pPr>
          </a:lstStyle>
          <a:p>
            <a:r>
              <a:rPr lang="en-US" altLang="en-US"/>
              <a:t> </a:t>
            </a:r>
            <a:r>
              <a:rPr lang="en-US" altLang="en-US">
                <a:solidFill>
                  <a:srgbClr val="FFFFCC"/>
                </a:solidFill>
              </a:rPr>
              <a:t> 5.0</a:t>
            </a:r>
            <a:r>
              <a:rPr lang="en-US" altLang="en-US" sz="2000" b="1">
                <a:solidFill>
                  <a:srgbClr val="FFFFCC"/>
                </a:solidFill>
                <a:latin typeface="Arial" panose="020B0604020202020204" pitchFamily="34" charset="0"/>
              </a:rPr>
              <a:t>	</a:t>
            </a:r>
            <a:r>
              <a:rPr lang="en-US" altLang="en-US" b="1">
                <a:solidFill>
                  <a:srgbClr val="FFFFCC"/>
                </a:solidFill>
              </a:rPr>
              <a:t>Design Parameters</a:t>
            </a:r>
            <a:endParaRPr lang="en-US" altLang="en-US" sz="1500" b="1">
              <a:solidFill>
                <a:srgbClr val="FFFFCC"/>
              </a:solidFill>
              <a:latin typeface="Arial" panose="020B0604020202020204" pitchFamily="34" charset="0"/>
            </a:endParaRP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3">
            <a:extLst>
              <a:ext uri="{FF2B5EF4-FFF2-40B4-BE49-F238E27FC236}">
                <a16:creationId xmlns:a16="http://schemas.microsoft.com/office/drawing/2014/main" id="{7FDDD1C2-43EF-D696-8FC6-A0100171E500}"/>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graphicFrame>
        <p:nvGraphicFramePr>
          <p:cNvPr id="42021" name="Group 37">
            <a:extLst>
              <a:ext uri="{FF2B5EF4-FFF2-40B4-BE49-F238E27FC236}">
                <a16:creationId xmlns:a16="http://schemas.microsoft.com/office/drawing/2014/main" id="{5014E2CC-C62A-C373-A753-195E8252F82E}"/>
              </a:ext>
            </a:extLst>
          </p:cNvPr>
          <p:cNvGraphicFramePr>
            <a:graphicFrameLocks noGrp="1"/>
          </p:cNvGraphicFramePr>
          <p:nvPr/>
        </p:nvGraphicFramePr>
        <p:xfrm>
          <a:off x="381000" y="1981200"/>
          <a:ext cx="8077200" cy="3032125"/>
        </p:xfrm>
        <a:graphic>
          <a:graphicData uri="http://schemas.openxmlformats.org/drawingml/2006/table">
            <a:tbl>
              <a:tblPr/>
              <a:tblGrid>
                <a:gridCol w="6858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tblGrid>
              <a:tr h="777077">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rPr>
                        <a:t>Sr. No.</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200000"/>
                        </a:lnSpc>
                        <a:spcBef>
                          <a:spcPct val="2000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rPr>
                        <a:t>Type of Soil</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Angle of Earth Frustum</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Unit Wt. Of Soil (k.g./M</a:t>
                      </a:r>
                      <a:r>
                        <a:rPr kumimoji="0" lang="en-US" altLang="en-US" sz="1500" b="1" i="0" u="none" strike="noStrike" cap="none" normalizeH="0" baseline="30000">
                          <a:ln>
                            <a:noFill/>
                          </a:ln>
                          <a:solidFill>
                            <a:schemeClr val="tx1"/>
                          </a:solidFill>
                          <a:effectLst/>
                          <a:latin typeface="Arial" panose="020B0604020202020204" pitchFamily="34" charset="0"/>
                        </a:rPr>
                        <a:t>3</a:t>
                      </a:r>
                      <a:r>
                        <a:rPr kumimoji="0" lang="en-US" altLang="en-US" sz="1500" b="1" i="0" u="none" strike="noStrike" cap="none" normalizeH="0" baseline="0">
                          <a:ln>
                            <a:noFill/>
                          </a:ln>
                          <a:solidFill>
                            <a:schemeClr val="tx1"/>
                          </a:solidFill>
                          <a:effectLst/>
                          <a:latin typeface="Arial" panose="020B0604020202020204" pitchFamily="34" charset="0"/>
                        </a:rPr>
                        <a:t>)</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1" i="0" u="none" strike="noStrike" cap="none" normalizeH="0" baseline="0">
                          <a:ln>
                            <a:noFill/>
                          </a:ln>
                          <a:solidFill>
                            <a:schemeClr val="tx1"/>
                          </a:solidFill>
                          <a:effectLst/>
                          <a:latin typeface="Arial" panose="020B0604020202020204" pitchFamily="34" charset="0"/>
                        </a:rPr>
                        <a:t>Unit bearing capacity (k.g./m</a:t>
                      </a:r>
                      <a:r>
                        <a:rPr kumimoji="0" lang="en-US" altLang="en-US" sz="1500" b="1" i="0" u="none" strike="noStrike" cap="none" normalizeH="0" baseline="30000">
                          <a:ln>
                            <a:noFill/>
                          </a:ln>
                          <a:solidFill>
                            <a:schemeClr val="tx1"/>
                          </a:solidFill>
                          <a:effectLst/>
                          <a:latin typeface="Arial" panose="020B0604020202020204" pitchFamily="34" charset="0"/>
                        </a:rPr>
                        <a:t>2</a:t>
                      </a:r>
                      <a:r>
                        <a:rPr kumimoji="0" lang="en-US" altLang="en-US" sz="1500" b="1" i="0" u="none" strike="noStrike" cap="none" normalizeH="0" baseline="0">
                          <a:ln>
                            <a:noFill/>
                          </a:ln>
                          <a:solidFill>
                            <a:schemeClr val="tx1"/>
                          </a:solidFill>
                          <a:effectLst/>
                          <a:latin typeface="Arial" panose="020B0604020202020204" pitchFamily="34" charset="0"/>
                        </a:rPr>
                        <a:t>)</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4276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5</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533400" indent="-533400">
                        <a:spcBef>
                          <a:spcPct val="20000"/>
                        </a:spcBef>
                        <a:tabLst>
                          <a:tab pos="457200" algn="l"/>
                        </a:tabLst>
                        <a:defRPr sz="2800">
                          <a:solidFill>
                            <a:schemeClr val="tx1"/>
                          </a:solidFill>
                          <a:latin typeface="Times New Roman" panose="02020603050405020304" pitchFamily="18" charset="0"/>
                        </a:defRPr>
                      </a:lvl1pPr>
                      <a:lvl2pPr marL="914400" indent="-457200">
                        <a:spcBef>
                          <a:spcPct val="20000"/>
                        </a:spcBef>
                        <a:tabLst>
                          <a:tab pos="457200" algn="l"/>
                        </a:tabLst>
                        <a:defRPr sz="2400">
                          <a:solidFill>
                            <a:schemeClr val="tx1"/>
                          </a:solidFill>
                          <a:latin typeface="Times New Roman" panose="02020603050405020304" pitchFamily="18" charset="0"/>
                        </a:defRPr>
                      </a:lvl2pPr>
                      <a:lvl3pPr marL="1295400" indent="-381000">
                        <a:spcBef>
                          <a:spcPct val="20000"/>
                        </a:spcBef>
                        <a:tabLst>
                          <a:tab pos="457200" algn="l"/>
                        </a:tabLst>
                        <a:defRPr sz="2000">
                          <a:solidFill>
                            <a:schemeClr val="tx1"/>
                          </a:solidFill>
                          <a:latin typeface="Times New Roman" panose="02020603050405020304" pitchFamily="18" charset="0"/>
                        </a:defRPr>
                      </a:lvl3pPr>
                      <a:lvl4pPr marL="1714500" indent="-342900">
                        <a:spcBef>
                          <a:spcPct val="20000"/>
                        </a:spcBef>
                        <a:tabLst>
                          <a:tab pos="457200" algn="l"/>
                        </a:tabLst>
                        <a:defRPr>
                          <a:solidFill>
                            <a:schemeClr val="tx1"/>
                          </a:solidFill>
                          <a:latin typeface="Times New Roman" panose="02020603050405020304" pitchFamily="18" charset="0"/>
                        </a:defRPr>
                      </a:lvl4pPr>
                      <a:lvl5pPr marL="2171700" indent="-342900">
                        <a:spcBef>
                          <a:spcPct val="20000"/>
                        </a:spcBef>
                        <a:tabLst>
                          <a:tab pos="457200" algn="l"/>
                        </a:tabLst>
                        <a:defRPr>
                          <a:solidFill>
                            <a:schemeClr val="tx1"/>
                          </a:solidFill>
                          <a:latin typeface="Times New Roman" panose="02020603050405020304" pitchFamily="18" charset="0"/>
                        </a:defRPr>
                      </a:lvl5pPr>
                      <a:lvl6pPr marL="26289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6pPr>
                      <a:lvl7pPr marL="30861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7pPr>
                      <a:lvl8pPr marL="35433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8pPr>
                      <a:lvl9pPr marL="4000500" indent="-342900" eaLnBrk="0" fontAlgn="base" hangingPunct="0">
                        <a:spcBef>
                          <a:spcPct val="20000"/>
                        </a:spcBef>
                        <a:spcAft>
                          <a:spcPct val="0"/>
                        </a:spcAft>
                        <a:tabLst>
                          <a:tab pos="457200" algn="l"/>
                        </a:tabLst>
                        <a:defRPr>
                          <a:solidFill>
                            <a:schemeClr val="tx1"/>
                          </a:solidFill>
                          <a:latin typeface="Times New Roman" panose="02020603050405020304" pitchFamily="18" charset="0"/>
                        </a:defRPr>
                      </a:lvl9pPr>
                    </a:lstStyle>
                    <a:p>
                      <a:pPr marL="533400" marR="0" lvl="0" indent="-533400" algn="l" defTabSz="914400" rtl="0" eaLnBrk="0" fontAlgn="base" latinLnBrk="0" hangingPunct="0">
                        <a:lnSpc>
                          <a:spcPct val="100000"/>
                        </a:lnSpc>
                        <a:spcBef>
                          <a:spcPct val="20000"/>
                        </a:spcBef>
                        <a:spcAft>
                          <a:spcPct val="0"/>
                        </a:spcAft>
                        <a:buClrTx/>
                        <a:buSzTx/>
                        <a:buFontTx/>
                        <a:buNone/>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Fissured Rock / Soft Rock</a:t>
                      </a:r>
                    </a:p>
                    <a:p>
                      <a:pPr marL="533400" marR="0" lvl="0" indent="-533400" algn="l" defTabSz="914400" rtl="0" eaLnBrk="0" fontAlgn="base" latinLnBrk="0" hangingPunct="0">
                        <a:lnSpc>
                          <a:spcPct val="100000"/>
                        </a:lnSpc>
                        <a:spcBef>
                          <a:spcPct val="20000"/>
                        </a:spcBef>
                        <a:spcAft>
                          <a:spcPct val="0"/>
                        </a:spcAft>
                        <a:buClrTx/>
                        <a:buSzTx/>
                        <a:buFontTx/>
                        <a:buNone/>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(Without Undercut)</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In Dry Portion</a:t>
                      </a:r>
                    </a:p>
                    <a:p>
                      <a:pPr marL="533400" marR="0" lvl="0" indent="-533400" algn="l" defTabSz="914400" rtl="0" eaLnBrk="0" fontAlgn="base" latinLnBrk="0" hangingPunct="0">
                        <a:lnSpc>
                          <a:spcPct val="100000"/>
                        </a:lnSpc>
                        <a:spcBef>
                          <a:spcPct val="20000"/>
                        </a:spcBef>
                        <a:spcAft>
                          <a:spcPct val="0"/>
                        </a:spcAft>
                        <a:buClrTx/>
                        <a:buSzTx/>
                        <a:buFontTx/>
                        <a:buAutoNum type="alphaLcParenBoth"/>
                        <a:tabLst>
                          <a:tab pos="457200" algn="l"/>
                        </a:tabLst>
                      </a:pPr>
                      <a:r>
                        <a:rPr kumimoji="0" lang="en-US" altLang="en-US" sz="1500" b="0" i="0" u="none" strike="noStrike" cap="none" normalizeH="0" baseline="0">
                          <a:ln>
                            <a:noFill/>
                          </a:ln>
                          <a:solidFill>
                            <a:schemeClr val="tx1"/>
                          </a:solidFill>
                          <a:effectLst/>
                          <a:latin typeface="Arial" panose="020B0604020202020204" pitchFamily="34" charset="0"/>
                        </a:rPr>
                        <a:t>In Wet Portion</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20</a:t>
                      </a: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10</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1700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940</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endParaRPr kumimoji="0" lang="en-US" altLang="en-US" sz="1500" b="0" i="0" u="none" strike="noStrike" cap="none" normalizeH="0" baseline="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62,500</a:t>
                      </a:r>
                    </a:p>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62,500</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052">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6</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Hard Rock</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1,25,000</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4236">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Times New Roman" panose="02020603050405020304" pitchFamily="18" charset="0"/>
                        </a:rPr>
                        <a:t>7</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Normal Hard Dry Soil</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(Murrum) with Undercut</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30</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1600</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eaLnBrk="0" fontAlgn="base" hangingPunct="0">
                        <a:spcBef>
                          <a:spcPct val="20000"/>
                        </a:spcBef>
                        <a:spcAft>
                          <a:spcPct val="0"/>
                        </a:spcAft>
                        <a:defRPr>
                          <a:solidFill>
                            <a:schemeClr val="tx1"/>
                          </a:solidFill>
                          <a:latin typeface="Times New Roman" panose="02020603050405020304" pitchFamily="18" charset="0"/>
                        </a:defRPr>
                      </a:lvl6pPr>
                      <a:lvl7pPr eaLnBrk="0" fontAlgn="base" hangingPunct="0">
                        <a:spcBef>
                          <a:spcPct val="20000"/>
                        </a:spcBef>
                        <a:spcAft>
                          <a:spcPct val="0"/>
                        </a:spcAft>
                        <a:defRPr>
                          <a:solidFill>
                            <a:schemeClr val="tx1"/>
                          </a:solidFill>
                          <a:latin typeface="Times New Roman" panose="02020603050405020304" pitchFamily="18" charset="0"/>
                        </a:defRPr>
                      </a:lvl7pPr>
                      <a:lvl8pPr eaLnBrk="0" fontAlgn="base" hangingPunct="0">
                        <a:spcBef>
                          <a:spcPct val="20000"/>
                        </a:spcBef>
                        <a:spcAft>
                          <a:spcPct val="0"/>
                        </a:spcAft>
                        <a:defRPr>
                          <a:solidFill>
                            <a:schemeClr val="tx1"/>
                          </a:solidFill>
                          <a:latin typeface="Times New Roman" panose="02020603050405020304" pitchFamily="18" charset="0"/>
                        </a:defRPr>
                      </a:lvl8pPr>
                      <a:lvl9pPr eaLnBrk="0" fontAlgn="base" hangingPunct="0">
                        <a:spcBef>
                          <a:spcPct val="20000"/>
                        </a:spcBef>
                        <a:spcAft>
                          <a:spcPct val="0"/>
                        </a:spcAft>
                        <a:defRPr>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ct val="20000"/>
                        </a:spcBef>
                        <a:spcAft>
                          <a:spcPct val="0"/>
                        </a:spcAft>
                        <a:buClrTx/>
                        <a:buSzTx/>
                        <a:buFontTx/>
                        <a:buNone/>
                        <a:tabLst/>
                      </a:pPr>
                      <a:r>
                        <a:rPr kumimoji="0" lang="en-US" altLang="en-US" sz="1500" b="0" i="0" u="none" strike="noStrike" cap="none" normalizeH="0" baseline="0">
                          <a:ln>
                            <a:noFill/>
                          </a:ln>
                          <a:solidFill>
                            <a:schemeClr val="tx1"/>
                          </a:solidFill>
                          <a:effectLst/>
                          <a:latin typeface="Arial" panose="020B0604020202020204" pitchFamily="34" charset="0"/>
                        </a:rPr>
                        <a:t>40,000</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319523" name="Text Box 36">
            <a:extLst>
              <a:ext uri="{FF2B5EF4-FFF2-40B4-BE49-F238E27FC236}">
                <a16:creationId xmlns:a16="http://schemas.microsoft.com/office/drawing/2014/main" id="{0538EA51-CD0E-2A42-3B3D-A5CE91C36B6A}"/>
              </a:ext>
            </a:extLst>
          </p:cNvPr>
          <p:cNvSpPr txBox="1">
            <a:spLocks noChangeArrowheads="1"/>
          </p:cNvSpPr>
          <p:nvPr/>
        </p:nvSpPr>
        <p:spPr bwMode="auto">
          <a:xfrm>
            <a:off x="73025" y="304800"/>
            <a:ext cx="8613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1379538" algn="l"/>
              </a:tabLst>
              <a:defRPr sz="2400">
                <a:solidFill>
                  <a:schemeClr val="tx1"/>
                </a:solidFill>
                <a:latin typeface="Times New Roman" panose="02020603050405020304" pitchFamily="18" charset="0"/>
              </a:defRPr>
            </a:lvl1pPr>
            <a:lvl2pPr marL="742950" indent="-285750">
              <a:tabLst>
                <a:tab pos="1379538" algn="l"/>
              </a:tabLst>
              <a:defRPr sz="2400">
                <a:solidFill>
                  <a:schemeClr val="tx1"/>
                </a:solidFill>
                <a:latin typeface="Times New Roman" panose="02020603050405020304" pitchFamily="18" charset="0"/>
              </a:defRPr>
            </a:lvl2pPr>
            <a:lvl3pPr marL="1143000" indent="-228600">
              <a:tabLst>
                <a:tab pos="1379538" algn="l"/>
              </a:tabLst>
              <a:defRPr sz="2400">
                <a:solidFill>
                  <a:schemeClr val="tx1"/>
                </a:solidFill>
                <a:latin typeface="Times New Roman" panose="02020603050405020304" pitchFamily="18" charset="0"/>
              </a:defRPr>
            </a:lvl3pPr>
            <a:lvl4pPr marL="1600200" indent="-228600">
              <a:tabLst>
                <a:tab pos="1379538" algn="l"/>
              </a:tabLst>
              <a:defRPr sz="2400">
                <a:solidFill>
                  <a:schemeClr val="tx1"/>
                </a:solidFill>
                <a:latin typeface="Times New Roman" panose="02020603050405020304" pitchFamily="18" charset="0"/>
              </a:defRPr>
            </a:lvl4pPr>
            <a:lvl5pPr marL="2057400" indent="-228600">
              <a:tabLst>
                <a:tab pos="137953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9pPr>
          </a:lstStyle>
          <a:p>
            <a:r>
              <a:rPr lang="en-US" altLang="en-US"/>
              <a:t> </a:t>
            </a:r>
            <a:r>
              <a:rPr lang="en-US" altLang="en-US">
                <a:solidFill>
                  <a:srgbClr val="FFFFCC"/>
                </a:solidFill>
              </a:rPr>
              <a:t>5.0</a:t>
            </a:r>
            <a:r>
              <a:rPr lang="en-US" altLang="en-US" b="1">
                <a:solidFill>
                  <a:srgbClr val="FFFFCC"/>
                </a:solidFill>
              </a:rPr>
              <a:t>	Design Parameters	       </a:t>
            </a:r>
            <a:r>
              <a:rPr lang="en-US" altLang="en-US" sz="1500" b="1">
                <a:solidFill>
                  <a:srgbClr val="FFFFCC"/>
                </a:solidFill>
              </a:rPr>
              <a:t>(Contd.)</a:t>
            </a:r>
            <a:r>
              <a:rPr lang="en-US" altLang="en-US" sz="2000" b="1">
                <a:solidFill>
                  <a:srgbClr val="FFFFCC"/>
                </a:solidFill>
                <a:latin typeface="Arial" panose="020B0604020202020204" pitchFamily="34" charset="0"/>
              </a:rPr>
              <a:t> </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0514" name="Picture 2">
            <a:extLst>
              <a:ext uri="{FF2B5EF4-FFF2-40B4-BE49-F238E27FC236}">
                <a16:creationId xmlns:a16="http://schemas.microsoft.com/office/drawing/2014/main" id="{A3504B51-2E0D-4526-48B7-9A11A00529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0515" name="Rectangle 9">
            <a:extLst>
              <a:ext uri="{FF2B5EF4-FFF2-40B4-BE49-F238E27FC236}">
                <a16:creationId xmlns:a16="http://schemas.microsoft.com/office/drawing/2014/main" id="{EDDE2D03-8032-2A37-445B-6C4759B87636}"/>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20516" name="Text Box 11">
            <a:extLst>
              <a:ext uri="{FF2B5EF4-FFF2-40B4-BE49-F238E27FC236}">
                <a16:creationId xmlns:a16="http://schemas.microsoft.com/office/drawing/2014/main" id="{11C7A54C-5F91-7CD0-2A8C-185DBC04B056}"/>
              </a:ext>
            </a:extLst>
          </p:cNvPr>
          <p:cNvSpPr txBox="1">
            <a:spLocks noChangeArrowheads="1"/>
          </p:cNvSpPr>
          <p:nvPr/>
        </p:nvSpPr>
        <p:spPr bwMode="auto">
          <a:xfrm>
            <a:off x="73025" y="304800"/>
            <a:ext cx="8613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1379538" algn="l"/>
              </a:tabLst>
              <a:defRPr sz="2400">
                <a:solidFill>
                  <a:schemeClr val="tx1"/>
                </a:solidFill>
                <a:latin typeface="Times New Roman" panose="02020603050405020304" pitchFamily="18" charset="0"/>
              </a:defRPr>
            </a:lvl1pPr>
            <a:lvl2pPr marL="742950" indent="-285750">
              <a:tabLst>
                <a:tab pos="1379538" algn="l"/>
              </a:tabLst>
              <a:defRPr sz="2400">
                <a:solidFill>
                  <a:schemeClr val="tx1"/>
                </a:solidFill>
                <a:latin typeface="Times New Roman" panose="02020603050405020304" pitchFamily="18" charset="0"/>
              </a:defRPr>
            </a:lvl2pPr>
            <a:lvl3pPr marL="1143000" indent="-228600">
              <a:tabLst>
                <a:tab pos="1379538" algn="l"/>
              </a:tabLst>
              <a:defRPr sz="2400">
                <a:solidFill>
                  <a:schemeClr val="tx1"/>
                </a:solidFill>
                <a:latin typeface="Times New Roman" panose="02020603050405020304" pitchFamily="18" charset="0"/>
              </a:defRPr>
            </a:lvl3pPr>
            <a:lvl4pPr marL="1600200" indent="-228600">
              <a:tabLst>
                <a:tab pos="1379538" algn="l"/>
              </a:tabLst>
              <a:defRPr sz="2400">
                <a:solidFill>
                  <a:schemeClr val="tx1"/>
                </a:solidFill>
                <a:latin typeface="Times New Roman" panose="02020603050405020304" pitchFamily="18" charset="0"/>
              </a:defRPr>
            </a:lvl4pPr>
            <a:lvl5pPr marL="2057400" indent="-228600">
              <a:tabLst>
                <a:tab pos="137953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9pPr>
          </a:lstStyle>
          <a:p>
            <a:r>
              <a:rPr lang="en-US" altLang="en-US"/>
              <a:t> </a:t>
            </a:r>
            <a:r>
              <a:rPr lang="en-US" altLang="en-US">
                <a:solidFill>
                  <a:srgbClr val="FFFFCC"/>
                </a:solidFill>
              </a:rPr>
              <a:t>5.0</a:t>
            </a:r>
            <a:r>
              <a:rPr lang="en-US" altLang="en-US" b="1">
                <a:solidFill>
                  <a:srgbClr val="FFFFCC"/>
                </a:solidFill>
              </a:rPr>
              <a:t>	Design Parameters	       </a:t>
            </a:r>
            <a:r>
              <a:rPr lang="en-US" altLang="en-US" sz="1500" b="1">
                <a:solidFill>
                  <a:srgbClr val="FFFFCC"/>
                </a:solidFill>
              </a:rPr>
              <a:t>(Contd.)</a:t>
            </a:r>
            <a:r>
              <a:rPr lang="en-US" altLang="en-US" sz="2000" b="1">
                <a:solidFill>
                  <a:srgbClr val="FFFFCC"/>
                </a:solidFill>
                <a:latin typeface="Arial" panose="020B0604020202020204" pitchFamily="34" charset="0"/>
              </a:rPr>
              <a:t> </a:t>
            </a:r>
          </a:p>
        </p:txBody>
      </p:sp>
      <p:grpSp>
        <p:nvGrpSpPr>
          <p:cNvPr id="320517" name="Group 13">
            <a:extLst>
              <a:ext uri="{FF2B5EF4-FFF2-40B4-BE49-F238E27FC236}">
                <a16:creationId xmlns:a16="http://schemas.microsoft.com/office/drawing/2014/main" id="{8F44F21F-2E41-ED53-9670-5CB2C4308A11}"/>
              </a:ext>
            </a:extLst>
          </p:cNvPr>
          <p:cNvGrpSpPr>
            <a:grpSpLocks/>
          </p:cNvGrpSpPr>
          <p:nvPr/>
        </p:nvGrpSpPr>
        <p:grpSpPr bwMode="auto">
          <a:xfrm>
            <a:off x="228600" y="1249363"/>
            <a:ext cx="8534400" cy="2347912"/>
            <a:chOff x="144" y="787"/>
            <a:chExt cx="5376" cy="1479"/>
          </a:xfrm>
        </p:grpSpPr>
        <p:sp>
          <p:nvSpPr>
            <p:cNvPr id="320521" name="Rectangle 6">
              <a:extLst>
                <a:ext uri="{FF2B5EF4-FFF2-40B4-BE49-F238E27FC236}">
                  <a16:creationId xmlns:a16="http://schemas.microsoft.com/office/drawing/2014/main" id="{DFE322D3-EB6D-7625-A63F-31AC1F4C406A}"/>
                </a:ext>
              </a:extLst>
            </p:cNvPr>
            <p:cNvSpPr>
              <a:spLocks noChangeArrowheads="1"/>
            </p:cNvSpPr>
            <p:nvPr/>
          </p:nvSpPr>
          <p:spPr bwMode="auto">
            <a:xfrm>
              <a:off x="144" y="787"/>
              <a:ext cx="5328"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5.1	Limit </a:t>
              </a:r>
              <a:r>
                <a:rPr lang="en-US" altLang="en-US" sz="2000" b="1"/>
                <a:t>Bond Stress between concrete and reinforcement steel deformed bars in tension of grade Fe: 415</a:t>
              </a:r>
            </a:p>
          </p:txBody>
        </p:sp>
        <p:sp>
          <p:nvSpPr>
            <p:cNvPr id="320522" name="Rectangle 7">
              <a:extLst>
                <a:ext uri="{FF2B5EF4-FFF2-40B4-BE49-F238E27FC236}">
                  <a16:creationId xmlns:a16="http://schemas.microsoft.com/office/drawing/2014/main" id="{34A2232E-9D4C-95BE-CB70-C2A2960D0548}"/>
                </a:ext>
              </a:extLst>
            </p:cNvPr>
            <p:cNvSpPr>
              <a:spLocks noChangeArrowheads="1"/>
            </p:cNvSpPr>
            <p:nvPr/>
          </p:nvSpPr>
          <p:spPr bwMode="auto">
            <a:xfrm>
              <a:off x="432" y="1428"/>
              <a:ext cx="4608" cy="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tabLst>
                  <a:tab pos="5262563" algn="l"/>
                </a:tabLst>
                <a:defRPr sz="2400">
                  <a:solidFill>
                    <a:schemeClr val="tx1"/>
                  </a:solidFill>
                  <a:latin typeface="Times New Roman" panose="02020603050405020304" pitchFamily="18" charset="0"/>
                </a:defRPr>
              </a:lvl1pPr>
              <a:lvl2pPr marL="914400" indent="-457200">
                <a:tabLst>
                  <a:tab pos="5262563" algn="l"/>
                </a:tabLst>
                <a:defRPr sz="2400">
                  <a:solidFill>
                    <a:schemeClr val="tx1"/>
                  </a:solidFill>
                  <a:latin typeface="Times New Roman" panose="02020603050405020304" pitchFamily="18" charset="0"/>
                </a:defRPr>
              </a:lvl2pPr>
              <a:lvl3pPr marL="1371600" indent="-457200">
                <a:tabLst>
                  <a:tab pos="5262563" algn="l"/>
                </a:tabLst>
                <a:defRPr sz="2400">
                  <a:solidFill>
                    <a:schemeClr val="tx1"/>
                  </a:solidFill>
                  <a:latin typeface="Times New Roman" panose="02020603050405020304" pitchFamily="18" charset="0"/>
                </a:defRPr>
              </a:lvl3pPr>
              <a:lvl4pPr marL="1828800" indent="-457200">
                <a:tabLst>
                  <a:tab pos="5262563" algn="l"/>
                </a:tabLst>
                <a:defRPr sz="2400">
                  <a:solidFill>
                    <a:schemeClr val="tx1"/>
                  </a:solidFill>
                  <a:latin typeface="Times New Roman" panose="02020603050405020304" pitchFamily="18" charset="0"/>
                </a:defRPr>
              </a:lvl4pPr>
              <a:lvl5pPr marL="2286000" indent="-457200">
                <a:tabLst>
                  <a:tab pos="5262563" algn="l"/>
                </a:tabLst>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9pPr>
            </a:lstStyle>
            <a:p>
              <a:pPr>
                <a:lnSpc>
                  <a:spcPct val="150000"/>
                </a:lnSpc>
              </a:pPr>
              <a:r>
                <a:rPr lang="en-US" altLang="en-US" sz="1500" b="1">
                  <a:latin typeface="Arial" panose="020B0604020202020204" pitchFamily="34" charset="0"/>
                </a:rPr>
                <a:t>		As per IS : 456.</a:t>
              </a:r>
            </a:p>
            <a:p>
              <a:pPr>
                <a:lnSpc>
                  <a:spcPct val="150000"/>
                </a:lnSpc>
              </a:pPr>
              <a:r>
                <a:rPr lang="en-US" altLang="en-US" sz="1500" b="1">
                  <a:latin typeface="Arial" panose="020B0604020202020204" pitchFamily="34" charset="0"/>
                </a:rPr>
                <a:t>(A)	</a:t>
              </a:r>
              <a:r>
                <a:rPr lang="en-US" altLang="en-US" sz="1500" b="1"/>
                <a:t>With M : 15 Mix</a:t>
              </a:r>
              <a:r>
                <a:rPr lang="en-US" altLang="en-US" sz="1500" b="1">
                  <a:latin typeface="Arial" panose="020B0604020202020204" pitchFamily="34" charset="0"/>
                </a:rPr>
                <a:t>.	16    k.g./cm</a:t>
              </a:r>
              <a:r>
                <a:rPr lang="en-US" altLang="en-US" sz="1500" b="1" baseline="30000">
                  <a:latin typeface="Arial" panose="020B0604020202020204" pitchFamily="34" charset="0"/>
                </a:rPr>
                <a:t>2</a:t>
              </a:r>
            </a:p>
            <a:p>
              <a:pPr>
                <a:lnSpc>
                  <a:spcPct val="150000"/>
                </a:lnSpc>
              </a:pPr>
              <a:r>
                <a:rPr lang="en-US" altLang="en-US" sz="1500" b="1">
                  <a:latin typeface="Arial" panose="020B0604020202020204" pitchFamily="34" charset="0"/>
                </a:rPr>
                <a:t>(B)	</a:t>
              </a:r>
              <a:r>
                <a:rPr lang="en-US" altLang="en-US" sz="1500" b="1"/>
                <a:t>With M : 20 Mix</a:t>
              </a:r>
              <a:r>
                <a:rPr lang="en-US" altLang="en-US" sz="1500" b="1">
                  <a:latin typeface="Arial" panose="020B0604020202020204" pitchFamily="34" charset="0"/>
                </a:rPr>
                <a:t>.	19.5 k.g./cm</a:t>
              </a:r>
              <a:r>
                <a:rPr lang="en-US" altLang="en-US" sz="1500" b="1" baseline="30000">
                  <a:latin typeface="Arial" panose="020B0604020202020204" pitchFamily="34" charset="0"/>
                </a:rPr>
                <a:t>2</a:t>
              </a:r>
            </a:p>
          </p:txBody>
        </p:sp>
        <p:sp>
          <p:nvSpPr>
            <p:cNvPr id="320523" name="Rectangle 8">
              <a:extLst>
                <a:ext uri="{FF2B5EF4-FFF2-40B4-BE49-F238E27FC236}">
                  <a16:creationId xmlns:a16="http://schemas.microsoft.com/office/drawing/2014/main" id="{DD32D4A3-020B-9E61-4B5A-7B65843A9058}"/>
                </a:ext>
              </a:extLst>
            </p:cNvPr>
            <p:cNvSpPr>
              <a:spLocks noChangeArrowheads="1"/>
            </p:cNvSpPr>
            <p:nvPr/>
          </p:nvSpPr>
          <p:spPr bwMode="auto">
            <a:xfrm>
              <a:off x="144" y="1248"/>
              <a:ext cx="532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	</a:t>
              </a:r>
              <a:r>
                <a:rPr lang="en-US" altLang="en-US" b="1"/>
                <a:t>Confirming IS : 1786-1985 or IS : 1139-1966</a:t>
              </a:r>
              <a:endParaRPr lang="en-US" altLang="en-US" sz="2200" b="1">
                <a:latin typeface="Arial" panose="020B0604020202020204" pitchFamily="34" charset="0"/>
              </a:endParaRPr>
            </a:p>
          </p:txBody>
        </p:sp>
        <p:sp>
          <p:nvSpPr>
            <p:cNvPr id="320524" name="Rectangle 12">
              <a:extLst>
                <a:ext uri="{FF2B5EF4-FFF2-40B4-BE49-F238E27FC236}">
                  <a16:creationId xmlns:a16="http://schemas.microsoft.com/office/drawing/2014/main" id="{D55BD5FE-BAB7-558F-3B74-DFC2F5751752}"/>
                </a:ext>
              </a:extLst>
            </p:cNvPr>
            <p:cNvSpPr>
              <a:spLocks noChangeArrowheads="1"/>
            </p:cNvSpPr>
            <p:nvPr/>
          </p:nvSpPr>
          <p:spPr bwMode="auto">
            <a:xfrm>
              <a:off x="192" y="2064"/>
              <a:ext cx="5328" cy="2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Note : For bars in compression the above values shall be increased by 25 %.</a:t>
              </a:r>
            </a:p>
          </p:txBody>
        </p:sp>
      </p:grpSp>
      <p:sp>
        <p:nvSpPr>
          <p:cNvPr id="320518" name="Rectangle 15">
            <a:extLst>
              <a:ext uri="{FF2B5EF4-FFF2-40B4-BE49-F238E27FC236}">
                <a16:creationId xmlns:a16="http://schemas.microsoft.com/office/drawing/2014/main" id="{F2131B59-E162-984F-0390-CB3398878F4D}"/>
              </a:ext>
            </a:extLst>
          </p:cNvPr>
          <p:cNvSpPr>
            <a:spLocks noChangeArrowheads="1"/>
          </p:cNvSpPr>
          <p:nvPr/>
        </p:nvSpPr>
        <p:spPr bwMode="auto">
          <a:xfrm>
            <a:off x="228600" y="4114800"/>
            <a:ext cx="84582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5.2	Limit Bond Stress between Concrete and Stubs in Tension with</a:t>
            </a:r>
            <a:endParaRPr lang="en-US" altLang="en-US" sz="2000"/>
          </a:p>
        </p:txBody>
      </p:sp>
      <p:sp>
        <p:nvSpPr>
          <p:cNvPr id="320519" name="Rectangle 16">
            <a:extLst>
              <a:ext uri="{FF2B5EF4-FFF2-40B4-BE49-F238E27FC236}">
                <a16:creationId xmlns:a16="http://schemas.microsoft.com/office/drawing/2014/main" id="{568E1922-FA69-F902-CA14-1470E7479C8C}"/>
              </a:ext>
            </a:extLst>
          </p:cNvPr>
          <p:cNvSpPr>
            <a:spLocks noChangeArrowheads="1"/>
          </p:cNvSpPr>
          <p:nvPr/>
        </p:nvSpPr>
        <p:spPr bwMode="auto">
          <a:xfrm>
            <a:off x="685800" y="4724400"/>
            <a:ext cx="73152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tabLst>
                <a:tab pos="5262563" algn="l"/>
              </a:tabLst>
              <a:defRPr sz="2400">
                <a:solidFill>
                  <a:schemeClr val="tx1"/>
                </a:solidFill>
                <a:latin typeface="Times New Roman" panose="02020603050405020304" pitchFamily="18" charset="0"/>
              </a:defRPr>
            </a:lvl1pPr>
            <a:lvl2pPr marL="914400" indent="-457200">
              <a:tabLst>
                <a:tab pos="5262563" algn="l"/>
              </a:tabLst>
              <a:defRPr sz="2400">
                <a:solidFill>
                  <a:schemeClr val="tx1"/>
                </a:solidFill>
                <a:latin typeface="Times New Roman" panose="02020603050405020304" pitchFamily="18" charset="0"/>
              </a:defRPr>
            </a:lvl2pPr>
            <a:lvl3pPr marL="1371600" indent="-457200">
              <a:tabLst>
                <a:tab pos="5262563" algn="l"/>
              </a:tabLst>
              <a:defRPr sz="2400">
                <a:solidFill>
                  <a:schemeClr val="tx1"/>
                </a:solidFill>
                <a:latin typeface="Times New Roman" panose="02020603050405020304" pitchFamily="18" charset="0"/>
              </a:defRPr>
            </a:lvl3pPr>
            <a:lvl4pPr marL="1828800" indent="-457200">
              <a:tabLst>
                <a:tab pos="5262563" algn="l"/>
              </a:tabLst>
              <a:defRPr sz="2400">
                <a:solidFill>
                  <a:schemeClr val="tx1"/>
                </a:solidFill>
                <a:latin typeface="Times New Roman" panose="02020603050405020304" pitchFamily="18" charset="0"/>
              </a:defRPr>
            </a:lvl4pPr>
            <a:lvl5pPr marL="2286000" indent="-457200">
              <a:tabLst>
                <a:tab pos="5262563" algn="l"/>
              </a:tabLst>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9pPr>
          </a:lstStyle>
          <a:p>
            <a:pPr>
              <a:lnSpc>
                <a:spcPct val="150000"/>
              </a:lnSpc>
            </a:pPr>
            <a:r>
              <a:rPr lang="en-US" altLang="en-US" sz="1500" b="1">
                <a:latin typeface="Arial" panose="020B0604020202020204" pitchFamily="34" charset="0"/>
              </a:rPr>
              <a:t>(A)	</a:t>
            </a:r>
            <a:r>
              <a:rPr lang="en-US" altLang="en-US" sz="1500" b="1"/>
              <a:t>With M : 15 Mix</a:t>
            </a:r>
            <a:r>
              <a:rPr lang="en-US" altLang="en-US" sz="1500" b="1">
                <a:latin typeface="Arial" panose="020B0604020202020204" pitchFamily="34" charset="0"/>
              </a:rPr>
              <a:t>.	10   k.g./cm</a:t>
            </a:r>
            <a:r>
              <a:rPr lang="en-US" altLang="en-US" sz="1500" b="1" baseline="30000">
                <a:latin typeface="Arial" panose="020B0604020202020204" pitchFamily="34" charset="0"/>
              </a:rPr>
              <a:t>2</a:t>
            </a:r>
          </a:p>
          <a:p>
            <a:pPr>
              <a:lnSpc>
                <a:spcPct val="150000"/>
              </a:lnSpc>
            </a:pPr>
            <a:r>
              <a:rPr lang="en-US" altLang="en-US" sz="1500" b="1">
                <a:latin typeface="Arial" panose="020B0604020202020204" pitchFamily="34" charset="0"/>
              </a:rPr>
              <a:t>(B)	</a:t>
            </a:r>
            <a:r>
              <a:rPr lang="en-US" altLang="en-US" sz="1500" b="1"/>
              <a:t>With M : 20 Mix</a:t>
            </a:r>
            <a:r>
              <a:rPr lang="en-US" altLang="en-US" sz="1500" b="1">
                <a:latin typeface="Arial" panose="020B0604020202020204" pitchFamily="34" charset="0"/>
              </a:rPr>
              <a:t>.	12   k.g./cm</a:t>
            </a:r>
            <a:r>
              <a:rPr lang="en-US" altLang="en-US" sz="1500" b="1" baseline="30000">
                <a:latin typeface="Arial" panose="020B0604020202020204" pitchFamily="34" charset="0"/>
              </a:rPr>
              <a:t>2</a:t>
            </a:r>
          </a:p>
        </p:txBody>
      </p:sp>
      <p:sp>
        <p:nvSpPr>
          <p:cNvPr id="320520" name="Rectangle 18">
            <a:extLst>
              <a:ext uri="{FF2B5EF4-FFF2-40B4-BE49-F238E27FC236}">
                <a16:creationId xmlns:a16="http://schemas.microsoft.com/office/drawing/2014/main" id="{92D8B042-BF29-AA6B-7F87-9C811CF2AAAD}"/>
              </a:ext>
            </a:extLst>
          </p:cNvPr>
          <p:cNvSpPr>
            <a:spLocks noChangeArrowheads="1"/>
          </p:cNvSpPr>
          <p:nvPr/>
        </p:nvSpPr>
        <p:spPr bwMode="auto">
          <a:xfrm>
            <a:off x="304800" y="5562600"/>
            <a:ext cx="84582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1500" b="1">
                <a:latin typeface="Arial" panose="020B0604020202020204" pitchFamily="34" charset="0"/>
              </a:rPr>
              <a:t>Note : For bars in compression the above values shall be increased by 25 %.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562" name="Picture 2">
            <a:extLst>
              <a:ext uri="{FF2B5EF4-FFF2-40B4-BE49-F238E27FC236}">
                <a16:creationId xmlns:a16="http://schemas.microsoft.com/office/drawing/2014/main" id="{7A104F9D-FDFF-74BB-7875-3FB5F759B2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2563" name="Rectangle 3">
            <a:extLst>
              <a:ext uri="{FF2B5EF4-FFF2-40B4-BE49-F238E27FC236}">
                <a16:creationId xmlns:a16="http://schemas.microsoft.com/office/drawing/2014/main" id="{CF0D72CA-BE42-7746-35A9-2F22F82DE161}"/>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22564" name="Text Box 4">
            <a:extLst>
              <a:ext uri="{FF2B5EF4-FFF2-40B4-BE49-F238E27FC236}">
                <a16:creationId xmlns:a16="http://schemas.microsoft.com/office/drawing/2014/main" id="{CB77ED62-C7B6-641C-E961-17B6BE5D483F}"/>
              </a:ext>
            </a:extLst>
          </p:cNvPr>
          <p:cNvSpPr txBox="1">
            <a:spLocks noChangeArrowheads="1"/>
          </p:cNvSpPr>
          <p:nvPr/>
        </p:nvSpPr>
        <p:spPr bwMode="auto">
          <a:xfrm>
            <a:off x="73025" y="304800"/>
            <a:ext cx="8613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1379538" algn="l"/>
              </a:tabLst>
              <a:defRPr sz="2400">
                <a:solidFill>
                  <a:schemeClr val="tx1"/>
                </a:solidFill>
                <a:latin typeface="Times New Roman" panose="02020603050405020304" pitchFamily="18" charset="0"/>
              </a:defRPr>
            </a:lvl1pPr>
            <a:lvl2pPr marL="742950" indent="-285750">
              <a:tabLst>
                <a:tab pos="1379538" algn="l"/>
              </a:tabLst>
              <a:defRPr sz="2400">
                <a:solidFill>
                  <a:schemeClr val="tx1"/>
                </a:solidFill>
                <a:latin typeface="Times New Roman" panose="02020603050405020304" pitchFamily="18" charset="0"/>
              </a:defRPr>
            </a:lvl2pPr>
            <a:lvl3pPr marL="1143000" indent="-228600">
              <a:tabLst>
                <a:tab pos="1379538" algn="l"/>
              </a:tabLst>
              <a:defRPr sz="2400">
                <a:solidFill>
                  <a:schemeClr val="tx1"/>
                </a:solidFill>
                <a:latin typeface="Times New Roman" panose="02020603050405020304" pitchFamily="18" charset="0"/>
              </a:defRPr>
            </a:lvl3pPr>
            <a:lvl4pPr marL="1600200" indent="-228600">
              <a:tabLst>
                <a:tab pos="1379538" algn="l"/>
              </a:tabLst>
              <a:defRPr sz="2400">
                <a:solidFill>
                  <a:schemeClr val="tx1"/>
                </a:solidFill>
                <a:latin typeface="Times New Roman" panose="02020603050405020304" pitchFamily="18" charset="0"/>
              </a:defRPr>
            </a:lvl4pPr>
            <a:lvl5pPr marL="2057400" indent="-228600">
              <a:tabLst>
                <a:tab pos="137953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379538" algn="l"/>
              </a:tabLst>
              <a:defRPr sz="2400">
                <a:solidFill>
                  <a:schemeClr val="tx1"/>
                </a:solidFill>
                <a:latin typeface="Times New Roman" panose="02020603050405020304" pitchFamily="18" charset="0"/>
              </a:defRPr>
            </a:lvl9pPr>
          </a:lstStyle>
          <a:p>
            <a:r>
              <a:rPr lang="en-US" altLang="en-US"/>
              <a:t> </a:t>
            </a:r>
            <a:r>
              <a:rPr lang="en-US" altLang="en-US">
                <a:solidFill>
                  <a:srgbClr val="FFFFCC"/>
                </a:solidFill>
              </a:rPr>
              <a:t>5.0</a:t>
            </a:r>
            <a:r>
              <a:rPr lang="en-US" altLang="en-US" b="1">
                <a:solidFill>
                  <a:srgbClr val="FFFFCC"/>
                </a:solidFill>
              </a:rPr>
              <a:t>	Design Parameters	       </a:t>
            </a:r>
            <a:r>
              <a:rPr lang="en-US" altLang="en-US" sz="1500" b="1">
                <a:solidFill>
                  <a:srgbClr val="FFFFCC"/>
                </a:solidFill>
              </a:rPr>
              <a:t>(Contd.)</a:t>
            </a:r>
            <a:r>
              <a:rPr lang="en-US" altLang="en-US" sz="2000" b="1">
                <a:solidFill>
                  <a:srgbClr val="FFFFCC"/>
                </a:solidFill>
                <a:latin typeface="Arial" panose="020B0604020202020204" pitchFamily="34" charset="0"/>
              </a:rPr>
              <a:t> </a:t>
            </a:r>
          </a:p>
        </p:txBody>
      </p:sp>
      <p:sp>
        <p:nvSpPr>
          <p:cNvPr id="322565" name="Rectangle 6">
            <a:extLst>
              <a:ext uri="{FF2B5EF4-FFF2-40B4-BE49-F238E27FC236}">
                <a16:creationId xmlns:a16="http://schemas.microsoft.com/office/drawing/2014/main" id="{DBA0EA61-6BCE-F070-CD09-96E9C60B150F}"/>
              </a:ext>
            </a:extLst>
          </p:cNvPr>
          <p:cNvSpPr>
            <a:spLocks noChangeArrowheads="1"/>
          </p:cNvSpPr>
          <p:nvPr/>
        </p:nvSpPr>
        <p:spPr bwMode="auto">
          <a:xfrm>
            <a:off x="228600" y="1401763"/>
            <a:ext cx="8458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5.3	Limit </a:t>
            </a:r>
            <a:r>
              <a:rPr lang="en-US" altLang="en-US" sz="2000" b="1"/>
              <a:t>Bond Stress between Rock and Concrete</a:t>
            </a:r>
          </a:p>
        </p:txBody>
      </p:sp>
      <p:sp>
        <p:nvSpPr>
          <p:cNvPr id="322566" name="Rectangle 7">
            <a:extLst>
              <a:ext uri="{FF2B5EF4-FFF2-40B4-BE49-F238E27FC236}">
                <a16:creationId xmlns:a16="http://schemas.microsoft.com/office/drawing/2014/main" id="{064FAB3C-8AED-79D9-3BA6-B0C5003B40E9}"/>
              </a:ext>
            </a:extLst>
          </p:cNvPr>
          <p:cNvSpPr>
            <a:spLocks noChangeArrowheads="1"/>
          </p:cNvSpPr>
          <p:nvPr/>
        </p:nvSpPr>
        <p:spPr bwMode="auto">
          <a:xfrm>
            <a:off x="685800" y="2266950"/>
            <a:ext cx="7315200" cy="112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tabLst>
                <a:tab pos="5262563" algn="l"/>
              </a:tabLst>
              <a:defRPr sz="2400">
                <a:solidFill>
                  <a:schemeClr val="tx1"/>
                </a:solidFill>
                <a:latin typeface="Times New Roman" panose="02020603050405020304" pitchFamily="18" charset="0"/>
              </a:defRPr>
            </a:lvl1pPr>
            <a:lvl2pPr marL="914400" indent="-457200">
              <a:tabLst>
                <a:tab pos="5262563" algn="l"/>
              </a:tabLst>
              <a:defRPr sz="2400">
                <a:solidFill>
                  <a:schemeClr val="tx1"/>
                </a:solidFill>
                <a:latin typeface="Times New Roman" panose="02020603050405020304" pitchFamily="18" charset="0"/>
              </a:defRPr>
            </a:lvl2pPr>
            <a:lvl3pPr marL="1371600" indent="-457200">
              <a:tabLst>
                <a:tab pos="5262563" algn="l"/>
              </a:tabLst>
              <a:defRPr sz="2400">
                <a:solidFill>
                  <a:schemeClr val="tx1"/>
                </a:solidFill>
                <a:latin typeface="Times New Roman" panose="02020603050405020304" pitchFamily="18" charset="0"/>
              </a:defRPr>
            </a:lvl3pPr>
            <a:lvl4pPr marL="1828800" indent="-457200">
              <a:tabLst>
                <a:tab pos="5262563" algn="l"/>
              </a:tabLst>
              <a:defRPr sz="2400">
                <a:solidFill>
                  <a:schemeClr val="tx1"/>
                </a:solidFill>
                <a:latin typeface="Times New Roman" panose="02020603050405020304" pitchFamily="18" charset="0"/>
              </a:defRPr>
            </a:lvl4pPr>
            <a:lvl5pPr marL="2286000" indent="-457200">
              <a:tabLst>
                <a:tab pos="5262563" algn="l"/>
              </a:tabLst>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9pPr>
          </a:lstStyle>
          <a:p>
            <a:pPr>
              <a:lnSpc>
                <a:spcPct val="150000"/>
              </a:lnSpc>
            </a:pPr>
            <a:r>
              <a:rPr lang="en-US" altLang="en-US" sz="1500" b="1">
                <a:latin typeface="Arial" panose="020B0604020202020204" pitchFamily="34" charset="0"/>
              </a:rPr>
              <a:t>		As per IS : 456.</a:t>
            </a:r>
          </a:p>
          <a:p>
            <a:pPr>
              <a:lnSpc>
                <a:spcPct val="150000"/>
              </a:lnSpc>
            </a:pPr>
            <a:r>
              <a:rPr lang="en-US" altLang="en-US" sz="1500" b="1">
                <a:latin typeface="Arial" panose="020B0604020202020204" pitchFamily="34" charset="0"/>
              </a:rPr>
              <a:t>(A)	</a:t>
            </a:r>
            <a:r>
              <a:rPr lang="en-US" altLang="en-US" sz="1500" b="1"/>
              <a:t>In Fissured  Rock	</a:t>
            </a:r>
            <a:r>
              <a:rPr lang="en-US" altLang="en-US" sz="1500" b="1">
                <a:latin typeface="Arial" panose="020B0604020202020204" pitchFamily="34" charset="0"/>
              </a:rPr>
              <a:t>1.5    k.g./cm</a:t>
            </a:r>
            <a:r>
              <a:rPr lang="en-US" altLang="en-US" sz="1500" b="1" baseline="30000">
                <a:latin typeface="Arial" panose="020B0604020202020204" pitchFamily="34" charset="0"/>
              </a:rPr>
              <a:t>2</a:t>
            </a:r>
          </a:p>
          <a:p>
            <a:pPr>
              <a:lnSpc>
                <a:spcPct val="150000"/>
              </a:lnSpc>
            </a:pPr>
            <a:r>
              <a:rPr lang="en-US" altLang="en-US" sz="1500" b="1">
                <a:latin typeface="Arial" panose="020B0604020202020204" pitchFamily="34" charset="0"/>
              </a:rPr>
              <a:t>(B)	</a:t>
            </a:r>
            <a:r>
              <a:rPr lang="en-US" altLang="en-US" sz="1500" b="1"/>
              <a:t>In Hard Rock</a:t>
            </a:r>
            <a:r>
              <a:rPr lang="en-US" altLang="en-US" sz="1500" b="1">
                <a:latin typeface="Arial" panose="020B0604020202020204" pitchFamily="34" charset="0"/>
              </a:rPr>
              <a:t>	4.0    k.g./cm</a:t>
            </a:r>
            <a:r>
              <a:rPr lang="en-US" altLang="en-US" sz="1500" b="1" baseline="30000">
                <a:latin typeface="Arial" panose="020B0604020202020204" pitchFamily="34" charset="0"/>
              </a:rPr>
              <a:t>2</a:t>
            </a:r>
          </a:p>
        </p:txBody>
      </p:sp>
      <p:sp>
        <p:nvSpPr>
          <p:cNvPr id="322567" name="Rectangle 8">
            <a:extLst>
              <a:ext uri="{FF2B5EF4-FFF2-40B4-BE49-F238E27FC236}">
                <a16:creationId xmlns:a16="http://schemas.microsoft.com/office/drawing/2014/main" id="{A8513BD7-D60E-43D3-C7DA-F341BA84B5F8}"/>
              </a:ext>
            </a:extLst>
          </p:cNvPr>
          <p:cNvSpPr>
            <a:spLocks noChangeArrowheads="1"/>
          </p:cNvSpPr>
          <p:nvPr/>
        </p:nvSpPr>
        <p:spPr bwMode="auto">
          <a:xfrm>
            <a:off x="228600" y="1981200"/>
            <a:ext cx="845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200" b="1">
                <a:latin typeface="Arial" panose="020B0604020202020204" pitchFamily="34" charset="0"/>
              </a:rPr>
              <a:t>	</a:t>
            </a:r>
            <a:r>
              <a:rPr lang="en-US" altLang="en-US" b="1"/>
              <a:t>Confirming IS : 1786-1985 or IS : 1139-1966</a:t>
            </a:r>
            <a:endParaRPr lang="en-US" altLang="en-US" sz="2200" b="1">
              <a:latin typeface="Arial" panose="020B0604020202020204" pitchFamily="34" charset="0"/>
            </a:endParaRPr>
          </a:p>
        </p:txBody>
      </p:sp>
      <p:sp>
        <p:nvSpPr>
          <p:cNvPr id="322568" name="Rectangle 10">
            <a:extLst>
              <a:ext uri="{FF2B5EF4-FFF2-40B4-BE49-F238E27FC236}">
                <a16:creationId xmlns:a16="http://schemas.microsoft.com/office/drawing/2014/main" id="{F4759335-8318-F599-E34E-F1E004B83395}"/>
              </a:ext>
            </a:extLst>
          </p:cNvPr>
          <p:cNvSpPr>
            <a:spLocks noChangeArrowheads="1"/>
          </p:cNvSpPr>
          <p:nvPr/>
        </p:nvSpPr>
        <p:spPr bwMode="auto">
          <a:xfrm>
            <a:off x="228600" y="4267200"/>
            <a:ext cx="8458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914400" indent="-9144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a:r>
              <a:rPr lang="en-US" altLang="en-US" sz="2000" b="1">
                <a:latin typeface="Arial" panose="020B0604020202020204" pitchFamily="34" charset="0"/>
              </a:rPr>
              <a:t>5.4	Limit Bond Stress between Hard Rock and Grout</a:t>
            </a:r>
            <a:endParaRPr lang="en-US" altLang="en-US" sz="2000"/>
          </a:p>
        </p:txBody>
      </p:sp>
      <p:sp>
        <p:nvSpPr>
          <p:cNvPr id="322569" name="Rectangle 11">
            <a:extLst>
              <a:ext uri="{FF2B5EF4-FFF2-40B4-BE49-F238E27FC236}">
                <a16:creationId xmlns:a16="http://schemas.microsoft.com/office/drawing/2014/main" id="{A8A44976-7BF2-6C3F-40AE-88A4A6D91412}"/>
              </a:ext>
            </a:extLst>
          </p:cNvPr>
          <p:cNvSpPr>
            <a:spLocks noChangeArrowheads="1"/>
          </p:cNvSpPr>
          <p:nvPr/>
        </p:nvSpPr>
        <p:spPr bwMode="auto">
          <a:xfrm>
            <a:off x="685800" y="4895850"/>
            <a:ext cx="7315200" cy="43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457200" indent="-457200">
              <a:tabLst>
                <a:tab pos="5262563" algn="l"/>
              </a:tabLst>
              <a:defRPr sz="2400">
                <a:solidFill>
                  <a:schemeClr val="tx1"/>
                </a:solidFill>
                <a:latin typeface="Times New Roman" panose="02020603050405020304" pitchFamily="18" charset="0"/>
              </a:defRPr>
            </a:lvl1pPr>
            <a:lvl2pPr marL="914400" indent="-457200">
              <a:tabLst>
                <a:tab pos="5262563" algn="l"/>
              </a:tabLst>
              <a:defRPr sz="2400">
                <a:solidFill>
                  <a:schemeClr val="tx1"/>
                </a:solidFill>
                <a:latin typeface="Times New Roman" panose="02020603050405020304" pitchFamily="18" charset="0"/>
              </a:defRPr>
            </a:lvl2pPr>
            <a:lvl3pPr marL="1371600" indent="-457200">
              <a:tabLst>
                <a:tab pos="5262563" algn="l"/>
              </a:tabLst>
              <a:defRPr sz="2400">
                <a:solidFill>
                  <a:schemeClr val="tx1"/>
                </a:solidFill>
                <a:latin typeface="Times New Roman" panose="02020603050405020304" pitchFamily="18" charset="0"/>
              </a:defRPr>
            </a:lvl3pPr>
            <a:lvl4pPr marL="1828800" indent="-457200">
              <a:tabLst>
                <a:tab pos="5262563" algn="l"/>
              </a:tabLst>
              <a:defRPr sz="2400">
                <a:solidFill>
                  <a:schemeClr val="tx1"/>
                </a:solidFill>
                <a:latin typeface="Times New Roman" panose="02020603050405020304" pitchFamily="18" charset="0"/>
              </a:defRPr>
            </a:lvl4pPr>
            <a:lvl5pPr marL="2286000" indent="-457200">
              <a:tabLst>
                <a:tab pos="5262563" algn="l"/>
              </a:tabLst>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tabLst>
                <a:tab pos="5262563" algn="l"/>
              </a:tabLst>
              <a:defRPr sz="2400">
                <a:solidFill>
                  <a:schemeClr val="tx1"/>
                </a:solidFill>
                <a:latin typeface="Times New Roman" panose="02020603050405020304" pitchFamily="18" charset="0"/>
              </a:defRPr>
            </a:lvl9pPr>
          </a:lstStyle>
          <a:p>
            <a:pPr>
              <a:lnSpc>
                <a:spcPct val="150000"/>
              </a:lnSpc>
            </a:pPr>
            <a:r>
              <a:rPr lang="en-US" altLang="en-US" sz="1500" b="1">
                <a:latin typeface="Arial" panose="020B0604020202020204" pitchFamily="34" charset="0"/>
              </a:rPr>
              <a:t>		2.0   k.g./cm</a:t>
            </a:r>
            <a:r>
              <a:rPr lang="en-US" altLang="en-US" sz="1500" b="1" baseline="30000">
                <a:latin typeface="Arial" panose="020B0604020202020204" pitchFamily="34" charset="0"/>
              </a:rPr>
              <a:t>2</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4610" name="Picture 2">
            <a:extLst>
              <a:ext uri="{FF2B5EF4-FFF2-40B4-BE49-F238E27FC236}">
                <a16:creationId xmlns:a16="http://schemas.microsoft.com/office/drawing/2014/main" id="{FDA2253F-990F-5FC8-E99B-EC74738702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4611" name="Rectangle 3">
            <a:extLst>
              <a:ext uri="{FF2B5EF4-FFF2-40B4-BE49-F238E27FC236}">
                <a16:creationId xmlns:a16="http://schemas.microsoft.com/office/drawing/2014/main" id="{1933F16B-75AF-F8A1-A15C-8BE9267464EE}"/>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24612" name="Text Box 4">
            <a:extLst>
              <a:ext uri="{FF2B5EF4-FFF2-40B4-BE49-F238E27FC236}">
                <a16:creationId xmlns:a16="http://schemas.microsoft.com/office/drawing/2014/main" id="{5E09174C-AE6A-250B-3EE5-8A2AAC0114C1}"/>
              </a:ext>
            </a:extLst>
          </p:cNvPr>
          <p:cNvSpPr txBox="1">
            <a:spLocks noChangeArrowheads="1"/>
          </p:cNvSpPr>
          <p:nvPr/>
        </p:nvSpPr>
        <p:spPr bwMode="auto">
          <a:xfrm>
            <a:off x="100013" y="304800"/>
            <a:ext cx="891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  </a:t>
            </a:r>
            <a:r>
              <a:rPr lang="en-US" altLang="en-US" sz="2000" b="1">
                <a:solidFill>
                  <a:srgbClr val="FFFFCC"/>
                </a:solidFill>
                <a:latin typeface="Arial" panose="020B0604020202020204" pitchFamily="34" charset="0"/>
              </a:rPr>
              <a:t>6.0		 </a:t>
            </a:r>
            <a:r>
              <a:rPr lang="en-US" altLang="en-US" b="1">
                <a:solidFill>
                  <a:srgbClr val="FFFFCC"/>
                </a:solidFill>
              </a:rPr>
              <a:t>CONCLUSION</a:t>
            </a:r>
            <a:endParaRPr lang="en-US" altLang="en-US" sz="1500" b="1">
              <a:solidFill>
                <a:srgbClr val="FFFFCC"/>
              </a:solidFill>
              <a:latin typeface="Arial" panose="020B0604020202020204" pitchFamily="34" charset="0"/>
            </a:endParaRPr>
          </a:p>
        </p:txBody>
      </p:sp>
      <p:sp>
        <p:nvSpPr>
          <p:cNvPr id="324613" name="Text Box 5">
            <a:extLst>
              <a:ext uri="{FF2B5EF4-FFF2-40B4-BE49-F238E27FC236}">
                <a16:creationId xmlns:a16="http://schemas.microsoft.com/office/drawing/2014/main" id="{2685248E-6E0D-C15F-B3B0-8F2388712636}"/>
              </a:ext>
            </a:extLst>
          </p:cNvPr>
          <p:cNvSpPr txBox="1">
            <a:spLocks noChangeArrowheads="1"/>
          </p:cNvSpPr>
          <p:nvPr/>
        </p:nvSpPr>
        <p:spPr bwMode="auto">
          <a:xfrm>
            <a:off x="227013" y="1476375"/>
            <a:ext cx="8610600" cy="5118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258888" indent="-793750">
              <a:tabLst>
                <a:tab pos="1258888" algn="l"/>
              </a:tabLst>
              <a:defRPr sz="2400">
                <a:solidFill>
                  <a:schemeClr val="tx1"/>
                </a:solidFill>
                <a:latin typeface="Times New Roman" panose="02020603050405020304" pitchFamily="18" charset="0"/>
              </a:defRPr>
            </a:lvl1pPr>
            <a:lvl2pPr marL="742950" indent="-285750">
              <a:tabLst>
                <a:tab pos="1258888" algn="l"/>
              </a:tabLst>
              <a:defRPr sz="2400">
                <a:solidFill>
                  <a:schemeClr val="tx1"/>
                </a:solidFill>
                <a:latin typeface="Times New Roman" panose="02020603050405020304" pitchFamily="18" charset="0"/>
              </a:defRPr>
            </a:lvl2pPr>
            <a:lvl3pPr marL="1143000" indent="-228600">
              <a:tabLst>
                <a:tab pos="1258888" algn="l"/>
              </a:tabLst>
              <a:defRPr sz="2400">
                <a:solidFill>
                  <a:schemeClr val="tx1"/>
                </a:solidFill>
                <a:latin typeface="Times New Roman" panose="02020603050405020304" pitchFamily="18" charset="0"/>
              </a:defRPr>
            </a:lvl3pPr>
            <a:lvl4pPr marL="1600200" indent="-228600">
              <a:tabLst>
                <a:tab pos="1258888" algn="l"/>
              </a:tabLst>
              <a:defRPr sz="2400">
                <a:solidFill>
                  <a:schemeClr val="tx1"/>
                </a:solidFill>
                <a:latin typeface="Times New Roman" panose="02020603050405020304" pitchFamily="18" charset="0"/>
              </a:defRPr>
            </a:lvl4pPr>
            <a:lvl5pPr marL="2057400" indent="-228600">
              <a:tabLst>
                <a:tab pos="125888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9pPr>
          </a:lstStyle>
          <a:p>
            <a:pPr algn="just" eaLnBrk="1" hangingPunct="1">
              <a:lnSpc>
                <a:spcPct val="200000"/>
              </a:lnSpc>
              <a:spcBef>
                <a:spcPct val="50000"/>
              </a:spcBef>
              <a:buFont typeface="Wingdings" panose="05000000000000000000" pitchFamily="2" charset="2"/>
              <a:buChar char="Ø"/>
            </a:pPr>
            <a:r>
              <a:rPr lang="en-US" altLang="en-US" sz="2200" b="1">
                <a:latin typeface="Arial" panose="020B0604020202020204" pitchFamily="34" charset="0"/>
              </a:rPr>
              <a:t>The foundation must faithfully support the tower structure against all possible design loads.</a:t>
            </a:r>
          </a:p>
          <a:p>
            <a:pPr algn="just" eaLnBrk="1" hangingPunct="1">
              <a:lnSpc>
                <a:spcPct val="200000"/>
              </a:lnSpc>
              <a:spcBef>
                <a:spcPct val="50000"/>
              </a:spcBef>
              <a:buFont typeface="Wingdings" panose="05000000000000000000" pitchFamily="2" charset="2"/>
              <a:buChar char="Ø"/>
            </a:pPr>
            <a:r>
              <a:rPr lang="en-US" altLang="en-US" sz="2200" b="1">
                <a:latin typeface="Arial" panose="020B0604020202020204" pitchFamily="34" charset="0"/>
              </a:rPr>
              <a:t>The design parameters should be selected based on the real classification of soil.</a:t>
            </a:r>
          </a:p>
          <a:p>
            <a:pPr algn="just" eaLnBrk="1" hangingPunct="1">
              <a:lnSpc>
                <a:spcPct val="200000"/>
              </a:lnSpc>
              <a:spcBef>
                <a:spcPct val="50000"/>
              </a:spcBef>
              <a:buFont typeface="Wingdings" panose="05000000000000000000" pitchFamily="2" charset="2"/>
              <a:buChar char="Ø"/>
            </a:pPr>
            <a:r>
              <a:rPr lang="en-US" altLang="en-US" sz="2200" b="1">
                <a:latin typeface="Arial" panose="020B0604020202020204" pitchFamily="34" charset="0"/>
              </a:rPr>
              <a:t>The stability of foundation and strength of the concrete should be the prime requirement of a reliable foundation.</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634" name="Picture 2">
            <a:extLst>
              <a:ext uri="{FF2B5EF4-FFF2-40B4-BE49-F238E27FC236}">
                <a16:creationId xmlns:a16="http://schemas.microsoft.com/office/drawing/2014/main" id="{017D39BA-A1DC-E6F9-3D09-313330CD4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9144000" cy="6858000"/>
          </a:xfrm>
          <a:prstGeom prst="rect">
            <a:avLst/>
          </a:prstGeom>
          <a:noFill/>
          <a:ln>
            <a:noFill/>
          </a:ln>
          <a:effectLst>
            <a:outerShdw dist="107763" dir="189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5635" name="Rectangle 3">
            <a:extLst>
              <a:ext uri="{FF2B5EF4-FFF2-40B4-BE49-F238E27FC236}">
                <a16:creationId xmlns:a16="http://schemas.microsoft.com/office/drawing/2014/main" id="{4BACB815-C9D4-E94B-E504-478BF6864AB6}"/>
              </a:ext>
            </a:extLst>
          </p:cNvPr>
          <p:cNvSpPr>
            <a:spLocks noChangeArrowheads="1"/>
          </p:cNvSpPr>
          <p:nvPr/>
        </p:nvSpPr>
        <p:spPr bwMode="auto">
          <a:xfrm>
            <a:off x="0" y="228600"/>
            <a:ext cx="9144000" cy="685800"/>
          </a:xfrm>
          <a:prstGeom prst="rect">
            <a:avLst/>
          </a:prstGeom>
          <a:gradFill rotWithShape="0">
            <a:gsLst>
              <a:gs pos="0">
                <a:srgbClr val="202C4E"/>
              </a:gs>
              <a:gs pos="50000">
                <a:srgbClr val="5F86BB"/>
              </a:gs>
              <a:gs pos="100000">
                <a:srgbClr val="202C4E"/>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b="1" i="1">
              <a:latin typeface="Arial" panose="020B0604020202020204" pitchFamily="34" charset="0"/>
            </a:endParaRPr>
          </a:p>
        </p:txBody>
      </p:sp>
      <p:sp>
        <p:nvSpPr>
          <p:cNvPr id="325636" name="Text Box 4">
            <a:extLst>
              <a:ext uri="{FF2B5EF4-FFF2-40B4-BE49-F238E27FC236}">
                <a16:creationId xmlns:a16="http://schemas.microsoft.com/office/drawing/2014/main" id="{918625FD-68D5-FFE4-07B3-ECC4175E05B8}"/>
              </a:ext>
            </a:extLst>
          </p:cNvPr>
          <p:cNvSpPr txBox="1">
            <a:spLocks noChangeArrowheads="1"/>
          </p:cNvSpPr>
          <p:nvPr/>
        </p:nvSpPr>
        <p:spPr bwMode="auto">
          <a:xfrm>
            <a:off x="100013" y="339725"/>
            <a:ext cx="89154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200"/>
              <a:t>  </a:t>
            </a:r>
            <a:r>
              <a:rPr lang="en-US" altLang="en-US" sz="2200" b="1">
                <a:solidFill>
                  <a:srgbClr val="FFFFCC"/>
                </a:solidFill>
                <a:latin typeface="Arial" panose="020B0604020202020204" pitchFamily="34" charset="0"/>
              </a:rPr>
              <a:t>7.0		 </a:t>
            </a:r>
            <a:r>
              <a:rPr lang="en-US" altLang="en-US" sz="2200" b="1">
                <a:solidFill>
                  <a:srgbClr val="FFFFCC"/>
                </a:solidFill>
              </a:rPr>
              <a:t>THANKS !</a:t>
            </a:r>
            <a:endParaRPr lang="en-US" altLang="en-US" sz="2200" b="1">
              <a:solidFill>
                <a:srgbClr val="FFFFCC"/>
              </a:solidFill>
              <a:latin typeface="Arial" panose="020B0604020202020204" pitchFamily="34" charset="0"/>
            </a:endParaRPr>
          </a:p>
        </p:txBody>
      </p:sp>
      <p:sp>
        <p:nvSpPr>
          <p:cNvPr id="325637" name="Text Box 5">
            <a:extLst>
              <a:ext uri="{FF2B5EF4-FFF2-40B4-BE49-F238E27FC236}">
                <a16:creationId xmlns:a16="http://schemas.microsoft.com/office/drawing/2014/main" id="{E83D8B24-FD6D-FE74-8556-B0B98DA4FD79}"/>
              </a:ext>
            </a:extLst>
          </p:cNvPr>
          <p:cNvSpPr txBox="1">
            <a:spLocks noChangeArrowheads="1"/>
          </p:cNvSpPr>
          <p:nvPr/>
        </p:nvSpPr>
        <p:spPr bwMode="auto">
          <a:xfrm>
            <a:off x="228600" y="2514600"/>
            <a:ext cx="8610600"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258888" indent="-793750">
              <a:tabLst>
                <a:tab pos="1258888" algn="l"/>
              </a:tabLst>
              <a:defRPr sz="2400">
                <a:solidFill>
                  <a:schemeClr val="tx1"/>
                </a:solidFill>
                <a:latin typeface="Times New Roman" panose="02020603050405020304" pitchFamily="18" charset="0"/>
              </a:defRPr>
            </a:lvl1pPr>
            <a:lvl2pPr marL="742950" indent="-285750">
              <a:tabLst>
                <a:tab pos="1258888" algn="l"/>
              </a:tabLst>
              <a:defRPr sz="2400">
                <a:solidFill>
                  <a:schemeClr val="tx1"/>
                </a:solidFill>
                <a:latin typeface="Times New Roman" panose="02020603050405020304" pitchFamily="18" charset="0"/>
              </a:defRPr>
            </a:lvl2pPr>
            <a:lvl3pPr marL="1143000" indent="-228600">
              <a:tabLst>
                <a:tab pos="1258888" algn="l"/>
              </a:tabLst>
              <a:defRPr sz="2400">
                <a:solidFill>
                  <a:schemeClr val="tx1"/>
                </a:solidFill>
                <a:latin typeface="Times New Roman" panose="02020603050405020304" pitchFamily="18" charset="0"/>
              </a:defRPr>
            </a:lvl3pPr>
            <a:lvl4pPr marL="1600200" indent="-228600">
              <a:tabLst>
                <a:tab pos="1258888" algn="l"/>
              </a:tabLst>
              <a:defRPr sz="2400">
                <a:solidFill>
                  <a:schemeClr val="tx1"/>
                </a:solidFill>
                <a:latin typeface="Times New Roman" panose="02020603050405020304" pitchFamily="18" charset="0"/>
              </a:defRPr>
            </a:lvl4pPr>
            <a:lvl5pPr marL="2057400" indent="-228600">
              <a:tabLst>
                <a:tab pos="1258888"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1258888" algn="l"/>
              </a:tabLst>
              <a:defRPr sz="2400">
                <a:solidFill>
                  <a:schemeClr val="tx1"/>
                </a:solidFill>
                <a:latin typeface="Times New Roman" panose="02020603050405020304" pitchFamily="18" charset="0"/>
              </a:defRPr>
            </a:lvl9pPr>
          </a:lstStyle>
          <a:p>
            <a:pPr algn="ctr" eaLnBrk="1" hangingPunct="1">
              <a:lnSpc>
                <a:spcPct val="200000"/>
              </a:lnSpc>
              <a:spcBef>
                <a:spcPct val="50000"/>
              </a:spcBef>
              <a:buFont typeface="Wingdings" panose="05000000000000000000" pitchFamily="2" charset="2"/>
              <a:buNone/>
            </a:pPr>
            <a:r>
              <a:rPr lang="en-US" altLang="en-US" sz="5500" b="1">
                <a:latin typeface="Arial" panose="020B0604020202020204" pitchFamily="34" charset="0"/>
              </a:rPr>
              <a:t>! THANKS !</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1813</TotalTime>
  <Words>21391</Words>
  <Application>Microsoft Office PowerPoint</Application>
  <PresentationFormat>On-screen Show (4:3)</PresentationFormat>
  <Paragraphs>1448</Paragraphs>
  <Slides>276</Slides>
  <Notes>40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2</vt:i4>
      </vt:variant>
      <vt:variant>
        <vt:lpstr>Slide Titles</vt:lpstr>
      </vt:variant>
      <vt:variant>
        <vt:i4>276</vt:i4>
      </vt:variant>
    </vt:vector>
  </HeadingPairs>
  <TitlesOfParts>
    <vt:vector size="282" baseType="lpstr">
      <vt:lpstr>Times New Roman</vt:lpstr>
      <vt:lpstr>Wingdings</vt:lpstr>
      <vt:lpstr>Arial</vt:lpstr>
      <vt:lpstr>Default Design</vt:lpstr>
      <vt:lpstr>Bitmap Image</vt:lpstr>
      <vt:lpstr>CorelPhotoPaint.Image.10</vt:lpstr>
      <vt:lpstr>PowerPoint Presentation</vt:lpstr>
      <vt:lpstr>VOLUME – 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VOLUME – I 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BINDEM SRINIVASA RAO</dc:creator>
  <cp:lastModifiedBy>APTRANSCO</cp:lastModifiedBy>
  <cp:revision>103</cp:revision>
  <dcterms:created xsi:type="dcterms:W3CDTF">2001-06-19T08:28:45Z</dcterms:created>
  <dcterms:modified xsi:type="dcterms:W3CDTF">2023-03-16T06:43:14Z</dcterms:modified>
</cp:coreProperties>
</file>