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85" r:id="rId3"/>
    <p:sldId id="286" r:id="rId4"/>
    <p:sldId id="287" r:id="rId5"/>
    <p:sldId id="275" r:id="rId6"/>
    <p:sldId id="257" r:id="rId7"/>
    <p:sldId id="337" r:id="rId8"/>
    <p:sldId id="266" r:id="rId9"/>
    <p:sldId id="267" r:id="rId10"/>
    <p:sldId id="268" r:id="rId11"/>
    <p:sldId id="276" r:id="rId12"/>
    <p:sldId id="302" r:id="rId13"/>
    <p:sldId id="269" r:id="rId14"/>
    <p:sldId id="270" r:id="rId15"/>
    <p:sldId id="277" r:id="rId16"/>
    <p:sldId id="278" r:id="rId17"/>
    <p:sldId id="309" r:id="rId18"/>
    <p:sldId id="335" r:id="rId19"/>
    <p:sldId id="311" r:id="rId20"/>
    <p:sldId id="305" r:id="rId21"/>
    <p:sldId id="288" r:id="rId22"/>
    <p:sldId id="289" r:id="rId23"/>
    <p:sldId id="290" r:id="rId24"/>
    <p:sldId id="291" r:id="rId25"/>
    <p:sldId id="292" r:id="rId26"/>
    <p:sldId id="297" r:id="rId27"/>
    <p:sldId id="294" r:id="rId28"/>
    <p:sldId id="293" r:id="rId29"/>
    <p:sldId id="296" r:id="rId30"/>
    <p:sldId id="295" r:id="rId31"/>
    <p:sldId id="299" r:id="rId32"/>
    <p:sldId id="300" r:id="rId33"/>
    <p:sldId id="298" r:id="rId34"/>
    <p:sldId id="301" r:id="rId35"/>
    <p:sldId id="303" r:id="rId36"/>
    <p:sldId id="306" r:id="rId37"/>
    <p:sldId id="307" r:id="rId38"/>
    <p:sldId id="304" r:id="rId39"/>
    <p:sldId id="310" r:id="rId40"/>
    <p:sldId id="333" r:id="rId41"/>
    <p:sldId id="280" r:id="rId42"/>
    <p:sldId id="308" r:id="rId43"/>
    <p:sldId id="334" r:id="rId44"/>
    <p:sldId id="281" r:id="rId45"/>
    <p:sldId id="282" r:id="rId46"/>
    <p:sldId id="283" r:id="rId47"/>
    <p:sldId id="312" r:id="rId48"/>
    <p:sldId id="284" r:id="rId49"/>
    <p:sldId id="313" r:id="rId50"/>
    <p:sldId id="338" r:id="rId51"/>
    <p:sldId id="339" r:id="rId52"/>
    <p:sldId id="340" r:id="rId53"/>
    <p:sldId id="315" r:id="rId54"/>
    <p:sldId id="316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6" r:id="rId69"/>
    <p:sldId id="273" r:id="rId70"/>
    <p:sldId id="317" r:id="rId71"/>
    <p:sldId id="318" r:id="rId72"/>
    <p:sldId id="319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5" autoAdjust="0"/>
    <p:restoredTop sz="94606" autoAdjust="0"/>
  </p:normalViewPr>
  <p:slideViewPr>
    <p:cSldViewPr>
      <p:cViewPr>
        <p:scale>
          <a:sx n="69" d="100"/>
          <a:sy n="69" d="100"/>
        </p:scale>
        <p:origin x="-118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6830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0362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103778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9542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7867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3822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20746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55390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971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3564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3931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2376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5200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4454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7972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6424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Transmission Lines and Maintenance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0" y="4343400"/>
            <a:ext cx="475001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002060"/>
                </a:solidFill>
              </a:rPr>
              <a:t>BY</a:t>
            </a:r>
          </a:p>
          <a:p>
            <a:r>
              <a:rPr lang="en-IN" sz="2800" dirty="0" err="1" smtClean="0">
                <a:solidFill>
                  <a:srgbClr val="002060"/>
                </a:solidFill>
              </a:rPr>
              <a:t>T.Sreemannarayana</a:t>
            </a:r>
            <a:r>
              <a:rPr lang="en-IN" sz="2800" dirty="0" smtClean="0">
                <a:solidFill>
                  <a:srgbClr val="002060"/>
                </a:solidFill>
              </a:rPr>
              <a:t> Murthy</a:t>
            </a:r>
          </a:p>
          <a:p>
            <a:r>
              <a:rPr lang="en-IN" sz="2800" dirty="0" smtClean="0">
                <a:solidFill>
                  <a:srgbClr val="002060"/>
                </a:solidFill>
              </a:rPr>
              <a:t>Assistant </a:t>
            </a:r>
            <a:r>
              <a:rPr lang="en-IN" sz="2800" dirty="0" smtClean="0">
                <a:solidFill>
                  <a:srgbClr val="002060"/>
                </a:solidFill>
              </a:rPr>
              <a:t>D</a:t>
            </a:r>
            <a:r>
              <a:rPr lang="en-IN" sz="2800" dirty="0" smtClean="0">
                <a:solidFill>
                  <a:srgbClr val="002060"/>
                </a:solidFill>
              </a:rPr>
              <a:t>ivisional Engineer</a:t>
            </a:r>
          </a:p>
          <a:p>
            <a:r>
              <a:rPr lang="en-IN" sz="2800" dirty="0" smtClean="0">
                <a:solidFill>
                  <a:srgbClr val="002060"/>
                </a:solidFill>
              </a:rPr>
              <a:t>APSLDC</a:t>
            </a:r>
            <a:endParaRPr lang="en-IN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0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838200"/>
            <a:ext cx="6934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/>
            <a:r>
              <a:rPr lang="en-IN" sz="2800" dirty="0" smtClean="0"/>
              <a:t>g) Major river crossings</a:t>
            </a:r>
          </a:p>
          <a:p>
            <a:pPr marL="857250" indent="-857250"/>
            <a:r>
              <a:rPr lang="en-IN" sz="2800" dirty="0" smtClean="0"/>
              <a:t>h) Tanks</a:t>
            </a:r>
          </a:p>
          <a:p>
            <a:pPr marL="857250" indent="-857250"/>
            <a:r>
              <a:rPr lang="en-IN" sz="2800" dirty="0" err="1" smtClean="0"/>
              <a:t>i</a:t>
            </a:r>
            <a:r>
              <a:rPr lang="en-IN" sz="2800" dirty="0" smtClean="0"/>
              <a:t>)  Reserve forest</a:t>
            </a:r>
          </a:p>
          <a:p>
            <a:pPr marL="857250" indent="-857250"/>
            <a:r>
              <a:rPr lang="en-IN" sz="2800" dirty="0" smtClean="0"/>
              <a:t>j)  Telephone line crossings</a:t>
            </a:r>
          </a:p>
          <a:p>
            <a:pPr marL="857250" indent="-857250"/>
            <a:r>
              <a:rPr lang="en-IN" sz="2800" dirty="0" smtClean="0"/>
              <a:t>k)  Hills</a:t>
            </a:r>
          </a:p>
          <a:p>
            <a:pPr marL="857250" indent="-857250"/>
            <a:r>
              <a:rPr lang="en-IN" sz="2800" dirty="0" smtClean="0"/>
              <a:t>l)   Dams /reservoirs</a:t>
            </a:r>
          </a:p>
          <a:p>
            <a:pPr marL="857250" indent="-857250"/>
            <a:r>
              <a:rPr lang="en-IN" sz="2800" dirty="0" smtClean="0"/>
              <a:t>m) temples/public areas</a:t>
            </a:r>
          </a:p>
          <a:p>
            <a:pPr marL="857250" indent="-857250"/>
            <a:endParaRPr lang="en-IN" sz="2800" dirty="0" smtClean="0"/>
          </a:p>
          <a:p>
            <a:pPr marL="857250" indent="-857250"/>
            <a:r>
              <a:rPr lang="en-IN" sz="2800" dirty="0" smtClean="0"/>
              <a:t>With minimum angle points report prepared</a:t>
            </a:r>
          </a:p>
        </p:txBody>
      </p:sp>
    </p:spTree>
    <p:extLst>
      <p:ext uri="{BB962C8B-B14F-4D97-AF65-F5344CB8AC3E}">
        <p14:creationId xmlns="" xmlns:p14="http://schemas.microsoft.com/office/powerpoint/2010/main" val="216361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Survey </a:t>
            </a:r>
            <a:r>
              <a:rPr lang="en-IN" dirty="0" err="1" smtClean="0"/>
              <a:t>Euipment</a:t>
            </a:r>
            <a:r>
              <a:rPr lang="en-IN" dirty="0" smtClean="0"/>
              <a:t> &amp; </a:t>
            </a:r>
            <a:r>
              <a:rPr lang="en-IN" dirty="0" err="1" smtClean="0"/>
              <a:t>chainage</a:t>
            </a:r>
            <a:r>
              <a:rPr lang="en-IN" dirty="0" smtClean="0"/>
              <a:t>, terrain profile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6347714" cy="2966373"/>
          </a:xfrm>
        </p:spPr>
        <p:txBody>
          <a:bodyPr>
            <a:normAutofit/>
          </a:bodyPr>
          <a:lstStyle/>
          <a:p>
            <a:r>
              <a:rPr lang="en-IN" sz="2800" dirty="0" err="1" smtClean="0"/>
              <a:t>Theodolite</a:t>
            </a:r>
            <a:endParaRPr lang="en-IN" sz="2800" dirty="0" smtClean="0"/>
          </a:p>
          <a:p>
            <a:r>
              <a:rPr lang="en-IN" sz="2800" dirty="0" smtClean="0"/>
              <a:t>Total station</a:t>
            </a:r>
          </a:p>
          <a:p>
            <a:r>
              <a:rPr lang="en-IN" sz="2800" dirty="0" smtClean="0"/>
              <a:t>After completion of survey, levels of terrain and </a:t>
            </a:r>
            <a:r>
              <a:rPr lang="en-IN" sz="2800" dirty="0" err="1" smtClean="0"/>
              <a:t>chainage</a:t>
            </a:r>
            <a:r>
              <a:rPr lang="en-IN" sz="2800" dirty="0" smtClean="0"/>
              <a:t>, report prepared  for tower spotting 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76200"/>
            <a:ext cx="6347713" cy="6096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Survey team in the field</a:t>
            </a:r>
            <a:endParaRPr lang="en-IN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8229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762000"/>
            <a:ext cx="6629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6050" lvl="4" indent="-857250"/>
            <a:r>
              <a:rPr lang="en-IN" sz="3200" dirty="0" smtClean="0"/>
              <a:t>Check survey</a:t>
            </a:r>
          </a:p>
          <a:p>
            <a:pPr marL="857250" indent="-857250">
              <a:buAutoNum type="romanLcParenR"/>
            </a:pPr>
            <a:endParaRPr lang="en-IN" sz="3200" dirty="0" smtClean="0"/>
          </a:p>
          <a:p>
            <a:pPr marL="857250" indent="-857250" algn="just">
              <a:buFont typeface="Arial" pitchFamily="34" charset="0"/>
              <a:buChar char="•"/>
            </a:pPr>
            <a:r>
              <a:rPr lang="en-IN" sz="3200" dirty="0" smtClean="0"/>
              <a:t>The detailed survey report is thoroughly checked and tower spotting is done on profile. </a:t>
            </a:r>
          </a:p>
          <a:p>
            <a:pPr marL="857250" indent="-857250" algn="just">
              <a:buFont typeface="Arial" pitchFamily="34" charset="0"/>
              <a:buChar char="•"/>
            </a:pPr>
            <a:r>
              <a:rPr lang="en-IN" sz="3200" dirty="0" smtClean="0"/>
              <a:t>B,C,D Angle points and suspension tower quantity is finalised.</a:t>
            </a:r>
          </a:p>
          <a:p>
            <a:pPr marL="857250" indent="-857250" algn="just">
              <a:buFont typeface="Arial" pitchFamily="34" charset="0"/>
              <a:buChar char="•"/>
            </a:pPr>
            <a:endParaRPr lang="en-IN" sz="3200" dirty="0" smtClean="0"/>
          </a:p>
          <a:p>
            <a:pPr marL="857250" indent="-857250" algn="just">
              <a:buFont typeface="Arial" pitchFamily="34" charset="0"/>
              <a:buChar char="•"/>
            </a:pPr>
            <a:endParaRPr lang="en-IN" sz="3200" dirty="0" smtClean="0"/>
          </a:p>
        </p:txBody>
      </p:sp>
    </p:spTree>
    <p:extLst>
      <p:ext uri="{BB962C8B-B14F-4D97-AF65-F5344CB8AC3E}">
        <p14:creationId xmlns="" xmlns:p14="http://schemas.microsoft.com/office/powerpoint/2010/main" val="365303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304800"/>
            <a:ext cx="73914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dirty="0" smtClean="0">
                <a:solidFill>
                  <a:srgbClr val="FF0000"/>
                </a:solidFill>
              </a:rPr>
              <a:t>Construction of Transmission Lines</a:t>
            </a:r>
          </a:p>
          <a:p>
            <a:r>
              <a:rPr lang="en-IN" sz="2400" dirty="0" smtClean="0"/>
              <a:t>Main discussion areas of Construction</a:t>
            </a:r>
          </a:p>
          <a:p>
            <a:pPr marL="400050" indent="-400050"/>
            <a:r>
              <a:rPr lang="en-IN" sz="2800" dirty="0" smtClean="0">
                <a:solidFill>
                  <a:srgbClr val="7030A0"/>
                </a:solidFill>
              </a:rPr>
              <a:t>Soil Classification: </a:t>
            </a:r>
          </a:p>
          <a:p>
            <a:pPr marL="400050" indent="-400050">
              <a:buFont typeface="Wingdings" pitchFamily="2" charset="2"/>
              <a:buChar char="Ø"/>
            </a:pPr>
            <a:r>
              <a:rPr lang="en-IN" sz="2800" dirty="0" err="1" smtClean="0">
                <a:solidFill>
                  <a:srgbClr val="7030A0"/>
                </a:solidFill>
              </a:rPr>
              <a:t>i</a:t>
            </a:r>
            <a:r>
              <a:rPr lang="en-IN" sz="2800" dirty="0" smtClean="0">
                <a:solidFill>
                  <a:srgbClr val="7030A0"/>
                </a:solidFill>
              </a:rPr>
              <a:t>)Dry</a:t>
            </a:r>
          </a:p>
          <a:p>
            <a:pPr marL="400050" indent="-400050"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7030A0"/>
                </a:solidFill>
              </a:rPr>
              <a:t>ii)wet</a:t>
            </a:r>
          </a:p>
          <a:p>
            <a:pPr marL="400050" indent="-400050"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7030A0"/>
                </a:solidFill>
              </a:rPr>
              <a:t>iii)PS</a:t>
            </a:r>
          </a:p>
          <a:p>
            <a:pPr marL="400050" indent="-400050"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7030A0"/>
                </a:solidFill>
              </a:rPr>
              <a:t>iv)FS</a:t>
            </a:r>
          </a:p>
          <a:p>
            <a:pPr marL="400050" indent="-400050"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7030A0"/>
                </a:solidFill>
              </a:rPr>
              <a:t>v)MDFR</a:t>
            </a:r>
          </a:p>
          <a:p>
            <a:pPr marL="400050" indent="-400050"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7030A0"/>
                </a:solidFill>
              </a:rPr>
              <a:t>vi)BC </a:t>
            </a:r>
          </a:p>
          <a:p>
            <a:pPr marL="400050" indent="-400050"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7030A0"/>
                </a:solidFill>
              </a:rPr>
              <a:t>vii)sandy</a:t>
            </a:r>
          </a:p>
          <a:p>
            <a:pPr marL="400050" indent="-400050">
              <a:buFont typeface="Wingdings" pitchFamily="2" charset="2"/>
              <a:buChar char="Ø"/>
            </a:pPr>
            <a:r>
              <a:rPr lang="en-IN" sz="2800" dirty="0" smtClean="0">
                <a:solidFill>
                  <a:srgbClr val="7030A0"/>
                </a:solidFill>
              </a:rPr>
              <a:t>Viii)rocky etc.,</a:t>
            </a:r>
          </a:p>
          <a:p>
            <a:pPr marL="400050" indent="-400050">
              <a:buAutoNum type="romanLcParenR"/>
            </a:pPr>
            <a:endParaRPr lang="en-IN" sz="2800" dirty="0" smtClean="0">
              <a:solidFill>
                <a:srgbClr val="7030A0"/>
              </a:solidFill>
            </a:endParaRPr>
          </a:p>
          <a:p>
            <a:pPr marL="400050" indent="-400050">
              <a:buAutoNum type="romanLcParenR"/>
            </a:pPr>
            <a:endParaRPr lang="en-IN" sz="2800" dirty="0" smtClean="0">
              <a:solidFill>
                <a:srgbClr val="7030A0"/>
              </a:solidFill>
            </a:endParaRPr>
          </a:p>
          <a:p>
            <a:pPr marL="400050" indent="-400050">
              <a:buAutoNum type="romanLcParenR"/>
            </a:pPr>
            <a:endParaRPr lang="en-IN" sz="2800" dirty="0" smtClean="0">
              <a:solidFill>
                <a:srgbClr val="7030A0"/>
              </a:solidFill>
            </a:endParaRPr>
          </a:p>
          <a:p>
            <a:pPr marL="400050" indent="-400050">
              <a:buAutoNum type="romanLcParenR"/>
            </a:pPr>
            <a:endParaRPr lang="en-IN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3072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7030A0"/>
                </a:solidFill>
              </a:rPr>
              <a:t>Casting of Foundations</a:t>
            </a:r>
            <a:br>
              <a:rPr lang="en-IN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0070C0"/>
                </a:solidFill>
              </a:rPr>
              <a:t>After soil classification, depending on the type of foundation ,angle point, the casting  is done with template of tower type.</a:t>
            </a:r>
          </a:p>
          <a:p>
            <a:r>
              <a:rPr lang="en-IN" sz="2400" dirty="0" smtClean="0">
                <a:solidFill>
                  <a:srgbClr val="0070C0"/>
                </a:solidFill>
              </a:rPr>
              <a:t>Survey team should follow the casting team for laying in line of the foundations as per survey </a:t>
            </a:r>
          </a:p>
          <a:p>
            <a:r>
              <a:rPr lang="en-IN" sz="2400" dirty="0" smtClean="0">
                <a:solidFill>
                  <a:srgbClr val="0070C0"/>
                </a:solidFill>
              </a:rPr>
              <a:t>After perfect curing  released for tower erection </a:t>
            </a:r>
            <a:endParaRPr lang="en-IN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00050" indent="-400050"/>
            <a:r>
              <a:rPr lang="en-IN" dirty="0" smtClean="0">
                <a:solidFill>
                  <a:srgbClr val="7030A0"/>
                </a:solidFill>
              </a:rPr>
              <a:t>Tower Erection 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447800"/>
            <a:ext cx="7620001" cy="4593563"/>
          </a:xfrm>
        </p:spPr>
        <p:txBody>
          <a:bodyPr>
            <a:normAutofit fontScale="92500" lnSpcReduction="20000"/>
          </a:bodyPr>
          <a:lstStyle/>
          <a:p>
            <a:r>
              <a:rPr lang="en-IN" sz="2800" dirty="0" smtClean="0">
                <a:solidFill>
                  <a:srgbClr val="7030A0"/>
                </a:solidFill>
              </a:rPr>
              <a:t>Tower types </a:t>
            </a:r>
          </a:p>
          <a:p>
            <a:r>
              <a:rPr lang="en-IN" sz="2800" dirty="0" smtClean="0">
                <a:solidFill>
                  <a:srgbClr val="7030A0"/>
                </a:solidFill>
              </a:rPr>
              <a:t>A  :      0    TO    2 degrees</a:t>
            </a:r>
          </a:p>
          <a:p>
            <a:r>
              <a:rPr lang="en-IN" sz="2800" dirty="0" smtClean="0">
                <a:solidFill>
                  <a:srgbClr val="7030A0"/>
                </a:solidFill>
              </a:rPr>
              <a:t>B  :      2    TO    15 degrees</a:t>
            </a:r>
          </a:p>
          <a:p>
            <a:r>
              <a:rPr lang="en-IN" sz="2800" dirty="0" smtClean="0">
                <a:solidFill>
                  <a:srgbClr val="7030A0"/>
                </a:solidFill>
              </a:rPr>
              <a:t>C  :     15    TO   30 degrees</a:t>
            </a:r>
          </a:p>
          <a:p>
            <a:r>
              <a:rPr lang="en-IN" sz="2800" dirty="0" smtClean="0">
                <a:solidFill>
                  <a:srgbClr val="7030A0"/>
                </a:solidFill>
              </a:rPr>
              <a:t>D  :     30     to    60degrees</a:t>
            </a:r>
          </a:p>
          <a:p>
            <a:r>
              <a:rPr lang="en-IN" sz="2800" dirty="0" smtClean="0">
                <a:solidFill>
                  <a:srgbClr val="7030A0"/>
                </a:solidFill>
              </a:rPr>
              <a:t>Dead end towers   &gt;60degrees</a:t>
            </a:r>
          </a:p>
          <a:p>
            <a:r>
              <a:rPr lang="en-IN" sz="2800" dirty="0" smtClean="0">
                <a:solidFill>
                  <a:srgbClr val="7030A0"/>
                </a:solidFill>
              </a:rPr>
              <a:t>Transposition towers (4 cross arms)</a:t>
            </a:r>
          </a:p>
          <a:p>
            <a:r>
              <a:rPr lang="en-IN" sz="2800" dirty="0" smtClean="0">
                <a:solidFill>
                  <a:srgbClr val="7030A0"/>
                </a:solidFill>
              </a:rPr>
              <a:t>Special towers   river crossing towers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A-Suspension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B,C&amp;D tension towers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Tower heights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600" dirty="0" smtClean="0"/>
              <a:t>132kv            	23mts</a:t>
            </a:r>
          </a:p>
          <a:p>
            <a:r>
              <a:rPr lang="en-IN" sz="3600" dirty="0" smtClean="0"/>
              <a:t>220kv				33mts</a:t>
            </a:r>
          </a:p>
          <a:p>
            <a:r>
              <a:rPr lang="en-IN" sz="3600" dirty="0" smtClean="0"/>
              <a:t>400Kv				45mts</a:t>
            </a:r>
          </a:p>
          <a:p>
            <a:pPr>
              <a:buNone/>
            </a:pPr>
            <a:endParaRPr lang="en-I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Tower extensions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295400"/>
            <a:ext cx="7391401" cy="5181600"/>
          </a:xfrm>
        </p:spPr>
        <p:txBody>
          <a:bodyPr>
            <a:normAutofit/>
          </a:bodyPr>
          <a:lstStyle/>
          <a:p>
            <a:r>
              <a:rPr lang="en-IN" sz="2400" b="1" dirty="0" smtClean="0">
                <a:solidFill>
                  <a:srgbClr val="0070C0"/>
                </a:solidFill>
              </a:rPr>
              <a:t>Available in following </a:t>
            </a:r>
          </a:p>
          <a:p>
            <a:r>
              <a:rPr lang="en-IN" sz="2400" b="1" dirty="0" smtClean="0">
                <a:solidFill>
                  <a:srgbClr val="0070C0"/>
                </a:solidFill>
              </a:rPr>
              <a:t>+3m</a:t>
            </a:r>
          </a:p>
          <a:p>
            <a:r>
              <a:rPr lang="en-IN" sz="2400" b="1" dirty="0" smtClean="0">
                <a:solidFill>
                  <a:srgbClr val="0070C0"/>
                </a:solidFill>
              </a:rPr>
              <a:t>+6m</a:t>
            </a:r>
          </a:p>
          <a:p>
            <a:r>
              <a:rPr lang="en-IN" sz="2400" b="1" dirty="0" smtClean="0">
                <a:solidFill>
                  <a:srgbClr val="0070C0"/>
                </a:solidFill>
              </a:rPr>
              <a:t>+9M</a:t>
            </a:r>
          </a:p>
          <a:p>
            <a:r>
              <a:rPr lang="en-IN" sz="2400" b="1" dirty="0" smtClean="0">
                <a:solidFill>
                  <a:srgbClr val="0070C0"/>
                </a:solidFill>
              </a:rPr>
              <a:t>+12m</a:t>
            </a:r>
          </a:p>
          <a:p>
            <a:r>
              <a:rPr lang="en-IN" sz="2400" b="1" dirty="0" smtClean="0">
                <a:solidFill>
                  <a:srgbClr val="0070C0"/>
                </a:solidFill>
              </a:rPr>
              <a:t>+18m</a:t>
            </a:r>
          </a:p>
          <a:p>
            <a:r>
              <a:rPr lang="en-IN" sz="2400" b="1" dirty="0" smtClean="0">
                <a:solidFill>
                  <a:srgbClr val="0070C0"/>
                </a:solidFill>
              </a:rPr>
              <a:t>+25m</a:t>
            </a:r>
          </a:p>
          <a:p>
            <a:r>
              <a:rPr lang="en-IN" sz="2400" b="1" dirty="0" smtClean="0">
                <a:solidFill>
                  <a:srgbClr val="0070C0"/>
                </a:solidFill>
              </a:rPr>
              <a:t>+30M</a:t>
            </a:r>
          </a:p>
          <a:p>
            <a:r>
              <a:rPr lang="en-IN" sz="2400" b="1" dirty="0" smtClean="0">
                <a:solidFill>
                  <a:srgbClr val="0070C0"/>
                </a:solidFill>
              </a:rPr>
              <a:t>Generally the extensions added at the bottom of the tower</a:t>
            </a:r>
            <a:endParaRPr lang="en-IN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Insulators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7696201" cy="3880773"/>
          </a:xfrm>
        </p:spPr>
        <p:txBody>
          <a:bodyPr>
            <a:normAutofit/>
          </a:bodyPr>
          <a:lstStyle/>
          <a:p>
            <a:pPr lvl="5"/>
            <a:r>
              <a:rPr lang="en-IN" sz="3600" dirty="0" smtClean="0">
                <a:solidFill>
                  <a:srgbClr val="FF0000"/>
                </a:solidFill>
              </a:rPr>
              <a:t>Suspension	Tension</a:t>
            </a:r>
          </a:p>
          <a:p>
            <a:r>
              <a:rPr lang="en-IN" sz="3600" dirty="0" smtClean="0">
                <a:solidFill>
                  <a:srgbClr val="FF0000"/>
                </a:solidFill>
              </a:rPr>
              <a:t> 132KV			     9		        10</a:t>
            </a:r>
          </a:p>
          <a:p>
            <a:r>
              <a:rPr lang="en-IN" sz="3600" dirty="0" smtClean="0">
                <a:solidFill>
                  <a:srgbClr val="FF0000"/>
                </a:solidFill>
              </a:rPr>
              <a:t>220KV				13		        14</a:t>
            </a:r>
          </a:p>
          <a:p>
            <a:r>
              <a:rPr lang="en-IN" sz="3600" dirty="0" smtClean="0">
                <a:solidFill>
                  <a:srgbClr val="FF0000"/>
                </a:solidFill>
              </a:rPr>
              <a:t>400Kv				23		        24</a:t>
            </a:r>
            <a:endParaRPr lang="en-IN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2578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what is </a:t>
            </a:r>
            <a:r>
              <a:rPr lang="en-IN" dirty="0" smtClean="0"/>
              <a:t>our generation </a:t>
            </a:r>
            <a:r>
              <a:rPr lang="en-IN" dirty="0" smtClean="0"/>
              <a:t>voltage?</a:t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>Why high voltage transmission </a:t>
            </a:r>
            <a:r>
              <a:rPr lang="en-IN" dirty="0" smtClean="0"/>
              <a:t>is required?</a:t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>
                <a:solidFill>
                  <a:srgbClr val="7030A0"/>
                </a:solidFill>
              </a:rPr>
              <a:t>iv)Fixing hardware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4000"/>
            <a:ext cx="6347714" cy="4517363"/>
          </a:xfrm>
        </p:spPr>
        <p:txBody>
          <a:bodyPr>
            <a:normAutofit fontScale="25000" lnSpcReduction="20000"/>
          </a:bodyPr>
          <a:lstStyle/>
          <a:p>
            <a:endParaRPr lang="en-IN" sz="2800" dirty="0" smtClean="0">
              <a:solidFill>
                <a:srgbClr val="7030A0"/>
              </a:solidFill>
            </a:endParaRPr>
          </a:p>
          <a:p>
            <a:r>
              <a:rPr lang="en-IN" sz="11200" dirty="0" smtClean="0">
                <a:solidFill>
                  <a:srgbClr val="7030A0"/>
                </a:solidFill>
              </a:rPr>
              <a:t>Vibration dampers</a:t>
            </a:r>
          </a:p>
          <a:p>
            <a:r>
              <a:rPr lang="en-IN" sz="11200" dirty="0" smtClean="0">
                <a:solidFill>
                  <a:srgbClr val="7030A0"/>
                </a:solidFill>
              </a:rPr>
              <a:t>suspension hardware</a:t>
            </a:r>
          </a:p>
          <a:p>
            <a:r>
              <a:rPr lang="en-IN" sz="11200" dirty="0" smtClean="0">
                <a:solidFill>
                  <a:srgbClr val="7030A0"/>
                </a:solidFill>
              </a:rPr>
              <a:t>Tension hardware</a:t>
            </a:r>
          </a:p>
          <a:p>
            <a:r>
              <a:rPr lang="en-IN" sz="11200" dirty="0" smtClean="0">
                <a:solidFill>
                  <a:srgbClr val="7030A0"/>
                </a:solidFill>
              </a:rPr>
              <a:t>Line spacers</a:t>
            </a:r>
          </a:p>
          <a:p>
            <a:r>
              <a:rPr lang="en-IN" sz="11200" dirty="0" smtClean="0">
                <a:solidFill>
                  <a:srgbClr val="7030A0"/>
                </a:solidFill>
              </a:rPr>
              <a:t>MSCJ ( </a:t>
            </a:r>
            <a:r>
              <a:rPr lang="en-IN" sz="11200" dirty="0" err="1" smtClean="0">
                <a:solidFill>
                  <a:srgbClr val="7030A0"/>
                </a:solidFill>
              </a:rPr>
              <a:t>Midspan</a:t>
            </a:r>
            <a:r>
              <a:rPr lang="en-IN" sz="11200" dirty="0" smtClean="0">
                <a:solidFill>
                  <a:srgbClr val="7030A0"/>
                </a:solidFill>
              </a:rPr>
              <a:t> compressor joint)</a:t>
            </a:r>
          </a:p>
          <a:p>
            <a:r>
              <a:rPr lang="en-IN" sz="11200" dirty="0" err="1" smtClean="0">
                <a:solidFill>
                  <a:srgbClr val="7030A0"/>
                </a:solidFill>
              </a:rPr>
              <a:t>Earthwire</a:t>
            </a:r>
            <a:r>
              <a:rPr lang="en-IN" sz="11200" dirty="0" smtClean="0">
                <a:solidFill>
                  <a:srgbClr val="7030A0"/>
                </a:solidFill>
              </a:rPr>
              <a:t> suspension and tension hardware and copper jumper</a:t>
            </a:r>
          </a:p>
          <a:p>
            <a:r>
              <a:rPr lang="en-IN" sz="11200" dirty="0" err="1" smtClean="0">
                <a:solidFill>
                  <a:srgbClr val="7030A0"/>
                </a:solidFill>
              </a:rPr>
              <a:t>Deadend</a:t>
            </a:r>
            <a:r>
              <a:rPr lang="en-IN" sz="11200" dirty="0" smtClean="0">
                <a:solidFill>
                  <a:srgbClr val="7030A0"/>
                </a:solidFill>
              </a:rPr>
              <a:t> cone with jumper clamp</a:t>
            </a:r>
          </a:p>
          <a:p>
            <a:endParaRPr lang="en-IN" sz="2800" dirty="0" smtClean="0">
              <a:solidFill>
                <a:srgbClr val="7030A0"/>
              </a:solidFill>
            </a:endParaRPr>
          </a:p>
          <a:p>
            <a:endParaRPr lang="en-IN" sz="2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IN" dirty="0" smtClean="0">
                <a:solidFill>
                  <a:srgbClr val="7030A0"/>
                </a:solidFill>
              </a:rPr>
              <a:t/>
            </a:r>
            <a:br>
              <a:rPr lang="en-IN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924801" cy="1320800"/>
          </a:xfrm>
        </p:spPr>
        <p:txBody>
          <a:bodyPr/>
          <a:lstStyle/>
          <a:p>
            <a:r>
              <a:rPr lang="en-IN" dirty="0" smtClean="0"/>
              <a:t>Hardware of  Transmission lines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7391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657600" y="44196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rgbClr val="FFFF00"/>
                </a:solidFill>
              </a:rPr>
              <a:t>Vibration</a:t>
            </a:r>
            <a:r>
              <a:rPr lang="en-IN" sz="3200" dirty="0" smtClean="0"/>
              <a:t> </a:t>
            </a:r>
            <a:r>
              <a:rPr lang="en-IN" sz="3200" dirty="0" smtClean="0">
                <a:solidFill>
                  <a:srgbClr val="FFFF00"/>
                </a:solidFill>
              </a:rPr>
              <a:t>Damper</a:t>
            </a:r>
            <a:endParaRPr lang="en-IN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6347713" cy="1320800"/>
          </a:xfrm>
        </p:spPr>
        <p:txBody>
          <a:bodyPr/>
          <a:lstStyle/>
          <a:p>
            <a:r>
              <a:rPr lang="en-IN" dirty="0" smtClean="0"/>
              <a:t>400KV suspension hardware (twin Moose)</a:t>
            </a:r>
            <a:endParaRPr lang="en-IN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524000"/>
            <a:ext cx="7391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Spacer between two moose conductors</a:t>
            </a:r>
            <a:endParaRPr lang="en-IN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9812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Spacer between two moose conductors</a:t>
            </a:r>
            <a:endParaRPr lang="en-IN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2057400"/>
            <a:ext cx="7239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MSCJ: </a:t>
            </a:r>
            <a:r>
              <a:rPr lang="en-IN" dirty="0" err="1" smtClean="0"/>
              <a:t>Midspan</a:t>
            </a:r>
            <a:r>
              <a:rPr lang="en-IN" dirty="0" smtClean="0"/>
              <a:t> compressor joint</a:t>
            </a:r>
            <a:endParaRPr lang="en-IN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MSCJ after jointing </a:t>
            </a:r>
            <a:endParaRPr lang="en-IN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57400"/>
            <a:ext cx="8305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Earthwire</a:t>
            </a:r>
            <a:r>
              <a:rPr lang="en-IN" dirty="0" smtClean="0"/>
              <a:t> suspension and tension hardware</a:t>
            </a:r>
            <a:endParaRPr lang="en-IN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2133600"/>
            <a:ext cx="7391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Tension dead end cone with jumper clamp</a:t>
            </a:r>
            <a:endParaRPr lang="en-IN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057400"/>
            <a:ext cx="8077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Previous one after erection</a:t>
            </a:r>
            <a:endParaRPr lang="en-IN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05000"/>
            <a:ext cx="7924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838200"/>
            <a:ext cx="8153401" cy="5203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sz="3200" dirty="0" smtClean="0">
                <a:solidFill>
                  <a:srgbClr val="FF0000"/>
                </a:solidFill>
              </a:rPr>
              <a:t>What is distribution voltage?</a:t>
            </a:r>
          </a:p>
          <a:p>
            <a:pPr>
              <a:buNone/>
            </a:pPr>
            <a:endParaRPr lang="en-IN" sz="32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IN" sz="32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IN" sz="3200" dirty="0" smtClean="0">
                <a:solidFill>
                  <a:srgbClr val="FF0000"/>
                </a:solidFill>
              </a:rPr>
              <a:t/>
            </a:r>
            <a:br>
              <a:rPr lang="en-IN" sz="3200" dirty="0" smtClean="0">
                <a:solidFill>
                  <a:srgbClr val="FF0000"/>
                </a:solidFill>
              </a:rPr>
            </a:br>
            <a:r>
              <a:rPr lang="en-IN" sz="3200" dirty="0" smtClean="0">
                <a:solidFill>
                  <a:srgbClr val="FF0000"/>
                </a:solidFill>
              </a:rPr>
              <a:t>Why high voltage transmission is preferred?</a:t>
            </a:r>
            <a:br>
              <a:rPr lang="en-IN" sz="3200" dirty="0" smtClean="0">
                <a:solidFill>
                  <a:srgbClr val="FF0000"/>
                </a:solidFill>
              </a:rPr>
            </a:br>
            <a:endParaRPr lang="en-IN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Tension hardware</a:t>
            </a:r>
            <a:endParaRPr lang="en-IN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05000"/>
            <a:ext cx="746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Tension hardware</a:t>
            </a:r>
            <a:endParaRPr lang="en-IN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28600"/>
            <a:ext cx="6347713" cy="8382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Tension hardware on a charged line</a:t>
            </a:r>
            <a:endParaRPr lang="en-IN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534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822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861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077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3809999" cy="9144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400Kv DC line tower</a:t>
            </a:r>
            <a:endParaRPr lang="en-IN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43200" y="0"/>
            <a:ext cx="4876800" cy="662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8600"/>
            <a:ext cx="7467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28600"/>
            <a:ext cx="6347713" cy="10668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315MVA PTR at 400KV SS </a:t>
            </a:r>
            <a:r>
              <a:rPr lang="en-IN" dirty="0" err="1" smtClean="0"/>
              <a:t>Mahaboob</a:t>
            </a:r>
            <a:r>
              <a:rPr lang="en-IN" dirty="0" smtClean="0"/>
              <a:t> Nagar</a:t>
            </a:r>
            <a:endParaRPr lang="en-IN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8458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096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Tower </a:t>
            </a:r>
            <a:r>
              <a:rPr lang="en-IN" dirty="0" err="1" smtClean="0"/>
              <a:t>Earthing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95400"/>
            <a:ext cx="6347714" cy="4745963"/>
          </a:xfrm>
        </p:spPr>
        <p:txBody>
          <a:bodyPr>
            <a:noAutofit/>
          </a:bodyPr>
          <a:lstStyle/>
          <a:p>
            <a:r>
              <a:rPr lang="en-IN" sz="2800" dirty="0" smtClean="0"/>
              <a:t>Every tower earthed at D Leg</a:t>
            </a:r>
          </a:p>
          <a:p>
            <a:r>
              <a:rPr lang="en-IN" sz="2800" dirty="0" smtClean="0"/>
              <a:t>Two earths provided for Railway crossing towers</a:t>
            </a:r>
          </a:p>
          <a:p>
            <a:r>
              <a:rPr lang="en-IN" sz="2800" dirty="0" smtClean="0"/>
              <a:t>Pipe </a:t>
            </a:r>
            <a:r>
              <a:rPr lang="en-IN" sz="2800" dirty="0" err="1" smtClean="0"/>
              <a:t>earthing</a:t>
            </a:r>
            <a:r>
              <a:rPr lang="en-IN" sz="2800" dirty="0" smtClean="0"/>
              <a:t> and counter poise </a:t>
            </a:r>
            <a:r>
              <a:rPr lang="en-IN" sz="2800" dirty="0" err="1" smtClean="0"/>
              <a:t>earthing</a:t>
            </a:r>
            <a:r>
              <a:rPr lang="en-IN" sz="2800" dirty="0" smtClean="0"/>
              <a:t> methods followed generally depending  upon the tower foot resistance.</a:t>
            </a:r>
          </a:p>
          <a:p>
            <a:r>
              <a:rPr lang="en-IN" sz="2800" dirty="0" smtClean="0"/>
              <a:t>&lt;15 Ohm Pipe </a:t>
            </a:r>
            <a:r>
              <a:rPr lang="en-IN" sz="2800" dirty="0" err="1" smtClean="0"/>
              <a:t>earthing</a:t>
            </a:r>
            <a:endParaRPr lang="en-IN" sz="2800" dirty="0" smtClean="0"/>
          </a:p>
          <a:p>
            <a:r>
              <a:rPr lang="en-IN" sz="2800" dirty="0" smtClean="0"/>
              <a:t>15 -30 Ohm counter poise </a:t>
            </a:r>
            <a:r>
              <a:rPr lang="en-IN" sz="2800" dirty="0" err="1" smtClean="0"/>
              <a:t>earthing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8001001" cy="4038600"/>
          </a:xfrm>
        </p:spPr>
        <p:txBody>
          <a:bodyPr>
            <a:normAutofit/>
          </a:bodyPr>
          <a:lstStyle/>
          <a:p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>At What voltage Indian STUs and </a:t>
            </a:r>
            <a:r>
              <a:rPr lang="en-IN" dirty="0" err="1" smtClean="0"/>
              <a:t>powergrid</a:t>
            </a:r>
            <a:r>
              <a:rPr lang="en-IN" dirty="0" smtClean="0"/>
              <a:t> transmitting now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stringing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Paving out conductor </a:t>
            </a:r>
          </a:p>
          <a:p>
            <a:r>
              <a:rPr lang="en-IN" sz="2800" dirty="0" smtClean="0"/>
              <a:t>Rough sag</a:t>
            </a:r>
          </a:p>
          <a:p>
            <a:r>
              <a:rPr lang="en-IN" sz="2800" dirty="0" smtClean="0"/>
              <a:t>Final tension/stringing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Stringing of conductors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1600"/>
            <a:ext cx="6347714" cy="4669763"/>
          </a:xfrm>
        </p:spPr>
        <p:txBody>
          <a:bodyPr>
            <a:normAutofit fontScale="92500" lnSpcReduction="10000"/>
          </a:bodyPr>
          <a:lstStyle/>
          <a:p>
            <a:r>
              <a:rPr lang="en-IN" sz="2800" dirty="0" smtClean="0">
                <a:solidFill>
                  <a:srgbClr val="7030A0"/>
                </a:solidFill>
              </a:rPr>
              <a:t>Normal spans for panther(320M), zebra (350m), moose(400m)</a:t>
            </a:r>
          </a:p>
          <a:p>
            <a:r>
              <a:rPr lang="en-IN" sz="2800" dirty="0" smtClean="0">
                <a:solidFill>
                  <a:srgbClr val="7030A0"/>
                </a:solidFill>
              </a:rPr>
              <a:t>132KV,220KV stringing will be manually done </a:t>
            </a:r>
          </a:p>
          <a:p>
            <a:r>
              <a:rPr lang="en-IN" sz="2800" dirty="0" smtClean="0">
                <a:solidFill>
                  <a:srgbClr val="7030A0"/>
                </a:solidFill>
              </a:rPr>
              <a:t>Panther for 132 </a:t>
            </a:r>
            <a:r>
              <a:rPr lang="en-IN" sz="2800" dirty="0" err="1" smtClean="0">
                <a:solidFill>
                  <a:srgbClr val="7030A0"/>
                </a:solidFill>
              </a:rPr>
              <a:t>kv</a:t>
            </a:r>
            <a:r>
              <a:rPr lang="en-IN" sz="2800" dirty="0" smtClean="0">
                <a:solidFill>
                  <a:srgbClr val="7030A0"/>
                </a:solidFill>
              </a:rPr>
              <a:t> lines and zebra&amp; moose for 220Kv lines</a:t>
            </a:r>
          </a:p>
          <a:p>
            <a:r>
              <a:rPr lang="en-IN" sz="2800" dirty="0" err="1" smtClean="0">
                <a:solidFill>
                  <a:srgbClr val="7030A0"/>
                </a:solidFill>
              </a:rPr>
              <a:t>Tractors,chain</a:t>
            </a:r>
            <a:r>
              <a:rPr lang="en-IN" sz="2800" dirty="0" smtClean="0">
                <a:solidFill>
                  <a:srgbClr val="7030A0"/>
                </a:solidFill>
              </a:rPr>
              <a:t> </a:t>
            </a:r>
            <a:r>
              <a:rPr lang="en-IN" sz="2800" dirty="0" err="1" smtClean="0">
                <a:solidFill>
                  <a:srgbClr val="7030A0"/>
                </a:solidFill>
              </a:rPr>
              <a:t>pully</a:t>
            </a:r>
            <a:r>
              <a:rPr lang="en-IN" sz="2800" dirty="0" smtClean="0">
                <a:solidFill>
                  <a:srgbClr val="7030A0"/>
                </a:solidFill>
              </a:rPr>
              <a:t> blocks, winches, leg </a:t>
            </a:r>
            <a:r>
              <a:rPr lang="en-IN" sz="2800" dirty="0" err="1" smtClean="0">
                <a:solidFill>
                  <a:srgbClr val="7030A0"/>
                </a:solidFill>
              </a:rPr>
              <a:t>wiches</a:t>
            </a:r>
            <a:r>
              <a:rPr lang="en-IN" sz="2800" dirty="0" smtClean="0">
                <a:solidFill>
                  <a:srgbClr val="7030A0"/>
                </a:solidFill>
              </a:rPr>
              <a:t> used for pulling the conductor</a:t>
            </a:r>
          </a:p>
          <a:p>
            <a:r>
              <a:rPr lang="en-IN" sz="2800" dirty="0" smtClean="0">
                <a:solidFill>
                  <a:srgbClr val="7030A0"/>
                </a:solidFill>
              </a:rPr>
              <a:t>10t Hydraulic jointing compressor machines used for jointing conductor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7030A0"/>
                </a:solidFill>
              </a:rPr>
              <a:t> beyond 220KV Machine stringing  is mandatory 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76400"/>
            <a:ext cx="6347714" cy="4364963"/>
          </a:xfrm>
        </p:spPr>
        <p:txBody>
          <a:bodyPr>
            <a:normAutofit/>
          </a:bodyPr>
          <a:lstStyle/>
          <a:p>
            <a:r>
              <a:rPr lang="en-IN" b="1" dirty="0" smtClean="0">
                <a:solidFill>
                  <a:srgbClr val="7030A0"/>
                </a:solidFill>
              </a:rPr>
              <a:t>Generally pilot wire stinging is done</a:t>
            </a:r>
          </a:p>
          <a:p>
            <a:r>
              <a:rPr lang="en-IN" b="1" dirty="0" err="1" smtClean="0">
                <a:solidFill>
                  <a:srgbClr val="7030A0"/>
                </a:solidFill>
              </a:rPr>
              <a:t>Cutpoint</a:t>
            </a:r>
            <a:r>
              <a:rPr lang="en-IN" b="1" dirty="0" smtClean="0">
                <a:solidFill>
                  <a:srgbClr val="7030A0"/>
                </a:solidFill>
              </a:rPr>
              <a:t> to </a:t>
            </a:r>
            <a:r>
              <a:rPr lang="en-IN" b="1" dirty="0" err="1" smtClean="0">
                <a:solidFill>
                  <a:srgbClr val="7030A0"/>
                </a:solidFill>
              </a:rPr>
              <a:t>cutpoint</a:t>
            </a:r>
            <a:r>
              <a:rPr lang="en-IN" b="1" dirty="0" smtClean="0">
                <a:solidFill>
                  <a:srgbClr val="7030A0"/>
                </a:solidFill>
              </a:rPr>
              <a:t> stringing is done</a:t>
            </a:r>
          </a:p>
          <a:p>
            <a:r>
              <a:rPr lang="en-IN" b="1" dirty="0" smtClean="0">
                <a:solidFill>
                  <a:srgbClr val="7030A0"/>
                </a:solidFill>
              </a:rPr>
              <a:t>Tools used for stinging</a:t>
            </a:r>
          </a:p>
          <a:p>
            <a:r>
              <a:rPr lang="en-IN" b="1" dirty="0" err="1" smtClean="0">
                <a:solidFill>
                  <a:srgbClr val="7030A0"/>
                </a:solidFill>
              </a:rPr>
              <a:t>Tensioner</a:t>
            </a:r>
            <a:endParaRPr lang="en-IN" b="1" dirty="0" smtClean="0">
              <a:solidFill>
                <a:srgbClr val="7030A0"/>
              </a:solidFill>
            </a:endParaRPr>
          </a:p>
          <a:p>
            <a:r>
              <a:rPr lang="en-IN" b="1" dirty="0" smtClean="0">
                <a:solidFill>
                  <a:srgbClr val="7030A0"/>
                </a:solidFill>
              </a:rPr>
              <a:t>puller </a:t>
            </a:r>
          </a:p>
          <a:p>
            <a:r>
              <a:rPr lang="en-IN" b="1" dirty="0" smtClean="0">
                <a:solidFill>
                  <a:srgbClr val="7030A0"/>
                </a:solidFill>
              </a:rPr>
              <a:t>Turn table</a:t>
            </a:r>
          </a:p>
          <a:p>
            <a:r>
              <a:rPr lang="en-IN" b="1" dirty="0" smtClean="0">
                <a:solidFill>
                  <a:srgbClr val="7030A0"/>
                </a:solidFill>
              </a:rPr>
              <a:t>Joining machines</a:t>
            </a:r>
          </a:p>
          <a:p>
            <a:r>
              <a:rPr lang="en-IN" b="1" dirty="0" err="1" smtClean="0">
                <a:solidFill>
                  <a:srgbClr val="7030A0"/>
                </a:solidFill>
              </a:rPr>
              <a:t>Walkie</a:t>
            </a:r>
            <a:r>
              <a:rPr lang="en-IN" b="1" dirty="0" smtClean="0">
                <a:solidFill>
                  <a:srgbClr val="7030A0"/>
                </a:solidFill>
              </a:rPr>
              <a:t> </a:t>
            </a:r>
            <a:r>
              <a:rPr lang="en-IN" b="1" dirty="0" err="1" smtClean="0">
                <a:solidFill>
                  <a:srgbClr val="7030A0"/>
                </a:solidFill>
              </a:rPr>
              <a:t>takies</a:t>
            </a:r>
            <a:endParaRPr lang="en-IN" b="1" dirty="0" smtClean="0">
              <a:solidFill>
                <a:srgbClr val="7030A0"/>
              </a:solidFill>
            </a:endParaRPr>
          </a:p>
          <a:p>
            <a:r>
              <a:rPr lang="en-IN" b="1" dirty="0" smtClean="0">
                <a:solidFill>
                  <a:srgbClr val="7030A0"/>
                </a:solidFill>
              </a:rPr>
              <a:t>Joint protector</a:t>
            </a:r>
          </a:p>
          <a:p>
            <a:r>
              <a:rPr lang="en-IN" b="1" dirty="0" smtClean="0">
                <a:solidFill>
                  <a:srgbClr val="7030A0"/>
                </a:solidFill>
              </a:rPr>
              <a:t>Conductor sacks, </a:t>
            </a:r>
            <a:r>
              <a:rPr lang="en-IN" b="1" dirty="0" err="1" smtClean="0">
                <a:solidFill>
                  <a:srgbClr val="7030A0"/>
                </a:solidFill>
              </a:rPr>
              <a:t>arial</a:t>
            </a:r>
            <a:r>
              <a:rPr lang="en-IN" b="1" dirty="0" smtClean="0">
                <a:solidFill>
                  <a:srgbClr val="7030A0"/>
                </a:solidFill>
              </a:rPr>
              <a:t> rollers, wooden </a:t>
            </a:r>
            <a:r>
              <a:rPr lang="en-IN" b="1" dirty="0" err="1" smtClean="0">
                <a:solidFill>
                  <a:srgbClr val="7030A0"/>
                </a:solidFill>
              </a:rPr>
              <a:t>ballies,leg</a:t>
            </a:r>
            <a:r>
              <a:rPr lang="en-IN" b="1" dirty="0" smtClean="0">
                <a:solidFill>
                  <a:srgbClr val="7030A0"/>
                </a:solidFill>
              </a:rPr>
              <a:t> </a:t>
            </a:r>
            <a:r>
              <a:rPr lang="en-IN" b="1" dirty="0" err="1" smtClean="0">
                <a:solidFill>
                  <a:srgbClr val="7030A0"/>
                </a:solidFill>
              </a:rPr>
              <a:t>wiches,tractors</a:t>
            </a:r>
            <a:r>
              <a:rPr lang="en-IN" b="1" dirty="0" smtClean="0">
                <a:solidFill>
                  <a:srgbClr val="7030A0"/>
                </a:solidFill>
              </a:rPr>
              <a:t>, dynamo </a:t>
            </a:r>
            <a:r>
              <a:rPr lang="en-IN" b="1" dirty="0" err="1" smtClean="0">
                <a:solidFill>
                  <a:srgbClr val="7030A0"/>
                </a:solidFill>
              </a:rPr>
              <a:t>metersetc</a:t>
            </a:r>
            <a:r>
              <a:rPr lang="en-IN" b="1" dirty="0" smtClean="0">
                <a:solidFill>
                  <a:srgbClr val="7030A0"/>
                </a:solidFill>
              </a:rPr>
              <a:t>.,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Ground Clearance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4000" dirty="0" smtClean="0">
                <a:solidFill>
                  <a:srgbClr val="FF0000"/>
                </a:solidFill>
              </a:rPr>
              <a:t>132 </a:t>
            </a:r>
            <a:r>
              <a:rPr lang="en-IN" sz="4000" dirty="0" err="1" smtClean="0">
                <a:solidFill>
                  <a:srgbClr val="FF0000"/>
                </a:solidFill>
              </a:rPr>
              <a:t>Kv</a:t>
            </a:r>
            <a:r>
              <a:rPr lang="en-IN" sz="4000" dirty="0" smtClean="0">
                <a:solidFill>
                  <a:srgbClr val="FF0000"/>
                </a:solidFill>
              </a:rPr>
              <a:t> 				:6.1 </a:t>
            </a:r>
            <a:r>
              <a:rPr lang="en-IN" sz="4000" dirty="0" err="1" smtClean="0">
                <a:solidFill>
                  <a:srgbClr val="FF0000"/>
                </a:solidFill>
              </a:rPr>
              <a:t>mts</a:t>
            </a:r>
            <a:endParaRPr lang="en-IN" sz="4000" dirty="0" smtClean="0">
              <a:solidFill>
                <a:srgbClr val="FF0000"/>
              </a:solidFill>
            </a:endParaRPr>
          </a:p>
          <a:p>
            <a:r>
              <a:rPr lang="en-IN" sz="4000" dirty="0" smtClean="0">
                <a:solidFill>
                  <a:srgbClr val="FF0000"/>
                </a:solidFill>
              </a:rPr>
              <a:t>220KV					:7.0Mts</a:t>
            </a:r>
          </a:p>
          <a:p>
            <a:r>
              <a:rPr lang="en-IN" sz="4000" dirty="0" smtClean="0">
                <a:solidFill>
                  <a:srgbClr val="FF0000"/>
                </a:solidFill>
              </a:rPr>
              <a:t>400KV					:8.84Mts</a:t>
            </a:r>
          </a:p>
          <a:p>
            <a:endParaRPr lang="en-IN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00050" indent="-400050"/>
            <a:r>
              <a:rPr lang="en-IN" dirty="0" err="1" smtClean="0">
                <a:solidFill>
                  <a:srgbClr val="7030A0"/>
                </a:solidFill>
              </a:rPr>
              <a:t>Jumpering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7030A0"/>
                </a:solidFill>
              </a:rPr>
              <a:t>All angle points connected through jumpers </a:t>
            </a:r>
          </a:p>
          <a:p>
            <a:r>
              <a:rPr lang="en-IN" sz="2800" dirty="0" smtClean="0">
                <a:solidFill>
                  <a:srgbClr val="7030A0"/>
                </a:solidFill>
              </a:rPr>
              <a:t>flexible copper jumper for earth wire continuation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7030A0"/>
                </a:solidFill>
              </a:rPr>
              <a:t>ACD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Anti climbing device is fixed for every tower to avoid climbing of tower 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00050" indent="-400050"/>
            <a:r>
              <a:rPr lang="en-IN" dirty="0" smtClean="0">
                <a:solidFill>
                  <a:srgbClr val="7030A0"/>
                </a:solidFill>
              </a:rPr>
              <a:t>Statutory inspection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219200"/>
            <a:ext cx="7467601" cy="5638800"/>
          </a:xfrm>
        </p:spPr>
        <p:txBody>
          <a:bodyPr>
            <a:normAutofit/>
          </a:bodyPr>
          <a:lstStyle/>
          <a:p>
            <a:r>
              <a:rPr lang="en-IN" sz="2400" dirty="0" smtClean="0"/>
              <a:t>check Questionnaire available for inspection</a:t>
            </a:r>
          </a:p>
          <a:p>
            <a:r>
              <a:rPr lang="en-IN" sz="2400" dirty="0" smtClean="0"/>
              <a:t>Inspectors check every tower and submit report</a:t>
            </a:r>
          </a:p>
          <a:p>
            <a:r>
              <a:rPr lang="en-IN" sz="2400" dirty="0" smtClean="0"/>
              <a:t>Checks include  </a:t>
            </a:r>
          </a:p>
          <a:p>
            <a:r>
              <a:rPr lang="en-IN" sz="2400" dirty="0" smtClean="0"/>
              <a:t>Number plate</a:t>
            </a:r>
          </a:p>
          <a:p>
            <a:r>
              <a:rPr lang="en-IN" sz="2400" dirty="0" smtClean="0"/>
              <a:t>Type of tower</a:t>
            </a:r>
          </a:p>
          <a:p>
            <a:r>
              <a:rPr lang="en-IN" sz="2400" dirty="0" smtClean="0"/>
              <a:t>Danger plate</a:t>
            </a:r>
          </a:p>
          <a:p>
            <a:r>
              <a:rPr lang="en-IN" sz="2400" dirty="0" smtClean="0"/>
              <a:t>ACD</a:t>
            </a:r>
          </a:p>
          <a:p>
            <a:r>
              <a:rPr lang="en-IN" sz="2400" dirty="0" smtClean="0"/>
              <a:t>Missing bolts</a:t>
            </a:r>
          </a:p>
          <a:p>
            <a:r>
              <a:rPr lang="en-IN" sz="2400" dirty="0" smtClean="0"/>
              <a:t>Loose members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7030A0"/>
                </a:solidFill>
              </a:rPr>
              <a:t>Statutory inspection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295400"/>
            <a:ext cx="7543801" cy="5410200"/>
          </a:xfrm>
        </p:spPr>
        <p:txBody>
          <a:bodyPr>
            <a:normAutofit/>
          </a:bodyPr>
          <a:lstStyle/>
          <a:p>
            <a:r>
              <a:rPr lang="en-IN" sz="2400" dirty="0" smtClean="0"/>
              <a:t>Coping</a:t>
            </a:r>
          </a:p>
          <a:p>
            <a:r>
              <a:rPr lang="en-IN" sz="2400" dirty="0" smtClean="0"/>
              <a:t>Welding of bolts</a:t>
            </a:r>
          </a:p>
          <a:p>
            <a:r>
              <a:rPr lang="en-IN" sz="2400" dirty="0" smtClean="0"/>
              <a:t>Copper jumper of earth wire</a:t>
            </a:r>
          </a:p>
          <a:p>
            <a:r>
              <a:rPr lang="en-IN" sz="2400" dirty="0" smtClean="0"/>
              <a:t>Step bolts</a:t>
            </a:r>
          </a:p>
          <a:p>
            <a:r>
              <a:rPr lang="en-IN" sz="2400" dirty="0" smtClean="0"/>
              <a:t>Insulators</a:t>
            </a:r>
          </a:p>
          <a:p>
            <a:r>
              <a:rPr lang="en-IN" sz="2400" dirty="0" smtClean="0"/>
              <a:t>Ground clearance</a:t>
            </a:r>
          </a:p>
          <a:p>
            <a:r>
              <a:rPr lang="en-IN" sz="2400" dirty="0" err="1" smtClean="0"/>
              <a:t>Earthing</a:t>
            </a:r>
            <a:endParaRPr lang="en-IN" sz="2400" dirty="0" smtClean="0"/>
          </a:p>
          <a:p>
            <a:r>
              <a:rPr lang="en-IN" sz="2400" dirty="0" smtClean="0"/>
              <a:t>Arcing horns</a:t>
            </a:r>
          </a:p>
          <a:p>
            <a:r>
              <a:rPr lang="en-IN" sz="2400" dirty="0" smtClean="0"/>
              <a:t>Vibration dampers</a:t>
            </a:r>
          </a:p>
          <a:p>
            <a:r>
              <a:rPr lang="en-IN" sz="2400" dirty="0" smtClean="0"/>
              <a:t>Tree clearance  etc.,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7030A0"/>
                </a:solidFill>
              </a:rPr>
              <a:t>PTCC approval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rmAutofit/>
          </a:bodyPr>
          <a:lstStyle/>
          <a:p>
            <a:pPr algn="just"/>
            <a:r>
              <a:rPr lang="en-IN" sz="3200" dirty="0" smtClean="0"/>
              <a:t>Power telecommunication coordination </a:t>
            </a:r>
            <a:r>
              <a:rPr lang="en-IN" sz="3200" dirty="0" err="1" smtClean="0"/>
              <a:t>committe</a:t>
            </a:r>
            <a:endParaRPr lang="en-IN" sz="3200" dirty="0" smtClean="0"/>
          </a:p>
          <a:p>
            <a:pPr algn="just"/>
            <a:r>
              <a:rPr lang="en-IN" sz="3200" dirty="0" smtClean="0"/>
              <a:t> duly verifying line crossing through any telecommunication lines</a:t>
            </a:r>
          </a:p>
          <a:p>
            <a:pPr algn="just"/>
            <a:r>
              <a:rPr lang="en-IN" sz="3200" dirty="0" smtClean="0"/>
              <a:t>Calculate induced voltage on their lines</a:t>
            </a:r>
          </a:p>
          <a:p>
            <a:pPr algn="just"/>
            <a:r>
              <a:rPr lang="en-IN" sz="3200" dirty="0" smtClean="0"/>
              <a:t>Whether the voltage is with in limits or not</a:t>
            </a:r>
          </a:p>
          <a:p>
            <a:pPr algn="just"/>
            <a:r>
              <a:rPr lang="en-IN" sz="3200" dirty="0" smtClean="0"/>
              <a:t>Insist to put GD tubes </a:t>
            </a:r>
          </a:p>
          <a:p>
            <a:pPr algn="just"/>
            <a:endParaRPr lang="en-IN" sz="3200" dirty="0"/>
          </a:p>
        </p:txBody>
      </p:sp>
      <p:sp>
        <p:nvSpPr>
          <p:cNvPr id="4" name="Right Arrow 3"/>
          <p:cNvSpPr/>
          <p:nvPr/>
        </p:nvSpPr>
        <p:spPr>
          <a:xfrm>
            <a:off x="2667000" y="2057400"/>
            <a:ext cx="4572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Commissioning line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After attending remarks of Statutory inspection report</a:t>
            </a:r>
          </a:p>
          <a:p>
            <a:r>
              <a:rPr lang="en-IN" sz="2800" dirty="0" smtClean="0"/>
              <a:t>PTCC approval</a:t>
            </a:r>
          </a:p>
          <a:p>
            <a:r>
              <a:rPr lang="en-IN" sz="2800" dirty="0" smtClean="0"/>
              <a:t>The Transmission line is ready for commissioning 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8001001" cy="6172200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IN" sz="2400" dirty="0"/>
              <a:t>Transmission System  in Andhra </a:t>
            </a:r>
            <a:r>
              <a:rPr lang="en-IN" sz="2400" dirty="0" smtClean="0"/>
              <a:t>Pradesh &amp;</a:t>
            </a:r>
            <a:r>
              <a:rPr lang="en-IN" sz="2400" dirty="0" err="1" smtClean="0"/>
              <a:t>Telangana</a:t>
            </a:r>
            <a:r>
              <a:rPr lang="en-IN" sz="2400" dirty="0"/>
              <a:t/>
            </a:r>
            <a:br>
              <a:rPr lang="en-IN" sz="2400" dirty="0"/>
            </a:br>
            <a:r>
              <a:rPr lang="en-IN" sz="2400" dirty="0"/>
              <a:t/>
            </a:r>
            <a:br>
              <a:rPr lang="en-IN" sz="2400" dirty="0"/>
            </a:br>
            <a:r>
              <a:rPr lang="en-IN" sz="2400" dirty="0" err="1"/>
              <a:t>i</a:t>
            </a:r>
            <a:r>
              <a:rPr lang="en-IN" sz="2400" dirty="0"/>
              <a:t>) 400KV</a:t>
            </a:r>
            <a:br>
              <a:rPr lang="en-IN" sz="2400" dirty="0"/>
            </a:br>
            <a:r>
              <a:rPr lang="en-IN" sz="2400" dirty="0"/>
              <a:t/>
            </a:r>
            <a:br>
              <a:rPr lang="en-IN" sz="2400" dirty="0"/>
            </a:br>
            <a:r>
              <a:rPr lang="en-IN" sz="2400" dirty="0"/>
              <a:t/>
            </a:r>
            <a:br>
              <a:rPr lang="en-IN" sz="2400" dirty="0"/>
            </a:br>
            <a:r>
              <a:rPr lang="en-IN" sz="2400" dirty="0"/>
              <a:t>ii) 220KV</a:t>
            </a:r>
            <a:br>
              <a:rPr lang="en-IN" sz="2400" dirty="0"/>
            </a:br>
            <a:r>
              <a:rPr lang="en-IN" sz="2400" dirty="0"/>
              <a:t/>
            </a:r>
            <a:br>
              <a:rPr lang="en-IN" sz="2400" dirty="0"/>
            </a:br>
            <a:r>
              <a:rPr lang="en-IN" sz="2400" dirty="0"/>
              <a:t/>
            </a:r>
            <a:br>
              <a:rPr lang="en-IN" sz="2400" dirty="0"/>
            </a:br>
            <a:r>
              <a:rPr lang="en-IN" sz="2400" dirty="0" smtClean="0"/>
              <a:t>iii)132KV</a:t>
            </a:r>
            <a:br>
              <a:rPr lang="en-IN" sz="2400" dirty="0" smtClean="0"/>
            </a:br>
            <a:r>
              <a:rPr lang="en-IN" sz="2400" dirty="0"/>
              <a:t/>
            </a:r>
            <a:br>
              <a:rPr lang="en-IN" sz="2400" dirty="0"/>
            </a:br>
            <a:r>
              <a:rPr lang="en-IN" sz="2400" dirty="0"/>
              <a:t/>
            </a:r>
            <a:br>
              <a:rPr lang="en-IN" sz="2400" dirty="0"/>
            </a:br>
            <a:r>
              <a:rPr lang="en-IN" sz="2400" dirty="0"/>
              <a:t/>
            </a:r>
            <a:br>
              <a:rPr lang="en-IN" sz="2400" dirty="0"/>
            </a:br>
            <a:r>
              <a:rPr lang="en-IN" sz="2400" dirty="0"/>
              <a:t/>
            </a:r>
            <a:br>
              <a:rPr lang="en-IN" sz="2400" dirty="0"/>
            </a:br>
            <a:endParaRPr lang="en-IN" sz="2400" dirty="0"/>
          </a:p>
        </p:txBody>
      </p:sp>
    </p:spTree>
    <p:extLst>
      <p:ext uri="{BB962C8B-B14F-4D97-AF65-F5344CB8AC3E}">
        <p14:creationId xmlns="" xmlns:p14="http://schemas.microsoft.com/office/powerpoint/2010/main" val="112627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28600"/>
            <a:ext cx="6347713" cy="762000"/>
          </a:xfrm>
        </p:spPr>
        <p:txBody>
          <a:bodyPr/>
          <a:lstStyle/>
          <a:p>
            <a:pPr algn="ctr"/>
            <a:r>
              <a:rPr lang="en-IN" dirty="0" smtClean="0"/>
              <a:t>Major faults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838200"/>
            <a:ext cx="7467601" cy="56388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002060"/>
                </a:solidFill>
              </a:rPr>
              <a:t>Line to Ground &amp; double line to Ground</a:t>
            </a:r>
          </a:p>
          <a:p>
            <a:r>
              <a:rPr lang="en-IN" sz="2800" dirty="0" smtClean="0">
                <a:solidFill>
                  <a:srgbClr val="002060"/>
                </a:solidFill>
              </a:rPr>
              <a:t>Line to Line</a:t>
            </a:r>
          </a:p>
          <a:p>
            <a:r>
              <a:rPr lang="en-IN" sz="2800" dirty="0" smtClean="0">
                <a:solidFill>
                  <a:srgbClr val="002060"/>
                </a:solidFill>
              </a:rPr>
              <a:t>Three phase short</a:t>
            </a:r>
          </a:p>
          <a:p>
            <a:r>
              <a:rPr lang="en-IN" sz="2800" dirty="0" smtClean="0">
                <a:solidFill>
                  <a:srgbClr val="002060"/>
                </a:solidFill>
              </a:rPr>
              <a:t>Tower collapse</a:t>
            </a:r>
          </a:p>
          <a:p>
            <a:r>
              <a:rPr lang="en-IN" sz="2800" dirty="0" smtClean="0">
                <a:solidFill>
                  <a:srgbClr val="002060"/>
                </a:solidFill>
              </a:rPr>
              <a:t>Open jumper</a:t>
            </a:r>
          </a:p>
          <a:p>
            <a:r>
              <a:rPr lang="en-IN" sz="2800" dirty="0" smtClean="0">
                <a:solidFill>
                  <a:srgbClr val="002060"/>
                </a:solidFill>
              </a:rPr>
              <a:t>Over load</a:t>
            </a:r>
          </a:p>
          <a:p>
            <a:r>
              <a:rPr lang="en-IN" sz="2800" dirty="0" smtClean="0">
                <a:solidFill>
                  <a:srgbClr val="002060"/>
                </a:solidFill>
              </a:rPr>
              <a:t>Insulator flashover due to lightning, saline weather, pollution</a:t>
            </a:r>
          </a:p>
          <a:p>
            <a:r>
              <a:rPr lang="en-IN" sz="2800" dirty="0" smtClean="0">
                <a:solidFill>
                  <a:srgbClr val="002060"/>
                </a:solidFill>
              </a:rPr>
              <a:t>Bird fault</a:t>
            </a:r>
          </a:p>
          <a:p>
            <a:r>
              <a:rPr lang="en-IN" sz="2800" dirty="0" smtClean="0">
                <a:solidFill>
                  <a:srgbClr val="002060"/>
                </a:solidFill>
              </a:rPr>
              <a:t>Hot spots&amp; red hot</a:t>
            </a:r>
            <a:endParaRPr lang="en-IN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76200"/>
            <a:ext cx="6347713" cy="6096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Tower collapse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61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458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3251200"/>
            <a:ext cx="8458200" cy="1320800"/>
          </a:xfrm>
        </p:spPr>
        <p:txBody>
          <a:bodyPr>
            <a:normAutofit/>
          </a:bodyPr>
          <a:lstStyle/>
          <a:p>
            <a:r>
              <a:rPr lang="en-IN" sz="4000" dirty="0" smtClean="0">
                <a:solidFill>
                  <a:srgbClr val="FF0000"/>
                </a:solidFill>
                <a:latin typeface="Algerian" pitchFamily="82" charset="0"/>
              </a:rPr>
              <a:t>Transmission Line Maintenance </a:t>
            </a:r>
            <a:endParaRPr lang="en-IN" sz="40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870200"/>
            <a:ext cx="7391401" cy="1320800"/>
          </a:xfrm>
        </p:spPr>
        <p:txBody>
          <a:bodyPr/>
          <a:lstStyle/>
          <a:p>
            <a:pPr algn="ctr"/>
            <a:r>
              <a:rPr lang="en-IN" i="1" dirty="0" smtClean="0">
                <a:solidFill>
                  <a:srgbClr val="7030A0"/>
                </a:solidFill>
              </a:rPr>
              <a:t>Maintenance staff</a:t>
            </a:r>
            <a:br>
              <a:rPr lang="en-IN" i="1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632200"/>
            <a:ext cx="6347713" cy="1320800"/>
          </a:xfrm>
        </p:spPr>
        <p:txBody>
          <a:bodyPr/>
          <a:lstStyle/>
          <a:p>
            <a:pPr algn="ctr"/>
            <a:r>
              <a:rPr lang="en-IN" i="1" dirty="0" smtClean="0">
                <a:solidFill>
                  <a:srgbClr val="7030A0"/>
                </a:solidFill>
              </a:rPr>
              <a:t>Tree cutting</a:t>
            </a:r>
            <a:br>
              <a:rPr lang="en-IN" i="1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013200"/>
            <a:ext cx="6347713" cy="1320800"/>
          </a:xfrm>
        </p:spPr>
        <p:txBody>
          <a:bodyPr/>
          <a:lstStyle/>
          <a:p>
            <a:pPr algn="ctr"/>
            <a:r>
              <a:rPr lang="en-IN" i="1" dirty="0" smtClean="0">
                <a:solidFill>
                  <a:srgbClr val="7030A0"/>
                </a:solidFill>
              </a:rPr>
              <a:t>Taurus kits</a:t>
            </a:r>
            <a:br>
              <a:rPr lang="en-IN" i="1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098800"/>
            <a:ext cx="7467601" cy="1320800"/>
          </a:xfrm>
        </p:spPr>
        <p:txBody>
          <a:bodyPr>
            <a:normAutofit/>
          </a:bodyPr>
          <a:lstStyle/>
          <a:p>
            <a:pPr algn="ctr"/>
            <a:r>
              <a:rPr lang="en-IN" i="1" dirty="0" smtClean="0">
                <a:solidFill>
                  <a:srgbClr val="7030A0"/>
                </a:solidFill>
              </a:rPr>
              <a:t>Thermo vision scanning cameras</a:t>
            </a:r>
            <a:br>
              <a:rPr lang="en-IN" i="1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175000"/>
            <a:ext cx="7467601" cy="1320800"/>
          </a:xfrm>
        </p:spPr>
        <p:txBody>
          <a:bodyPr/>
          <a:lstStyle/>
          <a:p>
            <a:pPr algn="ctr"/>
            <a:r>
              <a:rPr lang="en-IN" b="1" i="1" dirty="0" smtClean="0">
                <a:solidFill>
                  <a:srgbClr val="7030A0"/>
                </a:solidFill>
              </a:rPr>
              <a:t>Fire fighting equipment</a:t>
            </a:r>
            <a:br>
              <a:rPr lang="en-IN" b="1" i="1" dirty="0" smtClean="0">
                <a:solidFill>
                  <a:srgbClr val="7030A0"/>
                </a:solidFill>
              </a:rPr>
            </a:b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022600"/>
            <a:ext cx="7315201" cy="1320800"/>
          </a:xfrm>
        </p:spPr>
        <p:txBody>
          <a:bodyPr/>
          <a:lstStyle/>
          <a:p>
            <a:pPr algn="ctr"/>
            <a:r>
              <a:rPr lang="en-IN" i="1" dirty="0" smtClean="0">
                <a:solidFill>
                  <a:srgbClr val="7030A0"/>
                </a:solidFill>
              </a:rPr>
              <a:t>Communication facilities</a:t>
            </a:r>
            <a:br>
              <a:rPr lang="en-IN" i="1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381000"/>
            <a:ext cx="8534400" cy="6248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N" dirty="0"/>
              <a:t>Main Discussion areas of Tr. Lines</a:t>
            </a:r>
          </a:p>
          <a:p>
            <a:pPr marL="857250" indent="-857250" algn="l">
              <a:buAutoNum type="romanLcParenR"/>
            </a:pPr>
            <a:r>
              <a:rPr lang="en-IN" dirty="0"/>
              <a:t>Survey</a:t>
            </a:r>
          </a:p>
          <a:p>
            <a:pPr marL="857250" indent="-857250" algn="l">
              <a:buAutoNum type="romanLcParenR"/>
            </a:pPr>
            <a:r>
              <a:rPr lang="en-IN" dirty="0"/>
              <a:t>Construction</a:t>
            </a:r>
          </a:p>
          <a:p>
            <a:pPr marL="857250" indent="-857250" algn="l">
              <a:buAutoNum type="romanLcParenR"/>
            </a:pPr>
            <a:r>
              <a:rPr lang="en-IN" dirty="0"/>
              <a:t>Major faults</a:t>
            </a:r>
          </a:p>
          <a:p>
            <a:pPr marL="857250" indent="-857250" algn="l">
              <a:buAutoNum type="romanLcParenR"/>
            </a:pPr>
            <a:r>
              <a:rPr lang="en-IN" dirty="0"/>
              <a:t>Maintenance system</a:t>
            </a:r>
          </a:p>
          <a:p>
            <a:pPr marL="857250" indent="-857250">
              <a:buAutoNum type="romanLcParenR"/>
            </a:pP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98883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022600"/>
            <a:ext cx="6347713" cy="1320800"/>
          </a:xfrm>
        </p:spPr>
        <p:txBody>
          <a:bodyPr/>
          <a:lstStyle/>
          <a:p>
            <a:pPr algn="ctr"/>
            <a:r>
              <a:rPr lang="en-IN" i="1" dirty="0" smtClean="0">
                <a:solidFill>
                  <a:srgbClr val="7030A0"/>
                </a:solidFill>
              </a:rPr>
              <a:t>PMI: Pre monsoon Inspection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327400"/>
            <a:ext cx="6347713" cy="1320800"/>
          </a:xfrm>
        </p:spPr>
        <p:txBody>
          <a:bodyPr/>
          <a:lstStyle/>
          <a:p>
            <a:pPr algn="ctr"/>
            <a:r>
              <a:rPr lang="en-IN" i="1" dirty="0" smtClean="0">
                <a:solidFill>
                  <a:srgbClr val="7030A0"/>
                </a:solidFill>
              </a:rPr>
              <a:t>Failure analysis team</a:t>
            </a:r>
            <a:br>
              <a:rPr lang="en-IN" i="1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251200"/>
            <a:ext cx="815340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IN" i="1" dirty="0" smtClean="0">
                <a:solidFill>
                  <a:srgbClr val="7030A0"/>
                </a:solidFill>
              </a:rPr>
              <a:t>Disaster management staff to be trained </a:t>
            </a:r>
            <a:br>
              <a:rPr lang="en-IN" i="1" dirty="0" smtClean="0">
                <a:solidFill>
                  <a:srgbClr val="7030A0"/>
                </a:solidFill>
              </a:rPr>
            </a:br>
            <a:r>
              <a:rPr lang="en-IN" i="1" dirty="0" smtClean="0">
                <a:solidFill>
                  <a:srgbClr val="7030A0"/>
                </a:solidFill>
              </a:rPr>
              <a:t/>
            </a:r>
            <a:br>
              <a:rPr lang="en-IN" i="1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895600"/>
            <a:ext cx="6347713" cy="2895600"/>
          </a:xfrm>
        </p:spPr>
        <p:txBody>
          <a:bodyPr>
            <a:normAutofit fontScale="90000"/>
          </a:bodyPr>
          <a:lstStyle/>
          <a:p>
            <a:r>
              <a:rPr lang="en-IN" i="1" dirty="0" smtClean="0">
                <a:solidFill>
                  <a:srgbClr val="7030A0"/>
                </a:solidFill>
              </a:rPr>
              <a:t>Maintenance Audit </a:t>
            </a:r>
            <a:br>
              <a:rPr lang="en-IN" i="1" dirty="0" smtClean="0">
                <a:solidFill>
                  <a:srgbClr val="7030A0"/>
                </a:solidFill>
              </a:rPr>
            </a:br>
            <a:r>
              <a:rPr lang="en-IN" i="1" dirty="0" smtClean="0">
                <a:solidFill>
                  <a:srgbClr val="7030A0"/>
                </a:solidFill>
              </a:rPr>
              <a:t/>
            </a:r>
            <a:br>
              <a:rPr lang="en-IN" i="1" dirty="0" smtClean="0">
                <a:solidFill>
                  <a:srgbClr val="7030A0"/>
                </a:solidFill>
              </a:rPr>
            </a:br>
            <a:r>
              <a:rPr lang="en-IN" i="1" dirty="0" smtClean="0">
                <a:solidFill>
                  <a:srgbClr val="7030A0"/>
                </a:solidFill>
              </a:rPr>
              <a:t/>
            </a:r>
            <a:br>
              <a:rPr lang="en-IN" i="1" dirty="0" smtClean="0">
                <a:solidFill>
                  <a:srgbClr val="7030A0"/>
                </a:solidFill>
              </a:rPr>
            </a:br>
            <a:r>
              <a:rPr lang="en-IN" i="1" dirty="0" smtClean="0">
                <a:solidFill>
                  <a:srgbClr val="7030A0"/>
                </a:solidFill>
              </a:rPr>
              <a:t>Maintenance of records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i="1" dirty="0" smtClean="0">
                <a:solidFill>
                  <a:srgbClr val="7030A0"/>
                </a:solidFill>
              </a:rPr>
              <a:t/>
            </a:r>
            <a:br>
              <a:rPr lang="en-IN" i="1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556000"/>
            <a:ext cx="7086601" cy="1320800"/>
          </a:xfrm>
        </p:spPr>
        <p:txBody>
          <a:bodyPr/>
          <a:lstStyle/>
          <a:p>
            <a:r>
              <a:rPr lang="en-IN" i="1" dirty="0" smtClean="0">
                <a:solidFill>
                  <a:srgbClr val="7030A0"/>
                </a:solidFill>
              </a:rPr>
              <a:t>Residual life assessment(RLA)</a:t>
            </a:r>
            <a:br>
              <a:rPr lang="en-IN" i="1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327400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en-IN" i="1" dirty="0" smtClean="0">
                <a:solidFill>
                  <a:srgbClr val="7030A0"/>
                </a:solidFill>
              </a:rPr>
              <a:t>Log books  Remedial measures</a:t>
            </a:r>
            <a:br>
              <a:rPr lang="en-IN" i="1" dirty="0" smtClean="0">
                <a:solidFill>
                  <a:srgbClr val="7030A0"/>
                </a:solidFill>
              </a:rPr>
            </a:br>
            <a:r>
              <a:rPr lang="en-IN" i="1" dirty="0" smtClean="0">
                <a:solidFill>
                  <a:srgbClr val="7030A0"/>
                </a:solidFill>
              </a:rPr>
              <a:t/>
            </a:r>
            <a:br>
              <a:rPr lang="en-IN" i="1" dirty="0" smtClean="0">
                <a:solidFill>
                  <a:srgbClr val="7030A0"/>
                </a:solidFill>
              </a:rPr>
            </a:b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Contingency Maintenance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295400"/>
            <a:ext cx="8077201" cy="5257800"/>
          </a:xfrm>
        </p:spPr>
        <p:txBody>
          <a:bodyPr>
            <a:noAutofit/>
          </a:bodyPr>
          <a:lstStyle/>
          <a:p>
            <a:r>
              <a:rPr lang="en-IN" sz="2400" dirty="0" smtClean="0"/>
              <a:t>ERS : Emergency restoration system</a:t>
            </a:r>
          </a:p>
          <a:p>
            <a:r>
              <a:rPr lang="en-IN" sz="2400" dirty="0" smtClean="0"/>
              <a:t> Minimum three(3) </a:t>
            </a:r>
            <a:r>
              <a:rPr lang="en-IN" sz="2400" dirty="0" smtClean="0">
                <a:solidFill>
                  <a:srgbClr val="FF0000"/>
                </a:solidFill>
              </a:rPr>
              <a:t>ERS towers </a:t>
            </a:r>
            <a:r>
              <a:rPr lang="en-IN" sz="2400" dirty="0" smtClean="0"/>
              <a:t>of different voltages should keep as contingency to minimise the outage time of supply .</a:t>
            </a:r>
          </a:p>
          <a:p>
            <a:r>
              <a:rPr lang="en-IN" sz="2400" dirty="0" smtClean="0"/>
              <a:t>In Every </a:t>
            </a:r>
            <a:r>
              <a:rPr lang="en-IN" sz="2400" dirty="0" err="1" smtClean="0"/>
              <a:t>Tr</a:t>
            </a:r>
            <a:r>
              <a:rPr lang="en-IN" sz="2400" dirty="0" smtClean="0"/>
              <a:t> line work           </a:t>
            </a:r>
          </a:p>
          <a:p>
            <a:r>
              <a:rPr lang="en-IN" sz="2400" dirty="0" smtClean="0"/>
              <a:t>TR utility keeps     </a:t>
            </a:r>
            <a:r>
              <a:rPr lang="en-IN" sz="2400" dirty="0" smtClean="0">
                <a:solidFill>
                  <a:srgbClr val="FF0000"/>
                </a:solidFill>
              </a:rPr>
              <a:t>5 no </a:t>
            </a:r>
            <a:r>
              <a:rPr lang="en-IN" sz="2400" dirty="0" smtClean="0"/>
              <a:t>suspension and </a:t>
            </a:r>
          </a:p>
          <a:p>
            <a:r>
              <a:rPr lang="en-IN" sz="2400" dirty="0" smtClean="0">
                <a:solidFill>
                  <a:srgbClr val="FF0000"/>
                </a:solidFill>
              </a:rPr>
              <a:t>1no</a:t>
            </a:r>
            <a:r>
              <a:rPr lang="en-IN" sz="2400" dirty="0" smtClean="0"/>
              <a:t> each angle towers as spare  </a:t>
            </a:r>
          </a:p>
          <a:p>
            <a:r>
              <a:rPr lang="en-IN" sz="2400" dirty="0" smtClean="0">
                <a:solidFill>
                  <a:srgbClr val="FF0000"/>
                </a:solidFill>
              </a:rPr>
              <a:t>5 to 10 % </a:t>
            </a:r>
            <a:r>
              <a:rPr lang="en-IN" sz="2400" dirty="0" smtClean="0"/>
              <a:t>of line accessories as spare</a:t>
            </a:r>
          </a:p>
          <a:p>
            <a:r>
              <a:rPr lang="en-IN" sz="2400" dirty="0" smtClean="0"/>
              <a:t>For 400Kv system the </a:t>
            </a:r>
            <a:r>
              <a:rPr lang="en-IN" sz="2400" dirty="0" smtClean="0">
                <a:solidFill>
                  <a:srgbClr val="FF0000"/>
                </a:solidFill>
              </a:rPr>
              <a:t>spares available </a:t>
            </a:r>
            <a:r>
              <a:rPr lang="en-IN" sz="2400" dirty="0" smtClean="0"/>
              <a:t>in </a:t>
            </a:r>
            <a:r>
              <a:rPr lang="en-IN" sz="2400" dirty="0" smtClean="0">
                <a:solidFill>
                  <a:srgbClr val="FF0000"/>
                </a:solidFill>
              </a:rPr>
              <a:t>SS</a:t>
            </a:r>
            <a:r>
              <a:rPr lang="en-IN" sz="2400" dirty="0" smtClean="0"/>
              <a:t> itself </a:t>
            </a:r>
          </a:p>
          <a:p>
            <a:r>
              <a:rPr lang="en-IN" sz="2400" dirty="0" smtClean="0"/>
              <a:t>For 220kv and 132kv system the </a:t>
            </a:r>
            <a:r>
              <a:rPr lang="en-IN" sz="2400" dirty="0" smtClean="0">
                <a:solidFill>
                  <a:srgbClr val="FF0000"/>
                </a:solidFill>
              </a:rPr>
              <a:t>spares</a:t>
            </a:r>
            <a:r>
              <a:rPr lang="en-IN" sz="2400" dirty="0" smtClean="0"/>
              <a:t> available in </a:t>
            </a:r>
            <a:r>
              <a:rPr lang="en-IN" sz="2400" dirty="0" smtClean="0">
                <a:solidFill>
                  <a:srgbClr val="FF0000"/>
                </a:solidFill>
              </a:rPr>
              <a:t>stores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200400" y="3477768"/>
            <a:ext cx="228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403600"/>
            <a:ext cx="6347713" cy="1320800"/>
          </a:xfrm>
        </p:spPr>
        <p:txBody>
          <a:bodyPr/>
          <a:lstStyle/>
          <a:p>
            <a:pPr algn="ctr"/>
            <a:r>
              <a:rPr lang="en-IN" dirty="0" smtClean="0"/>
              <a:t>Any Questions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ic0502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352800" y="5950803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Thank You</a:t>
            </a:r>
            <a:endParaRPr lang="en-US" sz="4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27483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indent="-400050"/>
            <a:r>
              <a:rPr lang="en-IN" sz="6000" i="1" dirty="0" smtClean="0">
                <a:solidFill>
                  <a:srgbClr val="7030A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="" xmlns:p14="http://schemas.microsoft.com/office/powerpoint/2010/main" val="27607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3124200"/>
            <a:ext cx="2254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/>
              <a:t>SURVEY</a:t>
            </a:r>
            <a:endParaRPr lang="en-IN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762000"/>
            <a:ext cx="80772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IN" dirty="0" smtClean="0"/>
          </a:p>
          <a:p>
            <a:pPr marL="857250" indent="-857250" algn="just"/>
            <a:r>
              <a:rPr lang="en-IN" sz="3600" dirty="0" smtClean="0"/>
              <a:t>Survey</a:t>
            </a:r>
          </a:p>
          <a:p>
            <a:pPr marL="857250" indent="-857250" algn="just">
              <a:buAutoNum type="romanLcParenR"/>
            </a:pPr>
            <a:r>
              <a:rPr lang="en-IN" sz="3200" dirty="0" smtClean="0"/>
              <a:t>Wall over survey : The proposed line between Substations  drawn  as straight  line on </a:t>
            </a:r>
            <a:r>
              <a:rPr lang="en-IN" sz="3200" dirty="0" err="1" smtClean="0"/>
              <a:t>Topo</a:t>
            </a:r>
            <a:r>
              <a:rPr lang="en-IN" sz="3200" dirty="0" smtClean="0"/>
              <a:t> sheet. Along this line wall over survey is conducted.  Observations recorded as report.</a:t>
            </a:r>
          </a:p>
          <a:p>
            <a:pPr marL="857250" indent="-857250" algn="just">
              <a:buAutoNum type="romanLcParenR"/>
            </a:pPr>
            <a:r>
              <a:rPr lang="en-IN" sz="3200" dirty="0" smtClean="0"/>
              <a:t>Now Google Maps used for the purpose</a:t>
            </a:r>
          </a:p>
          <a:p>
            <a:pPr marL="857250" indent="-857250" algn="just">
              <a:buAutoNum type="romanLcParenR"/>
            </a:pPr>
            <a:endParaRPr lang="en-IN" sz="2000" dirty="0" smtClean="0"/>
          </a:p>
          <a:p>
            <a:pPr marL="857250" indent="-857250" algn="just">
              <a:buAutoNum type="romanLcParenR"/>
            </a:pPr>
            <a:endParaRPr lang="en-IN" sz="2000" dirty="0" smtClean="0"/>
          </a:p>
          <a:p>
            <a:pPr marL="857250" indent="-857250" algn="just">
              <a:buAutoNum type="romanLcParenR"/>
            </a:pPr>
            <a:endParaRPr lang="en-IN" sz="2000" dirty="0" smtClean="0"/>
          </a:p>
          <a:p>
            <a:pPr marL="857250" indent="-857250" algn="just">
              <a:buAutoNum type="romanLcParenR"/>
            </a:pPr>
            <a:endParaRPr lang="en-IN" sz="2000" dirty="0" smtClean="0"/>
          </a:p>
          <a:p>
            <a:pPr marL="857250" indent="-857250" algn="just">
              <a:buAutoNum type="romanLcParenR"/>
            </a:pP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84842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381000"/>
            <a:ext cx="7239000" cy="548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/>
            <a:r>
              <a:rPr lang="en-IN" sz="2800" dirty="0" smtClean="0"/>
              <a:t>ii)Detailed Survey </a:t>
            </a:r>
          </a:p>
          <a:p>
            <a:pPr marL="857250" indent="-857250" algn="just"/>
            <a:r>
              <a:rPr lang="en-IN" dirty="0" smtClean="0"/>
              <a:t>:</a:t>
            </a:r>
            <a:r>
              <a:rPr lang="en-IN" sz="2400" dirty="0" smtClean="0"/>
              <a:t>Based on the WOS report detailed   verification of route is carried out. The following characteristics verified</a:t>
            </a:r>
          </a:p>
          <a:p>
            <a:pPr marL="857250" indent="-857250"/>
            <a:endParaRPr lang="en-IN" dirty="0" smtClean="0"/>
          </a:p>
          <a:p>
            <a:pPr marL="857250" indent="-857250"/>
            <a:r>
              <a:rPr lang="en-IN" dirty="0" smtClean="0"/>
              <a:t>a</a:t>
            </a:r>
            <a:r>
              <a:rPr lang="en-IN" sz="2800" dirty="0" smtClean="0"/>
              <a:t>) Soils in the route</a:t>
            </a:r>
          </a:p>
          <a:p>
            <a:pPr marL="857250" indent="-857250"/>
            <a:r>
              <a:rPr lang="en-IN" sz="2800" dirty="0" smtClean="0"/>
              <a:t>b) NH ways crossing in the route</a:t>
            </a:r>
          </a:p>
          <a:p>
            <a:pPr marL="857250" indent="-857250"/>
            <a:r>
              <a:rPr lang="en-IN" sz="2800" dirty="0" smtClean="0"/>
              <a:t>c) Existing power line crossings </a:t>
            </a:r>
          </a:p>
          <a:p>
            <a:pPr marL="857250" indent="-857250"/>
            <a:r>
              <a:rPr lang="en-IN" sz="2800" dirty="0" smtClean="0"/>
              <a:t>d)Railway crossings</a:t>
            </a:r>
          </a:p>
          <a:p>
            <a:pPr marL="857250" indent="-857250"/>
            <a:r>
              <a:rPr lang="en-IN" sz="2800" dirty="0" smtClean="0"/>
              <a:t>e)Airport  area</a:t>
            </a:r>
          </a:p>
          <a:p>
            <a:pPr marL="857250" indent="-857250"/>
            <a:r>
              <a:rPr lang="en-IN" sz="2800" dirty="0" smtClean="0"/>
              <a:t>f)Water logged areas</a:t>
            </a:r>
          </a:p>
          <a:p>
            <a:pPr marL="857250" indent="-857250"/>
            <a:endParaRPr lang="en-IN" dirty="0" smtClean="0"/>
          </a:p>
          <a:p>
            <a:pPr marL="857250" indent="-857250"/>
            <a:r>
              <a:rPr lang="en-IN" dirty="0" smtClean="0"/>
              <a:t>.</a:t>
            </a:r>
          </a:p>
          <a:p>
            <a:pPr marL="857250" indent="-857250"/>
            <a:endParaRPr lang="en-IN" dirty="0" smtClean="0"/>
          </a:p>
        </p:txBody>
      </p:sp>
    </p:spTree>
    <p:extLst>
      <p:ext uri="{BB962C8B-B14F-4D97-AF65-F5344CB8AC3E}">
        <p14:creationId xmlns="" xmlns:p14="http://schemas.microsoft.com/office/powerpoint/2010/main" val="26012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872</TotalTime>
  <Words>927</Words>
  <Application>Microsoft Office PowerPoint</Application>
  <PresentationFormat>On-screen Show (4:3)</PresentationFormat>
  <Paragraphs>231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Facet</vt:lpstr>
      <vt:lpstr>Transmission Lines and Maintenance</vt:lpstr>
      <vt:lpstr>what is our generation voltage?        Why high voltage transmission is required?      </vt:lpstr>
      <vt:lpstr>Slide 3</vt:lpstr>
      <vt:lpstr>   At What voltage Indian STUs and powergrid transmitting now</vt:lpstr>
      <vt:lpstr>Transmission System  in Andhra Pradesh &amp;Telangana  i) 400KV   ii) 220KV   iii)132KV     </vt:lpstr>
      <vt:lpstr>Slide 6</vt:lpstr>
      <vt:lpstr>Slide 7</vt:lpstr>
      <vt:lpstr>Slide 8</vt:lpstr>
      <vt:lpstr>Slide 9</vt:lpstr>
      <vt:lpstr>Slide 10</vt:lpstr>
      <vt:lpstr>Survey Euipment &amp; chainage, terrain profile </vt:lpstr>
      <vt:lpstr>Survey team in the field</vt:lpstr>
      <vt:lpstr>Slide 13</vt:lpstr>
      <vt:lpstr>Slide 14</vt:lpstr>
      <vt:lpstr>Casting of Foundations </vt:lpstr>
      <vt:lpstr>Tower Erection  </vt:lpstr>
      <vt:lpstr>Tower heights</vt:lpstr>
      <vt:lpstr>Tower extensions</vt:lpstr>
      <vt:lpstr>Insulators</vt:lpstr>
      <vt:lpstr>iv)Fixing hardware</vt:lpstr>
      <vt:lpstr>Hardware of  Transmission lines</vt:lpstr>
      <vt:lpstr>400KV suspension hardware (twin Moose)</vt:lpstr>
      <vt:lpstr>Spacer between two moose conductors</vt:lpstr>
      <vt:lpstr>Spacer between two moose conductors</vt:lpstr>
      <vt:lpstr>MSCJ: Midspan compressor joint</vt:lpstr>
      <vt:lpstr>MSCJ after jointing </vt:lpstr>
      <vt:lpstr>Earthwire suspension and tension hardware</vt:lpstr>
      <vt:lpstr>Tension dead end cone with jumper clamp</vt:lpstr>
      <vt:lpstr>Previous one after erection</vt:lpstr>
      <vt:lpstr>Tension hardware</vt:lpstr>
      <vt:lpstr>Tension hardware</vt:lpstr>
      <vt:lpstr>Tension hardware on a charged line</vt:lpstr>
      <vt:lpstr>Slide 33</vt:lpstr>
      <vt:lpstr>Slide 34</vt:lpstr>
      <vt:lpstr>Slide 35</vt:lpstr>
      <vt:lpstr>400Kv DC line tower</vt:lpstr>
      <vt:lpstr>Slide 37</vt:lpstr>
      <vt:lpstr>315MVA PTR at 400KV SS Mahaboob Nagar</vt:lpstr>
      <vt:lpstr>Tower Earthing</vt:lpstr>
      <vt:lpstr>stringing</vt:lpstr>
      <vt:lpstr>Stringing of conductors</vt:lpstr>
      <vt:lpstr> beyond 220KV Machine stringing  is mandatory  </vt:lpstr>
      <vt:lpstr>Ground Clearance </vt:lpstr>
      <vt:lpstr>Jumpering</vt:lpstr>
      <vt:lpstr>ACD</vt:lpstr>
      <vt:lpstr>Statutory inspection</vt:lpstr>
      <vt:lpstr>Statutory inspection</vt:lpstr>
      <vt:lpstr>PTCC approval</vt:lpstr>
      <vt:lpstr>Commissioning line</vt:lpstr>
      <vt:lpstr>Major faults</vt:lpstr>
      <vt:lpstr>Tower collapse</vt:lpstr>
      <vt:lpstr>Slide 52</vt:lpstr>
      <vt:lpstr>Transmission Line Maintenance </vt:lpstr>
      <vt:lpstr>Maintenance staff </vt:lpstr>
      <vt:lpstr>Tree cutting </vt:lpstr>
      <vt:lpstr>Taurus kits </vt:lpstr>
      <vt:lpstr>Thermo vision scanning cameras </vt:lpstr>
      <vt:lpstr>Fire fighting equipment </vt:lpstr>
      <vt:lpstr>Communication facilities </vt:lpstr>
      <vt:lpstr>PMI: Pre monsoon Inspection</vt:lpstr>
      <vt:lpstr>Failure analysis team </vt:lpstr>
      <vt:lpstr>Disaster management staff to be trained   </vt:lpstr>
      <vt:lpstr>Maintenance Audit    Maintenance of records  </vt:lpstr>
      <vt:lpstr>Residual life assessment(RLA) </vt:lpstr>
      <vt:lpstr>Log books  Remedial measures  </vt:lpstr>
      <vt:lpstr>Contingency Maintenance </vt:lpstr>
      <vt:lpstr>Any Questions</vt:lpstr>
      <vt:lpstr>Slide 68</vt:lpstr>
      <vt:lpstr>Slide 69</vt:lpstr>
      <vt:lpstr>Slide 70</vt:lpstr>
      <vt:lpstr>Slide 71</vt:lpstr>
      <vt:lpstr>Slide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system1</dc:creator>
  <cp:lastModifiedBy>TSN Murthy</cp:lastModifiedBy>
  <cp:revision>128</cp:revision>
  <dcterms:created xsi:type="dcterms:W3CDTF">2006-08-16T00:00:00Z</dcterms:created>
  <dcterms:modified xsi:type="dcterms:W3CDTF">2017-06-20T13:07:58Z</dcterms:modified>
</cp:coreProperties>
</file>