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23"/>
  </p:notesMasterIdLst>
  <p:sldIdLst>
    <p:sldId id="256" r:id="rId2"/>
    <p:sldId id="258" r:id="rId3"/>
    <p:sldId id="259" r:id="rId4"/>
    <p:sldId id="260" r:id="rId5"/>
    <p:sldId id="261" r:id="rId6"/>
    <p:sldId id="262" r:id="rId7"/>
    <p:sldId id="263" r:id="rId8"/>
    <p:sldId id="264" r:id="rId9"/>
    <p:sldId id="266" r:id="rId10"/>
    <p:sldId id="265" r:id="rId11"/>
    <p:sldId id="267" r:id="rId12"/>
    <p:sldId id="269" r:id="rId13"/>
    <p:sldId id="268"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309" autoAdjust="0"/>
    <p:restoredTop sz="94624" autoAdjust="0"/>
  </p:normalViewPr>
  <p:slideViewPr>
    <p:cSldViewPr>
      <p:cViewPr>
        <p:scale>
          <a:sx n="60" d="100"/>
          <a:sy n="60" d="100"/>
        </p:scale>
        <p:origin x="-1746" y="-2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7D72BE-D870-4709-BBA5-8742F39F365C}" type="datetimeFigureOut">
              <a:rPr lang="en-US" smtClean="0"/>
              <a:pPr/>
              <a:t>29-Dec-16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D5786F-5819-477E-8797-A5A34EFBE07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B6B2A314-00AA-4BC0-8F49-DC0F4C0C981A}" type="datetime1">
              <a:rPr lang="en-US" smtClean="0"/>
              <a:pPr/>
              <a:t>29-Dec-16</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2B95ABA-9C68-4DFB-9486-3A3A574583CE}" type="datetime1">
              <a:rPr lang="en-US" smtClean="0"/>
              <a:pPr/>
              <a:t>29-Dec-16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2C0C6A9-EED6-4934-A892-4246C99E8056}" type="datetime1">
              <a:rPr lang="en-US" smtClean="0"/>
              <a:pPr/>
              <a:t>29-Dec-16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0884CC5-DB99-472C-93AB-B865112B9E29}" type="datetime1">
              <a:rPr lang="en-US" smtClean="0"/>
              <a:pPr/>
              <a:t>29-Dec-16</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F5FB4A72-FD8B-45A1-8C70-F85D8032023F}" type="datetime1">
              <a:rPr lang="en-US" smtClean="0"/>
              <a:pPr/>
              <a:t>29-Dec-16</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03464D3A-E7C0-4146-952A-A2244E5836AA}" type="datetime1">
              <a:rPr lang="en-US" smtClean="0"/>
              <a:pPr/>
              <a:t>29-Dec-16</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CB6F1176-BE07-4B12-A2CA-2516BC910268}" type="datetime1">
              <a:rPr lang="en-US" smtClean="0"/>
              <a:pPr/>
              <a:t>29-Dec-16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B6F15528-21DE-4FAA-801E-634DDDAF4B2B}"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5FE3EA0-A8C7-4902-B6C1-F94C049ADC7B}" type="datetime1">
              <a:rPr lang="en-US" smtClean="0"/>
              <a:pPr/>
              <a:t>29-Dec-16</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E15D642-A7EC-4570-88BC-B54A9C94FC01}" type="datetime1">
              <a:rPr lang="en-US" smtClean="0"/>
              <a:pPr/>
              <a:t>29-Dec-16</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2434EC34-DB9B-4778-B16C-65C05D93E8C4}" type="datetime1">
              <a:rPr lang="en-US" smtClean="0"/>
              <a:pPr/>
              <a:t>29-Dec-16</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F00A8D8B-34B3-4D4C-AB2C-69BB43D31D7F}" type="datetime1">
              <a:rPr lang="en-US" smtClean="0"/>
              <a:pPr/>
              <a:t>29-Dec-16</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t="-39000" b="-39000"/>
          </a:stretch>
        </a:blipFill>
        <a:effectLst/>
      </p:bgPr>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CDC1F89-F6FA-4996-A04B-11AA24122CE1}" type="datetime1">
              <a:rPr lang="en-US" smtClean="0"/>
              <a:pPr/>
              <a:t>29-Dec-16</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6F15528-21DE-4FAA-801E-634DDDAF4B2B}"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sldNum="0" hdr="0" ft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pPr algn="l"/>
            <a:r>
              <a:rPr lang="en-US" b="1" dirty="0" smtClean="0"/>
              <a:t/>
            </a:r>
            <a:br>
              <a:rPr lang="en-US" b="1" dirty="0" smtClean="0"/>
            </a:br>
            <a:r>
              <a:rPr lang="en-US" sz="3100" b="1" i="1" dirty="0" smtClean="0"/>
              <a:t>Total Station And </a:t>
            </a:r>
            <a:r>
              <a:rPr lang="en-US" sz="3100" b="1" i="1" dirty="0" smtClean="0"/>
              <a:t> Its  Applications In Surveying</a:t>
            </a:r>
            <a:r>
              <a:rPr lang="en-US" b="1" dirty="0" smtClean="0"/>
              <a:t/>
            </a:r>
            <a:br>
              <a:rPr lang="en-US" b="1" dirty="0" smtClean="0"/>
            </a:br>
            <a:endParaRPr lang="en-US" dirty="0"/>
          </a:p>
        </p:txBody>
      </p:sp>
      <p:sp>
        <p:nvSpPr>
          <p:cNvPr id="5" name="Content Placeholder 4"/>
          <p:cNvSpPr>
            <a:spLocks noGrp="1"/>
          </p:cNvSpPr>
          <p:nvPr>
            <p:ph idx="1"/>
          </p:nvPr>
        </p:nvSpPr>
        <p:spPr/>
        <p:txBody>
          <a:bodyPr>
            <a:normAutofit lnSpcReduction="10000"/>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pPr>
              <a:buNone/>
            </a:pPr>
            <a:r>
              <a:rPr lang="en-US" dirty="0" smtClean="0"/>
              <a:t>By:</a:t>
            </a:r>
          </a:p>
          <a:p>
            <a:pPr>
              <a:buNone/>
            </a:pPr>
            <a:r>
              <a:rPr lang="en-US" dirty="0" smtClean="0"/>
              <a:t>     MD NIZAMUDDIN</a:t>
            </a:r>
          </a:p>
        </p:txBody>
      </p:sp>
      <p:sp>
        <p:nvSpPr>
          <p:cNvPr id="13" name="Slide Number Placeholder 12"/>
          <p:cNvSpPr>
            <a:spLocks noGrp="1"/>
          </p:cNvSpPr>
          <p:nvPr>
            <p:ph type="sldNum" sz="quarter" idx="12"/>
          </p:nvPr>
        </p:nvSpPr>
        <p:spPr/>
        <p:txBody>
          <a:bodyPr/>
          <a:lstStyle/>
          <a:p>
            <a:fld id="{B6F15528-21DE-4FAA-801E-634DDDAF4B2B}" type="slidenum">
              <a:rPr lang="en-US" smtClean="0"/>
              <a:pPr/>
              <a:t>1</a:t>
            </a:fld>
            <a:endParaRPr lang="en-US"/>
          </a:p>
        </p:txBody>
      </p:sp>
      <p:pic>
        <p:nvPicPr>
          <p:cNvPr id="1029" name="Picture 5" descr="D:\Leica-Total-Station-405-Builder-Series.jpg"/>
          <p:cNvPicPr>
            <a:picLocks noChangeAspect="1" noChangeArrowheads="1"/>
          </p:cNvPicPr>
          <p:nvPr/>
        </p:nvPicPr>
        <p:blipFill>
          <a:blip r:embed="rId2"/>
          <a:srcRect/>
          <a:stretch>
            <a:fillRect/>
          </a:stretch>
        </p:blipFill>
        <p:spPr bwMode="auto">
          <a:xfrm>
            <a:off x="4343399" y="1534368"/>
            <a:ext cx="3743325" cy="507598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ACCURACY OF A TOTAL STATION:</a:t>
            </a:r>
            <a:endParaRPr lang="en-US" dirty="0"/>
          </a:p>
        </p:txBody>
      </p:sp>
      <p:sp>
        <p:nvSpPr>
          <p:cNvPr id="3" name="Content Placeholder 2"/>
          <p:cNvSpPr>
            <a:spLocks noGrp="1"/>
          </p:cNvSpPr>
          <p:nvPr>
            <p:ph idx="1"/>
          </p:nvPr>
        </p:nvSpPr>
        <p:spPr>
          <a:xfrm>
            <a:off x="381000" y="1371600"/>
            <a:ext cx="8458200" cy="5029200"/>
          </a:xfrm>
        </p:spPr>
        <p:txBody>
          <a:bodyPr>
            <a:normAutofit lnSpcReduction="10000"/>
          </a:bodyPr>
          <a:lstStyle/>
          <a:p>
            <a:pPr fontAlgn="base">
              <a:buFont typeface="Wingdings" pitchFamily="2" charset="2"/>
              <a:buChar char="v"/>
            </a:pPr>
            <a:r>
              <a:rPr lang="en-US" dirty="0" smtClean="0"/>
              <a:t>Accuracy depending upon the instrument and varies from instrument to instrument</a:t>
            </a:r>
          </a:p>
          <a:p>
            <a:pPr fontAlgn="base">
              <a:buFont typeface="Wingdings" pitchFamily="2" charset="2"/>
              <a:buChar char="v"/>
            </a:pPr>
            <a:endParaRPr lang="en-US" dirty="0" smtClean="0"/>
          </a:p>
          <a:p>
            <a:pPr fontAlgn="base">
              <a:buFont typeface="Wingdings" pitchFamily="2" charset="2"/>
              <a:buChar char="v"/>
            </a:pPr>
            <a:r>
              <a:rPr lang="en-US" dirty="0" smtClean="0"/>
              <a:t>The angular accuracy varies from1″ to  20 ″.</a:t>
            </a:r>
          </a:p>
          <a:p>
            <a:pPr fontAlgn="base">
              <a:buFont typeface="Wingdings" pitchFamily="2" charset="2"/>
              <a:buChar char="v"/>
            </a:pPr>
            <a:endParaRPr lang="en-US" dirty="0" smtClean="0"/>
          </a:p>
          <a:p>
            <a:pPr fontAlgn="base">
              <a:buFont typeface="Wingdings" pitchFamily="2" charset="2"/>
              <a:buChar char="v"/>
            </a:pPr>
            <a:r>
              <a:rPr lang="en-US" dirty="0" smtClean="0"/>
              <a:t>Distance accuracy depends upon two factors.</a:t>
            </a:r>
          </a:p>
          <a:p>
            <a:pPr fontAlgn="base">
              <a:buFont typeface="Wingdings" pitchFamily="2" charset="2"/>
              <a:buChar char="v"/>
            </a:pPr>
            <a:endParaRPr lang="en-US" dirty="0" smtClean="0"/>
          </a:p>
          <a:p>
            <a:pPr fontAlgn="base">
              <a:buFont typeface="Wingdings" pitchFamily="2" charset="2"/>
              <a:buChar char="v"/>
            </a:pPr>
            <a:r>
              <a:rPr lang="en-US" dirty="0" smtClean="0"/>
              <a:t>Instrumental error which ranges from</a:t>
            </a:r>
          </a:p>
          <a:p>
            <a:pPr fontAlgn="base">
              <a:buNone/>
            </a:pPr>
            <a:r>
              <a:rPr lang="en-US" dirty="0" smtClean="0"/>
              <a:t>      + / – 10mm to + / – 2mm.</a:t>
            </a:r>
          </a:p>
          <a:p>
            <a:pPr fontAlgn="base">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ACCURACY OF A TOTAL STATION:</a:t>
            </a:r>
            <a:endParaRPr lang="en-US" dirty="0"/>
          </a:p>
        </p:txBody>
      </p:sp>
      <p:sp>
        <p:nvSpPr>
          <p:cNvPr id="3" name="Content Placeholder 2"/>
          <p:cNvSpPr>
            <a:spLocks noGrp="1"/>
          </p:cNvSpPr>
          <p:nvPr>
            <p:ph idx="1"/>
          </p:nvPr>
        </p:nvSpPr>
        <p:spPr/>
        <p:txBody>
          <a:bodyPr/>
          <a:lstStyle/>
          <a:p>
            <a:pPr fontAlgn="base">
              <a:buFont typeface="Wingdings" pitchFamily="2" charset="2"/>
              <a:buChar char="v"/>
            </a:pPr>
            <a:r>
              <a:rPr lang="en-US" dirty="0" smtClean="0"/>
              <a:t>Error due to the length of measurement.</a:t>
            </a:r>
          </a:p>
          <a:p>
            <a:pPr fontAlgn="base">
              <a:buNone/>
            </a:pPr>
            <a:r>
              <a:rPr lang="en-US" dirty="0" smtClean="0"/>
              <a:t>   It can be from + / – 10mm to + / – 2mm per kilometer.</a:t>
            </a:r>
          </a:p>
          <a:p>
            <a:pPr fontAlgn="base">
              <a:buNone/>
            </a:pPr>
            <a:endParaRPr lang="en-US" dirty="0" smtClean="0"/>
          </a:p>
          <a:p>
            <a:pPr fontAlgn="base">
              <a:buFont typeface="Wingdings" pitchFamily="2" charset="2"/>
              <a:buChar char="v"/>
            </a:pPr>
            <a:r>
              <a:rPr lang="en-US" dirty="0" smtClean="0"/>
              <a:t>1 prism, 2.5–2.7 km2 prisms</a:t>
            </a:r>
          </a:p>
          <a:p>
            <a:pPr fontAlgn="base">
              <a:buFont typeface="Wingdings" pitchFamily="2" charset="2"/>
              <a:buChar char="v"/>
            </a:pPr>
            <a:endParaRPr lang="en-US" dirty="0" smtClean="0"/>
          </a:p>
          <a:p>
            <a:pPr fontAlgn="base">
              <a:buFont typeface="Wingdings" pitchFamily="2" charset="2"/>
              <a:buChar char="v"/>
            </a:pPr>
            <a:r>
              <a:rPr lang="en-US" dirty="0" smtClean="0"/>
              <a:t>5-7 km3 prisms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ACCURACY OF A TOTAL STATION:</a:t>
            </a:r>
            <a:endParaRPr lang="en-US" dirty="0"/>
          </a:p>
        </p:txBody>
      </p:sp>
      <p:sp>
        <p:nvSpPr>
          <p:cNvPr id="3" name="Content Placeholder 2"/>
          <p:cNvSpPr>
            <a:spLocks noGrp="1"/>
          </p:cNvSpPr>
          <p:nvPr>
            <p:ph idx="1"/>
          </p:nvPr>
        </p:nvSpPr>
        <p:spPr>
          <a:xfrm>
            <a:off x="304800" y="1554162"/>
            <a:ext cx="8534400" cy="4846638"/>
          </a:xfrm>
        </p:spPr>
        <p:txBody>
          <a:bodyPr>
            <a:normAutofit fontScale="85000" lnSpcReduction="20000"/>
          </a:bodyPr>
          <a:lstStyle/>
          <a:p>
            <a:pPr fontAlgn="base">
              <a:buFont typeface="Wingdings" pitchFamily="2" charset="2"/>
              <a:buChar char="v"/>
            </a:pPr>
            <a:r>
              <a:rPr lang="en-US" dirty="0" smtClean="0"/>
              <a:t>The accuracy achieved with total station is mainly depends on operator procedure of Careful centering and leveling of the instrument</a:t>
            </a:r>
          </a:p>
          <a:p>
            <a:pPr fontAlgn="base">
              <a:buFont typeface="Wingdings" pitchFamily="2" charset="2"/>
              <a:buChar char="v"/>
            </a:pPr>
            <a:r>
              <a:rPr lang="en-US" dirty="0" smtClean="0"/>
              <a:t>Accurate pointing at targets.</a:t>
            </a:r>
          </a:p>
          <a:p>
            <a:pPr fontAlgn="base">
              <a:buFont typeface="Wingdings" pitchFamily="2" charset="2"/>
              <a:buChar char="v"/>
            </a:pPr>
            <a:r>
              <a:rPr lang="en-US" dirty="0" smtClean="0"/>
              <a:t>Taking averages of multiple angle measurements made in both direct and reverse positions</a:t>
            </a:r>
          </a:p>
          <a:p>
            <a:pPr fontAlgn="base">
              <a:buFont typeface="Wingdings" pitchFamily="2" charset="2"/>
              <a:buChar char="v"/>
            </a:pPr>
            <a:r>
              <a:rPr lang="en-US" dirty="0" smtClean="0"/>
              <a:t>Peripheral equipment that can affect accuracy includes</a:t>
            </a:r>
          </a:p>
          <a:p>
            <a:pPr fontAlgn="base">
              <a:buFont typeface="Wingdings" pitchFamily="2" charset="2"/>
              <a:buChar char="v"/>
            </a:pPr>
            <a:r>
              <a:rPr lang="en-US" dirty="0" smtClean="0"/>
              <a:t>Tribrachs</a:t>
            </a:r>
          </a:p>
          <a:p>
            <a:pPr fontAlgn="base">
              <a:buFont typeface="Wingdings" pitchFamily="2" charset="2"/>
              <a:buChar char="v"/>
            </a:pPr>
            <a:r>
              <a:rPr lang="en-US" dirty="0" smtClean="0"/>
              <a:t>Optical plummets</a:t>
            </a:r>
          </a:p>
          <a:p>
            <a:pPr fontAlgn="base">
              <a:buFont typeface="Wingdings" pitchFamily="2" charset="2"/>
              <a:buChar char="v"/>
            </a:pPr>
            <a:r>
              <a:rPr lang="en-US" dirty="0" smtClean="0"/>
              <a:t>Prism and</a:t>
            </a:r>
          </a:p>
          <a:p>
            <a:pPr fontAlgn="base">
              <a:buFont typeface="Wingdings" pitchFamily="2" charset="2"/>
              <a:buChar char="v"/>
            </a:pPr>
            <a:r>
              <a:rPr lang="en-US" dirty="0" smtClean="0"/>
              <a:t>Prism poles</a:t>
            </a:r>
          </a:p>
          <a:p>
            <a:pPr fontAlgn="base">
              <a:buFont typeface="Wingdings" pitchFamily="2" charset="2"/>
              <a:buChar char="v"/>
            </a:pPr>
            <a:r>
              <a:rPr lang="en-US" dirty="0" smtClean="0"/>
              <a:t>Tribrachs must provide a snug fit without slippage</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OPERATION OF TOTAL STATION</a:t>
            </a:r>
            <a:endParaRPr lang="en-US" dirty="0"/>
          </a:p>
        </p:txBody>
      </p:sp>
      <p:sp>
        <p:nvSpPr>
          <p:cNvPr id="3" name="Content Placeholder 2"/>
          <p:cNvSpPr>
            <a:spLocks noGrp="1"/>
          </p:cNvSpPr>
          <p:nvPr>
            <p:ph idx="1"/>
          </p:nvPr>
        </p:nvSpPr>
        <p:spPr>
          <a:xfrm>
            <a:off x="304800" y="1554162"/>
            <a:ext cx="8686800" cy="4999038"/>
          </a:xfrm>
        </p:spPr>
        <p:txBody>
          <a:bodyPr>
            <a:normAutofit fontScale="92500" lnSpcReduction="10000"/>
          </a:bodyPr>
          <a:lstStyle/>
          <a:p>
            <a:pPr fontAlgn="base">
              <a:buFont typeface="Wingdings" pitchFamily="2" charset="2"/>
              <a:buChar char="v"/>
            </a:pPr>
            <a:r>
              <a:rPr lang="en-US" dirty="0" smtClean="0"/>
              <a:t>Because the Total Station contains delicate electronic components they are not as rugged as ordinary Theodolite.  They must be packed and transported carefully, handled gently and carefully removed form their cases.</a:t>
            </a:r>
          </a:p>
          <a:p>
            <a:pPr fontAlgn="base">
              <a:buFont typeface="Wingdings" pitchFamily="2" charset="2"/>
              <a:buChar char="v"/>
            </a:pPr>
            <a:r>
              <a:rPr lang="en-US" dirty="0" smtClean="0"/>
              <a:t>The setting of Total Station over the station mark is similar to an ordinary Theodolite.  This includes</a:t>
            </a:r>
          </a:p>
          <a:p>
            <a:pPr fontAlgn="base">
              <a:buFont typeface="Wingdings" pitchFamily="2" charset="2"/>
              <a:buChar char="v"/>
            </a:pPr>
            <a:r>
              <a:rPr lang="en-US" dirty="0" smtClean="0"/>
              <a:t>Centering</a:t>
            </a:r>
          </a:p>
          <a:p>
            <a:pPr fontAlgn="base">
              <a:buFont typeface="Wingdings" pitchFamily="2" charset="2"/>
              <a:buChar char="v"/>
            </a:pPr>
            <a:r>
              <a:rPr lang="en-US" dirty="0" smtClean="0"/>
              <a:t>Leveling</a:t>
            </a:r>
          </a:p>
          <a:p>
            <a:pPr fontAlgn="base">
              <a:buFont typeface="Wingdings" pitchFamily="2" charset="2"/>
              <a:buChar char="v"/>
            </a:pPr>
            <a:r>
              <a:rPr lang="en-US" dirty="0" smtClean="0"/>
              <a:t>Removal of parallax</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Applications of Total Station in surveying</a:t>
            </a:r>
            <a:endParaRPr lang="en-US" dirty="0"/>
          </a:p>
        </p:txBody>
      </p:sp>
      <p:sp>
        <p:nvSpPr>
          <p:cNvPr id="3" name="Content Placeholder 2"/>
          <p:cNvSpPr>
            <a:spLocks noGrp="1"/>
          </p:cNvSpPr>
          <p:nvPr>
            <p:ph idx="1"/>
          </p:nvPr>
        </p:nvSpPr>
        <p:spPr>
          <a:xfrm>
            <a:off x="228600" y="1295400"/>
            <a:ext cx="8763000" cy="5334000"/>
          </a:xfrm>
        </p:spPr>
        <p:txBody>
          <a:bodyPr>
            <a:normAutofit/>
          </a:bodyPr>
          <a:lstStyle/>
          <a:p>
            <a:pPr>
              <a:buNone/>
            </a:pPr>
            <a:r>
              <a:rPr lang="en-US" dirty="0" smtClean="0"/>
              <a:t>There are many other facilities available,</a:t>
            </a:r>
            <a:r>
              <a:rPr lang="en-US" b="1" dirty="0" smtClean="0"/>
              <a:t> </a:t>
            </a:r>
            <a:r>
              <a:rPr lang="en-US" dirty="0" smtClean="0"/>
              <a:t>the total station can be used for the following purposes</a:t>
            </a:r>
          </a:p>
          <a:p>
            <a:r>
              <a:rPr lang="en-US" dirty="0" smtClean="0"/>
              <a:t>Remote elevation measurement- (REM)</a:t>
            </a:r>
          </a:p>
          <a:p>
            <a:pPr fontAlgn="base"/>
            <a:r>
              <a:rPr lang="en-US" dirty="0" smtClean="0"/>
              <a:t>Fixing of missing pillars (or) Setting out (or) Stake out.</a:t>
            </a:r>
          </a:p>
          <a:p>
            <a:pPr fontAlgn="base"/>
            <a:r>
              <a:rPr lang="en-US" dirty="0" smtClean="0"/>
              <a:t>Resection.</a:t>
            </a:r>
          </a:p>
          <a:p>
            <a:pPr fontAlgn="base"/>
            <a:r>
              <a:rPr lang="en-US" dirty="0" smtClean="0"/>
              <a:t>Area calculations, etc.</a:t>
            </a:r>
          </a:p>
          <a:p>
            <a:pPr fontAlgn="base"/>
            <a:r>
              <a:rPr lang="en-US" dirty="0" smtClean="0"/>
              <a:t>Remote distance measurement (RDM) or Missing line measurement (MLM)</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763000" cy="990600"/>
          </a:xfrm>
        </p:spPr>
        <p:txBody>
          <a:bodyPr>
            <a:normAutofit fontScale="90000"/>
          </a:bodyPr>
          <a:lstStyle/>
          <a:p>
            <a:r>
              <a:rPr lang="en-US" b="1" dirty="0" smtClean="0"/>
              <a:t>Applications of Total Station in surveying </a:t>
            </a:r>
            <a:br>
              <a:rPr lang="en-US" b="1" dirty="0" smtClean="0"/>
            </a:br>
            <a:r>
              <a:rPr lang="en-US" sz="2700" b="1" dirty="0" smtClean="0"/>
              <a:t>(REMOTE ELEVATION MEASUREMENT (REM))</a:t>
            </a:r>
            <a:br>
              <a:rPr lang="en-US" sz="2700" b="1" dirty="0" smtClean="0"/>
            </a:br>
            <a:endParaRPr lang="en-US" sz="2700" dirty="0"/>
          </a:p>
        </p:txBody>
      </p:sp>
      <p:sp>
        <p:nvSpPr>
          <p:cNvPr id="3" name="Content Placeholder 2"/>
          <p:cNvSpPr>
            <a:spLocks noGrp="1"/>
          </p:cNvSpPr>
          <p:nvPr>
            <p:ph idx="1"/>
          </p:nvPr>
        </p:nvSpPr>
        <p:spPr>
          <a:xfrm>
            <a:off x="304800" y="1554162"/>
            <a:ext cx="8686800" cy="4999038"/>
          </a:xfrm>
        </p:spPr>
        <p:txBody>
          <a:bodyPr>
            <a:normAutofit/>
          </a:bodyPr>
          <a:lstStyle/>
          <a:p>
            <a:r>
              <a:rPr lang="en-US" sz="2400" dirty="0" smtClean="0"/>
              <a:t>The process of finding the height of objects without actually going to the top of the object is known as Remote Elevation Measuring (REM) i.e., a total station placed remotely (faraway) from the object is used to measure the heights</a:t>
            </a:r>
            <a:endParaRPr lang="en-US" sz="2400" dirty="0"/>
          </a:p>
        </p:txBody>
      </p:sp>
      <p:pic>
        <p:nvPicPr>
          <p:cNvPr id="4" name="Picture 3" descr="rem.JPG"/>
          <p:cNvPicPr>
            <a:picLocks noChangeAspect="1"/>
          </p:cNvPicPr>
          <p:nvPr/>
        </p:nvPicPr>
        <p:blipFill>
          <a:blip r:embed="rId2"/>
          <a:stretch>
            <a:fillRect/>
          </a:stretch>
        </p:blipFill>
        <p:spPr>
          <a:xfrm>
            <a:off x="1278834" y="3200400"/>
            <a:ext cx="6112565" cy="342900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Applications of Total Station in surveying </a:t>
            </a:r>
            <a:br>
              <a:rPr lang="en-US" b="1" dirty="0" smtClean="0"/>
            </a:br>
            <a:r>
              <a:rPr lang="en-US" b="1" dirty="0" smtClean="0"/>
              <a:t> </a:t>
            </a:r>
            <a:r>
              <a:rPr lang="en-US" sz="2700" b="1" dirty="0" smtClean="0"/>
              <a:t>FIXING OF MISSING PILLARS (OR) SETTING OUT (OR) STAKE OUT:</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a:bodyPr>
          <a:lstStyle/>
          <a:p>
            <a:pPr fontAlgn="base"/>
            <a:r>
              <a:rPr lang="en-US" sz="2400" dirty="0" smtClean="0"/>
              <a:t>The process of fixing missing pillars on the ground using its theoretical coordinates is known as STAKE OUT.  Here two other known coordinates are required.</a:t>
            </a:r>
          </a:p>
          <a:p>
            <a:pPr fontAlgn="base"/>
            <a:r>
              <a:rPr lang="en-US" sz="2400" dirty="0" smtClean="0"/>
              <a:t>Process of finding the positions of known coordinates points e.g. missing boundary pillars.</a:t>
            </a:r>
          </a:p>
          <a:p>
            <a:endParaRPr lang="en-US" dirty="0"/>
          </a:p>
        </p:txBody>
      </p:sp>
      <p:pic>
        <p:nvPicPr>
          <p:cNvPr id="4" name="Picture 3" descr="missing.JPG"/>
          <p:cNvPicPr>
            <a:picLocks noChangeAspect="1"/>
          </p:cNvPicPr>
          <p:nvPr/>
        </p:nvPicPr>
        <p:blipFill>
          <a:blip r:embed="rId2"/>
          <a:stretch>
            <a:fillRect/>
          </a:stretch>
        </p:blipFill>
        <p:spPr>
          <a:xfrm>
            <a:off x="2362200" y="3733800"/>
            <a:ext cx="4524375" cy="2790825"/>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The process of finding the coordinate of the instrument position making use of other control points (points whose coordinates are known) is known as RESECTION</a:t>
            </a:r>
            <a:endParaRPr lang="en-US" sz="2400" dirty="0"/>
          </a:p>
        </p:txBody>
      </p:sp>
      <p:pic>
        <p:nvPicPr>
          <p:cNvPr id="4" name="Picture 3" descr="recession.JPG"/>
          <p:cNvPicPr>
            <a:picLocks noChangeAspect="1"/>
          </p:cNvPicPr>
          <p:nvPr/>
        </p:nvPicPr>
        <p:blipFill>
          <a:blip r:embed="rId2"/>
          <a:stretch>
            <a:fillRect/>
          </a:stretch>
        </p:blipFill>
        <p:spPr>
          <a:xfrm>
            <a:off x="1447800" y="2895600"/>
            <a:ext cx="5715000" cy="3657600"/>
          </a:xfrm>
          <a:prstGeom prst="rect">
            <a:avLst/>
          </a:prstGeom>
        </p:spPr>
      </p:pic>
      <p:sp>
        <p:nvSpPr>
          <p:cNvPr id="5" name="Title 4"/>
          <p:cNvSpPr>
            <a:spLocks noGrp="1"/>
          </p:cNvSpPr>
          <p:nvPr>
            <p:ph type="title"/>
          </p:nvPr>
        </p:nvSpPr>
        <p:spPr>
          <a:xfrm>
            <a:off x="152400" y="304800"/>
            <a:ext cx="8763000" cy="1143000"/>
          </a:xfrm>
        </p:spPr>
        <p:txBody>
          <a:bodyPr>
            <a:normAutofit fontScale="90000"/>
          </a:bodyPr>
          <a:lstStyle/>
          <a:p>
            <a:r>
              <a:rPr lang="en-US" b="1" dirty="0" smtClean="0"/>
              <a:t>Applications of Total Station in surveying</a:t>
            </a:r>
            <a:br>
              <a:rPr lang="en-US" b="1" dirty="0" smtClean="0"/>
            </a:br>
            <a:r>
              <a:rPr lang="en-US" b="1" dirty="0" smtClean="0"/>
              <a:t> RESECTION:</a:t>
            </a:r>
            <a:br>
              <a:rPr lang="en-US" b="1" dirty="0" smtClean="0"/>
            </a:b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Applications of Total Station in surveying</a:t>
            </a:r>
            <a:br>
              <a:rPr lang="en-US" b="1" dirty="0" smtClean="0"/>
            </a:br>
            <a:r>
              <a:rPr lang="en-US" b="1" dirty="0" smtClean="0"/>
              <a:t> </a:t>
            </a:r>
            <a:r>
              <a:rPr lang="en-US" sz="3100" b="1" dirty="0" smtClean="0"/>
              <a:t>AREA CALCULATION:</a:t>
            </a:r>
            <a:r>
              <a:rPr lang="en-US" b="1" dirty="0" smtClean="0"/>
              <a:t/>
            </a:r>
            <a:br>
              <a:rPr lang="en-US" b="1" dirty="0" smtClean="0"/>
            </a:br>
            <a:endParaRPr lang="en-US" dirty="0"/>
          </a:p>
        </p:txBody>
      </p:sp>
      <p:sp>
        <p:nvSpPr>
          <p:cNvPr id="3" name="Content Placeholder 2"/>
          <p:cNvSpPr>
            <a:spLocks noGrp="1"/>
          </p:cNvSpPr>
          <p:nvPr>
            <p:ph idx="1"/>
          </p:nvPr>
        </p:nvSpPr>
        <p:spPr/>
        <p:txBody>
          <a:bodyPr/>
          <a:lstStyle/>
          <a:p>
            <a:pPr fontAlgn="base"/>
            <a:r>
              <a:rPr lang="en-US" sz="2400" dirty="0" smtClean="0"/>
              <a:t>Area can be computed of any figure just by giving the coordinates of the corner of the figure.</a:t>
            </a:r>
          </a:p>
          <a:p>
            <a:pPr fontAlgn="base"/>
            <a:r>
              <a:rPr lang="en-US" sz="2400" dirty="0" smtClean="0"/>
              <a:t>Area Calculation.</a:t>
            </a:r>
          </a:p>
          <a:p>
            <a:pPr fontAlgn="base"/>
            <a:r>
              <a:rPr lang="en-US" sz="2400" dirty="0" smtClean="0"/>
              <a:t>Process of finding the area of a closed figure.</a:t>
            </a:r>
          </a:p>
          <a:p>
            <a:endParaRPr lang="en-US" dirty="0"/>
          </a:p>
        </p:txBody>
      </p:sp>
      <p:pic>
        <p:nvPicPr>
          <p:cNvPr id="4" name="Picture 3" descr="area.JPG"/>
          <p:cNvPicPr>
            <a:picLocks noChangeAspect="1"/>
          </p:cNvPicPr>
          <p:nvPr/>
        </p:nvPicPr>
        <p:blipFill>
          <a:blip r:embed="rId2"/>
          <a:stretch>
            <a:fillRect/>
          </a:stretch>
        </p:blipFill>
        <p:spPr>
          <a:xfrm>
            <a:off x="2133600" y="3505200"/>
            <a:ext cx="4467225" cy="3058796"/>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USES OF TOTAL STATION</a:t>
            </a:r>
            <a:br>
              <a:rPr lang="en-US" b="1" dirty="0" smtClean="0"/>
            </a:br>
            <a:endParaRPr lang="en-US" dirty="0"/>
          </a:p>
        </p:txBody>
      </p:sp>
      <p:sp>
        <p:nvSpPr>
          <p:cNvPr id="3" name="Content Placeholder 2"/>
          <p:cNvSpPr>
            <a:spLocks noGrp="1"/>
          </p:cNvSpPr>
          <p:nvPr>
            <p:ph idx="1"/>
          </p:nvPr>
        </p:nvSpPr>
        <p:spPr/>
        <p:txBody>
          <a:bodyPr>
            <a:normAutofit lnSpcReduction="10000"/>
          </a:bodyPr>
          <a:lstStyle/>
          <a:p>
            <a:pPr fontAlgn="base">
              <a:buNone/>
            </a:pPr>
            <a:r>
              <a:rPr lang="en-US" dirty="0" smtClean="0"/>
              <a:t>The uses of Total Station are as follows:</a:t>
            </a:r>
          </a:p>
          <a:p>
            <a:pPr fontAlgn="base"/>
            <a:r>
              <a:rPr lang="en-US" dirty="0" smtClean="0"/>
              <a:t>Mine Survey</a:t>
            </a:r>
          </a:p>
          <a:p>
            <a:pPr fontAlgn="base"/>
            <a:endParaRPr lang="en-US" dirty="0" smtClean="0"/>
          </a:p>
          <a:p>
            <a:pPr fontAlgn="base"/>
            <a:r>
              <a:rPr lang="en-US" dirty="0" smtClean="0"/>
              <a:t>Engineering Survey</a:t>
            </a:r>
          </a:p>
          <a:p>
            <a:pPr fontAlgn="base"/>
            <a:endParaRPr lang="en-US" dirty="0" smtClean="0"/>
          </a:p>
          <a:p>
            <a:pPr fontAlgn="base"/>
            <a:r>
              <a:rPr lang="en-US" dirty="0" smtClean="0"/>
              <a:t>Large Scale Survey</a:t>
            </a:r>
          </a:p>
          <a:p>
            <a:pPr fontAlgn="base"/>
            <a:endParaRPr lang="en-US" dirty="0" smtClean="0"/>
          </a:p>
          <a:p>
            <a:pPr fontAlgn="base"/>
            <a:r>
              <a:rPr lang="en-US" dirty="0" smtClean="0"/>
              <a:t>Road / Rail / Canal Survey</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686800" cy="838200"/>
          </a:xfrm>
        </p:spPr>
        <p:txBody>
          <a:bodyPr>
            <a:normAutofit fontScale="90000"/>
          </a:bodyPr>
          <a:lstStyle/>
          <a:p>
            <a:r>
              <a:rPr lang="en-US" dirty="0" smtClean="0"/>
              <a:t>Introduction</a:t>
            </a:r>
            <a:br>
              <a:rPr lang="en-US" dirty="0" smtClean="0"/>
            </a:br>
            <a:endParaRPr lang="en-US" dirty="0"/>
          </a:p>
        </p:txBody>
      </p:sp>
      <p:sp>
        <p:nvSpPr>
          <p:cNvPr id="3" name="Content Placeholder 2"/>
          <p:cNvSpPr>
            <a:spLocks noGrp="1"/>
          </p:cNvSpPr>
          <p:nvPr>
            <p:ph idx="1"/>
          </p:nvPr>
        </p:nvSpPr>
        <p:spPr/>
        <p:txBody>
          <a:bodyPr/>
          <a:lstStyle/>
          <a:p>
            <a:pPr>
              <a:buFont typeface="Wingdings" pitchFamily="2" charset="2"/>
              <a:buChar char="v"/>
            </a:pPr>
            <a:r>
              <a:rPr lang="en-US" dirty="0" smtClean="0"/>
              <a:t>A  total station is an electronic/optical </a:t>
            </a:r>
          </a:p>
          <a:p>
            <a:pPr>
              <a:buNone/>
            </a:pPr>
            <a:r>
              <a:rPr lang="en-US" dirty="0" smtClean="0"/>
              <a:t>	instrument used in modern surveying</a:t>
            </a:r>
          </a:p>
          <a:p>
            <a:pPr>
              <a:buNone/>
            </a:pPr>
            <a:endParaRPr lang="en-US" dirty="0" smtClean="0"/>
          </a:p>
          <a:p>
            <a:pPr>
              <a:buNone/>
            </a:pPr>
            <a:endParaRPr lang="en-US" dirty="0" smtClean="0"/>
          </a:p>
          <a:p>
            <a:pPr>
              <a:buFont typeface="Wingdings" pitchFamily="2" charset="2"/>
              <a:buChar char="v"/>
            </a:pPr>
            <a:r>
              <a:rPr lang="en-US" dirty="0" smtClean="0"/>
              <a:t>The instrument can be used to measure horizontal and vertical angles as well as sloping distance of object to the instrument.</a:t>
            </a:r>
          </a:p>
          <a:p>
            <a:pPr>
              <a:buFont typeface="Wingdings" pitchFamily="2" charset="2"/>
              <a:buChar char="v"/>
            </a:pPr>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ADVANTAGES OF TOTAL STATION SURVEYING</a:t>
            </a:r>
            <a:endParaRPr lang="en-US" dirty="0"/>
          </a:p>
        </p:txBody>
      </p:sp>
      <p:sp>
        <p:nvSpPr>
          <p:cNvPr id="3" name="Content Placeholder 2"/>
          <p:cNvSpPr>
            <a:spLocks noGrp="1"/>
          </p:cNvSpPr>
          <p:nvPr>
            <p:ph idx="1"/>
          </p:nvPr>
        </p:nvSpPr>
        <p:spPr/>
        <p:txBody>
          <a:bodyPr/>
          <a:lstStyle/>
          <a:p>
            <a:r>
              <a:rPr lang="en-US" dirty="0" smtClean="0"/>
              <a:t>Great accuracy in area computation</a:t>
            </a:r>
          </a:p>
          <a:p>
            <a:r>
              <a:rPr lang="en-US" dirty="0" smtClean="0"/>
              <a:t>Quick setting of instrument on tripod using laser plummet</a:t>
            </a:r>
          </a:p>
          <a:p>
            <a:r>
              <a:rPr lang="en-US" dirty="0" smtClean="0"/>
              <a:t>Multiple surveys can be performed   at   one     set-up location</a:t>
            </a:r>
          </a:p>
          <a:p>
            <a:r>
              <a:rPr lang="en-US" dirty="0" smtClean="0"/>
              <a:t>Relatively quick collection of data</a:t>
            </a:r>
          </a:p>
          <a:p>
            <a:r>
              <a:rPr lang="en-US" dirty="0" smtClean="0"/>
              <a:t>On-board display of </a:t>
            </a:r>
            <a:r>
              <a:rPr lang="en-US" dirty="0" err="1" smtClean="0"/>
              <a:t>mesurents</a:t>
            </a:r>
            <a:r>
              <a:rPr lang="en-US" dirty="0" smtClean="0"/>
              <a:t> of co-ordinates areas etc..</a:t>
            </a:r>
          </a:p>
          <a:p>
            <a:endParaRPr lang="en-US"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sp>
        <p:nvSpPr>
          <p:cNvPr id="5" name="Content Placeholder 4"/>
          <p:cNvSpPr>
            <a:spLocks noGrp="1"/>
          </p:cNvSpPr>
          <p:nvPr>
            <p:ph idx="1"/>
          </p:nvPr>
        </p:nvSpPr>
        <p:spPr/>
        <p:txBody>
          <a:bodyPr>
            <a:normAutofit/>
          </a:bodyPr>
          <a:lstStyle/>
          <a:p>
            <a:pPr>
              <a:buNone/>
            </a:pPr>
            <a:r>
              <a:rPr lang="en-US" sz="6000" dirty="0" smtClean="0"/>
              <a:t> </a:t>
            </a:r>
            <a:r>
              <a:rPr lang="en-US" sz="6000" dirty="0" smtClean="0"/>
              <a:t>                </a:t>
            </a:r>
          </a:p>
          <a:p>
            <a:pPr>
              <a:buNone/>
            </a:pPr>
            <a:r>
              <a:rPr lang="en-US" sz="6000" dirty="0" smtClean="0"/>
              <a:t>          THANK YOU</a:t>
            </a:r>
            <a:endParaRPr lang="en-US" sz="6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a:buNone/>
            </a:pPr>
            <a:r>
              <a:rPr lang="en-US" b="1" dirty="0" smtClean="0"/>
              <a:t>TOTAL STATION </a:t>
            </a:r>
            <a:r>
              <a:rPr lang="en-US" dirty="0" smtClean="0"/>
              <a:t>is a combination of </a:t>
            </a:r>
          </a:p>
          <a:p>
            <a:pPr>
              <a:buFont typeface="Wingdings" pitchFamily="2" charset="2"/>
              <a:buChar char="v"/>
            </a:pPr>
            <a:r>
              <a:rPr lang="en-US" dirty="0" smtClean="0"/>
              <a:t>Electromagnetic  Distance Measuring Instrument   (EDM)</a:t>
            </a:r>
          </a:p>
          <a:p>
            <a:pPr>
              <a:buFont typeface="Wingdings" pitchFamily="2" charset="2"/>
              <a:buChar char="v"/>
            </a:pPr>
            <a:endParaRPr lang="en-US" dirty="0" smtClean="0"/>
          </a:p>
          <a:p>
            <a:pPr>
              <a:buFont typeface="Wingdings" pitchFamily="2" charset="2"/>
              <a:buChar char="v"/>
            </a:pPr>
            <a:r>
              <a:rPr lang="en-US" dirty="0" smtClean="0"/>
              <a:t>Electronic Theodolite  and</a:t>
            </a:r>
          </a:p>
          <a:p>
            <a:pPr>
              <a:buFont typeface="Wingdings" pitchFamily="2" charset="2"/>
              <a:buChar char="v"/>
            </a:pPr>
            <a:endParaRPr lang="en-US" dirty="0" smtClean="0"/>
          </a:p>
          <a:p>
            <a:pPr>
              <a:buFont typeface="Wingdings" pitchFamily="2" charset="2"/>
              <a:buChar char="v"/>
            </a:pPr>
            <a:r>
              <a:rPr lang="en-US" dirty="0" smtClean="0"/>
              <a:t>A simple Microprocessor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a:buFont typeface="Wingdings" pitchFamily="2" charset="2"/>
              <a:buChar char="v"/>
            </a:pPr>
            <a:r>
              <a:rPr lang="en-US" dirty="0" smtClean="0"/>
              <a:t> It also has a memory card to store the data.  It also consists of battery socket which houses the battery.</a:t>
            </a:r>
          </a:p>
          <a:p>
            <a:endParaRPr lang="en-US" dirty="0" smtClean="0"/>
          </a:p>
          <a:p>
            <a:pPr>
              <a:buFont typeface="Wingdings" pitchFamily="2" charset="2"/>
              <a:buChar char="v"/>
            </a:pPr>
            <a:r>
              <a:rPr lang="en-US" dirty="0" smtClean="0"/>
              <a:t>  A fully charged battery works for about 3 to 8 hrs continuously</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Parts of Total Station</a:t>
            </a:r>
            <a:endParaRPr lang="en-US" dirty="0"/>
          </a:p>
        </p:txBody>
      </p:sp>
      <p:pic>
        <p:nvPicPr>
          <p:cNvPr id="8" name="Content Placeholder 7" descr="Hi-Target-Geodetic-Survey-Total-Station-with-2-Accuracy-in-Land-Survey-Instrument.jpg"/>
          <p:cNvPicPr>
            <a:picLocks noGrp="1" noChangeAspect="1"/>
          </p:cNvPicPr>
          <p:nvPr>
            <p:ph idx="1"/>
          </p:nvPr>
        </p:nvPicPr>
        <p:blipFill>
          <a:blip r:embed="rId2"/>
          <a:stretch>
            <a:fillRect/>
          </a:stretch>
        </p:blipFill>
        <p:spPr>
          <a:xfrm>
            <a:off x="990600" y="1295400"/>
            <a:ext cx="6934200" cy="5387181"/>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ACCESSORIES FOR TOTAL STATION</a:t>
            </a:r>
            <a:endParaRPr lang="en-US" dirty="0"/>
          </a:p>
        </p:txBody>
      </p:sp>
      <p:sp>
        <p:nvSpPr>
          <p:cNvPr id="15" name="Content Placeholder 14"/>
          <p:cNvSpPr>
            <a:spLocks noGrp="1"/>
          </p:cNvSpPr>
          <p:nvPr>
            <p:ph idx="1"/>
          </p:nvPr>
        </p:nvSpPr>
        <p:spPr>
          <a:xfrm>
            <a:off x="304800" y="1554162"/>
            <a:ext cx="8686800" cy="5075238"/>
          </a:xfrm>
        </p:spPr>
        <p:txBody>
          <a:bodyPr>
            <a:normAutofit fontScale="77500" lnSpcReduction="20000"/>
          </a:bodyPr>
          <a:lstStyle/>
          <a:p>
            <a:pPr>
              <a:buNone/>
            </a:pPr>
            <a:r>
              <a:rPr lang="en-US" dirty="0" smtClean="0"/>
              <a:t>	</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sz="3800" b="1" dirty="0" smtClean="0"/>
          </a:p>
          <a:p>
            <a:pPr>
              <a:buNone/>
            </a:pPr>
            <a:r>
              <a:rPr lang="en-US" dirty="0" smtClean="0"/>
              <a:t>																																																																		</a:t>
            </a:r>
            <a:endParaRPr lang="en-US" dirty="0"/>
          </a:p>
        </p:txBody>
      </p:sp>
      <p:pic>
        <p:nvPicPr>
          <p:cNvPr id="21" name="Picture 20" descr="TSParts.png"/>
          <p:cNvPicPr>
            <a:picLocks noChangeAspect="1"/>
          </p:cNvPicPr>
          <p:nvPr/>
        </p:nvPicPr>
        <p:blipFill>
          <a:blip r:embed="rId2"/>
          <a:stretch>
            <a:fillRect/>
          </a:stretch>
        </p:blipFill>
        <p:spPr>
          <a:xfrm>
            <a:off x="457200" y="1600200"/>
            <a:ext cx="8216744" cy="45466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ACCESSORIES FOR TOTAL STATION</a:t>
            </a:r>
            <a:endParaRPr lang="en-US" dirty="0"/>
          </a:p>
        </p:txBody>
      </p:sp>
      <p:sp>
        <p:nvSpPr>
          <p:cNvPr id="3" name="Content Placeholder 2"/>
          <p:cNvSpPr>
            <a:spLocks noGrp="1"/>
          </p:cNvSpPr>
          <p:nvPr>
            <p:ph idx="1"/>
          </p:nvPr>
        </p:nvSpPr>
        <p:spPr>
          <a:xfrm>
            <a:off x="304800" y="1554162"/>
            <a:ext cx="8686800" cy="5075238"/>
          </a:xfrm>
        </p:spPr>
        <p:txBody>
          <a:bodyPr>
            <a:normAutofit fontScale="77500" lnSpcReduction="20000"/>
          </a:bodyPr>
          <a:lstStyle/>
          <a:p>
            <a:pPr>
              <a:buFont typeface="Wingdings" pitchFamily="2" charset="2"/>
              <a:buChar char="v"/>
            </a:pPr>
            <a:r>
              <a:rPr lang="en-US" dirty="0" smtClean="0"/>
              <a:t>Depending upon the prism measuring distance vary  Lengths up to about 2 km can be measured with a single prism, and up to about 6 to 7 km with triple prism.																																																																																					   single prism										                             triple prism											</a:t>
            </a:r>
            <a:endParaRPr lang="en-US" dirty="0"/>
          </a:p>
        </p:txBody>
      </p:sp>
      <p:pic>
        <p:nvPicPr>
          <p:cNvPr id="4" name="Picture 3" descr="prism.JPG"/>
          <p:cNvPicPr>
            <a:picLocks noChangeAspect="1"/>
          </p:cNvPicPr>
          <p:nvPr/>
        </p:nvPicPr>
        <p:blipFill>
          <a:blip r:embed="rId2"/>
          <a:stretch>
            <a:fillRect/>
          </a:stretch>
        </p:blipFill>
        <p:spPr>
          <a:xfrm>
            <a:off x="5943600" y="2590800"/>
            <a:ext cx="2714625" cy="2796144"/>
          </a:xfrm>
          <a:prstGeom prst="rect">
            <a:avLst/>
          </a:prstGeom>
        </p:spPr>
      </p:pic>
      <p:pic>
        <p:nvPicPr>
          <p:cNvPr id="5" name="Picture 4" descr="prismissm.JPG"/>
          <p:cNvPicPr>
            <a:picLocks noChangeAspect="1"/>
          </p:cNvPicPr>
          <p:nvPr/>
        </p:nvPicPr>
        <p:blipFill>
          <a:blip r:embed="rId3"/>
          <a:stretch>
            <a:fillRect/>
          </a:stretch>
        </p:blipFill>
        <p:spPr>
          <a:xfrm>
            <a:off x="1371600" y="2667000"/>
            <a:ext cx="1981200" cy="2342877"/>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FUNCTIONS PERFORMED BY TOTAL STATIONS</a:t>
            </a:r>
            <a:endParaRPr lang="en-US" dirty="0"/>
          </a:p>
        </p:txBody>
      </p:sp>
      <p:sp>
        <p:nvSpPr>
          <p:cNvPr id="3" name="Content Placeholder 2"/>
          <p:cNvSpPr>
            <a:spLocks noGrp="1"/>
          </p:cNvSpPr>
          <p:nvPr>
            <p:ph idx="1"/>
          </p:nvPr>
        </p:nvSpPr>
        <p:spPr/>
        <p:txBody>
          <a:bodyPr>
            <a:normAutofit fontScale="92500" lnSpcReduction="10000"/>
          </a:bodyPr>
          <a:lstStyle/>
          <a:p>
            <a:pPr fontAlgn="base"/>
            <a:r>
              <a:rPr lang="en-US" dirty="0" smtClean="0"/>
              <a:t>Total Stations, with their micro processors, can perform a variety of functions and computations, depending on how they are programmed. The capabilities vary with different instruments, but some standard computations include:</a:t>
            </a:r>
          </a:p>
          <a:p>
            <a:pPr fontAlgn="base"/>
            <a:r>
              <a:rPr lang="en-US" dirty="0" smtClean="0"/>
              <a:t>Averaging multiple angle and distance measurements.</a:t>
            </a:r>
          </a:p>
          <a:p>
            <a:pPr fontAlgn="base"/>
            <a:r>
              <a:rPr lang="en-US" dirty="0" smtClean="0"/>
              <a:t>Correcting electronically measured distances from prism constant, atmospheric pressure, and temperature.</a:t>
            </a:r>
          </a:p>
          <a:p>
            <a:pPr fontAlgn="base">
              <a:buNone/>
            </a:pPr>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FUNCTIONS PERFORMED BY TOTAL STATIONS</a:t>
            </a:r>
            <a:endParaRPr lang="en-US" dirty="0"/>
          </a:p>
        </p:txBody>
      </p:sp>
      <p:sp>
        <p:nvSpPr>
          <p:cNvPr id="3" name="Content Placeholder 2"/>
          <p:cNvSpPr>
            <a:spLocks noGrp="1"/>
          </p:cNvSpPr>
          <p:nvPr>
            <p:ph idx="1"/>
          </p:nvPr>
        </p:nvSpPr>
        <p:spPr/>
        <p:txBody>
          <a:bodyPr>
            <a:normAutofit fontScale="92500" lnSpcReduction="10000"/>
          </a:bodyPr>
          <a:lstStyle/>
          <a:p>
            <a:pPr fontAlgn="base"/>
            <a:r>
              <a:rPr lang="en-US" dirty="0" smtClean="0"/>
              <a:t>Making curvature and refraction corrections to elevations determine by trigonometric </a:t>
            </a:r>
            <a:r>
              <a:rPr lang="en-US" dirty="0" err="1" smtClean="0"/>
              <a:t>levelling</a:t>
            </a:r>
            <a:r>
              <a:rPr lang="en-US" dirty="0" smtClean="0"/>
              <a:t>.</a:t>
            </a:r>
          </a:p>
          <a:p>
            <a:pPr fontAlgn="base"/>
            <a:r>
              <a:rPr lang="en-US" dirty="0" smtClean="0"/>
              <a:t>Reducing slope distances to their horizontal and vertical components.</a:t>
            </a:r>
          </a:p>
          <a:p>
            <a:pPr fontAlgn="base"/>
            <a:r>
              <a:rPr lang="en-US" dirty="0" smtClean="0"/>
              <a:t>Calculating point elevations from the vertical distance components (supplemented with keyboard input of instrument and reflector heights).</a:t>
            </a:r>
          </a:p>
          <a:p>
            <a:pPr fontAlgn="base"/>
            <a:r>
              <a:rPr lang="en-US" dirty="0" smtClean="0"/>
              <a:t>Computing coordinates of survey points from horizontal angle and horizontal distance</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229</TotalTime>
  <Words>557</Words>
  <Application>Microsoft Office PowerPoint</Application>
  <PresentationFormat>On-screen Show (4:3)</PresentationFormat>
  <Paragraphs>114</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Trek</vt:lpstr>
      <vt:lpstr> Total Station And  Its  Applications In Surveying </vt:lpstr>
      <vt:lpstr>Introduction </vt:lpstr>
      <vt:lpstr>Introduction</vt:lpstr>
      <vt:lpstr>Introduction</vt:lpstr>
      <vt:lpstr>Different Parts of Total Station</vt:lpstr>
      <vt:lpstr>ACCESSORIES FOR TOTAL STATION</vt:lpstr>
      <vt:lpstr>ACCESSORIES FOR TOTAL STATION</vt:lpstr>
      <vt:lpstr>FUNCTIONS PERFORMED BY TOTAL STATIONS</vt:lpstr>
      <vt:lpstr>FUNCTIONS PERFORMED BY TOTAL STATIONS</vt:lpstr>
      <vt:lpstr>ACCURACY OF A TOTAL STATION:</vt:lpstr>
      <vt:lpstr>ACCURACY OF A TOTAL STATION:</vt:lpstr>
      <vt:lpstr>ACCURACY OF A TOTAL STATION:</vt:lpstr>
      <vt:lpstr>OPERATION OF TOTAL STATION</vt:lpstr>
      <vt:lpstr>Applications of Total Station in surveying</vt:lpstr>
      <vt:lpstr>Applications of Total Station in surveying  (REMOTE ELEVATION MEASUREMENT (REM)) </vt:lpstr>
      <vt:lpstr>Applications of Total Station in surveying   FIXING OF MISSING PILLARS (OR) SETTING OUT (OR) STAKE OUT: </vt:lpstr>
      <vt:lpstr>Applications of Total Station in surveying  RESECTION: </vt:lpstr>
      <vt:lpstr>Applications of Total Station in surveying  AREA CALCULATION: </vt:lpstr>
      <vt:lpstr>USES OF TOTAL STATION </vt:lpstr>
      <vt:lpstr>ADVANTAGES OF TOTAL STATION SURVEYING</vt:lpstr>
      <vt:lpstr>Slide 21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Total Station And Its                      Applications In Surveying </dc:title>
  <dc:creator>nizam</dc:creator>
  <cp:lastModifiedBy>nizam</cp:lastModifiedBy>
  <cp:revision>43</cp:revision>
  <dcterms:created xsi:type="dcterms:W3CDTF">2006-08-16T00:00:00Z</dcterms:created>
  <dcterms:modified xsi:type="dcterms:W3CDTF">2016-12-29T14:42:19Z</dcterms:modified>
</cp:coreProperties>
</file>