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handoutMasterIdLst>
    <p:handoutMasterId r:id="rId68"/>
  </p:handoutMasterIdLst>
  <p:sldIdLst>
    <p:sldId id="349" r:id="rId2"/>
    <p:sldId id="304" r:id="rId3"/>
    <p:sldId id="305" r:id="rId4"/>
    <p:sldId id="306" r:id="rId5"/>
    <p:sldId id="317" r:id="rId6"/>
    <p:sldId id="318" r:id="rId7"/>
    <p:sldId id="319" r:id="rId8"/>
    <p:sldId id="320" r:id="rId9"/>
    <p:sldId id="321" r:id="rId10"/>
    <p:sldId id="322" r:id="rId11"/>
    <p:sldId id="409" r:id="rId12"/>
    <p:sldId id="379" r:id="rId13"/>
    <p:sldId id="341" r:id="rId14"/>
    <p:sldId id="323" r:id="rId15"/>
    <p:sldId id="324" r:id="rId16"/>
    <p:sldId id="325" r:id="rId17"/>
    <p:sldId id="326" r:id="rId18"/>
    <p:sldId id="345" r:id="rId19"/>
    <p:sldId id="328" r:id="rId20"/>
    <p:sldId id="329" r:id="rId21"/>
    <p:sldId id="355" r:id="rId22"/>
    <p:sldId id="330" r:id="rId23"/>
    <p:sldId id="365" r:id="rId24"/>
    <p:sldId id="332" r:id="rId25"/>
    <p:sldId id="370" r:id="rId26"/>
    <p:sldId id="366" r:id="rId27"/>
    <p:sldId id="367" r:id="rId28"/>
    <p:sldId id="371" r:id="rId29"/>
    <p:sldId id="333" r:id="rId30"/>
    <p:sldId id="256" r:id="rId31"/>
    <p:sldId id="334" r:id="rId32"/>
    <p:sldId id="335" r:id="rId33"/>
    <p:sldId id="336" r:id="rId34"/>
    <p:sldId id="338" r:id="rId35"/>
    <p:sldId id="339" r:id="rId36"/>
    <p:sldId id="272" r:id="rId37"/>
    <p:sldId id="363" r:id="rId38"/>
    <p:sldId id="413" r:id="rId39"/>
    <p:sldId id="364" r:id="rId40"/>
    <p:sldId id="342" r:id="rId41"/>
    <p:sldId id="346" r:id="rId42"/>
    <p:sldId id="290" r:id="rId43"/>
    <p:sldId id="378" r:id="rId44"/>
    <p:sldId id="377" r:id="rId45"/>
    <p:sldId id="277" r:id="rId46"/>
    <p:sldId id="376" r:id="rId47"/>
    <p:sldId id="275" r:id="rId48"/>
    <p:sldId id="276" r:id="rId49"/>
    <p:sldId id="347" r:id="rId50"/>
    <p:sldId id="424" r:id="rId51"/>
    <p:sldId id="421" r:id="rId52"/>
    <p:sldId id="417" r:id="rId53"/>
    <p:sldId id="416" r:id="rId54"/>
    <p:sldId id="419" r:id="rId55"/>
    <p:sldId id="425" r:id="rId56"/>
    <p:sldId id="428" r:id="rId57"/>
    <p:sldId id="427" r:id="rId58"/>
    <p:sldId id="426" r:id="rId59"/>
    <p:sldId id="412" r:id="rId60"/>
    <p:sldId id="411" r:id="rId61"/>
    <p:sldId id="372" r:id="rId62"/>
    <p:sldId id="358" r:id="rId63"/>
    <p:sldId id="359" r:id="rId64"/>
    <p:sldId id="351" r:id="rId65"/>
    <p:sldId id="352" r:id="rId66"/>
    <p:sldId id="362" r:id="rId6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2124" autoAdjust="0"/>
    <p:restoredTop sz="94581" autoAdjust="0"/>
  </p:normalViewPr>
  <p:slideViewPr>
    <p:cSldViewPr>
      <p:cViewPr varScale="1">
        <p:scale>
          <a:sx n="81" d="100"/>
          <a:sy n="81" d="100"/>
        </p:scale>
        <p:origin x="62"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865F619-F57D-3C73-54BA-26ED828F3DB9}"/>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50179" name="Rectangle 3">
            <a:extLst>
              <a:ext uri="{FF2B5EF4-FFF2-40B4-BE49-F238E27FC236}">
                <a16:creationId xmlns:a16="http://schemas.microsoft.com/office/drawing/2014/main" id="{1168AD87-680E-0DF1-9B4B-6672ECA7E0A6}"/>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50180" name="Rectangle 4">
            <a:extLst>
              <a:ext uri="{FF2B5EF4-FFF2-40B4-BE49-F238E27FC236}">
                <a16:creationId xmlns:a16="http://schemas.microsoft.com/office/drawing/2014/main" id="{41C0C717-6CC2-DB09-C187-0ECB20546C16}"/>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50181" name="Rectangle 5">
            <a:extLst>
              <a:ext uri="{FF2B5EF4-FFF2-40B4-BE49-F238E27FC236}">
                <a16:creationId xmlns:a16="http://schemas.microsoft.com/office/drawing/2014/main" id="{DFE48D89-7037-F87D-7243-20349CD4D5F8}"/>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eaLnBrk="1" hangingPunct="1">
              <a:defRPr sz="1200">
                <a:latin typeface="Times New Roman" panose="02020603050405020304" pitchFamily="18" charset="0"/>
              </a:defRPr>
            </a:lvl1pPr>
          </a:lstStyle>
          <a:p>
            <a:fld id="{0241CAA7-4FF4-4984-9CE1-7FB6FA478FB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endParaRPr lang="en-US"/>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0A0BD705-59C6-4B13-80BB-DDBD540145B9}" type="slidenum">
              <a:rPr lang="en-US" altLang="en-US" smtClean="0"/>
              <a:pPr/>
              <a:t>‹#›</a:t>
            </a:fld>
            <a:endParaRPr lang="en-US" altLang="en-US"/>
          </a:p>
        </p:txBody>
      </p:sp>
    </p:spTree>
    <p:extLst>
      <p:ext uri="{BB962C8B-B14F-4D97-AF65-F5344CB8AC3E}">
        <p14:creationId xmlns:p14="http://schemas.microsoft.com/office/powerpoint/2010/main" val="351552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AFF9925-3E1B-4263-A24B-955B6D6BD9DB}" type="slidenum">
              <a:rPr lang="en-US" altLang="en-US" smtClean="0"/>
              <a:pPr/>
              <a:t>‹#›</a:t>
            </a:fld>
            <a:endParaRPr lang="en-US" altLang="en-US"/>
          </a:p>
        </p:txBody>
      </p:sp>
    </p:spTree>
    <p:extLst>
      <p:ext uri="{BB962C8B-B14F-4D97-AF65-F5344CB8AC3E}">
        <p14:creationId xmlns:p14="http://schemas.microsoft.com/office/powerpoint/2010/main" val="13871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AFF9925-3E1B-4263-A24B-955B6D6BD9DB}" type="slidenum">
              <a:rPr lang="en-US" altLang="en-US" smtClean="0"/>
              <a:pPr/>
              <a:t>‹#›</a:t>
            </a:fld>
            <a:endParaRPr lang="en-US" altLang="en-US"/>
          </a:p>
        </p:txBody>
      </p:sp>
    </p:spTree>
    <p:extLst>
      <p:ext uri="{BB962C8B-B14F-4D97-AF65-F5344CB8AC3E}">
        <p14:creationId xmlns:p14="http://schemas.microsoft.com/office/powerpoint/2010/main" val="2765816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AFF9925-3E1B-4263-A24B-955B6D6BD9DB}"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061266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AFF9925-3E1B-4263-A24B-955B6D6BD9DB}" type="slidenum">
              <a:rPr lang="en-US" altLang="en-US" smtClean="0"/>
              <a:pPr/>
              <a:t>‹#›</a:t>
            </a:fld>
            <a:endParaRPr lang="en-US" altLang="en-US"/>
          </a:p>
        </p:txBody>
      </p:sp>
    </p:spTree>
    <p:extLst>
      <p:ext uri="{BB962C8B-B14F-4D97-AF65-F5344CB8AC3E}">
        <p14:creationId xmlns:p14="http://schemas.microsoft.com/office/powerpoint/2010/main" val="390231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AFF9925-3E1B-4263-A24B-955B6D6BD9DB}" type="slidenum">
              <a:rPr lang="en-US" altLang="en-US" smtClean="0"/>
              <a:pPr/>
              <a:t>‹#›</a:t>
            </a:fld>
            <a:endParaRPr lang="en-US" altLang="en-US"/>
          </a:p>
        </p:txBody>
      </p:sp>
    </p:spTree>
    <p:extLst>
      <p:ext uri="{BB962C8B-B14F-4D97-AF65-F5344CB8AC3E}">
        <p14:creationId xmlns:p14="http://schemas.microsoft.com/office/powerpoint/2010/main" val="174821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fld id="{3AFF9925-3E1B-4263-A24B-955B6D6BD9DB}" type="slidenum">
              <a:rPr lang="en-US" altLang="en-US" smtClean="0"/>
              <a:pPr/>
              <a:t>‹#›</a:t>
            </a:fld>
            <a:endParaRPr lang="en-US" altLang="en-US"/>
          </a:p>
        </p:txBody>
      </p:sp>
    </p:spTree>
    <p:extLst>
      <p:ext uri="{BB962C8B-B14F-4D97-AF65-F5344CB8AC3E}">
        <p14:creationId xmlns:p14="http://schemas.microsoft.com/office/powerpoint/2010/main" val="269424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300651-11CA-4F13-93A7-7D1712DD9585}" type="slidenum">
              <a:rPr lang="en-US" altLang="en-US" smtClean="0"/>
              <a:pPr/>
              <a:t>‹#›</a:t>
            </a:fld>
            <a:endParaRPr lang="en-US" altLang="en-US"/>
          </a:p>
        </p:txBody>
      </p:sp>
    </p:spTree>
    <p:extLst>
      <p:ext uri="{BB962C8B-B14F-4D97-AF65-F5344CB8AC3E}">
        <p14:creationId xmlns:p14="http://schemas.microsoft.com/office/powerpoint/2010/main" val="3497463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F13BD8A-26CF-48CA-9A3B-4223CFB91BE8}" type="slidenum">
              <a:rPr lang="en-US" altLang="en-US" smtClean="0"/>
              <a:pPr/>
              <a:t>‹#›</a:t>
            </a:fld>
            <a:endParaRPr lang="en-US" altLang="en-US"/>
          </a:p>
        </p:txBody>
      </p:sp>
    </p:spTree>
    <p:extLst>
      <p:ext uri="{BB962C8B-B14F-4D97-AF65-F5344CB8AC3E}">
        <p14:creationId xmlns:p14="http://schemas.microsoft.com/office/powerpoint/2010/main" val="239519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IN"/>
          </a:p>
        </p:txBody>
      </p:sp>
      <p:sp>
        <p:nvSpPr>
          <p:cNvPr id="3" name="Table Placeholder 2"/>
          <p:cNvSpPr>
            <a:spLocks noGrp="1"/>
          </p:cNvSpPr>
          <p:nvPr>
            <p:ph type="tbl" idx="1"/>
          </p:nvPr>
        </p:nvSpPr>
        <p:spPr>
          <a:xfrm>
            <a:off x="609600" y="1600200"/>
            <a:ext cx="7924800" cy="4419600"/>
          </a:xfrm>
        </p:spPr>
        <p:txBody>
          <a:bodyPr/>
          <a:lstStyle/>
          <a:p>
            <a:pPr lvl="0"/>
            <a:endParaRPr lang="en-IN" noProof="0"/>
          </a:p>
        </p:txBody>
      </p:sp>
      <p:sp>
        <p:nvSpPr>
          <p:cNvPr id="4" name="Rectangle 8">
            <a:extLst>
              <a:ext uri="{FF2B5EF4-FFF2-40B4-BE49-F238E27FC236}">
                <a16:creationId xmlns:a16="http://schemas.microsoft.com/office/drawing/2014/main" id="{9E71A53C-F683-CE8C-0447-CB6164261F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CE5E153-9784-96DE-0A90-F7A2526BF6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E3E720C-B329-8D07-3259-0429B6CF8345}"/>
              </a:ext>
            </a:extLst>
          </p:cNvPr>
          <p:cNvSpPr>
            <a:spLocks noGrp="1" noChangeArrowheads="1"/>
          </p:cNvSpPr>
          <p:nvPr>
            <p:ph type="sldNum" sz="quarter" idx="12"/>
          </p:nvPr>
        </p:nvSpPr>
        <p:spPr>
          <a:ln/>
        </p:spPr>
        <p:txBody>
          <a:bodyPr/>
          <a:lstStyle>
            <a:lvl1pPr>
              <a:defRPr/>
            </a:lvl1pPr>
          </a:lstStyle>
          <a:p>
            <a:fld id="{14338A4A-D9AA-402A-A8E9-7E0FD73FFA01}" type="slidenum">
              <a:rPr lang="en-US" altLang="en-US"/>
              <a:pPr/>
              <a:t>‹#›</a:t>
            </a:fld>
            <a:endParaRPr lang="en-US" altLang="en-US"/>
          </a:p>
        </p:txBody>
      </p:sp>
    </p:spTree>
    <p:extLst>
      <p:ext uri="{BB962C8B-B14F-4D97-AF65-F5344CB8AC3E}">
        <p14:creationId xmlns:p14="http://schemas.microsoft.com/office/powerpoint/2010/main" val="176513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endParaRPr lang="en-US"/>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677A8764-6788-4453-AD30-87CB4B6E3DCE}" type="slidenum">
              <a:rPr lang="en-US" altLang="en-US" smtClean="0"/>
              <a:pPr/>
              <a:t>‹#›</a:t>
            </a:fld>
            <a:endParaRPr lang="en-US" altLang="en-US"/>
          </a:p>
        </p:txBody>
      </p:sp>
    </p:spTree>
    <p:extLst>
      <p:ext uri="{BB962C8B-B14F-4D97-AF65-F5344CB8AC3E}">
        <p14:creationId xmlns:p14="http://schemas.microsoft.com/office/powerpoint/2010/main" val="363783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2988ED0-3B25-4949-A6AE-2D693C2950E8}" type="slidenum">
              <a:rPr lang="en-US" altLang="en-US" smtClean="0"/>
              <a:pPr/>
              <a:t>‹#›</a:t>
            </a:fld>
            <a:endParaRPr lang="en-US" altLang="en-US"/>
          </a:p>
        </p:txBody>
      </p:sp>
    </p:spTree>
    <p:extLst>
      <p:ext uri="{BB962C8B-B14F-4D97-AF65-F5344CB8AC3E}">
        <p14:creationId xmlns:p14="http://schemas.microsoft.com/office/powerpoint/2010/main" val="230216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A94692D-A7AC-4522-9581-CD5D6D8AE401}" type="slidenum">
              <a:rPr lang="en-US" altLang="en-US" smtClean="0"/>
              <a:pPr/>
              <a:t>‹#›</a:t>
            </a:fld>
            <a:endParaRPr lang="en-US" altLang="en-US"/>
          </a:p>
        </p:txBody>
      </p:sp>
    </p:spTree>
    <p:extLst>
      <p:ext uri="{BB962C8B-B14F-4D97-AF65-F5344CB8AC3E}">
        <p14:creationId xmlns:p14="http://schemas.microsoft.com/office/powerpoint/2010/main" val="380803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8C980B1-B6EB-4CD9-BA03-76EAB65DDD02}" type="slidenum">
              <a:rPr lang="en-US" altLang="en-US" smtClean="0"/>
              <a:pPr/>
              <a:t>‹#›</a:t>
            </a:fld>
            <a:endParaRPr lang="en-US" altLang="en-US"/>
          </a:p>
        </p:txBody>
      </p:sp>
    </p:spTree>
    <p:extLst>
      <p:ext uri="{BB962C8B-B14F-4D97-AF65-F5344CB8AC3E}">
        <p14:creationId xmlns:p14="http://schemas.microsoft.com/office/powerpoint/2010/main" val="66018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8F06A10-C564-40CB-8B11-C714BC460296}" type="slidenum">
              <a:rPr lang="en-US" altLang="en-US" smtClean="0"/>
              <a:pPr/>
              <a:t>‹#›</a:t>
            </a:fld>
            <a:endParaRPr lang="en-US" altLang="en-US"/>
          </a:p>
        </p:txBody>
      </p:sp>
    </p:spTree>
    <p:extLst>
      <p:ext uri="{BB962C8B-B14F-4D97-AF65-F5344CB8AC3E}">
        <p14:creationId xmlns:p14="http://schemas.microsoft.com/office/powerpoint/2010/main" val="85259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53D6031-9A7B-473C-B371-838F3F72A6DD}" type="slidenum">
              <a:rPr lang="en-US" altLang="en-US" smtClean="0"/>
              <a:pPr/>
              <a:t>‹#›</a:t>
            </a:fld>
            <a:endParaRPr lang="en-US" altLang="en-US"/>
          </a:p>
        </p:txBody>
      </p:sp>
    </p:spTree>
    <p:extLst>
      <p:ext uri="{BB962C8B-B14F-4D97-AF65-F5344CB8AC3E}">
        <p14:creationId xmlns:p14="http://schemas.microsoft.com/office/powerpoint/2010/main" val="361543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748ABAA-D99E-4C2C-8E5B-56200C4A8278}" type="slidenum">
              <a:rPr lang="en-US" altLang="en-US" smtClean="0"/>
              <a:pPr/>
              <a:t>‹#›</a:t>
            </a:fld>
            <a:endParaRPr lang="en-US" altLang="en-US"/>
          </a:p>
        </p:txBody>
      </p:sp>
    </p:spTree>
    <p:extLst>
      <p:ext uri="{BB962C8B-B14F-4D97-AF65-F5344CB8AC3E}">
        <p14:creationId xmlns:p14="http://schemas.microsoft.com/office/powerpoint/2010/main" val="10837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BF2E31-18BE-4985-B666-1FBEC007CB5E}" type="slidenum">
              <a:rPr lang="en-US" altLang="en-US" smtClean="0"/>
              <a:pPr/>
              <a:t>‹#›</a:t>
            </a:fld>
            <a:endParaRPr lang="en-US" altLang="en-US"/>
          </a:p>
        </p:txBody>
      </p:sp>
    </p:spTree>
    <p:extLst>
      <p:ext uri="{BB962C8B-B14F-4D97-AF65-F5344CB8AC3E}">
        <p14:creationId xmlns:p14="http://schemas.microsoft.com/office/powerpoint/2010/main" val="22493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FF9925-3E1B-4263-A24B-955B6D6BD9DB}" type="slidenum">
              <a:rPr lang="en-US" altLang="en-US" smtClean="0"/>
              <a:pPr/>
              <a:t>‹#›</a:t>
            </a:fld>
            <a:endParaRPr lang="en-US" altLang="en-US"/>
          </a:p>
        </p:txBody>
      </p:sp>
    </p:spTree>
    <p:extLst>
      <p:ext uri="{BB962C8B-B14F-4D97-AF65-F5344CB8AC3E}">
        <p14:creationId xmlns:p14="http://schemas.microsoft.com/office/powerpoint/2010/main" val="3795864720"/>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0.xml"/><Relationship Id="rId7" Type="http://schemas.openxmlformats.org/officeDocument/2006/relationships/slide" Target="slide26.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bin"/><Relationship Id="rId1" Type="http://schemas.openxmlformats.org/officeDocument/2006/relationships/slideLayout" Target="../slideLayouts/slideLayout6.xml"/><Relationship Id="rId5" Type="http://schemas.openxmlformats.org/officeDocument/2006/relationships/image" Target="../media/image33.wmf"/><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a:extLst>
              <a:ext uri="{FF2B5EF4-FFF2-40B4-BE49-F238E27FC236}">
                <a16:creationId xmlns:a16="http://schemas.microsoft.com/office/drawing/2014/main" id="{674FDCF4-F9C4-F319-D36C-44075326868F}"/>
              </a:ext>
            </a:extLst>
          </p:cNvPr>
          <p:cNvSpPr>
            <a:spLocks noGrp="1" noChangeArrowheads="1"/>
          </p:cNvSpPr>
          <p:nvPr>
            <p:ph type="ctrTitle"/>
          </p:nvPr>
        </p:nvSpPr>
        <p:spPr>
          <a:xfrm>
            <a:off x="304800" y="533401"/>
            <a:ext cx="8077200" cy="1143000"/>
          </a:xfrm>
        </p:spPr>
        <p:txBody>
          <a:bodyPr/>
          <a:lstStyle/>
          <a:p>
            <a:pPr eaLnBrk="1" hangingPunct="1"/>
            <a:r>
              <a:rPr lang="en-US" altLang="en-US" dirty="0"/>
              <a:t>            EHV Sub-stations</a:t>
            </a:r>
          </a:p>
        </p:txBody>
      </p:sp>
      <p:sp>
        <p:nvSpPr>
          <p:cNvPr id="6147" name="Rectangle 2051">
            <a:extLst>
              <a:ext uri="{FF2B5EF4-FFF2-40B4-BE49-F238E27FC236}">
                <a16:creationId xmlns:a16="http://schemas.microsoft.com/office/drawing/2014/main" id="{78BB33BA-6117-E4FF-9AC7-97322EDB137D}"/>
              </a:ext>
            </a:extLst>
          </p:cNvPr>
          <p:cNvSpPr>
            <a:spLocks noGrp="1" noChangeArrowheads="1"/>
          </p:cNvSpPr>
          <p:nvPr>
            <p:ph type="subTitle" idx="1"/>
          </p:nvPr>
        </p:nvSpPr>
        <p:spPr>
          <a:xfrm>
            <a:off x="1066800" y="3276600"/>
            <a:ext cx="6934200" cy="2209800"/>
          </a:xfrm>
        </p:spPr>
        <p:txBody>
          <a:bodyPr wrap="none">
            <a:normAutofit fontScale="92500" lnSpcReduction="10000"/>
          </a:bodyPr>
          <a:lstStyle/>
          <a:p>
            <a:pPr algn="ctr" eaLnBrk="1" hangingPunct="1"/>
            <a:r>
              <a:rPr lang="en-US" altLang="en-US" sz="2800" b="1" dirty="0">
                <a:solidFill>
                  <a:schemeClr val="tx1"/>
                </a:solidFill>
              </a:rPr>
              <a:t>B. SRINIVASA RAO, B.Tech.,</a:t>
            </a:r>
          </a:p>
          <a:p>
            <a:pPr algn="ctr" eaLnBrk="1" hangingPunct="1"/>
            <a:r>
              <a:rPr lang="en-US" altLang="en-US" sz="2800" b="1" dirty="0" err="1">
                <a:solidFill>
                  <a:schemeClr val="tx1"/>
                </a:solidFill>
              </a:rPr>
              <a:t>Dy.Executive</a:t>
            </a:r>
            <a:r>
              <a:rPr lang="en-US" altLang="en-US" sz="2800" b="1" dirty="0">
                <a:solidFill>
                  <a:schemeClr val="tx1"/>
                </a:solidFill>
              </a:rPr>
              <a:t> Engineer/DESIGNS</a:t>
            </a:r>
          </a:p>
          <a:p>
            <a:pPr algn="ctr" eaLnBrk="1" hangingPunct="1"/>
            <a:r>
              <a:rPr lang="en-US" altLang="en-US" sz="2800" b="1" dirty="0">
                <a:solidFill>
                  <a:schemeClr val="tx1"/>
                </a:solidFill>
              </a:rPr>
              <a:t>Vidyut </a:t>
            </a:r>
            <a:r>
              <a:rPr lang="en-US" altLang="en-US" sz="2800" b="1" dirty="0" err="1">
                <a:solidFill>
                  <a:schemeClr val="tx1"/>
                </a:solidFill>
              </a:rPr>
              <a:t>Soudha</a:t>
            </a:r>
            <a:r>
              <a:rPr lang="en-US" altLang="en-US" sz="2800" b="1" dirty="0">
                <a:solidFill>
                  <a:schemeClr val="tx1"/>
                </a:solidFill>
              </a:rPr>
              <a:t>/VIJAYAWADA</a:t>
            </a:r>
          </a:p>
          <a:p>
            <a:pPr algn="ctr" eaLnBrk="1" hangingPunct="1"/>
            <a:r>
              <a:rPr lang="en-US" altLang="en-US" sz="2800" b="1" dirty="0">
                <a:solidFill>
                  <a:schemeClr val="tx1"/>
                </a:solidFill>
              </a:rPr>
              <a:t>8712613226 / 9676659759</a:t>
            </a:r>
            <a:endParaRPr lang="en-US" alt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AFF38A7-1F1E-FC01-A779-677628F43CE0}"/>
              </a:ext>
            </a:extLst>
          </p:cNvPr>
          <p:cNvSpPr>
            <a:spLocks noGrp="1" noChangeArrowheads="1"/>
          </p:cNvSpPr>
          <p:nvPr>
            <p:ph type="title"/>
          </p:nvPr>
        </p:nvSpPr>
        <p:spPr>
          <a:xfrm>
            <a:off x="990600" y="351818"/>
            <a:ext cx="6916340" cy="961182"/>
          </a:xfrm>
        </p:spPr>
        <p:txBody>
          <a:bodyPr/>
          <a:lstStyle/>
          <a:p>
            <a:pPr eaLnBrk="1" hangingPunct="1"/>
            <a:r>
              <a:rPr lang="en-US" altLang="en-US" sz="3100" dirty="0"/>
              <a:t>Basic Requirements for design/construction</a:t>
            </a:r>
          </a:p>
        </p:txBody>
      </p:sp>
      <p:sp>
        <p:nvSpPr>
          <p:cNvPr id="15363" name="Rectangle 3">
            <a:extLst>
              <a:ext uri="{FF2B5EF4-FFF2-40B4-BE49-F238E27FC236}">
                <a16:creationId xmlns:a16="http://schemas.microsoft.com/office/drawing/2014/main" id="{05B43C3C-4E8C-09D5-7AC1-A8FA703356F2}"/>
              </a:ext>
            </a:extLst>
          </p:cNvPr>
          <p:cNvSpPr>
            <a:spLocks noGrp="1" noChangeArrowheads="1"/>
          </p:cNvSpPr>
          <p:nvPr>
            <p:ph idx="1"/>
          </p:nvPr>
        </p:nvSpPr>
        <p:spPr>
          <a:xfrm>
            <a:off x="856060" y="1579700"/>
            <a:ext cx="7429499" cy="4211500"/>
          </a:xfrm>
        </p:spPr>
        <p:txBody>
          <a:bodyPr>
            <a:normAutofit fontScale="92500" lnSpcReduction="10000"/>
          </a:bodyPr>
          <a:lstStyle/>
          <a:p>
            <a:pPr eaLnBrk="1" hangingPunct="1">
              <a:lnSpc>
                <a:spcPct val="90000"/>
              </a:lnSpc>
            </a:pPr>
            <a:r>
              <a:rPr lang="en-US" altLang="en-US" sz="2400" dirty="0"/>
              <a:t>Single Line Diagram</a:t>
            </a:r>
          </a:p>
          <a:p>
            <a:pPr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400" dirty="0"/>
              <a:t>General Arrangement Drawing</a:t>
            </a:r>
          </a:p>
          <a:p>
            <a:pPr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400" dirty="0"/>
              <a:t>Electrical Plan and Section</a:t>
            </a:r>
          </a:p>
          <a:p>
            <a:pPr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400" dirty="0"/>
              <a:t>Control Room Architectural layout</a:t>
            </a:r>
          </a:p>
          <a:p>
            <a:pPr eaLnBrk="1" hangingPunct="1">
              <a:lnSpc>
                <a:spcPct val="90000"/>
              </a:lnSpc>
              <a:buFont typeface="Wingdings" panose="05000000000000000000" pitchFamily="2" charset="2"/>
              <a:buNone/>
            </a:pPr>
            <a:r>
              <a:rPr lang="en-US" altLang="en-US" sz="2400" dirty="0"/>
              <a:t>---------------------------------------------------------------------------</a:t>
            </a:r>
          </a:p>
          <a:p>
            <a:pPr eaLnBrk="1" hangingPunct="1">
              <a:lnSpc>
                <a:spcPct val="90000"/>
              </a:lnSpc>
            </a:pPr>
            <a:r>
              <a:rPr lang="en-US" altLang="en-US" sz="2400" dirty="0"/>
              <a:t>Soil Investigation</a:t>
            </a:r>
          </a:p>
          <a:p>
            <a:pPr lvl="1" eaLnBrk="1" hangingPunct="1">
              <a:lnSpc>
                <a:spcPct val="90000"/>
              </a:lnSpc>
            </a:pPr>
            <a:r>
              <a:rPr lang="en-US" altLang="en-US" sz="2000" dirty="0"/>
              <a:t>Civil</a:t>
            </a:r>
          </a:p>
          <a:p>
            <a:pPr lvl="1" eaLnBrk="1" hangingPunct="1">
              <a:lnSpc>
                <a:spcPct val="90000"/>
              </a:lnSpc>
            </a:pPr>
            <a:r>
              <a:rPr lang="en-US" altLang="en-US" sz="2000" dirty="0"/>
              <a:t>Electrical</a:t>
            </a:r>
          </a:p>
          <a:p>
            <a:pPr eaLnBrk="1" hangingPunct="1">
              <a:lnSpc>
                <a:spcPct val="90000"/>
              </a:lnSpc>
              <a:buFont typeface="Wingdings" panose="05000000000000000000" pitchFamily="2" charset="2"/>
              <a:buNone/>
            </a:pPr>
            <a:endParaRPr lang="en-US" altLang="en-US" sz="2400" dirty="0"/>
          </a:p>
        </p:txBody>
      </p:sp>
      <p:sp>
        <p:nvSpPr>
          <p:cNvPr id="15364" name="AutoShape 4">
            <a:hlinkClick r:id="rId2" action="ppaction://hlinksldjump" highlightClick="1"/>
            <a:extLst>
              <a:ext uri="{FF2B5EF4-FFF2-40B4-BE49-F238E27FC236}">
                <a16:creationId xmlns:a16="http://schemas.microsoft.com/office/drawing/2014/main" id="{387D537C-9F3F-ACE3-40C9-4BCD7851DFAC}"/>
              </a:ext>
            </a:extLst>
          </p:cNvPr>
          <p:cNvSpPr>
            <a:spLocks noChangeArrowheads="1"/>
          </p:cNvSpPr>
          <p:nvPr/>
        </p:nvSpPr>
        <p:spPr bwMode="auto">
          <a:xfrm>
            <a:off x="5867400" y="1676400"/>
            <a:ext cx="914400" cy="3048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5365" name="AutoShape 5">
            <a:hlinkClick r:id="rId3" action="ppaction://hlinksldjump" highlightClick="1"/>
            <a:extLst>
              <a:ext uri="{FF2B5EF4-FFF2-40B4-BE49-F238E27FC236}">
                <a16:creationId xmlns:a16="http://schemas.microsoft.com/office/drawing/2014/main" id="{7CF65520-9859-E6ED-C22A-4864CC4CCD08}"/>
              </a:ext>
            </a:extLst>
          </p:cNvPr>
          <p:cNvSpPr>
            <a:spLocks noChangeArrowheads="1"/>
          </p:cNvSpPr>
          <p:nvPr/>
        </p:nvSpPr>
        <p:spPr bwMode="auto">
          <a:xfrm>
            <a:off x="5867400" y="2438400"/>
            <a:ext cx="914400" cy="3048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5366" name="AutoShape 6">
            <a:hlinkClick r:id="rId4" action="ppaction://hlinksldjump" highlightClick="1"/>
            <a:extLst>
              <a:ext uri="{FF2B5EF4-FFF2-40B4-BE49-F238E27FC236}">
                <a16:creationId xmlns:a16="http://schemas.microsoft.com/office/drawing/2014/main" id="{4155D28A-C2EB-9705-EF3D-1BC7F6CF3112}"/>
              </a:ext>
            </a:extLst>
          </p:cNvPr>
          <p:cNvSpPr>
            <a:spLocks noChangeArrowheads="1"/>
          </p:cNvSpPr>
          <p:nvPr/>
        </p:nvSpPr>
        <p:spPr bwMode="auto">
          <a:xfrm>
            <a:off x="5867400" y="3276600"/>
            <a:ext cx="914400" cy="3048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5367" name="AutoShape 7">
            <a:hlinkClick r:id="rId5" action="ppaction://hlinksldjump" highlightClick="1"/>
            <a:extLst>
              <a:ext uri="{FF2B5EF4-FFF2-40B4-BE49-F238E27FC236}">
                <a16:creationId xmlns:a16="http://schemas.microsoft.com/office/drawing/2014/main" id="{21FE0929-D5F3-FC54-094D-97036DD91E1F}"/>
              </a:ext>
            </a:extLst>
          </p:cNvPr>
          <p:cNvSpPr>
            <a:spLocks noChangeArrowheads="1"/>
          </p:cNvSpPr>
          <p:nvPr/>
        </p:nvSpPr>
        <p:spPr bwMode="auto">
          <a:xfrm>
            <a:off x="5867400" y="4038600"/>
            <a:ext cx="914400" cy="3048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2F3A-A44A-62D1-31DD-CDC575C917DC}"/>
              </a:ext>
            </a:extLst>
          </p:cNvPr>
          <p:cNvSpPr>
            <a:spLocks noGrp="1"/>
          </p:cNvSpPr>
          <p:nvPr>
            <p:ph type="title"/>
          </p:nvPr>
        </p:nvSpPr>
        <p:spPr/>
        <p:txBody>
          <a:bodyPr/>
          <a:lstStyle/>
          <a:p>
            <a:r>
              <a:rPr lang="en-US" sz="3200" dirty="0"/>
              <a:t>SUBSTATION PLANNING CRITERIA</a:t>
            </a:r>
          </a:p>
        </p:txBody>
      </p:sp>
      <p:sp>
        <p:nvSpPr>
          <p:cNvPr id="3" name="Content Placeholder 2">
            <a:extLst>
              <a:ext uri="{FF2B5EF4-FFF2-40B4-BE49-F238E27FC236}">
                <a16:creationId xmlns:a16="http://schemas.microsoft.com/office/drawing/2014/main" id="{6CE4CAF5-7CB6-7DB9-886D-7B6591F2F209}"/>
              </a:ext>
            </a:extLst>
          </p:cNvPr>
          <p:cNvSpPr>
            <a:spLocks noGrp="1"/>
          </p:cNvSpPr>
          <p:nvPr>
            <p:ph idx="1"/>
          </p:nvPr>
        </p:nvSpPr>
        <p:spPr>
          <a:xfrm>
            <a:off x="856061" y="1752601"/>
            <a:ext cx="7297340" cy="2133600"/>
          </a:xfrm>
        </p:spPr>
        <p:txBody>
          <a:bodyPr>
            <a:normAutofit fontScale="92500"/>
          </a:bodyPr>
          <a:lstStyle/>
          <a:p>
            <a:r>
              <a:rPr lang="en-US" sz="2800" dirty="0"/>
              <a:t>The capacity of any single sub-station at different voltage levels shall not normally exceed as given in column (C) in the following table:</a:t>
            </a:r>
          </a:p>
          <a:p>
            <a:pPr marL="0" indent="0">
              <a:buNone/>
            </a:pPr>
            <a:r>
              <a:rPr lang="en-US" sz="2800" dirty="0"/>
              <a:t> </a:t>
            </a:r>
          </a:p>
        </p:txBody>
      </p:sp>
      <p:graphicFrame>
        <p:nvGraphicFramePr>
          <p:cNvPr id="4" name="Table 4">
            <a:extLst>
              <a:ext uri="{FF2B5EF4-FFF2-40B4-BE49-F238E27FC236}">
                <a16:creationId xmlns:a16="http://schemas.microsoft.com/office/drawing/2014/main" id="{3AE473DC-4B67-5F4F-E377-D674BEF53569}"/>
              </a:ext>
            </a:extLst>
          </p:cNvPr>
          <p:cNvGraphicFramePr>
            <a:graphicFrameLocks noGrp="1"/>
          </p:cNvGraphicFramePr>
          <p:nvPr>
            <p:extLst>
              <p:ext uri="{D42A27DB-BD31-4B8C-83A1-F6EECF244321}">
                <p14:modId xmlns:p14="http://schemas.microsoft.com/office/powerpoint/2010/main" val="3403222217"/>
              </p:ext>
            </p:extLst>
          </p:nvPr>
        </p:nvGraphicFramePr>
        <p:xfrm>
          <a:off x="1016182" y="3429000"/>
          <a:ext cx="7109254" cy="2352336"/>
        </p:xfrm>
        <a:graphic>
          <a:graphicData uri="http://schemas.openxmlformats.org/drawingml/2006/table">
            <a:tbl>
              <a:tblPr firstRow="1" bandRow="1">
                <a:tableStyleId>{5C22544A-7EE6-4342-B048-85BDC9FD1C3A}</a:tableStyleId>
              </a:tblPr>
              <a:tblGrid>
                <a:gridCol w="2308655">
                  <a:extLst>
                    <a:ext uri="{9D8B030D-6E8A-4147-A177-3AD203B41FA5}">
                      <a16:colId xmlns:a16="http://schemas.microsoft.com/office/drawing/2014/main" val="670510498"/>
                    </a:ext>
                  </a:extLst>
                </a:gridCol>
                <a:gridCol w="2438400">
                  <a:extLst>
                    <a:ext uri="{9D8B030D-6E8A-4147-A177-3AD203B41FA5}">
                      <a16:colId xmlns:a16="http://schemas.microsoft.com/office/drawing/2014/main" val="357858232"/>
                    </a:ext>
                  </a:extLst>
                </a:gridCol>
                <a:gridCol w="2362199">
                  <a:extLst>
                    <a:ext uri="{9D8B030D-6E8A-4147-A177-3AD203B41FA5}">
                      <a16:colId xmlns:a16="http://schemas.microsoft.com/office/drawing/2014/main" val="3015306421"/>
                    </a:ext>
                  </a:extLst>
                </a:gridCol>
              </a:tblGrid>
              <a:tr h="457200">
                <a:tc>
                  <a:txBody>
                    <a:bodyPr/>
                    <a:lstStyle/>
                    <a:p>
                      <a:pPr algn="ctr"/>
                      <a:r>
                        <a:rPr lang="en-US" sz="1800" dirty="0"/>
                        <a:t>Voltage Level </a:t>
                      </a:r>
                    </a:p>
                  </a:txBody>
                  <a:tcPr marL="68580" marR="68580" marT="34290" marB="34290"/>
                </a:tc>
                <a:tc gridSpan="2">
                  <a:txBody>
                    <a:bodyPr/>
                    <a:lstStyle/>
                    <a:p>
                      <a:pPr algn="ctr"/>
                      <a:r>
                        <a:rPr lang="en-US" sz="1800" dirty="0"/>
                        <a:t>     Transformer Capacity </a:t>
                      </a:r>
                    </a:p>
                  </a:txBody>
                  <a:tcPr marL="68580" marR="68580" marT="34290" marB="34290"/>
                </a:tc>
                <a:tc hMerge="1">
                  <a:txBody>
                    <a:bodyPr/>
                    <a:lstStyle/>
                    <a:p>
                      <a:endParaRPr lang="en-US" dirty="0"/>
                    </a:p>
                  </a:txBody>
                  <a:tcPr/>
                </a:tc>
                <a:extLst>
                  <a:ext uri="{0D108BD9-81ED-4DB2-BD59-A6C34878D82A}">
                    <a16:rowId xmlns:a16="http://schemas.microsoft.com/office/drawing/2014/main" val="4287768667"/>
                  </a:ext>
                </a:extLst>
              </a:tr>
              <a:tr h="431968">
                <a:tc>
                  <a:txBody>
                    <a:bodyPr/>
                    <a:lstStyle/>
                    <a:p>
                      <a:pPr algn="ctr"/>
                      <a:r>
                        <a:rPr lang="en-US" sz="1800" dirty="0"/>
                        <a:t> (A)</a:t>
                      </a:r>
                    </a:p>
                  </a:txBody>
                  <a:tcPr marL="68580" marR="68580" marT="34290" marB="34290"/>
                </a:tc>
                <a:tc>
                  <a:txBody>
                    <a:bodyPr/>
                    <a:lstStyle/>
                    <a:p>
                      <a:pPr algn="ctr"/>
                      <a:r>
                        <a:rPr lang="en-US" sz="1800" dirty="0"/>
                        <a:t>Existing capacity (B) </a:t>
                      </a:r>
                    </a:p>
                  </a:txBody>
                  <a:tcPr marL="68580" marR="68580" marT="34290" marB="34290"/>
                </a:tc>
                <a:tc>
                  <a:txBody>
                    <a:bodyPr/>
                    <a:lstStyle/>
                    <a:p>
                      <a:pPr algn="ctr"/>
                      <a:r>
                        <a:rPr lang="en-US" sz="1800" dirty="0"/>
                        <a:t>Maximum Capacity (C)</a:t>
                      </a:r>
                    </a:p>
                  </a:txBody>
                  <a:tcPr marL="68580" marR="68580" marT="34290" marB="34290"/>
                </a:tc>
                <a:extLst>
                  <a:ext uri="{0D108BD9-81ED-4DB2-BD59-A6C34878D82A}">
                    <a16:rowId xmlns:a16="http://schemas.microsoft.com/office/drawing/2014/main" val="2537931467"/>
                  </a:ext>
                </a:extLst>
              </a:tr>
              <a:tr h="354394">
                <a:tc>
                  <a:txBody>
                    <a:bodyPr/>
                    <a:lstStyle/>
                    <a:p>
                      <a:pPr algn="ctr"/>
                      <a:r>
                        <a:rPr lang="en-US" sz="1800" dirty="0"/>
                        <a:t> 765 kV </a:t>
                      </a:r>
                    </a:p>
                  </a:txBody>
                  <a:tcPr marL="68580" marR="68580" marT="34290" marB="34290"/>
                </a:tc>
                <a:tc>
                  <a:txBody>
                    <a:bodyPr/>
                    <a:lstStyle/>
                    <a:p>
                      <a:pPr algn="ctr"/>
                      <a:r>
                        <a:rPr lang="en-US" sz="1800" dirty="0"/>
                        <a:t>6000 MVA </a:t>
                      </a:r>
                    </a:p>
                  </a:txBody>
                  <a:tcPr marL="68580" marR="68580" marT="34290" marB="34290"/>
                </a:tc>
                <a:tc>
                  <a:txBody>
                    <a:bodyPr/>
                    <a:lstStyle/>
                    <a:p>
                      <a:pPr algn="ctr"/>
                      <a:r>
                        <a:rPr lang="en-US" sz="1800" dirty="0"/>
                        <a:t>9000 MVA</a:t>
                      </a:r>
                    </a:p>
                  </a:txBody>
                  <a:tcPr marL="68580" marR="68580" marT="34290" marB="34290"/>
                </a:tc>
                <a:extLst>
                  <a:ext uri="{0D108BD9-81ED-4DB2-BD59-A6C34878D82A}">
                    <a16:rowId xmlns:a16="http://schemas.microsoft.com/office/drawing/2014/main" val="4090991597"/>
                  </a:ext>
                </a:extLst>
              </a:tr>
              <a:tr h="399986">
                <a:tc>
                  <a:txBody>
                    <a:bodyPr/>
                    <a:lstStyle/>
                    <a:p>
                      <a:pPr algn="ctr"/>
                      <a:r>
                        <a:rPr lang="en-US" sz="1800" dirty="0"/>
                        <a:t>400 kV </a:t>
                      </a:r>
                    </a:p>
                  </a:txBody>
                  <a:tcPr marL="68580" marR="68580" marT="34290" marB="34290"/>
                </a:tc>
                <a:tc>
                  <a:txBody>
                    <a:bodyPr/>
                    <a:lstStyle/>
                    <a:p>
                      <a:pPr algn="ctr"/>
                      <a:r>
                        <a:rPr lang="en-US" sz="1800" dirty="0"/>
                        <a:t>1260 MVA </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2000 MVA </a:t>
                      </a:r>
                    </a:p>
                  </a:txBody>
                  <a:tcPr marL="68580" marR="68580" marT="34290" marB="34290"/>
                </a:tc>
                <a:extLst>
                  <a:ext uri="{0D108BD9-81ED-4DB2-BD59-A6C34878D82A}">
                    <a16:rowId xmlns:a16="http://schemas.microsoft.com/office/drawing/2014/main" val="1744038331"/>
                  </a:ext>
                </a:extLst>
              </a:tr>
              <a:tr h="354394">
                <a:tc>
                  <a:txBody>
                    <a:bodyPr/>
                    <a:lstStyle/>
                    <a:p>
                      <a:pPr algn="ctr"/>
                      <a:r>
                        <a:rPr lang="en-US" sz="1800" dirty="0"/>
                        <a:t>220 kV </a:t>
                      </a:r>
                    </a:p>
                  </a:txBody>
                  <a:tcPr marL="68580" marR="68580" marT="34290" marB="34290"/>
                </a:tc>
                <a:tc>
                  <a:txBody>
                    <a:bodyPr/>
                    <a:lstStyle/>
                    <a:p>
                      <a:pPr algn="ctr"/>
                      <a:r>
                        <a:rPr lang="en-US" sz="1800" dirty="0"/>
                        <a:t>320 MVA </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500 MVA </a:t>
                      </a:r>
                    </a:p>
                  </a:txBody>
                  <a:tcPr marL="68580" marR="68580" marT="34290" marB="34290"/>
                </a:tc>
                <a:extLst>
                  <a:ext uri="{0D108BD9-81ED-4DB2-BD59-A6C34878D82A}">
                    <a16:rowId xmlns:a16="http://schemas.microsoft.com/office/drawing/2014/main" val="609927995"/>
                  </a:ext>
                </a:extLst>
              </a:tr>
              <a:tr h="354394">
                <a:tc>
                  <a:txBody>
                    <a:bodyPr/>
                    <a:lstStyle/>
                    <a:p>
                      <a:pPr algn="ctr"/>
                      <a:r>
                        <a:rPr lang="en-US" sz="1800" dirty="0"/>
                        <a:t>132 kV </a:t>
                      </a:r>
                    </a:p>
                  </a:txBody>
                  <a:tcPr marL="68580" marR="68580" marT="34290" marB="34290"/>
                </a:tc>
                <a:tc>
                  <a:txBody>
                    <a:bodyPr/>
                    <a:lstStyle/>
                    <a:p>
                      <a:pPr algn="ctr"/>
                      <a:r>
                        <a:rPr lang="en-US" sz="1800" dirty="0"/>
                        <a:t>150 MVA </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250 MVA</a:t>
                      </a:r>
                    </a:p>
                  </a:txBody>
                  <a:tcPr marL="68580" marR="68580" marT="34290" marB="34290"/>
                </a:tc>
                <a:extLst>
                  <a:ext uri="{0D108BD9-81ED-4DB2-BD59-A6C34878D82A}">
                    <a16:rowId xmlns:a16="http://schemas.microsoft.com/office/drawing/2014/main" val="4077548461"/>
                  </a:ext>
                </a:extLst>
              </a:tr>
            </a:tbl>
          </a:graphicData>
        </a:graphic>
      </p:graphicFrame>
    </p:spTree>
    <p:extLst>
      <p:ext uri="{BB962C8B-B14F-4D97-AF65-F5344CB8AC3E}">
        <p14:creationId xmlns:p14="http://schemas.microsoft.com/office/powerpoint/2010/main" val="179025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119CB-2DB5-1F45-0071-8C6D60254EDD}"/>
              </a:ext>
            </a:extLst>
          </p:cNvPr>
          <p:cNvSpPr>
            <a:spLocks noGrp="1"/>
          </p:cNvSpPr>
          <p:nvPr>
            <p:ph idx="1"/>
          </p:nvPr>
        </p:nvSpPr>
        <p:spPr>
          <a:xfrm>
            <a:off x="856060" y="838200"/>
            <a:ext cx="7429499" cy="4958918"/>
          </a:xfrm>
        </p:spPr>
        <p:txBody>
          <a:bodyPr>
            <a:normAutofit/>
          </a:bodyPr>
          <a:lstStyle/>
          <a:p>
            <a:r>
              <a:rPr lang="en-US" sz="2000" dirty="0"/>
              <a:t>The maximum short-circuit level on any new substation bus should not exceed 80% of the rated short circuit capacity of the substation. The 20% margin is intended to take care of the increase in short-circuit levels as the system grows.</a:t>
            </a:r>
          </a:p>
          <a:p>
            <a:r>
              <a:rPr lang="en-US" sz="2000" dirty="0"/>
              <a:t>The rated breaking current capability of switchgear at different voltage levels may be taken as given below: </a:t>
            </a:r>
          </a:p>
          <a:p>
            <a:r>
              <a:rPr lang="en-US" sz="2000" dirty="0"/>
              <a:t>      </a:t>
            </a:r>
            <a:r>
              <a:rPr lang="en-US" sz="2000" u="sng" dirty="0"/>
              <a:t>Voltage Level</a:t>
            </a:r>
            <a:r>
              <a:rPr lang="en-US" sz="2000" dirty="0"/>
              <a:t>                     </a:t>
            </a:r>
            <a:r>
              <a:rPr lang="en-US" sz="2000" u="sng" dirty="0"/>
              <a:t>Rated Breaking Capacity</a:t>
            </a:r>
          </a:p>
          <a:p>
            <a:r>
              <a:rPr lang="en-US" sz="2000" dirty="0"/>
              <a:t>            132 kV             -                  25 kA / 31.5 Ka</a:t>
            </a:r>
          </a:p>
          <a:p>
            <a:r>
              <a:rPr lang="en-US" sz="2000" dirty="0"/>
              <a:t>            220 kV             -               31.5 kA / 40 kA </a:t>
            </a:r>
          </a:p>
          <a:p>
            <a:r>
              <a:rPr lang="en-US" sz="2000" dirty="0"/>
              <a:t>            400 kV             -                  50 kA / 63 kA</a:t>
            </a:r>
          </a:p>
          <a:p>
            <a:r>
              <a:rPr lang="en-US" sz="2000" dirty="0"/>
              <a:t>            765 kV             -                  40 kA / 50 kA</a:t>
            </a:r>
          </a:p>
        </p:txBody>
      </p:sp>
    </p:spTree>
    <p:extLst>
      <p:ext uri="{BB962C8B-B14F-4D97-AF65-F5344CB8AC3E}">
        <p14:creationId xmlns:p14="http://schemas.microsoft.com/office/powerpoint/2010/main" val="11143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F273051-8F1E-FE6B-FF66-4C7F69256A27}"/>
              </a:ext>
            </a:extLst>
          </p:cNvPr>
          <p:cNvSpPr>
            <a:spLocks noGrp="1" noChangeArrowheads="1"/>
          </p:cNvSpPr>
          <p:nvPr>
            <p:ph type="title"/>
          </p:nvPr>
        </p:nvSpPr>
        <p:spPr>
          <a:xfrm>
            <a:off x="856060" y="618518"/>
            <a:ext cx="7429499" cy="1057882"/>
          </a:xfrm>
        </p:spPr>
        <p:txBody>
          <a:bodyPr/>
          <a:lstStyle/>
          <a:p>
            <a:pPr eaLnBrk="1" hangingPunct="1"/>
            <a:r>
              <a:rPr lang="en-US" altLang="en-US" sz="3400"/>
              <a:t>Supporting drawings</a:t>
            </a:r>
          </a:p>
        </p:txBody>
      </p:sp>
      <p:sp>
        <p:nvSpPr>
          <p:cNvPr id="16387" name="Rectangle 3">
            <a:extLst>
              <a:ext uri="{FF2B5EF4-FFF2-40B4-BE49-F238E27FC236}">
                <a16:creationId xmlns:a16="http://schemas.microsoft.com/office/drawing/2014/main" id="{6EDB9FDC-ABA1-AC6E-DB63-9610DA00D5DF}"/>
              </a:ext>
            </a:extLst>
          </p:cNvPr>
          <p:cNvSpPr>
            <a:spLocks noGrp="1" noChangeArrowheads="1"/>
          </p:cNvSpPr>
          <p:nvPr>
            <p:ph idx="1"/>
          </p:nvPr>
        </p:nvSpPr>
        <p:spPr>
          <a:xfrm>
            <a:off x="914400" y="1524000"/>
            <a:ext cx="7371159" cy="4267201"/>
          </a:xfrm>
        </p:spPr>
        <p:txBody>
          <a:bodyPr>
            <a:normAutofit fontScale="85000" lnSpcReduction="20000"/>
          </a:bodyPr>
          <a:lstStyle/>
          <a:p>
            <a:pPr eaLnBrk="1" hangingPunct="1">
              <a:lnSpc>
                <a:spcPct val="80000"/>
              </a:lnSpc>
            </a:pPr>
            <a:r>
              <a:rPr lang="en-US" altLang="en-US" sz="1800"/>
              <a:t>Structural layout</a:t>
            </a:r>
          </a:p>
          <a:p>
            <a:pPr eaLnBrk="1" hangingPunct="1">
              <a:lnSpc>
                <a:spcPct val="80000"/>
              </a:lnSpc>
              <a:buFont typeface="Wingdings" panose="05000000000000000000" pitchFamily="2" charset="2"/>
              <a:buNone/>
            </a:pPr>
            <a:endParaRPr lang="en-US" altLang="en-US" sz="1800"/>
          </a:p>
          <a:p>
            <a:pPr eaLnBrk="1" hangingPunct="1">
              <a:lnSpc>
                <a:spcPct val="80000"/>
              </a:lnSpc>
            </a:pPr>
            <a:r>
              <a:rPr lang="en-US" altLang="en-US" sz="1800"/>
              <a:t>Earthmat layout</a:t>
            </a:r>
          </a:p>
          <a:p>
            <a:pPr eaLnBrk="1" hangingPunct="1">
              <a:lnSpc>
                <a:spcPct val="80000"/>
              </a:lnSpc>
              <a:buFont typeface="Wingdings" panose="05000000000000000000" pitchFamily="2" charset="2"/>
              <a:buNone/>
            </a:pPr>
            <a:endParaRPr lang="en-US" altLang="en-US" sz="1800"/>
          </a:p>
          <a:p>
            <a:pPr eaLnBrk="1" hangingPunct="1">
              <a:lnSpc>
                <a:spcPct val="80000"/>
              </a:lnSpc>
            </a:pPr>
            <a:r>
              <a:rPr lang="en-US" altLang="en-US" sz="1800"/>
              <a:t>Civil layout</a:t>
            </a:r>
          </a:p>
          <a:p>
            <a:pPr eaLnBrk="1" hangingPunct="1">
              <a:lnSpc>
                <a:spcPct val="80000"/>
              </a:lnSpc>
              <a:buFont typeface="Wingdings" panose="05000000000000000000" pitchFamily="2" charset="2"/>
              <a:buNone/>
            </a:pPr>
            <a:endParaRPr lang="en-US" altLang="en-US" sz="1800"/>
          </a:p>
          <a:p>
            <a:pPr eaLnBrk="1" hangingPunct="1">
              <a:lnSpc>
                <a:spcPct val="80000"/>
              </a:lnSpc>
            </a:pPr>
            <a:r>
              <a:rPr lang="en-US" altLang="en-US" sz="1800"/>
              <a:t>Erection Key Diagram</a:t>
            </a:r>
          </a:p>
          <a:p>
            <a:pPr eaLnBrk="1" hangingPunct="1">
              <a:lnSpc>
                <a:spcPct val="80000"/>
              </a:lnSpc>
              <a:buFont typeface="Wingdings" panose="05000000000000000000" pitchFamily="2" charset="2"/>
              <a:buNone/>
            </a:pPr>
            <a:endParaRPr lang="en-US" altLang="en-US" sz="1800"/>
          </a:p>
          <a:p>
            <a:pPr eaLnBrk="1" hangingPunct="1">
              <a:lnSpc>
                <a:spcPct val="80000"/>
              </a:lnSpc>
            </a:pPr>
            <a:r>
              <a:rPr lang="en-US" altLang="en-US" sz="1800"/>
              <a:t>Lighting Layout</a:t>
            </a:r>
          </a:p>
          <a:p>
            <a:pPr eaLnBrk="1" hangingPunct="1">
              <a:lnSpc>
                <a:spcPct val="80000"/>
              </a:lnSpc>
              <a:buFont typeface="Wingdings" panose="05000000000000000000" pitchFamily="2" charset="2"/>
              <a:buNone/>
            </a:pPr>
            <a:endParaRPr lang="en-US" altLang="en-US" sz="1800"/>
          </a:p>
          <a:p>
            <a:pPr eaLnBrk="1" hangingPunct="1">
              <a:lnSpc>
                <a:spcPct val="80000"/>
              </a:lnSpc>
            </a:pPr>
            <a:r>
              <a:rPr lang="en-US" altLang="en-US" sz="1800"/>
              <a:t>Schematics &amp; cable schedule</a:t>
            </a:r>
          </a:p>
          <a:p>
            <a:pPr eaLnBrk="1" hangingPunct="1">
              <a:lnSpc>
                <a:spcPct val="80000"/>
              </a:lnSpc>
            </a:pPr>
            <a:endParaRPr lang="en-US" altLang="en-US" sz="1800"/>
          </a:p>
          <a:p>
            <a:pPr eaLnBrk="1" hangingPunct="1">
              <a:lnSpc>
                <a:spcPct val="80000"/>
              </a:lnSpc>
            </a:pPr>
            <a:r>
              <a:rPr lang="en-US" altLang="en-US" sz="1800"/>
              <a:t>LT Switchgear</a:t>
            </a:r>
          </a:p>
          <a:p>
            <a:pPr eaLnBrk="1" hangingPunct="1">
              <a:lnSpc>
                <a:spcPct val="80000"/>
              </a:lnSpc>
            </a:pPr>
            <a:endParaRPr lang="en-US" altLang="en-US" sz="1800"/>
          </a:p>
          <a:p>
            <a:pPr eaLnBrk="1" hangingPunct="1">
              <a:lnSpc>
                <a:spcPct val="80000"/>
              </a:lnSpc>
            </a:pPr>
            <a:r>
              <a:rPr lang="en-US" altLang="en-US" sz="1800"/>
              <a:t>Special Structures</a:t>
            </a:r>
          </a:p>
          <a:p>
            <a:pPr eaLnBrk="1" hangingPunct="1">
              <a:lnSpc>
                <a:spcPct val="80000"/>
              </a:lnSpc>
            </a:pPr>
            <a:endParaRPr lang="en-US" altLang="en-US" sz="1800"/>
          </a:p>
        </p:txBody>
      </p:sp>
      <p:sp>
        <p:nvSpPr>
          <p:cNvPr id="16388" name="AutoShape 4">
            <a:hlinkClick r:id="rId2" action="ppaction://hlinksldjump" highlightClick="1"/>
            <a:extLst>
              <a:ext uri="{FF2B5EF4-FFF2-40B4-BE49-F238E27FC236}">
                <a16:creationId xmlns:a16="http://schemas.microsoft.com/office/drawing/2014/main" id="{B2C13C6C-69D4-29C3-D098-341C43BCE54D}"/>
              </a:ext>
            </a:extLst>
          </p:cNvPr>
          <p:cNvSpPr>
            <a:spLocks noChangeArrowheads="1"/>
          </p:cNvSpPr>
          <p:nvPr/>
        </p:nvSpPr>
        <p:spPr bwMode="auto">
          <a:xfrm>
            <a:off x="5562600" y="1600200"/>
            <a:ext cx="838200" cy="3048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6389" name="AutoShape 5">
            <a:hlinkClick r:id="rId3" action="ppaction://hlinksldjump" highlightClick="1"/>
            <a:extLst>
              <a:ext uri="{FF2B5EF4-FFF2-40B4-BE49-F238E27FC236}">
                <a16:creationId xmlns:a16="http://schemas.microsoft.com/office/drawing/2014/main" id="{0BA9EEB2-3104-A07C-B886-4ECCC968E37B}"/>
              </a:ext>
            </a:extLst>
          </p:cNvPr>
          <p:cNvSpPr>
            <a:spLocks noChangeArrowheads="1"/>
          </p:cNvSpPr>
          <p:nvPr/>
        </p:nvSpPr>
        <p:spPr bwMode="auto">
          <a:xfrm>
            <a:off x="5562600" y="2209800"/>
            <a:ext cx="838200" cy="2286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6390" name="AutoShape 6">
            <a:hlinkClick r:id="rId4" action="ppaction://hlinksldjump" highlightClick="1"/>
            <a:extLst>
              <a:ext uri="{FF2B5EF4-FFF2-40B4-BE49-F238E27FC236}">
                <a16:creationId xmlns:a16="http://schemas.microsoft.com/office/drawing/2014/main" id="{3ECD7C95-80B9-75FC-C84B-AEFE5CA6BD83}"/>
              </a:ext>
            </a:extLst>
          </p:cNvPr>
          <p:cNvSpPr>
            <a:spLocks noChangeArrowheads="1"/>
          </p:cNvSpPr>
          <p:nvPr/>
        </p:nvSpPr>
        <p:spPr bwMode="auto">
          <a:xfrm>
            <a:off x="5562600" y="2743200"/>
            <a:ext cx="838200" cy="2286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6391" name="AutoShape 7">
            <a:hlinkClick r:id="rId5" action="ppaction://hlinksldjump" highlightClick="1"/>
            <a:extLst>
              <a:ext uri="{FF2B5EF4-FFF2-40B4-BE49-F238E27FC236}">
                <a16:creationId xmlns:a16="http://schemas.microsoft.com/office/drawing/2014/main" id="{04209401-1DF1-96BC-DCC2-7F24E597886C}"/>
              </a:ext>
            </a:extLst>
          </p:cNvPr>
          <p:cNvSpPr>
            <a:spLocks noChangeArrowheads="1"/>
          </p:cNvSpPr>
          <p:nvPr/>
        </p:nvSpPr>
        <p:spPr bwMode="auto">
          <a:xfrm>
            <a:off x="5562600" y="3276600"/>
            <a:ext cx="838200" cy="2286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6392" name="AutoShape 8">
            <a:hlinkClick r:id="rId6" action="ppaction://hlinksldjump" highlightClick="1"/>
            <a:extLst>
              <a:ext uri="{FF2B5EF4-FFF2-40B4-BE49-F238E27FC236}">
                <a16:creationId xmlns:a16="http://schemas.microsoft.com/office/drawing/2014/main" id="{0EE279D5-9325-DFF2-5A1F-EBB21C8636FF}"/>
              </a:ext>
            </a:extLst>
          </p:cNvPr>
          <p:cNvSpPr>
            <a:spLocks noChangeArrowheads="1"/>
          </p:cNvSpPr>
          <p:nvPr/>
        </p:nvSpPr>
        <p:spPr bwMode="auto">
          <a:xfrm>
            <a:off x="5562600" y="3810000"/>
            <a:ext cx="838200" cy="2286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6393" name="AutoShape 10">
            <a:hlinkClick r:id="rId7" action="ppaction://hlinksldjump" highlightClick="1"/>
            <a:extLst>
              <a:ext uri="{FF2B5EF4-FFF2-40B4-BE49-F238E27FC236}">
                <a16:creationId xmlns:a16="http://schemas.microsoft.com/office/drawing/2014/main" id="{E4077B75-B75B-63CC-6A86-F29309EC0768}"/>
              </a:ext>
            </a:extLst>
          </p:cNvPr>
          <p:cNvSpPr>
            <a:spLocks noChangeArrowheads="1"/>
          </p:cNvSpPr>
          <p:nvPr/>
        </p:nvSpPr>
        <p:spPr bwMode="auto">
          <a:xfrm>
            <a:off x="5562600" y="5486400"/>
            <a:ext cx="838200" cy="2286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16394" name="AutoShape 11">
            <a:hlinkClick r:id="rId8" action="ppaction://hlinksldjump" highlightClick="1"/>
            <a:extLst>
              <a:ext uri="{FF2B5EF4-FFF2-40B4-BE49-F238E27FC236}">
                <a16:creationId xmlns:a16="http://schemas.microsoft.com/office/drawing/2014/main" id="{D940A809-FB4F-AC0A-7EAB-D7299138FE33}"/>
              </a:ext>
            </a:extLst>
          </p:cNvPr>
          <p:cNvSpPr>
            <a:spLocks noChangeArrowheads="1"/>
          </p:cNvSpPr>
          <p:nvPr/>
        </p:nvSpPr>
        <p:spPr bwMode="auto">
          <a:xfrm>
            <a:off x="5562600" y="4953000"/>
            <a:ext cx="838200" cy="2286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6DD60BC-3E51-7132-3D37-B51EBB77240C}"/>
              </a:ext>
            </a:extLst>
          </p:cNvPr>
          <p:cNvSpPr>
            <a:spLocks noGrp="1" noChangeArrowheads="1"/>
          </p:cNvSpPr>
          <p:nvPr>
            <p:ph type="title"/>
          </p:nvPr>
        </p:nvSpPr>
        <p:spPr>
          <a:xfrm>
            <a:off x="856060" y="381000"/>
            <a:ext cx="7429499" cy="914400"/>
          </a:xfrm>
        </p:spPr>
        <p:txBody>
          <a:bodyPr/>
          <a:lstStyle/>
          <a:p>
            <a:pPr eaLnBrk="1" hangingPunct="1"/>
            <a:r>
              <a:rPr lang="en-US" altLang="en-US" sz="3400" dirty="0"/>
              <a:t>Single Line Diagram</a:t>
            </a:r>
          </a:p>
        </p:txBody>
      </p:sp>
      <p:pic>
        <p:nvPicPr>
          <p:cNvPr id="17411" name="Picture 3" descr="SLD">
            <a:extLst>
              <a:ext uri="{FF2B5EF4-FFF2-40B4-BE49-F238E27FC236}">
                <a16:creationId xmlns:a16="http://schemas.microsoft.com/office/drawing/2014/main" id="{5F57091A-9317-C275-D997-8CF16C2B2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532" t="31021" r="48738" b="48302"/>
          <a:stretch>
            <a:fillRect/>
          </a:stretch>
        </p:blipFill>
        <p:spPr bwMode="auto">
          <a:xfrm>
            <a:off x="856060" y="1447800"/>
            <a:ext cx="760214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7706CBF-5A31-2A29-9A1B-0E8E1BF50D04}"/>
              </a:ext>
            </a:extLst>
          </p:cNvPr>
          <p:cNvSpPr>
            <a:spLocks noGrp="1" noChangeArrowheads="1"/>
          </p:cNvSpPr>
          <p:nvPr>
            <p:ph type="title"/>
          </p:nvPr>
        </p:nvSpPr>
        <p:spPr>
          <a:xfrm>
            <a:off x="856060" y="228600"/>
            <a:ext cx="7429499" cy="914400"/>
          </a:xfrm>
        </p:spPr>
        <p:txBody>
          <a:bodyPr/>
          <a:lstStyle/>
          <a:p>
            <a:pPr eaLnBrk="1" hangingPunct="1"/>
            <a:r>
              <a:rPr lang="en-US" altLang="en-US" sz="3400" dirty="0"/>
              <a:t>General arrangement layout</a:t>
            </a:r>
          </a:p>
        </p:txBody>
      </p:sp>
      <p:pic>
        <p:nvPicPr>
          <p:cNvPr id="18435" name="Picture 3" descr="GA">
            <a:extLst>
              <a:ext uri="{FF2B5EF4-FFF2-40B4-BE49-F238E27FC236}">
                <a16:creationId xmlns:a16="http://schemas.microsoft.com/office/drawing/2014/main" id="{5BA88BC8-63E0-4C56-6686-50D2A7E68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61" t="12044" r="11261" b="14963"/>
          <a:stretch>
            <a:fillRect/>
          </a:stretch>
        </p:blipFill>
        <p:spPr bwMode="auto">
          <a:xfrm>
            <a:off x="762000" y="12192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F08526F-77DF-98C6-426C-BFF4B906D672}"/>
              </a:ext>
            </a:extLst>
          </p:cNvPr>
          <p:cNvSpPr>
            <a:spLocks noGrp="1" noChangeArrowheads="1"/>
          </p:cNvSpPr>
          <p:nvPr>
            <p:ph type="title"/>
          </p:nvPr>
        </p:nvSpPr>
        <p:spPr>
          <a:xfrm>
            <a:off x="838200" y="151660"/>
            <a:ext cx="4782740" cy="914400"/>
          </a:xfrm>
        </p:spPr>
        <p:txBody>
          <a:bodyPr/>
          <a:lstStyle/>
          <a:p>
            <a:pPr eaLnBrk="1" hangingPunct="1"/>
            <a:r>
              <a:rPr lang="en-US" altLang="en-US" sz="3400" dirty="0"/>
              <a:t>Electrical layout</a:t>
            </a:r>
          </a:p>
        </p:txBody>
      </p:sp>
      <p:pic>
        <p:nvPicPr>
          <p:cNvPr id="19459" name="Picture 7" descr="400kV Plan">
            <a:extLst>
              <a:ext uri="{FF2B5EF4-FFF2-40B4-BE49-F238E27FC236}">
                <a16:creationId xmlns:a16="http://schemas.microsoft.com/office/drawing/2014/main" id="{9982509F-F15E-31D7-DA2D-224709875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71" t="15422" r="17276" b="12967"/>
          <a:stretch>
            <a:fillRect/>
          </a:stretch>
        </p:blipFill>
        <p:spPr bwMode="auto">
          <a:xfrm>
            <a:off x="381000" y="10668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6755692-52A2-0A5C-F8D3-F4677FDCA6B4}"/>
              </a:ext>
            </a:extLst>
          </p:cNvPr>
          <p:cNvSpPr>
            <a:spLocks noGrp="1" noChangeArrowheads="1"/>
          </p:cNvSpPr>
          <p:nvPr>
            <p:ph type="title"/>
          </p:nvPr>
        </p:nvSpPr>
        <p:spPr>
          <a:xfrm>
            <a:off x="838200" y="304800"/>
            <a:ext cx="4096939" cy="753082"/>
          </a:xfrm>
        </p:spPr>
        <p:txBody>
          <a:bodyPr/>
          <a:lstStyle/>
          <a:p>
            <a:pPr eaLnBrk="1" hangingPunct="1"/>
            <a:r>
              <a:rPr lang="en-US" altLang="en-US" sz="3400" dirty="0"/>
              <a:t>Electrical Section</a:t>
            </a:r>
          </a:p>
        </p:txBody>
      </p:sp>
      <p:pic>
        <p:nvPicPr>
          <p:cNvPr id="20484" name="Picture 6" descr="400 Section">
            <a:extLst>
              <a:ext uri="{FF2B5EF4-FFF2-40B4-BE49-F238E27FC236}">
                <a16:creationId xmlns:a16="http://schemas.microsoft.com/office/drawing/2014/main" id="{CE431AAC-88F0-068A-4081-33B14A118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82" t="34282" r="47127" b="34253"/>
          <a:stretch>
            <a:fillRect/>
          </a:stretch>
        </p:blipFill>
        <p:spPr bwMode="auto">
          <a:xfrm>
            <a:off x="533400" y="12954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80306452-33FA-7BF7-34EC-67E14C0CC648}"/>
              </a:ext>
            </a:extLst>
          </p:cNvPr>
          <p:cNvSpPr>
            <a:spLocks noGrp="1" noChangeArrowheads="1"/>
          </p:cNvSpPr>
          <p:nvPr>
            <p:ph type="title"/>
          </p:nvPr>
        </p:nvSpPr>
        <p:spPr>
          <a:xfrm>
            <a:off x="762001" y="228600"/>
            <a:ext cx="5181600" cy="1003300"/>
          </a:xfrm>
        </p:spPr>
        <p:txBody>
          <a:bodyPr/>
          <a:lstStyle/>
          <a:p>
            <a:pPr eaLnBrk="1" hangingPunct="1"/>
            <a:r>
              <a:rPr lang="en-US" altLang="en-US" sz="3400" dirty="0"/>
              <a:t>Control room layout</a:t>
            </a:r>
          </a:p>
        </p:txBody>
      </p:sp>
      <p:pic>
        <p:nvPicPr>
          <p:cNvPr id="21507" name="Picture 1032" descr="Control_Room">
            <a:extLst>
              <a:ext uri="{FF2B5EF4-FFF2-40B4-BE49-F238E27FC236}">
                <a16:creationId xmlns:a16="http://schemas.microsoft.com/office/drawing/2014/main" id="{BFC15940-F4DA-B384-3A7F-209B928E8A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536" t="17241" r="17581" b="12070"/>
          <a:stretch>
            <a:fillRect/>
          </a:stretch>
        </p:blipFill>
        <p:spPr>
          <a:xfrm>
            <a:off x="685800" y="1249464"/>
            <a:ext cx="7924800" cy="515674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B7BB9CC-DC45-EA38-C626-478297BBA126}"/>
              </a:ext>
            </a:extLst>
          </p:cNvPr>
          <p:cNvSpPr>
            <a:spLocks noGrp="1" noChangeArrowheads="1"/>
          </p:cNvSpPr>
          <p:nvPr>
            <p:ph type="title"/>
          </p:nvPr>
        </p:nvSpPr>
        <p:spPr>
          <a:xfrm>
            <a:off x="914400" y="351818"/>
            <a:ext cx="5087540" cy="600682"/>
          </a:xfrm>
        </p:spPr>
        <p:txBody>
          <a:bodyPr/>
          <a:lstStyle/>
          <a:p>
            <a:pPr eaLnBrk="1" hangingPunct="1"/>
            <a:r>
              <a:rPr lang="en-US" altLang="en-US" sz="3400" dirty="0"/>
              <a:t>Structural layout</a:t>
            </a:r>
          </a:p>
        </p:txBody>
      </p:sp>
      <p:pic>
        <p:nvPicPr>
          <p:cNvPr id="22531" name="Picture 3" descr="Structural Layout plan">
            <a:extLst>
              <a:ext uri="{FF2B5EF4-FFF2-40B4-BE49-F238E27FC236}">
                <a16:creationId xmlns:a16="http://schemas.microsoft.com/office/drawing/2014/main" id="{7DA49159-CE1C-BC6E-05BE-DCBDF61D8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72" t="47081" r="31982" b="16423"/>
          <a:stretch>
            <a:fillRect/>
          </a:stretch>
        </p:blipFill>
        <p:spPr bwMode="auto">
          <a:xfrm>
            <a:off x="405063" y="1447800"/>
            <a:ext cx="7976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E98B059-BB84-7DA9-D988-4F5028078BCC}"/>
              </a:ext>
            </a:extLst>
          </p:cNvPr>
          <p:cNvSpPr>
            <a:spLocks noGrp="1" noChangeArrowheads="1"/>
          </p:cNvSpPr>
          <p:nvPr>
            <p:ph type="title"/>
          </p:nvPr>
        </p:nvSpPr>
        <p:spPr>
          <a:xfrm>
            <a:off x="856060" y="618518"/>
            <a:ext cx="7429499" cy="905482"/>
          </a:xfrm>
        </p:spPr>
        <p:txBody>
          <a:bodyPr/>
          <a:lstStyle/>
          <a:p>
            <a:pPr eaLnBrk="1" hangingPunct="1"/>
            <a:r>
              <a:rPr lang="en-US" altLang="en-US" sz="3400" dirty="0"/>
              <a:t>Important considerations</a:t>
            </a:r>
            <a:endParaRPr lang="en-US" altLang="en-US" sz="2900" dirty="0"/>
          </a:p>
        </p:txBody>
      </p:sp>
      <p:sp>
        <p:nvSpPr>
          <p:cNvPr id="7171" name="Rectangle 3">
            <a:extLst>
              <a:ext uri="{FF2B5EF4-FFF2-40B4-BE49-F238E27FC236}">
                <a16:creationId xmlns:a16="http://schemas.microsoft.com/office/drawing/2014/main" id="{202B080A-A131-CD89-B5C2-A05C624E27B9}"/>
              </a:ext>
            </a:extLst>
          </p:cNvPr>
          <p:cNvSpPr>
            <a:spLocks noGrp="1" noChangeArrowheads="1"/>
          </p:cNvSpPr>
          <p:nvPr>
            <p:ph idx="1"/>
          </p:nvPr>
        </p:nvSpPr>
        <p:spPr>
          <a:xfrm>
            <a:off x="914400" y="1524001"/>
            <a:ext cx="7371159" cy="3886200"/>
          </a:xfrm>
        </p:spPr>
        <p:txBody>
          <a:bodyPr>
            <a:normAutofit fontScale="25000" lnSpcReduction="20000"/>
          </a:bodyPr>
          <a:lstStyle/>
          <a:p>
            <a:pPr eaLnBrk="1" hangingPunct="1">
              <a:lnSpc>
                <a:spcPct val="80000"/>
              </a:lnSpc>
            </a:pPr>
            <a:r>
              <a:rPr lang="en-US" altLang="en-US" sz="9000" dirty="0">
                <a:latin typeface="+mj-lt"/>
                <a:cs typeface="Arial" panose="020B0604020202020204" pitchFamily="34" charset="0"/>
              </a:rPr>
              <a:t>Safety of personnel and equipment</a:t>
            </a:r>
          </a:p>
          <a:p>
            <a:pPr eaLnBrk="1" hangingPunct="1">
              <a:lnSpc>
                <a:spcPct val="80000"/>
              </a:lnSpc>
            </a:pPr>
            <a:r>
              <a:rPr lang="en-US" altLang="en-US" sz="9000" dirty="0">
                <a:latin typeface="+mj-lt"/>
                <a:cs typeface="Arial" panose="020B0604020202020204" pitchFamily="34" charset="0"/>
              </a:rPr>
              <a:t>Reliability and Security</a:t>
            </a:r>
          </a:p>
          <a:p>
            <a:pPr lvl="1" eaLnBrk="1" hangingPunct="1">
              <a:lnSpc>
                <a:spcPct val="80000"/>
              </a:lnSpc>
            </a:pPr>
            <a:r>
              <a:rPr lang="en-US" altLang="en-US" sz="9000" dirty="0">
                <a:latin typeface="+mj-lt"/>
                <a:cs typeface="Arial" panose="020B0604020202020204" pitchFamily="34" charset="0"/>
              </a:rPr>
              <a:t>Design</a:t>
            </a:r>
          </a:p>
          <a:p>
            <a:pPr lvl="1" eaLnBrk="1" hangingPunct="1">
              <a:lnSpc>
                <a:spcPct val="80000"/>
              </a:lnSpc>
            </a:pPr>
            <a:r>
              <a:rPr lang="en-US" altLang="en-US" sz="9000" dirty="0">
                <a:latin typeface="+mj-lt"/>
                <a:cs typeface="Arial" panose="020B0604020202020204" pitchFamily="34" charset="0"/>
              </a:rPr>
              <a:t>Quality</a:t>
            </a:r>
          </a:p>
          <a:p>
            <a:pPr lvl="2" eaLnBrk="1" hangingPunct="1">
              <a:lnSpc>
                <a:spcPct val="80000"/>
              </a:lnSpc>
              <a:buFontTx/>
              <a:buChar char="o"/>
            </a:pPr>
            <a:r>
              <a:rPr lang="en-US" altLang="en-US" sz="9000" dirty="0">
                <a:latin typeface="+mj-lt"/>
                <a:cs typeface="Arial" panose="020B0604020202020204" pitchFamily="34" charset="0"/>
              </a:rPr>
              <a:t>Manufacturing</a:t>
            </a:r>
          </a:p>
          <a:p>
            <a:pPr lvl="2" eaLnBrk="1" hangingPunct="1">
              <a:lnSpc>
                <a:spcPct val="80000"/>
              </a:lnSpc>
              <a:buFontTx/>
              <a:buChar char="o"/>
            </a:pPr>
            <a:r>
              <a:rPr lang="en-US" altLang="en-US" sz="9000" dirty="0">
                <a:latin typeface="+mj-lt"/>
                <a:cs typeface="Arial" panose="020B0604020202020204" pitchFamily="34" charset="0"/>
              </a:rPr>
              <a:t>Construction</a:t>
            </a:r>
          </a:p>
          <a:p>
            <a:pPr eaLnBrk="1" hangingPunct="1">
              <a:lnSpc>
                <a:spcPct val="80000"/>
              </a:lnSpc>
            </a:pPr>
            <a:r>
              <a:rPr lang="en-US" altLang="en-US" sz="9000" dirty="0">
                <a:latin typeface="+mj-lt"/>
                <a:cs typeface="Arial" panose="020B0604020202020204" pitchFamily="34" charset="0"/>
              </a:rPr>
              <a:t>Adherence to </a:t>
            </a:r>
          </a:p>
          <a:p>
            <a:pPr lvl="1" eaLnBrk="1" hangingPunct="1">
              <a:lnSpc>
                <a:spcPct val="80000"/>
              </a:lnSpc>
            </a:pPr>
            <a:r>
              <a:rPr lang="en-US" altLang="en-US" sz="9000" dirty="0">
                <a:latin typeface="+mj-lt"/>
                <a:cs typeface="Arial" panose="020B0604020202020204" pitchFamily="34" charset="0"/>
              </a:rPr>
              <a:t>Statutory obligations </a:t>
            </a:r>
          </a:p>
          <a:p>
            <a:pPr lvl="1" eaLnBrk="1" hangingPunct="1">
              <a:lnSpc>
                <a:spcPct val="80000"/>
              </a:lnSpc>
              <a:buFont typeface="Wingdings" panose="05000000000000000000" pitchFamily="2" charset="2"/>
              <a:buNone/>
            </a:pPr>
            <a:r>
              <a:rPr lang="en-US" altLang="en-US" sz="9000" dirty="0">
                <a:latin typeface="+mj-lt"/>
                <a:cs typeface="Arial" panose="020B0604020202020204" pitchFamily="34" charset="0"/>
              </a:rPr>
              <a:t>	– I.E. rules, Environmental aspects</a:t>
            </a:r>
          </a:p>
          <a:p>
            <a:pPr lvl="1" eaLnBrk="1" hangingPunct="1">
              <a:lnSpc>
                <a:spcPct val="80000"/>
              </a:lnSpc>
            </a:pPr>
            <a:r>
              <a:rPr lang="en-US" altLang="en-US" sz="9000" dirty="0">
                <a:latin typeface="+mj-lt"/>
                <a:cs typeface="Arial" panose="020B0604020202020204" pitchFamily="34" charset="0"/>
              </a:rPr>
              <a:t>Electrical design considerations</a:t>
            </a:r>
          </a:p>
          <a:p>
            <a:pPr lvl="1" eaLnBrk="1" hangingPunct="1">
              <a:lnSpc>
                <a:spcPct val="80000"/>
              </a:lnSpc>
            </a:pPr>
            <a:r>
              <a:rPr lang="en-US" altLang="en-US" sz="9000" dirty="0">
                <a:latin typeface="+mj-lt"/>
                <a:cs typeface="Arial" panose="020B0604020202020204" pitchFamily="34" charset="0"/>
              </a:rPr>
              <a:t>Structural design considerations</a:t>
            </a:r>
          </a:p>
          <a:p>
            <a:pPr eaLnBrk="1" hangingPunct="1">
              <a:lnSpc>
                <a:spcPct val="80000"/>
              </a:lnSpc>
            </a:pPr>
            <a:r>
              <a:rPr lang="en-US" altLang="en-US" sz="9000" dirty="0">
                <a:latin typeface="+mj-lt"/>
                <a:cs typeface="Arial" panose="020B0604020202020204" pitchFamily="34" charset="0"/>
              </a:rPr>
              <a:t> Ease of maintenance</a:t>
            </a:r>
          </a:p>
          <a:p>
            <a:pPr eaLnBrk="1" hangingPunct="1">
              <a:lnSpc>
                <a:spcPct val="80000"/>
              </a:lnSpc>
            </a:pPr>
            <a:r>
              <a:rPr lang="en-US" altLang="en-US" sz="9000" dirty="0">
                <a:latin typeface="+mj-lt"/>
                <a:cs typeface="Arial" panose="020B0604020202020204" pitchFamily="34" charset="0"/>
              </a:rPr>
              <a:t>Possibility to Expand</a:t>
            </a:r>
          </a:p>
          <a:p>
            <a:pPr lvl="1" eaLnBrk="1" hangingPunct="1">
              <a:lnSpc>
                <a:spcPct val="80000"/>
              </a:lnSpc>
              <a:buFont typeface="Wingdings" panose="05000000000000000000" pitchFamily="2" charset="2"/>
              <a:buNone/>
            </a:pP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DA0568-22B0-B5D9-32FD-CFB97CEEF227}"/>
              </a:ext>
            </a:extLst>
          </p:cNvPr>
          <p:cNvSpPr>
            <a:spLocks noGrp="1" noChangeArrowheads="1"/>
          </p:cNvSpPr>
          <p:nvPr>
            <p:ph type="title"/>
          </p:nvPr>
        </p:nvSpPr>
        <p:spPr>
          <a:xfrm>
            <a:off x="838200" y="228600"/>
            <a:ext cx="5925740" cy="753082"/>
          </a:xfrm>
        </p:spPr>
        <p:txBody>
          <a:bodyPr/>
          <a:lstStyle/>
          <a:p>
            <a:pPr eaLnBrk="1" hangingPunct="1"/>
            <a:r>
              <a:rPr lang="en-US" altLang="en-US" sz="3400" dirty="0" err="1"/>
              <a:t>Earthmat</a:t>
            </a:r>
            <a:r>
              <a:rPr lang="en-US" altLang="en-US" sz="3400" dirty="0"/>
              <a:t> Layout</a:t>
            </a:r>
          </a:p>
        </p:txBody>
      </p:sp>
      <p:pic>
        <p:nvPicPr>
          <p:cNvPr id="23555" name="Picture 5" descr="Earthmat lyout">
            <a:extLst>
              <a:ext uri="{FF2B5EF4-FFF2-40B4-BE49-F238E27FC236}">
                <a16:creationId xmlns:a16="http://schemas.microsoft.com/office/drawing/2014/main" id="{AF485B75-0A89-35E5-97D9-D3AA189BD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t="7664" r="17567" b="12044"/>
          <a:stretch>
            <a:fillRect/>
          </a:stretch>
        </p:blipFill>
        <p:spPr bwMode="auto">
          <a:xfrm>
            <a:off x="838200" y="12954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66BF25C-125B-4F03-A988-168E298F3590}"/>
              </a:ext>
            </a:extLst>
          </p:cNvPr>
          <p:cNvSpPr>
            <a:spLocks noGrp="1" noChangeArrowheads="1"/>
          </p:cNvSpPr>
          <p:nvPr>
            <p:ph type="title"/>
          </p:nvPr>
        </p:nvSpPr>
        <p:spPr>
          <a:xfrm>
            <a:off x="762001" y="304800"/>
            <a:ext cx="4191000" cy="1066800"/>
          </a:xfrm>
        </p:spPr>
        <p:txBody>
          <a:bodyPr/>
          <a:lstStyle/>
          <a:p>
            <a:pPr eaLnBrk="1" hangingPunct="1"/>
            <a:r>
              <a:rPr lang="en-US" altLang="en-US" sz="3400" dirty="0"/>
              <a:t>Earth Electrode</a:t>
            </a:r>
          </a:p>
        </p:txBody>
      </p:sp>
      <p:pic>
        <p:nvPicPr>
          <p:cNvPr id="24579" name="Picture 4" descr="Rod Electrode">
            <a:extLst>
              <a:ext uri="{FF2B5EF4-FFF2-40B4-BE49-F238E27FC236}">
                <a16:creationId xmlns:a16="http://schemas.microsoft.com/office/drawing/2014/main" id="{07F4FD43-1E61-36DB-C67A-A9152AD39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78" t="10583" r="28378" b="9125"/>
          <a:stretch>
            <a:fillRect/>
          </a:stretch>
        </p:blipFill>
        <p:spPr bwMode="auto">
          <a:xfrm>
            <a:off x="473825" y="1524000"/>
            <a:ext cx="3869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Pipe Electrode">
            <a:extLst>
              <a:ext uri="{FF2B5EF4-FFF2-40B4-BE49-F238E27FC236}">
                <a16:creationId xmlns:a16="http://schemas.microsoft.com/office/drawing/2014/main" id="{FA937998-97A6-EC75-0CEC-24066FB7D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279" t="10583" r="29280" b="12044"/>
          <a:stretch>
            <a:fillRect/>
          </a:stretch>
        </p:blipFill>
        <p:spPr bwMode="auto">
          <a:xfrm>
            <a:off x="4800600" y="1600200"/>
            <a:ext cx="370360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a:extLst>
              <a:ext uri="{FF2B5EF4-FFF2-40B4-BE49-F238E27FC236}">
                <a16:creationId xmlns:a16="http://schemas.microsoft.com/office/drawing/2014/main" id="{852FF0BF-2560-4423-8F74-54EDC6D7FB75}"/>
              </a:ext>
            </a:extLst>
          </p:cNvPr>
          <p:cNvSpPr txBox="1">
            <a:spLocks noChangeArrowheads="1"/>
          </p:cNvSpPr>
          <p:nvPr/>
        </p:nvSpPr>
        <p:spPr bwMode="auto">
          <a:xfrm>
            <a:off x="1508125" y="5675313"/>
            <a:ext cx="222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
        <p:nvSpPr>
          <p:cNvPr id="24582" name="Text Box 7">
            <a:extLst>
              <a:ext uri="{FF2B5EF4-FFF2-40B4-BE49-F238E27FC236}">
                <a16:creationId xmlns:a16="http://schemas.microsoft.com/office/drawing/2014/main" id="{58164012-4CB2-9DC9-4F52-E57FDD4B2DBF}"/>
              </a:ext>
            </a:extLst>
          </p:cNvPr>
          <p:cNvSpPr txBox="1">
            <a:spLocks noChangeArrowheads="1"/>
          </p:cNvSpPr>
          <p:nvPr/>
        </p:nvSpPr>
        <p:spPr bwMode="auto">
          <a:xfrm>
            <a:off x="1752600" y="5867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Rod Electrode</a:t>
            </a:r>
          </a:p>
        </p:txBody>
      </p:sp>
      <p:sp>
        <p:nvSpPr>
          <p:cNvPr id="24583" name="Text Box 8">
            <a:extLst>
              <a:ext uri="{FF2B5EF4-FFF2-40B4-BE49-F238E27FC236}">
                <a16:creationId xmlns:a16="http://schemas.microsoft.com/office/drawing/2014/main" id="{C253110F-2C32-B963-53EE-B70B5B39FDEA}"/>
              </a:ext>
            </a:extLst>
          </p:cNvPr>
          <p:cNvSpPr txBox="1">
            <a:spLocks noChangeArrowheads="1"/>
          </p:cNvSpPr>
          <p:nvPr/>
        </p:nvSpPr>
        <p:spPr bwMode="auto">
          <a:xfrm>
            <a:off x="5562600" y="5867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Pipe Electrode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5ECE525-5F65-4AF9-A7AF-FF40C747E23E}"/>
              </a:ext>
            </a:extLst>
          </p:cNvPr>
          <p:cNvSpPr>
            <a:spLocks noGrp="1" noChangeArrowheads="1"/>
          </p:cNvSpPr>
          <p:nvPr>
            <p:ph type="title"/>
          </p:nvPr>
        </p:nvSpPr>
        <p:spPr>
          <a:xfrm>
            <a:off x="685801" y="228600"/>
            <a:ext cx="4191000" cy="838200"/>
          </a:xfrm>
        </p:spPr>
        <p:txBody>
          <a:bodyPr/>
          <a:lstStyle/>
          <a:p>
            <a:pPr eaLnBrk="1" hangingPunct="1"/>
            <a:r>
              <a:rPr lang="en-US" altLang="en-US" sz="3400" dirty="0"/>
              <a:t>Civil layout</a:t>
            </a:r>
          </a:p>
        </p:txBody>
      </p:sp>
      <p:pic>
        <p:nvPicPr>
          <p:cNvPr id="25603" name="Picture 3" descr="FDN &amp; CBT">
            <a:extLst>
              <a:ext uri="{FF2B5EF4-FFF2-40B4-BE49-F238E27FC236}">
                <a16:creationId xmlns:a16="http://schemas.microsoft.com/office/drawing/2014/main" id="{1059DDC5-7B4D-F0BD-8140-35EB8D2DE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68" t="14963" r="19370" b="16423"/>
          <a:stretch>
            <a:fillRect/>
          </a:stretch>
        </p:blipFill>
        <p:spPr bwMode="auto">
          <a:xfrm>
            <a:off x="658757" y="1219200"/>
            <a:ext cx="787564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290BF76-90E8-15AE-A7BF-4FE9537C3321}"/>
              </a:ext>
            </a:extLst>
          </p:cNvPr>
          <p:cNvSpPr>
            <a:spLocks noGrp="1" noChangeArrowheads="1"/>
          </p:cNvSpPr>
          <p:nvPr>
            <p:ph type="title"/>
          </p:nvPr>
        </p:nvSpPr>
        <p:spPr>
          <a:xfrm>
            <a:off x="533401" y="228600"/>
            <a:ext cx="4724400" cy="990600"/>
          </a:xfrm>
        </p:spPr>
        <p:txBody>
          <a:bodyPr/>
          <a:lstStyle/>
          <a:p>
            <a:pPr eaLnBrk="1" hangingPunct="1"/>
            <a:r>
              <a:rPr lang="en-US" altLang="en-US" sz="3400" dirty="0"/>
              <a:t>Erection Key Diagram</a:t>
            </a:r>
          </a:p>
        </p:txBody>
      </p:sp>
      <p:pic>
        <p:nvPicPr>
          <p:cNvPr id="26629" name="Picture 5" descr="EKD">
            <a:extLst>
              <a:ext uri="{FF2B5EF4-FFF2-40B4-BE49-F238E27FC236}">
                <a16:creationId xmlns:a16="http://schemas.microsoft.com/office/drawing/2014/main" id="{220C7599-6C27-C850-D8B1-B885D3208E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00200" y="1417097"/>
            <a:ext cx="6520324" cy="4447127"/>
          </a:xfrm>
          <a:noFill/>
        </p:spPr>
      </p:pic>
      <p:pic>
        <p:nvPicPr>
          <p:cNvPr id="26628" name="Picture 4" descr="EKD">
            <a:extLst>
              <a:ext uri="{FF2B5EF4-FFF2-40B4-BE49-F238E27FC236}">
                <a16:creationId xmlns:a16="http://schemas.microsoft.com/office/drawing/2014/main" id="{1FDB3205-BC4B-50DE-E404-126183081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604" t="47456" r="29803" b="22066"/>
          <a:stretch>
            <a:fillRect/>
          </a:stretch>
        </p:blipFill>
        <p:spPr bwMode="auto">
          <a:xfrm>
            <a:off x="486876" y="1371600"/>
            <a:ext cx="3964474"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033704A-6258-1886-3E98-D719B9FB1BCE}"/>
              </a:ext>
            </a:extLst>
          </p:cNvPr>
          <p:cNvSpPr>
            <a:spLocks noGrp="1" noChangeArrowheads="1"/>
          </p:cNvSpPr>
          <p:nvPr>
            <p:ph type="title"/>
          </p:nvPr>
        </p:nvSpPr>
        <p:spPr>
          <a:xfrm>
            <a:off x="856061" y="618518"/>
            <a:ext cx="5011340" cy="1097570"/>
          </a:xfrm>
        </p:spPr>
        <p:txBody>
          <a:bodyPr/>
          <a:lstStyle/>
          <a:p>
            <a:pPr eaLnBrk="1" hangingPunct="1"/>
            <a:r>
              <a:rPr lang="en-US" altLang="en-US" sz="3400" dirty="0"/>
              <a:t>Lighting Design</a:t>
            </a:r>
          </a:p>
        </p:txBody>
      </p:sp>
      <p:sp>
        <p:nvSpPr>
          <p:cNvPr id="27651" name="Rectangle 3">
            <a:extLst>
              <a:ext uri="{FF2B5EF4-FFF2-40B4-BE49-F238E27FC236}">
                <a16:creationId xmlns:a16="http://schemas.microsoft.com/office/drawing/2014/main" id="{C67959AC-5702-E855-BDCF-B60157383A52}"/>
              </a:ext>
            </a:extLst>
          </p:cNvPr>
          <p:cNvSpPr>
            <a:spLocks noGrp="1" noChangeArrowheads="1"/>
          </p:cNvSpPr>
          <p:nvPr>
            <p:ph idx="1"/>
          </p:nvPr>
        </p:nvSpPr>
        <p:spPr>
          <a:xfrm>
            <a:off x="685800" y="1828800"/>
            <a:ext cx="7599759" cy="4191000"/>
          </a:xfrm>
        </p:spPr>
        <p:txBody>
          <a:bodyPr>
            <a:normAutofit lnSpcReduction="10000"/>
          </a:bodyPr>
          <a:lstStyle/>
          <a:p>
            <a:pPr eaLnBrk="1" hangingPunct="1"/>
            <a:r>
              <a:rPr lang="en-US" altLang="en-US" sz="1800" dirty="0"/>
              <a:t>Adequate lighting is necessary for safety of working personnel and O&amp;M activities</a:t>
            </a:r>
          </a:p>
          <a:p>
            <a:pPr eaLnBrk="1" hangingPunct="1"/>
            <a:endParaRPr lang="en-US" altLang="en-US" sz="1800" dirty="0"/>
          </a:p>
          <a:p>
            <a:pPr eaLnBrk="1" hangingPunct="1"/>
            <a:r>
              <a:rPr lang="en-US" altLang="en-US" sz="1800" dirty="0"/>
              <a:t>Recommended value of Illumination level</a:t>
            </a:r>
          </a:p>
          <a:p>
            <a:pPr lvl="1" eaLnBrk="1" hangingPunct="1"/>
            <a:r>
              <a:rPr lang="en-US" altLang="en-US" sz="1800" dirty="0"/>
              <a:t>Control &amp; Relay panel area	- 350 Lux (at floor level)</a:t>
            </a:r>
          </a:p>
          <a:p>
            <a:pPr lvl="1" eaLnBrk="1" hangingPunct="1"/>
            <a:r>
              <a:rPr lang="en-US" altLang="en-US" sz="1800" dirty="0"/>
              <a:t>Test laboratory		- 300 Lux</a:t>
            </a:r>
          </a:p>
          <a:p>
            <a:pPr lvl="1" eaLnBrk="1" hangingPunct="1"/>
            <a:r>
              <a:rPr lang="en-US" altLang="en-US" sz="1800" dirty="0"/>
              <a:t>Battery room		- 100 Lux</a:t>
            </a:r>
          </a:p>
          <a:p>
            <a:pPr lvl="1" eaLnBrk="1" hangingPunct="1"/>
            <a:r>
              <a:rPr lang="en-US" altLang="en-US" sz="1800" dirty="0"/>
              <a:t>Other indoor area		- 150 Lux</a:t>
            </a:r>
          </a:p>
          <a:p>
            <a:pPr lvl="1" eaLnBrk="1" hangingPunct="1"/>
            <a:r>
              <a:rPr lang="en-US" altLang="en-US" sz="1800" dirty="0"/>
              <a:t>Switchyard		- 50 Lux (main equipment)</a:t>
            </a:r>
          </a:p>
          <a:p>
            <a:pPr lvl="4" eaLnBrk="1" hangingPunct="1">
              <a:buFont typeface="Wingdings" panose="05000000000000000000" pitchFamily="2" charset="2"/>
              <a:buNone/>
            </a:pPr>
            <a:r>
              <a:rPr lang="en-US" altLang="en-US" sz="1800" dirty="0"/>
              <a:t>			- 20 Lux (balance  Area / road @ 				ground level) </a:t>
            </a:r>
          </a:p>
          <a:p>
            <a:pPr eaLnBrk="1" hangingPunct="1"/>
            <a:endParaRPr lang="en-US" alt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7F1C857-2652-36B8-64C3-137A5B1C5161}"/>
              </a:ext>
            </a:extLst>
          </p:cNvPr>
          <p:cNvSpPr>
            <a:spLocks noGrp="1" noChangeArrowheads="1"/>
          </p:cNvSpPr>
          <p:nvPr>
            <p:ph type="title"/>
          </p:nvPr>
        </p:nvSpPr>
        <p:spPr>
          <a:xfrm>
            <a:off x="838200" y="372759"/>
            <a:ext cx="4858940" cy="676882"/>
          </a:xfrm>
        </p:spPr>
        <p:txBody>
          <a:bodyPr/>
          <a:lstStyle/>
          <a:p>
            <a:pPr eaLnBrk="1" hangingPunct="1"/>
            <a:r>
              <a:rPr lang="en-US" altLang="en-US" dirty="0"/>
              <a:t>LT Switchgear</a:t>
            </a:r>
          </a:p>
        </p:txBody>
      </p:sp>
      <p:pic>
        <p:nvPicPr>
          <p:cNvPr id="28675" name="Picture 4" descr="LT SWGR">
            <a:extLst>
              <a:ext uri="{FF2B5EF4-FFF2-40B4-BE49-F238E27FC236}">
                <a16:creationId xmlns:a16="http://schemas.microsoft.com/office/drawing/2014/main" id="{D45997C6-690F-1F27-DBC7-FFEF27D131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399" t="3448" r="25948" b="12070"/>
          <a:stretch>
            <a:fillRect/>
          </a:stretch>
        </p:blipFill>
        <p:spPr>
          <a:xfrm>
            <a:off x="833760" y="1219200"/>
            <a:ext cx="7624439" cy="5020849"/>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997F8206-7A58-0031-F6EE-0CB90D49B5FC}"/>
              </a:ext>
            </a:extLst>
          </p:cNvPr>
          <p:cNvSpPr>
            <a:spLocks noGrp="1" noChangeArrowheads="1"/>
          </p:cNvSpPr>
          <p:nvPr>
            <p:ph type="title"/>
          </p:nvPr>
        </p:nvSpPr>
        <p:spPr>
          <a:xfrm>
            <a:off x="609600" y="381000"/>
            <a:ext cx="6609953" cy="905482"/>
          </a:xfrm>
        </p:spPr>
        <p:txBody>
          <a:bodyPr/>
          <a:lstStyle/>
          <a:p>
            <a:pPr eaLnBrk="1" hangingPunct="1"/>
            <a:r>
              <a:rPr lang="en-US" altLang="en-US" sz="3400" dirty="0"/>
              <a:t>Special Structure – </a:t>
            </a:r>
            <a:r>
              <a:rPr lang="en-US" altLang="en-US" sz="2800" dirty="0"/>
              <a:t>Noise Wall</a:t>
            </a:r>
          </a:p>
        </p:txBody>
      </p:sp>
      <p:graphicFrame>
        <p:nvGraphicFramePr>
          <p:cNvPr id="1026" name="Object 4">
            <a:extLst>
              <a:ext uri="{FF2B5EF4-FFF2-40B4-BE49-F238E27FC236}">
                <a16:creationId xmlns:a16="http://schemas.microsoft.com/office/drawing/2014/main" id="{79D52939-4FCA-686F-2487-F4C278CF5BED}"/>
              </a:ext>
            </a:extLst>
          </p:cNvPr>
          <p:cNvGraphicFramePr>
            <a:graphicFrameLocks noGrp="1" noChangeAspect="1"/>
          </p:cNvGraphicFramePr>
          <p:nvPr>
            <p:ph idx="1"/>
            <p:extLst>
              <p:ext uri="{D42A27DB-BD31-4B8C-83A1-F6EECF244321}">
                <p14:modId xmlns:p14="http://schemas.microsoft.com/office/powerpoint/2010/main" val="946951724"/>
              </p:ext>
            </p:extLst>
          </p:nvPr>
        </p:nvGraphicFramePr>
        <p:xfrm>
          <a:off x="990600" y="1524000"/>
          <a:ext cx="6705600" cy="4284663"/>
        </p:xfrm>
        <a:graphic>
          <a:graphicData uri="http://schemas.openxmlformats.org/presentationml/2006/ole">
            <mc:AlternateContent xmlns:mc="http://schemas.openxmlformats.org/markup-compatibility/2006">
              <mc:Choice xmlns:v="urn:schemas-microsoft-com:vml" Requires="v">
                <p:oleObj name="Photo Editor Photo" r:id="rId2" imgW="12193702" imgH="9142857" progId="MSPhotoEd.3">
                  <p:embed/>
                </p:oleObj>
              </mc:Choice>
              <mc:Fallback>
                <p:oleObj name="Photo Editor Photo" r:id="rId2" imgW="12193702" imgH="9142857" progId="MSPhotoEd.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l="11230" t="32759"/>
                      <a:stretch>
                        <a:fillRect/>
                      </a:stretch>
                    </p:blipFill>
                    <p:spPr bwMode="auto">
                      <a:xfrm>
                        <a:off x="990600" y="1524000"/>
                        <a:ext cx="6705600" cy="4284663"/>
                      </a:xfrm>
                      <a:prstGeom prst="rect">
                        <a:avLst/>
                      </a:prstGeom>
                      <a:noFill/>
                      <a:ln>
                        <a:noFill/>
                      </a:ln>
                      <a:effec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DSC04411">
            <a:extLst>
              <a:ext uri="{FF2B5EF4-FFF2-40B4-BE49-F238E27FC236}">
                <a16:creationId xmlns:a16="http://schemas.microsoft.com/office/drawing/2014/main" id="{223856F1-BDF3-1B40-D324-8DD71FA2EC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219" t="31035"/>
          <a:stretch>
            <a:fillRect/>
          </a:stretch>
        </p:blipFill>
        <p:spPr>
          <a:xfrm>
            <a:off x="1371600" y="1447800"/>
            <a:ext cx="5486400" cy="4495800"/>
          </a:xfrm>
          <a:noFill/>
        </p:spPr>
      </p:pic>
      <p:sp>
        <p:nvSpPr>
          <p:cNvPr id="29699" name="Rectangle 7">
            <a:extLst>
              <a:ext uri="{FF2B5EF4-FFF2-40B4-BE49-F238E27FC236}">
                <a16:creationId xmlns:a16="http://schemas.microsoft.com/office/drawing/2014/main" id="{9B34AC16-3A1D-6FC8-A374-4648D9241480}"/>
              </a:ext>
            </a:extLst>
          </p:cNvPr>
          <p:cNvSpPr>
            <a:spLocks noChangeArrowheads="1"/>
          </p:cNvSpPr>
          <p:nvPr/>
        </p:nvSpPr>
        <p:spPr bwMode="auto">
          <a:xfrm>
            <a:off x="762000" y="304800"/>
            <a:ext cx="6186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dirty="0">
                <a:solidFill>
                  <a:schemeClr val="tx2"/>
                </a:solidFill>
              </a:rPr>
              <a:t>Special Structure – </a:t>
            </a:r>
            <a:r>
              <a:rPr lang="en-US" altLang="en-US" sz="2800" dirty="0">
                <a:solidFill>
                  <a:schemeClr val="tx2"/>
                </a:solidFill>
              </a:rPr>
              <a:t>Fire Wall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4B2451B-0CE7-2AA8-0A44-403B638F24D8}"/>
              </a:ext>
            </a:extLst>
          </p:cNvPr>
          <p:cNvSpPr>
            <a:spLocks noGrp="1" noChangeArrowheads="1"/>
          </p:cNvSpPr>
          <p:nvPr>
            <p:ph type="title"/>
          </p:nvPr>
        </p:nvSpPr>
        <p:spPr>
          <a:xfrm>
            <a:off x="195263" y="657225"/>
            <a:ext cx="8015287" cy="485775"/>
          </a:xfrm>
        </p:spPr>
        <p:txBody>
          <a:bodyPr>
            <a:normAutofit fontScale="90000"/>
          </a:bodyPr>
          <a:lstStyle/>
          <a:p>
            <a:pPr eaLnBrk="1" hangingPunct="1"/>
            <a:r>
              <a:rPr lang="en-US" altLang="en-US" sz="3400"/>
              <a:t>Clearance between Transformers</a:t>
            </a:r>
          </a:p>
        </p:txBody>
      </p:sp>
      <p:graphicFrame>
        <p:nvGraphicFramePr>
          <p:cNvPr id="237681" name="Group 113">
            <a:extLst>
              <a:ext uri="{FF2B5EF4-FFF2-40B4-BE49-F238E27FC236}">
                <a16:creationId xmlns:a16="http://schemas.microsoft.com/office/drawing/2014/main" id="{1070C034-12B2-A909-F930-DCABC7718CA8}"/>
              </a:ext>
            </a:extLst>
          </p:cNvPr>
          <p:cNvGraphicFramePr>
            <a:graphicFrameLocks noGrp="1"/>
          </p:cNvGraphicFramePr>
          <p:nvPr>
            <p:ph type="tbl" idx="1"/>
          </p:nvPr>
        </p:nvGraphicFramePr>
        <p:xfrm>
          <a:off x="762000" y="1524000"/>
          <a:ext cx="6858000" cy="4241800"/>
        </p:xfrm>
        <a:graphic>
          <a:graphicData uri="http://schemas.openxmlformats.org/drawingml/2006/table">
            <a:tbl>
              <a:tblPr/>
              <a:tblGrid>
                <a:gridCol w="3352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860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Oil capacity in Ltrs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Clear separating distance in Mtrs. (As per TAC)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upto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7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5,000 - 10,000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10,001 - 20,000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20,000 - 30,000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Above 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55C0D6B-B2DC-4962-C9EB-4E090AE131E9}"/>
              </a:ext>
            </a:extLst>
          </p:cNvPr>
          <p:cNvSpPr>
            <a:spLocks noGrp="1" noChangeArrowheads="1"/>
          </p:cNvSpPr>
          <p:nvPr>
            <p:ph type="title"/>
          </p:nvPr>
        </p:nvSpPr>
        <p:spPr/>
        <p:txBody>
          <a:bodyPr/>
          <a:lstStyle/>
          <a:p>
            <a:pPr eaLnBrk="1" hangingPunct="1"/>
            <a:r>
              <a:rPr lang="en-US" altLang="en-US" sz="3400" dirty="0"/>
              <a:t>Single Bus arrangement</a:t>
            </a:r>
          </a:p>
        </p:txBody>
      </p:sp>
      <p:pic>
        <p:nvPicPr>
          <p:cNvPr id="31747" name="Picture 4" descr="Single Bus">
            <a:extLst>
              <a:ext uri="{FF2B5EF4-FFF2-40B4-BE49-F238E27FC236}">
                <a16:creationId xmlns:a16="http://schemas.microsoft.com/office/drawing/2014/main" id="{1AC4B6E3-E60A-DE27-3805-93774D75F3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49580" y="2249488"/>
            <a:ext cx="7098500" cy="4303712"/>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EA0591A-1262-55F3-5507-0418C4B5E93B}"/>
              </a:ext>
            </a:extLst>
          </p:cNvPr>
          <p:cNvSpPr>
            <a:spLocks noGrp="1" noChangeArrowheads="1"/>
          </p:cNvSpPr>
          <p:nvPr>
            <p:ph type="title"/>
          </p:nvPr>
        </p:nvSpPr>
        <p:spPr/>
        <p:txBody>
          <a:bodyPr/>
          <a:lstStyle/>
          <a:p>
            <a:pPr eaLnBrk="1" hangingPunct="1"/>
            <a:r>
              <a:rPr lang="en-US" altLang="en-US" sz="3400"/>
              <a:t>System parameters</a:t>
            </a:r>
          </a:p>
        </p:txBody>
      </p:sp>
      <p:graphicFrame>
        <p:nvGraphicFramePr>
          <p:cNvPr id="68882" name="Group 274">
            <a:extLst>
              <a:ext uri="{FF2B5EF4-FFF2-40B4-BE49-F238E27FC236}">
                <a16:creationId xmlns:a16="http://schemas.microsoft.com/office/drawing/2014/main" id="{85BE9ACD-44DF-55C5-B6EE-BCCC1DBFD619}"/>
              </a:ext>
            </a:extLst>
          </p:cNvPr>
          <p:cNvGraphicFramePr>
            <a:graphicFrameLocks noGrp="1"/>
          </p:cNvGraphicFramePr>
          <p:nvPr>
            <p:ph type="tbl" idx="1"/>
            <p:extLst>
              <p:ext uri="{D42A27DB-BD31-4B8C-83A1-F6EECF244321}">
                <p14:modId xmlns:p14="http://schemas.microsoft.com/office/powerpoint/2010/main" val="1897286756"/>
              </p:ext>
            </p:extLst>
          </p:nvPr>
        </p:nvGraphicFramePr>
        <p:xfrm>
          <a:off x="608013" y="1447800"/>
          <a:ext cx="7850187" cy="4618240"/>
        </p:xfrm>
        <a:graphic>
          <a:graphicData uri="http://schemas.openxmlformats.org/drawingml/2006/table">
            <a:tbl>
              <a:tblPr/>
              <a:tblGrid>
                <a:gridCol w="533400">
                  <a:extLst>
                    <a:ext uri="{9D8B030D-6E8A-4147-A177-3AD203B41FA5}">
                      <a16:colId xmlns:a16="http://schemas.microsoft.com/office/drawing/2014/main" val="20000"/>
                    </a:ext>
                  </a:extLst>
                </a:gridCol>
                <a:gridCol w="3354387">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352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Arial" charset="0"/>
                        </a:rPr>
                        <a:t>Sr.</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Arial" charset="0"/>
                        </a:rPr>
                        <a:t>Description</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latin typeface="Arial" charset="0"/>
                        </a:rPr>
                        <a:t>400kV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Arial" charset="0"/>
                        </a:rPr>
                        <a:t>220kV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latin typeface="Arial" charset="0"/>
                        </a:rPr>
                        <a:t>132kV</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Nominal system voltage</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400kV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220kV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132kV</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6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2.</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Max. operating voltage</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420kV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245kV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145kV</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3.</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Rated frequency</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50Hz</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50Hz</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50Hz</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4.</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Number of phases</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3</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3</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3</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5.</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System neutral earthing</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Effectively earthed</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Effectively earthed</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Effectively earthed</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6.</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Corona Extinction voltage </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320kV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156kV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105kV</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26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7.</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Min. Creepage distance</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25mm/kV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25mm/kV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25mm/kV</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8.</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Rated short ckt. Current for 1 sec.</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40kA</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40kA</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31.5kA</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228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10.</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Radio interference voltage for freq. bet. 0.5 MHz and 2 MHz (for phase to earth voltage)</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1000 </a:t>
                      </a:r>
                      <a:r>
                        <a:rPr kumimoji="0" lang="en-US" sz="1600" b="0" i="0" u="none" strike="noStrike" cap="none" normalizeH="0" baseline="0">
                          <a:ln>
                            <a:noFill/>
                          </a:ln>
                          <a:solidFill>
                            <a:schemeClr val="tx1"/>
                          </a:solidFill>
                          <a:effectLst/>
                          <a:latin typeface="Symbol" pitchFamily="18" charset="2"/>
                        </a:rPr>
                        <a:t>m</a:t>
                      </a:r>
                      <a:r>
                        <a:rPr kumimoji="0" lang="en-US" sz="1600" b="0" i="0" u="none" strike="noStrike" cap="none" normalizeH="0" baseline="0">
                          <a:ln>
                            <a:noFill/>
                          </a:ln>
                          <a:solidFill>
                            <a:schemeClr val="tx1"/>
                          </a:solidFill>
                          <a:effectLst/>
                          <a:latin typeface="Arial" charset="0"/>
                        </a:rPr>
                        <a:t>V</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(320kV)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1000 </a:t>
                      </a:r>
                      <a:r>
                        <a:rPr kumimoji="0" lang="en-US" sz="1600" b="0" i="0" u="none" strike="noStrike" cap="none" normalizeH="0" baseline="0">
                          <a:ln>
                            <a:noFill/>
                          </a:ln>
                          <a:solidFill>
                            <a:schemeClr val="tx1"/>
                          </a:solidFill>
                          <a:effectLst/>
                          <a:latin typeface="Symbol" pitchFamily="18" charset="2"/>
                        </a:rPr>
                        <a:t>m</a:t>
                      </a:r>
                      <a:r>
                        <a:rPr kumimoji="0" lang="en-US" sz="1600" b="0" i="0" u="none" strike="noStrike" cap="none" normalizeH="0" baseline="0">
                          <a:ln>
                            <a:noFill/>
                          </a:ln>
                          <a:solidFill>
                            <a:schemeClr val="tx1"/>
                          </a:solidFill>
                          <a:effectLst/>
                          <a:latin typeface="Arial" charset="0"/>
                        </a:rPr>
                        <a:t>V</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(156kV)</a:t>
                      </a:r>
                    </a:p>
                  </a:txBody>
                  <a:tcPr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500 </a:t>
                      </a:r>
                      <a:r>
                        <a:rPr kumimoji="0" lang="en-US" sz="1600" b="0" i="0" u="none" strike="noStrike" cap="none" normalizeH="0" baseline="0" dirty="0">
                          <a:ln>
                            <a:noFill/>
                          </a:ln>
                          <a:solidFill>
                            <a:schemeClr val="tx1"/>
                          </a:solidFill>
                          <a:effectLst/>
                          <a:latin typeface="Symbol" pitchFamily="18" charset="2"/>
                        </a:rPr>
                        <a:t>m</a:t>
                      </a:r>
                      <a:r>
                        <a:rPr kumimoji="0" lang="en-US" sz="1600" b="0" i="0" u="none" strike="noStrike" cap="none" normalizeH="0" baseline="0" dirty="0">
                          <a:ln>
                            <a:noFill/>
                          </a:ln>
                          <a:solidFill>
                            <a:schemeClr val="tx1"/>
                          </a:solidFill>
                          <a:effectLst/>
                          <a:latin typeface="Arial" charset="0"/>
                        </a:rPr>
                        <a:t>V</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(92kV)</a:t>
                      </a:r>
                    </a:p>
                  </a:txBody>
                  <a:tcPr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61F1B93-D21C-01FF-6933-D2BF0554BAEB}"/>
              </a:ext>
            </a:extLst>
          </p:cNvPr>
          <p:cNvSpPr>
            <a:spLocks noGrp="1" noChangeArrowheads="1"/>
          </p:cNvSpPr>
          <p:nvPr>
            <p:ph type="title"/>
          </p:nvPr>
        </p:nvSpPr>
        <p:spPr>
          <a:xfrm>
            <a:off x="762001" y="228600"/>
            <a:ext cx="7391400" cy="990600"/>
          </a:xfrm>
        </p:spPr>
        <p:txBody>
          <a:bodyPr/>
          <a:lstStyle/>
          <a:p>
            <a:pPr eaLnBrk="1" hangingPunct="1"/>
            <a:r>
              <a:rPr lang="en-US" altLang="en-US" sz="3400" dirty="0"/>
              <a:t>Single Bus with bus </a:t>
            </a:r>
            <a:r>
              <a:rPr lang="en-US" altLang="en-US" sz="3400" dirty="0" err="1"/>
              <a:t>sectionaliser</a:t>
            </a:r>
            <a:endParaRPr lang="en-US" altLang="en-US" sz="3400" dirty="0"/>
          </a:p>
        </p:txBody>
      </p:sp>
      <p:pic>
        <p:nvPicPr>
          <p:cNvPr id="32771" name="Picture 146" descr="Single Bus with Sectionaliser">
            <a:extLst>
              <a:ext uri="{FF2B5EF4-FFF2-40B4-BE49-F238E27FC236}">
                <a16:creationId xmlns:a16="http://schemas.microsoft.com/office/drawing/2014/main" id="{0D4EC234-DCAE-7180-10ED-50F24FB4CA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2090" t="18965" r="18628" b="50000"/>
          <a:stretch>
            <a:fillRect/>
          </a:stretch>
        </p:blipFill>
        <p:spPr>
          <a:xfrm>
            <a:off x="1066800" y="1524000"/>
            <a:ext cx="7010400" cy="4506913"/>
          </a:xfrm>
          <a:noFill/>
        </p:spPr>
      </p:pic>
    </p:spTree>
  </p:cSld>
  <p:clrMapOvr>
    <a:masterClrMapping/>
  </p:clrMapOvr>
  <p:transition spd="med">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882B78E-7AC0-37EE-7BB4-992E18C8AA48}"/>
              </a:ext>
            </a:extLst>
          </p:cNvPr>
          <p:cNvSpPr>
            <a:spLocks noGrp="1" noChangeArrowheads="1"/>
          </p:cNvSpPr>
          <p:nvPr>
            <p:ph type="title"/>
          </p:nvPr>
        </p:nvSpPr>
        <p:spPr/>
        <p:txBody>
          <a:bodyPr/>
          <a:lstStyle/>
          <a:p>
            <a:pPr eaLnBrk="1" hangingPunct="1"/>
            <a:r>
              <a:rPr lang="en-US" altLang="en-US" sz="3400" dirty="0"/>
              <a:t>Main &amp; Transfer Bus</a:t>
            </a:r>
          </a:p>
        </p:txBody>
      </p:sp>
      <p:pic>
        <p:nvPicPr>
          <p:cNvPr id="33795" name="Picture 4" descr="Main &amp; Transfer">
            <a:extLst>
              <a:ext uri="{FF2B5EF4-FFF2-40B4-BE49-F238E27FC236}">
                <a16:creationId xmlns:a16="http://schemas.microsoft.com/office/drawing/2014/main" id="{2B702D33-9569-100C-8A8D-CE8CF3BB87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66800" y="1981200"/>
            <a:ext cx="6324600" cy="3886200"/>
          </a:xfrm>
          <a:noFill/>
        </p:spPr>
      </p:pic>
    </p:spTree>
  </p:cSld>
  <p:clrMapOvr>
    <a:masterClrMapping/>
  </p:clrMapOvr>
  <p:transition spd="med">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9835AAB-64CE-9CA9-B4BE-91A3DC13CF8F}"/>
              </a:ext>
            </a:extLst>
          </p:cNvPr>
          <p:cNvSpPr>
            <a:spLocks noGrp="1" noChangeArrowheads="1"/>
          </p:cNvSpPr>
          <p:nvPr>
            <p:ph type="title"/>
          </p:nvPr>
        </p:nvSpPr>
        <p:spPr>
          <a:xfrm>
            <a:off x="856061" y="618518"/>
            <a:ext cx="6459140" cy="981682"/>
          </a:xfrm>
        </p:spPr>
        <p:txBody>
          <a:bodyPr/>
          <a:lstStyle/>
          <a:p>
            <a:pPr eaLnBrk="1" hangingPunct="1"/>
            <a:r>
              <a:rPr lang="en-US" altLang="en-US" sz="3400" dirty="0"/>
              <a:t>Double Busbar arrangement</a:t>
            </a:r>
          </a:p>
        </p:txBody>
      </p:sp>
      <p:pic>
        <p:nvPicPr>
          <p:cNvPr id="34819" name="Picture 4" descr="Double Bus">
            <a:extLst>
              <a:ext uri="{FF2B5EF4-FFF2-40B4-BE49-F238E27FC236}">
                <a16:creationId xmlns:a16="http://schemas.microsoft.com/office/drawing/2014/main" id="{3FD5CCB2-8F0E-C2B4-5738-E8AE840E67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816" t="24196" r="43739" b="31064"/>
          <a:stretch>
            <a:fillRect/>
          </a:stretch>
        </p:blipFill>
        <p:spPr>
          <a:xfrm>
            <a:off x="914400" y="1752600"/>
            <a:ext cx="7010400" cy="4695825"/>
          </a:xfrm>
          <a:noFill/>
        </p:spPr>
      </p:pic>
    </p:spTree>
  </p:cSld>
  <p:clrMapOvr>
    <a:masterClrMapping/>
  </p:clrMapOvr>
  <p:transition spd="med">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9ED4174B-7FF3-11C5-3F6C-A84D5BA38562}"/>
              </a:ext>
            </a:extLst>
          </p:cNvPr>
          <p:cNvSpPr>
            <a:spLocks noGrp="1" noChangeArrowheads="1"/>
          </p:cNvSpPr>
          <p:nvPr>
            <p:ph type="title"/>
          </p:nvPr>
        </p:nvSpPr>
        <p:spPr/>
        <p:txBody>
          <a:bodyPr/>
          <a:lstStyle/>
          <a:p>
            <a:pPr eaLnBrk="1" hangingPunct="1"/>
            <a:r>
              <a:rPr lang="en-US" altLang="en-US" sz="3400"/>
              <a:t>Double Busbar with Double breaker</a:t>
            </a:r>
          </a:p>
        </p:txBody>
      </p:sp>
      <p:pic>
        <p:nvPicPr>
          <p:cNvPr id="35843" name="Picture 1028" descr="Double Bus with Two CB">
            <a:extLst>
              <a:ext uri="{FF2B5EF4-FFF2-40B4-BE49-F238E27FC236}">
                <a16:creationId xmlns:a16="http://schemas.microsoft.com/office/drawing/2014/main" id="{052EB69D-C473-57DA-6704-B1012BAF01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49580" y="2249488"/>
            <a:ext cx="5841665" cy="3541712"/>
          </a:xfrm>
          <a:noFill/>
        </p:spPr>
      </p:pic>
    </p:spTree>
  </p:cSld>
  <p:clrMapOvr>
    <a:masterClrMapping/>
  </p:clrMapOvr>
  <p:transition spd="med">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a:extLst>
              <a:ext uri="{FF2B5EF4-FFF2-40B4-BE49-F238E27FC236}">
                <a16:creationId xmlns:a16="http://schemas.microsoft.com/office/drawing/2014/main" id="{C7189A51-48B1-FCEC-1256-F9E6E6412701}"/>
              </a:ext>
            </a:extLst>
          </p:cNvPr>
          <p:cNvSpPr>
            <a:spLocks noGrp="1" noChangeArrowheads="1"/>
          </p:cNvSpPr>
          <p:nvPr>
            <p:ph type="title"/>
          </p:nvPr>
        </p:nvSpPr>
        <p:spPr/>
        <p:txBody>
          <a:bodyPr/>
          <a:lstStyle/>
          <a:p>
            <a:pPr eaLnBrk="1" hangingPunct="1"/>
            <a:r>
              <a:rPr lang="en-US" altLang="en-US" sz="3400"/>
              <a:t>Double main &amp; transfer</a:t>
            </a:r>
          </a:p>
        </p:txBody>
      </p:sp>
      <p:pic>
        <p:nvPicPr>
          <p:cNvPr id="36867" name="Picture 1028" descr="Double Main &amp; Transfer">
            <a:extLst>
              <a:ext uri="{FF2B5EF4-FFF2-40B4-BE49-F238E27FC236}">
                <a16:creationId xmlns:a16="http://schemas.microsoft.com/office/drawing/2014/main" id="{6473A516-C91A-BE9A-3FA5-FE97E7A016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718" t="24138" r="36406" b="22414"/>
          <a:stretch>
            <a:fillRect/>
          </a:stretch>
        </p:blipFill>
        <p:spPr>
          <a:xfrm>
            <a:off x="914400" y="1705135"/>
            <a:ext cx="6019800" cy="4551363"/>
          </a:xfrm>
          <a:noFill/>
        </p:spPr>
      </p:pic>
    </p:spTree>
  </p:cSld>
  <p:clrMapOvr>
    <a:masterClrMapping/>
  </p:clrMapOvr>
  <p:transition spd="med">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a:extLst>
              <a:ext uri="{FF2B5EF4-FFF2-40B4-BE49-F238E27FC236}">
                <a16:creationId xmlns:a16="http://schemas.microsoft.com/office/drawing/2014/main" id="{EB2D5D06-20CE-777D-F0DD-CE50EA91F2DB}"/>
              </a:ext>
            </a:extLst>
          </p:cNvPr>
          <p:cNvSpPr>
            <a:spLocks noGrp="1" noChangeArrowheads="1"/>
          </p:cNvSpPr>
          <p:nvPr>
            <p:ph type="title"/>
          </p:nvPr>
        </p:nvSpPr>
        <p:spPr/>
        <p:txBody>
          <a:bodyPr/>
          <a:lstStyle/>
          <a:p>
            <a:pPr eaLnBrk="1" hangingPunct="1"/>
            <a:r>
              <a:rPr lang="en-US" altLang="en-US" sz="3400"/>
              <a:t>One &amp; half breaker scheme</a:t>
            </a:r>
          </a:p>
        </p:txBody>
      </p:sp>
      <p:pic>
        <p:nvPicPr>
          <p:cNvPr id="37891" name="Picture 1028" descr="One &amp; Half CB">
            <a:extLst>
              <a:ext uri="{FF2B5EF4-FFF2-40B4-BE49-F238E27FC236}">
                <a16:creationId xmlns:a16="http://schemas.microsoft.com/office/drawing/2014/main" id="{12907BF8-83FB-E1B4-742F-9BAF4B5C11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718" t="18965" r="39543" b="25862"/>
          <a:stretch>
            <a:fillRect/>
          </a:stretch>
        </p:blipFill>
        <p:spPr>
          <a:xfrm>
            <a:off x="1143000" y="1676400"/>
            <a:ext cx="5562600" cy="4684713"/>
          </a:xfrm>
          <a:noFill/>
        </p:spPr>
      </p:pic>
    </p:spTree>
  </p:cSld>
  <p:clrMapOvr>
    <a:masterClrMapping/>
  </p:clrMapOvr>
  <p:transition spd="med">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C456817-9526-36AB-B4B6-D1510754F57D}"/>
              </a:ext>
            </a:extLst>
          </p:cNvPr>
          <p:cNvSpPr>
            <a:spLocks noGrp="1" noChangeArrowheads="1"/>
          </p:cNvSpPr>
          <p:nvPr>
            <p:ph type="title"/>
          </p:nvPr>
        </p:nvSpPr>
        <p:spPr>
          <a:xfrm>
            <a:off x="1219200" y="301801"/>
            <a:ext cx="5367337" cy="914400"/>
          </a:xfrm>
        </p:spPr>
        <p:txBody>
          <a:bodyPr/>
          <a:lstStyle/>
          <a:p>
            <a:pPr eaLnBrk="1" hangingPunct="1"/>
            <a:r>
              <a:rPr lang="en-US" altLang="en-US" sz="3400" dirty="0"/>
              <a:t>Minimum Clearances</a:t>
            </a:r>
          </a:p>
        </p:txBody>
      </p:sp>
      <p:graphicFrame>
        <p:nvGraphicFramePr>
          <p:cNvPr id="27704" name="Group 56">
            <a:extLst>
              <a:ext uri="{FF2B5EF4-FFF2-40B4-BE49-F238E27FC236}">
                <a16:creationId xmlns:a16="http://schemas.microsoft.com/office/drawing/2014/main" id="{6A17A02F-685F-3A96-EB93-0E69202BA616}"/>
              </a:ext>
            </a:extLst>
          </p:cNvPr>
          <p:cNvGraphicFramePr>
            <a:graphicFrameLocks noGrp="1"/>
          </p:cNvGraphicFramePr>
          <p:nvPr>
            <p:ph type="tbl" idx="1"/>
            <p:extLst>
              <p:ext uri="{D42A27DB-BD31-4B8C-83A1-F6EECF244321}">
                <p14:modId xmlns:p14="http://schemas.microsoft.com/office/powerpoint/2010/main" val="1897494404"/>
              </p:ext>
            </p:extLst>
          </p:nvPr>
        </p:nvGraphicFramePr>
        <p:xfrm>
          <a:off x="838200" y="1524000"/>
          <a:ext cx="7464425" cy="4035601"/>
        </p:xfrm>
        <a:graphic>
          <a:graphicData uri="http://schemas.openxmlformats.org/drawingml/2006/table">
            <a:tbl>
              <a:tblPr/>
              <a:tblGrid>
                <a:gridCol w="2341845">
                  <a:extLst>
                    <a:ext uri="{9D8B030D-6E8A-4147-A177-3AD203B41FA5}">
                      <a16:colId xmlns:a16="http://schemas.microsoft.com/office/drawing/2014/main" val="20000"/>
                    </a:ext>
                  </a:extLst>
                </a:gridCol>
                <a:gridCol w="3732213">
                  <a:extLst>
                    <a:ext uri="{9D8B030D-6E8A-4147-A177-3AD203B41FA5}">
                      <a16:colId xmlns:a16="http://schemas.microsoft.com/office/drawing/2014/main" val="20001"/>
                    </a:ext>
                  </a:extLst>
                </a:gridCol>
                <a:gridCol w="1390367">
                  <a:extLst>
                    <a:ext uri="{9D8B030D-6E8A-4147-A177-3AD203B41FA5}">
                      <a16:colId xmlns:a16="http://schemas.microsoft.com/office/drawing/2014/main" val="20002"/>
                    </a:ext>
                  </a:extLst>
                </a:gridCol>
              </a:tblGrid>
              <a:tr h="42481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1" i="0" u="none" strike="noStrike" cap="none" normalizeH="0" baseline="0">
                        <a:ln>
                          <a:noFill/>
                        </a:ln>
                        <a:solidFill>
                          <a:schemeClr val="tx1"/>
                        </a:solidFill>
                        <a:effectLst/>
                        <a:latin typeface="Arial"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charset="0"/>
                        </a:rPr>
                        <a:t>400kV</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220kV</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87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 Phase to Earth</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3500 mm</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2100 mm</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949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2. Phase to phase</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4200 mm</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(Rod-conductor configuration)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4000 mm</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(Conductor-conductor configuration)</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2100 mm</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70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3. Sectional clearance</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6400 mm</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4300 mm</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77429CF-BA00-83BC-C48D-7DA32AA72B40}"/>
              </a:ext>
            </a:extLst>
          </p:cNvPr>
          <p:cNvSpPr>
            <a:spLocks noGrp="1" noChangeArrowheads="1"/>
          </p:cNvSpPr>
          <p:nvPr>
            <p:ph type="title"/>
          </p:nvPr>
        </p:nvSpPr>
        <p:spPr>
          <a:xfrm>
            <a:off x="819151" y="381000"/>
            <a:ext cx="6419850" cy="914400"/>
          </a:xfrm>
        </p:spPr>
        <p:txBody>
          <a:bodyPr/>
          <a:lstStyle/>
          <a:p>
            <a:pPr eaLnBrk="1" hangingPunct="1"/>
            <a:r>
              <a:rPr lang="en-US" altLang="en-US" sz="3400" dirty="0"/>
              <a:t>Power System </a:t>
            </a:r>
            <a:r>
              <a:rPr lang="en-US" altLang="en-US" sz="3400" dirty="0" err="1"/>
              <a:t>Overvoltages</a:t>
            </a:r>
            <a:endParaRPr lang="en-US" altLang="en-US" sz="3400" dirty="0"/>
          </a:p>
        </p:txBody>
      </p:sp>
      <p:pic>
        <p:nvPicPr>
          <p:cNvPr id="40963" name="Picture 3" descr="PS OverVoltage">
            <a:extLst>
              <a:ext uri="{FF2B5EF4-FFF2-40B4-BE49-F238E27FC236}">
                <a16:creationId xmlns:a16="http://schemas.microsoft.com/office/drawing/2014/main" id="{8FD98856-4EED-9029-3A54-5FC617763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99" t="10707" r="18138" b="23280"/>
          <a:stretch>
            <a:fillRect/>
          </a:stretch>
        </p:blipFill>
        <p:spPr bwMode="auto">
          <a:xfrm>
            <a:off x="609599" y="1447800"/>
            <a:ext cx="834534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4246-EBFD-76B5-FDD7-8A9E5B4BFDA5}"/>
              </a:ext>
            </a:extLst>
          </p:cNvPr>
          <p:cNvSpPr>
            <a:spLocks noGrp="1"/>
          </p:cNvSpPr>
          <p:nvPr>
            <p:ph type="title"/>
          </p:nvPr>
        </p:nvSpPr>
        <p:spPr>
          <a:xfrm>
            <a:off x="914400" y="152400"/>
            <a:ext cx="8015287" cy="838200"/>
          </a:xfrm>
        </p:spPr>
        <p:txBody>
          <a:bodyPr/>
          <a:lstStyle/>
          <a:p>
            <a:r>
              <a:rPr lang="en-US" dirty="0"/>
              <a:t>Ground &amp; Sectional Clearances</a:t>
            </a:r>
          </a:p>
        </p:txBody>
      </p:sp>
      <p:sp>
        <p:nvSpPr>
          <p:cNvPr id="4" name="TextBox 3">
            <a:extLst>
              <a:ext uri="{FF2B5EF4-FFF2-40B4-BE49-F238E27FC236}">
                <a16:creationId xmlns:a16="http://schemas.microsoft.com/office/drawing/2014/main" id="{A3A429AA-B606-1F23-CDCE-F509D1EA16F1}"/>
              </a:ext>
            </a:extLst>
          </p:cNvPr>
          <p:cNvSpPr txBox="1"/>
          <p:nvPr/>
        </p:nvSpPr>
        <p:spPr>
          <a:xfrm>
            <a:off x="564356" y="990600"/>
            <a:ext cx="8015287" cy="2554545"/>
          </a:xfrm>
          <a:prstGeom prst="rect">
            <a:avLst/>
          </a:prstGeom>
          <a:noFill/>
        </p:spPr>
        <p:txBody>
          <a:bodyPr wrap="square">
            <a:spAutoFit/>
          </a:bodyPr>
          <a:lstStyle/>
          <a:p>
            <a:r>
              <a:rPr lang="en-US" sz="2000" dirty="0"/>
              <a:t>As per clause 64, 2 (a) (</a:t>
            </a:r>
            <a:r>
              <a:rPr lang="en-US" sz="2000" dirty="0" err="1"/>
              <a:t>i</a:t>
            </a:r>
            <a:r>
              <a:rPr lang="en-US" sz="2000" dirty="0"/>
              <a:t>) of Indian Electricity Rules,</a:t>
            </a:r>
          </a:p>
          <a:p>
            <a:r>
              <a:rPr lang="en-US" sz="2000" dirty="0"/>
              <a:t>(</a:t>
            </a:r>
            <a:r>
              <a:rPr lang="en-US" sz="2000" dirty="0" err="1"/>
              <a:t>i</a:t>
            </a:r>
            <a:r>
              <a:rPr lang="en-US" sz="2000" dirty="0"/>
              <a:t>) Clearances shall be provided for electrical apparatus so that sufficient space is available for easy operation and maintenance without any hazard to the operating and maintenance personnel working near the equipment and for ensuring adequate ventilation.</a:t>
            </a:r>
          </a:p>
          <a:p>
            <a:r>
              <a:rPr lang="en-US" sz="2000" dirty="0"/>
              <a:t>(ii) The following minimum clearances shall be maintained for bare conductors or live parts of any apparatus in out-door substations, excluding overhead lines, of HV and EHV installations</a:t>
            </a:r>
          </a:p>
        </p:txBody>
      </p:sp>
      <p:graphicFrame>
        <p:nvGraphicFramePr>
          <p:cNvPr id="5" name="Table 5">
            <a:extLst>
              <a:ext uri="{FF2B5EF4-FFF2-40B4-BE49-F238E27FC236}">
                <a16:creationId xmlns:a16="http://schemas.microsoft.com/office/drawing/2014/main" id="{21CC062A-7A55-C279-05B6-269BA96D07F0}"/>
              </a:ext>
            </a:extLst>
          </p:cNvPr>
          <p:cNvGraphicFramePr>
            <a:graphicFrameLocks noGrp="1"/>
          </p:cNvGraphicFramePr>
          <p:nvPr>
            <p:extLst>
              <p:ext uri="{D42A27DB-BD31-4B8C-83A1-F6EECF244321}">
                <p14:modId xmlns:p14="http://schemas.microsoft.com/office/powerpoint/2010/main" val="2470829749"/>
              </p:ext>
            </p:extLst>
          </p:nvPr>
        </p:nvGraphicFramePr>
        <p:xfrm>
          <a:off x="1143000" y="3545145"/>
          <a:ext cx="6858000" cy="30175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812692239"/>
                    </a:ext>
                  </a:extLst>
                </a:gridCol>
                <a:gridCol w="2286000">
                  <a:extLst>
                    <a:ext uri="{9D8B030D-6E8A-4147-A177-3AD203B41FA5}">
                      <a16:colId xmlns:a16="http://schemas.microsoft.com/office/drawing/2014/main" val="352769970"/>
                    </a:ext>
                  </a:extLst>
                </a:gridCol>
                <a:gridCol w="2286000">
                  <a:extLst>
                    <a:ext uri="{9D8B030D-6E8A-4147-A177-3AD203B41FA5}">
                      <a16:colId xmlns:a16="http://schemas.microsoft.com/office/drawing/2014/main" val="2818590893"/>
                    </a:ext>
                  </a:extLst>
                </a:gridCol>
              </a:tblGrid>
              <a:tr h="679295">
                <a:tc>
                  <a:txBody>
                    <a:bodyPr/>
                    <a:lstStyle/>
                    <a:p>
                      <a:pPr algn="ctr"/>
                      <a:r>
                        <a:rPr lang="en-US" sz="2400" dirty="0"/>
                        <a:t>Voltage Class</a:t>
                      </a:r>
                    </a:p>
                    <a:p>
                      <a:pPr algn="ctr"/>
                      <a:r>
                        <a:rPr lang="en-US" sz="2400" dirty="0"/>
                        <a:t> (in KV)</a:t>
                      </a:r>
                    </a:p>
                  </a:txBody>
                  <a:tcPr/>
                </a:tc>
                <a:tc>
                  <a:txBody>
                    <a:bodyPr/>
                    <a:lstStyle/>
                    <a:p>
                      <a:pPr algn="ctr"/>
                      <a:r>
                        <a:rPr lang="en-US" sz="2400" dirty="0"/>
                        <a:t>Ground Clearance (</a:t>
                      </a:r>
                      <a:r>
                        <a:rPr lang="en-US" sz="2400" dirty="0" err="1"/>
                        <a:t>mtrs</a:t>
                      </a:r>
                      <a:r>
                        <a:rPr lang="en-US" sz="2400" dirty="0"/>
                        <a:t>)</a:t>
                      </a:r>
                    </a:p>
                  </a:txBody>
                  <a:tcPr/>
                </a:tc>
                <a:tc>
                  <a:txBody>
                    <a:bodyPr/>
                    <a:lstStyle/>
                    <a:p>
                      <a:pPr algn="ctr"/>
                      <a:r>
                        <a:rPr lang="en-US" sz="2400" dirty="0"/>
                        <a:t>Sectional Clearance (</a:t>
                      </a:r>
                      <a:r>
                        <a:rPr lang="en-US" sz="2400" dirty="0" err="1"/>
                        <a:t>mtrs</a:t>
                      </a:r>
                      <a:r>
                        <a:rPr lang="en-US" sz="2400" dirty="0"/>
                        <a:t>)</a:t>
                      </a:r>
                    </a:p>
                  </a:txBody>
                  <a:tcPr/>
                </a:tc>
                <a:extLst>
                  <a:ext uri="{0D108BD9-81ED-4DB2-BD59-A6C34878D82A}">
                    <a16:rowId xmlns:a16="http://schemas.microsoft.com/office/drawing/2014/main" val="4141635983"/>
                  </a:ext>
                </a:extLst>
              </a:tr>
              <a:tr h="342612">
                <a:tc>
                  <a:txBody>
                    <a:bodyPr/>
                    <a:lstStyle/>
                    <a:p>
                      <a:pPr algn="ctr"/>
                      <a:r>
                        <a:rPr lang="en-US" sz="1800" dirty="0" err="1"/>
                        <a:t>Upto</a:t>
                      </a:r>
                      <a:r>
                        <a:rPr lang="en-US" sz="1800" dirty="0"/>
                        <a:t> 11kV</a:t>
                      </a:r>
                    </a:p>
                  </a:txBody>
                  <a:tcPr/>
                </a:tc>
                <a:tc>
                  <a:txBody>
                    <a:bodyPr/>
                    <a:lstStyle/>
                    <a:p>
                      <a:pPr algn="ctr"/>
                      <a:r>
                        <a:rPr lang="en-US" sz="1800" dirty="0"/>
                        <a:t>2.75</a:t>
                      </a:r>
                    </a:p>
                  </a:txBody>
                  <a:tcPr/>
                </a:tc>
                <a:tc>
                  <a:txBody>
                    <a:bodyPr/>
                    <a:lstStyle/>
                    <a:p>
                      <a:pPr algn="ctr"/>
                      <a:r>
                        <a:rPr lang="en-US" sz="1800" dirty="0"/>
                        <a:t>2.6</a:t>
                      </a:r>
                    </a:p>
                  </a:txBody>
                  <a:tcPr/>
                </a:tc>
                <a:extLst>
                  <a:ext uri="{0D108BD9-81ED-4DB2-BD59-A6C34878D82A}">
                    <a16:rowId xmlns:a16="http://schemas.microsoft.com/office/drawing/2014/main" val="3895300116"/>
                  </a:ext>
                </a:extLst>
              </a:tr>
              <a:tr h="342612">
                <a:tc>
                  <a:txBody>
                    <a:bodyPr/>
                    <a:lstStyle/>
                    <a:p>
                      <a:pPr algn="ctr"/>
                      <a:r>
                        <a:rPr lang="en-US" sz="1800" dirty="0" err="1"/>
                        <a:t>Upto</a:t>
                      </a:r>
                      <a:r>
                        <a:rPr lang="en-US" sz="1800" dirty="0"/>
                        <a:t> 33kV</a:t>
                      </a:r>
                    </a:p>
                  </a:txBody>
                  <a:tcPr/>
                </a:tc>
                <a:tc>
                  <a:txBody>
                    <a:bodyPr/>
                    <a:lstStyle/>
                    <a:p>
                      <a:pPr algn="ctr"/>
                      <a:r>
                        <a:rPr lang="en-US" sz="1800" dirty="0"/>
                        <a:t>3.7</a:t>
                      </a:r>
                    </a:p>
                  </a:txBody>
                  <a:tcPr/>
                </a:tc>
                <a:tc>
                  <a:txBody>
                    <a:bodyPr/>
                    <a:lstStyle/>
                    <a:p>
                      <a:pPr algn="ctr"/>
                      <a:r>
                        <a:rPr lang="en-US" sz="1800" dirty="0"/>
                        <a:t>2.8</a:t>
                      </a:r>
                    </a:p>
                  </a:txBody>
                  <a:tcPr/>
                </a:tc>
                <a:extLst>
                  <a:ext uri="{0D108BD9-81ED-4DB2-BD59-A6C34878D82A}">
                    <a16:rowId xmlns:a16="http://schemas.microsoft.com/office/drawing/2014/main" val="3590701491"/>
                  </a:ext>
                </a:extLst>
              </a:tr>
              <a:tr h="342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Upto</a:t>
                      </a:r>
                      <a:r>
                        <a:rPr lang="en-US" sz="1800" dirty="0"/>
                        <a:t> 66kV</a:t>
                      </a:r>
                    </a:p>
                  </a:txBody>
                  <a:tcPr/>
                </a:tc>
                <a:tc>
                  <a:txBody>
                    <a:bodyPr/>
                    <a:lstStyle/>
                    <a:p>
                      <a:pPr algn="ctr"/>
                      <a:r>
                        <a:rPr lang="en-US" sz="1800" dirty="0"/>
                        <a:t>4.0</a:t>
                      </a:r>
                    </a:p>
                  </a:txBody>
                  <a:tcPr/>
                </a:tc>
                <a:tc>
                  <a:txBody>
                    <a:bodyPr/>
                    <a:lstStyle/>
                    <a:p>
                      <a:pPr algn="ctr"/>
                      <a:r>
                        <a:rPr lang="en-US" sz="1800" dirty="0"/>
                        <a:t>3.0</a:t>
                      </a:r>
                    </a:p>
                  </a:txBody>
                  <a:tcPr/>
                </a:tc>
                <a:extLst>
                  <a:ext uri="{0D108BD9-81ED-4DB2-BD59-A6C34878D82A}">
                    <a16:rowId xmlns:a16="http://schemas.microsoft.com/office/drawing/2014/main" val="2064058907"/>
                  </a:ext>
                </a:extLst>
              </a:tr>
              <a:tr h="342612">
                <a:tc>
                  <a:txBody>
                    <a:bodyPr/>
                    <a:lstStyle/>
                    <a:p>
                      <a:pPr algn="ctr"/>
                      <a:r>
                        <a:rPr lang="en-US" sz="1800" dirty="0" err="1"/>
                        <a:t>Upto</a:t>
                      </a:r>
                      <a:r>
                        <a:rPr lang="en-US" sz="1800" dirty="0"/>
                        <a:t> 132kV</a:t>
                      </a:r>
                    </a:p>
                  </a:txBody>
                  <a:tcPr/>
                </a:tc>
                <a:tc>
                  <a:txBody>
                    <a:bodyPr/>
                    <a:lstStyle/>
                    <a:p>
                      <a:pPr algn="ctr"/>
                      <a:r>
                        <a:rPr lang="en-US" sz="1800" dirty="0"/>
                        <a:t>4.6</a:t>
                      </a:r>
                    </a:p>
                  </a:txBody>
                  <a:tcPr/>
                </a:tc>
                <a:tc>
                  <a:txBody>
                    <a:bodyPr/>
                    <a:lstStyle/>
                    <a:p>
                      <a:pPr algn="ctr"/>
                      <a:r>
                        <a:rPr lang="en-US" sz="1800" dirty="0"/>
                        <a:t>3.5</a:t>
                      </a:r>
                    </a:p>
                  </a:txBody>
                  <a:tcPr/>
                </a:tc>
                <a:extLst>
                  <a:ext uri="{0D108BD9-81ED-4DB2-BD59-A6C34878D82A}">
                    <a16:rowId xmlns:a16="http://schemas.microsoft.com/office/drawing/2014/main" val="663679554"/>
                  </a:ext>
                </a:extLst>
              </a:tr>
              <a:tr h="342612">
                <a:tc>
                  <a:txBody>
                    <a:bodyPr/>
                    <a:lstStyle/>
                    <a:p>
                      <a:pPr algn="ctr"/>
                      <a:r>
                        <a:rPr lang="en-US" sz="1800" dirty="0" err="1"/>
                        <a:t>Upto</a:t>
                      </a:r>
                      <a:r>
                        <a:rPr lang="en-US" sz="1800" dirty="0"/>
                        <a:t> 220kV</a:t>
                      </a:r>
                    </a:p>
                  </a:txBody>
                  <a:tcPr/>
                </a:tc>
                <a:tc>
                  <a:txBody>
                    <a:bodyPr/>
                    <a:lstStyle/>
                    <a:p>
                      <a:pPr algn="ctr"/>
                      <a:r>
                        <a:rPr lang="en-US" sz="1800" dirty="0"/>
                        <a:t>5.5</a:t>
                      </a:r>
                    </a:p>
                  </a:txBody>
                  <a:tcPr/>
                </a:tc>
                <a:tc>
                  <a:txBody>
                    <a:bodyPr/>
                    <a:lstStyle/>
                    <a:p>
                      <a:pPr algn="ctr"/>
                      <a:r>
                        <a:rPr lang="en-US" sz="1800" dirty="0"/>
                        <a:t>4.3</a:t>
                      </a:r>
                    </a:p>
                  </a:txBody>
                  <a:tcPr/>
                </a:tc>
                <a:extLst>
                  <a:ext uri="{0D108BD9-81ED-4DB2-BD59-A6C34878D82A}">
                    <a16:rowId xmlns:a16="http://schemas.microsoft.com/office/drawing/2014/main" val="1661173181"/>
                  </a:ext>
                </a:extLst>
              </a:tr>
              <a:tr h="342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Upto</a:t>
                      </a:r>
                      <a:r>
                        <a:rPr lang="en-US" sz="1800" dirty="0"/>
                        <a:t> 400kV</a:t>
                      </a:r>
                    </a:p>
                  </a:txBody>
                  <a:tcPr/>
                </a:tc>
                <a:tc>
                  <a:txBody>
                    <a:bodyPr/>
                    <a:lstStyle/>
                    <a:p>
                      <a:pPr algn="ctr"/>
                      <a:r>
                        <a:rPr lang="en-US" sz="1800" dirty="0"/>
                        <a:t>8.0</a:t>
                      </a:r>
                    </a:p>
                  </a:txBody>
                  <a:tcPr/>
                </a:tc>
                <a:tc>
                  <a:txBody>
                    <a:bodyPr/>
                    <a:lstStyle/>
                    <a:p>
                      <a:pPr algn="ctr"/>
                      <a:r>
                        <a:rPr lang="en-US" sz="1800" dirty="0"/>
                        <a:t>6.5</a:t>
                      </a:r>
                    </a:p>
                  </a:txBody>
                  <a:tcPr/>
                </a:tc>
                <a:extLst>
                  <a:ext uri="{0D108BD9-81ED-4DB2-BD59-A6C34878D82A}">
                    <a16:rowId xmlns:a16="http://schemas.microsoft.com/office/drawing/2014/main" val="2534985507"/>
                  </a:ext>
                </a:extLst>
              </a:tr>
            </a:tbl>
          </a:graphicData>
        </a:graphic>
      </p:graphicFrame>
    </p:spTree>
    <p:extLst>
      <p:ext uri="{BB962C8B-B14F-4D97-AF65-F5344CB8AC3E}">
        <p14:creationId xmlns:p14="http://schemas.microsoft.com/office/powerpoint/2010/main" val="2743100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E68CCF5-B13D-2C12-3714-CE9BBD9B0D88}"/>
              </a:ext>
            </a:extLst>
          </p:cNvPr>
          <p:cNvSpPr>
            <a:spLocks noGrp="1" noChangeArrowheads="1"/>
          </p:cNvSpPr>
          <p:nvPr>
            <p:ph type="title"/>
          </p:nvPr>
        </p:nvSpPr>
        <p:spPr/>
        <p:txBody>
          <a:bodyPr>
            <a:normAutofit/>
          </a:bodyPr>
          <a:lstStyle/>
          <a:p>
            <a:pPr algn="ctr" eaLnBrk="1" hangingPunct="1"/>
            <a:r>
              <a:rPr lang="en-US" altLang="en-US" sz="3100" dirty="0"/>
              <a:t>Insulation Level - Min. P-E, P-P Clearance</a:t>
            </a:r>
            <a:br>
              <a:rPr lang="en-US" altLang="en-US" sz="3100" dirty="0"/>
            </a:br>
            <a:r>
              <a:rPr lang="en-US" altLang="en-US" sz="1800" dirty="0"/>
              <a:t>(CIGRE SC 23)</a:t>
            </a:r>
            <a:endParaRPr lang="en-US" altLang="en-US" sz="3100" dirty="0"/>
          </a:p>
        </p:txBody>
      </p:sp>
      <p:graphicFrame>
        <p:nvGraphicFramePr>
          <p:cNvPr id="144440" name="Group 56">
            <a:extLst>
              <a:ext uri="{FF2B5EF4-FFF2-40B4-BE49-F238E27FC236}">
                <a16:creationId xmlns:a16="http://schemas.microsoft.com/office/drawing/2014/main" id="{0734AD86-3B1F-B973-A20C-61E87550EFE1}"/>
              </a:ext>
            </a:extLst>
          </p:cNvPr>
          <p:cNvGraphicFramePr>
            <a:graphicFrameLocks noGrp="1"/>
          </p:cNvGraphicFramePr>
          <p:nvPr>
            <p:ph type="tbl" idx="1"/>
          </p:nvPr>
        </p:nvGraphicFramePr>
        <p:xfrm>
          <a:off x="684213" y="1524000"/>
          <a:ext cx="7240587" cy="3810000"/>
        </p:xfrm>
        <a:graphic>
          <a:graphicData uri="http://schemas.openxmlformats.org/drawingml/2006/table">
            <a:tbl>
              <a:tblPr/>
              <a:tblGrid>
                <a:gridCol w="5659437">
                  <a:extLst>
                    <a:ext uri="{9D8B030D-6E8A-4147-A177-3AD203B41FA5}">
                      <a16:colId xmlns:a16="http://schemas.microsoft.com/office/drawing/2014/main" val="20000"/>
                    </a:ext>
                  </a:extLst>
                </a:gridCol>
                <a:gridCol w="1581150">
                  <a:extLst>
                    <a:ext uri="{9D8B030D-6E8A-4147-A177-3AD203B41FA5}">
                      <a16:colId xmlns:a16="http://schemas.microsoft.com/office/drawing/2014/main" val="20001"/>
                    </a:ext>
                  </a:extLst>
                </a:gridCol>
              </a:tblGrid>
              <a:tr h="1270000">
                <a:tc>
                  <a:txBody>
                    <a:bodyPr/>
                    <a:lstStyle/>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Insulation Level (kV)</a:t>
                      </a:r>
                    </a:p>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		- Rated Switching impulse withstand voltage</a:t>
                      </a:r>
                    </a:p>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		- Rated lightning impulse withstand voltage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1050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1425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0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Minimum Phase – Ground Air Clearance (mm)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	- Rod to Rod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	- Rod to structure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2600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3360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(3500)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0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Minimum Phase – Phase Air Clearance (mm)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	- Ring to Ring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	- Rod to Rod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3400 (4000)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4200 (4200)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2001" name="AutoShape 54">
            <a:hlinkClick r:id="rId2" action="ppaction://hlinksldjump" highlightClick="1"/>
            <a:extLst>
              <a:ext uri="{FF2B5EF4-FFF2-40B4-BE49-F238E27FC236}">
                <a16:creationId xmlns:a16="http://schemas.microsoft.com/office/drawing/2014/main" id="{FF55BE86-DD5A-BA44-2B0C-EE1B096A07C5}"/>
              </a:ext>
            </a:extLst>
          </p:cNvPr>
          <p:cNvSpPr>
            <a:spLocks noChangeArrowheads="1"/>
          </p:cNvSpPr>
          <p:nvPr/>
        </p:nvSpPr>
        <p:spPr bwMode="auto">
          <a:xfrm>
            <a:off x="7924800" y="6324600"/>
            <a:ext cx="914400" cy="304800"/>
          </a:xfrm>
          <a:prstGeom prst="actionButtonBlank">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6006896-0D4D-95C8-60CD-0969BFD14719}"/>
              </a:ext>
            </a:extLst>
          </p:cNvPr>
          <p:cNvSpPr>
            <a:spLocks noGrp="1" noChangeArrowheads="1"/>
          </p:cNvSpPr>
          <p:nvPr>
            <p:ph type="title"/>
          </p:nvPr>
        </p:nvSpPr>
        <p:spPr/>
        <p:txBody>
          <a:bodyPr/>
          <a:lstStyle/>
          <a:p>
            <a:pPr eaLnBrk="1" hangingPunct="1"/>
            <a:r>
              <a:rPr lang="en-US" altLang="en-US" sz="3400"/>
              <a:t>System parameters Contd..</a:t>
            </a:r>
          </a:p>
        </p:txBody>
      </p:sp>
      <p:graphicFrame>
        <p:nvGraphicFramePr>
          <p:cNvPr id="69679" name="Group 47">
            <a:extLst>
              <a:ext uri="{FF2B5EF4-FFF2-40B4-BE49-F238E27FC236}">
                <a16:creationId xmlns:a16="http://schemas.microsoft.com/office/drawing/2014/main" id="{0779B9F6-6E7B-24F3-2BAE-A792E6E7562B}"/>
              </a:ext>
            </a:extLst>
          </p:cNvPr>
          <p:cNvGraphicFramePr>
            <a:graphicFrameLocks noGrp="1"/>
          </p:cNvGraphicFramePr>
          <p:nvPr>
            <p:ph type="tbl" idx="1"/>
          </p:nvPr>
        </p:nvGraphicFramePr>
        <p:xfrm>
          <a:off x="684213" y="1371600"/>
          <a:ext cx="7747000" cy="4821880"/>
        </p:xfrm>
        <a:graphic>
          <a:graphicData uri="http://schemas.openxmlformats.org/drawingml/2006/table">
            <a:tbl>
              <a:tblPr/>
              <a:tblGrid>
                <a:gridCol w="533400">
                  <a:extLst>
                    <a:ext uri="{9D8B030D-6E8A-4147-A177-3AD203B41FA5}">
                      <a16:colId xmlns:a16="http://schemas.microsoft.com/office/drawing/2014/main" val="20000"/>
                    </a:ext>
                  </a:extLst>
                </a:gridCol>
                <a:gridCol w="3278187">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344613">
                  <a:extLst>
                    <a:ext uri="{9D8B030D-6E8A-4147-A177-3AD203B41FA5}">
                      <a16:colId xmlns:a16="http://schemas.microsoft.com/office/drawing/2014/main" val="20004"/>
                    </a:ext>
                  </a:extLst>
                </a:gridCol>
              </a:tblGrid>
              <a:tr h="3504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1" i="0" u="none" strike="noStrike" cap="none" normalizeH="0" baseline="0">
                          <a:ln>
                            <a:noFill/>
                          </a:ln>
                          <a:solidFill>
                            <a:schemeClr val="tx1"/>
                          </a:solidFill>
                          <a:effectLst/>
                          <a:latin typeface="Arial" charset="0"/>
                        </a:rPr>
                        <a:t>Sr.</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1" i="0" u="none" strike="noStrike" cap="none" normalizeH="0" baseline="0">
                          <a:ln>
                            <a:noFill/>
                          </a:ln>
                          <a:solidFill>
                            <a:schemeClr val="tx1"/>
                          </a:solidFill>
                          <a:effectLst/>
                          <a:latin typeface="Arial" charset="0"/>
                        </a:rPr>
                        <a:t>Description</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1" i="0" u="none" strike="noStrike" cap="none" normalizeH="0" baseline="0">
                          <a:ln>
                            <a:noFill/>
                          </a:ln>
                          <a:solidFill>
                            <a:schemeClr val="tx1"/>
                          </a:solidFill>
                          <a:effectLst/>
                          <a:latin typeface="Arial" charset="0"/>
                        </a:rPr>
                        <a:t>400kV</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1" i="0" u="none" strike="noStrike" cap="none" normalizeH="0" baseline="0">
                          <a:ln>
                            <a:noFill/>
                          </a:ln>
                          <a:solidFill>
                            <a:schemeClr val="tx1"/>
                          </a:solidFill>
                          <a:effectLst/>
                          <a:latin typeface="Arial" charset="0"/>
                        </a:rPr>
                        <a:t>220kV</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1" i="0" u="none" strike="noStrike" cap="none" normalizeH="0" baseline="0">
                          <a:ln>
                            <a:noFill/>
                          </a:ln>
                          <a:solidFill>
                            <a:schemeClr val="tx1"/>
                          </a:solidFill>
                          <a:effectLst/>
                          <a:latin typeface="Arial" charset="0"/>
                        </a:rPr>
                        <a:t>132kV</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047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11.</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Rated insulation levels</a:t>
                      </a:r>
                    </a:p>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i) Full wave impulse</a:t>
                      </a:r>
                    </a:p>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withstand voltage</a:t>
                      </a:r>
                    </a:p>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   -- for lines</a:t>
                      </a:r>
                    </a:p>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   -- for reactor/ X’mer</a:t>
                      </a:r>
                    </a:p>
                    <a:p>
                      <a:pPr marL="577850" marR="0" lvl="0" indent="-57785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   -- for other equipments</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1550kVp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1300kVp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1425kVp</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1050kVp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950kVp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1050kVp</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650kVp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550kVp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650kVp</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13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7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ii) Switching impulse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withstand voltage (dry/wet)  </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1050kVp</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047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7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iii) One min. power freq.</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withstand voltage (dry/wet)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   -- for lines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   -- for CB / Isolator (L –G)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          (Across open terminal)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   -- for other equipments</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680kV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520kV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610kV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630kV</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460kV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460kV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530kV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460kV</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7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275kV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275kV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315kV</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700" b="0" i="0" u="none" strike="noStrike" cap="none" normalizeH="0" baseline="0">
                          <a:ln>
                            <a:noFill/>
                          </a:ln>
                          <a:solidFill>
                            <a:schemeClr val="tx1"/>
                          </a:solidFill>
                          <a:effectLst/>
                          <a:latin typeface="Arial" charset="0"/>
                        </a:rPr>
                        <a:t>275kV</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learance1">
            <a:extLst>
              <a:ext uri="{FF2B5EF4-FFF2-40B4-BE49-F238E27FC236}">
                <a16:creationId xmlns:a16="http://schemas.microsoft.com/office/drawing/2014/main" id="{698F63F7-BD47-B3F8-CAB3-446F00B32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61" t="12044" r="24774" b="6204"/>
          <a:stretch>
            <a:fillRect/>
          </a:stretch>
        </p:blipFill>
        <p:spPr bwMode="auto">
          <a:xfrm>
            <a:off x="594852" y="762000"/>
            <a:ext cx="786334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learance2">
            <a:extLst>
              <a:ext uri="{FF2B5EF4-FFF2-40B4-BE49-F238E27FC236}">
                <a16:creationId xmlns:a16="http://schemas.microsoft.com/office/drawing/2014/main" id="{5E186105-0C3C-FFCA-6607-4C7F75736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59" t="17883" r="26576" b="3285"/>
          <a:stretch>
            <a:fillRect/>
          </a:stretch>
        </p:blipFill>
        <p:spPr bwMode="auto">
          <a:xfrm>
            <a:off x="516597" y="1066800"/>
            <a:ext cx="809400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A7B1F2B-0D05-BCCC-69FB-FABA2D92F16A}"/>
              </a:ext>
            </a:extLst>
          </p:cNvPr>
          <p:cNvSpPr>
            <a:spLocks noGrp="1" noChangeArrowheads="1"/>
          </p:cNvSpPr>
          <p:nvPr>
            <p:ph type="title"/>
          </p:nvPr>
        </p:nvSpPr>
        <p:spPr>
          <a:xfrm>
            <a:off x="677235" y="304800"/>
            <a:ext cx="5952166" cy="914400"/>
          </a:xfrm>
        </p:spPr>
        <p:txBody>
          <a:bodyPr/>
          <a:lstStyle/>
          <a:p>
            <a:pPr eaLnBrk="1" hangingPunct="1"/>
            <a:r>
              <a:rPr lang="en-US" altLang="en-US" sz="3400" dirty="0"/>
              <a:t>Clearance Diagram</a:t>
            </a:r>
          </a:p>
        </p:txBody>
      </p:sp>
      <p:pic>
        <p:nvPicPr>
          <p:cNvPr id="45059" name="Picture 3" descr="CT &amp; ISO">
            <a:extLst>
              <a:ext uri="{FF2B5EF4-FFF2-40B4-BE49-F238E27FC236}">
                <a16:creationId xmlns:a16="http://schemas.microsoft.com/office/drawing/2014/main" id="{F89D9AEB-EE1F-9954-1F2C-1BC0A3C6E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72" t="32481" r="46396" b="20802"/>
          <a:stretch>
            <a:fillRect/>
          </a:stretch>
        </p:blipFill>
        <p:spPr bwMode="auto">
          <a:xfrm>
            <a:off x="677234" y="1600200"/>
            <a:ext cx="7399966"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E851053-09FE-2CAD-FA7E-2C6F9B6578D6}"/>
              </a:ext>
            </a:extLst>
          </p:cNvPr>
          <p:cNvSpPr>
            <a:spLocks noGrp="1" noChangeArrowheads="1"/>
          </p:cNvSpPr>
          <p:nvPr>
            <p:ph type="title"/>
          </p:nvPr>
        </p:nvSpPr>
        <p:spPr>
          <a:xfrm>
            <a:off x="856061" y="381000"/>
            <a:ext cx="6611540" cy="1295400"/>
          </a:xfrm>
        </p:spPr>
        <p:txBody>
          <a:bodyPr/>
          <a:lstStyle/>
          <a:p>
            <a:pPr eaLnBrk="1" hangingPunct="1"/>
            <a:r>
              <a:rPr lang="en-US" altLang="en-US" sz="3400" dirty="0"/>
              <a:t>Clearances at High Altitude</a:t>
            </a:r>
          </a:p>
        </p:txBody>
      </p:sp>
      <p:sp>
        <p:nvSpPr>
          <p:cNvPr id="46083" name="Rectangle 3">
            <a:extLst>
              <a:ext uri="{FF2B5EF4-FFF2-40B4-BE49-F238E27FC236}">
                <a16:creationId xmlns:a16="http://schemas.microsoft.com/office/drawing/2014/main" id="{28EAE0CE-6B64-6B48-D172-844081153493}"/>
              </a:ext>
            </a:extLst>
          </p:cNvPr>
          <p:cNvSpPr>
            <a:spLocks noGrp="1" noChangeArrowheads="1"/>
          </p:cNvSpPr>
          <p:nvPr>
            <p:ph idx="1"/>
          </p:nvPr>
        </p:nvSpPr>
        <p:spPr>
          <a:xfrm>
            <a:off x="856060" y="1676400"/>
            <a:ext cx="7429499" cy="4114801"/>
          </a:xfrm>
          <a:noFill/>
        </p:spPr>
        <p:txBody>
          <a:bodyPr>
            <a:normAutofit/>
          </a:bodyPr>
          <a:lstStyle/>
          <a:p>
            <a:pPr eaLnBrk="1" hangingPunct="1">
              <a:lnSpc>
                <a:spcPct val="175000"/>
              </a:lnSpc>
            </a:pPr>
            <a:r>
              <a:rPr lang="en-US" altLang="en-US" sz="2400" dirty="0"/>
              <a:t>Normal clearances are valid for altitude </a:t>
            </a:r>
            <a:r>
              <a:rPr lang="en-US" altLang="en-US" sz="2400" dirty="0" err="1"/>
              <a:t>upto</a:t>
            </a:r>
            <a:r>
              <a:rPr lang="en-US" altLang="en-US" sz="2400" dirty="0"/>
              <a:t> 1000 </a:t>
            </a:r>
            <a:r>
              <a:rPr lang="en-US" altLang="en-US" sz="2400" dirty="0" err="1"/>
              <a:t>mtr</a:t>
            </a:r>
            <a:r>
              <a:rPr lang="en-US" altLang="en-US" sz="2400" dirty="0"/>
              <a:t> above MSL</a:t>
            </a:r>
          </a:p>
          <a:p>
            <a:pPr eaLnBrk="1" hangingPunct="1">
              <a:lnSpc>
                <a:spcPct val="175000"/>
              </a:lnSpc>
            </a:pPr>
            <a:r>
              <a:rPr lang="en-US" altLang="en-US" sz="2400" dirty="0"/>
              <a:t>At altitude &gt; 1000 </a:t>
            </a:r>
            <a:r>
              <a:rPr lang="en-US" altLang="en-US" sz="2400" dirty="0" err="1"/>
              <a:t>mtr</a:t>
            </a:r>
            <a:r>
              <a:rPr lang="en-US" altLang="en-US" sz="2400" dirty="0"/>
              <a:t> above MSL, reduction of dielectric strength of air</a:t>
            </a:r>
          </a:p>
          <a:p>
            <a:pPr eaLnBrk="1" hangingPunct="1">
              <a:lnSpc>
                <a:spcPct val="175000"/>
              </a:lnSpc>
            </a:pPr>
            <a:r>
              <a:rPr lang="en-US" altLang="en-US" sz="2400" dirty="0"/>
              <a:t>From 1000 </a:t>
            </a:r>
            <a:r>
              <a:rPr lang="en-US" altLang="en-US" sz="2400" dirty="0" err="1"/>
              <a:t>mtr</a:t>
            </a:r>
            <a:r>
              <a:rPr lang="en-US" altLang="en-US" sz="2400" dirty="0"/>
              <a:t> to 3000 </a:t>
            </a:r>
            <a:r>
              <a:rPr lang="en-US" altLang="en-US" sz="2400" dirty="0" err="1"/>
              <a:t>mtr</a:t>
            </a:r>
            <a:r>
              <a:rPr lang="en-US" altLang="en-US" sz="2400" dirty="0"/>
              <a:t> clearance to be increased by 1.25% per 100 </a:t>
            </a:r>
            <a:r>
              <a:rPr lang="en-US" altLang="en-US" sz="2400" dirty="0" err="1"/>
              <a:t>mtr</a:t>
            </a:r>
            <a:endParaRPr lang="en-US"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EE3190A-2C22-0A1A-88B0-79B0098557E4}"/>
              </a:ext>
            </a:extLst>
          </p:cNvPr>
          <p:cNvSpPr>
            <a:spLocks noGrp="1" noChangeArrowheads="1"/>
          </p:cNvSpPr>
          <p:nvPr>
            <p:ph type="title"/>
          </p:nvPr>
        </p:nvSpPr>
        <p:spPr>
          <a:xfrm>
            <a:off x="1447801" y="304800"/>
            <a:ext cx="6477000" cy="914400"/>
          </a:xfrm>
        </p:spPr>
        <p:txBody>
          <a:bodyPr/>
          <a:lstStyle/>
          <a:p>
            <a:pPr eaLnBrk="1" hangingPunct="1"/>
            <a:r>
              <a:rPr lang="en-US" altLang="en-US" sz="3400" dirty="0"/>
              <a:t>Creepage Distance</a:t>
            </a:r>
          </a:p>
        </p:txBody>
      </p:sp>
      <p:graphicFrame>
        <p:nvGraphicFramePr>
          <p:cNvPr id="254979" name="Group 3">
            <a:extLst>
              <a:ext uri="{FF2B5EF4-FFF2-40B4-BE49-F238E27FC236}">
                <a16:creationId xmlns:a16="http://schemas.microsoft.com/office/drawing/2014/main" id="{8625A666-BA34-DEC0-624B-2EF6074281F2}"/>
              </a:ext>
            </a:extLst>
          </p:cNvPr>
          <p:cNvGraphicFramePr>
            <a:graphicFrameLocks noGrp="1"/>
          </p:cNvGraphicFramePr>
          <p:nvPr>
            <p:ph type="tbl" idx="1"/>
          </p:nvPr>
        </p:nvGraphicFramePr>
        <p:xfrm>
          <a:off x="1066800" y="1684338"/>
          <a:ext cx="7018338" cy="4259263"/>
        </p:xfrm>
        <a:graphic>
          <a:graphicData uri="http://schemas.openxmlformats.org/drawingml/2006/table">
            <a:tbl>
              <a:tblPr/>
              <a:tblGrid>
                <a:gridCol w="1828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tblGrid>
              <a:tr h="9636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Degree of Contamination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Examples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Min. creepage dist. Mm/kV</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Slight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Predominantly rural areas without industry and far from sea air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3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Moderate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Areas in which little severe pollution is expected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Severe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Industrial areas with relatively severe pollution, sea air etc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3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Very severe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Areas with heavy industry and much dust, fog, sea air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31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F077841-278C-4686-D3BF-1C896E22805C}"/>
              </a:ext>
            </a:extLst>
          </p:cNvPr>
          <p:cNvSpPr>
            <a:spLocks noGrp="1" noChangeArrowheads="1"/>
          </p:cNvSpPr>
          <p:nvPr>
            <p:ph type="title"/>
          </p:nvPr>
        </p:nvSpPr>
        <p:spPr>
          <a:xfrm>
            <a:off x="1371600" y="304800"/>
            <a:ext cx="4630340" cy="1134082"/>
          </a:xfrm>
        </p:spPr>
        <p:txBody>
          <a:bodyPr/>
          <a:lstStyle/>
          <a:p>
            <a:pPr eaLnBrk="1" hangingPunct="1"/>
            <a:r>
              <a:rPr lang="en-US" altLang="en-US" sz="3400"/>
              <a:t>Bus Bar Design</a:t>
            </a:r>
          </a:p>
        </p:txBody>
      </p:sp>
      <p:sp>
        <p:nvSpPr>
          <p:cNvPr id="48131" name="Rectangle 3">
            <a:extLst>
              <a:ext uri="{FF2B5EF4-FFF2-40B4-BE49-F238E27FC236}">
                <a16:creationId xmlns:a16="http://schemas.microsoft.com/office/drawing/2014/main" id="{3ED98395-0C0D-A39E-8426-9713F17D5F41}"/>
              </a:ext>
            </a:extLst>
          </p:cNvPr>
          <p:cNvSpPr>
            <a:spLocks noGrp="1" noChangeArrowheads="1"/>
          </p:cNvSpPr>
          <p:nvPr>
            <p:ph idx="1"/>
          </p:nvPr>
        </p:nvSpPr>
        <p:spPr>
          <a:xfrm>
            <a:off x="762000" y="1600200"/>
            <a:ext cx="7523559" cy="4191001"/>
          </a:xfrm>
        </p:spPr>
        <p:txBody>
          <a:bodyPr wrap="none">
            <a:normAutofit fontScale="62500" lnSpcReduction="20000"/>
          </a:bodyPr>
          <a:lstStyle/>
          <a:p>
            <a:pPr eaLnBrk="1" hangingPunct="1">
              <a:lnSpc>
                <a:spcPct val="175000"/>
              </a:lnSpc>
            </a:pPr>
            <a:r>
              <a:rPr lang="en-US" altLang="en-US" sz="3200" dirty="0"/>
              <a:t>Continuous current rating. Ampacity calculation as per IEEE:738</a:t>
            </a:r>
          </a:p>
          <a:p>
            <a:pPr eaLnBrk="1" hangingPunct="1">
              <a:lnSpc>
                <a:spcPct val="175000"/>
              </a:lnSpc>
            </a:pPr>
            <a:r>
              <a:rPr lang="en-US" altLang="en-US" sz="3200" dirty="0"/>
              <a:t>Short time current rating (40kA for 1 Sec.) IEC-865</a:t>
            </a:r>
          </a:p>
          <a:p>
            <a:pPr eaLnBrk="1" hangingPunct="1">
              <a:lnSpc>
                <a:spcPct val="175000"/>
              </a:lnSpc>
            </a:pPr>
            <a:r>
              <a:rPr lang="en-US" altLang="en-US" sz="3200" dirty="0"/>
              <a:t>Stresses in Tubular Busbar</a:t>
            </a:r>
          </a:p>
          <a:p>
            <a:pPr eaLnBrk="1" hangingPunct="1">
              <a:lnSpc>
                <a:spcPct val="175000"/>
              </a:lnSpc>
            </a:pPr>
            <a:r>
              <a:rPr lang="en-US" altLang="en-US" sz="3200" dirty="0"/>
              <a:t>Natural frequency of Tubular Busbar</a:t>
            </a:r>
          </a:p>
          <a:p>
            <a:pPr eaLnBrk="1" hangingPunct="1">
              <a:lnSpc>
                <a:spcPct val="175000"/>
              </a:lnSpc>
            </a:pPr>
            <a:r>
              <a:rPr lang="en-US" altLang="en-US" sz="3200" dirty="0"/>
              <a:t>Deflection of Tube</a:t>
            </a:r>
          </a:p>
          <a:p>
            <a:pPr eaLnBrk="1" hangingPunct="1">
              <a:lnSpc>
                <a:spcPct val="175000"/>
              </a:lnSpc>
            </a:pPr>
            <a:r>
              <a:rPr lang="en-US" altLang="en-US" sz="3200" dirty="0"/>
              <a:t>Cantilever strength of Post Insulator</a:t>
            </a:r>
          </a:p>
          <a:p>
            <a:pPr eaLnBrk="1" hangingPunct="1">
              <a:lnSpc>
                <a:spcPct val="175000"/>
              </a:lnSpc>
            </a:pPr>
            <a:r>
              <a:rPr lang="en-US" altLang="en-US" sz="3200" dirty="0"/>
              <a:t>Aeolian Vibrations</a:t>
            </a:r>
            <a:endParaRPr lang="en-US" altLang="en-US"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82975F9-D2B1-A73C-6465-030CAFA4CA7E}"/>
              </a:ext>
            </a:extLst>
          </p:cNvPr>
          <p:cNvSpPr>
            <a:spLocks noGrp="1" noChangeArrowheads="1"/>
          </p:cNvSpPr>
          <p:nvPr>
            <p:ph type="title"/>
          </p:nvPr>
        </p:nvSpPr>
        <p:spPr>
          <a:xfrm>
            <a:off x="857251" y="381000"/>
            <a:ext cx="7219950" cy="838200"/>
          </a:xfrm>
        </p:spPr>
        <p:txBody>
          <a:bodyPr/>
          <a:lstStyle/>
          <a:p>
            <a:pPr eaLnBrk="1" hangingPunct="1"/>
            <a:r>
              <a:rPr lang="en-US" altLang="en-US" sz="3400"/>
              <a:t>Considerations for Eqpt. Clamps</a:t>
            </a:r>
          </a:p>
        </p:txBody>
      </p:sp>
      <p:sp>
        <p:nvSpPr>
          <p:cNvPr id="49155" name="Rectangle 3">
            <a:extLst>
              <a:ext uri="{FF2B5EF4-FFF2-40B4-BE49-F238E27FC236}">
                <a16:creationId xmlns:a16="http://schemas.microsoft.com/office/drawing/2014/main" id="{C8D4EC02-4D2B-8AFE-FB97-99BDCC8EF045}"/>
              </a:ext>
            </a:extLst>
          </p:cNvPr>
          <p:cNvSpPr>
            <a:spLocks noGrp="1" noChangeArrowheads="1"/>
          </p:cNvSpPr>
          <p:nvPr>
            <p:ph idx="1"/>
          </p:nvPr>
        </p:nvSpPr>
        <p:spPr>
          <a:xfrm>
            <a:off x="1143000" y="1295400"/>
            <a:ext cx="7467600" cy="4800600"/>
          </a:xfrm>
        </p:spPr>
        <p:txBody>
          <a:bodyPr wrap="none">
            <a:noAutofit/>
          </a:bodyPr>
          <a:lstStyle/>
          <a:p>
            <a:pPr eaLnBrk="1" hangingPunct="1">
              <a:lnSpc>
                <a:spcPct val="175000"/>
              </a:lnSpc>
              <a:buFont typeface="Wingdings" panose="05000000000000000000" pitchFamily="2" charset="2"/>
              <a:buNone/>
            </a:pPr>
            <a:r>
              <a:rPr lang="en-US" altLang="en-US" sz="2000" b="1" dirty="0"/>
              <a:t>Conforming to IS  - 5561</a:t>
            </a:r>
          </a:p>
          <a:p>
            <a:pPr eaLnBrk="1" hangingPunct="1">
              <a:lnSpc>
                <a:spcPct val="175000"/>
              </a:lnSpc>
            </a:pPr>
            <a:r>
              <a:rPr lang="en-US" altLang="en-US" sz="2000" dirty="0"/>
              <a:t>Type of terminal – Pad, Bar Type</a:t>
            </a:r>
          </a:p>
          <a:p>
            <a:pPr eaLnBrk="1" hangingPunct="1">
              <a:lnSpc>
                <a:spcPct val="175000"/>
              </a:lnSpc>
            </a:pPr>
            <a:r>
              <a:rPr lang="en-US" altLang="en-US" sz="2000" dirty="0"/>
              <a:t>Conductor Type – Tube, ACSR, AAC</a:t>
            </a:r>
          </a:p>
          <a:p>
            <a:pPr eaLnBrk="1" hangingPunct="1">
              <a:lnSpc>
                <a:spcPct val="175000"/>
              </a:lnSpc>
            </a:pPr>
            <a:r>
              <a:rPr lang="en-US" altLang="en-US" sz="2000" dirty="0"/>
              <a:t>Rated current</a:t>
            </a:r>
          </a:p>
          <a:p>
            <a:pPr eaLnBrk="1" hangingPunct="1">
              <a:lnSpc>
                <a:spcPct val="175000"/>
              </a:lnSpc>
            </a:pPr>
            <a:r>
              <a:rPr lang="en-US" altLang="en-US" sz="2000" dirty="0"/>
              <a:t>Peak Short circuit current</a:t>
            </a:r>
          </a:p>
          <a:p>
            <a:pPr eaLnBrk="1" hangingPunct="1">
              <a:lnSpc>
                <a:spcPct val="175000"/>
              </a:lnSpc>
            </a:pPr>
            <a:r>
              <a:rPr lang="en-US" altLang="en-US" sz="2000" dirty="0"/>
              <a:t>Contact area</a:t>
            </a:r>
          </a:p>
          <a:p>
            <a:pPr eaLnBrk="1" hangingPunct="1">
              <a:lnSpc>
                <a:spcPct val="175000"/>
              </a:lnSpc>
            </a:pPr>
            <a:r>
              <a:rPr lang="en-US" altLang="en-US" sz="2000" dirty="0"/>
              <a:t>Ultimate temperature</a:t>
            </a:r>
          </a:p>
          <a:p>
            <a:pPr eaLnBrk="1" hangingPunct="1">
              <a:lnSpc>
                <a:spcPct val="175000"/>
              </a:lnSpc>
            </a:pPr>
            <a:r>
              <a:rPr lang="en-US" altLang="en-US" sz="2000" dirty="0"/>
              <a:t>Mechanical strength</a:t>
            </a:r>
          </a:p>
          <a:p>
            <a:pPr eaLnBrk="1" hangingPunct="1">
              <a:lnSpc>
                <a:spcPct val="175000"/>
              </a:lnSpc>
            </a:pPr>
            <a:r>
              <a:rPr lang="en-US" altLang="en-US" sz="2000" dirty="0"/>
              <a:t>Shall be corona controlled</a:t>
            </a:r>
          </a:p>
          <a:p>
            <a:pPr eaLnBrk="1" hangingPunct="1">
              <a:lnSpc>
                <a:spcPct val="175000"/>
              </a:lnSpc>
            </a:pPr>
            <a:r>
              <a:rPr lang="en-US" altLang="en-US" sz="2000" dirty="0"/>
              <a:t>Min. Contact resistance.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3BF42F4-215C-F6DD-27DB-58CA29370BE2}"/>
              </a:ext>
            </a:extLst>
          </p:cNvPr>
          <p:cNvSpPr>
            <a:spLocks noGrp="1" noChangeArrowheads="1"/>
          </p:cNvSpPr>
          <p:nvPr>
            <p:ph type="title"/>
          </p:nvPr>
        </p:nvSpPr>
        <p:spPr>
          <a:xfrm>
            <a:off x="1219201" y="457200"/>
            <a:ext cx="6172200" cy="914400"/>
          </a:xfrm>
        </p:spPr>
        <p:txBody>
          <a:bodyPr/>
          <a:lstStyle/>
          <a:p>
            <a:pPr eaLnBrk="1" hangingPunct="1"/>
            <a:r>
              <a:rPr lang="en-US" altLang="en-US" sz="3400" dirty="0"/>
              <a:t>Gantry Structure Design</a:t>
            </a:r>
          </a:p>
        </p:txBody>
      </p:sp>
      <p:graphicFrame>
        <p:nvGraphicFramePr>
          <p:cNvPr id="34931" name="Group 115">
            <a:extLst>
              <a:ext uri="{FF2B5EF4-FFF2-40B4-BE49-F238E27FC236}">
                <a16:creationId xmlns:a16="http://schemas.microsoft.com/office/drawing/2014/main" id="{4C3FA9B1-AEC5-EEB7-5023-F55937245249}"/>
              </a:ext>
            </a:extLst>
          </p:cNvPr>
          <p:cNvGraphicFramePr>
            <a:graphicFrameLocks noGrp="1"/>
          </p:cNvGraphicFramePr>
          <p:nvPr>
            <p:ph type="tbl" idx="1"/>
            <p:extLst>
              <p:ext uri="{D42A27DB-BD31-4B8C-83A1-F6EECF244321}">
                <p14:modId xmlns:p14="http://schemas.microsoft.com/office/powerpoint/2010/main" val="1358128804"/>
              </p:ext>
            </p:extLst>
          </p:nvPr>
        </p:nvGraphicFramePr>
        <p:xfrm>
          <a:off x="533400" y="1600200"/>
          <a:ext cx="8305800" cy="4122738"/>
        </p:xfrm>
        <a:graphic>
          <a:graphicData uri="http://schemas.openxmlformats.org/drawingml/2006/table">
            <a:tbl>
              <a:tblPr/>
              <a:tblGrid>
                <a:gridCol w="381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95072">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en-US" sz="1800" b="0" i="0" u="none" strike="noStrike" cap="none" normalizeH="0" baseline="0">
                          <a:ln>
                            <a:noFill/>
                          </a:ln>
                          <a:solidFill>
                            <a:schemeClr val="tx1"/>
                          </a:solidFill>
                          <a:effectLst/>
                          <a:latin typeface="Arial" charset="0"/>
                        </a:rPr>
                        <a:t>  </a:t>
                      </a:r>
                      <a:r>
                        <a:rPr kumimoji="0" lang="en-US" sz="1800" b="1" i="0" u="none" strike="noStrike" cap="none" normalizeH="0" baseline="0">
                          <a:ln>
                            <a:noFill/>
                          </a:ln>
                          <a:solidFill>
                            <a:schemeClr val="tx1"/>
                          </a:solidFill>
                          <a:effectLst/>
                          <a:latin typeface="Arial" charset="0"/>
                        </a:rPr>
                        <a:t>Sag / Tension calculation : as per IS: 802  1995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marT="45728" marB="45728" horzOverflow="overflow">
                    <a:lnL cap="flat">
                      <a:noFill/>
                    </a:lnL>
                    <a:lnR cap="flat">
                      <a:noFill/>
                    </a:lnR>
                    <a:lnT cap="flat">
                      <a:noFill/>
                    </a:lnT>
                    <a:lnB>
                      <a:noFill/>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810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cap="flat">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Sr.</a:t>
                      </a:r>
                    </a:p>
                  </a:txBody>
                  <a:tcPr marT="45728" marB="45728"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Temp</a:t>
                      </a:r>
                    </a:p>
                  </a:txBody>
                  <a:tcPr marT="45728" marB="45728"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Wind Pressure</a:t>
                      </a:r>
                    </a:p>
                  </a:txBody>
                  <a:tcPr marT="45728" marB="45728"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Limits</a:t>
                      </a:r>
                    </a:p>
                  </a:txBody>
                  <a:tcPr marT="45728" marB="45728"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4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a:t>
                      </a:r>
                    </a:p>
                  </a:txBody>
                  <a:tcPr marT="45728" marB="45728"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Min.</a:t>
                      </a:r>
                    </a:p>
                  </a:txBody>
                  <a:tcPr marT="45728" marB="45728"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No wind</a:t>
                      </a:r>
                    </a:p>
                  </a:txBody>
                  <a:tcPr marT="45728" marB="45728"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5874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2.</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Min.</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36%</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74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3.</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Every Day</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No wind</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 &lt;= 22% of UTS</a:t>
                      </a:r>
                    </a:p>
                  </a:txBody>
                  <a:tcPr marT="45728" marB="4572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890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4.</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Every Day</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100%</a:t>
                      </a:r>
                    </a:p>
                  </a:txBody>
                  <a:tcPr marT="45728" marB="45728"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 &lt;= 70% of UTS</a:t>
                      </a:r>
                    </a:p>
                  </a:txBody>
                  <a:tcPr marT="45728" marB="4572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950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a:ln>
                          <a:noFill/>
                        </a:ln>
                        <a:solidFill>
                          <a:schemeClr val="tx1"/>
                        </a:solidFill>
                        <a:effectLst/>
                        <a:latin typeface="Arial" charset="0"/>
                      </a:endParaRPr>
                    </a:p>
                  </a:txBody>
                  <a:tcPr marT="45728" marB="45728"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5.</a:t>
                      </a:r>
                    </a:p>
                  </a:txBody>
                  <a:tcPr marT="45728" marB="45728"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Max.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(ACSR 75</a:t>
                      </a:r>
                      <a:r>
                        <a:rPr kumimoji="0" lang="en-US" sz="1800" b="0" i="0" u="none" strike="noStrike" cap="none" normalizeH="0" baseline="30000">
                          <a:ln>
                            <a:noFill/>
                          </a:ln>
                          <a:solidFill>
                            <a:schemeClr val="tx1"/>
                          </a:solidFill>
                          <a:effectLst/>
                          <a:latin typeface="Arial" charset="0"/>
                        </a:rPr>
                        <a:t>0</a:t>
                      </a:r>
                      <a:r>
                        <a:rPr kumimoji="0" lang="en-US" sz="1800" b="0" i="0" u="none" strike="noStrike" cap="none" normalizeH="0" baseline="0">
                          <a:ln>
                            <a:noFill/>
                          </a:ln>
                          <a:solidFill>
                            <a:schemeClr val="tx1"/>
                          </a:solidFill>
                          <a:effectLst/>
                          <a:latin typeface="Arial" charset="0"/>
                        </a:rPr>
                        <a:t>C/ AAAC 85</a:t>
                      </a:r>
                      <a:r>
                        <a:rPr kumimoji="0" lang="en-US" sz="1800" b="0" i="0" u="none" strike="noStrike" cap="none" normalizeH="0" baseline="30000">
                          <a:ln>
                            <a:noFill/>
                          </a:ln>
                          <a:solidFill>
                            <a:schemeClr val="tx1"/>
                          </a:solidFill>
                          <a:effectLst/>
                          <a:latin typeface="Arial" charset="0"/>
                        </a:rPr>
                        <a:t>0</a:t>
                      </a:r>
                      <a:r>
                        <a:rPr kumimoji="0" lang="en-US" sz="1800" b="0" i="0" u="none" strike="noStrike" cap="none" normalizeH="0" baseline="0">
                          <a:ln>
                            <a:noFill/>
                          </a:ln>
                          <a:solidFill>
                            <a:schemeClr val="tx1"/>
                          </a:solidFill>
                          <a:effectLst/>
                          <a:latin typeface="Arial" charset="0"/>
                        </a:rPr>
                        <a:t>C)</a:t>
                      </a:r>
                    </a:p>
                  </a:txBody>
                  <a:tcPr marT="45728" marB="45728"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No wind</a:t>
                      </a:r>
                    </a:p>
                  </a:txBody>
                  <a:tcPr marT="45728" marB="45728"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Clearances</a:t>
                      </a:r>
                    </a:p>
                  </a:txBody>
                  <a:tcPr marT="45728" marB="45728"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B162BD5-628F-FD1F-5657-D5BBF37FCCB8}"/>
              </a:ext>
            </a:extLst>
          </p:cNvPr>
          <p:cNvSpPr>
            <a:spLocks noGrp="1" noChangeArrowheads="1"/>
          </p:cNvSpPr>
          <p:nvPr>
            <p:ph type="title"/>
          </p:nvPr>
        </p:nvSpPr>
        <p:spPr>
          <a:xfrm>
            <a:off x="1676400" y="457200"/>
            <a:ext cx="4554140" cy="829282"/>
          </a:xfrm>
        </p:spPr>
        <p:txBody>
          <a:bodyPr/>
          <a:lstStyle/>
          <a:p>
            <a:pPr eaLnBrk="1" hangingPunct="1"/>
            <a:r>
              <a:rPr lang="en-US" altLang="en-US" sz="3400" dirty="0"/>
              <a:t>Contd..</a:t>
            </a:r>
          </a:p>
        </p:txBody>
      </p:sp>
      <p:sp>
        <p:nvSpPr>
          <p:cNvPr id="51203" name="Rectangle 3">
            <a:extLst>
              <a:ext uri="{FF2B5EF4-FFF2-40B4-BE49-F238E27FC236}">
                <a16:creationId xmlns:a16="http://schemas.microsoft.com/office/drawing/2014/main" id="{8F6718ED-B623-6F05-386F-21B5BEAA6F9C}"/>
              </a:ext>
            </a:extLst>
          </p:cNvPr>
          <p:cNvSpPr>
            <a:spLocks noGrp="1" noChangeArrowheads="1"/>
          </p:cNvSpPr>
          <p:nvPr>
            <p:ph idx="1"/>
          </p:nvPr>
        </p:nvSpPr>
        <p:spPr>
          <a:xfrm>
            <a:off x="914400" y="1600200"/>
            <a:ext cx="7371159" cy="4571999"/>
          </a:xfrm>
        </p:spPr>
        <p:txBody>
          <a:bodyPr>
            <a:normAutofit fontScale="25000" lnSpcReduction="20000"/>
          </a:bodyPr>
          <a:lstStyle/>
          <a:p>
            <a:pPr eaLnBrk="1" hangingPunct="1"/>
            <a:r>
              <a:rPr lang="en-US" altLang="en-US" sz="6400" b="1" dirty="0"/>
              <a:t>Short Circuit Forces calculation</a:t>
            </a:r>
          </a:p>
          <a:p>
            <a:pPr eaLnBrk="1" hangingPunct="1">
              <a:buFont typeface="Wingdings" panose="05000000000000000000" pitchFamily="2" charset="2"/>
              <a:buNone/>
            </a:pPr>
            <a:r>
              <a:rPr lang="en-US" altLang="en-US" sz="6400" dirty="0"/>
              <a:t>	 As per IEC : 865</a:t>
            </a:r>
          </a:p>
          <a:p>
            <a:pPr eaLnBrk="1" hangingPunct="1">
              <a:buFont typeface="Wingdings" panose="05000000000000000000" pitchFamily="2" charset="2"/>
              <a:buNone/>
            </a:pPr>
            <a:r>
              <a:rPr lang="en-US" altLang="en-US" sz="6400" dirty="0"/>
              <a:t>	Short circuit forces during short circuit</a:t>
            </a:r>
          </a:p>
          <a:p>
            <a:pPr eaLnBrk="1" hangingPunct="1">
              <a:buFont typeface="Wingdings" panose="05000000000000000000" pitchFamily="2" charset="2"/>
              <a:buNone/>
            </a:pPr>
            <a:r>
              <a:rPr lang="en-US" altLang="en-US" sz="6400" dirty="0"/>
              <a:t>	Short circuit forces after short circuit</a:t>
            </a:r>
          </a:p>
          <a:p>
            <a:pPr eaLnBrk="1" hangingPunct="1">
              <a:buFont typeface="Wingdings" panose="05000000000000000000" pitchFamily="2" charset="2"/>
              <a:buNone/>
            </a:pPr>
            <a:r>
              <a:rPr lang="en-US" altLang="en-US" sz="6400" dirty="0"/>
              <a:t>	Short circuit forces due to “Pinch” effect for Bundled conductor</a:t>
            </a:r>
          </a:p>
          <a:p>
            <a:pPr eaLnBrk="1" hangingPunct="1">
              <a:buFont typeface="Wingdings" panose="05000000000000000000" pitchFamily="2" charset="2"/>
              <a:buNone/>
            </a:pPr>
            <a:r>
              <a:rPr lang="en-US" altLang="en-US" sz="6400" dirty="0"/>
              <a:t>	Spacer span calculation             </a:t>
            </a:r>
          </a:p>
          <a:p>
            <a:pPr eaLnBrk="1" hangingPunct="1">
              <a:buFont typeface="Wingdings" panose="05000000000000000000" pitchFamily="2" charset="2"/>
              <a:buNone/>
            </a:pPr>
            <a:r>
              <a:rPr lang="en-IN" sz="5400" b="0" i="0" dirty="0">
                <a:solidFill>
                  <a:srgbClr val="202124"/>
                </a:solidFill>
                <a:effectLst/>
                <a:latin typeface="arial" panose="020B0604020202020204" pitchFamily="34" charset="0"/>
              </a:rPr>
              <a:t>	</a:t>
            </a:r>
            <a:r>
              <a:rPr lang="en-IN" sz="6400" b="0" i="0" dirty="0">
                <a:effectLst/>
                <a:latin typeface="arial" panose="020B0604020202020204" pitchFamily="34" charset="0"/>
              </a:rPr>
              <a:t>The forces acting on the conductors cause a rapid acceleration of the conductors towards each other until they clash together. The fast conductors sticking begin in the middle of the </a:t>
            </a:r>
            <a:r>
              <a:rPr lang="en-IN" sz="6400" b="0" i="0" dirty="0" err="1">
                <a:effectLst/>
                <a:latin typeface="arial" panose="020B0604020202020204" pitchFamily="34" charset="0"/>
              </a:rPr>
              <a:t>subspain</a:t>
            </a:r>
            <a:r>
              <a:rPr lang="en-IN" sz="6400" b="0" i="0" dirty="0">
                <a:effectLst/>
                <a:latin typeface="arial" panose="020B0604020202020204" pitchFamily="34" charset="0"/>
              </a:rPr>
              <a:t> and propagate toward spacers resulting in </a:t>
            </a:r>
            <a:r>
              <a:rPr lang="en-IN" sz="6400" b="1" i="0" dirty="0">
                <a:effectLst/>
                <a:latin typeface="arial" panose="020B0604020202020204" pitchFamily="34" charset="0"/>
              </a:rPr>
              <a:t>rapid increase of the conductors stresses</a:t>
            </a:r>
            <a:r>
              <a:rPr lang="en-IN" sz="6400" b="0" i="0" dirty="0">
                <a:effectLst/>
                <a:latin typeface="arial" panose="020B0604020202020204" pitchFamily="34" charset="0"/>
              </a:rPr>
              <a:t> called pinch effect (</a:t>
            </a:r>
            <a:r>
              <a:rPr lang="en-IN" sz="6400" b="0" i="0" dirty="0" err="1">
                <a:effectLst/>
                <a:latin typeface="arial" panose="020B0604020202020204" pitchFamily="34" charset="0"/>
              </a:rPr>
              <a:t>Fpi</a:t>
            </a:r>
            <a:r>
              <a:rPr lang="en-IN" sz="6400" b="0" i="0" dirty="0">
                <a:effectLst/>
                <a:latin typeface="arial" panose="020B0604020202020204" pitchFamily="34" charset="0"/>
              </a:rPr>
              <a:t>)</a:t>
            </a:r>
            <a:endParaRPr lang="en-US" altLang="en-US" sz="7200" dirty="0"/>
          </a:p>
          <a:p>
            <a:pPr eaLnBrk="1" hangingPunct="1">
              <a:buFont typeface="Wingdings" panose="05000000000000000000" pitchFamily="2" charset="2"/>
              <a:buNone/>
            </a:pPr>
            <a:endParaRPr lang="en-US" altLang="en-US" sz="6400" dirty="0"/>
          </a:p>
          <a:p>
            <a:pPr eaLnBrk="1" hangingPunct="1"/>
            <a:r>
              <a:rPr lang="en-US" altLang="en-US" sz="6400" b="1" dirty="0"/>
              <a:t>Factor of safety of 2.0 under normal condition and 1.5 under short circuit condition</a:t>
            </a:r>
            <a:r>
              <a:rPr lang="en-US" altLang="en-US" sz="6400" dirty="0"/>
              <a:t> </a:t>
            </a:r>
          </a:p>
          <a:p>
            <a:pPr eaLnBrk="1" hangingPunct="1"/>
            <a:endParaRPr lang="en-US" altLang="en-US" sz="1800" dirty="0"/>
          </a:p>
          <a:p>
            <a:pPr eaLnBrk="1" hangingPunct="1">
              <a:buFont typeface="Wingdings" panose="05000000000000000000" pitchFamily="2" charset="2"/>
              <a:buNone/>
            </a:pPr>
            <a:endParaRPr lang="en-US" altLang="en-US"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6989E94-6D9D-CAF6-93D6-1561E9A9A64B}"/>
              </a:ext>
            </a:extLst>
          </p:cNvPr>
          <p:cNvSpPr>
            <a:spLocks noGrp="1" noChangeArrowheads="1"/>
          </p:cNvSpPr>
          <p:nvPr>
            <p:ph type="title"/>
          </p:nvPr>
        </p:nvSpPr>
        <p:spPr/>
        <p:txBody>
          <a:bodyPr/>
          <a:lstStyle/>
          <a:p>
            <a:pPr eaLnBrk="1" hangingPunct="1"/>
            <a:r>
              <a:rPr lang="en-US" altLang="en-US" sz="3400"/>
              <a:t>Earthing Design</a:t>
            </a:r>
          </a:p>
        </p:txBody>
      </p:sp>
      <p:sp>
        <p:nvSpPr>
          <p:cNvPr id="52227" name="Rectangle 3">
            <a:extLst>
              <a:ext uri="{FF2B5EF4-FFF2-40B4-BE49-F238E27FC236}">
                <a16:creationId xmlns:a16="http://schemas.microsoft.com/office/drawing/2014/main" id="{81853352-9D0D-D863-9C48-BA632B3C8A90}"/>
              </a:ext>
            </a:extLst>
          </p:cNvPr>
          <p:cNvSpPr>
            <a:spLocks noGrp="1" noChangeArrowheads="1"/>
          </p:cNvSpPr>
          <p:nvPr>
            <p:ph idx="1"/>
          </p:nvPr>
        </p:nvSpPr>
        <p:spPr/>
        <p:txBody>
          <a:bodyPr>
            <a:normAutofit lnSpcReduction="10000"/>
          </a:bodyPr>
          <a:lstStyle/>
          <a:p>
            <a:pPr eaLnBrk="1" hangingPunct="1"/>
            <a:r>
              <a:rPr lang="en-US" altLang="en-US" sz="2200"/>
              <a:t>Guiding standards – IEEE 80, IS:3043, CBIP-223.</a:t>
            </a:r>
          </a:p>
          <a:p>
            <a:pPr eaLnBrk="1" hangingPunct="1"/>
            <a:r>
              <a:rPr lang="en-US" altLang="en-US" sz="2200"/>
              <a:t>400kV &amp; 220kV system are designed for 40kA.</a:t>
            </a:r>
          </a:p>
          <a:p>
            <a:pPr eaLnBrk="1" hangingPunct="1"/>
            <a:r>
              <a:rPr lang="en-US" altLang="en-US" sz="2200"/>
              <a:t>Basic Objectives:</a:t>
            </a:r>
          </a:p>
          <a:p>
            <a:pPr lvl="1" eaLnBrk="1" hangingPunct="1"/>
            <a:r>
              <a:rPr lang="en-US" altLang="en-US" sz="2200"/>
              <a:t>Step potential           within tolerable</a:t>
            </a:r>
          </a:p>
          <a:p>
            <a:pPr lvl="1" eaLnBrk="1" hangingPunct="1"/>
            <a:r>
              <a:rPr lang="en-US" altLang="en-US" sz="2200"/>
              <a:t>Touch Potential         limit  </a:t>
            </a:r>
          </a:p>
          <a:p>
            <a:pPr lvl="1" eaLnBrk="1" hangingPunct="1"/>
            <a:r>
              <a:rPr lang="en-US" altLang="en-US" sz="2200"/>
              <a:t>Ground Resistance</a:t>
            </a:r>
          </a:p>
          <a:p>
            <a:pPr lvl="1" eaLnBrk="1" hangingPunct="1"/>
            <a:r>
              <a:rPr lang="en-US" altLang="en-US" sz="2200"/>
              <a:t>Adequacy of Ground conductor for fault current (considering corrosion)</a:t>
            </a:r>
          </a:p>
        </p:txBody>
      </p:sp>
      <p:sp>
        <p:nvSpPr>
          <p:cNvPr id="52228" name="AutoShape 5">
            <a:extLst>
              <a:ext uri="{FF2B5EF4-FFF2-40B4-BE49-F238E27FC236}">
                <a16:creationId xmlns:a16="http://schemas.microsoft.com/office/drawing/2014/main" id="{306EF004-0294-B98C-10F3-B9440E0CD0A3}"/>
              </a:ext>
            </a:extLst>
          </p:cNvPr>
          <p:cNvSpPr>
            <a:spLocks/>
          </p:cNvSpPr>
          <p:nvPr/>
        </p:nvSpPr>
        <p:spPr bwMode="auto">
          <a:xfrm>
            <a:off x="3657600" y="2971800"/>
            <a:ext cx="228600" cy="533400"/>
          </a:xfrm>
          <a:prstGeom prst="rightBrace">
            <a:avLst>
              <a:gd name="adj1" fmla="val 1944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B76FD88-5ED2-F328-BA3C-2E5E2657D239}"/>
              </a:ext>
            </a:extLst>
          </p:cNvPr>
          <p:cNvSpPr>
            <a:spLocks noGrp="1" noChangeArrowheads="1"/>
          </p:cNvSpPr>
          <p:nvPr>
            <p:ph type="title"/>
          </p:nvPr>
        </p:nvSpPr>
        <p:spPr>
          <a:xfrm>
            <a:off x="195263" y="382588"/>
            <a:ext cx="8015287" cy="760412"/>
          </a:xfrm>
        </p:spPr>
        <p:txBody>
          <a:bodyPr>
            <a:normAutofit/>
          </a:bodyPr>
          <a:lstStyle/>
          <a:p>
            <a:pPr eaLnBrk="1" hangingPunct="1"/>
            <a:r>
              <a:rPr lang="en-US" altLang="en-US" sz="3400"/>
              <a:t>Functions of substation equipments</a:t>
            </a:r>
          </a:p>
        </p:txBody>
      </p:sp>
      <p:graphicFrame>
        <p:nvGraphicFramePr>
          <p:cNvPr id="80967" name="Group 71">
            <a:extLst>
              <a:ext uri="{FF2B5EF4-FFF2-40B4-BE49-F238E27FC236}">
                <a16:creationId xmlns:a16="http://schemas.microsoft.com/office/drawing/2014/main" id="{C7679055-9884-4AC6-99F9-C654FEEA53BD}"/>
              </a:ext>
            </a:extLst>
          </p:cNvPr>
          <p:cNvGraphicFramePr>
            <a:graphicFrameLocks noGrp="1"/>
          </p:cNvGraphicFramePr>
          <p:nvPr>
            <p:ph type="tbl" idx="1"/>
          </p:nvPr>
        </p:nvGraphicFramePr>
        <p:xfrm>
          <a:off x="685800" y="1600200"/>
          <a:ext cx="7772400" cy="4610100"/>
        </p:xfrm>
        <a:graphic>
          <a:graphicData uri="http://schemas.openxmlformats.org/drawingml/2006/table">
            <a:tbl>
              <a:tblPr/>
              <a:tblGrid>
                <a:gridCol w="2667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Equipment</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a:ln>
                            <a:noFill/>
                          </a:ln>
                          <a:solidFill>
                            <a:schemeClr val="tx1"/>
                          </a:solidFill>
                          <a:effectLst/>
                          <a:latin typeface="Arial" charset="0"/>
                        </a:rPr>
                        <a:t>Function</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 Bus-Bar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Incoming &amp; outgoing ckts. Connected to bus-bar</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2. Circuit Breaker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Automatic/Manual switching during normal or abnormal conditions</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3. Isolators</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Disconnection under no-load condition for safety, isolation and maintenance.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4. Earthing switch</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discharge the charge on dead lines to earth</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5. Current Transformer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step-down currents for measurement, control &amp; protection</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6. Voltage Transformer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step-down voltages for measurement, control &amp; protection</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7. Lightning Arrester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discharge lightning surges and switching surges to earth</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BC27-AA49-640B-5DB9-64C8751C0861}"/>
              </a:ext>
            </a:extLst>
          </p:cNvPr>
          <p:cNvSpPr>
            <a:spLocks noGrp="1"/>
          </p:cNvSpPr>
          <p:nvPr>
            <p:ph type="title"/>
          </p:nvPr>
        </p:nvSpPr>
        <p:spPr>
          <a:xfrm>
            <a:off x="1219201" y="297310"/>
            <a:ext cx="7086600" cy="914400"/>
          </a:xfrm>
        </p:spPr>
        <p:txBody>
          <a:bodyPr/>
          <a:lstStyle/>
          <a:p>
            <a:r>
              <a:rPr lang="en-US" dirty="0"/>
              <a:t>33kV Structures </a:t>
            </a:r>
            <a:r>
              <a:rPr lang="en-US" sz="2200" dirty="0"/>
              <a:t>(for all wind pressures)</a:t>
            </a:r>
          </a:p>
        </p:txBody>
      </p:sp>
      <p:graphicFrame>
        <p:nvGraphicFramePr>
          <p:cNvPr id="5" name="Table 5">
            <a:extLst>
              <a:ext uri="{FF2B5EF4-FFF2-40B4-BE49-F238E27FC236}">
                <a16:creationId xmlns:a16="http://schemas.microsoft.com/office/drawing/2014/main" id="{0FC01389-B548-A770-92C2-FF7B28E7819D}"/>
              </a:ext>
            </a:extLst>
          </p:cNvPr>
          <p:cNvGraphicFramePr>
            <a:graphicFrameLocks noGrp="1"/>
          </p:cNvGraphicFramePr>
          <p:nvPr>
            <p:extLst>
              <p:ext uri="{D42A27DB-BD31-4B8C-83A1-F6EECF244321}">
                <p14:modId xmlns:p14="http://schemas.microsoft.com/office/powerpoint/2010/main" val="769840614"/>
              </p:ext>
            </p:extLst>
          </p:nvPr>
        </p:nvGraphicFramePr>
        <p:xfrm>
          <a:off x="685800" y="1817435"/>
          <a:ext cx="6855415" cy="701040"/>
        </p:xfrm>
        <a:graphic>
          <a:graphicData uri="http://schemas.openxmlformats.org/drawingml/2006/table">
            <a:tbl>
              <a:tblPr firstRow="1" bandRow="1">
                <a:tableStyleId>{5C22544A-7EE6-4342-B048-85BDC9FD1C3A}</a:tableStyleId>
              </a:tblPr>
              <a:tblGrid>
                <a:gridCol w="1209779">
                  <a:extLst>
                    <a:ext uri="{9D8B030D-6E8A-4147-A177-3AD203B41FA5}">
                      <a16:colId xmlns:a16="http://schemas.microsoft.com/office/drawing/2014/main" val="448690244"/>
                    </a:ext>
                  </a:extLst>
                </a:gridCol>
                <a:gridCol w="5645636">
                  <a:extLst>
                    <a:ext uri="{9D8B030D-6E8A-4147-A177-3AD203B41FA5}">
                      <a16:colId xmlns:a16="http://schemas.microsoft.com/office/drawing/2014/main" val="3508790307"/>
                    </a:ext>
                  </a:extLst>
                </a:gridCol>
              </a:tblGrid>
              <a:tr h="457200">
                <a:tc>
                  <a:txBody>
                    <a:bodyPr/>
                    <a:lstStyle/>
                    <a:p>
                      <a:pPr marL="0" algn="ctr" defTabSz="914400" rtl="0" eaLnBrk="1" latinLnBrk="0" hangingPunct="1"/>
                      <a:r>
                        <a:rPr lang="en-US" sz="2000" b="1" kern="1200" dirty="0">
                          <a:solidFill>
                            <a:schemeClr val="dk1"/>
                          </a:solidFill>
                          <a:latin typeface="+mn-lt"/>
                          <a:ea typeface="+mn-ea"/>
                          <a:cs typeface="+mn-cs"/>
                        </a:rPr>
                        <a:t>BD</a:t>
                      </a:r>
                    </a:p>
                  </a:txBody>
                  <a:tcPr/>
                </a:tc>
                <a:tc>
                  <a:txBody>
                    <a:bodyPr/>
                    <a:lstStyle/>
                    <a:p>
                      <a:pPr marL="0" algn="l" defTabSz="914400" rtl="0" eaLnBrk="1" latinLnBrk="0" hangingPunct="1"/>
                      <a:r>
                        <a:rPr lang="en-US" sz="2000" b="1" kern="1200" dirty="0">
                          <a:solidFill>
                            <a:schemeClr val="dk1"/>
                          </a:solidFill>
                          <a:latin typeface="+mn-lt"/>
                          <a:ea typeface="+mn-ea"/>
                          <a:cs typeface="+mn-cs"/>
                        </a:rPr>
                        <a:t>4.23M boom suitable for twin moose conductor on both sides</a:t>
                      </a:r>
                    </a:p>
                  </a:txBody>
                  <a:tcPr/>
                </a:tc>
                <a:extLst>
                  <a:ext uri="{0D108BD9-81ED-4DB2-BD59-A6C34878D82A}">
                    <a16:rowId xmlns:a16="http://schemas.microsoft.com/office/drawing/2014/main" val="4151254311"/>
                  </a:ext>
                </a:extLst>
              </a:tr>
            </a:tbl>
          </a:graphicData>
        </a:graphic>
      </p:graphicFrame>
      <p:sp>
        <p:nvSpPr>
          <p:cNvPr id="9" name="TextBox 8">
            <a:extLst>
              <a:ext uri="{FF2B5EF4-FFF2-40B4-BE49-F238E27FC236}">
                <a16:creationId xmlns:a16="http://schemas.microsoft.com/office/drawing/2014/main" id="{16FAEE70-A5F4-4BBC-8D6F-949F32504D6F}"/>
              </a:ext>
            </a:extLst>
          </p:cNvPr>
          <p:cNvSpPr txBox="1"/>
          <p:nvPr/>
        </p:nvSpPr>
        <p:spPr>
          <a:xfrm>
            <a:off x="2256941" y="3244334"/>
            <a:ext cx="4591372" cy="369332"/>
          </a:xfrm>
          <a:prstGeom prst="rect">
            <a:avLst/>
          </a:prstGeom>
          <a:noFill/>
        </p:spPr>
        <p:txBody>
          <a:bodyPr wrap="square">
            <a:spAutoFit/>
          </a:bodyPr>
          <a:lstStyle/>
          <a:p>
            <a:pPr algn="ctr"/>
            <a:r>
              <a:rPr lang="en-US" sz="1800" b="1" dirty="0">
                <a:solidFill>
                  <a:schemeClr val="tx1"/>
                </a:solidFill>
              </a:rPr>
              <a:t>BP</a:t>
            </a:r>
          </a:p>
        </p:txBody>
      </p:sp>
      <p:graphicFrame>
        <p:nvGraphicFramePr>
          <p:cNvPr id="10" name="Table 3">
            <a:extLst>
              <a:ext uri="{FF2B5EF4-FFF2-40B4-BE49-F238E27FC236}">
                <a16:creationId xmlns:a16="http://schemas.microsoft.com/office/drawing/2014/main" id="{5037B563-0499-D3F2-3BA7-0421A34B4F95}"/>
              </a:ext>
            </a:extLst>
          </p:cNvPr>
          <p:cNvGraphicFramePr>
            <a:graphicFrameLocks noGrp="1"/>
          </p:cNvGraphicFramePr>
          <p:nvPr>
            <p:extLst>
              <p:ext uri="{D42A27DB-BD31-4B8C-83A1-F6EECF244321}">
                <p14:modId xmlns:p14="http://schemas.microsoft.com/office/powerpoint/2010/main" val="3399846938"/>
              </p:ext>
            </p:extLst>
          </p:nvPr>
        </p:nvGraphicFramePr>
        <p:xfrm>
          <a:off x="607017" y="3124200"/>
          <a:ext cx="6934198" cy="2103120"/>
        </p:xfrm>
        <a:graphic>
          <a:graphicData uri="http://schemas.openxmlformats.org/drawingml/2006/table">
            <a:tbl>
              <a:tblPr firstRow="1" bandRow="1">
                <a:tableStyleId>{5C22544A-7EE6-4342-B048-85BDC9FD1C3A}</a:tableStyleId>
              </a:tblPr>
              <a:tblGrid>
                <a:gridCol w="1359289">
                  <a:extLst>
                    <a:ext uri="{9D8B030D-6E8A-4147-A177-3AD203B41FA5}">
                      <a16:colId xmlns:a16="http://schemas.microsoft.com/office/drawing/2014/main" val="1531567545"/>
                    </a:ext>
                  </a:extLst>
                </a:gridCol>
                <a:gridCol w="5574909">
                  <a:extLst>
                    <a:ext uri="{9D8B030D-6E8A-4147-A177-3AD203B41FA5}">
                      <a16:colId xmlns:a16="http://schemas.microsoft.com/office/drawing/2014/main" val="4003004684"/>
                    </a:ext>
                  </a:extLst>
                </a:gridCol>
              </a:tblGrid>
              <a:tr h="370840">
                <a:tc>
                  <a:txBody>
                    <a:bodyPr/>
                    <a:lstStyle/>
                    <a:p>
                      <a:pPr algn="ctr"/>
                      <a:r>
                        <a:rPr lang="en-US" sz="2000" b="1" dirty="0">
                          <a:solidFill>
                            <a:schemeClr val="tx1"/>
                          </a:solidFill>
                        </a:rPr>
                        <a:t>TB</a:t>
                      </a:r>
                    </a:p>
                  </a:txBody>
                  <a:tcPr/>
                </a:tc>
                <a:tc>
                  <a:txBody>
                    <a:bodyPr/>
                    <a:lstStyle/>
                    <a:p>
                      <a:pPr algn="ctr"/>
                      <a:r>
                        <a:rPr lang="en-US" sz="2000" b="1" dirty="0">
                          <a:solidFill>
                            <a:schemeClr val="tx1"/>
                          </a:solidFill>
                        </a:rPr>
                        <a:t>33kV tower suitable to connect BD boom on both sides @ 6.35m and 9.15m level</a:t>
                      </a:r>
                    </a:p>
                  </a:txBody>
                  <a:tcPr/>
                </a:tc>
                <a:extLst>
                  <a:ext uri="{0D108BD9-81ED-4DB2-BD59-A6C34878D82A}">
                    <a16:rowId xmlns:a16="http://schemas.microsoft.com/office/drawing/2014/main" val="3773884199"/>
                  </a:ext>
                </a:extLst>
              </a:tr>
              <a:tr h="370840">
                <a:tc>
                  <a:txBody>
                    <a:bodyPr/>
                    <a:lstStyle/>
                    <a:p>
                      <a:pPr algn="ctr"/>
                      <a:r>
                        <a:rPr lang="en-US" sz="2000" b="1" dirty="0">
                          <a:solidFill>
                            <a:schemeClr val="tx1"/>
                          </a:solidFill>
                        </a:rPr>
                        <a:t>TC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33kV tower suitable to connect BD boom on both sides @ 3.63m and 6.35m level</a:t>
                      </a:r>
                    </a:p>
                  </a:txBody>
                  <a:tcPr/>
                </a:tc>
                <a:extLst>
                  <a:ext uri="{0D108BD9-81ED-4DB2-BD59-A6C34878D82A}">
                    <a16:rowId xmlns:a16="http://schemas.microsoft.com/office/drawing/2014/main" val="2452062410"/>
                  </a:ext>
                </a:extLst>
              </a:tr>
              <a:tr h="370840">
                <a:tc>
                  <a:txBody>
                    <a:bodyPr/>
                    <a:lstStyle/>
                    <a:p>
                      <a:pPr algn="ctr"/>
                      <a:r>
                        <a:rPr lang="en-US" sz="2000" b="1" dirty="0">
                          <a:solidFill>
                            <a:schemeClr val="tx1"/>
                          </a:solidFill>
                        </a:rPr>
                        <a:t>TD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33kV tower suitable to connect BD boom on both sides @ 3.63m level</a:t>
                      </a:r>
                    </a:p>
                  </a:txBody>
                  <a:tcPr/>
                </a:tc>
                <a:extLst>
                  <a:ext uri="{0D108BD9-81ED-4DB2-BD59-A6C34878D82A}">
                    <a16:rowId xmlns:a16="http://schemas.microsoft.com/office/drawing/2014/main" val="3893302270"/>
                  </a:ext>
                </a:extLst>
              </a:tr>
            </a:tbl>
          </a:graphicData>
        </a:graphic>
      </p:graphicFrame>
    </p:spTree>
    <p:extLst>
      <p:ext uri="{BB962C8B-B14F-4D97-AF65-F5344CB8AC3E}">
        <p14:creationId xmlns:p14="http://schemas.microsoft.com/office/powerpoint/2010/main" val="967409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BC27-AA49-640B-5DB9-64C8751C0861}"/>
              </a:ext>
            </a:extLst>
          </p:cNvPr>
          <p:cNvSpPr>
            <a:spLocks noGrp="1"/>
          </p:cNvSpPr>
          <p:nvPr>
            <p:ph type="title"/>
          </p:nvPr>
        </p:nvSpPr>
        <p:spPr>
          <a:xfrm>
            <a:off x="762000" y="101660"/>
            <a:ext cx="7881937" cy="914400"/>
          </a:xfrm>
        </p:spPr>
        <p:txBody>
          <a:bodyPr/>
          <a:lstStyle/>
          <a:p>
            <a:r>
              <a:rPr lang="en-US" dirty="0"/>
              <a:t>132kV Structures </a:t>
            </a:r>
            <a:r>
              <a:rPr lang="en-US" sz="2200" dirty="0"/>
              <a:t>(for all wind pressures)</a:t>
            </a:r>
          </a:p>
        </p:txBody>
      </p:sp>
      <p:graphicFrame>
        <p:nvGraphicFramePr>
          <p:cNvPr id="5" name="Table 5">
            <a:extLst>
              <a:ext uri="{FF2B5EF4-FFF2-40B4-BE49-F238E27FC236}">
                <a16:creationId xmlns:a16="http://schemas.microsoft.com/office/drawing/2014/main" id="{0FC01389-B548-A770-92C2-FF7B28E7819D}"/>
              </a:ext>
            </a:extLst>
          </p:cNvPr>
          <p:cNvGraphicFramePr>
            <a:graphicFrameLocks noGrp="1"/>
          </p:cNvGraphicFramePr>
          <p:nvPr>
            <p:extLst>
              <p:ext uri="{D42A27DB-BD31-4B8C-83A1-F6EECF244321}">
                <p14:modId xmlns:p14="http://schemas.microsoft.com/office/powerpoint/2010/main" val="2968827047"/>
              </p:ext>
            </p:extLst>
          </p:nvPr>
        </p:nvGraphicFramePr>
        <p:xfrm>
          <a:off x="609600" y="1510546"/>
          <a:ext cx="6934199" cy="853440"/>
        </p:xfrm>
        <a:graphic>
          <a:graphicData uri="http://schemas.openxmlformats.org/drawingml/2006/table">
            <a:tbl>
              <a:tblPr firstRow="1" bandRow="1">
                <a:tableStyleId>{5C22544A-7EE6-4342-B048-85BDC9FD1C3A}</a:tableStyleId>
              </a:tblPr>
              <a:tblGrid>
                <a:gridCol w="1223682">
                  <a:extLst>
                    <a:ext uri="{9D8B030D-6E8A-4147-A177-3AD203B41FA5}">
                      <a16:colId xmlns:a16="http://schemas.microsoft.com/office/drawing/2014/main" val="448690244"/>
                    </a:ext>
                  </a:extLst>
                </a:gridCol>
                <a:gridCol w="5710517">
                  <a:extLst>
                    <a:ext uri="{9D8B030D-6E8A-4147-A177-3AD203B41FA5}">
                      <a16:colId xmlns:a16="http://schemas.microsoft.com/office/drawing/2014/main" val="3508790307"/>
                    </a:ext>
                  </a:extLst>
                </a:gridCol>
              </a:tblGrid>
              <a:tr h="457200">
                <a:tc>
                  <a:txBody>
                    <a:bodyPr/>
                    <a:lstStyle/>
                    <a:p>
                      <a:pPr marL="0" algn="ctr" defTabSz="914400" rtl="0" eaLnBrk="1" latinLnBrk="0" hangingPunct="1"/>
                      <a:r>
                        <a:rPr lang="en-US" sz="2000" b="1" kern="1200" dirty="0">
                          <a:solidFill>
                            <a:schemeClr val="tx1"/>
                          </a:solidFill>
                          <a:latin typeface="+mn-lt"/>
                          <a:ea typeface="+mn-ea"/>
                          <a:cs typeface="+mn-cs"/>
                        </a:rPr>
                        <a:t>TNS</a:t>
                      </a:r>
                    </a:p>
                  </a:txBody>
                  <a:tcPr>
                    <a:noFill/>
                  </a:tcPr>
                </a:tc>
                <a:tc>
                  <a:txBody>
                    <a:bodyPr/>
                    <a:lstStyle/>
                    <a:p>
                      <a:pPr marL="0" algn="l" defTabSz="914400" rtl="0" eaLnBrk="1" latinLnBrk="0" hangingPunct="1"/>
                      <a:r>
                        <a:rPr lang="en-US" sz="2000" b="1" kern="1200" dirty="0">
                          <a:solidFill>
                            <a:schemeClr val="tx1"/>
                          </a:solidFill>
                          <a:latin typeface="+mn-lt"/>
                          <a:ea typeface="+mn-ea"/>
                          <a:cs typeface="+mn-cs"/>
                        </a:rPr>
                        <a:t>With BNC/BNS Boom @ 9.2m level on one side</a:t>
                      </a:r>
                    </a:p>
                  </a:txBody>
                  <a:tcPr>
                    <a:noFill/>
                  </a:tcPr>
                </a:tc>
                <a:extLst>
                  <a:ext uri="{0D108BD9-81ED-4DB2-BD59-A6C34878D82A}">
                    <a16:rowId xmlns:a16="http://schemas.microsoft.com/office/drawing/2014/main" val="4151254311"/>
                  </a:ext>
                </a:extLst>
              </a:tr>
              <a:tr h="381000">
                <a:tc>
                  <a:txBody>
                    <a:bodyPr/>
                    <a:lstStyle/>
                    <a:p>
                      <a:pPr algn="ctr"/>
                      <a:r>
                        <a:rPr lang="en-US" sz="2000" b="1" dirty="0">
                          <a:solidFill>
                            <a:schemeClr val="tx1"/>
                          </a:solidFill>
                        </a:rPr>
                        <a:t>TND</a:t>
                      </a:r>
                    </a:p>
                  </a:txBody>
                  <a:tcPr>
                    <a:noFill/>
                  </a:tcPr>
                </a:tc>
                <a:tc>
                  <a:txBody>
                    <a:bodyPr/>
                    <a:lstStyle/>
                    <a:p>
                      <a:pPr algn="l"/>
                      <a:r>
                        <a:rPr lang="en-US" sz="2000" b="1" dirty="0">
                          <a:solidFill>
                            <a:schemeClr val="tx1"/>
                          </a:solidFill>
                        </a:rPr>
                        <a:t>With BNS/BN Boom @ 9.2m level on both sides</a:t>
                      </a:r>
                    </a:p>
                  </a:txBody>
                  <a:tcPr>
                    <a:noFill/>
                  </a:tcPr>
                </a:tc>
                <a:extLst>
                  <a:ext uri="{0D108BD9-81ED-4DB2-BD59-A6C34878D82A}">
                    <a16:rowId xmlns:a16="http://schemas.microsoft.com/office/drawing/2014/main" val="3361557072"/>
                  </a:ext>
                </a:extLst>
              </a:tr>
            </a:tbl>
          </a:graphicData>
        </a:graphic>
      </p:graphicFrame>
      <p:sp>
        <p:nvSpPr>
          <p:cNvPr id="9" name="TextBox 8">
            <a:extLst>
              <a:ext uri="{FF2B5EF4-FFF2-40B4-BE49-F238E27FC236}">
                <a16:creationId xmlns:a16="http://schemas.microsoft.com/office/drawing/2014/main" id="{16FAEE70-A5F4-4BBC-8D6F-949F32504D6F}"/>
              </a:ext>
            </a:extLst>
          </p:cNvPr>
          <p:cNvSpPr txBox="1"/>
          <p:nvPr/>
        </p:nvSpPr>
        <p:spPr>
          <a:xfrm>
            <a:off x="2256941" y="3244334"/>
            <a:ext cx="4591372" cy="369332"/>
          </a:xfrm>
          <a:prstGeom prst="rect">
            <a:avLst/>
          </a:prstGeom>
          <a:noFill/>
        </p:spPr>
        <p:txBody>
          <a:bodyPr wrap="square">
            <a:spAutoFit/>
          </a:bodyPr>
          <a:lstStyle/>
          <a:p>
            <a:pPr algn="ctr"/>
            <a:r>
              <a:rPr lang="en-US" sz="1800" b="1" dirty="0">
                <a:solidFill>
                  <a:schemeClr val="tx1"/>
                </a:solidFill>
              </a:rPr>
              <a:t>BP</a:t>
            </a:r>
          </a:p>
        </p:txBody>
      </p:sp>
      <p:graphicFrame>
        <p:nvGraphicFramePr>
          <p:cNvPr id="10" name="Table 3">
            <a:extLst>
              <a:ext uri="{FF2B5EF4-FFF2-40B4-BE49-F238E27FC236}">
                <a16:creationId xmlns:a16="http://schemas.microsoft.com/office/drawing/2014/main" id="{5037B563-0499-D3F2-3BA7-0421A34B4F95}"/>
              </a:ext>
            </a:extLst>
          </p:cNvPr>
          <p:cNvGraphicFramePr>
            <a:graphicFrameLocks noGrp="1"/>
          </p:cNvGraphicFramePr>
          <p:nvPr>
            <p:extLst>
              <p:ext uri="{D42A27DB-BD31-4B8C-83A1-F6EECF244321}">
                <p14:modId xmlns:p14="http://schemas.microsoft.com/office/powerpoint/2010/main" val="1075325413"/>
              </p:ext>
            </p:extLst>
          </p:nvPr>
        </p:nvGraphicFramePr>
        <p:xfrm>
          <a:off x="607017" y="3124200"/>
          <a:ext cx="6934200" cy="2103120"/>
        </p:xfrm>
        <a:graphic>
          <a:graphicData uri="http://schemas.openxmlformats.org/drawingml/2006/table">
            <a:tbl>
              <a:tblPr firstRow="1" bandRow="1">
                <a:tableStyleId>{5C22544A-7EE6-4342-B048-85BDC9FD1C3A}</a:tableStyleId>
              </a:tblPr>
              <a:tblGrid>
                <a:gridCol w="1359289">
                  <a:extLst>
                    <a:ext uri="{9D8B030D-6E8A-4147-A177-3AD203B41FA5}">
                      <a16:colId xmlns:a16="http://schemas.microsoft.com/office/drawing/2014/main" val="1531567545"/>
                    </a:ext>
                  </a:extLst>
                </a:gridCol>
                <a:gridCol w="5574911">
                  <a:extLst>
                    <a:ext uri="{9D8B030D-6E8A-4147-A177-3AD203B41FA5}">
                      <a16:colId xmlns:a16="http://schemas.microsoft.com/office/drawing/2014/main" val="4003004684"/>
                    </a:ext>
                  </a:extLst>
                </a:gridCol>
              </a:tblGrid>
              <a:tr h="370840">
                <a:tc>
                  <a:txBody>
                    <a:bodyPr/>
                    <a:lstStyle/>
                    <a:p>
                      <a:pPr algn="ctr"/>
                      <a:r>
                        <a:rPr lang="en-US" sz="2000" b="1" dirty="0">
                          <a:solidFill>
                            <a:schemeClr val="tx1"/>
                          </a:solidFill>
                        </a:rPr>
                        <a:t>BNC</a:t>
                      </a:r>
                    </a:p>
                  </a:txBody>
                  <a:tcPr>
                    <a:noFill/>
                  </a:tcPr>
                </a:tc>
                <a:tc>
                  <a:txBody>
                    <a:bodyPr/>
                    <a:lstStyle/>
                    <a:p>
                      <a:pPr algn="ctr"/>
                      <a:r>
                        <a:rPr lang="en-US" sz="2000" b="1" dirty="0">
                          <a:solidFill>
                            <a:schemeClr val="tx1"/>
                          </a:solidFill>
                        </a:rPr>
                        <a:t>11.0M boom suitable for Single Moose conductor @ 9.2m level</a:t>
                      </a:r>
                    </a:p>
                  </a:txBody>
                  <a:tcPr>
                    <a:noFill/>
                  </a:tcPr>
                </a:tc>
                <a:extLst>
                  <a:ext uri="{0D108BD9-81ED-4DB2-BD59-A6C34878D82A}">
                    <a16:rowId xmlns:a16="http://schemas.microsoft.com/office/drawing/2014/main" val="3773884199"/>
                  </a:ext>
                </a:extLst>
              </a:tr>
              <a:tr h="370840">
                <a:tc>
                  <a:txBody>
                    <a:bodyPr/>
                    <a:lstStyle/>
                    <a:p>
                      <a:pPr algn="ctr"/>
                      <a:r>
                        <a:rPr lang="en-US" sz="2000" b="1" dirty="0">
                          <a:solidFill>
                            <a:schemeClr val="tx1"/>
                          </a:solidFill>
                        </a:rPr>
                        <a:t>BNS</a:t>
                      </a:r>
                    </a:p>
                  </a:txBody>
                  <a:tcPr>
                    <a:noFill/>
                  </a:tcPr>
                </a:tc>
                <a:tc>
                  <a:txBody>
                    <a:bodyPr/>
                    <a:lstStyle/>
                    <a:p>
                      <a:pPr algn="ctr"/>
                      <a:r>
                        <a:rPr lang="en-US" sz="2000" b="1" dirty="0">
                          <a:solidFill>
                            <a:schemeClr val="tx1"/>
                          </a:solidFill>
                        </a:rPr>
                        <a:t>12.2M boom suitable for Single Moose conductor @ 9.2m level</a:t>
                      </a:r>
                    </a:p>
                  </a:txBody>
                  <a:tcPr>
                    <a:noFill/>
                  </a:tcPr>
                </a:tc>
                <a:extLst>
                  <a:ext uri="{0D108BD9-81ED-4DB2-BD59-A6C34878D82A}">
                    <a16:rowId xmlns:a16="http://schemas.microsoft.com/office/drawing/2014/main" val="2452062410"/>
                  </a:ext>
                </a:extLst>
              </a:tr>
              <a:tr h="370840">
                <a:tc>
                  <a:txBody>
                    <a:bodyPr/>
                    <a:lstStyle/>
                    <a:p>
                      <a:pPr algn="ctr"/>
                      <a:r>
                        <a:rPr lang="en-US" sz="2000" b="1" dirty="0">
                          <a:solidFill>
                            <a:schemeClr val="tx1"/>
                          </a:solidFill>
                        </a:rPr>
                        <a:t>BN</a:t>
                      </a:r>
                    </a:p>
                  </a:txBody>
                  <a:tcPr>
                    <a:noFill/>
                  </a:tcPr>
                </a:tc>
                <a:tc>
                  <a:txBody>
                    <a:bodyPr/>
                    <a:lstStyle/>
                    <a:p>
                      <a:pPr algn="ctr"/>
                      <a:r>
                        <a:rPr lang="en-US" sz="2000" b="1" dirty="0">
                          <a:solidFill>
                            <a:schemeClr val="tx1"/>
                          </a:solidFill>
                        </a:rPr>
                        <a:t>12.2M boom suitable for Twin Moose conductor @ 9.2m level</a:t>
                      </a:r>
                    </a:p>
                  </a:txBody>
                  <a:tcPr>
                    <a:noFill/>
                  </a:tcPr>
                </a:tc>
                <a:extLst>
                  <a:ext uri="{0D108BD9-81ED-4DB2-BD59-A6C34878D82A}">
                    <a16:rowId xmlns:a16="http://schemas.microsoft.com/office/drawing/2014/main" val="3893302270"/>
                  </a:ext>
                </a:extLst>
              </a:tr>
            </a:tbl>
          </a:graphicData>
        </a:graphic>
      </p:graphicFrame>
      <p:sp>
        <p:nvSpPr>
          <p:cNvPr id="12" name="TextBox 11">
            <a:extLst>
              <a:ext uri="{FF2B5EF4-FFF2-40B4-BE49-F238E27FC236}">
                <a16:creationId xmlns:a16="http://schemas.microsoft.com/office/drawing/2014/main" id="{7F1DDBC5-D6D9-DC32-F58D-9572CAC87E70}"/>
              </a:ext>
            </a:extLst>
          </p:cNvPr>
          <p:cNvSpPr txBox="1"/>
          <p:nvPr/>
        </p:nvSpPr>
        <p:spPr>
          <a:xfrm>
            <a:off x="762000" y="5438894"/>
            <a:ext cx="6934199" cy="646331"/>
          </a:xfrm>
          <a:prstGeom prst="rect">
            <a:avLst/>
          </a:prstGeom>
          <a:noFill/>
        </p:spPr>
        <p:txBody>
          <a:bodyPr wrap="square">
            <a:spAutoFit/>
          </a:bodyPr>
          <a:lstStyle/>
          <a:p>
            <a:pPr algn="ctr"/>
            <a:r>
              <a:rPr lang="en-US" b="1" dirty="0"/>
              <a:t>All boom distances indicated are from </a:t>
            </a:r>
            <a:r>
              <a:rPr lang="en-US" b="1" dirty="0" err="1"/>
              <a:t>centre</a:t>
            </a:r>
            <a:r>
              <a:rPr lang="en-US" b="1" dirty="0"/>
              <a:t> to </a:t>
            </a:r>
            <a:r>
              <a:rPr lang="en-US" b="1" dirty="0" err="1"/>
              <a:t>centre</a:t>
            </a:r>
            <a:r>
              <a:rPr lang="en-US" b="1" dirty="0"/>
              <a:t> of adjacent structures on whom they will be erected</a:t>
            </a:r>
            <a:endParaRPr lang="en-US" sz="1800" b="1" dirty="0">
              <a:solidFill>
                <a:schemeClr val="tx1"/>
              </a:solidFill>
            </a:endParaRPr>
          </a:p>
        </p:txBody>
      </p:sp>
    </p:spTree>
    <p:extLst>
      <p:ext uri="{BB962C8B-B14F-4D97-AF65-F5344CB8AC3E}">
        <p14:creationId xmlns:p14="http://schemas.microsoft.com/office/powerpoint/2010/main" val="3269957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BC27-AA49-640B-5DB9-64C8751C0861}"/>
              </a:ext>
            </a:extLst>
          </p:cNvPr>
          <p:cNvSpPr>
            <a:spLocks noGrp="1"/>
          </p:cNvSpPr>
          <p:nvPr>
            <p:ph type="title"/>
          </p:nvPr>
        </p:nvSpPr>
        <p:spPr>
          <a:xfrm>
            <a:off x="195263" y="228600"/>
            <a:ext cx="8339137" cy="914400"/>
          </a:xfrm>
        </p:spPr>
        <p:txBody>
          <a:bodyPr/>
          <a:lstStyle/>
          <a:p>
            <a:r>
              <a:rPr lang="en-US" dirty="0"/>
              <a:t>220kV Structures </a:t>
            </a:r>
            <a:r>
              <a:rPr lang="en-US" sz="2200" dirty="0"/>
              <a:t>(@ 130 kg/mm2 wind pressure)</a:t>
            </a:r>
          </a:p>
        </p:txBody>
      </p:sp>
      <p:graphicFrame>
        <p:nvGraphicFramePr>
          <p:cNvPr id="5" name="Table 5">
            <a:extLst>
              <a:ext uri="{FF2B5EF4-FFF2-40B4-BE49-F238E27FC236}">
                <a16:creationId xmlns:a16="http://schemas.microsoft.com/office/drawing/2014/main" id="{0FC01389-B548-A770-92C2-FF7B28E7819D}"/>
              </a:ext>
            </a:extLst>
          </p:cNvPr>
          <p:cNvGraphicFramePr>
            <a:graphicFrameLocks noGrp="1"/>
          </p:cNvGraphicFramePr>
          <p:nvPr>
            <p:extLst>
              <p:ext uri="{D42A27DB-BD31-4B8C-83A1-F6EECF244321}">
                <p14:modId xmlns:p14="http://schemas.microsoft.com/office/powerpoint/2010/main" val="2595263051"/>
              </p:ext>
            </p:extLst>
          </p:nvPr>
        </p:nvGraphicFramePr>
        <p:xfrm>
          <a:off x="609600" y="1752600"/>
          <a:ext cx="7772400" cy="3768508"/>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448690244"/>
                    </a:ext>
                  </a:extLst>
                </a:gridCol>
                <a:gridCol w="6477000">
                  <a:extLst>
                    <a:ext uri="{9D8B030D-6E8A-4147-A177-3AD203B41FA5}">
                      <a16:colId xmlns:a16="http://schemas.microsoft.com/office/drawing/2014/main" val="3508790307"/>
                    </a:ext>
                  </a:extLst>
                </a:gridCol>
              </a:tblGrid>
              <a:tr h="457200">
                <a:tc>
                  <a:txBody>
                    <a:bodyPr/>
                    <a:lstStyle/>
                    <a:p>
                      <a:pPr marL="0" algn="ctr" defTabSz="914400" rtl="0" eaLnBrk="1" latinLnBrk="0" hangingPunct="1"/>
                      <a:r>
                        <a:rPr lang="en-US" sz="1800" b="0" kern="1200" dirty="0">
                          <a:solidFill>
                            <a:schemeClr val="tx1"/>
                          </a:solidFill>
                          <a:latin typeface="+mn-lt"/>
                          <a:ea typeface="+mn-ea"/>
                          <a:cs typeface="+mn-cs"/>
                        </a:rPr>
                        <a:t>TA</a:t>
                      </a:r>
                    </a:p>
                  </a:txBody>
                  <a:tcPr>
                    <a:noFill/>
                  </a:tcPr>
                </a:tc>
                <a:tc>
                  <a:txBody>
                    <a:bodyPr/>
                    <a:lstStyle/>
                    <a:p>
                      <a:pPr marL="0" algn="l" defTabSz="914400" rtl="0" eaLnBrk="1" latinLnBrk="0" hangingPunct="1"/>
                      <a:r>
                        <a:rPr lang="en-US" sz="1800" b="0" kern="1200" dirty="0">
                          <a:solidFill>
                            <a:schemeClr val="tx1"/>
                          </a:solidFill>
                          <a:latin typeface="+mn-lt"/>
                          <a:ea typeface="+mn-ea"/>
                          <a:cs typeface="+mn-cs"/>
                        </a:rPr>
                        <a:t>With BP Boom @ 16m level on both sides</a:t>
                      </a:r>
                    </a:p>
                  </a:txBody>
                  <a:tcPr>
                    <a:noFill/>
                  </a:tcPr>
                </a:tc>
                <a:extLst>
                  <a:ext uri="{0D108BD9-81ED-4DB2-BD59-A6C34878D82A}">
                    <a16:rowId xmlns:a16="http://schemas.microsoft.com/office/drawing/2014/main" val="4151254311"/>
                  </a:ext>
                </a:extLst>
              </a:tr>
              <a:tr h="381000">
                <a:tc>
                  <a:txBody>
                    <a:bodyPr/>
                    <a:lstStyle/>
                    <a:p>
                      <a:pPr algn="ctr"/>
                      <a:r>
                        <a:rPr lang="en-US" b="0" dirty="0">
                          <a:solidFill>
                            <a:schemeClr val="tx1"/>
                          </a:solidFill>
                        </a:rPr>
                        <a:t>TB</a:t>
                      </a:r>
                    </a:p>
                  </a:txBody>
                  <a:tcPr>
                    <a:noFill/>
                  </a:tcPr>
                </a:tc>
                <a:tc>
                  <a:txBody>
                    <a:bodyPr/>
                    <a:lstStyle/>
                    <a:p>
                      <a:pPr algn="l"/>
                      <a:r>
                        <a:rPr lang="en-US" b="0" dirty="0">
                          <a:solidFill>
                            <a:schemeClr val="tx1"/>
                          </a:solidFill>
                        </a:rPr>
                        <a:t>With BQ Boom @ 11m level on one side</a:t>
                      </a:r>
                    </a:p>
                  </a:txBody>
                  <a:tcPr>
                    <a:noFill/>
                  </a:tcPr>
                </a:tc>
                <a:extLst>
                  <a:ext uri="{0D108BD9-81ED-4DB2-BD59-A6C34878D82A}">
                    <a16:rowId xmlns:a16="http://schemas.microsoft.com/office/drawing/2014/main" val="3361557072"/>
                  </a:ext>
                </a:extLst>
              </a:tr>
              <a:tr h="412537">
                <a:tc>
                  <a:txBody>
                    <a:bodyPr/>
                    <a:lstStyle/>
                    <a:p>
                      <a:pPr algn="ctr"/>
                      <a:r>
                        <a:rPr lang="en-US" dirty="0">
                          <a:solidFill>
                            <a:schemeClr val="tx1"/>
                          </a:solidFill>
                        </a:rPr>
                        <a:t>TC</a:t>
                      </a:r>
                    </a:p>
                  </a:txBody>
                  <a:tcPr>
                    <a:noFill/>
                  </a:tcPr>
                </a:tc>
                <a:tc>
                  <a:txBody>
                    <a:bodyPr/>
                    <a:lstStyle/>
                    <a:p>
                      <a:pPr algn="l"/>
                      <a:r>
                        <a:rPr lang="en-US" dirty="0">
                          <a:solidFill>
                            <a:schemeClr val="tx1"/>
                          </a:solidFill>
                        </a:rPr>
                        <a:t>With BP/BQ Boom @ 11m level on both sides and @ 16m level on both sides in perpendicular direction</a:t>
                      </a:r>
                    </a:p>
                  </a:txBody>
                  <a:tcPr>
                    <a:noFill/>
                  </a:tcPr>
                </a:tc>
                <a:extLst>
                  <a:ext uri="{0D108BD9-81ED-4DB2-BD59-A6C34878D82A}">
                    <a16:rowId xmlns:a16="http://schemas.microsoft.com/office/drawing/2014/main" val="707374416"/>
                  </a:ext>
                </a:extLst>
              </a:tr>
              <a:tr h="412537">
                <a:tc>
                  <a:txBody>
                    <a:bodyPr/>
                    <a:lstStyle/>
                    <a:p>
                      <a:pPr marL="0" algn="ctr" defTabSz="914400" rtl="0" eaLnBrk="1" latinLnBrk="0" hangingPunct="1"/>
                      <a:r>
                        <a:rPr lang="en-US" sz="1800" b="0" kern="1200" dirty="0">
                          <a:solidFill>
                            <a:schemeClr val="tx1"/>
                          </a:solidFill>
                          <a:latin typeface="+mn-lt"/>
                          <a:ea typeface="+mn-ea"/>
                          <a:cs typeface="+mn-cs"/>
                        </a:rPr>
                        <a:t>TD</a:t>
                      </a:r>
                    </a:p>
                  </a:txBody>
                  <a:tcPr>
                    <a:noFill/>
                  </a:tcPr>
                </a:tc>
                <a:tc>
                  <a:txBody>
                    <a:bodyPr/>
                    <a:lstStyle/>
                    <a:p>
                      <a:pPr marL="0" algn="l" defTabSz="914400" rtl="0" eaLnBrk="1" latinLnBrk="0" hangingPunct="1"/>
                      <a:r>
                        <a:rPr lang="en-US" sz="1800" b="0" kern="1200" dirty="0">
                          <a:solidFill>
                            <a:schemeClr val="tx1"/>
                          </a:solidFill>
                          <a:latin typeface="+mn-lt"/>
                          <a:ea typeface="+mn-ea"/>
                          <a:cs typeface="+mn-cs"/>
                        </a:rPr>
                        <a:t>With BQ Boom @ 16m level on one side</a:t>
                      </a:r>
                    </a:p>
                  </a:txBody>
                  <a:tcPr>
                    <a:noFill/>
                  </a:tcPr>
                </a:tc>
                <a:extLst>
                  <a:ext uri="{0D108BD9-81ED-4DB2-BD59-A6C34878D82A}">
                    <a16:rowId xmlns:a16="http://schemas.microsoft.com/office/drawing/2014/main" val="3910126527"/>
                  </a:ext>
                </a:extLst>
              </a:tr>
              <a:tr h="412537">
                <a:tc>
                  <a:txBody>
                    <a:bodyPr/>
                    <a:lstStyle/>
                    <a:p>
                      <a:pPr algn="ctr"/>
                      <a:r>
                        <a:rPr lang="en-US" b="0" dirty="0">
                          <a:solidFill>
                            <a:schemeClr val="tx1"/>
                          </a:solidFill>
                        </a:rPr>
                        <a:t>TE</a:t>
                      </a:r>
                    </a:p>
                  </a:txBody>
                  <a:tcPr>
                    <a:noFill/>
                  </a:tcPr>
                </a:tc>
                <a:tc>
                  <a:txBody>
                    <a:bodyPr/>
                    <a:lstStyle/>
                    <a:p>
                      <a:pPr algn="l"/>
                      <a:r>
                        <a:rPr lang="en-US" b="0" dirty="0">
                          <a:solidFill>
                            <a:schemeClr val="tx1"/>
                          </a:solidFill>
                        </a:rPr>
                        <a:t>With BS Boom @ 11m level on one side</a:t>
                      </a:r>
                    </a:p>
                  </a:txBody>
                  <a:tcPr>
                    <a:noFill/>
                  </a:tcPr>
                </a:tc>
                <a:extLst>
                  <a:ext uri="{0D108BD9-81ED-4DB2-BD59-A6C34878D82A}">
                    <a16:rowId xmlns:a16="http://schemas.microsoft.com/office/drawing/2014/main" val="4085559912"/>
                  </a:ext>
                </a:extLst>
              </a:tr>
              <a:tr h="412537">
                <a:tc>
                  <a:txBody>
                    <a:bodyPr/>
                    <a:lstStyle/>
                    <a:p>
                      <a:pPr algn="ctr"/>
                      <a:r>
                        <a:rPr lang="en-US" b="0" dirty="0">
                          <a:solidFill>
                            <a:schemeClr val="tx1"/>
                          </a:solidFill>
                        </a:rPr>
                        <a:t>TF</a:t>
                      </a:r>
                    </a:p>
                  </a:txBody>
                  <a:tcPr>
                    <a:noFill/>
                  </a:tcPr>
                </a:tc>
                <a:tc>
                  <a:txBody>
                    <a:bodyPr/>
                    <a:lstStyle/>
                    <a:p>
                      <a:pPr algn="l"/>
                      <a:r>
                        <a:rPr lang="en-US" b="0" dirty="0">
                          <a:solidFill>
                            <a:schemeClr val="tx1"/>
                          </a:solidFill>
                        </a:rPr>
                        <a:t>With BR Boom @ 11m level on one side</a:t>
                      </a:r>
                    </a:p>
                  </a:txBody>
                  <a:tcPr>
                    <a:noFill/>
                  </a:tcPr>
                </a:tc>
                <a:extLst>
                  <a:ext uri="{0D108BD9-81ED-4DB2-BD59-A6C34878D82A}">
                    <a16:rowId xmlns:a16="http://schemas.microsoft.com/office/drawing/2014/main" val="3984093134"/>
                  </a:ext>
                </a:extLst>
              </a:tr>
              <a:tr h="412537">
                <a:tc>
                  <a:txBody>
                    <a:bodyPr/>
                    <a:lstStyle/>
                    <a:p>
                      <a:pPr algn="ctr"/>
                      <a:r>
                        <a:rPr lang="en-US" b="0" dirty="0">
                          <a:solidFill>
                            <a:schemeClr val="tx1"/>
                          </a:solidFill>
                        </a:rPr>
                        <a:t>TG</a:t>
                      </a:r>
                    </a:p>
                  </a:txBody>
                  <a:tcPr>
                    <a:noFill/>
                  </a:tcPr>
                </a:tc>
                <a:tc>
                  <a:txBody>
                    <a:bodyPr/>
                    <a:lstStyle/>
                    <a:p>
                      <a:pPr algn="l"/>
                      <a:r>
                        <a:rPr lang="en-US" dirty="0">
                          <a:solidFill>
                            <a:schemeClr val="tx1"/>
                          </a:solidFill>
                        </a:rPr>
                        <a:t>With BR/BS Boom @ 11m level on both sides and with BP/BQ @ 16m level on both sides in perpendicular direction</a:t>
                      </a:r>
                    </a:p>
                  </a:txBody>
                  <a:tcPr>
                    <a:noFill/>
                  </a:tcPr>
                </a:tc>
                <a:extLst>
                  <a:ext uri="{0D108BD9-81ED-4DB2-BD59-A6C34878D82A}">
                    <a16:rowId xmlns:a16="http://schemas.microsoft.com/office/drawing/2014/main" val="342107123"/>
                  </a:ext>
                </a:extLst>
              </a:tr>
              <a:tr h="412537">
                <a:tc>
                  <a:txBody>
                    <a:bodyPr/>
                    <a:lstStyle/>
                    <a:p>
                      <a:pPr algn="ctr"/>
                      <a:r>
                        <a:rPr lang="en-US" b="0" dirty="0">
                          <a:solidFill>
                            <a:schemeClr val="tx1"/>
                          </a:solidFill>
                        </a:rPr>
                        <a:t>TH</a:t>
                      </a:r>
                    </a:p>
                  </a:txBody>
                  <a:tcPr>
                    <a:noFill/>
                  </a:tcPr>
                </a:tc>
                <a:tc>
                  <a:txBody>
                    <a:bodyPr/>
                    <a:lstStyle/>
                    <a:p>
                      <a:pPr marL="0" algn="l" defTabSz="914400" rtl="0" eaLnBrk="1" latinLnBrk="0" hangingPunct="1"/>
                      <a:r>
                        <a:rPr lang="en-US" sz="1800" b="0" kern="1200" dirty="0">
                          <a:solidFill>
                            <a:schemeClr val="tx1"/>
                          </a:solidFill>
                          <a:latin typeface="+mn-lt"/>
                          <a:ea typeface="+mn-ea"/>
                          <a:cs typeface="+mn-cs"/>
                        </a:rPr>
                        <a:t>With BS Boom @ 16m level on one side</a:t>
                      </a:r>
                    </a:p>
                  </a:txBody>
                  <a:tcPr>
                    <a:noFill/>
                  </a:tcPr>
                </a:tc>
                <a:extLst>
                  <a:ext uri="{0D108BD9-81ED-4DB2-BD59-A6C34878D82A}">
                    <a16:rowId xmlns:a16="http://schemas.microsoft.com/office/drawing/2014/main" val="2504829933"/>
                  </a:ext>
                </a:extLst>
              </a:tr>
            </a:tbl>
          </a:graphicData>
        </a:graphic>
      </p:graphicFrame>
    </p:spTree>
    <p:extLst>
      <p:ext uri="{BB962C8B-B14F-4D97-AF65-F5344CB8AC3E}">
        <p14:creationId xmlns:p14="http://schemas.microsoft.com/office/powerpoint/2010/main" val="3438340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BC27-AA49-640B-5DB9-64C8751C0861}"/>
              </a:ext>
            </a:extLst>
          </p:cNvPr>
          <p:cNvSpPr>
            <a:spLocks noGrp="1"/>
          </p:cNvSpPr>
          <p:nvPr>
            <p:ph type="title"/>
          </p:nvPr>
        </p:nvSpPr>
        <p:spPr>
          <a:xfrm>
            <a:off x="195263" y="228600"/>
            <a:ext cx="8339137" cy="914400"/>
          </a:xfrm>
        </p:spPr>
        <p:txBody>
          <a:bodyPr/>
          <a:lstStyle/>
          <a:p>
            <a:r>
              <a:rPr lang="en-US" dirty="0"/>
              <a:t>220kV Structures </a:t>
            </a:r>
            <a:r>
              <a:rPr lang="en-US" sz="2200" dirty="0"/>
              <a:t>(@ 260 kg/mm2 wind pressure)</a:t>
            </a:r>
          </a:p>
        </p:txBody>
      </p:sp>
      <p:graphicFrame>
        <p:nvGraphicFramePr>
          <p:cNvPr id="5" name="Table 5">
            <a:extLst>
              <a:ext uri="{FF2B5EF4-FFF2-40B4-BE49-F238E27FC236}">
                <a16:creationId xmlns:a16="http://schemas.microsoft.com/office/drawing/2014/main" id="{0FC01389-B548-A770-92C2-FF7B28E7819D}"/>
              </a:ext>
            </a:extLst>
          </p:cNvPr>
          <p:cNvGraphicFramePr>
            <a:graphicFrameLocks noGrp="1"/>
          </p:cNvGraphicFramePr>
          <p:nvPr>
            <p:extLst>
              <p:ext uri="{D42A27DB-BD31-4B8C-83A1-F6EECF244321}">
                <p14:modId xmlns:p14="http://schemas.microsoft.com/office/powerpoint/2010/main" val="565908700"/>
              </p:ext>
            </p:extLst>
          </p:nvPr>
        </p:nvGraphicFramePr>
        <p:xfrm>
          <a:off x="609600" y="1752600"/>
          <a:ext cx="7772400" cy="271589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48690244"/>
                    </a:ext>
                  </a:extLst>
                </a:gridCol>
                <a:gridCol w="6400800">
                  <a:extLst>
                    <a:ext uri="{9D8B030D-6E8A-4147-A177-3AD203B41FA5}">
                      <a16:colId xmlns:a16="http://schemas.microsoft.com/office/drawing/2014/main" val="3508790307"/>
                    </a:ext>
                  </a:extLst>
                </a:gridCol>
              </a:tblGrid>
              <a:tr h="457200">
                <a:tc>
                  <a:txBody>
                    <a:bodyPr/>
                    <a:lstStyle/>
                    <a:p>
                      <a:pPr marL="0" algn="ctr" defTabSz="914400" rtl="0" eaLnBrk="1" latinLnBrk="0" hangingPunct="1"/>
                      <a:r>
                        <a:rPr lang="en-US" sz="1800" b="0" kern="1200" dirty="0">
                          <a:solidFill>
                            <a:schemeClr val="dk1"/>
                          </a:solidFill>
                          <a:latin typeface="+mn-lt"/>
                          <a:ea typeface="+mn-ea"/>
                          <a:cs typeface="+mn-cs"/>
                        </a:rPr>
                        <a:t>TAV</a:t>
                      </a:r>
                    </a:p>
                  </a:txBody>
                  <a:tcPr/>
                </a:tc>
                <a:tc>
                  <a:txBody>
                    <a:bodyPr/>
                    <a:lstStyle/>
                    <a:p>
                      <a:pPr marL="0" algn="l" defTabSz="914400" rtl="0" eaLnBrk="1" latinLnBrk="0" hangingPunct="1"/>
                      <a:r>
                        <a:rPr lang="en-US" sz="1800" b="0" kern="1200" dirty="0">
                          <a:solidFill>
                            <a:schemeClr val="dk1"/>
                          </a:solidFill>
                          <a:latin typeface="+mn-lt"/>
                          <a:ea typeface="+mn-ea"/>
                          <a:cs typeface="+mn-cs"/>
                        </a:rPr>
                        <a:t>With BPV Boom @ 16m level on both sides</a:t>
                      </a:r>
                    </a:p>
                  </a:txBody>
                  <a:tcPr/>
                </a:tc>
                <a:extLst>
                  <a:ext uri="{0D108BD9-81ED-4DB2-BD59-A6C34878D82A}">
                    <a16:rowId xmlns:a16="http://schemas.microsoft.com/office/drawing/2014/main" val="4151254311"/>
                  </a:ext>
                </a:extLst>
              </a:tr>
              <a:tr h="381000">
                <a:tc>
                  <a:txBody>
                    <a:bodyPr/>
                    <a:lstStyle/>
                    <a:p>
                      <a:pPr algn="ctr"/>
                      <a:r>
                        <a:rPr lang="en-US" b="0" dirty="0"/>
                        <a:t>TBV</a:t>
                      </a:r>
                    </a:p>
                  </a:txBody>
                  <a:tcPr/>
                </a:tc>
                <a:tc>
                  <a:txBody>
                    <a:bodyPr/>
                    <a:lstStyle/>
                    <a:p>
                      <a:pPr algn="l"/>
                      <a:r>
                        <a:rPr lang="en-US" b="0" dirty="0"/>
                        <a:t>With BQV Boom @ 11m level on one side</a:t>
                      </a:r>
                    </a:p>
                  </a:txBody>
                  <a:tcPr/>
                </a:tc>
                <a:extLst>
                  <a:ext uri="{0D108BD9-81ED-4DB2-BD59-A6C34878D82A}">
                    <a16:rowId xmlns:a16="http://schemas.microsoft.com/office/drawing/2014/main" val="3361557072"/>
                  </a:ext>
                </a:extLst>
              </a:tr>
              <a:tr h="412537">
                <a:tc>
                  <a:txBody>
                    <a:bodyPr/>
                    <a:lstStyle/>
                    <a:p>
                      <a:pPr algn="ctr"/>
                      <a:r>
                        <a:rPr lang="en-US" b="0" dirty="0"/>
                        <a:t>TEV</a:t>
                      </a:r>
                    </a:p>
                  </a:txBody>
                  <a:tcPr/>
                </a:tc>
                <a:tc>
                  <a:txBody>
                    <a:bodyPr/>
                    <a:lstStyle/>
                    <a:p>
                      <a:pPr algn="l"/>
                      <a:r>
                        <a:rPr lang="en-US" b="0" dirty="0"/>
                        <a:t>With BSV Boom @ 11m level on one side</a:t>
                      </a:r>
                    </a:p>
                  </a:txBody>
                  <a:tcPr/>
                </a:tc>
                <a:extLst>
                  <a:ext uri="{0D108BD9-81ED-4DB2-BD59-A6C34878D82A}">
                    <a16:rowId xmlns:a16="http://schemas.microsoft.com/office/drawing/2014/main" val="4085559912"/>
                  </a:ext>
                </a:extLst>
              </a:tr>
              <a:tr h="412537">
                <a:tc>
                  <a:txBody>
                    <a:bodyPr/>
                    <a:lstStyle/>
                    <a:p>
                      <a:pPr algn="ctr"/>
                      <a:r>
                        <a:rPr lang="en-US" b="0" dirty="0"/>
                        <a:t>TFV</a:t>
                      </a:r>
                    </a:p>
                  </a:txBody>
                  <a:tcPr/>
                </a:tc>
                <a:tc>
                  <a:txBody>
                    <a:bodyPr/>
                    <a:lstStyle/>
                    <a:p>
                      <a:pPr algn="l"/>
                      <a:r>
                        <a:rPr lang="en-US" b="0" dirty="0"/>
                        <a:t>With BRV Boom @ 11m level on one side</a:t>
                      </a:r>
                    </a:p>
                  </a:txBody>
                  <a:tcPr/>
                </a:tc>
                <a:extLst>
                  <a:ext uri="{0D108BD9-81ED-4DB2-BD59-A6C34878D82A}">
                    <a16:rowId xmlns:a16="http://schemas.microsoft.com/office/drawing/2014/main" val="3984093134"/>
                  </a:ext>
                </a:extLst>
              </a:tr>
              <a:tr h="412537">
                <a:tc>
                  <a:txBody>
                    <a:bodyPr/>
                    <a:lstStyle/>
                    <a:p>
                      <a:pPr algn="ctr"/>
                      <a:r>
                        <a:rPr lang="en-US" b="0" dirty="0"/>
                        <a:t>TGV</a:t>
                      </a:r>
                    </a:p>
                  </a:txBody>
                  <a:tcPr/>
                </a:tc>
                <a:tc>
                  <a:txBody>
                    <a:bodyPr/>
                    <a:lstStyle/>
                    <a:p>
                      <a:pPr algn="l"/>
                      <a:r>
                        <a:rPr lang="en-US" dirty="0"/>
                        <a:t>With BSV/BRV Boom @ 11m level on both sides and with BPV @ 16m level on both sides in perpendicular direction</a:t>
                      </a:r>
                    </a:p>
                  </a:txBody>
                  <a:tcPr/>
                </a:tc>
                <a:extLst>
                  <a:ext uri="{0D108BD9-81ED-4DB2-BD59-A6C34878D82A}">
                    <a16:rowId xmlns:a16="http://schemas.microsoft.com/office/drawing/2014/main" val="342107123"/>
                  </a:ext>
                </a:extLst>
              </a:tr>
              <a:tr h="412537">
                <a:tc>
                  <a:txBody>
                    <a:bodyPr/>
                    <a:lstStyle/>
                    <a:p>
                      <a:pPr algn="ctr"/>
                      <a:r>
                        <a:rPr lang="en-US" b="0" dirty="0"/>
                        <a:t>THV</a:t>
                      </a:r>
                    </a:p>
                  </a:txBody>
                  <a:tcPr/>
                </a:tc>
                <a:tc>
                  <a:txBody>
                    <a:bodyPr/>
                    <a:lstStyle/>
                    <a:p>
                      <a:pPr marL="0" algn="l" defTabSz="914400" rtl="0" eaLnBrk="1" latinLnBrk="0" hangingPunct="1"/>
                      <a:r>
                        <a:rPr lang="en-US" sz="1800" b="0" kern="1200" dirty="0">
                          <a:solidFill>
                            <a:schemeClr val="dk1"/>
                          </a:solidFill>
                          <a:latin typeface="+mn-lt"/>
                          <a:ea typeface="+mn-ea"/>
                          <a:cs typeface="+mn-cs"/>
                        </a:rPr>
                        <a:t>With BSV Boom @ 16m level on one side</a:t>
                      </a:r>
                    </a:p>
                  </a:txBody>
                  <a:tcPr/>
                </a:tc>
                <a:extLst>
                  <a:ext uri="{0D108BD9-81ED-4DB2-BD59-A6C34878D82A}">
                    <a16:rowId xmlns:a16="http://schemas.microsoft.com/office/drawing/2014/main" val="2504829933"/>
                  </a:ext>
                </a:extLst>
              </a:tr>
            </a:tbl>
          </a:graphicData>
        </a:graphic>
      </p:graphicFrame>
    </p:spTree>
    <p:extLst>
      <p:ext uri="{BB962C8B-B14F-4D97-AF65-F5344CB8AC3E}">
        <p14:creationId xmlns:p14="http://schemas.microsoft.com/office/powerpoint/2010/main" val="2006056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BC27-AA49-640B-5DB9-64C8751C0861}"/>
              </a:ext>
            </a:extLst>
          </p:cNvPr>
          <p:cNvSpPr>
            <a:spLocks noGrp="1"/>
          </p:cNvSpPr>
          <p:nvPr>
            <p:ph type="title"/>
          </p:nvPr>
        </p:nvSpPr>
        <p:spPr>
          <a:xfrm>
            <a:off x="195263" y="228600"/>
            <a:ext cx="8339137" cy="914400"/>
          </a:xfrm>
        </p:spPr>
        <p:txBody>
          <a:bodyPr/>
          <a:lstStyle/>
          <a:p>
            <a:r>
              <a:rPr lang="en-US" dirty="0"/>
              <a:t>220kV Beams </a:t>
            </a:r>
            <a:r>
              <a:rPr lang="en-US" sz="2200" dirty="0"/>
              <a:t>(for different wind pressures)</a:t>
            </a:r>
          </a:p>
        </p:txBody>
      </p:sp>
      <p:graphicFrame>
        <p:nvGraphicFramePr>
          <p:cNvPr id="3" name="Table 3">
            <a:extLst>
              <a:ext uri="{FF2B5EF4-FFF2-40B4-BE49-F238E27FC236}">
                <a16:creationId xmlns:a16="http://schemas.microsoft.com/office/drawing/2014/main" id="{6D9E2F16-D656-A669-4DF6-A88599748407}"/>
              </a:ext>
            </a:extLst>
          </p:cNvPr>
          <p:cNvGraphicFramePr>
            <a:graphicFrameLocks noGrp="1"/>
          </p:cNvGraphicFramePr>
          <p:nvPr>
            <p:extLst>
              <p:ext uri="{D42A27DB-BD31-4B8C-83A1-F6EECF244321}">
                <p14:modId xmlns:p14="http://schemas.microsoft.com/office/powerpoint/2010/main" val="1112693255"/>
              </p:ext>
            </p:extLst>
          </p:nvPr>
        </p:nvGraphicFramePr>
        <p:xfrm>
          <a:off x="1143000" y="1676400"/>
          <a:ext cx="6934199" cy="28041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531567545"/>
                    </a:ext>
                  </a:extLst>
                </a:gridCol>
                <a:gridCol w="4648200">
                  <a:extLst>
                    <a:ext uri="{9D8B030D-6E8A-4147-A177-3AD203B41FA5}">
                      <a16:colId xmlns:a16="http://schemas.microsoft.com/office/drawing/2014/main" val="4003004684"/>
                    </a:ext>
                  </a:extLst>
                </a:gridCol>
                <a:gridCol w="1371599">
                  <a:extLst>
                    <a:ext uri="{9D8B030D-6E8A-4147-A177-3AD203B41FA5}">
                      <a16:colId xmlns:a16="http://schemas.microsoft.com/office/drawing/2014/main" val="619410773"/>
                    </a:ext>
                  </a:extLst>
                </a:gridCol>
              </a:tblGrid>
              <a:tr h="370840">
                <a:tc>
                  <a:txBody>
                    <a:bodyPr/>
                    <a:lstStyle/>
                    <a:p>
                      <a:pPr algn="ctr"/>
                      <a:r>
                        <a:rPr lang="en-US" sz="2000" b="1" dirty="0">
                          <a:solidFill>
                            <a:schemeClr val="tx1"/>
                          </a:solidFill>
                        </a:rPr>
                        <a:t>BP</a:t>
                      </a:r>
                    </a:p>
                  </a:txBody>
                  <a:tcPr>
                    <a:noFill/>
                  </a:tcPr>
                </a:tc>
                <a:tc>
                  <a:txBody>
                    <a:bodyPr/>
                    <a:lstStyle/>
                    <a:p>
                      <a:pPr algn="ctr"/>
                      <a:r>
                        <a:rPr lang="en-US" sz="2000" b="1" dirty="0">
                          <a:solidFill>
                            <a:schemeClr val="tx1"/>
                          </a:solidFill>
                        </a:rPr>
                        <a:t>Suitable for Single Moose conductor @ 16m level</a:t>
                      </a:r>
                    </a:p>
                  </a:txBody>
                  <a:tcPr>
                    <a:noFill/>
                  </a:tcPr>
                </a:tc>
                <a:tc>
                  <a:txBody>
                    <a:bodyPr/>
                    <a:lstStyle/>
                    <a:p>
                      <a:pPr algn="ctr"/>
                      <a:r>
                        <a:rPr lang="en-US" sz="2000" b="1" dirty="0">
                          <a:solidFill>
                            <a:schemeClr val="tx1"/>
                          </a:solidFill>
                        </a:rPr>
                        <a:t>BPV</a:t>
                      </a:r>
                    </a:p>
                  </a:txBody>
                  <a:tcPr>
                    <a:noFill/>
                  </a:tcPr>
                </a:tc>
                <a:extLst>
                  <a:ext uri="{0D108BD9-81ED-4DB2-BD59-A6C34878D82A}">
                    <a16:rowId xmlns:a16="http://schemas.microsoft.com/office/drawing/2014/main" val="3773884199"/>
                  </a:ext>
                </a:extLst>
              </a:tr>
              <a:tr h="370840">
                <a:tc>
                  <a:txBody>
                    <a:bodyPr/>
                    <a:lstStyle/>
                    <a:p>
                      <a:pPr algn="ctr"/>
                      <a:r>
                        <a:rPr lang="en-US" sz="2000" b="1" dirty="0">
                          <a:solidFill>
                            <a:schemeClr val="tx1"/>
                          </a:solidFill>
                        </a:rPr>
                        <a:t>BQ</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Suitable for Twin Moose conductor @ 16m level</a:t>
                      </a:r>
                    </a:p>
                  </a:txBody>
                  <a:tcPr>
                    <a:noFill/>
                  </a:tcPr>
                </a:tc>
                <a:tc>
                  <a:txBody>
                    <a:bodyPr/>
                    <a:lstStyle/>
                    <a:p>
                      <a:pPr algn="ctr"/>
                      <a:r>
                        <a:rPr lang="en-US" sz="2000" b="1" dirty="0">
                          <a:solidFill>
                            <a:schemeClr val="tx1"/>
                          </a:solidFill>
                        </a:rPr>
                        <a:t>BQV</a:t>
                      </a:r>
                    </a:p>
                  </a:txBody>
                  <a:tcPr>
                    <a:noFill/>
                  </a:tcPr>
                </a:tc>
                <a:extLst>
                  <a:ext uri="{0D108BD9-81ED-4DB2-BD59-A6C34878D82A}">
                    <a16:rowId xmlns:a16="http://schemas.microsoft.com/office/drawing/2014/main" val="2452062410"/>
                  </a:ext>
                </a:extLst>
              </a:tr>
              <a:tr h="370840">
                <a:tc>
                  <a:txBody>
                    <a:bodyPr/>
                    <a:lstStyle/>
                    <a:p>
                      <a:pPr algn="ctr"/>
                      <a:r>
                        <a:rPr lang="en-US" sz="2000" b="1" dirty="0">
                          <a:solidFill>
                            <a:schemeClr val="tx1"/>
                          </a:solidFill>
                        </a:rPr>
                        <a:t>BR</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Suitable for Quad Moose conductor @ 16m level on both sides strung</a:t>
                      </a:r>
                    </a:p>
                  </a:txBody>
                  <a:tcPr>
                    <a:noFill/>
                  </a:tcPr>
                </a:tc>
                <a:tc>
                  <a:txBody>
                    <a:bodyPr/>
                    <a:lstStyle/>
                    <a:p>
                      <a:pPr algn="ctr"/>
                      <a:r>
                        <a:rPr lang="en-US" sz="2000" b="1" dirty="0">
                          <a:solidFill>
                            <a:schemeClr val="tx1"/>
                          </a:solidFill>
                        </a:rPr>
                        <a:t>BRV</a:t>
                      </a:r>
                    </a:p>
                  </a:txBody>
                  <a:tcPr>
                    <a:noFill/>
                  </a:tcPr>
                </a:tc>
                <a:extLst>
                  <a:ext uri="{0D108BD9-81ED-4DB2-BD59-A6C34878D82A}">
                    <a16:rowId xmlns:a16="http://schemas.microsoft.com/office/drawing/2014/main" val="3893302270"/>
                  </a:ext>
                </a:extLst>
              </a:tr>
              <a:tr h="370840">
                <a:tc>
                  <a:txBody>
                    <a:bodyPr/>
                    <a:lstStyle/>
                    <a:p>
                      <a:pPr algn="ctr"/>
                      <a:r>
                        <a:rPr lang="en-US" sz="2000" b="1" dirty="0">
                          <a:solidFill>
                            <a:schemeClr val="tx1"/>
                          </a:solidFill>
                        </a:rPr>
                        <a:t>BS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Suitable for Quad Moose conductor @ 16m level on one side strung</a:t>
                      </a:r>
                    </a:p>
                  </a:txBody>
                  <a:tcPr>
                    <a:noFill/>
                  </a:tcPr>
                </a:tc>
                <a:tc>
                  <a:txBody>
                    <a:bodyPr/>
                    <a:lstStyle/>
                    <a:p>
                      <a:pPr algn="ctr"/>
                      <a:r>
                        <a:rPr lang="en-US" sz="2000" b="1" dirty="0">
                          <a:solidFill>
                            <a:schemeClr val="tx1"/>
                          </a:solidFill>
                        </a:rPr>
                        <a:t>BSV</a:t>
                      </a:r>
                    </a:p>
                  </a:txBody>
                  <a:tcPr>
                    <a:noFill/>
                  </a:tcPr>
                </a:tc>
                <a:extLst>
                  <a:ext uri="{0D108BD9-81ED-4DB2-BD59-A6C34878D82A}">
                    <a16:rowId xmlns:a16="http://schemas.microsoft.com/office/drawing/2014/main" val="3698321962"/>
                  </a:ext>
                </a:extLst>
              </a:tr>
            </a:tbl>
          </a:graphicData>
        </a:graphic>
      </p:graphicFrame>
      <p:sp>
        <p:nvSpPr>
          <p:cNvPr id="6" name="TextBox 5">
            <a:extLst>
              <a:ext uri="{FF2B5EF4-FFF2-40B4-BE49-F238E27FC236}">
                <a16:creationId xmlns:a16="http://schemas.microsoft.com/office/drawing/2014/main" id="{E83CC64D-1C07-C6EB-3F37-B89A6242E8C1}"/>
              </a:ext>
            </a:extLst>
          </p:cNvPr>
          <p:cNvSpPr txBox="1"/>
          <p:nvPr/>
        </p:nvSpPr>
        <p:spPr>
          <a:xfrm>
            <a:off x="838200" y="5334000"/>
            <a:ext cx="6858000" cy="646331"/>
          </a:xfrm>
          <a:prstGeom prst="rect">
            <a:avLst/>
          </a:prstGeom>
          <a:noFill/>
        </p:spPr>
        <p:txBody>
          <a:bodyPr wrap="square">
            <a:spAutoFit/>
          </a:bodyPr>
          <a:lstStyle/>
          <a:p>
            <a:pPr algn="ctr"/>
            <a:r>
              <a:rPr lang="en-US" b="1" dirty="0"/>
              <a:t>All boom distances indicated are from </a:t>
            </a:r>
            <a:r>
              <a:rPr lang="en-US" b="1" dirty="0" err="1"/>
              <a:t>centre</a:t>
            </a:r>
            <a:r>
              <a:rPr lang="en-US" b="1" dirty="0"/>
              <a:t> to </a:t>
            </a:r>
            <a:r>
              <a:rPr lang="en-US" b="1" dirty="0" err="1"/>
              <a:t>centre</a:t>
            </a:r>
            <a:r>
              <a:rPr lang="en-US" b="1" dirty="0"/>
              <a:t> of adjacent structures on whom they will be erected</a:t>
            </a:r>
            <a:endParaRPr lang="en-US" sz="1800" b="1" dirty="0">
              <a:solidFill>
                <a:schemeClr val="tx1"/>
              </a:solidFill>
            </a:endParaRPr>
          </a:p>
        </p:txBody>
      </p:sp>
      <p:sp>
        <p:nvSpPr>
          <p:cNvPr id="8" name="TextBox 7">
            <a:extLst>
              <a:ext uri="{FF2B5EF4-FFF2-40B4-BE49-F238E27FC236}">
                <a16:creationId xmlns:a16="http://schemas.microsoft.com/office/drawing/2014/main" id="{8B8E15CE-5885-ACEC-E1AD-16D492B59D9A}"/>
              </a:ext>
            </a:extLst>
          </p:cNvPr>
          <p:cNvSpPr txBox="1"/>
          <p:nvPr/>
        </p:nvSpPr>
        <p:spPr>
          <a:xfrm>
            <a:off x="1143000" y="4722614"/>
            <a:ext cx="4591372" cy="369332"/>
          </a:xfrm>
          <a:prstGeom prst="rect">
            <a:avLst/>
          </a:prstGeom>
          <a:noFill/>
        </p:spPr>
        <p:txBody>
          <a:bodyPr wrap="square">
            <a:spAutoFit/>
          </a:bodyPr>
          <a:lstStyle/>
          <a:p>
            <a:pPr algn="ctr"/>
            <a:r>
              <a:rPr lang="en-US" b="1" dirty="0"/>
              <a:t>All 220kV beams are of 17.0 </a:t>
            </a:r>
            <a:r>
              <a:rPr lang="en-US" b="1" dirty="0" err="1"/>
              <a:t>mtrs</a:t>
            </a:r>
            <a:r>
              <a:rPr lang="en-US" b="1" dirty="0"/>
              <a:t> width</a:t>
            </a:r>
            <a:endParaRPr lang="en-US" sz="1800" b="1" dirty="0">
              <a:solidFill>
                <a:schemeClr val="tx1"/>
              </a:solidFill>
            </a:endParaRPr>
          </a:p>
        </p:txBody>
      </p:sp>
    </p:spTree>
    <p:extLst>
      <p:ext uri="{BB962C8B-B14F-4D97-AF65-F5344CB8AC3E}">
        <p14:creationId xmlns:p14="http://schemas.microsoft.com/office/powerpoint/2010/main" val="1379498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DBB8-6980-DC5E-D3D8-12E40E3DBEE3}"/>
              </a:ext>
            </a:extLst>
          </p:cNvPr>
          <p:cNvSpPr>
            <a:spLocks noGrp="1"/>
          </p:cNvSpPr>
          <p:nvPr>
            <p:ph type="title"/>
          </p:nvPr>
        </p:nvSpPr>
        <p:spPr>
          <a:xfrm>
            <a:off x="195263" y="228600"/>
            <a:ext cx="7805737" cy="914400"/>
          </a:xfrm>
        </p:spPr>
        <p:txBody>
          <a:bodyPr>
            <a:normAutofit fontScale="90000"/>
          </a:bodyPr>
          <a:lstStyle/>
          <a:p>
            <a:r>
              <a:rPr lang="en-US" sz="3600" dirty="0"/>
              <a:t>220kV Columns &amp; Beams in 400kV Sub-station (Zone-3) </a:t>
            </a:r>
          </a:p>
        </p:txBody>
      </p:sp>
      <p:graphicFrame>
        <p:nvGraphicFramePr>
          <p:cNvPr id="3" name="Table 2">
            <a:extLst>
              <a:ext uri="{FF2B5EF4-FFF2-40B4-BE49-F238E27FC236}">
                <a16:creationId xmlns:a16="http://schemas.microsoft.com/office/drawing/2014/main" id="{A2D1BE51-84A0-D119-A6A2-E67092289B70}"/>
              </a:ext>
            </a:extLst>
          </p:cNvPr>
          <p:cNvGraphicFramePr>
            <a:graphicFrameLocks noGrp="1"/>
          </p:cNvGraphicFramePr>
          <p:nvPr>
            <p:extLst>
              <p:ext uri="{D42A27DB-BD31-4B8C-83A1-F6EECF244321}">
                <p14:modId xmlns:p14="http://schemas.microsoft.com/office/powerpoint/2010/main" val="1728566044"/>
              </p:ext>
            </p:extLst>
          </p:nvPr>
        </p:nvGraphicFramePr>
        <p:xfrm>
          <a:off x="639144" y="1524000"/>
          <a:ext cx="7571406" cy="3285772"/>
        </p:xfrm>
        <a:graphic>
          <a:graphicData uri="http://schemas.openxmlformats.org/drawingml/2006/table">
            <a:tbl>
              <a:tblPr>
                <a:tableStyleId>{5C22544A-7EE6-4342-B048-85BDC9FD1C3A}</a:tableStyleId>
              </a:tblPr>
              <a:tblGrid>
                <a:gridCol w="1143148">
                  <a:extLst>
                    <a:ext uri="{9D8B030D-6E8A-4147-A177-3AD203B41FA5}">
                      <a16:colId xmlns:a16="http://schemas.microsoft.com/office/drawing/2014/main" val="2582545876"/>
                    </a:ext>
                  </a:extLst>
                </a:gridCol>
                <a:gridCol w="1055976">
                  <a:extLst>
                    <a:ext uri="{9D8B030D-6E8A-4147-A177-3AD203B41FA5}">
                      <a16:colId xmlns:a16="http://schemas.microsoft.com/office/drawing/2014/main" val="2931485942"/>
                    </a:ext>
                  </a:extLst>
                </a:gridCol>
                <a:gridCol w="1055976">
                  <a:extLst>
                    <a:ext uri="{9D8B030D-6E8A-4147-A177-3AD203B41FA5}">
                      <a16:colId xmlns:a16="http://schemas.microsoft.com/office/drawing/2014/main" val="84102226"/>
                    </a:ext>
                  </a:extLst>
                </a:gridCol>
                <a:gridCol w="778784">
                  <a:extLst>
                    <a:ext uri="{9D8B030D-6E8A-4147-A177-3AD203B41FA5}">
                      <a16:colId xmlns:a16="http://schemas.microsoft.com/office/drawing/2014/main" val="3667650418"/>
                    </a:ext>
                  </a:extLst>
                </a:gridCol>
                <a:gridCol w="765583">
                  <a:extLst>
                    <a:ext uri="{9D8B030D-6E8A-4147-A177-3AD203B41FA5}">
                      <a16:colId xmlns:a16="http://schemas.microsoft.com/office/drawing/2014/main" val="633096545"/>
                    </a:ext>
                  </a:extLst>
                </a:gridCol>
                <a:gridCol w="765583">
                  <a:extLst>
                    <a:ext uri="{9D8B030D-6E8A-4147-A177-3AD203B41FA5}">
                      <a16:colId xmlns:a16="http://schemas.microsoft.com/office/drawing/2014/main" val="1191216541"/>
                    </a:ext>
                  </a:extLst>
                </a:gridCol>
                <a:gridCol w="1121975">
                  <a:extLst>
                    <a:ext uri="{9D8B030D-6E8A-4147-A177-3AD203B41FA5}">
                      <a16:colId xmlns:a16="http://schemas.microsoft.com/office/drawing/2014/main" val="1609460516"/>
                    </a:ext>
                  </a:extLst>
                </a:gridCol>
                <a:gridCol w="884381">
                  <a:extLst>
                    <a:ext uri="{9D8B030D-6E8A-4147-A177-3AD203B41FA5}">
                      <a16:colId xmlns:a16="http://schemas.microsoft.com/office/drawing/2014/main" val="3565253797"/>
                    </a:ext>
                  </a:extLst>
                </a:gridCol>
              </a:tblGrid>
              <a:tr h="251811">
                <a:tc>
                  <a:txBody>
                    <a:bodyPr/>
                    <a:lstStyle/>
                    <a:p>
                      <a:endParaRPr lang="en-US"/>
                    </a:p>
                  </a:txBody>
                  <a:tcPr/>
                </a:tc>
                <a:tc>
                  <a:txBody>
                    <a:bodyPr/>
                    <a:lstStyle/>
                    <a:p>
                      <a:pPr algn="ctr" fontAlgn="ctr"/>
                      <a:r>
                        <a:rPr lang="en-US" sz="1400" u="none" strike="noStrike">
                          <a:effectLst/>
                        </a:rPr>
                        <a:t>@11.0 m</a:t>
                      </a:r>
                      <a:endParaRPr lang="en-US" sz="1400" b="1" i="0" u="none" strike="noStrike">
                        <a:effectLst/>
                        <a:latin typeface="Arial" panose="020B0604020202020204" pitchFamily="34" charset="0"/>
                      </a:endParaRPr>
                    </a:p>
                  </a:txBody>
                  <a:tcPr marL="0" marR="0" marT="0" marB="0" anchor="ctr"/>
                </a:tc>
                <a:tc>
                  <a:txBody>
                    <a:bodyPr/>
                    <a:lstStyle/>
                    <a:p>
                      <a:pPr algn="ctr" fontAlgn="ctr"/>
                      <a:r>
                        <a:rPr lang="en-US" sz="1400" u="none" strike="noStrike">
                          <a:effectLst/>
                        </a:rPr>
                        <a:t>@16.0 m</a:t>
                      </a:r>
                      <a:endParaRPr lang="en-US" sz="1400" b="1" i="0" u="none" strike="noStrike">
                        <a:effectLst/>
                        <a:latin typeface="Arial" panose="020B0604020202020204" pitchFamily="34" charset="0"/>
                      </a:endParaRPr>
                    </a:p>
                  </a:txBody>
                  <a:tcPr marL="0" marR="0" marT="0" marB="0" anchor="ctr"/>
                </a:tc>
                <a:tc>
                  <a:txBody>
                    <a:bodyPr/>
                    <a:lstStyle/>
                    <a:p>
                      <a:pPr algn="ctr" fontAlgn="ctr"/>
                      <a:r>
                        <a:rPr lang="en-US" sz="1400" u="none" strike="noStrike">
                          <a:effectLst/>
                        </a:rPr>
                        <a:t>@21.0 m</a:t>
                      </a:r>
                      <a:endParaRPr lang="en-US" sz="1400" b="1" i="0" u="none" strike="noStrike">
                        <a:effectLst/>
                        <a:latin typeface="Arial" panose="020B0604020202020204" pitchFamily="34" charset="0"/>
                      </a:endParaRPr>
                    </a:p>
                  </a:txBody>
                  <a:tcPr marL="0" marR="0" marT="0" marB="0" anchor="ctr"/>
                </a:tc>
                <a:tc>
                  <a:txBody>
                    <a:bodyPr/>
                    <a:lstStyle/>
                    <a:p>
                      <a:pPr algn="ctr" fontAlgn="ctr"/>
                      <a:endParaRPr lang="en-US" sz="1400" b="0" i="0" u="none" strike="noStrike" dirty="0">
                        <a:effectLst/>
                        <a:latin typeface="Arial" panose="020B0604020202020204" pitchFamily="34" charset="0"/>
                      </a:endParaRPr>
                    </a:p>
                  </a:txBody>
                  <a:tcPr marL="0" marR="0" marT="0" marB="0" anchor="ctr"/>
                </a:tc>
                <a:tc>
                  <a:txBody>
                    <a:bodyPr/>
                    <a:lstStyle/>
                    <a:p>
                      <a:pPr algn="ctr" fontAlgn="ctr"/>
                      <a:endParaRPr lang="en-US" sz="1400" b="0" i="0" u="none" strike="noStrike">
                        <a:effectLst/>
                        <a:latin typeface="Arial" panose="020B0604020202020204" pitchFamily="34" charset="0"/>
                      </a:endParaRPr>
                    </a:p>
                  </a:txBody>
                  <a:tcPr marL="0" marR="0" marT="0" marB="0" anchor="ctr"/>
                </a:tc>
                <a:tc>
                  <a:txBody>
                    <a:bodyPr/>
                    <a:lstStyle/>
                    <a:p>
                      <a:pPr algn="ctr" fontAlgn="ctr"/>
                      <a:endParaRPr lang="en-US" sz="1400" b="0" i="0" u="none" strike="noStrike">
                        <a:effectLst/>
                        <a:latin typeface="Arial" panose="020B0604020202020204" pitchFamily="34" charset="0"/>
                      </a:endParaRPr>
                    </a:p>
                  </a:txBody>
                  <a:tcPr marL="0" marR="0" marT="0" marB="0" anchor="ctr"/>
                </a:tc>
                <a:tc>
                  <a:txBody>
                    <a:bodyPr/>
                    <a:lstStyle/>
                    <a:p>
                      <a:pPr algn="ctr" fontAlgn="ctr"/>
                      <a:endParaRPr lang="en-US" sz="14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652085026"/>
                  </a:ext>
                </a:extLst>
              </a:tr>
              <a:tr h="251811">
                <a:tc>
                  <a:txBody>
                    <a:bodyPr/>
                    <a:lstStyle/>
                    <a:p>
                      <a:pPr algn="l" fontAlgn="b"/>
                      <a:r>
                        <a:rPr lang="en-US" sz="1400" u="none" strike="noStrike" dirty="0">
                          <a:effectLst/>
                        </a:rPr>
                        <a:t>Tower-C1</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a:effectLst/>
                        </a:rPr>
                        <a:t>1-H2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a:t>
                      </a:r>
                      <a:endParaRPr lang="en-US" sz="1400" b="0" i="0" u="none" strike="noStrike">
                        <a:effectLst/>
                        <a:latin typeface="Arial" panose="020B0604020202020204" pitchFamily="34" charset="0"/>
                      </a:endParaRPr>
                    </a:p>
                  </a:txBody>
                  <a:tcPr marL="0" marR="0" marT="0" marB="0" anchor="b"/>
                </a:tc>
                <a:tc>
                  <a:txBody>
                    <a:bodyPr/>
                    <a:lstStyle/>
                    <a:p>
                      <a:pPr algn="ctr" fontAlgn="ctr"/>
                      <a:r>
                        <a:rPr lang="en-US" sz="1400" u="none" strike="noStrike">
                          <a:effectLst/>
                        </a:rPr>
                        <a:t>(2 levels)</a:t>
                      </a:r>
                      <a:endParaRPr lang="en-US" sz="1400" b="0" i="0" u="none" strike="noStrike">
                        <a:effectLst/>
                        <a:latin typeface="Arial" panose="020B0604020202020204" pitchFamily="34" charset="0"/>
                      </a:endParaRPr>
                    </a:p>
                  </a:txBody>
                  <a:tcPr marL="0" marR="0" marT="0" marB="0" anchor="ctr"/>
                </a:tc>
                <a:tc gridSpan="2">
                  <a:txBody>
                    <a:bodyPr/>
                    <a:lstStyle/>
                    <a:p>
                      <a:pPr algn="l" fontAlgn="b"/>
                      <a:r>
                        <a:rPr lang="en-US" sz="1400" u="none" strike="noStrike">
                          <a:effectLst/>
                        </a:rPr>
                        <a:t>11.0m + 5m + 5m Peak </a:t>
                      </a:r>
                      <a:endParaRPr lang="en-US" sz="1400" b="0" i="0" u="none" strike="noStrike">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11115803"/>
                  </a:ext>
                </a:extLst>
              </a:tr>
              <a:tr h="251811">
                <a:tc>
                  <a:txBody>
                    <a:bodyPr/>
                    <a:lstStyle/>
                    <a:p>
                      <a:pPr algn="l" fontAlgn="b"/>
                      <a:r>
                        <a:rPr lang="en-US" sz="1400" u="none" strike="noStrike">
                          <a:effectLst/>
                        </a:rPr>
                        <a:t>Tower-C2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2-H2</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a:effectLst/>
                        </a:rPr>
                        <a:t>---</a:t>
                      </a:r>
                      <a:endParaRPr lang="en-US" sz="1400" b="0" i="0" u="none" strike="noStrike">
                        <a:effectLst/>
                        <a:latin typeface="Arial" panose="020B0604020202020204" pitchFamily="34" charset="0"/>
                      </a:endParaRPr>
                    </a:p>
                  </a:txBody>
                  <a:tcPr marL="0" marR="0" marT="0" marB="0" anchor="b"/>
                </a:tc>
                <a:tc>
                  <a:txBody>
                    <a:bodyPr/>
                    <a:lstStyle/>
                    <a:p>
                      <a:pPr algn="ctr" fontAlgn="ctr"/>
                      <a:r>
                        <a:rPr lang="en-US" sz="1400" u="none" strike="noStrike">
                          <a:effectLst/>
                        </a:rPr>
                        <a:t>(2 levels)</a:t>
                      </a:r>
                      <a:endParaRPr lang="en-US" sz="1400" b="0" i="0" u="none" strike="noStrike">
                        <a:effectLst/>
                        <a:latin typeface="Arial" panose="020B0604020202020204" pitchFamily="34" charset="0"/>
                      </a:endParaRPr>
                    </a:p>
                  </a:txBody>
                  <a:tcPr marL="0" marR="0" marT="0" marB="0" anchor="ctr"/>
                </a:tc>
                <a:tc gridSpan="3">
                  <a:txBody>
                    <a:bodyPr/>
                    <a:lstStyle/>
                    <a:p>
                      <a:pPr algn="l" fontAlgn="b"/>
                      <a:r>
                        <a:rPr lang="en-US" sz="1400" u="none" strike="noStrike">
                          <a:effectLst/>
                        </a:rPr>
                        <a:t>11.0m + 5m without Peak </a:t>
                      </a:r>
                      <a:endParaRPr lang="en-US" sz="14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886065"/>
                  </a:ext>
                </a:extLst>
              </a:tr>
              <a:tr h="452762">
                <a:tc>
                  <a:txBody>
                    <a:bodyPr/>
                    <a:lstStyle/>
                    <a:p>
                      <a:pPr algn="l" fontAlgn="b"/>
                      <a:r>
                        <a:rPr lang="en-US" sz="1400" u="none" strike="noStrike" dirty="0">
                          <a:effectLst/>
                        </a:rPr>
                        <a:t>Tower-C2P</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1-H2</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a:effectLst/>
                        </a:rPr>
                        <a:t>2-H2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(2 levels)</a:t>
                      </a:r>
                      <a:endParaRPr lang="en-US" sz="1400" b="0" i="0" u="none" strike="noStrike">
                        <a:effectLst/>
                        <a:latin typeface="Arial" panose="020B0604020202020204" pitchFamily="34" charset="0"/>
                      </a:endParaRPr>
                    </a:p>
                  </a:txBody>
                  <a:tcPr marL="0" marR="0" marT="0" marB="0" anchor="b"/>
                </a:tc>
                <a:tc gridSpan="2">
                  <a:txBody>
                    <a:bodyPr/>
                    <a:lstStyle/>
                    <a:p>
                      <a:pPr algn="l" fontAlgn="b"/>
                      <a:r>
                        <a:rPr lang="en-US" sz="1400" u="none" strike="noStrike">
                          <a:effectLst/>
                        </a:rPr>
                        <a:t>11.0m + 5m + 5m Peak </a:t>
                      </a:r>
                      <a:endParaRPr lang="en-US" sz="1400" b="0" i="0" u="none" strike="noStrike">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38493102"/>
                  </a:ext>
                </a:extLst>
              </a:tr>
              <a:tr h="251811">
                <a:tc>
                  <a:txBody>
                    <a:bodyPr/>
                    <a:lstStyle/>
                    <a:p>
                      <a:pPr algn="l" fontAlgn="b"/>
                      <a:r>
                        <a:rPr lang="en-US" sz="1400" u="none" strike="noStrike">
                          <a:effectLst/>
                        </a:rPr>
                        <a:t>Tower-C3</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1-H1 or 1-H2</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a:effectLst/>
                        </a:rPr>
                        <a:t>---</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 level)</a:t>
                      </a:r>
                      <a:endParaRPr lang="en-US" sz="1400" b="0" i="0" u="none" strike="noStrike">
                        <a:effectLst/>
                        <a:latin typeface="Arial" panose="020B0604020202020204" pitchFamily="34" charset="0"/>
                      </a:endParaRPr>
                    </a:p>
                  </a:txBody>
                  <a:tcPr marL="0" marR="0" marT="0" marB="0" anchor="b"/>
                </a:tc>
                <a:tc gridSpan="2">
                  <a:txBody>
                    <a:bodyPr/>
                    <a:lstStyle/>
                    <a:p>
                      <a:pPr algn="l" fontAlgn="b"/>
                      <a:r>
                        <a:rPr lang="en-US" sz="1400" u="none" strike="noStrike">
                          <a:effectLst/>
                        </a:rPr>
                        <a:t>11.0m without Peak</a:t>
                      </a:r>
                      <a:endParaRPr lang="en-US" sz="1400" b="0" i="0" u="none" strike="noStrike">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2138848"/>
                  </a:ext>
                </a:extLst>
              </a:tr>
              <a:tr h="251811">
                <a:tc>
                  <a:txBody>
                    <a:bodyPr/>
                    <a:lstStyle/>
                    <a:p>
                      <a:pPr algn="l" fontAlgn="b"/>
                      <a:r>
                        <a:rPr lang="en-US" sz="1400" u="none" strike="noStrike">
                          <a:effectLst/>
                        </a:rPr>
                        <a:t>Tower-C4</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1-H1 or 1-H2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2-H2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2-H2</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a:effectLst/>
                        </a:rPr>
                        <a:t>(3 levels)</a:t>
                      </a:r>
                      <a:endParaRPr lang="en-US" sz="1400" b="0" i="0" u="none" strike="noStrike">
                        <a:effectLst/>
                        <a:latin typeface="Arial" panose="020B0604020202020204" pitchFamily="34" charset="0"/>
                      </a:endParaRPr>
                    </a:p>
                  </a:txBody>
                  <a:tcPr marL="0" marR="0" marT="0" marB="0" anchor="b"/>
                </a:tc>
                <a:tc gridSpan="3">
                  <a:txBody>
                    <a:bodyPr/>
                    <a:lstStyle/>
                    <a:p>
                      <a:pPr algn="l" fontAlgn="b"/>
                      <a:r>
                        <a:rPr lang="en-US" sz="1400" u="none" strike="noStrike">
                          <a:effectLst/>
                        </a:rPr>
                        <a:t>11.0m + 5m + 5m without Peak </a:t>
                      </a:r>
                      <a:endParaRPr lang="en-US" sz="14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1863557"/>
                  </a:ext>
                </a:extLst>
              </a:tr>
              <a:tr h="251811">
                <a:tc>
                  <a:txBody>
                    <a:bodyPr/>
                    <a:lstStyle/>
                    <a:p>
                      <a:pPr algn="l" fontAlgn="b"/>
                      <a:r>
                        <a:rPr lang="en-US" sz="1400" u="none" strike="noStrike">
                          <a:effectLst/>
                        </a:rPr>
                        <a:t>Tower-C5</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1-H1</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2-H2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a:t>
                      </a:r>
                      <a:endParaRPr lang="en-US" sz="1400" b="0" i="0" u="none" strike="noStrike" dirty="0">
                        <a:effectLst/>
                        <a:latin typeface="Arial" panose="020B0604020202020204" pitchFamily="34" charset="0"/>
                      </a:endParaRPr>
                    </a:p>
                  </a:txBody>
                  <a:tcPr marL="0" marR="0" marT="0" marB="0" anchor="b"/>
                </a:tc>
                <a:tc>
                  <a:txBody>
                    <a:bodyPr/>
                    <a:lstStyle/>
                    <a:p>
                      <a:pPr algn="ctr" fontAlgn="ctr"/>
                      <a:r>
                        <a:rPr lang="en-US" sz="1400" u="none" strike="noStrike">
                          <a:effectLst/>
                        </a:rPr>
                        <a:t>(2 levels)</a:t>
                      </a:r>
                      <a:endParaRPr lang="en-US" sz="1400" b="0" i="0" u="none" strike="noStrike">
                        <a:effectLst/>
                        <a:latin typeface="Arial" panose="020B0604020202020204" pitchFamily="34" charset="0"/>
                      </a:endParaRPr>
                    </a:p>
                  </a:txBody>
                  <a:tcPr marL="0" marR="0" marT="0" marB="0" anchor="ctr"/>
                </a:tc>
                <a:tc gridSpan="3">
                  <a:txBody>
                    <a:bodyPr/>
                    <a:lstStyle/>
                    <a:p>
                      <a:pPr algn="l" fontAlgn="b"/>
                      <a:r>
                        <a:rPr lang="en-US" sz="1400" u="none" strike="noStrike">
                          <a:effectLst/>
                        </a:rPr>
                        <a:t>11.0m + 5m without Peak </a:t>
                      </a:r>
                      <a:endParaRPr lang="en-US" sz="14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7006873"/>
                  </a:ext>
                </a:extLst>
              </a:tr>
              <a:tr h="251811">
                <a:tc>
                  <a:txBody>
                    <a:bodyPr/>
                    <a:lstStyle/>
                    <a:p>
                      <a:pPr algn="l" fontAlgn="b"/>
                      <a:r>
                        <a:rPr lang="en-US" sz="1400" u="none" strike="noStrike">
                          <a:effectLst/>
                        </a:rPr>
                        <a:t>Tower-C6</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2-H1</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2-H2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a:t>
                      </a:r>
                      <a:endParaRPr lang="en-US" sz="1400" b="0" i="0" u="none" strike="noStrike" dirty="0">
                        <a:effectLst/>
                        <a:latin typeface="Arial" panose="020B0604020202020204" pitchFamily="34" charset="0"/>
                      </a:endParaRPr>
                    </a:p>
                  </a:txBody>
                  <a:tcPr marL="0" marR="0" marT="0" marB="0" anchor="b"/>
                </a:tc>
                <a:tc>
                  <a:txBody>
                    <a:bodyPr/>
                    <a:lstStyle/>
                    <a:p>
                      <a:pPr algn="ctr" fontAlgn="ctr"/>
                      <a:r>
                        <a:rPr lang="en-US" sz="1400" u="none" strike="noStrike" dirty="0">
                          <a:effectLst/>
                        </a:rPr>
                        <a:t>(2 levels)</a:t>
                      </a:r>
                      <a:endParaRPr lang="en-US" sz="1400" b="0" i="0" u="none" strike="noStrike" dirty="0">
                        <a:effectLst/>
                        <a:latin typeface="Arial" panose="020B0604020202020204" pitchFamily="34" charset="0"/>
                      </a:endParaRPr>
                    </a:p>
                  </a:txBody>
                  <a:tcPr marL="0" marR="0" marT="0" marB="0" anchor="ctr"/>
                </a:tc>
                <a:tc gridSpan="3">
                  <a:txBody>
                    <a:bodyPr/>
                    <a:lstStyle/>
                    <a:p>
                      <a:pPr algn="l" fontAlgn="b"/>
                      <a:r>
                        <a:rPr lang="en-US" sz="1400" u="none" strike="noStrike">
                          <a:effectLst/>
                        </a:rPr>
                        <a:t>11.0m + 5m without Peak </a:t>
                      </a:r>
                      <a:endParaRPr lang="en-US" sz="14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7562551"/>
                  </a:ext>
                </a:extLst>
              </a:tr>
              <a:tr h="251811">
                <a:tc>
                  <a:txBody>
                    <a:bodyPr/>
                    <a:lstStyle/>
                    <a:p>
                      <a:pPr algn="l" fontAlgn="b"/>
                      <a:r>
                        <a:rPr lang="en-US" sz="1400" u="none" strike="noStrike">
                          <a:effectLst/>
                        </a:rPr>
                        <a:t>Tower-C7</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1-H1</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(3 levels)</a:t>
                      </a:r>
                      <a:endParaRPr lang="en-US" sz="1400" b="0" i="0" u="none" strike="noStrike" dirty="0">
                        <a:effectLst/>
                        <a:latin typeface="Arial" panose="020B0604020202020204" pitchFamily="34" charset="0"/>
                      </a:endParaRPr>
                    </a:p>
                  </a:txBody>
                  <a:tcPr marL="0" marR="0" marT="0" marB="0" anchor="b"/>
                </a:tc>
                <a:tc gridSpan="3">
                  <a:txBody>
                    <a:bodyPr/>
                    <a:lstStyle/>
                    <a:p>
                      <a:pPr algn="l" fontAlgn="b"/>
                      <a:r>
                        <a:rPr lang="en-US" sz="1400" u="none" strike="noStrike" dirty="0">
                          <a:effectLst/>
                        </a:rPr>
                        <a:t>11.0m + 5m + 5m without Peak </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2670667"/>
                  </a:ext>
                </a:extLst>
              </a:tr>
              <a:tr h="251811">
                <a:tc>
                  <a:txBody>
                    <a:bodyPr/>
                    <a:lstStyle/>
                    <a:p>
                      <a:pPr algn="l" fontAlgn="b"/>
                      <a:r>
                        <a:rPr lang="en-US" sz="1400" u="none" strike="noStrike">
                          <a:effectLst/>
                        </a:rPr>
                        <a:t>Tower-C9</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1-H1 &amp;1-H2</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(1 level)</a:t>
                      </a:r>
                      <a:endParaRPr lang="en-US" sz="1400" b="0" i="0" u="none" strike="noStrike">
                        <a:effectLst/>
                        <a:latin typeface="Arial" panose="020B0604020202020204" pitchFamily="34" charset="0"/>
                      </a:endParaRPr>
                    </a:p>
                  </a:txBody>
                  <a:tcPr marL="0" marR="0" marT="0" marB="0" anchor="b"/>
                </a:tc>
                <a:tc gridSpan="3">
                  <a:txBody>
                    <a:bodyPr/>
                    <a:lstStyle/>
                    <a:p>
                      <a:pPr algn="l" fontAlgn="b"/>
                      <a:r>
                        <a:rPr lang="en-US" sz="1400" u="none" strike="noStrike" dirty="0">
                          <a:effectLst/>
                        </a:rPr>
                        <a:t>11.0m + 5m without Peak </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2417294"/>
                  </a:ext>
                </a:extLst>
              </a:tr>
              <a:tr h="452762">
                <a:tc>
                  <a:txBody>
                    <a:bodyPr/>
                    <a:lstStyle/>
                    <a:p>
                      <a:pPr algn="l" fontAlgn="b"/>
                      <a:r>
                        <a:rPr lang="en-US" sz="1400" u="none" strike="noStrike" dirty="0">
                          <a:effectLst/>
                        </a:rPr>
                        <a:t>Tower-C10</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2-H1</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1-H1 &amp;1-H2</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a:effectLst/>
                        </a:rPr>
                        <a:t>---</a:t>
                      </a:r>
                      <a:endParaRPr lang="en-US" sz="1400" b="0" i="0" u="none" strike="noStrike">
                        <a:effectLst/>
                        <a:latin typeface="Arial" panose="020B0604020202020204" pitchFamily="34" charset="0"/>
                      </a:endParaRPr>
                    </a:p>
                  </a:txBody>
                  <a:tcPr marL="0" marR="0" marT="0" marB="0" anchor="b"/>
                </a:tc>
                <a:tc>
                  <a:txBody>
                    <a:bodyPr/>
                    <a:lstStyle/>
                    <a:p>
                      <a:pPr algn="ctr" fontAlgn="ctr"/>
                      <a:r>
                        <a:rPr lang="en-US" sz="1400" u="none" strike="noStrike">
                          <a:effectLst/>
                        </a:rPr>
                        <a:t>(2 levels)</a:t>
                      </a:r>
                      <a:endParaRPr lang="en-US" sz="1400" b="0" i="0" u="none" strike="noStrike">
                        <a:effectLst/>
                        <a:latin typeface="Arial" panose="020B0604020202020204" pitchFamily="34" charset="0"/>
                      </a:endParaRPr>
                    </a:p>
                  </a:txBody>
                  <a:tcPr marL="0" marR="0" marT="0" marB="0" anchor="ctr"/>
                </a:tc>
                <a:tc gridSpan="3">
                  <a:txBody>
                    <a:bodyPr/>
                    <a:lstStyle/>
                    <a:p>
                      <a:pPr algn="l" fontAlgn="b"/>
                      <a:r>
                        <a:rPr lang="en-US" sz="1400" u="none" strike="noStrike" dirty="0">
                          <a:effectLst/>
                        </a:rPr>
                        <a:t>11.0m + 5m without Peak </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4769981"/>
                  </a:ext>
                </a:extLst>
              </a:tr>
            </a:tbl>
          </a:graphicData>
        </a:graphic>
      </p:graphicFrame>
      <p:graphicFrame>
        <p:nvGraphicFramePr>
          <p:cNvPr id="4" name="Table 3">
            <a:extLst>
              <a:ext uri="{FF2B5EF4-FFF2-40B4-BE49-F238E27FC236}">
                <a16:creationId xmlns:a16="http://schemas.microsoft.com/office/drawing/2014/main" id="{CF4BE353-F5AD-59BA-E160-597A7F5DB25F}"/>
              </a:ext>
            </a:extLst>
          </p:cNvPr>
          <p:cNvGraphicFramePr>
            <a:graphicFrameLocks noGrp="1"/>
          </p:cNvGraphicFramePr>
          <p:nvPr>
            <p:extLst>
              <p:ext uri="{D42A27DB-BD31-4B8C-83A1-F6EECF244321}">
                <p14:modId xmlns:p14="http://schemas.microsoft.com/office/powerpoint/2010/main" val="3484347894"/>
              </p:ext>
            </p:extLst>
          </p:nvPr>
        </p:nvGraphicFramePr>
        <p:xfrm>
          <a:off x="639144" y="5029200"/>
          <a:ext cx="7571407" cy="685800"/>
        </p:xfrm>
        <a:graphic>
          <a:graphicData uri="http://schemas.openxmlformats.org/drawingml/2006/table">
            <a:tbl>
              <a:tblPr>
                <a:tableStyleId>{5C22544A-7EE6-4342-B048-85BDC9FD1C3A}</a:tableStyleId>
              </a:tblPr>
              <a:tblGrid>
                <a:gridCol w="1037256">
                  <a:extLst>
                    <a:ext uri="{9D8B030D-6E8A-4147-A177-3AD203B41FA5}">
                      <a16:colId xmlns:a16="http://schemas.microsoft.com/office/drawing/2014/main" val="2203752577"/>
                    </a:ext>
                  </a:extLst>
                </a:gridCol>
                <a:gridCol w="4038600">
                  <a:extLst>
                    <a:ext uri="{9D8B030D-6E8A-4147-A177-3AD203B41FA5}">
                      <a16:colId xmlns:a16="http://schemas.microsoft.com/office/drawing/2014/main" val="3499473715"/>
                    </a:ext>
                  </a:extLst>
                </a:gridCol>
                <a:gridCol w="2495551">
                  <a:extLst>
                    <a:ext uri="{9D8B030D-6E8A-4147-A177-3AD203B41FA5}">
                      <a16:colId xmlns:a16="http://schemas.microsoft.com/office/drawing/2014/main" val="3384988051"/>
                    </a:ext>
                  </a:extLst>
                </a:gridCol>
              </a:tblGrid>
              <a:tr h="342900">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Beam-H1</a:t>
                      </a:r>
                    </a:p>
                  </a:txBody>
                  <a:tcPr marL="0" marR="0" marT="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18m beam with Quad Moose </a:t>
                      </a:r>
                    </a:p>
                  </a:txBody>
                  <a:tcPr marL="0" marR="0" marT="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=16.5+0.75+0.75</a:t>
                      </a:r>
                    </a:p>
                  </a:txBody>
                  <a:tcPr marL="0" marR="0" marT="0" marB="0" anchor="b"/>
                </a:tc>
                <a:extLst>
                  <a:ext uri="{0D108BD9-81ED-4DB2-BD59-A6C34878D82A}">
                    <a16:rowId xmlns:a16="http://schemas.microsoft.com/office/drawing/2014/main" val="2588554580"/>
                  </a:ext>
                </a:extLst>
              </a:tr>
              <a:tr h="342900">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Beam-H2</a:t>
                      </a:r>
                    </a:p>
                  </a:txBody>
                  <a:tcPr marL="0" marR="0" marT="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17m beam with Twin Moose </a:t>
                      </a:r>
                    </a:p>
                  </a:txBody>
                  <a:tcPr marL="0" marR="0" marT="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=15.5+0.75+0.75</a:t>
                      </a:r>
                    </a:p>
                  </a:txBody>
                  <a:tcPr marL="0" marR="0" marT="0" marB="0" anchor="b"/>
                </a:tc>
                <a:extLst>
                  <a:ext uri="{0D108BD9-81ED-4DB2-BD59-A6C34878D82A}">
                    <a16:rowId xmlns:a16="http://schemas.microsoft.com/office/drawing/2014/main" val="2521943956"/>
                  </a:ext>
                </a:extLst>
              </a:tr>
            </a:tbl>
          </a:graphicData>
        </a:graphic>
      </p:graphicFrame>
    </p:spTree>
    <p:extLst>
      <p:ext uri="{BB962C8B-B14F-4D97-AF65-F5344CB8AC3E}">
        <p14:creationId xmlns:p14="http://schemas.microsoft.com/office/powerpoint/2010/main" val="2531423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92A9-1AFE-A556-1D70-6E160F582667}"/>
              </a:ext>
            </a:extLst>
          </p:cNvPr>
          <p:cNvSpPr>
            <a:spLocks noGrp="1"/>
          </p:cNvSpPr>
          <p:nvPr>
            <p:ph type="title"/>
          </p:nvPr>
        </p:nvSpPr>
        <p:spPr/>
        <p:txBody>
          <a:bodyPr>
            <a:normAutofit/>
          </a:bodyPr>
          <a:lstStyle/>
          <a:p>
            <a:r>
              <a:rPr lang="en-US" sz="3600" dirty="0"/>
              <a:t>220kV Columns &amp; Beams in 400kV Sub-station (Zone-3) with Peaks</a:t>
            </a:r>
          </a:p>
        </p:txBody>
      </p:sp>
      <p:graphicFrame>
        <p:nvGraphicFramePr>
          <p:cNvPr id="3" name="Table 2">
            <a:extLst>
              <a:ext uri="{FF2B5EF4-FFF2-40B4-BE49-F238E27FC236}">
                <a16:creationId xmlns:a16="http://schemas.microsoft.com/office/drawing/2014/main" id="{9FF40D5F-2BAD-5A18-49C5-4800C3DA8226}"/>
              </a:ext>
            </a:extLst>
          </p:cNvPr>
          <p:cNvGraphicFramePr>
            <a:graphicFrameLocks noGrp="1"/>
          </p:cNvGraphicFramePr>
          <p:nvPr>
            <p:extLst>
              <p:ext uri="{D42A27DB-BD31-4B8C-83A1-F6EECF244321}">
                <p14:modId xmlns:p14="http://schemas.microsoft.com/office/powerpoint/2010/main" val="1338859692"/>
              </p:ext>
            </p:extLst>
          </p:nvPr>
        </p:nvGraphicFramePr>
        <p:xfrm>
          <a:off x="762000" y="1905000"/>
          <a:ext cx="7448549" cy="3733799"/>
        </p:xfrm>
        <a:graphic>
          <a:graphicData uri="http://schemas.openxmlformats.org/drawingml/2006/table">
            <a:tbl>
              <a:tblPr>
                <a:tableStyleId>{5C22544A-7EE6-4342-B048-85BDC9FD1C3A}</a:tableStyleId>
              </a:tblPr>
              <a:tblGrid>
                <a:gridCol w="1624223">
                  <a:extLst>
                    <a:ext uri="{9D8B030D-6E8A-4147-A177-3AD203B41FA5}">
                      <a16:colId xmlns:a16="http://schemas.microsoft.com/office/drawing/2014/main" val="3327275048"/>
                    </a:ext>
                  </a:extLst>
                </a:gridCol>
                <a:gridCol w="3170666">
                  <a:extLst>
                    <a:ext uri="{9D8B030D-6E8A-4147-A177-3AD203B41FA5}">
                      <a16:colId xmlns:a16="http://schemas.microsoft.com/office/drawing/2014/main" val="3685852186"/>
                    </a:ext>
                  </a:extLst>
                </a:gridCol>
                <a:gridCol w="1326830">
                  <a:extLst>
                    <a:ext uri="{9D8B030D-6E8A-4147-A177-3AD203B41FA5}">
                      <a16:colId xmlns:a16="http://schemas.microsoft.com/office/drawing/2014/main" val="2048668811"/>
                    </a:ext>
                  </a:extLst>
                </a:gridCol>
                <a:gridCol w="1326830">
                  <a:extLst>
                    <a:ext uri="{9D8B030D-6E8A-4147-A177-3AD203B41FA5}">
                      <a16:colId xmlns:a16="http://schemas.microsoft.com/office/drawing/2014/main" val="926750151"/>
                    </a:ext>
                  </a:extLst>
                </a:gridCol>
              </a:tblGrid>
              <a:tr h="416546">
                <a:tc>
                  <a:txBody>
                    <a:bodyPr/>
                    <a:lstStyle/>
                    <a:p>
                      <a:pPr algn="l" fontAlgn="b"/>
                      <a:r>
                        <a:rPr lang="en-US" sz="1800" u="none" strike="noStrike" dirty="0">
                          <a:effectLst/>
                        </a:rPr>
                        <a:t>Tower-C2P</a:t>
                      </a:r>
                      <a:endParaRPr lang="en-US" sz="1800" b="0" i="1" u="none" strike="noStrike" dirty="0">
                        <a:solidFill>
                          <a:srgbClr val="0070C0"/>
                        </a:solidFill>
                        <a:effectLst/>
                        <a:latin typeface="Arial" panose="020B0604020202020204" pitchFamily="34" charset="0"/>
                      </a:endParaRPr>
                    </a:p>
                  </a:txBody>
                  <a:tcPr marL="0" marR="0" marT="0" marB="0" anchor="b"/>
                </a:tc>
                <a:tc>
                  <a:txBody>
                    <a:bodyPr/>
                    <a:lstStyle/>
                    <a:p>
                      <a:pPr algn="l" fontAlgn="b"/>
                      <a:r>
                        <a:rPr lang="en-US" sz="1800" u="none" strike="noStrike">
                          <a:effectLst/>
                        </a:rPr>
                        <a:t>11.0m + 5m + 5m Peak </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endParaRPr lang="en-US" sz="1800" b="0" i="0" u="none" strike="noStrike">
                        <a:effectLst/>
                        <a:latin typeface="Arial" panose="020B0604020202020204" pitchFamily="34" charset="0"/>
                      </a:endParaRPr>
                    </a:p>
                  </a:txBody>
                  <a:tcPr marL="0" marR="0" marT="0" marB="0" anchor="b"/>
                </a:tc>
                <a:tc>
                  <a:txBody>
                    <a:bodyPr/>
                    <a:lstStyle/>
                    <a:p>
                      <a:pPr algn="l" fontAlgn="b"/>
                      <a:r>
                        <a:rPr lang="en-US" sz="1800" u="none" strike="noStrike">
                          <a:effectLst/>
                        </a:rPr>
                        <a:t>16+Peak</a:t>
                      </a:r>
                      <a:endParaRPr lang="en-US" sz="18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8669602"/>
                  </a:ext>
                </a:extLst>
              </a:tr>
              <a:tr h="416546">
                <a:tc>
                  <a:txBody>
                    <a:bodyPr/>
                    <a:lstStyle/>
                    <a:p>
                      <a:pPr algn="l" fontAlgn="b"/>
                      <a:r>
                        <a:rPr lang="en-US" sz="1800" u="none" strike="noStrike" dirty="0">
                          <a:effectLst/>
                        </a:rPr>
                        <a:t>Tower-C4M</a:t>
                      </a:r>
                      <a:endParaRPr lang="en-US" sz="1800" b="0" i="1" u="none" strike="noStrike" dirty="0">
                        <a:solidFill>
                          <a:srgbClr val="0070C0"/>
                        </a:solidFill>
                        <a:effectLst/>
                        <a:latin typeface="Arial" panose="020B0604020202020204" pitchFamily="34" charset="0"/>
                      </a:endParaRPr>
                    </a:p>
                  </a:txBody>
                  <a:tcPr marL="0" marR="0" marT="0" marB="0" anchor="b"/>
                </a:tc>
                <a:tc gridSpan="2">
                  <a:txBody>
                    <a:bodyPr/>
                    <a:lstStyle/>
                    <a:p>
                      <a:pPr algn="l" fontAlgn="b"/>
                      <a:r>
                        <a:rPr lang="en-US" sz="1800" u="none" strike="noStrike" dirty="0">
                          <a:effectLst/>
                        </a:rPr>
                        <a:t>11.0m + 5m + 5m Peak (Truncated C4)</a:t>
                      </a:r>
                      <a:endParaRPr lang="en-US" sz="1800" b="0" i="1" u="none" strike="noStrike" dirty="0">
                        <a:solidFill>
                          <a:srgbClr val="0070C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r>
                        <a:rPr lang="en-US" sz="1800" u="none" strike="noStrike">
                          <a:effectLst/>
                        </a:rPr>
                        <a:t>16+Peak</a:t>
                      </a:r>
                      <a:endParaRPr lang="en-US" sz="18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118520347"/>
                  </a:ext>
                </a:extLst>
              </a:tr>
              <a:tr h="416546">
                <a:tc>
                  <a:txBody>
                    <a:bodyPr/>
                    <a:lstStyle/>
                    <a:p>
                      <a:pPr algn="l" fontAlgn="b"/>
                      <a:r>
                        <a:rPr lang="en-US" sz="1800" u="none" strike="noStrike" dirty="0">
                          <a:effectLst/>
                        </a:rPr>
                        <a:t>Tower-C5M</a:t>
                      </a:r>
                      <a:endParaRPr lang="en-US" sz="1800" b="0" i="1" u="none" strike="noStrike" dirty="0">
                        <a:solidFill>
                          <a:srgbClr val="0070C0"/>
                        </a:solidFill>
                        <a:effectLst/>
                        <a:latin typeface="Arial" panose="020B0604020202020204" pitchFamily="34" charset="0"/>
                      </a:endParaRPr>
                    </a:p>
                  </a:txBody>
                  <a:tcPr marL="0" marR="0" marT="0" marB="0" anchor="b"/>
                </a:tc>
                <a:tc gridSpan="2">
                  <a:txBody>
                    <a:bodyPr/>
                    <a:lstStyle/>
                    <a:p>
                      <a:pPr algn="l" fontAlgn="b"/>
                      <a:r>
                        <a:rPr lang="en-US" sz="1800" u="none" strike="noStrike" dirty="0">
                          <a:effectLst/>
                        </a:rPr>
                        <a:t>11.0m + 5m Peak (Truncated C5)</a:t>
                      </a:r>
                      <a:endParaRPr lang="en-US" sz="1800" b="0" i="1" u="none" strike="noStrike" dirty="0">
                        <a:solidFill>
                          <a:srgbClr val="0070C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r>
                        <a:rPr lang="en-US" sz="1800" u="none" strike="noStrike">
                          <a:effectLst/>
                        </a:rPr>
                        <a:t>11+Peak</a:t>
                      </a:r>
                      <a:endParaRPr lang="en-US" sz="18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679927"/>
                  </a:ext>
                </a:extLst>
              </a:tr>
              <a:tr h="433473">
                <a:tc>
                  <a:txBody>
                    <a:bodyPr/>
                    <a:lstStyle/>
                    <a:p>
                      <a:pPr algn="l" fontAlgn="b"/>
                      <a:r>
                        <a:rPr lang="en-US" sz="1800" u="none" strike="noStrike">
                          <a:effectLst/>
                        </a:rPr>
                        <a:t>Tower-C6P</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r>
                        <a:rPr lang="en-US" sz="1800" u="none" strike="noStrike" dirty="0">
                          <a:effectLst/>
                        </a:rPr>
                        <a:t>11.0m + 5m + 5m Peak </a:t>
                      </a:r>
                      <a:endParaRPr lang="en-US" sz="1800" b="0" i="1" u="none" strike="noStrike" dirty="0">
                        <a:solidFill>
                          <a:srgbClr val="0070C0"/>
                        </a:solidFill>
                        <a:effectLst/>
                        <a:latin typeface="Arial" panose="020B0604020202020204" pitchFamily="34" charset="0"/>
                      </a:endParaRPr>
                    </a:p>
                  </a:txBody>
                  <a:tcPr marL="0" marR="0" marT="0" marB="0" anchor="b"/>
                </a:tc>
                <a:tc>
                  <a:txBody>
                    <a:bodyPr/>
                    <a:lstStyle/>
                    <a:p>
                      <a:pPr algn="l" fontAlgn="ctr"/>
                      <a:endParaRPr lang="en-US" sz="1800" b="0" i="0" u="none" strike="noStrike" dirty="0">
                        <a:effectLst/>
                        <a:latin typeface="Arial" panose="020B0604020202020204" pitchFamily="34" charset="0"/>
                      </a:endParaRPr>
                    </a:p>
                  </a:txBody>
                  <a:tcPr marL="0" marR="0" marT="0" marB="0" anchor="ctr"/>
                </a:tc>
                <a:tc>
                  <a:txBody>
                    <a:bodyPr/>
                    <a:lstStyle/>
                    <a:p>
                      <a:pPr algn="l" fontAlgn="b"/>
                      <a:r>
                        <a:rPr lang="en-US" sz="1800" u="none" strike="noStrike">
                          <a:effectLst/>
                        </a:rPr>
                        <a:t>16+Peak</a:t>
                      </a:r>
                      <a:endParaRPr lang="en-US" sz="18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729801971"/>
                  </a:ext>
                </a:extLst>
              </a:tr>
              <a:tr h="801050">
                <a:tc>
                  <a:txBody>
                    <a:bodyPr/>
                    <a:lstStyle/>
                    <a:p>
                      <a:pPr algn="l" fontAlgn="b"/>
                      <a:r>
                        <a:rPr lang="en-US" sz="1800" u="none" strike="noStrike" dirty="0">
                          <a:effectLst/>
                        </a:rPr>
                        <a:t>Tower-C4P</a:t>
                      </a:r>
                      <a:endParaRPr lang="en-US" sz="1800" b="0" i="1" u="none" strike="noStrike" dirty="0">
                        <a:solidFill>
                          <a:srgbClr val="0070C0"/>
                        </a:solidFill>
                        <a:effectLst/>
                        <a:latin typeface="Arial" panose="020B0604020202020204" pitchFamily="34" charset="0"/>
                      </a:endParaRPr>
                    </a:p>
                  </a:txBody>
                  <a:tcPr marL="0" marR="0" marT="0" marB="0" anchor="b"/>
                </a:tc>
                <a:tc>
                  <a:txBody>
                    <a:bodyPr/>
                    <a:lstStyle/>
                    <a:p>
                      <a:pPr algn="l" fontAlgn="b"/>
                      <a:r>
                        <a:rPr lang="en-US" sz="1800" u="none" strike="noStrike" dirty="0">
                          <a:effectLst/>
                        </a:rPr>
                        <a:t>11.0m + 5m + 5m + 5m Peak </a:t>
                      </a:r>
                      <a:endParaRPr lang="en-US" sz="1800" b="0" i="1" u="none" strike="noStrike" dirty="0">
                        <a:solidFill>
                          <a:srgbClr val="0070C0"/>
                        </a:solidFill>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r>
                        <a:rPr lang="en-US" sz="1800" u="none" strike="noStrike" dirty="0">
                          <a:effectLst/>
                        </a:rPr>
                        <a:t>21+Peak</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972456250"/>
                  </a:ext>
                </a:extLst>
              </a:tr>
              <a:tr h="416546">
                <a:tc>
                  <a:txBody>
                    <a:bodyPr/>
                    <a:lstStyle/>
                    <a:p>
                      <a:pPr algn="l" fontAlgn="b"/>
                      <a:r>
                        <a:rPr lang="en-US" sz="1800" u="none" strike="noStrike">
                          <a:effectLst/>
                        </a:rPr>
                        <a:t>Tower-C5P</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r>
                        <a:rPr lang="en-US" sz="1800" u="none" strike="noStrike">
                          <a:effectLst/>
                        </a:rPr>
                        <a:t>11.0m + 5m + 5m Peak </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r>
                        <a:rPr lang="en-US" sz="1800" u="none" strike="noStrike" dirty="0">
                          <a:effectLst/>
                        </a:rPr>
                        <a:t>16+Peak</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200845369"/>
                  </a:ext>
                </a:extLst>
              </a:tr>
              <a:tr h="416546">
                <a:tc>
                  <a:txBody>
                    <a:bodyPr/>
                    <a:lstStyle/>
                    <a:p>
                      <a:pPr algn="l" fontAlgn="b"/>
                      <a:r>
                        <a:rPr lang="en-US" sz="1800" u="none" strike="noStrike">
                          <a:effectLst/>
                        </a:rPr>
                        <a:t>Tower-C9P</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r>
                        <a:rPr lang="en-US" sz="1800" u="none" strike="noStrike">
                          <a:effectLst/>
                        </a:rPr>
                        <a:t>11.0m + 5m + 5m Peak </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r>
                        <a:rPr lang="en-US" sz="1800" u="none" strike="noStrike" dirty="0">
                          <a:effectLst/>
                        </a:rPr>
                        <a:t>16+Peak</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93648287"/>
                  </a:ext>
                </a:extLst>
              </a:tr>
              <a:tr h="416546">
                <a:tc>
                  <a:txBody>
                    <a:bodyPr/>
                    <a:lstStyle/>
                    <a:p>
                      <a:pPr algn="l" fontAlgn="b"/>
                      <a:r>
                        <a:rPr lang="en-US" sz="1800" u="none" strike="noStrike">
                          <a:effectLst/>
                        </a:rPr>
                        <a:t>Tower-C10P</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r>
                        <a:rPr lang="en-US" sz="1800" u="none" strike="noStrike">
                          <a:effectLst/>
                        </a:rPr>
                        <a:t>11.0m + 5m + 5m Peak </a:t>
                      </a:r>
                      <a:endParaRPr lang="en-US" sz="1800" b="0" i="1" u="none" strike="noStrike">
                        <a:solidFill>
                          <a:srgbClr val="0070C0"/>
                        </a:solidFill>
                        <a:effectLst/>
                        <a:latin typeface="Arial" panose="020B0604020202020204" pitchFamily="34" charset="0"/>
                      </a:endParaRPr>
                    </a:p>
                  </a:txBody>
                  <a:tcPr marL="0" marR="0" marT="0" marB="0" anchor="b"/>
                </a:tc>
                <a:tc>
                  <a:txBody>
                    <a:bodyPr/>
                    <a:lstStyle/>
                    <a:p>
                      <a:pPr algn="l" fontAlgn="b"/>
                      <a:endParaRPr lang="en-US" sz="1800" b="0" i="0" u="none" strike="noStrike">
                        <a:effectLst/>
                        <a:latin typeface="Arial" panose="020B0604020202020204" pitchFamily="34" charset="0"/>
                      </a:endParaRPr>
                    </a:p>
                  </a:txBody>
                  <a:tcPr marL="0" marR="0" marT="0" marB="0" anchor="b"/>
                </a:tc>
                <a:tc>
                  <a:txBody>
                    <a:bodyPr/>
                    <a:lstStyle/>
                    <a:p>
                      <a:pPr algn="l" fontAlgn="b"/>
                      <a:r>
                        <a:rPr lang="en-US" sz="1800" u="none" strike="noStrike" dirty="0">
                          <a:effectLst/>
                        </a:rPr>
                        <a:t>16+Peak</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99323168"/>
                  </a:ext>
                </a:extLst>
              </a:tr>
            </a:tbl>
          </a:graphicData>
        </a:graphic>
      </p:graphicFrame>
    </p:spTree>
    <p:extLst>
      <p:ext uri="{BB962C8B-B14F-4D97-AF65-F5344CB8AC3E}">
        <p14:creationId xmlns:p14="http://schemas.microsoft.com/office/powerpoint/2010/main" val="2096487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0A31-6E0C-E664-D62D-B3D1B62A59CC}"/>
              </a:ext>
            </a:extLst>
          </p:cNvPr>
          <p:cNvSpPr>
            <a:spLocks noGrp="1"/>
          </p:cNvSpPr>
          <p:nvPr>
            <p:ph type="title"/>
          </p:nvPr>
        </p:nvSpPr>
        <p:spPr/>
        <p:txBody>
          <a:bodyPr>
            <a:normAutofit/>
          </a:bodyPr>
          <a:lstStyle/>
          <a:p>
            <a:r>
              <a:rPr lang="en-US" sz="3200" dirty="0"/>
              <a:t>220kV Columns &amp; Beams in 400kV Sub-station (Zone-5) with Peaks</a:t>
            </a:r>
          </a:p>
        </p:txBody>
      </p:sp>
      <p:graphicFrame>
        <p:nvGraphicFramePr>
          <p:cNvPr id="3" name="Table 2">
            <a:extLst>
              <a:ext uri="{FF2B5EF4-FFF2-40B4-BE49-F238E27FC236}">
                <a16:creationId xmlns:a16="http://schemas.microsoft.com/office/drawing/2014/main" id="{914C3A38-399D-0D50-41B8-31B468F1833A}"/>
              </a:ext>
            </a:extLst>
          </p:cNvPr>
          <p:cNvGraphicFramePr>
            <a:graphicFrameLocks noGrp="1"/>
          </p:cNvGraphicFramePr>
          <p:nvPr>
            <p:extLst>
              <p:ext uri="{D42A27DB-BD31-4B8C-83A1-F6EECF244321}">
                <p14:modId xmlns:p14="http://schemas.microsoft.com/office/powerpoint/2010/main" val="1497466157"/>
              </p:ext>
            </p:extLst>
          </p:nvPr>
        </p:nvGraphicFramePr>
        <p:xfrm>
          <a:off x="584413" y="1466960"/>
          <a:ext cx="7413200" cy="3864034"/>
        </p:xfrm>
        <a:graphic>
          <a:graphicData uri="http://schemas.openxmlformats.org/drawingml/2006/table">
            <a:tbl>
              <a:tblPr>
                <a:tableStyleId>{5C22544A-7EE6-4342-B048-85BDC9FD1C3A}</a:tableStyleId>
              </a:tblPr>
              <a:tblGrid>
                <a:gridCol w="645629">
                  <a:extLst>
                    <a:ext uri="{9D8B030D-6E8A-4147-A177-3AD203B41FA5}">
                      <a16:colId xmlns:a16="http://schemas.microsoft.com/office/drawing/2014/main" val="3794560149"/>
                    </a:ext>
                  </a:extLst>
                </a:gridCol>
                <a:gridCol w="708706">
                  <a:extLst>
                    <a:ext uri="{9D8B030D-6E8A-4147-A177-3AD203B41FA5}">
                      <a16:colId xmlns:a16="http://schemas.microsoft.com/office/drawing/2014/main" val="831349492"/>
                    </a:ext>
                  </a:extLst>
                </a:gridCol>
                <a:gridCol w="2480852">
                  <a:extLst>
                    <a:ext uri="{9D8B030D-6E8A-4147-A177-3AD203B41FA5}">
                      <a16:colId xmlns:a16="http://schemas.microsoft.com/office/drawing/2014/main" val="2097416023"/>
                    </a:ext>
                  </a:extLst>
                </a:gridCol>
                <a:gridCol w="1143000">
                  <a:extLst>
                    <a:ext uri="{9D8B030D-6E8A-4147-A177-3AD203B41FA5}">
                      <a16:colId xmlns:a16="http://schemas.microsoft.com/office/drawing/2014/main" val="691238514"/>
                    </a:ext>
                  </a:extLst>
                </a:gridCol>
                <a:gridCol w="1143000">
                  <a:extLst>
                    <a:ext uri="{9D8B030D-6E8A-4147-A177-3AD203B41FA5}">
                      <a16:colId xmlns:a16="http://schemas.microsoft.com/office/drawing/2014/main" val="1152094198"/>
                    </a:ext>
                  </a:extLst>
                </a:gridCol>
                <a:gridCol w="1292013">
                  <a:extLst>
                    <a:ext uri="{9D8B030D-6E8A-4147-A177-3AD203B41FA5}">
                      <a16:colId xmlns:a16="http://schemas.microsoft.com/office/drawing/2014/main" val="1911219752"/>
                    </a:ext>
                  </a:extLst>
                </a:gridCol>
              </a:tblGrid>
              <a:tr h="362434">
                <a:tc>
                  <a:txBody>
                    <a:bodyPr/>
                    <a:lstStyle/>
                    <a:p>
                      <a:pPr algn="ctr" fontAlgn="ctr"/>
                      <a:endParaRPr lang="en-US" sz="1400" b="1" i="0" u="none" strike="noStrike" dirty="0">
                        <a:solidFill>
                          <a:srgbClr val="000000"/>
                        </a:solidFill>
                        <a:effectLst/>
                        <a:latin typeface="Times New Roman" panose="02020603050405020304" pitchFamily="18" charset="0"/>
                      </a:endParaRPr>
                    </a:p>
                  </a:txBody>
                  <a:tcPr marL="7395" marR="7395" marT="7395" marB="0" anchor="ctr"/>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ctr"/>
                      <a:endParaRPr lang="en-US" sz="1400" b="1" i="0" u="none" strike="noStrike" dirty="0">
                        <a:solidFill>
                          <a:srgbClr val="FF0000"/>
                        </a:solidFill>
                        <a:effectLst/>
                        <a:latin typeface="Times New Roman" panose="02020603050405020304" pitchFamily="18" charset="0"/>
                      </a:endParaRPr>
                    </a:p>
                  </a:txBody>
                  <a:tcPr marL="7395" marR="7395" marT="7395" marB="0" anchor="ctr"/>
                </a:tc>
                <a:tc>
                  <a:txBody>
                    <a:bodyPr/>
                    <a:lstStyle/>
                    <a:p>
                      <a:pPr algn="ctr" fontAlgn="ctr"/>
                      <a:r>
                        <a:rPr lang="en-US" sz="1400" b="1" u="none" strike="noStrike" dirty="0">
                          <a:effectLst/>
                        </a:rPr>
                        <a:t>@ 11.0 m</a:t>
                      </a:r>
                      <a:endParaRPr lang="en-US" sz="1400" b="1" i="0" u="none" strike="noStrike" dirty="0">
                        <a:solidFill>
                          <a:srgbClr val="000000"/>
                        </a:solidFill>
                        <a:effectLst/>
                        <a:latin typeface="Times New Roman" panose="02020603050405020304" pitchFamily="18" charset="0"/>
                      </a:endParaRPr>
                    </a:p>
                  </a:txBody>
                  <a:tcPr marL="7395" marR="7395" marT="7395" marB="0" anchor="ctr"/>
                </a:tc>
                <a:tc>
                  <a:txBody>
                    <a:bodyPr/>
                    <a:lstStyle/>
                    <a:p>
                      <a:pPr algn="ctr" fontAlgn="ctr"/>
                      <a:r>
                        <a:rPr lang="en-US" sz="1400" b="1" u="none" strike="noStrike">
                          <a:effectLst/>
                        </a:rPr>
                        <a:t>@ 16.0 m</a:t>
                      </a:r>
                      <a:endParaRPr lang="en-US" sz="1400" b="1" i="0" u="none" strike="noStrike">
                        <a:solidFill>
                          <a:srgbClr val="000000"/>
                        </a:solidFill>
                        <a:effectLst/>
                        <a:latin typeface="Times New Roman" panose="02020603050405020304" pitchFamily="18" charset="0"/>
                      </a:endParaRPr>
                    </a:p>
                  </a:txBody>
                  <a:tcPr marL="7395" marR="7395" marT="7395" marB="0" anchor="ctr"/>
                </a:tc>
                <a:tc>
                  <a:txBody>
                    <a:bodyPr/>
                    <a:lstStyle/>
                    <a:p>
                      <a:pPr algn="ctr" fontAlgn="ctr"/>
                      <a:r>
                        <a:rPr lang="en-US" sz="1400" b="1" u="none" strike="noStrike">
                          <a:effectLst/>
                        </a:rPr>
                        <a:t>@ 21.0 m</a:t>
                      </a:r>
                      <a:endParaRPr lang="en-US" sz="1400" b="1" i="0" u="none" strike="noStrike">
                        <a:solidFill>
                          <a:srgbClr val="000000"/>
                        </a:solidFill>
                        <a:effectLst/>
                        <a:latin typeface="Times New Roman" panose="02020603050405020304" pitchFamily="18" charset="0"/>
                      </a:endParaRPr>
                    </a:p>
                  </a:txBody>
                  <a:tcPr marL="7395" marR="7395" marT="7395" marB="0" anchor="ctr"/>
                </a:tc>
                <a:extLst>
                  <a:ext uri="{0D108BD9-81ED-4DB2-BD59-A6C34878D82A}">
                    <a16:rowId xmlns:a16="http://schemas.microsoft.com/office/drawing/2014/main" val="4058769744"/>
                  </a:ext>
                </a:extLst>
              </a:tr>
              <a:tr h="200897">
                <a:tc rowSpan="2">
                  <a:txBody>
                    <a:bodyPr/>
                    <a:lstStyle/>
                    <a:p>
                      <a:pPr algn="ctr" fontAlgn="ctr"/>
                      <a:r>
                        <a:rPr lang="en-US" sz="1400" b="1" u="none" strike="noStrike" dirty="0">
                          <a:effectLst/>
                        </a:rPr>
                        <a:t>5T1P</a:t>
                      </a:r>
                      <a:endParaRPr lang="en-US" sz="1400" b="1" i="0" u="none" strike="noStrike" dirty="0">
                        <a:solidFill>
                          <a:srgbClr val="000000"/>
                        </a:solidFill>
                        <a:effectLst/>
                        <a:latin typeface="Times New Roman" panose="02020603050405020304" pitchFamily="18" charset="0"/>
                      </a:endParaRPr>
                    </a:p>
                  </a:txBody>
                  <a:tcPr marL="7395" marR="7395" marT="7395" marB="0" anchor="ctr"/>
                </a:tc>
                <a:tc rowSpan="2">
                  <a:txBody>
                    <a:bodyPr/>
                    <a:lstStyle/>
                    <a:p>
                      <a:pPr algn="ctr" fontAlgn="ctr"/>
                      <a:r>
                        <a:rPr lang="en-US" sz="1400" b="1" u="none" strike="noStrike" dirty="0">
                          <a:effectLst/>
                        </a:rPr>
                        <a:t>1</a:t>
                      </a:r>
                      <a:endParaRPr lang="en-US" sz="1400" b="1" i="0" u="none" strike="noStrike" dirty="0">
                        <a:solidFill>
                          <a:srgbClr val="000000"/>
                        </a:solidFill>
                        <a:effectLst/>
                        <a:latin typeface="Times New Roman" panose="02020603050405020304" pitchFamily="18" charset="0"/>
                      </a:endParaRPr>
                    </a:p>
                  </a:txBody>
                  <a:tcPr marL="7395" marR="7395" marT="7395" marB="0" anchor="ctr"/>
                </a:tc>
                <a:tc>
                  <a:txBody>
                    <a:bodyPr/>
                    <a:lstStyle/>
                    <a:p>
                      <a:pPr algn="l" fontAlgn="b"/>
                      <a:r>
                        <a:rPr lang="en-US" sz="1400" b="1" u="none" strike="noStrike" dirty="0">
                          <a:effectLst/>
                        </a:rPr>
                        <a:t>1G1#11M</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a:effectLst/>
                        </a:rPr>
                        <a:t>1-G1</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2-G2</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4188658391"/>
                  </a:ext>
                </a:extLst>
              </a:tr>
              <a:tr h="200897">
                <a:tc vMerge="1">
                  <a:txBody>
                    <a:bodyPr/>
                    <a:lstStyle/>
                    <a:p>
                      <a:endParaRPr lang="en-US"/>
                    </a:p>
                  </a:txBody>
                  <a:tcPr/>
                </a:tc>
                <a:tc vMerge="1">
                  <a:txBody>
                    <a:bodyPr/>
                    <a:lstStyle/>
                    <a:p>
                      <a:endParaRPr lang="en-US"/>
                    </a:p>
                  </a:txBody>
                  <a:tcPr/>
                </a:tc>
                <a:tc>
                  <a:txBody>
                    <a:bodyPr/>
                    <a:lstStyle/>
                    <a:p>
                      <a:pPr algn="l" fontAlgn="b"/>
                      <a:r>
                        <a:rPr lang="en-US" sz="1400" b="1" u="none" strike="noStrike" dirty="0">
                          <a:effectLst/>
                        </a:rPr>
                        <a:t>2G2#16M</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5893044"/>
                  </a:ext>
                </a:extLst>
              </a:tr>
              <a:tr h="200897">
                <a:tc>
                  <a:txBody>
                    <a:bodyPr/>
                    <a:lstStyle/>
                    <a:p>
                      <a:pPr algn="ctr" fontAlgn="ctr"/>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dirty="0">
                          <a:effectLst/>
                        </a:rPr>
                        <a:t> </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408034213"/>
                  </a:ext>
                </a:extLst>
              </a:tr>
              <a:tr h="200897">
                <a:tc>
                  <a:txBody>
                    <a:bodyPr/>
                    <a:lstStyle/>
                    <a:p>
                      <a:pPr algn="ctr" fontAlgn="ctr"/>
                      <a:r>
                        <a:rPr lang="en-US" sz="1400" b="1" u="none" strike="noStrike" dirty="0">
                          <a:effectLst/>
                        </a:rPr>
                        <a:t>5T2P</a:t>
                      </a:r>
                      <a:endParaRPr lang="en-US" sz="1400" b="1" i="0" u="none" strike="noStrike" dirty="0">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1</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dirty="0">
                          <a:effectLst/>
                        </a:rPr>
                        <a:t>1G1+1G2#16M</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1-G1+1-G2</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066046451"/>
                  </a:ext>
                </a:extLst>
              </a:tr>
              <a:tr h="200897">
                <a:tc>
                  <a:txBody>
                    <a:bodyPr/>
                    <a:lstStyle/>
                    <a:p>
                      <a:pPr algn="ctr" fontAlgn="ctr"/>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dirty="0">
                          <a:effectLst/>
                        </a:rPr>
                        <a:t> </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529584272"/>
                  </a:ext>
                </a:extLst>
              </a:tr>
              <a:tr h="200897">
                <a:tc>
                  <a:txBody>
                    <a:bodyPr/>
                    <a:lstStyle/>
                    <a:p>
                      <a:pPr algn="ctr" fontAlgn="ctr"/>
                      <a:r>
                        <a:rPr lang="en-US" sz="1400" b="1" u="none" strike="noStrike" dirty="0">
                          <a:effectLst/>
                        </a:rPr>
                        <a:t>5T3P</a:t>
                      </a:r>
                      <a:endParaRPr lang="en-US" sz="1400" b="1" i="0" u="none" strike="noStrike" dirty="0">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1</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dirty="0">
                          <a:effectLst/>
                        </a:rPr>
                        <a:t>1G1#11M</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1-G1</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3080983260"/>
                  </a:ext>
                </a:extLst>
              </a:tr>
              <a:tr h="200897">
                <a:tc>
                  <a:txBody>
                    <a:bodyPr/>
                    <a:lstStyle/>
                    <a:p>
                      <a:pPr algn="ctr" fontAlgn="ctr"/>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a:effectLst/>
                        </a:rPr>
                        <a:t> </a:t>
                      </a:r>
                      <a:endParaRPr lang="en-US" sz="1400" b="1" i="0" u="none" strike="noStrike">
                        <a:solidFill>
                          <a:srgbClr val="FF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2239746514"/>
                  </a:ext>
                </a:extLst>
              </a:tr>
              <a:tr h="200897">
                <a:tc rowSpan="3">
                  <a:txBody>
                    <a:bodyPr/>
                    <a:lstStyle/>
                    <a:p>
                      <a:pPr algn="ctr" fontAlgn="ctr"/>
                      <a:r>
                        <a:rPr lang="en-US" sz="1400" b="1" u="none" strike="noStrike" dirty="0">
                          <a:effectLst/>
                        </a:rPr>
                        <a:t>5T4P</a:t>
                      </a:r>
                      <a:endParaRPr lang="en-US" sz="1400" b="1" i="0" u="none" strike="noStrike" dirty="0">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a:effectLst/>
                        </a:rPr>
                        <a:t>2G1#11M</a:t>
                      </a:r>
                      <a:endParaRPr lang="en-US" sz="1400" b="1" i="0" u="none" strike="noStrike">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2-G1</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1-G1+1-G2</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476246101"/>
                  </a:ext>
                </a:extLst>
              </a:tr>
              <a:tr h="173159">
                <a:tc vMerge="1">
                  <a:txBody>
                    <a:bodyPr/>
                    <a:lstStyle/>
                    <a:p>
                      <a:endParaRPr lang="en-US"/>
                    </a:p>
                  </a:txBody>
                  <a:tcPr/>
                </a:tc>
                <a:tc rowSpan="2">
                  <a:txBody>
                    <a:bodyPr/>
                    <a:lstStyle/>
                    <a:p>
                      <a:pPr algn="ctr" fontAlgn="ctr"/>
                      <a:r>
                        <a:rPr lang="en-US" sz="1400" b="1" u="none" strike="noStrike">
                          <a:effectLst/>
                        </a:rPr>
                        <a:t>1</a:t>
                      </a:r>
                      <a:endParaRPr lang="en-US" sz="1400" b="1" i="0" u="none" strike="noStrike">
                        <a:solidFill>
                          <a:srgbClr val="000000"/>
                        </a:solidFill>
                        <a:effectLst/>
                        <a:latin typeface="Times New Roman" panose="02020603050405020304" pitchFamily="18" charset="0"/>
                      </a:endParaRPr>
                    </a:p>
                  </a:txBody>
                  <a:tcPr marL="7395" marR="7395" marT="7395" marB="0" anchor="ctr"/>
                </a:tc>
                <a:tc>
                  <a:txBody>
                    <a:bodyPr/>
                    <a:lstStyle/>
                    <a:p>
                      <a:pPr algn="l" fontAlgn="b"/>
                      <a:endParaRPr lang="en-US" sz="12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200" b="1" u="none" strike="noStrike">
                          <a:effectLst/>
                        </a:rPr>
                        <a:t> </a:t>
                      </a:r>
                      <a:endParaRPr lang="en-US" sz="12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2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200" b="1"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3030785504"/>
                  </a:ext>
                </a:extLst>
              </a:tr>
              <a:tr h="200897">
                <a:tc vMerge="1">
                  <a:txBody>
                    <a:bodyPr/>
                    <a:lstStyle/>
                    <a:p>
                      <a:endParaRPr lang="en-US"/>
                    </a:p>
                  </a:txBody>
                  <a:tcPr/>
                </a:tc>
                <a:tc vMerge="1">
                  <a:txBody>
                    <a:bodyPr/>
                    <a:lstStyle/>
                    <a:p>
                      <a:endParaRPr lang="en-US"/>
                    </a:p>
                  </a:txBody>
                  <a:tcPr/>
                </a:tc>
                <a:tc>
                  <a:txBody>
                    <a:bodyPr/>
                    <a:lstStyle/>
                    <a:p>
                      <a:pPr algn="l" fontAlgn="b"/>
                      <a:r>
                        <a:rPr lang="en-US" sz="1400" b="1" u="none" strike="noStrike">
                          <a:effectLst/>
                        </a:rPr>
                        <a:t>1G1#16M+1G2#16M</a:t>
                      </a:r>
                      <a:endParaRPr lang="en-US" sz="1400" b="1" i="0" u="none" strike="noStrike">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898516427"/>
                  </a:ext>
                </a:extLst>
              </a:tr>
              <a:tr h="200897">
                <a:tc>
                  <a:txBody>
                    <a:bodyPr/>
                    <a:lstStyle/>
                    <a:p>
                      <a:pPr algn="ctr" fontAlgn="ctr"/>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 </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a:effectLst/>
                        </a:rPr>
                        <a:t> </a:t>
                      </a:r>
                      <a:endParaRPr lang="en-US" sz="1400" b="1" i="0" u="none" strike="noStrike">
                        <a:solidFill>
                          <a:srgbClr val="FF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45654935"/>
                  </a:ext>
                </a:extLst>
              </a:tr>
              <a:tr h="200897">
                <a:tc rowSpan="5">
                  <a:txBody>
                    <a:bodyPr/>
                    <a:lstStyle/>
                    <a:p>
                      <a:pPr algn="ctr" fontAlgn="ctr"/>
                      <a:r>
                        <a:rPr lang="en-US" sz="1400" b="1" u="none" strike="noStrike" dirty="0">
                          <a:effectLst/>
                        </a:rPr>
                        <a:t>5T5P</a:t>
                      </a:r>
                      <a:endParaRPr lang="en-US" sz="1400" b="1" i="0" u="none" strike="noStrike" dirty="0">
                        <a:solidFill>
                          <a:srgbClr val="000000"/>
                        </a:solidFill>
                        <a:effectLst/>
                        <a:latin typeface="Times New Roman" panose="02020603050405020304" pitchFamily="18" charset="0"/>
                      </a:endParaRPr>
                    </a:p>
                  </a:txBody>
                  <a:tcPr marL="7395" marR="7395" marT="7395" marB="0" anchor="ctr"/>
                </a:tc>
                <a:tc>
                  <a:txBody>
                    <a:bodyPr/>
                    <a:lstStyle/>
                    <a:p>
                      <a:pPr algn="ctr" fontAlgn="b"/>
                      <a:r>
                        <a:rPr lang="en-US" sz="1400" b="1" u="none" strike="noStrike">
                          <a:effectLst/>
                        </a:rPr>
                        <a:t>1</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a:effectLst/>
                        </a:rPr>
                        <a:t>1G1#11M+1G1#16+1G2#21M</a:t>
                      </a:r>
                      <a:endParaRPr lang="en-US" sz="1400" b="1" i="0" u="none" strike="noStrike">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1-G1</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1-G1</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1-G2</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037939277"/>
                  </a:ext>
                </a:extLst>
              </a:tr>
              <a:tr h="127253">
                <a:tc vMerge="1">
                  <a:txBody>
                    <a:bodyPr/>
                    <a:lstStyle/>
                    <a:p>
                      <a:endParaRPr lang="en-US"/>
                    </a:p>
                  </a:txBody>
                  <a:tcPr/>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dirty="0">
                          <a:effectLst/>
                        </a:rPr>
                        <a:t> </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1894771971"/>
                  </a:ext>
                </a:extLst>
              </a:tr>
              <a:tr h="200897">
                <a:tc vMerge="1">
                  <a:txBody>
                    <a:bodyPr/>
                    <a:lstStyle/>
                    <a:p>
                      <a:endParaRPr lang="en-US"/>
                    </a:p>
                  </a:txBody>
                  <a:tcPr/>
                </a:tc>
                <a:tc>
                  <a:txBody>
                    <a:bodyPr/>
                    <a:lstStyle/>
                    <a:p>
                      <a:pPr algn="ctr" fontAlgn="b"/>
                      <a:r>
                        <a:rPr lang="en-US" sz="1400" b="1" u="none" strike="noStrike">
                          <a:effectLst/>
                        </a:rPr>
                        <a:t>2</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a:effectLst/>
                        </a:rPr>
                        <a:t>2G2#21</a:t>
                      </a:r>
                      <a:endParaRPr lang="en-US" sz="1400" b="1" i="0" u="none" strike="noStrike">
                        <a:solidFill>
                          <a:srgbClr val="FF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2-G2</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3517614865"/>
                  </a:ext>
                </a:extLst>
              </a:tr>
              <a:tr h="66743">
                <a:tc vMerge="1">
                  <a:txBody>
                    <a:bodyPr/>
                    <a:lstStyle/>
                    <a:p>
                      <a:endParaRPr lang="en-US"/>
                    </a:p>
                  </a:txBody>
                  <a:tcPr/>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dirty="0">
                          <a:effectLst/>
                        </a:rPr>
                        <a:t> </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2967032825"/>
                  </a:ext>
                </a:extLst>
              </a:tr>
              <a:tr h="200897">
                <a:tc vMerge="1">
                  <a:txBody>
                    <a:bodyPr/>
                    <a:lstStyle/>
                    <a:p>
                      <a:endParaRPr lang="en-US"/>
                    </a:p>
                  </a:txBody>
                  <a:tcPr/>
                </a:tc>
                <a:tc>
                  <a:txBody>
                    <a:bodyPr/>
                    <a:lstStyle/>
                    <a:p>
                      <a:pPr algn="ctr" fontAlgn="b"/>
                      <a:r>
                        <a:rPr lang="en-US" sz="1400" b="1" u="none" strike="noStrike">
                          <a:effectLst/>
                        </a:rPr>
                        <a:t>3</a:t>
                      </a:r>
                      <a:endParaRPr lang="en-US" sz="1400" b="1" i="0" u="none" strike="noStrike">
                        <a:solidFill>
                          <a:srgbClr val="000000"/>
                        </a:solidFill>
                        <a:effectLst/>
                        <a:latin typeface="Times New Roman" panose="02020603050405020304" pitchFamily="18" charset="0"/>
                      </a:endParaRPr>
                    </a:p>
                  </a:txBody>
                  <a:tcPr marL="7395" marR="7395" marT="7395" marB="0" anchor="b"/>
                </a:tc>
                <a:tc>
                  <a:txBody>
                    <a:bodyPr/>
                    <a:lstStyle/>
                    <a:p>
                      <a:pPr algn="l" fontAlgn="b"/>
                      <a:r>
                        <a:rPr lang="en-US" sz="1400" b="1" u="none" strike="noStrike" dirty="0">
                          <a:effectLst/>
                        </a:rPr>
                        <a:t>1G1#11M+1G2#21M</a:t>
                      </a:r>
                      <a:endParaRPr lang="en-US" sz="1400" b="1" i="0" u="none" strike="noStrike" dirty="0">
                        <a:solidFill>
                          <a:srgbClr val="FF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1-G1</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7395" marR="7395" marT="7395" marB="0" anchor="b"/>
                </a:tc>
                <a:tc>
                  <a:txBody>
                    <a:bodyPr/>
                    <a:lstStyle/>
                    <a:p>
                      <a:pPr algn="ctr" fontAlgn="b"/>
                      <a:r>
                        <a:rPr lang="en-US" sz="1400" b="1" u="none" strike="noStrike" dirty="0">
                          <a:effectLst/>
                        </a:rPr>
                        <a:t>1-G2</a:t>
                      </a:r>
                      <a:endParaRPr lang="en-US" sz="1400" b="1" i="0" u="none" strike="noStrike" dirty="0">
                        <a:solidFill>
                          <a:srgbClr val="000000"/>
                        </a:solidFill>
                        <a:effectLst/>
                        <a:latin typeface="Times New Roman" panose="02020603050405020304" pitchFamily="18" charset="0"/>
                      </a:endParaRPr>
                    </a:p>
                  </a:txBody>
                  <a:tcPr marL="7395" marR="7395" marT="7395" marB="0" anchor="b"/>
                </a:tc>
                <a:extLst>
                  <a:ext uri="{0D108BD9-81ED-4DB2-BD59-A6C34878D82A}">
                    <a16:rowId xmlns:a16="http://schemas.microsoft.com/office/drawing/2014/main" val="476632602"/>
                  </a:ext>
                </a:extLst>
              </a:tr>
            </a:tbl>
          </a:graphicData>
        </a:graphic>
      </p:graphicFrame>
      <p:graphicFrame>
        <p:nvGraphicFramePr>
          <p:cNvPr id="6" name="Table 5">
            <a:extLst>
              <a:ext uri="{FF2B5EF4-FFF2-40B4-BE49-F238E27FC236}">
                <a16:creationId xmlns:a16="http://schemas.microsoft.com/office/drawing/2014/main" id="{92315EE7-3A83-F2D7-F481-8CBA9FB9D618}"/>
              </a:ext>
            </a:extLst>
          </p:cNvPr>
          <p:cNvGraphicFramePr>
            <a:graphicFrameLocks noGrp="1"/>
          </p:cNvGraphicFramePr>
          <p:nvPr>
            <p:extLst>
              <p:ext uri="{D42A27DB-BD31-4B8C-83A1-F6EECF244321}">
                <p14:modId xmlns:p14="http://schemas.microsoft.com/office/powerpoint/2010/main" val="2319555303"/>
              </p:ext>
            </p:extLst>
          </p:nvPr>
        </p:nvGraphicFramePr>
        <p:xfrm>
          <a:off x="914400" y="5486400"/>
          <a:ext cx="6962776" cy="609600"/>
        </p:xfrm>
        <a:graphic>
          <a:graphicData uri="http://schemas.openxmlformats.org/drawingml/2006/table">
            <a:tbl>
              <a:tblPr>
                <a:tableStyleId>{5C22544A-7EE6-4342-B048-85BDC9FD1C3A}</a:tableStyleId>
              </a:tblPr>
              <a:tblGrid>
                <a:gridCol w="1400175">
                  <a:extLst>
                    <a:ext uri="{9D8B030D-6E8A-4147-A177-3AD203B41FA5}">
                      <a16:colId xmlns:a16="http://schemas.microsoft.com/office/drawing/2014/main" val="2203752577"/>
                    </a:ext>
                  </a:extLst>
                </a:gridCol>
                <a:gridCol w="3124200">
                  <a:extLst>
                    <a:ext uri="{9D8B030D-6E8A-4147-A177-3AD203B41FA5}">
                      <a16:colId xmlns:a16="http://schemas.microsoft.com/office/drawing/2014/main" val="3499473715"/>
                    </a:ext>
                  </a:extLst>
                </a:gridCol>
                <a:gridCol w="2438401">
                  <a:extLst>
                    <a:ext uri="{9D8B030D-6E8A-4147-A177-3AD203B41FA5}">
                      <a16:colId xmlns:a16="http://schemas.microsoft.com/office/drawing/2014/main" val="3384988051"/>
                    </a:ext>
                  </a:extLst>
                </a:gridCol>
              </a:tblGrid>
              <a:tr h="304800">
                <a:tc>
                  <a:txBody>
                    <a:bodyPr/>
                    <a:lstStyle/>
                    <a:p>
                      <a:pPr marL="0" algn="l" defTabSz="914400" rtl="0" eaLnBrk="1" fontAlgn="b" latinLnBrk="0" hangingPunct="1"/>
                      <a:r>
                        <a:rPr lang="en-US" sz="1600" u="none" strike="noStrike" kern="1200" dirty="0">
                          <a:solidFill>
                            <a:schemeClr val="dk1"/>
                          </a:solidFill>
                          <a:effectLst/>
                          <a:latin typeface="+mn-lt"/>
                          <a:ea typeface="+mn-ea"/>
                          <a:cs typeface="+mn-cs"/>
                        </a:rPr>
                        <a:t>Beam-5G1</a:t>
                      </a:r>
                    </a:p>
                  </a:txBody>
                  <a:tcPr marL="0" marR="0" marT="0" marB="0" anchor="b"/>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18m beam with Quad Moose </a:t>
                      </a:r>
                    </a:p>
                  </a:txBody>
                  <a:tcPr marL="0" marR="0" marT="0" marB="0" anchor="b"/>
                </a:tc>
                <a:tc>
                  <a:txBody>
                    <a:bodyPr/>
                    <a:lstStyle/>
                    <a:p>
                      <a:pPr marL="0" algn="l" defTabSz="914400" rtl="0" eaLnBrk="1" fontAlgn="b" latinLnBrk="0" hangingPunct="1"/>
                      <a:r>
                        <a:rPr lang="en-US" sz="1600" u="none" strike="noStrike" kern="1200" dirty="0">
                          <a:solidFill>
                            <a:schemeClr val="dk1"/>
                          </a:solidFill>
                          <a:effectLst/>
                          <a:latin typeface="+mn-lt"/>
                          <a:ea typeface="+mn-ea"/>
                          <a:cs typeface="+mn-cs"/>
                        </a:rPr>
                        <a:t>=16.5+0.75+0.75</a:t>
                      </a:r>
                    </a:p>
                  </a:txBody>
                  <a:tcPr marL="0" marR="0" marT="0" marB="0" anchor="b"/>
                </a:tc>
                <a:extLst>
                  <a:ext uri="{0D108BD9-81ED-4DB2-BD59-A6C34878D82A}">
                    <a16:rowId xmlns:a16="http://schemas.microsoft.com/office/drawing/2014/main" val="2588554580"/>
                  </a:ext>
                </a:extLst>
              </a:tr>
              <a:tr h="304800">
                <a:tc>
                  <a:txBody>
                    <a:bodyPr/>
                    <a:lstStyle/>
                    <a:p>
                      <a:pPr marL="0" algn="l" defTabSz="914400" rtl="0" eaLnBrk="1" fontAlgn="b" latinLnBrk="0" hangingPunct="1"/>
                      <a:r>
                        <a:rPr lang="en-US" sz="1600" u="none" strike="noStrike" kern="1200" dirty="0">
                          <a:solidFill>
                            <a:schemeClr val="dk1"/>
                          </a:solidFill>
                          <a:effectLst/>
                          <a:latin typeface="+mn-lt"/>
                          <a:ea typeface="+mn-ea"/>
                          <a:cs typeface="+mn-cs"/>
                        </a:rPr>
                        <a:t>Beam-5G2</a:t>
                      </a:r>
                    </a:p>
                  </a:txBody>
                  <a:tcPr marL="0" marR="0" marT="0" marB="0" anchor="b"/>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17m beam with Twin Moose </a:t>
                      </a:r>
                    </a:p>
                  </a:txBody>
                  <a:tcPr marL="0" marR="0" marT="0" marB="0" anchor="b"/>
                </a:tc>
                <a:tc>
                  <a:txBody>
                    <a:bodyPr/>
                    <a:lstStyle/>
                    <a:p>
                      <a:pPr marL="0" algn="l" defTabSz="914400" rtl="0" eaLnBrk="1" fontAlgn="b" latinLnBrk="0" hangingPunct="1"/>
                      <a:r>
                        <a:rPr lang="en-US" sz="1600" u="none" strike="noStrike" kern="1200" dirty="0">
                          <a:solidFill>
                            <a:schemeClr val="dk1"/>
                          </a:solidFill>
                          <a:effectLst/>
                          <a:latin typeface="+mn-lt"/>
                          <a:ea typeface="+mn-ea"/>
                          <a:cs typeface="+mn-cs"/>
                        </a:rPr>
                        <a:t>=15.5+0.75+0.75</a:t>
                      </a:r>
                    </a:p>
                  </a:txBody>
                  <a:tcPr marL="0" marR="0" marT="0" marB="0" anchor="b"/>
                </a:tc>
                <a:extLst>
                  <a:ext uri="{0D108BD9-81ED-4DB2-BD59-A6C34878D82A}">
                    <a16:rowId xmlns:a16="http://schemas.microsoft.com/office/drawing/2014/main" val="2521943956"/>
                  </a:ext>
                </a:extLst>
              </a:tr>
            </a:tbl>
          </a:graphicData>
        </a:graphic>
      </p:graphicFrame>
    </p:spTree>
    <p:extLst>
      <p:ext uri="{BB962C8B-B14F-4D97-AF65-F5344CB8AC3E}">
        <p14:creationId xmlns:p14="http://schemas.microsoft.com/office/powerpoint/2010/main" val="1874814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082E-EADD-0667-3388-0474EB50E807}"/>
              </a:ext>
            </a:extLst>
          </p:cNvPr>
          <p:cNvSpPr>
            <a:spLocks noGrp="1"/>
          </p:cNvSpPr>
          <p:nvPr>
            <p:ph type="title"/>
          </p:nvPr>
        </p:nvSpPr>
        <p:spPr>
          <a:xfrm>
            <a:off x="627668" y="304800"/>
            <a:ext cx="7429499" cy="1478570"/>
          </a:xfrm>
        </p:spPr>
        <p:txBody>
          <a:bodyPr>
            <a:normAutofit/>
          </a:bodyPr>
          <a:lstStyle/>
          <a:p>
            <a:r>
              <a:rPr lang="en-US" sz="3600" dirty="0"/>
              <a:t>400kV Columns &amp; Beams in 400kV Sub-station (Zone-5) </a:t>
            </a:r>
            <a:endParaRPr lang="en-US" dirty="0"/>
          </a:p>
        </p:txBody>
      </p:sp>
      <p:graphicFrame>
        <p:nvGraphicFramePr>
          <p:cNvPr id="3" name="Table 2">
            <a:extLst>
              <a:ext uri="{FF2B5EF4-FFF2-40B4-BE49-F238E27FC236}">
                <a16:creationId xmlns:a16="http://schemas.microsoft.com/office/drawing/2014/main" id="{4EB587F5-9FF9-422F-E9BB-4259833B4C35}"/>
              </a:ext>
            </a:extLst>
          </p:cNvPr>
          <p:cNvGraphicFramePr>
            <a:graphicFrameLocks noGrp="1"/>
          </p:cNvGraphicFramePr>
          <p:nvPr>
            <p:extLst>
              <p:ext uri="{D42A27DB-BD31-4B8C-83A1-F6EECF244321}">
                <p14:modId xmlns:p14="http://schemas.microsoft.com/office/powerpoint/2010/main" val="338264553"/>
              </p:ext>
            </p:extLst>
          </p:nvPr>
        </p:nvGraphicFramePr>
        <p:xfrm>
          <a:off x="633328" y="1600200"/>
          <a:ext cx="7901072" cy="4038601"/>
        </p:xfrm>
        <a:graphic>
          <a:graphicData uri="http://schemas.openxmlformats.org/drawingml/2006/table">
            <a:tbl>
              <a:tblPr>
                <a:tableStyleId>{5C22544A-7EE6-4342-B048-85BDC9FD1C3A}</a:tableStyleId>
              </a:tblPr>
              <a:tblGrid>
                <a:gridCol w="1194447">
                  <a:extLst>
                    <a:ext uri="{9D8B030D-6E8A-4147-A177-3AD203B41FA5}">
                      <a16:colId xmlns:a16="http://schemas.microsoft.com/office/drawing/2014/main" val="1525796722"/>
                    </a:ext>
                  </a:extLst>
                </a:gridCol>
                <a:gridCol w="1201248">
                  <a:extLst>
                    <a:ext uri="{9D8B030D-6E8A-4147-A177-3AD203B41FA5}">
                      <a16:colId xmlns:a16="http://schemas.microsoft.com/office/drawing/2014/main" val="1006061327"/>
                    </a:ext>
                  </a:extLst>
                </a:gridCol>
                <a:gridCol w="1905220">
                  <a:extLst>
                    <a:ext uri="{9D8B030D-6E8A-4147-A177-3AD203B41FA5}">
                      <a16:colId xmlns:a16="http://schemas.microsoft.com/office/drawing/2014/main" val="303604743"/>
                    </a:ext>
                  </a:extLst>
                </a:gridCol>
                <a:gridCol w="345509">
                  <a:extLst>
                    <a:ext uri="{9D8B030D-6E8A-4147-A177-3AD203B41FA5}">
                      <a16:colId xmlns:a16="http://schemas.microsoft.com/office/drawing/2014/main" val="1249097319"/>
                    </a:ext>
                  </a:extLst>
                </a:gridCol>
                <a:gridCol w="939152">
                  <a:extLst>
                    <a:ext uri="{9D8B030D-6E8A-4147-A177-3AD203B41FA5}">
                      <a16:colId xmlns:a16="http://schemas.microsoft.com/office/drawing/2014/main" val="677256653"/>
                    </a:ext>
                  </a:extLst>
                </a:gridCol>
                <a:gridCol w="939152">
                  <a:extLst>
                    <a:ext uri="{9D8B030D-6E8A-4147-A177-3AD203B41FA5}">
                      <a16:colId xmlns:a16="http://schemas.microsoft.com/office/drawing/2014/main" val="2350496117"/>
                    </a:ext>
                  </a:extLst>
                </a:gridCol>
                <a:gridCol w="1376344">
                  <a:extLst>
                    <a:ext uri="{9D8B030D-6E8A-4147-A177-3AD203B41FA5}">
                      <a16:colId xmlns:a16="http://schemas.microsoft.com/office/drawing/2014/main" val="925772072"/>
                    </a:ext>
                  </a:extLst>
                </a:gridCol>
              </a:tblGrid>
              <a:tr h="650512">
                <a:tc>
                  <a:txBody>
                    <a:bodyPr/>
                    <a:lstStyle/>
                    <a:p>
                      <a:pPr algn="ctr"/>
                      <a:endParaRPr lang="en-US" dirty="0"/>
                    </a:p>
                  </a:txBody>
                  <a:tcPr/>
                </a:tc>
                <a:tc>
                  <a:txBody>
                    <a:bodyPr/>
                    <a:lstStyle/>
                    <a:p>
                      <a:pPr algn="ctr" fontAlgn="b"/>
                      <a:endParaRPr lang="en-US" sz="1200" b="0" i="0" u="none" strike="noStrike" dirty="0">
                        <a:effectLst/>
                        <a:latin typeface="Arial" panose="020B0604020202020204" pitchFamily="34" charset="0"/>
                      </a:endParaRPr>
                    </a:p>
                  </a:txBody>
                  <a:tcPr marL="0" marR="0" marT="0" marB="0" anchor="b"/>
                </a:tc>
                <a:tc>
                  <a:txBody>
                    <a:bodyPr/>
                    <a:lstStyle/>
                    <a:p>
                      <a:pPr algn="ctr" fontAlgn="b"/>
                      <a:endParaRPr lang="en-US" sz="1200" b="0" i="0" u="none" strike="noStrike" dirty="0">
                        <a:effectLst/>
                        <a:latin typeface="Arial" panose="020B0604020202020204" pitchFamily="34" charset="0"/>
                      </a:endParaRPr>
                    </a:p>
                  </a:txBody>
                  <a:tcPr marL="0" marR="0" marT="0" marB="0" anchor="b"/>
                </a:tc>
                <a:tc>
                  <a:txBody>
                    <a:bodyPr/>
                    <a:lstStyle/>
                    <a:p>
                      <a:pPr algn="ctr" fontAlgn="b"/>
                      <a:endParaRPr lang="en-US" sz="1200" b="0" i="0" u="none" strike="noStrike">
                        <a:effectLst/>
                        <a:latin typeface="Arial" panose="020B0604020202020204" pitchFamily="34" charset="0"/>
                      </a:endParaRPr>
                    </a:p>
                  </a:txBody>
                  <a:tcPr marL="0" marR="0" marT="0" marB="0" anchor="b"/>
                </a:tc>
                <a:tc>
                  <a:txBody>
                    <a:bodyPr/>
                    <a:lstStyle/>
                    <a:p>
                      <a:pPr algn="ctr" fontAlgn="b"/>
                      <a:endParaRPr lang="en-US" sz="1200" b="0" i="0" u="none" strike="noStrike">
                        <a:effectLst/>
                        <a:latin typeface="Arial" panose="020B0604020202020204" pitchFamily="34" charset="0"/>
                      </a:endParaRPr>
                    </a:p>
                  </a:txBody>
                  <a:tcPr marL="0" marR="0" marT="0" marB="0" anchor="b"/>
                </a:tc>
                <a:tc>
                  <a:txBody>
                    <a:bodyPr/>
                    <a:lstStyle/>
                    <a:p>
                      <a:pPr algn="ctr" fontAlgn="b"/>
                      <a:r>
                        <a:rPr lang="en-US" sz="1800" u="none" strike="noStrike" dirty="0">
                          <a:effectLst/>
                        </a:rPr>
                        <a:t>@15.5m level</a:t>
                      </a:r>
                      <a:endParaRPr lang="en-US" sz="1800" b="1" i="0" u="none" strike="noStrike" dirty="0">
                        <a:effectLst/>
                        <a:latin typeface="Arial" panose="020B0604020202020204" pitchFamily="34" charset="0"/>
                      </a:endParaRPr>
                    </a:p>
                  </a:txBody>
                  <a:tcPr marL="0" marR="0" marT="0" marB="0" anchor="b"/>
                </a:tc>
                <a:tc>
                  <a:txBody>
                    <a:bodyPr/>
                    <a:lstStyle/>
                    <a:p>
                      <a:pPr algn="ctr" fontAlgn="b"/>
                      <a:r>
                        <a:rPr lang="en-US" sz="1800" u="none" strike="noStrike" dirty="0">
                          <a:effectLst/>
                        </a:rPr>
                        <a:t>@23.0m level</a:t>
                      </a:r>
                      <a:endParaRPr lang="en-US" sz="18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97891329"/>
                  </a:ext>
                </a:extLst>
              </a:tr>
              <a:tr h="677617">
                <a:tc>
                  <a:txBody>
                    <a:bodyPr/>
                    <a:lstStyle/>
                    <a:p>
                      <a:pPr algn="ctr" fontAlgn="ctr"/>
                      <a:r>
                        <a:rPr lang="en-US" sz="1600" b="1" u="none" strike="noStrike" dirty="0">
                          <a:effectLst/>
                        </a:rPr>
                        <a:t>Tower-QA1</a:t>
                      </a:r>
                      <a:endParaRPr lang="en-US" sz="1600" b="1" i="0" u="none" strike="noStrike" dirty="0">
                        <a:effectLst/>
                        <a:latin typeface="Arial" panose="020B0604020202020204" pitchFamily="34" charset="0"/>
                      </a:endParaRPr>
                    </a:p>
                  </a:txBody>
                  <a:tcPr marL="0" marR="0" marT="0" marB="0" anchor="ctr"/>
                </a:tc>
                <a:tc gridSpan="2">
                  <a:txBody>
                    <a:bodyPr/>
                    <a:lstStyle/>
                    <a:p>
                      <a:pPr algn="ctr" fontAlgn="ctr"/>
                      <a:r>
                        <a:rPr lang="en-US" sz="1600" b="1" u="none" strike="noStrike" dirty="0">
                          <a:effectLst/>
                        </a:rPr>
                        <a:t>15.5m + 7.5m + 8.5m Peak</a:t>
                      </a:r>
                      <a:endParaRPr lang="en-US" sz="1600" b="1" i="0" u="none" strike="noStrike" dirty="0">
                        <a:effectLst/>
                        <a:latin typeface="Arial" panose="020B0604020202020204" pitchFamily="34" charset="0"/>
                      </a:endParaRPr>
                    </a:p>
                  </a:txBody>
                  <a:tcPr marL="0" marR="0" marT="0" marB="0" anchor="ctr"/>
                </a:tc>
                <a:tc hMerge="1">
                  <a:txBody>
                    <a:bodyPr/>
                    <a:lstStyle/>
                    <a:p>
                      <a:endParaRPr lang="en-US"/>
                    </a:p>
                  </a:txBody>
                  <a:tcPr/>
                </a:tc>
                <a:tc>
                  <a:txBody>
                    <a:bodyPr/>
                    <a:lstStyle/>
                    <a:p>
                      <a:pPr algn="ctr" fontAlgn="ctr"/>
                      <a:endParaRPr lang="en-US" sz="1600" b="1" i="0" u="none" strike="noStrike">
                        <a:effectLst/>
                        <a:latin typeface="Arial" panose="020B0604020202020204" pitchFamily="34" charset="0"/>
                      </a:endParaRPr>
                    </a:p>
                  </a:txBody>
                  <a:tcPr marL="0" marR="0" marT="0" marB="0" anchor="ctr"/>
                </a:tc>
                <a:tc>
                  <a:txBody>
                    <a:bodyPr/>
                    <a:lstStyle/>
                    <a:p>
                      <a:pPr algn="ctr" fontAlgn="ctr"/>
                      <a:r>
                        <a:rPr lang="en-US" sz="1600" b="1" u="none" strike="noStrike">
                          <a:effectLst/>
                        </a:rPr>
                        <a:t>(2 levels)</a:t>
                      </a:r>
                      <a:endParaRPr lang="en-US" sz="1600" b="1" i="0" u="none" strike="noStrike">
                        <a:effectLst/>
                        <a:latin typeface="Arial" panose="020B0604020202020204" pitchFamily="34" charset="0"/>
                      </a:endParaRPr>
                    </a:p>
                  </a:txBody>
                  <a:tcPr marL="0" marR="0" marT="0" marB="0" anchor="ctr"/>
                </a:tc>
                <a:tc>
                  <a:txBody>
                    <a:bodyPr/>
                    <a:lstStyle/>
                    <a:p>
                      <a:pPr algn="ctr" fontAlgn="ctr"/>
                      <a:r>
                        <a:rPr lang="en-US" sz="1600" b="1" u="none" strike="noStrike" dirty="0">
                          <a:effectLst/>
                        </a:rPr>
                        <a:t>1-QF2</a:t>
                      </a:r>
                      <a:endParaRPr lang="en-US" sz="1600" b="1" i="0" u="none" strike="noStrike" dirty="0">
                        <a:effectLst/>
                        <a:latin typeface="Arial" panose="020B0604020202020204" pitchFamily="34" charset="0"/>
                      </a:endParaRPr>
                    </a:p>
                  </a:txBody>
                  <a:tcPr marL="0" marR="0" marT="0" marB="0" anchor="ctr"/>
                </a:tc>
                <a:tc>
                  <a:txBody>
                    <a:bodyPr/>
                    <a:lstStyle/>
                    <a:p>
                      <a:pPr algn="ctr" fontAlgn="ctr"/>
                      <a:r>
                        <a:rPr lang="en-US" sz="1600" b="1" u="none" strike="noStrike">
                          <a:effectLst/>
                        </a:rPr>
                        <a:t>2-QF1 or</a:t>
                      </a:r>
                      <a:br>
                        <a:rPr lang="en-US" sz="1600" b="1" u="none" strike="noStrike">
                          <a:effectLst/>
                        </a:rPr>
                      </a:br>
                      <a:r>
                        <a:rPr lang="en-US" sz="1600" b="1" u="none" strike="noStrike">
                          <a:effectLst/>
                        </a:rPr>
                        <a:t> 1-QF2+1-QF1</a:t>
                      </a:r>
                      <a:endParaRPr lang="en-US" sz="1600" b="1"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175546761"/>
                  </a:ext>
                </a:extLst>
              </a:tr>
              <a:tr h="338809">
                <a:tc>
                  <a:txBody>
                    <a:bodyPr/>
                    <a:lstStyle/>
                    <a:p>
                      <a:pPr algn="ctr" fontAlgn="b"/>
                      <a:r>
                        <a:rPr lang="en-US" sz="1600" b="1" u="none" strike="noStrike" dirty="0">
                          <a:effectLst/>
                        </a:rPr>
                        <a:t>Tower-QA2</a:t>
                      </a:r>
                      <a:endParaRPr lang="en-US" sz="1600" b="1" i="0" u="none" strike="noStrike" dirty="0">
                        <a:effectLst/>
                        <a:latin typeface="Arial" panose="020B0604020202020204" pitchFamily="34" charset="0"/>
                      </a:endParaRPr>
                    </a:p>
                  </a:txBody>
                  <a:tcPr marL="0" marR="0" marT="0" marB="0" anchor="b"/>
                </a:tc>
                <a:tc gridSpan="2">
                  <a:txBody>
                    <a:bodyPr/>
                    <a:lstStyle/>
                    <a:p>
                      <a:pPr algn="ctr" fontAlgn="b"/>
                      <a:r>
                        <a:rPr lang="en-US" sz="1600" b="1" u="none" strike="noStrike" dirty="0">
                          <a:effectLst/>
                        </a:rPr>
                        <a:t>23.0m + 8.5m Peak</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(1 level)</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2-QF1</a:t>
                      </a:r>
                      <a:endParaRPr lang="en-US" sz="16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261645"/>
                  </a:ext>
                </a:extLst>
              </a:tr>
              <a:tr h="338809">
                <a:tc>
                  <a:txBody>
                    <a:bodyPr/>
                    <a:lstStyle/>
                    <a:p>
                      <a:pPr algn="ctr" fontAlgn="b"/>
                      <a:r>
                        <a:rPr lang="en-US" sz="1600" b="1" u="none" strike="noStrike">
                          <a:effectLst/>
                        </a:rPr>
                        <a:t>Tower-QA3</a:t>
                      </a:r>
                      <a:endParaRPr lang="en-US" sz="1600" b="1" i="0" u="none" strike="noStrike">
                        <a:effectLst/>
                        <a:latin typeface="Arial" panose="020B0604020202020204" pitchFamily="34" charset="0"/>
                      </a:endParaRPr>
                    </a:p>
                  </a:txBody>
                  <a:tcPr marL="0" marR="0" marT="0" marB="0" anchor="b"/>
                </a:tc>
                <a:tc gridSpan="2">
                  <a:txBody>
                    <a:bodyPr/>
                    <a:lstStyle/>
                    <a:p>
                      <a:pPr algn="ctr" fontAlgn="b"/>
                      <a:r>
                        <a:rPr lang="en-US" sz="1600" b="1" u="none" strike="noStrike" dirty="0">
                          <a:effectLst/>
                        </a:rPr>
                        <a:t>15.5m + 7.5m without Peak</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(2 levels)</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1-QF2</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2-QF2</a:t>
                      </a:r>
                      <a:endParaRPr lang="en-US" sz="16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19989484"/>
                  </a:ext>
                </a:extLst>
              </a:tr>
              <a:tr h="338809">
                <a:tc>
                  <a:txBody>
                    <a:bodyPr/>
                    <a:lstStyle/>
                    <a:p>
                      <a:pPr algn="ctr" fontAlgn="b"/>
                      <a:r>
                        <a:rPr lang="en-US" sz="1600" b="1" u="none" strike="noStrike">
                          <a:effectLst/>
                        </a:rPr>
                        <a:t>Tower-QA4</a:t>
                      </a:r>
                      <a:endParaRPr lang="en-US" sz="1600" b="1" i="0" u="none" strike="noStrike">
                        <a:effectLst/>
                        <a:latin typeface="Arial" panose="020B0604020202020204" pitchFamily="34" charset="0"/>
                      </a:endParaRPr>
                    </a:p>
                  </a:txBody>
                  <a:tcPr marL="0" marR="0" marT="0" marB="0" anchor="b"/>
                </a:tc>
                <a:tc gridSpan="2">
                  <a:txBody>
                    <a:bodyPr/>
                    <a:lstStyle/>
                    <a:p>
                      <a:pPr algn="ctr" fontAlgn="b"/>
                      <a:r>
                        <a:rPr lang="en-US" sz="1600" b="1" u="none" strike="noStrike" dirty="0">
                          <a:effectLst/>
                        </a:rPr>
                        <a:t>15.5m  without Peak</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endParaRPr lang="en-US" sz="1600" b="1" i="0" u="none" strike="noStrike" dirty="0">
                        <a:effectLst/>
                        <a:latin typeface="Arial" panose="020B0604020202020204" pitchFamily="34" charset="0"/>
                      </a:endParaRPr>
                    </a:p>
                  </a:txBody>
                  <a:tcPr marL="0" marR="0" marT="0" marB="0" anchor="b"/>
                </a:tc>
                <a:tc>
                  <a:txBody>
                    <a:bodyPr/>
                    <a:lstStyle/>
                    <a:p>
                      <a:pPr algn="ctr" fontAlgn="b"/>
                      <a:r>
                        <a:rPr lang="en-US" sz="1600" b="1" u="none" strike="noStrike">
                          <a:effectLst/>
                        </a:rPr>
                        <a:t>(1 level)</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1-QF2</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a:t>
                      </a:r>
                      <a:endParaRPr lang="en-US" sz="16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153204085"/>
                  </a:ext>
                </a:extLst>
              </a:tr>
              <a:tr h="338809">
                <a:tc>
                  <a:txBody>
                    <a:bodyPr/>
                    <a:lstStyle/>
                    <a:p>
                      <a:pPr algn="ctr" fontAlgn="b"/>
                      <a:r>
                        <a:rPr lang="en-US" sz="1600" b="1" u="none" strike="noStrike">
                          <a:effectLst/>
                        </a:rPr>
                        <a:t>Tower-QA5</a:t>
                      </a:r>
                      <a:endParaRPr lang="en-US" sz="1600" b="1" i="0" u="none" strike="noStrike">
                        <a:effectLst/>
                        <a:latin typeface="Arial" panose="020B0604020202020204" pitchFamily="34" charset="0"/>
                      </a:endParaRPr>
                    </a:p>
                  </a:txBody>
                  <a:tcPr marL="0" marR="0" marT="0" marB="0" anchor="b"/>
                </a:tc>
                <a:tc gridSpan="2">
                  <a:txBody>
                    <a:bodyPr/>
                    <a:lstStyle/>
                    <a:p>
                      <a:pPr algn="ctr" fontAlgn="b"/>
                      <a:r>
                        <a:rPr lang="en-US" sz="1600" b="1" u="none" strike="noStrike" dirty="0">
                          <a:effectLst/>
                        </a:rPr>
                        <a:t>23.0m  without Peak</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endParaRPr lang="en-US" sz="1600" b="1" i="0" u="none" strike="noStrike" dirty="0">
                        <a:effectLst/>
                        <a:latin typeface="Arial" panose="020B0604020202020204" pitchFamily="34" charset="0"/>
                      </a:endParaRPr>
                    </a:p>
                  </a:txBody>
                  <a:tcPr marL="0" marR="0" marT="0" marB="0" anchor="b"/>
                </a:tc>
                <a:tc>
                  <a:txBody>
                    <a:bodyPr/>
                    <a:lstStyle/>
                    <a:p>
                      <a:pPr algn="ctr" fontAlgn="b"/>
                      <a:r>
                        <a:rPr lang="en-US" sz="1600" b="1" u="none" strike="noStrike" dirty="0">
                          <a:effectLst/>
                        </a:rPr>
                        <a:t>(1 level)</a:t>
                      </a:r>
                      <a:endParaRPr lang="en-US" sz="1600" b="1" i="0" u="none" strike="noStrike" dirty="0">
                        <a:effectLst/>
                        <a:latin typeface="Arial" panose="020B0604020202020204" pitchFamily="34" charset="0"/>
                      </a:endParaRPr>
                    </a:p>
                  </a:txBody>
                  <a:tcPr marL="0" marR="0" marT="0" marB="0" anchor="b"/>
                </a:tc>
                <a:tc>
                  <a:txBody>
                    <a:bodyPr/>
                    <a:lstStyle/>
                    <a:p>
                      <a:pPr algn="ctr" fontAlgn="b"/>
                      <a:r>
                        <a:rPr lang="en-US" sz="1600" b="1" u="none" strike="noStrike">
                          <a:effectLst/>
                        </a:rPr>
                        <a:t>---</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a:effectLst/>
                        </a:rPr>
                        <a:t>2-QF2</a:t>
                      </a:r>
                      <a:endParaRPr lang="en-US" sz="16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63110413"/>
                  </a:ext>
                </a:extLst>
              </a:tr>
              <a:tr h="338809">
                <a:tc>
                  <a:txBody>
                    <a:bodyPr/>
                    <a:lstStyle/>
                    <a:p>
                      <a:pPr algn="ctr" fontAlgn="b"/>
                      <a:endParaRPr lang="en-US" sz="1600" b="1" i="0" u="none" strike="noStrike">
                        <a:effectLst/>
                        <a:latin typeface="Arial" panose="020B0604020202020204" pitchFamily="34" charset="0"/>
                      </a:endParaRPr>
                    </a:p>
                  </a:txBody>
                  <a:tcPr marL="0" marR="0" marT="0" marB="0" anchor="b"/>
                </a:tc>
                <a:tc>
                  <a:txBody>
                    <a:bodyPr/>
                    <a:lstStyle/>
                    <a:p>
                      <a:pPr algn="ctr" fontAlgn="b"/>
                      <a:endParaRPr lang="en-US" sz="1600" b="1" i="0" u="none" strike="noStrike">
                        <a:effectLst/>
                        <a:latin typeface="Arial" panose="020B0604020202020204" pitchFamily="34" charset="0"/>
                      </a:endParaRPr>
                    </a:p>
                  </a:txBody>
                  <a:tcPr marL="0" marR="0" marT="0" marB="0" anchor="b"/>
                </a:tc>
                <a:tc>
                  <a:txBody>
                    <a:bodyPr/>
                    <a:lstStyle/>
                    <a:p>
                      <a:pPr algn="ctr" fontAlgn="b"/>
                      <a:endParaRPr lang="en-US" sz="1600" b="1" i="0" u="none" strike="noStrike" dirty="0">
                        <a:effectLst/>
                        <a:latin typeface="Arial" panose="020B0604020202020204" pitchFamily="34" charset="0"/>
                      </a:endParaRPr>
                    </a:p>
                  </a:txBody>
                  <a:tcPr marL="0" marR="0" marT="0" marB="0" anchor="b"/>
                </a:tc>
                <a:tc>
                  <a:txBody>
                    <a:bodyPr/>
                    <a:lstStyle/>
                    <a:p>
                      <a:pPr algn="ctr" fontAlgn="b"/>
                      <a:endParaRPr lang="en-US" sz="1600" b="1" i="0" u="none" strike="noStrike" dirty="0">
                        <a:effectLst/>
                        <a:latin typeface="Arial" panose="020B0604020202020204" pitchFamily="34" charset="0"/>
                      </a:endParaRPr>
                    </a:p>
                  </a:txBody>
                  <a:tcPr marL="0" marR="0" marT="0" marB="0" anchor="b"/>
                </a:tc>
                <a:tc>
                  <a:txBody>
                    <a:bodyPr/>
                    <a:lstStyle/>
                    <a:p>
                      <a:pPr algn="ctr" fontAlgn="b"/>
                      <a:endParaRPr lang="en-US" sz="1600" b="1" i="0" u="none" strike="noStrike" dirty="0">
                        <a:effectLst/>
                        <a:latin typeface="Arial" panose="020B0604020202020204" pitchFamily="34" charset="0"/>
                      </a:endParaRPr>
                    </a:p>
                  </a:txBody>
                  <a:tcPr marL="0" marR="0" marT="0" marB="0" anchor="b"/>
                </a:tc>
                <a:tc>
                  <a:txBody>
                    <a:bodyPr/>
                    <a:lstStyle/>
                    <a:p>
                      <a:pPr algn="ctr" fontAlgn="b"/>
                      <a:endParaRPr lang="en-US" sz="1600" b="1" i="0" u="none" strike="noStrike" dirty="0">
                        <a:effectLst/>
                        <a:latin typeface="Arial" panose="020B0604020202020204" pitchFamily="34" charset="0"/>
                      </a:endParaRPr>
                    </a:p>
                  </a:txBody>
                  <a:tcPr marL="0" marR="0" marT="0" marB="0" anchor="b"/>
                </a:tc>
                <a:tc>
                  <a:txBody>
                    <a:bodyPr/>
                    <a:lstStyle/>
                    <a:p>
                      <a:pPr algn="ctr" fontAlgn="b"/>
                      <a:endParaRPr lang="en-US" sz="16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939050723"/>
                  </a:ext>
                </a:extLst>
              </a:tr>
              <a:tr h="338809">
                <a:tc>
                  <a:txBody>
                    <a:bodyPr/>
                    <a:lstStyle/>
                    <a:p>
                      <a:pPr algn="ctr" fontAlgn="b"/>
                      <a:r>
                        <a:rPr lang="en-US" sz="1600" b="1" u="none" strike="noStrike">
                          <a:effectLst/>
                        </a:rPr>
                        <a:t>Beam-QF1</a:t>
                      </a:r>
                      <a:endParaRPr lang="en-US" sz="1600" b="1" i="0" u="none" strike="noStrike">
                        <a:effectLst/>
                        <a:latin typeface="Arial" panose="020B0604020202020204" pitchFamily="34" charset="0"/>
                      </a:endParaRPr>
                    </a:p>
                  </a:txBody>
                  <a:tcPr marL="0" marR="0" marT="0" marB="0" anchor="b"/>
                </a:tc>
                <a:tc gridSpan="6">
                  <a:txBody>
                    <a:bodyPr/>
                    <a:lstStyle/>
                    <a:p>
                      <a:pPr algn="ctr" fontAlgn="b"/>
                      <a:r>
                        <a:rPr lang="en-US" sz="1600" b="1" u="none" strike="noStrike" dirty="0">
                          <a:effectLst/>
                        </a:rPr>
                        <a:t>27m beam with Quad Moose at 23.0m level (with deviation)</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740010687"/>
                  </a:ext>
                </a:extLst>
              </a:tr>
              <a:tr h="338809">
                <a:tc>
                  <a:txBody>
                    <a:bodyPr/>
                    <a:lstStyle/>
                    <a:p>
                      <a:pPr algn="ctr" fontAlgn="b"/>
                      <a:r>
                        <a:rPr lang="en-US" sz="1600" b="1" u="none" strike="noStrike">
                          <a:effectLst/>
                        </a:rPr>
                        <a:t>Beam-QF2</a:t>
                      </a:r>
                      <a:endParaRPr lang="en-US" sz="1600" b="1" i="0" u="none" strike="noStrike">
                        <a:effectLst/>
                        <a:latin typeface="Arial" panose="020B0604020202020204" pitchFamily="34" charset="0"/>
                      </a:endParaRPr>
                    </a:p>
                  </a:txBody>
                  <a:tcPr marL="0" marR="0" marT="0" marB="0" anchor="b"/>
                </a:tc>
                <a:tc gridSpan="6">
                  <a:txBody>
                    <a:bodyPr/>
                    <a:lstStyle/>
                    <a:p>
                      <a:pPr algn="ctr" fontAlgn="b"/>
                      <a:r>
                        <a:rPr lang="en-US" sz="1600" b="1" u="none" strike="noStrike" dirty="0">
                          <a:effectLst/>
                        </a:rPr>
                        <a:t>27m beam with Quad Moose at 15.5m level (without deviation)</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130181287"/>
                  </a:ext>
                </a:extLst>
              </a:tr>
              <a:tr h="338809">
                <a:tc>
                  <a:txBody>
                    <a:bodyPr/>
                    <a:lstStyle/>
                    <a:p>
                      <a:pPr algn="ctr" fontAlgn="b"/>
                      <a:r>
                        <a:rPr lang="en-US" sz="1600" b="1" u="none" strike="noStrike" dirty="0">
                          <a:effectLst/>
                        </a:rPr>
                        <a:t>Beam-QF2*</a:t>
                      </a:r>
                      <a:endParaRPr lang="en-US" sz="1600" b="1" i="0" u="none" strike="noStrike" dirty="0">
                        <a:effectLst/>
                        <a:latin typeface="Arial" panose="020B0604020202020204" pitchFamily="34" charset="0"/>
                      </a:endParaRPr>
                    </a:p>
                  </a:txBody>
                  <a:tcPr marL="0" marR="0" marT="0" marB="0" anchor="b"/>
                </a:tc>
                <a:tc gridSpan="6">
                  <a:txBody>
                    <a:bodyPr/>
                    <a:lstStyle/>
                    <a:p>
                      <a:pPr algn="ctr" fontAlgn="b"/>
                      <a:r>
                        <a:rPr lang="en-US" sz="1600" b="1" u="none" strike="noStrike" dirty="0">
                          <a:effectLst/>
                        </a:rPr>
                        <a:t>27m beam with Quad Moose at 23.0m level (without deviation)</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447420221"/>
                  </a:ext>
                </a:extLst>
              </a:tr>
            </a:tbl>
          </a:graphicData>
        </a:graphic>
      </p:graphicFrame>
    </p:spTree>
    <p:extLst>
      <p:ext uri="{BB962C8B-B14F-4D97-AF65-F5344CB8AC3E}">
        <p14:creationId xmlns:p14="http://schemas.microsoft.com/office/powerpoint/2010/main" val="1811088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8D44-7CCB-4CD2-B58D-C145317D15BD}"/>
              </a:ext>
            </a:extLst>
          </p:cNvPr>
          <p:cNvSpPr>
            <a:spLocks noGrp="1"/>
          </p:cNvSpPr>
          <p:nvPr>
            <p:ph type="title"/>
          </p:nvPr>
        </p:nvSpPr>
        <p:spPr>
          <a:xfrm>
            <a:off x="857251" y="36136"/>
            <a:ext cx="6686550" cy="1478570"/>
          </a:xfrm>
        </p:spPr>
        <p:txBody>
          <a:bodyPr/>
          <a:lstStyle/>
          <a:p>
            <a:r>
              <a:rPr lang="en-US" dirty="0"/>
              <a:t>STEP AND TOUCH POTENTIAL</a:t>
            </a:r>
          </a:p>
        </p:txBody>
      </p:sp>
      <p:pic>
        <p:nvPicPr>
          <p:cNvPr id="2050" name="Picture 2">
            <a:extLst>
              <a:ext uri="{FF2B5EF4-FFF2-40B4-BE49-F238E27FC236}">
                <a16:creationId xmlns:a16="http://schemas.microsoft.com/office/drawing/2014/main" id="{F162300C-FDBC-7C78-0C69-B0FA32C47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086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7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9BB6F7-D54E-B53F-422B-F891581654E3}"/>
              </a:ext>
            </a:extLst>
          </p:cNvPr>
          <p:cNvSpPr>
            <a:spLocks noGrp="1" noChangeArrowheads="1"/>
          </p:cNvSpPr>
          <p:nvPr>
            <p:ph type="title"/>
          </p:nvPr>
        </p:nvSpPr>
        <p:spPr>
          <a:xfrm>
            <a:off x="195263" y="503238"/>
            <a:ext cx="8015287" cy="639762"/>
          </a:xfrm>
        </p:spPr>
        <p:txBody>
          <a:bodyPr>
            <a:normAutofit fontScale="90000"/>
          </a:bodyPr>
          <a:lstStyle/>
          <a:p>
            <a:pPr eaLnBrk="1" hangingPunct="1"/>
            <a:r>
              <a:rPr lang="en-US" altLang="en-US" sz="3100"/>
              <a:t>Functions of substation equipments Contd…</a:t>
            </a:r>
          </a:p>
        </p:txBody>
      </p:sp>
      <p:graphicFrame>
        <p:nvGraphicFramePr>
          <p:cNvPr id="81975" name="Group 55">
            <a:extLst>
              <a:ext uri="{FF2B5EF4-FFF2-40B4-BE49-F238E27FC236}">
                <a16:creationId xmlns:a16="http://schemas.microsoft.com/office/drawing/2014/main" id="{4FA23E40-FCA5-EAC8-DA76-3626DCD596E4}"/>
              </a:ext>
            </a:extLst>
          </p:cNvPr>
          <p:cNvGraphicFramePr>
            <a:graphicFrameLocks noGrp="1"/>
          </p:cNvGraphicFramePr>
          <p:nvPr>
            <p:ph type="tbl" idx="1"/>
            <p:extLst>
              <p:ext uri="{D42A27DB-BD31-4B8C-83A1-F6EECF244321}">
                <p14:modId xmlns:p14="http://schemas.microsoft.com/office/powerpoint/2010/main" val="1074635217"/>
              </p:ext>
            </p:extLst>
          </p:nvPr>
        </p:nvGraphicFramePr>
        <p:xfrm>
          <a:off x="685800" y="1447800"/>
          <a:ext cx="7772400" cy="4605867"/>
        </p:xfrm>
        <a:graphic>
          <a:graphicData uri="http://schemas.openxmlformats.org/drawingml/2006/table">
            <a:tbl>
              <a:tblPr/>
              <a:tblGrid>
                <a:gridCol w="2743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6111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8. Shunt reactor</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control over voltages by providing reactive power compensation</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11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9. Neutral Grounding Reactor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To discharge trapped charge on the line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1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10. Coupling capacitor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filter HF signals from high voltage line &amp; feed to PLCC equipment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11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11. Line –Trap</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To prevent high-frequency signals from entering the other equipment.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1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12. Shunt capacitors</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provide compensations to reactive loads of lagging power factors</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730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13. Power Transformer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step-up or step-down the voltage and transfer power from one a.c. voltage to another a.c. voltage at the same frequency.</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10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14. Series Capacitor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To improve transmission capability.</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9C64-818E-7824-9E5C-47E1BFEB12D2}"/>
              </a:ext>
            </a:extLst>
          </p:cNvPr>
          <p:cNvSpPr>
            <a:spLocks noGrp="1"/>
          </p:cNvSpPr>
          <p:nvPr>
            <p:ph type="title"/>
          </p:nvPr>
        </p:nvSpPr>
        <p:spPr>
          <a:xfrm>
            <a:off x="857251" y="304800"/>
            <a:ext cx="5848350" cy="1219200"/>
          </a:xfrm>
        </p:spPr>
        <p:txBody>
          <a:bodyPr/>
          <a:lstStyle/>
          <a:p>
            <a:r>
              <a:rPr lang="en-US" dirty="0"/>
              <a:t>DEFINITIONS</a:t>
            </a:r>
          </a:p>
        </p:txBody>
      </p:sp>
      <p:sp>
        <p:nvSpPr>
          <p:cNvPr id="5" name="TextBox 4">
            <a:extLst>
              <a:ext uri="{FF2B5EF4-FFF2-40B4-BE49-F238E27FC236}">
                <a16:creationId xmlns:a16="http://schemas.microsoft.com/office/drawing/2014/main" id="{FACF6968-AAC6-10A9-F932-FCD09F5A87BD}"/>
              </a:ext>
            </a:extLst>
          </p:cNvPr>
          <p:cNvSpPr txBox="1"/>
          <p:nvPr/>
        </p:nvSpPr>
        <p:spPr>
          <a:xfrm>
            <a:off x="609600" y="1524000"/>
            <a:ext cx="7524750" cy="2031325"/>
          </a:xfrm>
          <a:prstGeom prst="rect">
            <a:avLst/>
          </a:prstGeom>
          <a:noFill/>
        </p:spPr>
        <p:txBody>
          <a:bodyPr wrap="square">
            <a:spAutoFit/>
          </a:bodyPr>
          <a:lstStyle/>
          <a:p>
            <a:r>
              <a:rPr lang="en-US" b="1" i="0" dirty="0">
                <a:effectLst/>
                <a:latin typeface="Roboto" panose="02000000000000000000" pitchFamily="2" charset="0"/>
              </a:rPr>
              <a:t>Step Potential</a:t>
            </a:r>
            <a:br>
              <a:rPr lang="en-US" dirty="0"/>
            </a:br>
            <a:r>
              <a:rPr lang="en-US" b="0" i="0" dirty="0">
                <a:effectLst/>
                <a:latin typeface="Roboto" panose="02000000000000000000" pitchFamily="2" charset="0"/>
              </a:rPr>
              <a:t>When current is flowing from an overhead conductor through a chain-link fence to the earth, a high-voltage condition is created and a voltage gradient will occur based on the resistivity of the soil, resulting in a voltage difference – also known as a potential difference – between two points on the ground. This is called a step potential as it can cause a voltage difference between a person’s feet.</a:t>
            </a:r>
            <a:endParaRPr lang="en-US" dirty="0"/>
          </a:p>
        </p:txBody>
      </p:sp>
      <p:sp>
        <p:nvSpPr>
          <p:cNvPr id="7" name="TextBox 6">
            <a:extLst>
              <a:ext uri="{FF2B5EF4-FFF2-40B4-BE49-F238E27FC236}">
                <a16:creationId xmlns:a16="http://schemas.microsoft.com/office/drawing/2014/main" id="{CCE7832F-1F74-50C1-0F30-A6A9D57D4650}"/>
              </a:ext>
            </a:extLst>
          </p:cNvPr>
          <p:cNvSpPr txBox="1"/>
          <p:nvPr/>
        </p:nvSpPr>
        <p:spPr>
          <a:xfrm>
            <a:off x="609600" y="3810000"/>
            <a:ext cx="7600951" cy="1754326"/>
          </a:xfrm>
          <a:prstGeom prst="rect">
            <a:avLst/>
          </a:prstGeom>
          <a:noFill/>
        </p:spPr>
        <p:txBody>
          <a:bodyPr wrap="square">
            <a:spAutoFit/>
          </a:bodyPr>
          <a:lstStyle/>
          <a:p>
            <a:r>
              <a:rPr lang="en-US" b="1" i="0" dirty="0">
                <a:effectLst/>
                <a:latin typeface="Roboto" panose="02000000000000000000" pitchFamily="2" charset="0"/>
              </a:rPr>
              <a:t>Touch Potential</a:t>
            </a:r>
            <a:br>
              <a:rPr lang="en-US" dirty="0"/>
            </a:br>
            <a:r>
              <a:rPr lang="en-US" b="0" i="0" dirty="0">
                <a:effectLst/>
                <a:latin typeface="Roboto" panose="02000000000000000000" pitchFamily="2" charset="0"/>
              </a:rPr>
              <a:t>Touch potential is the voltage between any two points on a person’s body – hand to hand, shoulder to back, elbow to hip, hand to foot and so on. For example, if an overhead conductor falls on a car, and a person touches that car, current could pass from the energized car through the person to the ground.</a:t>
            </a:r>
            <a:endParaRPr lang="en-US" dirty="0"/>
          </a:p>
        </p:txBody>
      </p:sp>
    </p:spTree>
    <p:extLst>
      <p:ext uri="{BB962C8B-B14F-4D97-AF65-F5344CB8AC3E}">
        <p14:creationId xmlns:p14="http://schemas.microsoft.com/office/powerpoint/2010/main" val="162021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D70F874-0902-DB85-7C64-AE1304DFDC4F}"/>
              </a:ext>
            </a:extLst>
          </p:cNvPr>
          <p:cNvSpPr>
            <a:spLocks noGrp="1" noChangeArrowheads="1"/>
          </p:cNvSpPr>
          <p:nvPr>
            <p:ph type="title"/>
          </p:nvPr>
        </p:nvSpPr>
        <p:spPr/>
        <p:txBody>
          <a:bodyPr>
            <a:normAutofit/>
          </a:bodyPr>
          <a:lstStyle/>
          <a:p>
            <a:pPr eaLnBrk="1" hangingPunct="1"/>
            <a:r>
              <a:rPr lang="en-US" altLang="en-US" sz="3400"/>
              <a:t>Tolerable current for human body</a:t>
            </a:r>
          </a:p>
        </p:txBody>
      </p:sp>
      <p:graphicFrame>
        <p:nvGraphicFramePr>
          <p:cNvPr id="245837" name="Group 77">
            <a:extLst>
              <a:ext uri="{FF2B5EF4-FFF2-40B4-BE49-F238E27FC236}">
                <a16:creationId xmlns:a16="http://schemas.microsoft.com/office/drawing/2014/main" id="{1232323D-BB0A-4385-7DA5-3D9574F3D3A4}"/>
              </a:ext>
            </a:extLst>
          </p:cNvPr>
          <p:cNvGraphicFramePr>
            <a:graphicFrameLocks noGrp="1"/>
          </p:cNvGraphicFramePr>
          <p:nvPr>
            <p:ph type="tbl" idx="1"/>
          </p:nvPr>
        </p:nvGraphicFramePr>
        <p:xfrm>
          <a:off x="533400" y="2895600"/>
          <a:ext cx="6629400" cy="2590801"/>
        </p:xfrm>
        <a:graphic>
          <a:graphicData uri="http://schemas.openxmlformats.org/drawingml/2006/table">
            <a:tbl>
              <a:tblPr/>
              <a:tblGrid>
                <a:gridCol w="838200">
                  <a:extLst>
                    <a:ext uri="{9D8B030D-6E8A-4147-A177-3AD203B41FA5}">
                      <a16:colId xmlns:a16="http://schemas.microsoft.com/office/drawing/2014/main" val="20000"/>
                    </a:ext>
                  </a:extLst>
                </a:gridCol>
                <a:gridCol w="1728788">
                  <a:extLst>
                    <a:ext uri="{9D8B030D-6E8A-4147-A177-3AD203B41FA5}">
                      <a16:colId xmlns:a16="http://schemas.microsoft.com/office/drawing/2014/main" val="20001"/>
                    </a:ext>
                  </a:extLst>
                </a:gridCol>
                <a:gridCol w="1911350">
                  <a:extLst>
                    <a:ext uri="{9D8B030D-6E8A-4147-A177-3AD203B41FA5}">
                      <a16:colId xmlns:a16="http://schemas.microsoft.com/office/drawing/2014/main" val="20002"/>
                    </a:ext>
                  </a:extLst>
                </a:gridCol>
                <a:gridCol w="2151062">
                  <a:extLst>
                    <a:ext uri="{9D8B030D-6E8A-4147-A177-3AD203B41FA5}">
                      <a16:colId xmlns:a16="http://schemas.microsoft.com/office/drawing/2014/main" val="20003"/>
                    </a:ext>
                  </a:extLst>
                </a:gridCol>
              </a:tblGrid>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Arial" charset="0"/>
                        </a:rPr>
                        <a:t>Sr.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Arial" charset="0"/>
                        </a:rPr>
                        <a:t>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Arial" charset="0"/>
                        </a:rPr>
                        <a:t>I</a:t>
                      </a:r>
                      <a:r>
                        <a:rPr kumimoji="0" lang="en-US" sz="2000" b="1" i="0" u="none" strike="noStrike" cap="none" normalizeH="0" baseline="-25000">
                          <a:ln>
                            <a:noFill/>
                          </a:ln>
                          <a:solidFill>
                            <a:schemeClr val="tx1"/>
                          </a:solidFill>
                          <a:effectLst/>
                          <a:latin typeface="Arial" charset="0"/>
                        </a:rPr>
                        <a:t>B</a:t>
                      </a:r>
                      <a:r>
                        <a:rPr kumimoji="0" lang="en-US" sz="2000" b="1" i="0" u="none" strike="noStrike" cap="none" normalizeH="0" baseline="0">
                          <a:ln>
                            <a:noFill/>
                          </a:ln>
                          <a:solidFill>
                            <a:schemeClr val="tx1"/>
                          </a:solidFill>
                          <a:effectLst/>
                          <a:latin typeface="Arial" charset="0"/>
                        </a:rPr>
                        <a:t> (50Kg)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latin typeface="Arial" charset="0"/>
                        </a:rPr>
                        <a:t>I</a:t>
                      </a:r>
                      <a:r>
                        <a:rPr kumimoji="0" lang="en-US" sz="2000" b="1" i="0" u="none" strike="noStrike" cap="none" normalizeH="0" baseline="-25000">
                          <a:ln>
                            <a:noFill/>
                          </a:ln>
                          <a:solidFill>
                            <a:schemeClr val="tx1"/>
                          </a:solidFill>
                          <a:effectLst/>
                          <a:latin typeface="Arial" charset="0"/>
                        </a:rPr>
                        <a:t>B</a:t>
                      </a:r>
                      <a:r>
                        <a:rPr kumimoji="0" lang="en-US" sz="2000" b="1" i="0" u="none" strike="noStrike" cap="none" normalizeH="0" baseline="0">
                          <a:ln>
                            <a:noFill/>
                          </a:ln>
                          <a:solidFill>
                            <a:schemeClr val="tx1"/>
                          </a:solidFill>
                          <a:effectLst/>
                          <a:latin typeface="Arial" charset="0"/>
                        </a:rPr>
                        <a:t> (70Kg)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9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0.2 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259 mA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351 mA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0.5 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164 mA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222 mA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1.0 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116 mA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157 mA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4302" name="Text Box 75">
            <a:extLst>
              <a:ext uri="{FF2B5EF4-FFF2-40B4-BE49-F238E27FC236}">
                <a16:creationId xmlns:a16="http://schemas.microsoft.com/office/drawing/2014/main" id="{2873B5A9-0097-F2F9-578D-CB38D0391E2C}"/>
              </a:ext>
            </a:extLst>
          </p:cNvPr>
          <p:cNvSpPr txBox="1">
            <a:spLocks noChangeArrowheads="1"/>
          </p:cNvSpPr>
          <p:nvPr/>
        </p:nvSpPr>
        <p:spPr bwMode="auto">
          <a:xfrm>
            <a:off x="533400" y="1600200"/>
            <a:ext cx="6629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t>I</a:t>
            </a:r>
            <a:r>
              <a:rPr lang="en-US" altLang="en-US" sz="2000" baseline="-25000"/>
              <a:t>B</a:t>
            </a:r>
            <a:r>
              <a:rPr lang="en-US" altLang="en-US" sz="2000"/>
              <a:t> = 0.116 / SQRT(Ts) ( for 50Kg)</a:t>
            </a:r>
          </a:p>
          <a:p>
            <a:pPr>
              <a:spcBef>
                <a:spcPct val="50000"/>
              </a:spcBef>
            </a:pPr>
            <a:r>
              <a:rPr lang="en-US" altLang="en-US" sz="2000"/>
              <a:t>I</a:t>
            </a:r>
            <a:r>
              <a:rPr lang="en-US" altLang="en-US" sz="2000" baseline="-25000"/>
              <a:t>B</a:t>
            </a:r>
            <a:r>
              <a:rPr lang="en-US" altLang="en-US" sz="2000"/>
              <a:t> = 0.157 / SQRT(Ts) ( for 70Kg)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4D72D86-F0C8-8FE4-9611-09570A83D9CA}"/>
              </a:ext>
            </a:extLst>
          </p:cNvPr>
          <p:cNvSpPr>
            <a:spLocks noGrp="1" noChangeArrowheads="1"/>
          </p:cNvSpPr>
          <p:nvPr>
            <p:ph type="title"/>
          </p:nvPr>
        </p:nvSpPr>
        <p:spPr/>
        <p:txBody>
          <a:bodyPr/>
          <a:lstStyle/>
          <a:p>
            <a:pPr eaLnBrk="1" hangingPunct="1"/>
            <a:r>
              <a:rPr lang="en-US" altLang="en-US"/>
              <a:t> </a:t>
            </a:r>
          </a:p>
        </p:txBody>
      </p:sp>
      <p:pic>
        <p:nvPicPr>
          <p:cNvPr id="55299" name="Picture 3" descr="RESISTANCE OF ELECTRODE">
            <a:extLst>
              <a:ext uri="{FF2B5EF4-FFF2-40B4-BE49-F238E27FC236}">
                <a16:creationId xmlns:a16="http://schemas.microsoft.com/office/drawing/2014/main" id="{5047D025-E6CC-8998-422F-F4BCC4C01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65" t="13504" r="32883" b="28102"/>
          <a:stretch>
            <a:fillRect/>
          </a:stretch>
        </p:blipFill>
        <p:spPr bwMode="auto">
          <a:xfrm>
            <a:off x="1066800" y="1524000"/>
            <a:ext cx="6477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a:extLst>
              <a:ext uri="{FF2B5EF4-FFF2-40B4-BE49-F238E27FC236}">
                <a16:creationId xmlns:a16="http://schemas.microsoft.com/office/drawing/2014/main" id="{9725E859-B417-E8C5-6D19-61ED29829D51}"/>
              </a:ext>
            </a:extLst>
          </p:cNvPr>
          <p:cNvSpPr>
            <a:spLocks noChangeArrowheads="1"/>
          </p:cNvSpPr>
          <p:nvPr/>
        </p:nvSpPr>
        <p:spPr bwMode="auto">
          <a:xfrm>
            <a:off x="347663" y="3810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solidFill>
                  <a:schemeClr val="tx2"/>
                </a:solidFill>
              </a:rPr>
              <a:t>Resistance of Rod Electrode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1FBE8F-BC68-BA6C-96DD-585A6EE2D185}"/>
              </a:ext>
            </a:extLst>
          </p:cNvPr>
          <p:cNvSpPr>
            <a:spLocks noGrp="1" noChangeArrowheads="1"/>
          </p:cNvSpPr>
          <p:nvPr>
            <p:ph type="title"/>
          </p:nvPr>
        </p:nvSpPr>
        <p:spPr/>
        <p:txBody>
          <a:bodyPr/>
          <a:lstStyle/>
          <a:p>
            <a:pPr eaLnBrk="1" hangingPunct="1"/>
            <a:r>
              <a:rPr lang="en-US" altLang="en-US"/>
              <a:t> </a:t>
            </a:r>
          </a:p>
        </p:txBody>
      </p:sp>
      <p:pic>
        <p:nvPicPr>
          <p:cNvPr id="56323" name="Picture 4" descr="Earth Resistance">
            <a:extLst>
              <a:ext uri="{FF2B5EF4-FFF2-40B4-BE49-F238E27FC236}">
                <a16:creationId xmlns:a16="http://schemas.microsoft.com/office/drawing/2014/main" id="{CCBF5388-824D-C1A9-911B-704EED1E8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76" t="13504" r="29279" b="13504"/>
          <a:stretch>
            <a:fillRect/>
          </a:stretch>
        </p:blipFill>
        <p:spPr bwMode="auto">
          <a:xfrm>
            <a:off x="2362200" y="1524000"/>
            <a:ext cx="4629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6">
            <a:extLst>
              <a:ext uri="{FF2B5EF4-FFF2-40B4-BE49-F238E27FC236}">
                <a16:creationId xmlns:a16="http://schemas.microsoft.com/office/drawing/2014/main" id="{1B948E15-7D5B-B471-88A8-258596352F04}"/>
              </a:ext>
            </a:extLst>
          </p:cNvPr>
          <p:cNvSpPr>
            <a:spLocks noChangeArrowheads="1"/>
          </p:cNvSpPr>
          <p:nvPr/>
        </p:nvSpPr>
        <p:spPr bwMode="auto">
          <a:xfrm>
            <a:off x="347663" y="3810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solidFill>
                  <a:schemeClr val="tx2"/>
                </a:solidFill>
              </a:rPr>
              <a:t>Resistance to Earth Electrode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AA23A11-4B2D-8B66-56B4-B80AC55BB906}"/>
              </a:ext>
            </a:extLst>
          </p:cNvPr>
          <p:cNvSpPr>
            <a:spLocks noGrp="1" noChangeArrowheads="1"/>
          </p:cNvSpPr>
          <p:nvPr>
            <p:ph type="title"/>
          </p:nvPr>
        </p:nvSpPr>
        <p:spPr>
          <a:xfrm>
            <a:off x="685800" y="304800"/>
            <a:ext cx="7924800" cy="1295400"/>
          </a:xfrm>
        </p:spPr>
        <p:txBody>
          <a:bodyPr/>
          <a:lstStyle/>
          <a:p>
            <a:pPr eaLnBrk="1" hangingPunct="1"/>
            <a:r>
              <a:rPr lang="en-US" altLang="en-US" sz="3400" dirty="0"/>
              <a:t>Lightning Protection – Ground Wire</a:t>
            </a:r>
          </a:p>
        </p:txBody>
      </p:sp>
      <p:pic>
        <p:nvPicPr>
          <p:cNvPr id="58371" name="Picture 3" descr="FIG4">
            <a:extLst>
              <a:ext uri="{FF2B5EF4-FFF2-40B4-BE49-F238E27FC236}">
                <a16:creationId xmlns:a16="http://schemas.microsoft.com/office/drawing/2014/main" id="{0137DAB0-20EA-4815-113D-4842C9550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76" t="14905" r="34407" b="15176"/>
          <a:stretch>
            <a:fillRect/>
          </a:stretch>
        </p:blipFill>
        <p:spPr bwMode="auto">
          <a:xfrm>
            <a:off x="685800" y="17526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EBFE7B73-6CEA-6161-0D95-21CAEF1DA546}"/>
              </a:ext>
            </a:extLst>
          </p:cNvPr>
          <p:cNvSpPr>
            <a:spLocks noGrp="1" noChangeArrowheads="1"/>
          </p:cNvSpPr>
          <p:nvPr>
            <p:ph type="title"/>
          </p:nvPr>
        </p:nvSpPr>
        <p:spPr/>
        <p:txBody>
          <a:bodyPr/>
          <a:lstStyle/>
          <a:p>
            <a:pPr eaLnBrk="1" hangingPunct="1"/>
            <a:r>
              <a:rPr lang="en-US" altLang="en-US" sz="3400"/>
              <a:t>Lightning Protection – Lightning Mast</a:t>
            </a:r>
          </a:p>
        </p:txBody>
      </p:sp>
      <p:graphicFrame>
        <p:nvGraphicFramePr>
          <p:cNvPr id="3074" name="Object 11">
            <a:extLst>
              <a:ext uri="{FF2B5EF4-FFF2-40B4-BE49-F238E27FC236}">
                <a16:creationId xmlns:a16="http://schemas.microsoft.com/office/drawing/2014/main" id="{E5D1DF0E-1034-7127-67BE-95410EC0495D}"/>
              </a:ext>
            </a:extLst>
          </p:cNvPr>
          <p:cNvGraphicFramePr>
            <a:graphicFrameLocks noChangeAspect="1"/>
          </p:cNvGraphicFramePr>
          <p:nvPr/>
        </p:nvGraphicFramePr>
        <p:xfrm>
          <a:off x="533400" y="2209800"/>
          <a:ext cx="4419600" cy="2857500"/>
        </p:xfrm>
        <a:graphic>
          <a:graphicData uri="http://schemas.openxmlformats.org/presentationml/2006/ole">
            <mc:AlternateContent xmlns:mc="http://schemas.openxmlformats.org/markup-compatibility/2006">
              <mc:Choice xmlns:v="urn:schemas-microsoft-com:vml" Requires="v">
                <p:oleObj name="Picture" r:id="rId2" imgW="4036680" imgH="2265120" progId="StaticMetafile">
                  <p:embed/>
                </p:oleObj>
              </mc:Choice>
              <mc:Fallback>
                <p:oleObj name="Picture" r:id="rId2" imgW="4036680" imgH="2265120" progId="StaticMetafile">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l="13213"/>
                      <a:stretch>
                        <a:fillRect/>
                      </a:stretch>
                    </p:blipFill>
                    <p:spPr bwMode="auto">
                      <a:xfrm>
                        <a:off x="533400" y="2209800"/>
                        <a:ext cx="44196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2">
            <a:extLst>
              <a:ext uri="{FF2B5EF4-FFF2-40B4-BE49-F238E27FC236}">
                <a16:creationId xmlns:a16="http://schemas.microsoft.com/office/drawing/2014/main" id="{87113737-F64B-C22D-C557-4CD7136795ED}"/>
              </a:ext>
            </a:extLst>
          </p:cNvPr>
          <p:cNvGraphicFramePr>
            <a:graphicFrameLocks noChangeAspect="1"/>
          </p:cNvGraphicFramePr>
          <p:nvPr/>
        </p:nvGraphicFramePr>
        <p:xfrm>
          <a:off x="5029200" y="2209800"/>
          <a:ext cx="3505200" cy="2779713"/>
        </p:xfrm>
        <a:graphic>
          <a:graphicData uri="http://schemas.openxmlformats.org/presentationml/2006/ole">
            <mc:AlternateContent xmlns:mc="http://schemas.openxmlformats.org/markup-compatibility/2006">
              <mc:Choice xmlns:v="urn:schemas-microsoft-com:vml" Requires="v">
                <p:oleObj name="Picture" r:id="rId4" imgW="4427280" imgH="3208320" progId="StaticMetafile">
                  <p:embed/>
                </p:oleObj>
              </mc:Choice>
              <mc:Fallback>
                <p:oleObj name="Picture" r:id="rId4" imgW="4427280" imgH="3208320" progId="StaticMetafil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20653" t="19000" r="5342"/>
                      <a:stretch>
                        <a:fillRect/>
                      </a:stretch>
                    </p:blipFill>
                    <p:spPr bwMode="auto">
                      <a:xfrm>
                        <a:off x="5029200" y="2209800"/>
                        <a:ext cx="35052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BD09347-3EB6-5688-EDD0-A96E6CD0B0CB}"/>
              </a:ext>
            </a:extLst>
          </p:cNvPr>
          <p:cNvSpPr>
            <a:spLocks noGrp="1" noChangeArrowheads="1"/>
          </p:cNvSpPr>
          <p:nvPr>
            <p:ph type="title"/>
          </p:nvPr>
        </p:nvSpPr>
        <p:spPr/>
        <p:txBody>
          <a:bodyPr/>
          <a:lstStyle/>
          <a:p>
            <a:pPr eaLnBrk="1" hangingPunct="1"/>
            <a:r>
              <a:rPr lang="en-US" altLang="en-US" i="1"/>
              <a:t>THANKS for attention!</a:t>
            </a:r>
          </a:p>
        </p:txBody>
      </p:sp>
      <p:sp>
        <p:nvSpPr>
          <p:cNvPr id="59395" name="Rectangle 8">
            <a:extLst>
              <a:ext uri="{FF2B5EF4-FFF2-40B4-BE49-F238E27FC236}">
                <a16:creationId xmlns:a16="http://schemas.microsoft.com/office/drawing/2014/main" id="{0A9A89F3-D3DC-C25F-70D3-56A6350F23A0}"/>
              </a:ext>
            </a:extLst>
          </p:cNvPr>
          <p:cNvSpPr>
            <a:spLocks noGrp="1" noChangeArrowheads="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r>
              <a:rPr lang="en-US" altLang="en-US"/>
              <a:t>Questions / Answers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6E237070-C9CC-5464-59C9-84C9B9216E4D}"/>
              </a:ext>
            </a:extLst>
          </p:cNvPr>
          <p:cNvSpPr>
            <a:spLocks noGrp="1" noChangeArrowheads="1"/>
          </p:cNvSpPr>
          <p:nvPr>
            <p:ph type="title"/>
          </p:nvPr>
        </p:nvSpPr>
        <p:spPr>
          <a:xfrm>
            <a:off x="195263" y="503238"/>
            <a:ext cx="8015287" cy="639762"/>
          </a:xfrm>
        </p:spPr>
        <p:txBody>
          <a:bodyPr>
            <a:normAutofit/>
          </a:bodyPr>
          <a:lstStyle/>
          <a:p>
            <a:pPr eaLnBrk="1" hangingPunct="1"/>
            <a:r>
              <a:rPr lang="en-US" altLang="en-US" sz="2600"/>
              <a:t>Functions of Associated system in substation</a:t>
            </a:r>
          </a:p>
        </p:txBody>
      </p:sp>
      <p:graphicFrame>
        <p:nvGraphicFramePr>
          <p:cNvPr id="82947" name="Group 1027">
            <a:extLst>
              <a:ext uri="{FF2B5EF4-FFF2-40B4-BE49-F238E27FC236}">
                <a16:creationId xmlns:a16="http://schemas.microsoft.com/office/drawing/2014/main" id="{E384E011-22A9-9DE8-D49D-A03C5559728C}"/>
              </a:ext>
            </a:extLst>
          </p:cNvPr>
          <p:cNvGraphicFramePr>
            <a:graphicFrameLocks noGrp="1"/>
          </p:cNvGraphicFramePr>
          <p:nvPr>
            <p:ph type="tbl" idx="1"/>
            <p:extLst>
              <p:ext uri="{D42A27DB-BD31-4B8C-83A1-F6EECF244321}">
                <p14:modId xmlns:p14="http://schemas.microsoft.com/office/powerpoint/2010/main" val="2053643732"/>
              </p:ext>
            </p:extLst>
          </p:nvPr>
        </p:nvGraphicFramePr>
        <p:xfrm>
          <a:off x="609600" y="1339851"/>
          <a:ext cx="7924800" cy="4989801"/>
        </p:xfrm>
        <a:graphic>
          <a:graphicData uri="http://schemas.openxmlformats.org/drawingml/2006/table">
            <a:tbl>
              <a:tblPr/>
              <a:tblGrid>
                <a:gridCol w="3276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366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System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Function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56353">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 Substation Earthing system</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Earthmat</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Earthing rod / pipe</a:t>
                      </a:r>
                    </a:p>
                    <a:p>
                      <a:pPr marL="533400" marR="0" lvl="0" indent="-5334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Earthing risers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To provide an </a:t>
                      </a:r>
                      <a:r>
                        <a:rPr kumimoji="0" lang="en-US" sz="1800" b="0" i="0" u="none" strike="noStrike" cap="none" normalizeH="0" baseline="0" dirty="0" err="1">
                          <a:ln>
                            <a:noFill/>
                          </a:ln>
                          <a:solidFill>
                            <a:schemeClr val="tx1"/>
                          </a:solidFill>
                          <a:effectLst/>
                          <a:latin typeface="Arial" charset="0"/>
                        </a:rPr>
                        <a:t>earthmat</a:t>
                      </a:r>
                      <a:r>
                        <a:rPr kumimoji="0" lang="en-US" sz="1800" b="0" i="0" u="none" strike="noStrike" cap="none" normalizeH="0" baseline="0" dirty="0">
                          <a:ln>
                            <a:noFill/>
                          </a:ln>
                          <a:solidFill>
                            <a:schemeClr val="tx1"/>
                          </a:solidFill>
                          <a:effectLst/>
                          <a:latin typeface="Arial" charset="0"/>
                        </a:rPr>
                        <a:t> for connecting neutral points, equipment body, support structures to earth. For safety of personnel and for enabling earth fault protection. To provide the path for discharging the earth currents from neutrals, faults, Surge Arresters, overheads shielding wires etc. with safe step-potential and touch potential.</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Arial" charset="0"/>
                        </a:rPr>
                        <a:t>2. Overhead shielding earth wire or Lightning masts.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protect the outdoor substation equipment from lightning strokes.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54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3. Illumination system (lighting)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for switchyard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buildings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roads etc.</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IN" sz="1800" b="0" i="0" u="none" strike="noStrike" cap="none" normalizeH="0" baseline="0" dirty="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DE0E9C7-FE2A-2EE2-5A43-65E1139D7E49}"/>
              </a:ext>
            </a:extLst>
          </p:cNvPr>
          <p:cNvSpPr>
            <a:spLocks noGrp="1" noChangeArrowheads="1"/>
          </p:cNvSpPr>
          <p:nvPr>
            <p:ph type="title"/>
          </p:nvPr>
        </p:nvSpPr>
        <p:spPr>
          <a:xfrm>
            <a:off x="195263" y="657225"/>
            <a:ext cx="8015287" cy="485775"/>
          </a:xfrm>
        </p:spPr>
        <p:txBody>
          <a:bodyPr>
            <a:normAutofit fontScale="90000"/>
          </a:bodyPr>
          <a:lstStyle/>
          <a:p>
            <a:pPr eaLnBrk="1" hangingPunct="1"/>
            <a:r>
              <a:rPr lang="en-US" altLang="en-US" sz="3400"/>
              <a:t>Contd..</a:t>
            </a:r>
          </a:p>
        </p:txBody>
      </p:sp>
      <p:graphicFrame>
        <p:nvGraphicFramePr>
          <p:cNvPr id="83994" name="Group 26">
            <a:extLst>
              <a:ext uri="{FF2B5EF4-FFF2-40B4-BE49-F238E27FC236}">
                <a16:creationId xmlns:a16="http://schemas.microsoft.com/office/drawing/2014/main" id="{C5DDDAEB-8B15-2C38-D082-C2FA97DCFF2E}"/>
              </a:ext>
            </a:extLst>
          </p:cNvPr>
          <p:cNvGraphicFramePr>
            <a:graphicFrameLocks noGrp="1"/>
          </p:cNvGraphicFramePr>
          <p:nvPr>
            <p:ph type="tbl" idx="1"/>
          </p:nvPr>
        </p:nvGraphicFramePr>
        <p:xfrm>
          <a:off x="685800" y="1447800"/>
          <a:ext cx="7772400" cy="3950172"/>
        </p:xfrm>
        <a:graphic>
          <a:graphicData uri="http://schemas.openxmlformats.org/drawingml/2006/table">
            <a:tbl>
              <a:tblPr/>
              <a:tblGrid>
                <a:gridCol w="3352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6822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4. Protection system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CTs, VTs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control cables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protection relay panels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circuit breakers etc.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provide alarm and/or automatic tripping of faulty part from healthy part and also to minimize damage to faulty equipment and associated system.</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99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5. Power cable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provide supply to various auxiliary equipment and machines.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74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6. Power Line Carrier Communication system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line trap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coupling capacitor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PLCC panels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For speech communication, telemetry, tele-control, Tele protection etc.</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7249399-73E2-0881-661E-8F7690B37AA0}"/>
              </a:ext>
            </a:extLst>
          </p:cNvPr>
          <p:cNvSpPr>
            <a:spLocks noGrp="1" noChangeArrowheads="1"/>
          </p:cNvSpPr>
          <p:nvPr>
            <p:ph type="title"/>
          </p:nvPr>
        </p:nvSpPr>
        <p:spPr>
          <a:xfrm>
            <a:off x="195263" y="657225"/>
            <a:ext cx="8015287" cy="485775"/>
          </a:xfrm>
        </p:spPr>
        <p:txBody>
          <a:bodyPr>
            <a:normAutofit fontScale="90000"/>
          </a:bodyPr>
          <a:lstStyle/>
          <a:p>
            <a:pPr eaLnBrk="1" hangingPunct="1"/>
            <a:r>
              <a:rPr lang="en-US" altLang="en-US" sz="3400"/>
              <a:t>Contd…</a:t>
            </a:r>
          </a:p>
        </p:txBody>
      </p:sp>
      <p:graphicFrame>
        <p:nvGraphicFramePr>
          <p:cNvPr id="85027" name="Group 35">
            <a:extLst>
              <a:ext uri="{FF2B5EF4-FFF2-40B4-BE49-F238E27FC236}">
                <a16:creationId xmlns:a16="http://schemas.microsoft.com/office/drawing/2014/main" id="{E117AD73-59B0-865F-4704-7B191B8FC6B9}"/>
              </a:ext>
            </a:extLst>
          </p:cNvPr>
          <p:cNvGraphicFramePr>
            <a:graphicFrameLocks noGrp="1"/>
          </p:cNvGraphicFramePr>
          <p:nvPr>
            <p:ph type="tbl" idx="1"/>
          </p:nvPr>
        </p:nvGraphicFramePr>
        <p:xfrm>
          <a:off x="685800" y="1524000"/>
          <a:ext cx="7772400" cy="443865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682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7. Fire Fighting system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Sensors, detection system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HV water spray system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fire prot. panels, alarm system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watertank and pumps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To sense the occurrence of fire by sensors and to initiate water spray, to disconnect power supply to affected region to pin-point location of fire by indication in control room.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25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8. Auxiliary AC/DC power system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Battery &amp; Battery Charger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diesel generator sets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switchgear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    -- distribution system</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For supplying starting power, power for auxiliaries, emergency power supply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9. Telephone, telex, microwave, OPF</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For internal and external communication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4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10. SCADA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Monitoring, Remote operation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2484</TotalTime>
  <Words>3149</Words>
  <Application>Microsoft Office PowerPoint</Application>
  <PresentationFormat>On-screen Show (4:3)</PresentationFormat>
  <Paragraphs>763</Paragraphs>
  <Slides>66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6" baseType="lpstr">
      <vt:lpstr>Arial</vt:lpstr>
      <vt:lpstr>Arial</vt:lpstr>
      <vt:lpstr>Roboto</vt:lpstr>
      <vt:lpstr>Symbol</vt:lpstr>
      <vt:lpstr>Times New Roman</vt:lpstr>
      <vt:lpstr>Tw Cen MT</vt:lpstr>
      <vt:lpstr>Wingdings</vt:lpstr>
      <vt:lpstr>Circuit</vt:lpstr>
      <vt:lpstr>Photo Editor Photo</vt:lpstr>
      <vt:lpstr>Picture</vt:lpstr>
      <vt:lpstr>            EHV Sub-stations</vt:lpstr>
      <vt:lpstr>Important considerations</vt:lpstr>
      <vt:lpstr>System parameters</vt:lpstr>
      <vt:lpstr>System parameters Contd..</vt:lpstr>
      <vt:lpstr>Functions of substation equipments</vt:lpstr>
      <vt:lpstr>Functions of substation equipments Contd…</vt:lpstr>
      <vt:lpstr>Functions of Associated system in substation</vt:lpstr>
      <vt:lpstr>Contd..</vt:lpstr>
      <vt:lpstr>Contd…</vt:lpstr>
      <vt:lpstr>Basic Requirements for design/construction</vt:lpstr>
      <vt:lpstr>SUBSTATION PLANNING CRITERIA</vt:lpstr>
      <vt:lpstr>PowerPoint Presentation</vt:lpstr>
      <vt:lpstr>Supporting drawings</vt:lpstr>
      <vt:lpstr>Single Line Diagram</vt:lpstr>
      <vt:lpstr>General arrangement layout</vt:lpstr>
      <vt:lpstr>Electrical layout</vt:lpstr>
      <vt:lpstr>Electrical Section</vt:lpstr>
      <vt:lpstr>Control room layout</vt:lpstr>
      <vt:lpstr>Structural layout</vt:lpstr>
      <vt:lpstr>Earthmat Layout</vt:lpstr>
      <vt:lpstr>Earth Electrode</vt:lpstr>
      <vt:lpstr>Civil layout</vt:lpstr>
      <vt:lpstr>Erection Key Diagram</vt:lpstr>
      <vt:lpstr>Lighting Design</vt:lpstr>
      <vt:lpstr>LT Switchgear</vt:lpstr>
      <vt:lpstr>Special Structure – Noise Wall</vt:lpstr>
      <vt:lpstr>PowerPoint Presentation</vt:lpstr>
      <vt:lpstr>Clearance between Transformers</vt:lpstr>
      <vt:lpstr>Single Bus arrangement</vt:lpstr>
      <vt:lpstr>Single Bus with bus sectionaliser</vt:lpstr>
      <vt:lpstr>Main &amp; Transfer Bus</vt:lpstr>
      <vt:lpstr>Double Busbar arrangement</vt:lpstr>
      <vt:lpstr>Double Busbar with Double breaker</vt:lpstr>
      <vt:lpstr>Double main &amp; transfer</vt:lpstr>
      <vt:lpstr>One &amp; half breaker scheme</vt:lpstr>
      <vt:lpstr>Minimum Clearances</vt:lpstr>
      <vt:lpstr>Power System Overvoltages</vt:lpstr>
      <vt:lpstr>Ground &amp; Sectional Clearances</vt:lpstr>
      <vt:lpstr>Insulation Level - Min. P-E, P-P Clearance (CIGRE SC 23)</vt:lpstr>
      <vt:lpstr>PowerPoint Presentation</vt:lpstr>
      <vt:lpstr>PowerPoint Presentation</vt:lpstr>
      <vt:lpstr>Clearance Diagram</vt:lpstr>
      <vt:lpstr>Clearances at High Altitude</vt:lpstr>
      <vt:lpstr>Creepage Distance</vt:lpstr>
      <vt:lpstr>Bus Bar Design</vt:lpstr>
      <vt:lpstr>Considerations for Eqpt. Clamps</vt:lpstr>
      <vt:lpstr>Gantry Structure Design</vt:lpstr>
      <vt:lpstr>Contd..</vt:lpstr>
      <vt:lpstr>Earthing Design</vt:lpstr>
      <vt:lpstr>33kV Structures (for all wind pressures)</vt:lpstr>
      <vt:lpstr>132kV Structures (for all wind pressures)</vt:lpstr>
      <vt:lpstr>220kV Structures (@ 130 kg/mm2 wind pressure)</vt:lpstr>
      <vt:lpstr>220kV Structures (@ 260 kg/mm2 wind pressure)</vt:lpstr>
      <vt:lpstr>220kV Beams (for different wind pressures)</vt:lpstr>
      <vt:lpstr>220kV Columns &amp; Beams in 400kV Sub-station (Zone-3) </vt:lpstr>
      <vt:lpstr>220kV Columns &amp; Beams in 400kV Sub-station (Zone-3) with Peaks</vt:lpstr>
      <vt:lpstr>220kV Columns &amp; Beams in 400kV Sub-station (Zone-5) with Peaks</vt:lpstr>
      <vt:lpstr>400kV Columns &amp; Beams in 400kV Sub-station (Zone-5) </vt:lpstr>
      <vt:lpstr>STEP AND TOUCH POTENTIAL</vt:lpstr>
      <vt:lpstr>DEFINITIONS</vt:lpstr>
      <vt:lpstr>Tolerable current for human body</vt:lpstr>
      <vt:lpstr> </vt:lpstr>
      <vt:lpstr> </vt:lpstr>
      <vt:lpstr>Lightning Protection – Ground Wire</vt:lpstr>
      <vt:lpstr>Lightning Protection – Lightning Mast</vt:lpstr>
      <vt:lpstr>THANKS for attention!</vt:lpstr>
    </vt:vector>
  </TitlesOfParts>
  <Company>jsl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JSL</dc:creator>
  <cp:lastModifiedBy>sindhu kolli</cp:lastModifiedBy>
  <cp:revision>249</cp:revision>
  <dcterms:created xsi:type="dcterms:W3CDTF">2005-04-22T10:19:02Z</dcterms:created>
  <dcterms:modified xsi:type="dcterms:W3CDTF">2022-12-05T11:15:15Z</dcterms:modified>
</cp:coreProperties>
</file>