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8" r:id="rId2"/>
    <p:sldId id="259" r:id="rId3"/>
    <p:sldId id="260" r:id="rId4"/>
    <p:sldId id="261" r:id="rId5"/>
    <p:sldId id="315" r:id="rId6"/>
    <p:sldId id="262" r:id="rId7"/>
    <p:sldId id="31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271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42" r:id="rId50"/>
    <p:sldId id="336" r:id="rId51"/>
    <p:sldId id="337" r:id="rId52"/>
    <p:sldId id="338" r:id="rId53"/>
    <p:sldId id="339" r:id="rId54"/>
    <p:sldId id="340" r:id="rId55"/>
    <p:sldId id="341" r:id="rId56"/>
    <p:sldId id="284" r:id="rId57"/>
    <p:sldId id="286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287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61" y="-4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717"/>
            <a:ext cx="9089390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19421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892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652"/>
            <a:ext cx="6783626" cy="6409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35342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05" y="672253"/>
            <a:ext cx="9089390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2005" y="2184823"/>
            <a:ext cx="4455583" cy="4537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184823"/>
            <a:ext cx="4455583" cy="4537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8A71A-EB1E-41E2-B98A-BDE86F9F7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10594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463"/>
            <a:ext cx="9223058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1159"/>
            <a:ext cx="9223058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26311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70252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654"/>
            <a:ext cx="9223058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13946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0304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77665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912"/>
            <a:ext cx="5413534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7306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912"/>
            <a:ext cx="5413534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34637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9643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935"/>
              </a:lnSpc>
              <a:spcBef>
                <a:spcPts val="15"/>
              </a:spcBef>
            </a:pPr>
            <a:r>
              <a:rPr lang="en-IN" spc="-20" smtClean="0"/>
              <a:t>Internal</a:t>
            </a:r>
          </a:p>
          <a:p>
            <a:pPr marL="12700">
              <a:lnSpc>
                <a:spcPts val="935"/>
              </a:lnSpc>
            </a:pPr>
            <a:r>
              <a:rPr lang="en-IN" spc="-10" smtClean="0"/>
              <a:t>©</a:t>
            </a:r>
            <a:r>
              <a:rPr lang="en-IN" spc="-20" smtClean="0"/>
              <a:t> </a:t>
            </a:r>
            <a:r>
              <a:rPr lang="en-IN" spc="-15" smtClean="0"/>
              <a:t>2021</a:t>
            </a:r>
            <a:r>
              <a:rPr lang="en-IN" spc="-40" smtClean="0"/>
              <a:t> </a:t>
            </a:r>
            <a:r>
              <a:rPr lang="en-IN" spc="-15" smtClean="0"/>
              <a:t>Hitachi</a:t>
            </a:r>
            <a:r>
              <a:rPr lang="en-IN" spc="-40" smtClean="0"/>
              <a:t> </a:t>
            </a:r>
            <a:r>
              <a:rPr lang="en-IN" spc="-20" smtClean="0"/>
              <a:t>Energy. </a:t>
            </a:r>
            <a:r>
              <a:rPr lang="en-IN" spc="-5" smtClean="0"/>
              <a:t>All</a:t>
            </a:r>
            <a:r>
              <a:rPr lang="en-IN" spc="-40" smtClean="0"/>
              <a:t> </a:t>
            </a:r>
            <a:r>
              <a:rPr lang="en-IN" spc="-10" smtClean="0"/>
              <a:t>rights</a:t>
            </a:r>
            <a:r>
              <a:rPr lang="en-IN" spc="-45" smtClean="0"/>
              <a:t> </a:t>
            </a:r>
            <a:r>
              <a:rPr lang="en-IN" spc="-25" smtClean="0"/>
              <a:t>reserved.</a:t>
            </a:r>
            <a:endParaRPr lang="en-IN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1898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10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9.jpg"/><Relationship Id="rId5" Type="http://schemas.openxmlformats.org/officeDocument/2006/relationships/image" Target="../media/image19.jpg"/><Relationship Id="rId10" Type="http://schemas.openxmlformats.org/officeDocument/2006/relationships/image" Target="../media/image23.jpg"/><Relationship Id="rId4" Type="http://schemas.openxmlformats.org/officeDocument/2006/relationships/image" Target="../media/image18.png"/><Relationship Id="rId9" Type="http://schemas.openxmlformats.org/officeDocument/2006/relationships/image" Target="../media/image7.jp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28.png"/><Relationship Id="rId3" Type="http://schemas.openxmlformats.org/officeDocument/2006/relationships/image" Target="../media/image4.jpg"/><Relationship Id="rId7" Type="http://schemas.openxmlformats.org/officeDocument/2006/relationships/image" Target="../media/image27.png"/><Relationship Id="rId12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9.jpg"/><Relationship Id="rId5" Type="http://schemas.openxmlformats.org/officeDocument/2006/relationships/image" Target="../media/image26.jpg"/><Relationship Id="rId10" Type="http://schemas.openxmlformats.org/officeDocument/2006/relationships/image" Target="../media/image8.jpg"/><Relationship Id="rId4" Type="http://schemas.openxmlformats.org/officeDocument/2006/relationships/image" Target="../media/image25.jpg"/><Relationship Id="rId9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hyperlink" Target="http://upload.wikimedia.org/wikipedia/commons/6/63/Leistungsschalter-110KV.jpg" TargetMode="External"/><Relationship Id="rId7" Type="http://schemas.openxmlformats.org/officeDocument/2006/relationships/image" Target="../media/image84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13" Type="http://schemas.openxmlformats.org/officeDocument/2006/relationships/image" Target="../media/image115.jpg"/><Relationship Id="rId3" Type="http://schemas.openxmlformats.org/officeDocument/2006/relationships/image" Target="../media/image105.png"/><Relationship Id="rId7" Type="http://schemas.openxmlformats.org/officeDocument/2006/relationships/image" Target="../media/image109.jpg"/><Relationship Id="rId12" Type="http://schemas.openxmlformats.org/officeDocument/2006/relationships/image" Target="../media/image114.jpg"/><Relationship Id="rId17" Type="http://schemas.openxmlformats.org/officeDocument/2006/relationships/image" Target="../media/image119.jpg"/><Relationship Id="rId2" Type="http://schemas.openxmlformats.org/officeDocument/2006/relationships/image" Target="../media/image104.jp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11" Type="http://schemas.openxmlformats.org/officeDocument/2006/relationships/image" Target="../media/image113.jpg"/><Relationship Id="rId5" Type="http://schemas.openxmlformats.org/officeDocument/2006/relationships/image" Target="../media/image107.jpg"/><Relationship Id="rId15" Type="http://schemas.openxmlformats.org/officeDocument/2006/relationships/image" Target="../media/image117.jpg"/><Relationship Id="rId10" Type="http://schemas.openxmlformats.org/officeDocument/2006/relationships/image" Target="../media/image112.jpg"/><Relationship Id="rId4" Type="http://schemas.openxmlformats.org/officeDocument/2006/relationships/image" Target="../media/image106.png"/><Relationship Id="rId9" Type="http://schemas.openxmlformats.org/officeDocument/2006/relationships/image" Target="../media/image111.jpg"/><Relationship Id="rId14" Type="http://schemas.openxmlformats.org/officeDocument/2006/relationships/image" Target="../media/image11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g"/><Relationship Id="rId5" Type="http://schemas.openxmlformats.org/officeDocument/2006/relationships/image" Target="../media/image123.jpg"/><Relationship Id="rId4" Type="http://schemas.openxmlformats.org/officeDocument/2006/relationships/image" Target="../media/image122.jpg"/><Relationship Id="rId9" Type="http://schemas.openxmlformats.org/officeDocument/2006/relationships/image" Target="../media/image12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25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g"/><Relationship Id="rId5" Type="http://schemas.openxmlformats.org/officeDocument/2006/relationships/image" Target="../media/image131.jpg"/><Relationship Id="rId10" Type="http://schemas.openxmlformats.org/officeDocument/2006/relationships/image" Target="../media/image135.jpg"/><Relationship Id="rId4" Type="http://schemas.openxmlformats.org/officeDocument/2006/relationships/image" Target="../media/image130.jpg"/><Relationship Id="rId9" Type="http://schemas.openxmlformats.org/officeDocument/2006/relationships/image" Target="../media/image134.jp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7.png"/><Relationship Id="rId7" Type="http://schemas.openxmlformats.org/officeDocument/2006/relationships/image" Target="../media/image125.jpg"/><Relationship Id="rId12" Type="http://schemas.openxmlformats.org/officeDocument/2006/relationships/image" Target="../media/image144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g"/><Relationship Id="rId11" Type="http://schemas.openxmlformats.org/officeDocument/2006/relationships/image" Target="../media/image143.jpg"/><Relationship Id="rId5" Type="http://schemas.openxmlformats.org/officeDocument/2006/relationships/image" Target="../media/image139.jpg"/><Relationship Id="rId10" Type="http://schemas.openxmlformats.org/officeDocument/2006/relationships/image" Target="../media/image142.jpg"/><Relationship Id="rId4" Type="http://schemas.openxmlformats.org/officeDocument/2006/relationships/image" Target="../media/image138.jpg"/><Relationship Id="rId9" Type="http://schemas.openxmlformats.org/officeDocument/2006/relationships/image" Target="../media/image141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g"/><Relationship Id="rId3" Type="http://schemas.openxmlformats.org/officeDocument/2006/relationships/image" Target="../media/image146.jpg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g"/><Relationship Id="rId5" Type="http://schemas.openxmlformats.org/officeDocument/2006/relationships/image" Target="../media/image148.jpg"/><Relationship Id="rId10" Type="http://schemas.openxmlformats.org/officeDocument/2006/relationships/image" Target="../media/image152.jpg"/><Relationship Id="rId4" Type="http://schemas.openxmlformats.org/officeDocument/2006/relationships/image" Target="../media/image147.jpg"/><Relationship Id="rId9" Type="http://schemas.openxmlformats.org/officeDocument/2006/relationships/image" Target="../media/image15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object 24"/>
          <p:cNvGrpSpPr/>
          <p:nvPr/>
        </p:nvGrpSpPr>
        <p:grpSpPr>
          <a:xfrm>
            <a:off x="0" y="3151632"/>
            <a:ext cx="10692765" cy="116205"/>
            <a:chOff x="0" y="3151632"/>
            <a:chExt cx="10692765" cy="116205"/>
          </a:xfrm>
        </p:grpSpPr>
        <p:sp>
          <p:nvSpPr>
            <p:cNvPr id="25" name="object 25"/>
            <p:cNvSpPr/>
            <p:nvPr/>
          </p:nvSpPr>
          <p:spPr>
            <a:xfrm>
              <a:off x="2569464" y="3151632"/>
              <a:ext cx="8122920" cy="116205"/>
            </a:xfrm>
            <a:custGeom>
              <a:avLst/>
              <a:gdLst/>
              <a:ahLst/>
              <a:cxnLst/>
              <a:rect l="l" t="t" r="r" b="b"/>
              <a:pathLst>
                <a:path w="8122920" h="116204">
                  <a:moveTo>
                    <a:pt x="0" y="115824"/>
                  </a:moveTo>
                  <a:lnTo>
                    <a:pt x="8122919" y="115824"/>
                  </a:lnTo>
                  <a:lnTo>
                    <a:pt x="8122919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9032" y="3151632"/>
              <a:ext cx="1170940" cy="116205"/>
            </a:xfrm>
            <a:custGeom>
              <a:avLst/>
              <a:gdLst/>
              <a:ahLst/>
              <a:cxnLst/>
              <a:rect l="l" t="t" r="r" b="b"/>
              <a:pathLst>
                <a:path w="1170939" h="116204">
                  <a:moveTo>
                    <a:pt x="0" y="115824"/>
                  </a:moveTo>
                  <a:lnTo>
                    <a:pt x="1170432" y="115824"/>
                  </a:lnTo>
                  <a:lnTo>
                    <a:pt x="1170432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solidFill>
              <a:srgbClr val="FF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3151632"/>
              <a:ext cx="1399540" cy="116205"/>
            </a:xfrm>
            <a:custGeom>
              <a:avLst/>
              <a:gdLst/>
              <a:ahLst/>
              <a:cxnLst/>
              <a:rect l="l" t="t" r="r" b="b"/>
              <a:pathLst>
                <a:path w="1399540" h="116204">
                  <a:moveTo>
                    <a:pt x="1399031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1399031" y="115824"/>
                  </a:lnTo>
                  <a:lnTo>
                    <a:pt x="1399031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392427" y="2480564"/>
            <a:ext cx="27197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65" dirty="0"/>
              <a:t>Table</a:t>
            </a:r>
            <a:r>
              <a:rPr sz="2800" spc="-25" dirty="0"/>
              <a:t> </a:t>
            </a:r>
            <a:r>
              <a:rPr sz="2800" dirty="0"/>
              <a:t>of</a:t>
            </a:r>
            <a:r>
              <a:rPr sz="2800" spc="-25" dirty="0"/>
              <a:t> </a:t>
            </a:r>
            <a:r>
              <a:rPr sz="2800" dirty="0"/>
              <a:t>contents</a:t>
            </a:r>
            <a:endParaRPr sz="2800"/>
          </a:p>
        </p:txBody>
      </p:sp>
      <p:sp>
        <p:nvSpPr>
          <p:cNvPr id="31" name="object 31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1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92427" y="3329737"/>
            <a:ext cx="4646295" cy="24917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-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Ov</a:t>
            </a:r>
            <a:r>
              <a:rPr sz="1750" spc="25" dirty="0">
                <a:latin typeface="Arial MT"/>
                <a:cs typeface="Arial MT"/>
              </a:rPr>
              <a:t>e</a:t>
            </a:r>
            <a:r>
              <a:rPr sz="1750" dirty="0">
                <a:latin typeface="Arial MT"/>
                <a:cs typeface="Arial MT"/>
              </a:rPr>
              <a:t>rview</a:t>
            </a:r>
          </a:p>
          <a:p>
            <a:pPr marL="414655" indent="-40259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-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Fu</a:t>
            </a:r>
            <a:r>
              <a:rPr sz="1750" spc="25" dirty="0">
                <a:latin typeface="Arial MT"/>
                <a:cs typeface="Arial MT"/>
              </a:rPr>
              <a:t>n</a:t>
            </a:r>
            <a:r>
              <a:rPr sz="1750" dirty="0">
                <a:latin typeface="Arial MT"/>
                <a:cs typeface="Arial MT"/>
              </a:rPr>
              <a:t>ctions</a:t>
            </a:r>
          </a:p>
          <a:p>
            <a:pPr marL="414655" indent="-4025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-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IEC6</a:t>
            </a:r>
            <a:r>
              <a:rPr sz="1750" spc="25" dirty="0">
                <a:latin typeface="Arial MT"/>
                <a:cs typeface="Arial MT"/>
              </a:rPr>
              <a:t>1</a:t>
            </a:r>
            <a:r>
              <a:rPr sz="1750" dirty="0">
                <a:latin typeface="Arial MT"/>
                <a:cs typeface="Arial MT"/>
              </a:rPr>
              <a:t>850</a:t>
            </a:r>
          </a:p>
          <a:p>
            <a:pPr marL="414655" indent="-40259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-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Ethern</a:t>
            </a:r>
            <a:r>
              <a:rPr sz="1750" spc="30" dirty="0">
                <a:latin typeface="Arial MT"/>
                <a:cs typeface="Arial MT"/>
              </a:rPr>
              <a:t>e</a:t>
            </a:r>
            <a:r>
              <a:rPr sz="1750" dirty="0">
                <a:latin typeface="Arial MT"/>
                <a:cs typeface="Arial MT"/>
              </a:rPr>
              <a:t>t</a:t>
            </a:r>
            <a:r>
              <a:rPr sz="1750" spc="-65" dirty="0">
                <a:latin typeface="Arial MT"/>
                <a:cs typeface="Arial MT"/>
              </a:rPr>
              <a:t> </a:t>
            </a:r>
            <a:r>
              <a:rPr sz="1750" spc="-185" dirty="0">
                <a:latin typeface="Arial MT"/>
                <a:cs typeface="Arial MT"/>
              </a:rPr>
              <a:t>T</a:t>
            </a:r>
            <a:r>
              <a:rPr sz="1750" dirty="0">
                <a:latin typeface="Arial MT"/>
                <a:cs typeface="Arial MT"/>
              </a:rPr>
              <a:t>op</a:t>
            </a:r>
            <a:r>
              <a:rPr sz="1750" spc="25" dirty="0">
                <a:latin typeface="Arial MT"/>
                <a:cs typeface="Arial MT"/>
              </a:rPr>
              <a:t>o</a:t>
            </a:r>
            <a:r>
              <a:rPr sz="1750" dirty="0">
                <a:latin typeface="Arial MT"/>
                <a:cs typeface="Arial MT"/>
              </a:rPr>
              <a:t>logy</a:t>
            </a:r>
          </a:p>
          <a:p>
            <a:pPr marL="414655" indent="-4025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–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</a:t>
            </a:r>
            <a:r>
              <a:rPr sz="1750" spc="-30" dirty="0">
                <a:latin typeface="Arial MT"/>
                <a:cs typeface="Arial MT"/>
              </a:rPr>
              <a:t>y</a:t>
            </a:r>
            <a:r>
              <a:rPr sz="1750" dirty="0">
                <a:latin typeface="Arial MT"/>
                <a:cs typeface="Arial MT"/>
              </a:rPr>
              <a:t>stem</a:t>
            </a:r>
            <a:r>
              <a:rPr sz="1750" spc="3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De</a:t>
            </a:r>
            <a:r>
              <a:rPr sz="1750" spc="25" dirty="0">
                <a:latin typeface="Arial MT"/>
                <a:cs typeface="Arial MT"/>
              </a:rPr>
              <a:t>s</a:t>
            </a:r>
            <a:r>
              <a:rPr sz="1750" dirty="0">
                <a:latin typeface="Arial MT"/>
                <a:cs typeface="Arial MT"/>
              </a:rPr>
              <a:t>ign</a:t>
            </a:r>
          </a:p>
          <a:p>
            <a:pPr marL="414655" indent="-4025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–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</a:t>
            </a:r>
            <a:r>
              <a:rPr sz="1750" spc="-30" dirty="0">
                <a:latin typeface="Arial MT"/>
                <a:cs typeface="Arial MT"/>
              </a:rPr>
              <a:t>y</a:t>
            </a:r>
            <a:r>
              <a:rPr sz="1750" dirty="0">
                <a:latin typeface="Arial MT"/>
                <a:cs typeface="Arial MT"/>
              </a:rPr>
              <a:t>stem</a:t>
            </a:r>
            <a:r>
              <a:rPr sz="1750" spc="3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Prod</a:t>
            </a:r>
            <a:r>
              <a:rPr sz="1750" spc="25" dirty="0">
                <a:latin typeface="Arial MT"/>
                <a:cs typeface="Arial MT"/>
              </a:rPr>
              <a:t>u</a:t>
            </a:r>
            <a:r>
              <a:rPr sz="1750" dirty="0">
                <a:latin typeface="Arial MT"/>
                <a:cs typeface="Arial MT"/>
              </a:rPr>
              <a:t>cts</a:t>
            </a:r>
          </a:p>
          <a:p>
            <a:pPr marL="414655" indent="-40259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14655" algn="l"/>
                <a:tab pos="415290" algn="l"/>
              </a:tabLst>
            </a:pPr>
            <a:r>
              <a:rPr sz="1750" dirty="0">
                <a:latin typeface="Arial MT"/>
                <a:cs typeface="Arial MT"/>
              </a:rPr>
              <a:t>Su</a:t>
            </a:r>
            <a:r>
              <a:rPr sz="1750" spc="25" dirty="0">
                <a:latin typeface="Arial MT"/>
                <a:cs typeface="Arial MT"/>
              </a:rPr>
              <a:t>b</a:t>
            </a:r>
            <a:r>
              <a:rPr sz="1750" dirty="0">
                <a:latin typeface="Arial MT"/>
                <a:cs typeface="Arial MT"/>
              </a:rPr>
              <a:t>station</a:t>
            </a:r>
            <a:r>
              <a:rPr sz="1750" spc="-1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Automation -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Ch</a:t>
            </a:r>
            <a:r>
              <a:rPr sz="1750" spc="25" dirty="0">
                <a:latin typeface="Arial MT"/>
                <a:cs typeface="Arial MT"/>
              </a:rPr>
              <a:t>e</a:t>
            </a:r>
            <a:r>
              <a:rPr sz="1750" dirty="0">
                <a:latin typeface="Arial MT"/>
                <a:cs typeface="Arial MT"/>
              </a:rPr>
              <a:t>ckli</a:t>
            </a:r>
            <a:r>
              <a:rPr sz="1750" spc="25" dirty="0">
                <a:latin typeface="Arial MT"/>
                <a:cs typeface="Arial MT"/>
              </a:rPr>
              <a:t>s</a:t>
            </a:r>
            <a:r>
              <a:rPr sz="1750" dirty="0">
                <a:latin typeface="Arial MT"/>
                <a:cs typeface="Arial MT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999236"/>
            <a:ext cx="34302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 MT"/>
                <a:cs typeface="Arial MT"/>
              </a:rPr>
              <a:t>OSI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Layer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Reference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Model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Protocol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Stack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10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6652" y="2916427"/>
            <a:ext cx="4940300" cy="772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5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OSI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Model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tabLst>
                <a:tab pos="429895" algn="l"/>
                <a:tab pos="692150" algn="l"/>
                <a:tab pos="929640" algn="l"/>
                <a:tab pos="1850389" algn="l"/>
                <a:tab pos="2795270" algn="l"/>
                <a:tab pos="3669665" algn="l"/>
                <a:tab pos="4001770" algn="l"/>
              </a:tabLst>
            </a:pPr>
            <a:r>
              <a:rPr sz="1200" spc="10" dirty="0">
                <a:latin typeface="Arial MT"/>
                <a:cs typeface="Arial MT"/>
              </a:rPr>
              <a:t>OSI	</a:t>
            </a:r>
            <a:r>
              <a:rPr sz="1200" spc="5" dirty="0">
                <a:latin typeface="Arial MT"/>
                <a:cs typeface="Arial MT"/>
              </a:rPr>
              <a:t>is	</a:t>
            </a:r>
            <a:r>
              <a:rPr sz="1200" spc="10" dirty="0">
                <a:latin typeface="Arial MT"/>
                <a:cs typeface="Arial MT"/>
              </a:rPr>
              <a:t>a	well-known	</a:t>
            </a:r>
            <a:r>
              <a:rPr sz="1200" spc="5" dirty="0">
                <a:latin typeface="Arial MT"/>
                <a:cs typeface="Arial MT"/>
              </a:rPr>
              <a:t>hi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25" dirty="0">
                <a:latin typeface="Arial MT"/>
                <a:cs typeface="Arial MT"/>
              </a:rPr>
              <a:t>r</a:t>
            </a:r>
            <a:r>
              <a:rPr sz="1200" spc="10" dirty="0">
                <a:latin typeface="Arial MT"/>
                <a:cs typeface="Arial MT"/>
              </a:rPr>
              <a:t>archical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10" dirty="0">
                <a:latin typeface="Arial MT"/>
                <a:cs typeface="Arial MT"/>
              </a:rPr>
              <a:t>framework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10" dirty="0">
                <a:latin typeface="Arial MT"/>
                <a:cs typeface="Arial MT"/>
              </a:rPr>
              <a:t>impl</a:t>
            </a:r>
            <a:r>
              <a:rPr sz="1200" spc="-10" dirty="0">
                <a:latin typeface="Arial MT"/>
                <a:cs typeface="Arial MT"/>
              </a:rPr>
              <a:t>e</a:t>
            </a:r>
            <a:r>
              <a:rPr sz="1200" spc="10" dirty="0">
                <a:latin typeface="Arial MT"/>
                <a:cs typeface="Arial MT"/>
              </a:rPr>
              <a:t>menti</a:t>
            </a:r>
            <a:r>
              <a:rPr sz="1200" spc="30" dirty="0">
                <a:latin typeface="Arial MT"/>
                <a:cs typeface="Arial MT"/>
              </a:rPr>
              <a:t>n</a:t>
            </a:r>
            <a:r>
              <a:rPr sz="1200" spc="5" dirty="0">
                <a:latin typeface="Arial MT"/>
                <a:cs typeface="Arial MT"/>
              </a:rPr>
              <a:t>g  communications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protocols.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It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serves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as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2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worldwide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foundation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Arial MT"/>
                <a:cs typeface="Arial MT"/>
              </a:rPr>
              <a:t>interoperability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between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networking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products.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6652" y="3852164"/>
            <a:ext cx="494030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100"/>
              </a:spcBef>
            </a:pP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spc="20" dirty="0">
                <a:latin typeface="Arial MT"/>
                <a:cs typeface="Arial MT"/>
              </a:rPr>
              <a:t>OSI </a:t>
            </a:r>
            <a:r>
              <a:rPr sz="1200" spc="10" dirty="0">
                <a:latin typeface="Arial MT"/>
                <a:cs typeface="Arial MT"/>
              </a:rPr>
              <a:t>architecture consists of </a:t>
            </a:r>
            <a:r>
              <a:rPr sz="1200" spc="15" dirty="0">
                <a:latin typeface="Arial MT"/>
                <a:cs typeface="Arial MT"/>
              </a:rPr>
              <a:t>seven </a:t>
            </a:r>
            <a:r>
              <a:rPr sz="1200" spc="5" dirty="0">
                <a:latin typeface="Arial MT"/>
                <a:cs typeface="Arial MT"/>
              </a:rPr>
              <a:t>functional </a:t>
            </a:r>
            <a:r>
              <a:rPr sz="1200" spc="10" dirty="0">
                <a:latin typeface="Arial MT"/>
                <a:cs typeface="Arial MT"/>
              </a:rPr>
              <a:t>sections known as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layers.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Each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layer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cleverly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defined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hand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off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control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over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data</a:t>
            </a:r>
            <a:r>
              <a:rPr sz="1200" spc="16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to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layer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directly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above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layer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directly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below.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6652" y="4598924"/>
            <a:ext cx="4940935" cy="5873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2499"/>
              </a:lnSpc>
              <a:spcBef>
                <a:spcPts val="85"/>
              </a:spcBef>
            </a:pPr>
            <a:r>
              <a:rPr sz="1200" spc="10" dirty="0">
                <a:latin typeface="Arial MT"/>
                <a:cs typeface="Arial MT"/>
              </a:rPr>
              <a:t>OSI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really</a:t>
            </a:r>
            <a:r>
              <a:rPr sz="1200" spc="10" dirty="0">
                <a:latin typeface="Arial MT"/>
                <a:cs typeface="Arial MT"/>
              </a:rPr>
              <a:t> 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reference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model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that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manufacturers</a:t>
            </a:r>
            <a:r>
              <a:rPr sz="1200" spc="10" dirty="0">
                <a:latin typeface="Arial MT"/>
                <a:cs typeface="Arial MT"/>
              </a:rPr>
              <a:t> work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from.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Compliance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voluntary,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but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most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vendors’ </a:t>
            </a:r>
            <a:r>
              <a:rPr sz="1200" spc="5" dirty="0">
                <a:latin typeface="Arial MT"/>
                <a:cs typeface="Arial MT"/>
              </a:rPr>
              <a:t>products</a:t>
            </a:r>
            <a:r>
              <a:rPr sz="1200" spc="10" dirty="0">
                <a:latin typeface="Arial MT"/>
                <a:cs typeface="Arial MT"/>
              </a:rPr>
              <a:t> provide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some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subset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 OSI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functionality.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24456" y="2880359"/>
          <a:ext cx="1405255" cy="2538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255"/>
              </a:tblGrid>
              <a:tr h="362712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Application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Presentation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5EE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Session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875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Transport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89B1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Network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E6CF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Link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BCC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Physical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4D2CD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13051" y="2913380"/>
            <a:ext cx="114300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3051" y="3638803"/>
            <a:ext cx="114300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3051" y="4364228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3051" y="4726940"/>
            <a:ext cx="114300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3009265" cy="36740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Communication</a:t>
            </a:r>
            <a:r>
              <a:rPr sz="1400" b="1" spc="8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within</a:t>
            </a:r>
            <a:r>
              <a:rPr sz="1400" b="1" spc="7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Substations</a:t>
            </a:r>
            <a:endParaRPr sz="1400" dirty="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spcBef>
                <a:spcPts val="919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61850</a:t>
            </a:r>
          </a:p>
          <a:p>
            <a:pPr marL="170815" indent="-158750">
              <a:lnSpc>
                <a:spcPct val="100000"/>
              </a:lnSpc>
              <a:spcBef>
                <a:spcPts val="550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60870-5-103</a:t>
            </a:r>
          </a:p>
          <a:p>
            <a:pPr marL="170815" indent="-158750">
              <a:lnSpc>
                <a:spcPct val="100000"/>
              </a:lnSpc>
              <a:spcBef>
                <a:spcPts val="555"/>
              </a:spcBef>
              <a:buChar char="•"/>
              <a:tabLst>
                <a:tab pos="171450" algn="l"/>
              </a:tabLst>
            </a:pPr>
            <a:r>
              <a:rPr sz="1200" spc="15" dirty="0">
                <a:latin typeface="Arial MT"/>
                <a:cs typeface="Arial MT"/>
              </a:rPr>
              <a:t>MODBUS</a:t>
            </a:r>
            <a:endParaRPr sz="1200" dirty="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575"/>
              </a:spcBef>
              <a:buChar char="•"/>
              <a:tabLst>
                <a:tab pos="171450" algn="l"/>
              </a:tabLst>
            </a:pPr>
            <a:r>
              <a:rPr sz="1200" spc="10" dirty="0">
                <a:latin typeface="Arial MT"/>
                <a:cs typeface="Arial MT"/>
              </a:rPr>
              <a:t>DNP3.0</a:t>
            </a:r>
            <a:endParaRPr sz="1200" dirty="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550"/>
              </a:spcBef>
              <a:buChar char="•"/>
              <a:tabLst>
                <a:tab pos="171450" algn="l"/>
              </a:tabLst>
            </a:pPr>
            <a:r>
              <a:rPr sz="1200" spc="15" dirty="0">
                <a:latin typeface="Arial MT"/>
                <a:cs typeface="Arial MT"/>
              </a:rPr>
              <a:t>OPC</a:t>
            </a:r>
            <a:endParaRPr sz="1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Communication outside Substation</a:t>
            </a:r>
          </a:p>
          <a:p>
            <a:pPr marL="170815" indent="-158750">
              <a:lnSpc>
                <a:spcPct val="100000"/>
              </a:lnSpc>
              <a:spcBef>
                <a:spcPts val="535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60870-5-101</a:t>
            </a:r>
          </a:p>
          <a:p>
            <a:pPr marL="170815" indent="-158750">
              <a:lnSpc>
                <a:spcPct val="100000"/>
              </a:lnSpc>
              <a:spcBef>
                <a:spcPts val="575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60870-5-104</a:t>
            </a:r>
          </a:p>
          <a:p>
            <a:pPr marL="170815" indent="-158750">
              <a:lnSpc>
                <a:spcPct val="100000"/>
              </a:lnSpc>
              <a:spcBef>
                <a:spcPts val="555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61850</a:t>
            </a:r>
          </a:p>
          <a:p>
            <a:pPr marL="170815" indent="-158750">
              <a:lnSpc>
                <a:spcPct val="100000"/>
              </a:lnSpc>
              <a:spcBef>
                <a:spcPts val="550"/>
              </a:spcBef>
              <a:buChar char="•"/>
              <a:tabLst>
                <a:tab pos="171450" algn="l"/>
              </a:tabLst>
            </a:pPr>
            <a:r>
              <a:rPr sz="1200" spc="10" dirty="0">
                <a:latin typeface="Arial MT"/>
                <a:cs typeface="Arial MT"/>
              </a:rPr>
              <a:t>DNP3.0</a:t>
            </a:r>
            <a:endParaRPr sz="1200" dirty="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575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60870-6 (TASE2/ICCP)</a:t>
            </a:r>
          </a:p>
          <a:p>
            <a:pPr marL="170815" indent="-158750">
              <a:lnSpc>
                <a:spcPct val="100000"/>
              </a:lnSpc>
              <a:spcBef>
                <a:spcPts val="555"/>
              </a:spcBef>
              <a:buChar char="•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C37.94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2467" y="1965452"/>
            <a:ext cx="28473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Operation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architecture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schematic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699" y="2667000"/>
            <a:ext cx="4759770" cy="33162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946" y="492391"/>
            <a:ext cx="10186523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Substation</a:t>
            </a:r>
            <a:r>
              <a:rPr sz="4000" spc="-150" dirty="0"/>
              <a:t> </a:t>
            </a:r>
            <a:r>
              <a:rPr sz="4000" spc="5" dirty="0"/>
              <a:t>Automation</a:t>
            </a:r>
            <a:r>
              <a:rPr sz="4000" spc="-35" dirty="0"/>
              <a:t> </a:t>
            </a:r>
            <a:r>
              <a:rPr sz="4000" spc="5" dirty="0"/>
              <a:t>System</a:t>
            </a:r>
            <a:r>
              <a:rPr sz="4000" spc="-45" dirty="0"/>
              <a:t> </a:t>
            </a:r>
            <a:r>
              <a:rPr sz="4000" spc="5" dirty="0"/>
              <a:t>–</a:t>
            </a:r>
            <a:r>
              <a:rPr sz="4000" spc="-5" dirty="0"/>
              <a:t> </a:t>
            </a:r>
            <a:r>
              <a:rPr sz="4000" spc="5" dirty="0"/>
              <a:t>Com</a:t>
            </a:r>
            <a:r>
              <a:rPr sz="4000" spc="50" dirty="0"/>
              <a:t>m</a:t>
            </a:r>
            <a:r>
              <a:rPr sz="4000" spc="5" dirty="0"/>
              <a:t>unication</a:t>
            </a:r>
            <a:r>
              <a:rPr sz="4000" dirty="0"/>
              <a:t> </a:t>
            </a:r>
            <a:r>
              <a:rPr sz="4000" spc="5" dirty="0"/>
              <a:t>Protocols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11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4919980" cy="2675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IEC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60870-5</a:t>
            </a:r>
            <a:endParaRPr sz="1400" dirty="0">
              <a:latin typeface="Arial"/>
              <a:cs typeface="Arial"/>
            </a:endParaRPr>
          </a:p>
          <a:p>
            <a:pPr marL="12700" marR="464820">
              <a:lnSpc>
                <a:spcPct val="101699"/>
              </a:lnSpc>
              <a:spcBef>
                <a:spcPts val="894"/>
              </a:spcBef>
            </a:pP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IEC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Technical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Committee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57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has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also</a:t>
            </a:r>
            <a:r>
              <a:rPr sz="1200" spc="5" dirty="0">
                <a:latin typeface="Arial MT"/>
                <a:cs typeface="Arial MT"/>
              </a:rPr>
              <a:t> generated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companion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standards:</a:t>
            </a:r>
            <a:endParaRPr sz="1200" dirty="0">
              <a:latin typeface="Arial MT"/>
              <a:cs typeface="Arial MT"/>
            </a:endParaRPr>
          </a:p>
          <a:p>
            <a:pPr marL="12700" marR="447040">
              <a:lnSpc>
                <a:spcPct val="103299"/>
              </a:lnSpc>
              <a:spcBef>
                <a:spcPts val="505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IEC</a:t>
            </a:r>
            <a:r>
              <a:rPr sz="12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60870-5-101</a:t>
            </a:r>
            <a:r>
              <a:rPr sz="1200" spc="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Transmission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Protocols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-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companion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especially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 </a:t>
            </a:r>
            <a:r>
              <a:rPr sz="1200" spc="10" dirty="0">
                <a:latin typeface="Arial MT"/>
                <a:cs typeface="Arial MT"/>
              </a:rPr>
              <a:t>basic</a:t>
            </a:r>
            <a:r>
              <a:rPr sz="1200" spc="5" dirty="0">
                <a:latin typeface="Arial MT"/>
                <a:cs typeface="Arial MT"/>
              </a:rPr>
              <a:t> telecontrol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tasks</a:t>
            </a:r>
            <a:endParaRPr sz="1200" dirty="0">
              <a:latin typeface="Arial MT"/>
              <a:cs typeface="Arial MT"/>
            </a:endParaRPr>
          </a:p>
          <a:p>
            <a:pPr marL="12700" marR="5080">
              <a:lnSpc>
                <a:spcPct val="102499"/>
              </a:lnSpc>
              <a:spcBef>
                <a:spcPts val="515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IEC</a:t>
            </a:r>
            <a:r>
              <a:rPr sz="12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60870-5-102</a:t>
            </a:r>
            <a:r>
              <a:rPr sz="1200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Transmission Protocols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-</a:t>
            </a:r>
            <a:r>
              <a:rPr sz="1200" spc="10" dirty="0">
                <a:latin typeface="Arial MT"/>
                <a:cs typeface="Arial MT"/>
              </a:rPr>
              <a:t> Companion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transmission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integrated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totals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electric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power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(this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widely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used)</a:t>
            </a:r>
            <a:endParaRPr sz="1200" dirty="0">
              <a:latin typeface="Arial MT"/>
              <a:cs typeface="Arial MT"/>
            </a:endParaRPr>
          </a:p>
          <a:p>
            <a:pPr marL="12700" marR="5080">
              <a:lnSpc>
                <a:spcPct val="101699"/>
              </a:lnSpc>
              <a:spcBef>
                <a:spcPts val="53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IEC</a:t>
            </a:r>
            <a:r>
              <a:rPr sz="12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60870-5-103</a:t>
            </a:r>
            <a:r>
              <a:rPr sz="1200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Transmission Protocols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-</a:t>
            </a:r>
            <a:r>
              <a:rPr sz="1200" spc="10" dirty="0">
                <a:latin typeface="Arial MT"/>
                <a:cs typeface="Arial MT"/>
              </a:rPr>
              <a:t> Companion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informative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interface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protection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equipment</a:t>
            </a:r>
          </a:p>
          <a:p>
            <a:pPr marL="12700" marR="304165">
              <a:lnSpc>
                <a:spcPct val="101699"/>
              </a:lnSpc>
              <a:spcBef>
                <a:spcPts val="55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IEC</a:t>
            </a:r>
            <a:r>
              <a:rPr sz="12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60870-5-104</a:t>
            </a:r>
            <a:r>
              <a:rPr sz="1200" spc="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Transmission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Protocols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-</a:t>
            </a:r>
            <a:r>
              <a:rPr sz="1200" spc="10" dirty="0">
                <a:latin typeface="Arial MT"/>
                <a:cs typeface="Arial MT"/>
              </a:rPr>
              <a:t> Network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access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IEC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60870-5-101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using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transport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profiles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34513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Protocols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12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7067" y="1965452"/>
            <a:ext cx="4937125" cy="37293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MODBUS</a:t>
            </a:r>
          </a:p>
          <a:p>
            <a:pPr marL="38100" marR="333375">
              <a:lnSpc>
                <a:spcPct val="101699"/>
              </a:lnSpc>
              <a:spcBef>
                <a:spcPts val="894"/>
              </a:spcBef>
            </a:pPr>
            <a:r>
              <a:rPr sz="1200" b="1" spc="10" dirty="0">
                <a:latin typeface="Arial"/>
                <a:cs typeface="Arial"/>
              </a:rPr>
              <a:t>Modbus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data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communications</a:t>
            </a:r>
            <a:r>
              <a:rPr sz="1200" u="sng" spc="4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protocol</a:t>
            </a:r>
            <a:r>
              <a:rPr sz="1200" spc="1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originally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published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Modicon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(now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Schneider</a:t>
            </a:r>
            <a:r>
              <a:rPr sz="1200" u="sng" spc="3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Electric</a:t>
            </a:r>
            <a:r>
              <a:rPr sz="1200" spc="5" dirty="0">
                <a:latin typeface="Arial MT"/>
                <a:cs typeface="Arial MT"/>
              </a:rPr>
              <a:t>)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 1979 for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with</a:t>
            </a:r>
            <a:endParaRPr sz="12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Arial MT"/>
                <a:cs typeface="Arial MT"/>
              </a:rPr>
              <a:t>its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programmable</a:t>
            </a:r>
            <a:r>
              <a:rPr sz="1200" u="sng" spc="3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logic</a:t>
            </a:r>
            <a:r>
              <a:rPr sz="1200" u="sng" spc="3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controllers</a:t>
            </a:r>
            <a:r>
              <a:rPr sz="1200" spc="2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(PLCs). </a:t>
            </a:r>
            <a:r>
              <a:rPr sz="1200" spc="5" dirty="0">
                <a:latin typeface="Arial MT"/>
                <a:cs typeface="Arial MT"/>
              </a:rPr>
              <a:t>Modbus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has </a:t>
            </a:r>
            <a:r>
              <a:rPr sz="1200" spc="5" dirty="0">
                <a:latin typeface="Arial MT"/>
                <a:cs typeface="Arial MT"/>
              </a:rPr>
              <a:t>become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i="1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"/>
                <a:cs typeface="Arial"/>
              </a:rPr>
              <a:t>de</a:t>
            </a:r>
            <a:endParaRPr sz="1200" dirty="0">
              <a:latin typeface="Arial"/>
              <a:cs typeface="Arial"/>
            </a:endParaRPr>
          </a:p>
          <a:p>
            <a:pPr marL="38100" marR="554990">
              <a:lnSpc>
                <a:spcPct val="101699"/>
              </a:lnSpc>
              <a:spcBef>
                <a:spcPts val="25"/>
              </a:spcBef>
            </a:pPr>
            <a:r>
              <a:rPr sz="1200" i="1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"/>
                <a:cs typeface="Arial"/>
              </a:rPr>
              <a:t>facto</a:t>
            </a:r>
            <a:r>
              <a:rPr sz="1200" i="1" spc="3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standard</a:t>
            </a:r>
            <a:r>
              <a:rPr sz="1200" spc="4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spc="5" dirty="0">
                <a:latin typeface="Arial MT"/>
                <a:cs typeface="Arial MT"/>
              </a:rPr>
              <a:t> protocol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now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commonly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available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means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connecting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industrial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electronic</a:t>
            </a:r>
            <a:r>
              <a:rPr sz="1200" spc="8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devices.</a:t>
            </a:r>
            <a:r>
              <a:rPr sz="1200" u="sng" spc="15" baseline="2430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[1]</a:t>
            </a:r>
            <a:endParaRPr sz="1200" baseline="24305" dirty="0">
              <a:latin typeface="Arial MT"/>
              <a:cs typeface="Arial MT"/>
            </a:endParaRPr>
          </a:p>
          <a:p>
            <a:pPr marL="38100" marR="30480">
              <a:lnSpc>
                <a:spcPct val="102499"/>
              </a:lnSpc>
              <a:spcBef>
                <a:spcPts val="515"/>
              </a:spcBef>
            </a:pPr>
            <a:r>
              <a:rPr sz="1200" spc="5" dirty="0">
                <a:latin typeface="Arial MT"/>
                <a:cs typeface="Arial MT"/>
              </a:rPr>
              <a:t>Modbus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popular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industrial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environments</a:t>
            </a:r>
            <a:r>
              <a:rPr sz="1200" spc="10" dirty="0">
                <a:latin typeface="Arial MT"/>
                <a:cs typeface="Arial MT"/>
              </a:rPr>
              <a:t> because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openly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published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royalty-free</a:t>
            </a:r>
            <a:r>
              <a:rPr sz="1200" dirty="0">
                <a:latin typeface="Arial MT"/>
                <a:cs typeface="Arial MT"/>
              </a:rPr>
              <a:t>.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It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was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developed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industrial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applications,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relatively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easy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deploy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maintain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compared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other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standards, </a:t>
            </a:r>
            <a:r>
              <a:rPr sz="1200" spc="10" dirty="0">
                <a:latin typeface="Arial MT"/>
                <a:cs typeface="Arial MT"/>
              </a:rPr>
              <a:t> 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places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few</a:t>
            </a:r>
            <a:r>
              <a:rPr sz="1200" spc="5" dirty="0">
                <a:latin typeface="Arial MT"/>
                <a:cs typeface="Arial MT"/>
              </a:rPr>
              <a:t> restrictions -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other</a:t>
            </a:r>
            <a:r>
              <a:rPr sz="1200" spc="10" dirty="0">
                <a:latin typeface="Arial MT"/>
                <a:cs typeface="Arial MT"/>
              </a:rPr>
              <a:t> than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datagram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(packet) </a:t>
            </a:r>
            <a:r>
              <a:rPr sz="1200" spc="10" dirty="0">
                <a:latin typeface="Arial MT"/>
                <a:cs typeface="Arial MT"/>
              </a:rPr>
              <a:t>size</a:t>
            </a:r>
            <a:r>
              <a:rPr sz="1200" spc="5" dirty="0">
                <a:latin typeface="Arial MT"/>
                <a:cs typeface="Arial MT"/>
              </a:rPr>
              <a:t> -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format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data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transmitted.</a:t>
            </a:r>
            <a:endParaRPr sz="1200" dirty="0">
              <a:latin typeface="Arial MT"/>
              <a:cs typeface="Arial MT"/>
            </a:endParaRPr>
          </a:p>
          <a:p>
            <a:pPr marL="38100" marR="476884">
              <a:lnSpc>
                <a:spcPct val="103299"/>
              </a:lnSpc>
              <a:spcBef>
                <a:spcPts val="505"/>
              </a:spcBef>
            </a:pP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Modbus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protocol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uses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character</a:t>
            </a:r>
            <a:r>
              <a:rPr sz="1200" u="sng" spc="5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serial</a:t>
            </a:r>
            <a:r>
              <a:rPr sz="1200" u="sng" spc="7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communication </a:t>
            </a:r>
            <a:r>
              <a:rPr sz="1200" spc="1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lines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Ethernet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u="sng" spc="-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Internet</a:t>
            </a:r>
            <a:r>
              <a:rPr sz="1200" u="sng" spc="6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protocol</a:t>
            </a:r>
            <a:r>
              <a:rPr sz="1200" u="sng" spc="5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suite</a:t>
            </a:r>
            <a:r>
              <a:rPr sz="1200" spc="3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transport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layer.</a:t>
            </a:r>
            <a:endParaRPr sz="1200" dirty="0">
              <a:latin typeface="Arial MT"/>
              <a:cs typeface="Arial MT"/>
            </a:endParaRPr>
          </a:p>
          <a:p>
            <a:pPr marL="38100" marR="117475">
              <a:lnSpc>
                <a:spcPct val="102099"/>
              </a:lnSpc>
              <a:spcBef>
                <a:spcPts val="520"/>
              </a:spcBef>
            </a:pPr>
            <a:r>
              <a:rPr sz="1200" spc="5" dirty="0">
                <a:latin typeface="Arial MT"/>
                <a:cs typeface="Arial MT"/>
              </a:rPr>
              <a:t>Modbus supports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from </a:t>
            </a:r>
            <a:r>
              <a:rPr sz="1200" spc="5" dirty="0">
                <a:latin typeface="Arial MT"/>
                <a:cs typeface="Arial MT"/>
              </a:rPr>
              <a:t>multiple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devices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connected</a:t>
            </a:r>
            <a:r>
              <a:rPr sz="1200" spc="10" dirty="0">
                <a:latin typeface="Arial MT"/>
                <a:cs typeface="Arial MT"/>
              </a:rPr>
              <a:t> to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same cable 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Ethernet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network.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For </a:t>
            </a:r>
            <a:r>
              <a:rPr sz="1200" spc="5" dirty="0">
                <a:latin typeface="Arial MT"/>
                <a:cs typeface="Arial MT"/>
              </a:rPr>
              <a:t>example,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there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measures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temperature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another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measure</a:t>
            </a:r>
            <a:r>
              <a:rPr sz="1200" spc="5" dirty="0">
                <a:latin typeface="Arial MT"/>
                <a:cs typeface="Arial MT"/>
              </a:rPr>
              <a:t> humidity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connected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same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cable, both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communicating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measurements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same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computer</a:t>
            </a:r>
            <a:r>
              <a:rPr sz="1200" dirty="0">
                <a:latin typeface="Arial MT"/>
                <a:cs typeface="Arial MT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8947" y="5190236"/>
            <a:ext cx="4938395" cy="5873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sz="1200" dirty="0">
                <a:latin typeface="Arial MT"/>
                <a:cs typeface="Arial MT"/>
              </a:rPr>
              <a:t>IEC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60870-5-101/102/103/104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companion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generated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basic</a:t>
            </a:r>
            <a:r>
              <a:rPr sz="1200" spc="5" dirty="0">
                <a:latin typeface="Arial MT"/>
                <a:cs typeface="Arial MT"/>
              </a:rPr>
              <a:t> telecontrol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tasks,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transmission 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integrated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totals,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data</a:t>
            </a:r>
            <a:r>
              <a:rPr sz="1200" spc="10" dirty="0">
                <a:latin typeface="Arial MT"/>
                <a:cs typeface="Arial MT"/>
              </a:rPr>
              <a:t> exchange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from</a:t>
            </a:r>
            <a:r>
              <a:rPr sz="1200" spc="5" dirty="0">
                <a:latin typeface="Arial MT"/>
                <a:cs typeface="Arial MT"/>
              </a:rPr>
              <a:t> protection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equipment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&amp;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network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access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IEC101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respectively.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2467" y="1965452"/>
            <a:ext cx="4868545" cy="36127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OPC</a:t>
            </a:r>
            <a:endParaRPr sz="1400" dirty="0">
              <a:latin typeface="Arial"/>
              <a:cs typeface="Arial"/>
            </a:endParaRPr>
          </a:p>
          <a:p>
            <a:pPr marL="12700" marR="46990">
              <a:lnSpc>
                <a:spcPct val="102200"/>
              </a:lnSpc>
              <a:spcBef>
                <a:spcPts val="890"/>
              </a:spcBef>
            </a:pPr>
            <a:r>
              <a:rPr sz="1200" b="1" spc="5" dirty="0">
                <a:latin typeface="Arial"/>
                <a:cs typeface="Arial"/>
              </a:rPr>
              <a:t>Open Platform </a:t>
            </a:r>
            <a:r>
              <a:rPr sz="1200" b="1" dirty="0">
                <a:latin typeface="Arial"/>
                <a:cs typeface="Arial"/>
              </a:rPr>
              <a:t>Communications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(</a:t>
            </a:r>
            <a:r>
              <a:rPr sz="1200" b="1" spc="10" dirty="0">
                <a:latin typeface="Arial"/>
                <a:cs typeface="Arial"/>
              </a:rPr>
              <a:t>OPC</a:t>
            </a:r>
            <a:r>
              <a:rPr sz="1200" spc="10" dirty="0">
                <a:latin typeface="Arial MT"/>
                <a:cs typeface="Arial MT"/>
              </a:rPr>
              <a:t>) </a:t>
            </a:r>
            <a:r>
              <a:rPr sz="1200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a </a:t>
            </a:r>
            <a:r>
              <a:rPr sz="1200" spc="5" dirty="0">
                <a:latin typeface="Arial MT"/>
                <a:cs typeface="Arial MT"/>
              </a:rPr>
              <a:t>series of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standards</a:t>
            </a:r>
            <a:r>
              <a:rPr sz="1200" spc="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specifications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industrial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telecommunication</a:t>
            </a:r>
            <a:r>
              <a:rPr sz="1200" spc="5" dirty="0">
                <a:latin typeface="Arial MT"/>
                <a:cs typeface="Arial MT"/>
              </a:rPr>
              <a:t>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industrial </a:t>
            </a:r>
            <a:r>
              <a:rPr sz="1200" spc="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automation</a:t>
            </a:r>
            <a:r>
              <a:rPr sz="1200" spc="5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task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force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developed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original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1996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name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10" dirty="0">
                <a:latin typeface="Arial"/>
                <a:cs typeface="Arial"/>
              </a:rPr>
              <a:t>OLE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for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Process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Control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(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Object</a:t>
            </a:r>
            <a:r>
              <a:rPr sz="1200" u="sng" spc="2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Linking</a:t>
            </a:r>
            <a:r>
              <a:rPr sz="1200" u="sng" spc="3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and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Embedding</a:t>
            </a:r>
            <a:r>
              <a:rPr sz="1200" spc="5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process</a:t>
            </a:r>
            <a:r>
              <a:rPr sz="1200" u="sng" spc="-1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control</a:t>
            </a:r>
            <a:r>
              <a:rPr sz="1200" spc="5" dirty="0">
                <a:latin typeface="Arial MT"/>
                <a:cs typeface="Arial MT"/>
              </a:rPr>
              <a:t>).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20" dirty="0">
                <a:latin typeface="Arial MT"/>
                <a:cs typeface="Arial MT"/>
              </a:rPr>
              <a:t>OPC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specifies</a:t>
            </a:r>
            <a:r>
              <a:rPr sz="1200" spc="10" dirty="0">
                <a:latin typeface="Arial MT"/>
                <a:cs typeface="Arial MT"/>
              </a:rPr>
              <a:t> the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endParaRPr sz="1200" dirty="0">
              <a:latin typeface="Arial MT"/>
              <a:cs typeface="Arial MT"/>
            </a:endParaRPr>
          </a:p>
          <a:p>
            <a:pPr marL="12700" marR="688340">
              <a:lnSpc>
                <a:spcPct val="101699"/>
              </a:lnSpc>
              <a:spcBef>
                <a:spcPts val="20"/>
              </a:spcBef>
            </a:pP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real-time</a:t>
            </a:r>
            <a:r>
              <a:rPr sz="1200" spc="2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plant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between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control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from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different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manufacturers.</a:t>
            </a:r>
            <a:endParaRPr sz="1200" dirty="0">
              <a:latin typeface="Arial MT"/>
              <a:cs typeface="Arial MT"/>
            </a:endParaRPr>
          </a:p>
          <a:p>
            <a:pPr marL="12700" marR="5080">
              <a:lnSpc>
                <a:spcPct val="102800"/>
              </a:lnSpc>
              <a:spcBef>
                <a:spcPts val="1010"/>
              </a:spcBef>
            </a:pPr>
            <a:r>
              <a:rPr sz="1200" spc="5" dirty="0" smtClean="0">
                <a:latin typeface="Arial MT"/>
                <a:cs typeface="Arial MT"/>
              </a:rPr>
              <a:t>For</a:t>
            </a:r>
            <a:r>
              <a:rPr sz="1200" spc="-10" dirty="0" smtClean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any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new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development,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given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choice,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b="1" spc="15" dirty="0">
                <a:latin typeface="Arial"/>
                <a:cs typeface="Arial"/>
              </a:rPr>
              <a:t>OPC</a:t>
            </a:r>
            <a:r>
              <a:rPr sz="1200" spc="15" dirty="0">
                <a:latin typeface="Arial MT"/>
                <a:cs typeface="Arial MT"/>
              </a:rPr>
              <a:t>-</a:t>
            </a:r>
            <a:r>
              <a:rPr sz="1200" b="1" spc="15" dirty="0">
                <a:latin typeface="Arial"/>
                <a:cs typeface="Arial"/>
              </a:rPr>
              <a:t>UA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should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used.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reason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15" dirty="0">
                <a:latin typeface="Arial"/>
                <a:cs typeface="Arial"/>
              </a:rPr>
              <a:t>OPC</a:t>
            </a:r>
            <a:r>
              <a:rPr sz="1200" spc="15" dirty="0">
                <a:latin typeface="Arial MT"/>
                <a:cs typeface="Arial MT"/>
              </a:rPr>
              <a:t>-</a:t>
            </a:r>
            <a:r>
              <a:rPr sz="1200" b="1" spc="15" dirty="0">
                <a:latin typeface="Arial"/>
                <a:cs typeface="Arial"/>
              </a:rPr>
              <a:t>DA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at</a:t>
            </a:r>
            <a:r>
              <a:rPr sz="1200" spc="5" dirty="0">
                <a:latin typeface="Arial MT"/>
                <a:cs typeface="Arial MT"/>
              </a:rPr>
              <a:t> this </a:t>
            </a:r>
            <a:r>
              <a:rPr sz="1200" spc="10" dirty="0">
                <a:latin typeface="Arial MT"/>
                <a:cs typeface="Arial MT"/>
              </a:rPr>
              <a:t>point</a:t>
            </a:r>
            <a:r>
              <a:rPr sz="1200" spc="5" dirty="0">
                <a:latin typeface="Arial MT"/>
                <a:cs typeface="Arial MT"/>
              </a:rPr>
              <a:t> in </a:t>
            </a:r>
            <a:r>
              <a:rPr sz="1200" spc="10" dirty="0">
                <a:latin typeface="Arial MT"/>
                <a:cs typeface="Arial MT"/>
              </a:rPr>
              <a:t>time</a:t>
            </a:r>
            <a:r>
              <a:rPr sz="1200" spc="5" dirty="0">
                <a:latin typeface="Arial MT"/>
                <a:cs typeface="Arial MT"/>
              </a:rPr>
              <a:t> is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you're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connecting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legacy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product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supports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b="1" spc="15" dirty="0">
                <a:latin typeface="Arial"/>
                <a:cs typeface="Arial"/>
              </a:rPr>
              <a:t>OPC</a:t>
            </a:r>
            <a:r>
              <a:rPr sz="1200" spc="15" dirty="0">
                <a:latin typeface="Arial MT"/>
                <a:cs typeface="Arial MT"/>
              </a:rPr>
              <a:t>-</a:t>
            </a:r>
            <a:r>
              <a:rPr sz="1200" b="1" spc="15" dirty="0">
                <a:latin typeface="Arial"/>
                <a:cs typeface="Arial"/>
              </a:rPr>
              <a:t>DA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cannot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be</a:t>
            </a:r>
            <a:r>
              <a:rPr sz="1200" spc="5" dirty="0">
                <a:latin typeface="Arial MT"/>
                <a:cs typeface="Arial MT"/>
              </a:rPr>
              <a:t> replaced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or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upgraded.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b="1" spc="20" dirty="0">
                <a:latin typeface="Arial"/>
                <a:cs typeface="Arial"/>
              </a:rPr>
              <a:t>OPC</a:t>
            </a:r>
            <a:r>
              <a:rPr sz="1200" b="1" spc="15" dirty="0">
                <a:latin typeface="Arial"/>
                <a:cs typeface="Arial"/>
              </a:rPr>
              <a:t> UA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OPC</a:t>
            </a:r>
            <a:r>
              <a:rPr sz="1200" spc="5" dirty="0">
                <a:latin typeface="Arial MT"/>
                <a:cs typeface="Arial MT"/>
              </a:rPr>
              <a:t>-</a:t>
            </a:r>
            <a:r>
              <a:rPr sz="1200" b="1" spc="5" dirty="0">
                <a:latin typeface="Arial"/>
                <a:cs typeface="Arial"/>
              </a:rPr>
              <a:t>DA</a:t>
            </a:r>
            <a:r>
              <a:rPr sz="1200" spc="5" dirty="0">
                <a:latin typeface="Arial MT"/>
                <a:cs typeface="Arial MT"/>
              </a:rPr>
              <a:t>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but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Arial MT"/>
                <a:cs typeface="Arial MT"/>
              </a:rPr>
              <a:t>all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spc="20" dirty="0">
                <a:latin typeface="Arial"/>
                <a:cs typeface="Arial"/>
              </a:rPr>
              <a:t>OPC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Classic</a:t>
            </a:r>
            <a:r>
              <a:rPr sz="1200" dirty="0">
                <a:latin typeface="Arial MT"/>
                <a:cs typeface="Arial MT"/>
              </a:rPr>
              <a:t> (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AE</a:t>
            </a:r>
            <a:r>
              <a:rPr sz="1200" spc="-5" dirty="0">
                <a:latin typeface="Arial MT"/>
                <a:cs typeface="Arial MT"/>
              </a:rPr>
              <a:t>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HDA,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etc).</a:t>
            </a:r>
            <a:endParaRPr sz="1200" dirty="0">
              <a:latin typeface="Arial MT"/>
              <a:cs typeface="Arial MT"/>
            </a:endParaRPr>
          </a:p>
          <a:p>
            <a:pPr marL="12700" marR="7620">
              <a:lnSpc>
                <a:spcPct val="102200"/>
              </a:lnSpc>
              <a:spcBef>
                <a:spcPts val="1040"/>
              </a:spcBef>
            </a:pPr>
            <a:r>
              <a:rPr sz="1200" b="1" spc="20" dirty="0" smtClean="0">
                <a:latin typeface="Arial"/>
                <a:cs typeface="Arial"/>
              </a:rPr>
              <a:t>OPC</a:t>
            </a:r>
            <a:r>
              <a:rPr sz="1200" b="1" spc="10" dirty="0" smtClean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DA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allows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access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only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current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data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 incapable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generate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alarms,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historical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events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whereas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b="1" spc="20" dirty="0">
                <a:latin typeface="Arial"/>
                <a:cs typeface="Arial"/>
              </a:rPr>
              <a:t>OPC </a:t>
            </a:r>
            <a:r>
              <a:rPr sz="1200" b="1" spc="15" dirty="0">
                <a:latin typeface="Arial"/>
                <a:cs typeface="Arial"/>
              </a:rPr>
              <a:t>UA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supports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features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like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historical</a:t>
            </a:r>
            <a:r>
              <a:rPr sz="1200" spc="10" dirty="0">
                <a:latin typeface="Arial MT"/>
                <a:cs typeface="Arial MT"/>
              </a:rPr>
              <a:t> events, </a:t>
            </a:r>
            <a:r>
              <a:rPr sz="1200" spc="5" dirty="0">
                <a:latin typeface="Arial MT"/>
                <a:cs typeface="Arial MT"/>
              </a:rPr>
              <a:t>multiple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hierarchies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provides</a:t>
            </a:r>
            <a:r>
              <a:rPr sz="1200" spc="10" dirty="0">
                <a:latin typeface="Arial MT"/>
                <a:cs typeface="Arial MT"/>
              </a:rPr>
              <a:t> methods and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programs (that </a:t>
            </a:r>
            <a:r>
              <a:rPr sz="1200" spc="10" dirty="0">
                <a:latin typeface="Arial MT"/>
                <a:cs typeface="Arial MT"/>
              </a:rPr>
              <a:t>are</a:t>
            </a:r>
            <a:r>
              <a:rPr sz="1200" spc="5" dirty="0">
                <a:latin typeface="Arial MT"/>
                <a:cs typeface="Arial MT"/>
              </a:rPr>
              <a:t> called </a:t>
            </a:r>
            <a:r>
              <a:rPr sz="1200" spc="10" dirty="0">
                <a:latin typeface="Arial MT"/>
                <a:cs typeface="Arial MT"/>
              </a:rPr>
              <a:t>commands).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912" y="6467855"/>
            <a:ext cx="1953895" cy="12700"/>
          </a:xfrm>
          <a:custGeom>
            <a:avLst/>
            <a:gdLst/>
            <a:ahLst/>
            <a:cxnLst/>
            <a:rect l="l" t="t" r="r" b="b"/>
            <a:pathLst>
              <a:path w="1953895" h="12700">
                <a:moveTo>
                  <a:pt x="1953768" y="0"/>
                </a:moveTo>
                <a:lnTo>
                  <a:pt x="0" y="0"/>
                </a:lnTo>
                <a:lnTo>
                  <a:pt x="0" y="12191"/>
                </a:lnTo>
                <a:lnTo>
                  <a:pt x="1953768" y="12191"/>
                </a:lnTo>
                <a:lnTo>
                  <a:pt x="1953768" y="0"/>
                </a:lnTo>
                <a:close/>
              </a:path>
            </a:pathLst>
          </a:custGeom>
          <a:solidFill>
            <a:srgbClr val="FF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948" y="1524593"/>
            <a:ext cx="5024120" cy="4906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DNP3.0</a:t>
            </a:r>
            <a:endParaRPr sz="1400" dirty="0">
              <a:latin typeface="Arial"/>
              <a:cs typeface="Arial"/>
            </a:endParaRPr>
          </a:p>
          <a:p>
            <a:pPr marL="50800" marR="43180">
              <a:lnSpc>
                <a:spcPct val="102200"/>
              </a:lnSpc>
              <a:spcBef>
                <a:spcPts val="890"/>
              </a:spcBef>
            </a:pPr>
            <a:r>
              <a:rPr sz="1200" b="1" spc="5" dirty="0">
                <a:latin typeface="Arial"/>
                <a:cs typeface="Arial"/>
              </a:rPr>
              <a:t>Distributed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Network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Protocol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(</a:t>
            </a:r>
            <a:r>
              <a:rPr sz="1200" b="1" spc="10" dirty="0">
                <a:latin typeface="Arial"/>
                <a:cs typeface="Arial"/>
              </a:rPr>
              <a:t>DNP3</a:t>
            </a:r>
            <a:r>
              <a:rPr sz="1200" spc="10" dirty="0">
                <a:latin typeface="Arial MT"/>
                <a:cs typeface="Arial MT"/>
              </a:rPr>
              <a:t>)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a set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communications </a:t>
            </a:r>
            <a:r>
              <a:rPr sz="1200" spc="1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protocols</a:t>
            </a:r>
            <a:r>
              <a:rPr sz="1200" spc="8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between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components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process</a:t>
            </a:r>
            <a:r>
              <a:rPr sz="1200" u="sng" spc="4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automation</a:t>
            </a:r>
            <a:r>
              <a:rPr sz="1200" spc="6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systems.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main use</a:t>
            </a:r>
            <a:r>
              <a:rPr sz="1200" spc="5" dirty="0">
                <a:latin typeface="Arial MT"/>
                <a:cs typeface="Arial MT"/>
              </a:rPr>
              <a:t> 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utilities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such as</a:t>
            </a:r>
            <a:r>
              <a:rPr sz="1200" spc="5" dirty="0">
                <a:latin typeface="Arial MT"/>
                <a:cs typeface="Arial MT"/>
              </a:rPr>
              <a:t> electric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water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companies. </a:t>
            </a:r>
            <a:r>
              <a:rPr sz="1200" spc="15" dirty="0">
                <a:latin typeface="Arial MT"/>
                <a:cs typeface="Arial MT"/>
              </a:rPr>
              <a:t>Usage 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 other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industries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not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common.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It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was developed</a:t>
            </a:r>
            <a:r>
              <a:rPr sz="1200" spc="5" dirty="0">
                <a:latin typeface="Arial MT"/>
                <a:cs typeface="Arial MT"/>
              </a:rPr>
              <a:t> for </a:t>
            </a:r>
            <a:r>
              <a:rPr sz="1200" spc="10" dirty="0">
                <a:latin typeface="Arial MT"/>
                <a:cs typeface="Arial MT"/>
              </a:rPr>
              <a:t>communications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between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various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types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data</a:t>
            </a:r>
            <a:r>
              <a:rPr sz="1200" u="sng" spc="1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acquisition</a:t>
            </a:r>
            <a:r>
              <a:rPr sz="1200" spc="6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control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equipment.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It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plays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crucial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role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u="sng" spc="1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SCADA</a:t>
            </a:r>
            <a:r>
              <a:rPr sz="1200" spc="-5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systems, </a:t>
            </a:r>
            <a:r>
              <a:rPr sz="1200" spc="5" dirty="0">
                <a:latin typeface="Arial MT"/>
                <a:cs typeface="Arial MT"/>
              </a:rPr>
              <a:t>where it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used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SCADA 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Master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Stations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(a.k.a.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Control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Centers),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Remote</a:t>
            </a:r>
            <a:r>
              <a:rPr sz="1200" u="sng" spc="-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-1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Terminal</a:t>
            </a:r>
            <a:endParaRPr sz="1200" dirty="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Units</a:t>
            </a:r>
            <a:r>
              <a:rPr sz="1200" spc="7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(RTUs),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u="sng" spc="-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Intelligent</a:t>
            </a:r>
            <a:r>
              <a:rPr sz="1200" u="sng" spc="13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Electronic</a:t>
            </a:r>
            <a:r>
              <a:rPr sz="1200" u="sng" spc="6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Devices</a:t>
            </a:r>
            <a:r>
              <a:rPr sz="1200" spc="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(IEDs).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It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primarily</a:t>
            </a:r>
            <a:endParaRPr sz="1200" dirty="0">
              <a:latin typeface="Arial MT"/>
              <a:cs typeface="Arial MT"/>
            </a:endParaRPr>
          </a:p>
          <a:p>
            <a:pPr marL="50800" marR="116205" algn="just">
              <a:lnSpc>
                <a:spcPct val="101699"/>
              </a:lnSpc>
              <a:spcBef>
                <a:spcPts val="20"/>
              </a:spcBef>
            </a:pPr>
            <a:r>
              <a:rPr sz="1200" spc="10" dirty="0">
                <a:latin typeface="Arial MT"/>
                <a:cs typeface="Arial MT"/>
              </a:rPr>
              <a:t>used </a:t>
            </a:r>
            <a:r>
              <a:rPr sz="1200" spc="5" dirty="0">
                <a:latin typeface="Arial MT"/>
                <a:cs typeface="Arial MT"/>
              </a:rPr>
              <a:t>for </a:t>
            </a:r>
            <a:r>
              <a:rPr sz="1200" spc="10" dirty="0">
                <a:latin typeface="Arial MT"/>
                <a:cs typeface="Arial MT"/>
              </a:rPr>
              <a:t>communications </a:t>
            </a:r>
            <a:r>
              <a:rPr sz="1200" spc="5" dirty="0">
                <a:latin typeface="Arial MT"/>
                <a:cs typeface="Arial MT"/>
              </a:rPr>
              <a:t>between </a:t>
            </a:r>
            <a:r>
              <a:rPr sz="1200" spc="10" dirty="0">
                <a:latin typeface="Arial MT"/>
                <a:cs typeface="Arial MT"/>
              </a:rPr>
              <a:t>a master </a:t>
            </a:r>
            <a:r>
              <a:rPr sz="1200" spc="5" dirty="0">
                <a:latin typeface="Arial MT"/>
                <a:cs typeface="Arial MT"/>
              </a:rPr>
              <a:t>station </a:t>
            </a:r>
            <a:r>
              <a:rPr sz="1200" spc="10" dirty="0">
                <a:latin typeface="Arial MT"/>
                <a:cs typeface="Arial MT"/>
              </a:rPr>
              <a:t>and RTUs or </a:t>
            </a:r>
            <a:r>
              <a:rPr sz="1200" spc="5" dirty="0">
                <a:latin typeface="Arial MT"/>
                <a:cs typeface="Arial MT"/>
              </a:rPr>
              <a:t>IEDs.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ICCP, </a:t>
            </a:r>
            <a:r>
              <a:rPr sz="1200" dirty="0">
                <a:latin typeface="Arial MT"/>
                <a:cs typeface="Arial MT"/>
              </a:rPr>
              <a:t>the Inter-Control Center </a:t>
            </a:r>
            <a:r>
              <a:rPr sz="1200" spc="5" dirty="0">
                <a:latin typeface="Arial MT"/>
                <a:cs typeface="Arial MT"/>
              </a:rPr>
              <a:t>Communications Protocol (a </a:t>
            </a:r>
            <a:r>
              <a:rPr sz="1200" dirty="0">
                <a:latin typeface="Arial MT"/>
                <a:cs typeface="Arial MT"/>
              </a:rPr>
              <a:t>part </a:t>
            </a:r>
            <a:r>
              <a:rPr sz="1200" spc="5" dirty="0">
                <a:latin typeface="Arial MT"/>
                <a:cs typeface="Arial MT"/>
              </a:rPr>
              <a:t>of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IEC </a:t>
            </a:r>
            <a:r>
              <a:rPr sz="1200" spc="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60870-6</a:t>
            </a:r>
            <a:r>
              <a:rPr sz="1200" dirty="0">
                <a:latin typeface="Arial MT"/>
                <a:cs typeface="Arial MT"/>
              </a:rPr>
              <a:t>),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used</a:t>
            </a:r>
            <a:r>
              <a:rPr sz="1200" spc="5" dirty="0">
                <a:latin typeface="Arial MT"/>
                <a:cs typeface="Arial MT"/>
              </a:rPr>
              <a:t> for inter-master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station </a:t>
            </a:r>
            <a:r>
              <a:rPr sz="1200" spc="10" dirty="0">
                <a:latin typeface="Arial MT"/>
                <a:cs typeface="Arial MT"/>
              </a:rPr>
              <a:t>communications.</a:t>
            </a:r>
            <a:endParaRPr sz="1200" dirty="0">
              <a:latin typeface="Arial MT"/>
              <a:cs typeface="Arial MT"/>
            </a:endParaRPr>
          </a:p>
          <a:p>
            <a:pPr marL="50800" marR="107314">
              <a:lnSpc>
                <a:spcPct val="102200"/>
              </a:lnSpc>
              <a:spcBef>
                <a:spcPts val="545"/>
              </a:spcBef>
            </a:pPr>
            <a:r>
              <a:rPr sz="1200" spc="10" dirty="0">
                <a:latin typeface="Arial MT"/>
                <a:cs typeface="Arial MT"/>
              </a:rPr>
              <a:t>While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IEC</a:t>
            </a:r>
            <a:r>
              <a:rPr sz="1200" u="sng" spc="6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60870-5</a:t>
            </a:r>
            <a:r>
              <a:rPr sz="1200" spc="4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was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still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development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had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been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standardized,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there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was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create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would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allow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interoperability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between </a:t>
            </a:r>
            <a:r>
              <a:rPr sz="1200" spc="5" dirty="0">
                <a:latin typeface="Arial MT"/>
                <a:cs typeface="Arial MT"/>
              </a:rPr>
              <a:t>various </a:t>
            </a:r>
            <a:r>
              <a:rPr sz="1200" spc="10" dirty="0">
                <a:latin typeface="Arial MT"/>
                <a:cs typeface="Arial MT"/>
              </a:rPr>
              <a:t>vendors' </a:t>
            </a:r>
            <a:r>
              <a:rPr sz="1200" u="sng" spc="1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SCADA</a:t>
            </a:r>
            <a:r>
              <a:rPr sz="1200" spc="1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components </a:t>
            </a:r>
            <a:r>
              <a:rPr sz="1200" dirty="0">
                <a:latin typeface="Arial MT"/>
                <a:cs typeface="Arial MT"/>
              </a:rPr>
              <a:t>for the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electrical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grid.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Thus,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1993,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GE-Harris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Canada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(formerly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known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Westronic)</a:t>
            </a:r>
            <a:r>
              <a:rPr sz="1200" spc="5" dirty="0">
                <a:latin typeface="Arial MT"/>
                <a:cs typeface="Arial MT"/>
              </a:rPr>
              <a:t> used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partially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completed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IEC</a:t>
            </a:r>
            <a:r>
              <a:rPr sz="1200" u="sng" spc="3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60870-5</a:t>
            </a:r>
            <a:r>
              <a:rPr sz="1200" spc="6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protocol </a:t>
            </a:r>
            <a:r>
              <a:rPr sz="1200" spc="5" dirty="0">
                <a:latin typeface="Arial MT"/>
                <a:cs typeface="Arial MT"/>
              </a:rPr>
              <a:t> specifications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basis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open and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immediately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implementable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protocol</a:t>
            </a:r>
            <a:r>
              <a:rPr sz="1200" spc="10" dirty="0">
                <a:latin typeface="Arial MT"/>
                <a:cs typeface="Arial MT"/>
              </a:rPr>
              <a:t> that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specifically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catered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</a:t>
            </a:r>
            <a:r>
              <a:rPr sz="1200" spc="5" dirty="0">
                <a:latin typeface="Arial MT"/>
                <a:cs typeface="Arial MT"/>
              </a:rPr>
              <a:t>North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American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requirements.</a:t>
            </a:r>
            <a:r>
              <a:rPr sz="1200" spc="10" dirty="0">
                <a:latin typeface="Arial MT"/>
                <a:cs typeface="Arial MT"/>
              </a:rPr>
              <a:t> The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protocol is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designed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allow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reliable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10" dirty="0">
                <a:latin typeface="Arial MT"/>
                <a:cs typeface="Arial MT"/>
              </a:rPr>
              <a:t> the adverse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environments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electric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utility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automation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are </a:t>
            </a:r>
            <a:r>
              <a:rPr sz="1200" spc="5" dirty="0">
                <a:latin typeface="Arial MT"/>
                <a:cs typeface="Arial MT"/>
              </a:rPr>
              <a:t>subjected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to,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being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specifically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designed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overcome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distortion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induced</a:t>
            </a:r>
            <a:endParaRPr sz="1200" dirty="0">
              <a:latin typeface="Arial MT"/>
              <a:cs typeface="Arial MT"/>
            </a:endParaRPr>
          </a:p>
          <a:p>
            <a:pPr marL="50800" algn="just">
              <a:lnSpc>
                <a:spcPct val="100000"/>
              </a:lnSpc>
              <a:spcBef>
                <a:spcPts val="25"/>
              </a:spcBef>
            </a:pPr>
            <a:r>
              <a:rPr sz="1200" spc="5" dirty="0">
                <a:latin typeface="Arial MT"/>
                <a:cs typeface="Arial MT"/>
              </a:rPr>
              <a:t>by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lang="en-IN" sz="1200" spc="5" dirty="0" smtClean="0">
                <a:solidFill>
                  <a:srgbClr val="FF0025"/>
                </a:solidFill>
                <a:latin typeface="Arial MT"/>
                <a:cs typeface="Arial MT"/>
              </a:rPr>
              <a:t>electro magnetic </a:t>
            </a:r>
            <a:r>
              <a:rPr lang="en-IN" sz="1200" spc="5" dirty="0" err="1" smtClean="0">
                <a:solidFill>
                  <a:srgbClr val="FF0025"/>
                </a:solidFill>
                <a:latin typeface="Arial MT"/>
                <a:cs typeface="Arial MT"/>
              </a:rPr>
              <a:t>i</a:t>
            </a:r>
            <a:r>
              <a:rPr sz="1200" spc="5" dirty="0" err="1" smtClean="0">
                <a:solidFill>
                  <a:srgbClr val="FF0025"/>
                </a:solidFill>
                <a:latin typeface="Arial MT"/>
                <a:cs typeface="Arial MT"/>
              </a:rPr>
              <a:t>nterference</a:t>
            </a:r>
            <a:r>
              <a:rPr sz="1200" spc="40" dirty="0" smtClean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(EMI), </a:t>
            </a:r>
            <a:r>
              <a:rPr sz="1200" spc="5" dirty="0">
                <a:latin typeface="Arial MT"/>
                <a:cs typeface="Arial MT"/>
              </a:rPr>
              <a:t>aging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 smtClean="0">
                <a:latin typeface="Arial MT"/>
                <a:cs typeface="Arial MT"/>
              </a:rPr>
              <a:t>components</a:t>
            </a:r>
            <a:r>
              <a:rPr lang="en-IN" sz="1200" spc="30" dirty="0">
                <a:latin typeface="Arial MT"/>
                <a:cs typeface="Arial MT"/>
              </a:rPr>
              <a:t> </a:t>
            </a:r>
            <a:r>
              <a:rPr sz="1200" spc="10" dirty="0" smtClean="0">
                <a:latin typeface="Arial MT"/>
                <a:cs typeface="Arial MT"/>
              </a:rPr>
              <a:t>and</a:t>
            </a:r>
            <a:r>
              <a:rPr sz="1200" spc="25" dirty="0" smtClean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poor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transmission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media.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948" y="734604"/>
            <a:ext cx="4441952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Protocols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548" y="1419225"/>
            <a:ext cx="4992370" cy="4665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PROFIBUS</a:t>
            </a:r>
            <a:endParaRPr sz="14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19"/>
              </a:spcBef>
            </a:pPr>
            <a:r>
              <a:rPr sz="1200" b="1" spc="5" dirty="0">
                <a:latin typeface="Arial"/>
                <a:cs typeface="Arial"/>
              </a:rPr>
              <a:t>Profibus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(usually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styled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i="1" spc="10" dirty="0">
                <a:latin typeface="Arial"/>
                <a:cs typeface="Arial"/>
              </a:rPr>
              <a:t>PROFIBUS</a:t>
            </a:r>
            <a:r>
              <a:rPr sz="1200" spc="10" dirty="0">
                <a:latin typeface="Arial MT"/>
                <a:cs typeface="Arial MT"/>
              </a:rPr>
              <a:t>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as</a:t>
            </a:r>
            <a:endParaRPr sz="12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portmanteau</a:t>
            </a:r>
            <a:r>
              <a:rPr sz="1200" spc="4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</a:t>
            </a:r>
            <a:r>
              <a:rPr sz="1200" spc="10" dirty="0">
                <a:latin typeface="Arial MT"/>
                <a:cs typeface="Arial MT"/>
              </a:rPr>
              <a:t>cess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Fi</a:t>
            </a:r>
            <a:r>
              <a:rPr sz="1200" spc="5" dirty="0">
                <a:latin typeface="Arial MT"/>
                <a:cs typeface="Arial MT"/>
              </a:rPr>
              <a:t>eld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Bus</a:t>
            </a:r>
            <a:r>
              <a:rPr sz="1200" spc="10" dirty="0">
                <a:latin typeface="Arial MT"/>
                <a:cs typeface="Arial MT"/>
              </a:rPr>
              <a:t>)</a:t>
            </a:r>
            <a:r>
              <a:rPr sz="1200" spc="5" dirty="0">
                <a:latin typeface="Arial MT"/>
                <a:cs typeface="Arial MT"/>
              </a:rPr>
              <a:t> is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standard</a:t>
            </a:r>
            <a:endParaRPr sz="12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Arial MT"/>
                <a:cs typeface="Arial MT"/>
              </a:rPr>
              <a:t>for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fieldbus</a:t>
            </a:r>
            <a:r>
              <a:rPr sz="1200" spc="5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automation</a:t>
            </a:r>
            <a:r>
              <a:rPr sz="1200" spc="8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technology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was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first</a:t>
            </a:r>
            <a:endParaRPr sz="1200" dirty="0">
              <a:latin typeface="Arial MT"/>
              <a:cs typeface="Arial MT"/>
            </a:endParaRPr>
          </a:p>
          <a:p>
            <a:pPr marL="38100" marR="266065">
              <a:lnSpc>
                <a:spcPct val="102200"/>
              </a:lnSpc>
              <a:spcBef>
                <a:spcPts val="15"/>
              </a:spcBef>
            </a:pPr>
            <a:r>
              <a:rPr sz="1200" spc="5" dirty="0">
                <a:latin typeface="Arial MT"/>
                <a:cs typeface="Arial MT"/>
              </a:rPr>
              <a:t>promoted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10" dirty="0">
                <a:latin typeface="Arial MT"/>
                <a:cs typeface="Arial MT"/>
              </a:rPr>
              <a:t> 1989 by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BMBF</a:t>
            </a:r>
            <a:r>
              <a:rPr sz="1200" spc="1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(German </a:t>
            </a:r>
            <a:r>
              <a:rPr sz="1200" spc="5" dirty="0">
                <a:latin typeface="Arial MT"/>
                <a:cs typeface="Arial MT"/>
              </a:rPr>
              <a:t>department</a:t>
            </a:r>
            <a:r>
              <a:rPr sz="1200" spc="10" dirty="0">
                <a:latin typeface="Arial MT"/>
                <a:cs typeface="Arial MT"/>
              </a:rPr>
              <a:t> of </a:t>
            </a:r>
            <a:r>
              <a:rPr sz="1200" spc="5" dirty="0">
                <a:latin typeface="Arial MT"/>
                <a:cs typeface="Arial MT"/>
              </a:rPr>
              <a:t>education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research)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then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u="sng" spc="5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Siemens</a:t>
            </a:r>
            <a:r>
              <a:rPr sz="1200" spc="5" dirty="0">
                <a:latin typeface="Arial MT"/>
                <a:cs typeface="Arial MT"/>
              </a:rPr>
              <a:t>. It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should </a:t>
            </a:r>
            <a:r>
              <a:rPr sz="1200" spc="10" dirty="0">
                <a:latin typeface="Arial MT"/>
                <a:cs typeface="Arial MT"/>
              </a:rPr>
              <a:t>not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be confused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with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Profinet</a:t>
            </a:r>
            <a:r>
              <a:rPr sz="1200" spc="60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Industrial</a:t>
            </a:r>
            <a:r>
              <a:rPr sz="1200" u="sng" spc="8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Ethernet</a:t>
            </a:r>
            <a:r>
              <a:rPr sz="1200" dirty="0">
                <a:latin typeface="Arial MT"/>
                <a:cs typeface="Arial MT"/>
              </a:rPr>
              <a:t>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Profibus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openly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published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IEC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61158.</a:t>
            </a:r>
            <a:endParaRPr sz="1200" dirty="0">
              <a:latin typeface="Arial MT"/>
              <a:cs typeface="Arial MT"/>
            </a:endParaRPr>
          </a:p>
          <a:p>
            <a:pPr marL="38100" marR="511809">
              <a:lnSpc>
                <a:spcPct val="102499"/>
              </a:lnSpc>
              <a:spcBef>
                <a:spcPts val="515"/>
              </a:spcBef>
            </a:pPr>
            <a:r>
              <a:rPr sz="1200" spc="5" dirty="0">
                <a:latin typeface="Arial MT"/>
                <a:cs typeface="Arial MT"/>
              </a:rPr>
              <a:t>There </a:t>
            </a:r>
            <a:r>
              <a:rPr sz="1200" spc="10" dirty="0">
                <a:latin typeface="Arial MT"/>
                <a:cs typeface="Arial MT"/>
              </a:rPr>
              <a:t>are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two</a:t>
            </a:r>
            <a:r>
              <a:rPr sz="1200" spc="5" dirty="0">
                <a:latin typeface="Arial MT"/>
                <a:cs typeface="Arial MT"/>
              </a:rPr>
              <a:t> variations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 PROFIBUS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 </a:t>
            </a:r>
            <a:r>
              <a:rPr sz="1200" spc="10" dirty="0">
                <a:latin typeface="Arial MT"/>
                <a:cs typeface="Arial MT"/>
              </a:rPr>
              <a:t>use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today;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most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commonly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PROFIBUS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DP,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lesser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used,</a:t>
            </a:r>
            <a:r>
              <a:rPr sz="1200" spc="5" dirty="0">
                <a:latin typeface="Arial MT"/>
                <a:cs typeface="Arial MT"/>
              </a:rPr>
              <a:t> application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specific,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PROFIBUS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PA:</a:t>
            </a:r>
            <a:endParaRPr sz="1200" dirty="0">
              <a:latin typeface="Arial MT"/>
              <a:cs typeface="Arial MT"/>
            </a:endParaRPr>
          </a:p>
          <a:p>
            <a:pPr marL="38100" marR="88900">
              <a:lnSpc>
                <a:spcPct val="102200"/>
              </a:lnSpc>
              <a:spcBef>
                <a:spcPts val="520"/>
              </a:spcBef>
            </a:pPr>
            <a:r>
              <a:rPr sz="1200" b="1" spc="10" dirty="0">
                <a:latin typeface="Arial"/>
                <a:cs typeface="Arial"/>
              </a:rPr>
              <a:t>PROFIBUS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DP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(Decentralised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Peripherals)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used to </a:t>
            </a:r>
            <a:r>
              <a:rPr sz="1200" dirty="0">
                <a:latin typeface="Arial MT"/>
                <a:cs typeface="Arial MT"/>
              </a:rPr>
              <a:t>operate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sensors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actuators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20" dirty="0">
                <a:latin typeface="Arial MT"/>
                <a:cs typeface="Arial MT"/>
              </a:rPr>
              <a:t>via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 </a:t>
            </a:r>
            <a:r>
              <a:rPr sz="1200" spc="5" dirty="0">
                <a:latin typeface="Arial MT"/>
                <a:cs typeface="Arial MT"/>
              </a:rPr>
              <a:t>centralised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controller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production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(factory)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automation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applications.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many </a:t>
            </a:r>
            <a:r>
              <a:rPr sz="1200" spc="5" dirty="0">
                <a:latin typeface="Arial MT"/>
                <a:cs typeface="Arial MT"/>
              </a:rPr>
              <a:t>standard diagnostic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options,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particular,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focused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here.</a:t>
            </a:r>
            <a:endParaRPr sz="1200" dirty="0">
              <a:latin typeface="Arial MT"/>
              <a:cs typeface="Arial MT"/>
            </a:endParaRPr>
          </a:p>
          <a:p>
            <a:pPr marL="38100" marR="30480">
              <a:lnSpc>
                <a:spcPct val="102099"/>
              </a:lnSpc>
              <a:spcBef>
                <a:spcPts val="545"/>
              </a:spcBef>
            </a:pPr>
            <a:r>
              <a:rPr sz="1200" b="1" spc="10" dirty="0">
                <a:latin typeface="Arial"/>
                <a:cs typeface="Arial"/>
              </a:rPr>
              <a:t>PROFIBUS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PA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(Process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Automation)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used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monitor </a:t>
            </a:r>
            <a:r>
              <a:rPr sz="1200" spc="10" dirty="0">
                <a:latin typeface="Arial MT"/>
                <a:cs typeface="Arial MT"/>
              </a:rPr>
              <a:t>measuring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equipment </a:t>
            </a:r>
            <a:r>
              <a:rPr sz="1200" spc="20" dirty="0">
                <a:latin typeface="Arial MT"/>
                <a:cs typeface="Arial MT"/>
              </a:rPr>
              <a:t>via </a:t>
            </a:r>
            <a:r>
              <a:rPr sz="1200" spc="10" dirty="0">
                <a:latin typeface="Arial MT"/>
                <a:cs typeface="Arial MT"/>
              </a:rPr>
              <a:t>a process </a:t>
            </a:r>
            <a:r>
              <a:rPr sz="1200" spc="5" dirty="0">
                <a:latin typeface="Arial MT"/>
                <a:cs typeface="Arial MT"/>
              </a:rPr>
              <a:t>control </a:t>
            </a:r>
            <a:r>
              <a:rPr sz="1200" spc="15" dirty="0">
                <a:latin typeface="Arial MT"/>
                <a:cs typeface="Arial MT"/>
              </a:rPr>
              <a:t>system </a:t>
            </a:r>
            <a:r>
              <a:rPr sz="1200" spc="5" dirty="0">
                <a:latin typeface="Arial MT"/>
                <a:cs typeface="Arial MT"/>
              </a:rPr>
              <a:t>in process automation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applications.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variant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designed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15" dirty="0">
                <a:latin typeface="Arial MT"/>
                <a:cs typeface="Arial MT"/>
              </a:rPr>
              <a:t>use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explosion/hazardous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areas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</a:t>
            </a:r>
            <a:r>
              <a:rPr sz="1200" u="sng" spc="10" dirty="0">
                <a:solidFill>
                  <a:srgbClr val="FF0025"/>
                </a:solidFill>
                <a:uFill>
                  <a:solidFill>
                    <a:srgbClr val="FF0025"/>
                  </a:solidFill>
                </a:uFill>
                <a:latin typeface="Arial MT"/>
                <a:cs typeface="Arial MT"/>
              </a:rPr>
              <a:t>Ex-zone</a:t>
            </a:r>
            <a:r>
              <a:rPr sz="1200" spc="2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0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1).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Physical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Layer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(i.e.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cable)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conforms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IEC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61158-2,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which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allows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power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delivered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over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bus to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field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instruments,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while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limiting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current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flows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10" dirty="0">
                <a:latin typeface="Arial MT"/>
                <a:cs typeface="Arial MT"/>
              </a:rPr>
              <a:t> explosive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conditions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are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not </a:t>
            </a:r>
            <a:r>
              <a:rPr sz="1200" spc="5" dirty="0">
                <a:latin typeface="Arial MT"/>
                <a:cs typeface="Arial MT"/>
              </a:rPr>
              <a:t>created, </a:t>
            </a:r>
            <a:r>
              <a:rPr sz="1200" spc="20" dirty="0">
                <a:latin typeface="Arial MT"/>
                <a:cs typeface="Arial MT"/>
              </a:rPr>
              <a:t>even </a:t>
            </a:r>
            <a:r>
              <a:rPr sz="1200" spc="5" dirty="0">
                <a:latin typeface="Arial MT"/>
                <a:cs typeface="Arial MT"/>
              </a:rPr>
              <a:t>if </a:t>
            </a:r>
            <a:r>
              <a:rPr sz="1200" spc="10" dirty="0">
                <a:latin typeface="Arial MT"/>
                <a:cs typeface="Arial MT"/>
              </a:rPr>
              <a:t>a </a:t>
            </a:r>
            <a:r>
              <a:rPr sz="1200" spc="5" dirty="0">
                <a:latin typeface="Arial MT"/>
                <a:cs typeface="Arial MT"/>
              </a:rPr>
              <a:t>malfunction </a:t>
            </a:r>
            <a:r>
              <a:rPr sz="1200" spc="10" dirty="0">
                <a:latin typeface="Arial MT"/>
                <a:cs typeface="Arial MT"/>
              </a:rPr>
              <a:t>occurs. The </a:t>
            </a:r>
            <a:r>
              <a:rPr sz="1200" spc="5" dirty="0">
                <a:latin typeface="Arial MT"/>
                <a:cs typeface="Arial MT"/>
              </a:rPr>
              <a:t>number </a:t>
            </a:r>
            <a:r>
              <a:rPr sz="1200" spc="10" dirty="0">
                <a:latin typeface="Arial MT"/>
                <a:cs typeface="Arial MT"/>
              </a:rPr>
              <a:t>of </a:t>
            </a:r>
            <a:r>
              <a:rPr sz="1200" spc="15" dirty="0">
                <a:latin typeface="Arial MT"/>
                <a:cs typeface="Arial MT"/>
              </a:rPr>
              <a:t>devices 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25" dirty="0" smtClean="0">
                <a:latin typeface="Arial MT"/>
                <a:cs typeface="Arial MT"/>
              </a:rPr>
              <a:t>attach</a:t>
            </a:r>
            <a:r>
              <a:rPr lang="en-IN" sz="1200" spc="-125" dirty="0" err="1" smtClean="0">
                <a:latin typeface="Arial MT"/>
                <a:cs typeface="Arial MT"/>
              </a:rPr>
              <a:t>ed</a:t>
            </a:r>
            <a:r>
              <a:rPr lang="en-IN" sz="1200" spc="-125" dirty="0" smtClean="0">
                <a:latin typeface="Arial MT"/>
                <a:cs typeface="Arial MT"/>
              </a:rPr>
              <a:t> to </a:t>
            </a:r>
            <a:r>
              <a:rPr sz="1200" spc="10" dirty="0" smtClean="0">
                <a:latin typeface="Arial MT"/>
                <a:cs typeface="Arial MT"/>
              </a:rPr>
              <a:t>a</a:t>
            </a:r>
            <a:r>
              <a:rPr sz="1200" spc="20" dirty="0" smtClean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PA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segment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limited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feature.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2466" y="1965452"/>
            <a:ext cx="4927600" cy="4290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C37.94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/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C37.118</a:t>
            </a:r>
            <a:endParaRPr sz="1400">
              <a:latin typeface="Arial"/>
              <a:cs typeface="Arial"/>
            </a:endParaRPr>
          </a:p>
          <a:p>
            <a:pPr marL="12700" marR="76835">
              <a:lnSpc>
                <a:spcPct val="102099"/>
              </a:lnSpc>
              <a:spcBef>
                <a:spcPts val="890"/>
              </a:spcBef>
            </a:pP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dirty="0">
                <a:latin typeface="Arial MT"/>
                <a:cs typeface="Arial MT"/>
              </a:rPr>
              <a:t>IEEE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C37</a:t>
            </a:r>
            <a:r>
              <a:rPr sz="1200" spc="5" dirty="0">
                <a:latin typeface="Arial MT"/>
                <a:cs typeface="Arial MT"/>
              </a:rPr>
              <a:t>.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94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Times</a:t>
            </a:r>
            <a:r>
              <a:rPr sz="1200" spc="10" dirty="0">
                <a:latin typeface="Arial MT"/>
                <a:cs typeface="Arial MT"/>
              </a:rPr>
              <a:t> 64 </a:t>
            </a:r>
            <a:r>
              <a:rPr sz="1200" dirty="0">
                <a:latin typeface="Arial MT"/>
                <a:cs typeface="Arial MT"/>
              </a:rPr>
              <a:t>Kilobit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Per </a:t>
            </a:r>
            <a:r>
              <a:rPr sz="1200" spc="5" dirty="0">
                <a:latin typeface="Arial MT"/>
                <a:cs typeface="Arial MT"/>
              </a:rPr>
              <a:t>Second</a:t>
            </a:r>
            <a:r>
              <a:rPr sz="1200" spc="10" dirty="0">
                <a:latin typeface="Arial MT"/>
                <a:cs typeface="Arial MT"/>
              </a:rPr>
              <a:t> Optical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Fiber Interfaces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Between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Teleprotection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Multiplexer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Equipment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(2002)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provides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plug-and-play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transparent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communications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between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different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manufacturers'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teleprotection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 </a:t>
            </a:r>
            <a:r>
              <a:rPr sz="1200" spc="5" dirty="0">
                <a:latin typeface="Arial MT"/>
                <a:cs typeface="Arial MT"/>
              </a:rPr>
              <a:t>multiplexer</a:t>
            </a:r>
            <a:r>
              <a:rPr sz="1200" spc="15" dirty="0">
                <a:latin typeface="Arial MT"/>
                <a:cs typeface="Arial MT"/>
              </a:rPr>
              <a:t> devices </a:t>
            </a:r>
            <a:r>
              <a:rPr sz="1200" spc="10" dirty="0">
                <a:latin typeface="Arial MT"/>
                <a:cs typeface="Arial MT"/>
              </a:rPr>
              <a:t>using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multimode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optical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fiber.</a:t>
            </a:r>
            <a:endParaRPr sz="1200">
              <a:latin typeface="Arial MT"/>
              <a:cs typeface="Arial MT"/>
            </a:endParaRPr>
          </a:p>
          <a:p>
            <a:pPr marL="12700" marR="25400">
              <a:lnSpc>
                <a:spcPct val="102499"/>
              </a:lnSpc>
              <a:spcBef>
                <a:spcPts val="515"/>
              </a:spcBef>
            </a:pP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C37</a:t>
            </a:r>
            <a:r>
              <a:rPr sz="1200" spc="5" dirty="0">
                <a:latin typeface="Arial MT"/>
                <a:cs typeface="Arial MT"/>
              </a:rPr>
              <a:t>.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b="1" spc="-20" dirty="0">
                <a:latin typeface="Arial"/>
                <a:cs typeface="Arial"/>
              </a:rPr>
              <a:t>118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defines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 </a:t>
            </a:r>
            <a:r>
              <a:rPr sz="1200" spc="5" dirty="0">
                <a:latin typeface="Arial MT"/>
                <a:cs typeface="Arial MT"/>
              </a:rPr>
              <a:t>method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exchange of </a:t>
            </a:r>
            <a:r>
              <a:rPr sz="1200" spc="5" dirty="0">
                <a:latin typeface="Arial MT"/>
                <a:cs typeface="Arial MT"/>
              </a:rPr>
              <a:t>synchronized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phasor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measurement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between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power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equipment.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It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specifies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messaging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including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types,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use</a:t>
            </a:r>
            <a:r>
              <a:rPr sz="1200" spc="-5" dirty="0">
                <a:latin typeface="Arial MT"/>
                <a:cs typeface="Arial MT"/>
              </a:rPr>
              <a:t>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contents,</a:t>
            </a:r>
            <a:r>
              <a:rPr sz="1200" spc="10" dirty="0">
                <a:latin typeface="Arial MT"/>
                <a:cs typeface="Arial MT"/>
              </a:rPr>
              <a:t> and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data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formats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 real-time</a:t>
            </a:r>
            <a:r>
              <a:rPr sz="1200" spc="10" dirty="0">
                <a:latin typeface="Arial MT"/>
                <a:cs typeface="Arial MT"/>
              </a:rPr>
              <a:t> communication</a:t>
            </a:r>
            <a:r>
              <a:rPr sz="1200" spc="5" dirty="0">
                <a:latin typeface="Arial MT"/>
                <a:cs typeface="Arial MT"/>
              </a:rPr>
              <a:t> between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Phasor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Measurement </a:t>
            </a:r>
            <a:r>
              <a:rPr sz="1200" spc="5" dirty="0">
                <a:latin typeface="Arial MT"/>
                <a:cs typeface="Arial MT"/>
              </a:rPr>
              <a:t>Units </a:t>
            </a:r>
            <a:r>
              <a:rPr sz="1200" spc="10" dirty="0">
                <a:latin typeface="Arial MT"/>
                <a:cs typeface="Arial MT"/>
              </a:rPr>
              <a:t> (PMU),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Phasor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Data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Concentrators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(PDC), 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other applications.</a:t>
            </a:r>
            <a:endParaRPr sz="1200">
              <a:latin typeface="Arial MT"/>
              <a:cs typeface="Arial MT"/>
            </a:endParaRPr>
          </a:p>
          <a:p>
            <a:pPr marL="12700" marR="156845">
              <a:lnSpc>
                <a:spcPct val="102499"/>
              </a:lnSpc>
              <a:spcBef>
                <a:spcPts val="515"/>
              </a:spcBef>
            </a:pPr>
            <a:r>
              <a:rPr sz="1200" b="1" dirty="0">
                <a:latin typeface="Arial"/>
                <a:cs typeface="Arial"/>
              </a:rPr>
              <a:t>LonWorks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(local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operating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"/>
                <a:cs typeface="Arial"/>
              </a:rPr>
              <a:t>network</a:t>
            </a:r>
            <a:r>
              <a:rPr sz="1200" dirty="0">
                <a:latin typeface="Arial MT"/>
                <a:cs typeface="Arial MT"/>
              </a:rPr>
              <a:t>)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networking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platform </a:t>
            </a:r>
            <a:r>
              <a:rPr sz="1200" spc="5" dirty="0">
                <a:latin typeface="Arial MT"/>
                <a:cs typeface="Arial MT"/>
              </a:rPr>
              <a:t> specifically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created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</a:t>
            </a:r>
            <a:r>
              <a:rPr sz="1200" spc="5" dirty="0">
                <a:latin typeface="Arial MT"/>
                <a:cs typeface="Arial MT"/>
              </a:rPr>
              <a:t>address </a:t>
            </a: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spc="5" dirty="0">
                <a:latin typeface="Arial MT"/>
                <a:cs typeface="Arial MT"/>
              </a:rPr>
              <a:t>needs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 </a:t>
            </a:r>
            <a:r>
              <a:rPr sz="1200" spc="5" dirty="0">
                <a:latin typeface="Arial MT"/>
                <a:cs typeface="Arial MT"/>
              </a:rPr>
              <a:t>control applications.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platform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built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protocol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created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Echelon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Corporation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networking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over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media such as twisted </a:t>
            </a:r>
            <a:r>
              <a:rPr sz="1200" spc="-15" dirty="0">
                <a:latin typeface="Arial MT"/>
                <a:cs typeface="Arial MT"/>
              </a:rPr>
              <a:t>pair,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powerlines,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fiber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optics,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RF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2200"/>
              </a:lnSpc>
              <a:spcBef>
                <a:spcPts val="525"/>
              </a:spcBef>
            </a:pP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b="1" spc="-10" dirty="0">
                <a:latin typeface="Arial"/>
                <a:cs typeface="Arial"/>
              </a:rPr>
              <a:t>SPA</a:t>
            </a:r>
            <a:r>
              <a:rPr sz="1200" spc="-10" dirty="0">
                <a:latin typeface="Arial MT"/>
                <a:cs typeface="Arial MT"/>
              </a:rPr>
              <a:t>-Bus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b="1" spc="5" dirty="0">
                <a:latin typeface="Arial"/>
                <a:cs typeface="Arial"/>
              </a:rPr>
              <a:t>protocol </a:t>
            </a:r>
            <a:r>
              <a:rPr sz="1200" spc="5" dirty="0">
                <a:latin typeface="Arial MT"/>
                <a:cs typeface="Arial MT"/>
              </a:rPr>
              <a:t>was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designed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"/>
                <a:cs typeface="Arial"/>
              </a:rPr>
              <a:t>use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as</a:t>
            </a:r>
            <a:r>
              <a:rPr sz="1200" spc="10" dirty="0">
                <a:latin typeface="Arial MT"/>
                <a:cs typeface="Arial MT"/>
              </a:rPr>
              <a:t> 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field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bus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ABB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company.</a:t>
            </a:r>
            <a:r>
              <a:rPr sz="1200" spc="5" dirty="0">
                <a:latin typeface="Arial MT"/>
                <a:cs typeface="Arial MT"/>
              </a:rPr>
              <a:t> It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enables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coupling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 devices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such as</a:t>
            </a:r>
            <a:r>
              <a:rPr sz="1200" spc="5" dirty="0">
                <a:latin typeface="Arial MT"/>
                <a:cs typeface="Arial MT"/>
              </a:rPr>
              <a:t> protection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relays, </a:t>
            </a:r>
            <a:r>
              <a:rPr sz="1200" spc="10" dirty="0">
                <a:latin typeface="Arial MT"/>
                <a:cs typeface="Arial MT"/>
              </a:rPr>
              <a:t> bay control </a:t>
            </a:r>
            <a:r>
              <a:rPr sz="1200" spc="5" dirty="0">
                <a:latin typeface="Arial MT"/>
                <a:cs typeface="Arial MT"/>
              </a:rPr>
              <a:t>units etc. </a:t>
            </a:r>
            <a:r>
              <a:rPr sz="1200" spc="10" dirty="0">
                <a:latin typeface="Arial MT"/>
                <a:cs typeface="Arial MT"/>
              </a:rPr>
              <a:t>to a </a:t>
            </a:r>
            <a:r>
              <a:rPr sz="1200" spc="5" dirty="0">
                <a:latin typeface="Arial MT"/>
                <a:cs typeface="Arial MT"/>
              </a:rPr>
              <a:t>central </a:t>
            </a:r>
            <a:r>
              <a:rPr sz="1200" spc="10" dirty="0">
                <a:latin typeface="Arial MT"/>
                <a:cs typeface="Arial MT"/>
              </a:rPr>
              <a:t>device. </a:t>
            </a:r>
            <a:r>
              <a:rPr sz="1200" b="1" spc="-5" dirty="0">
                <a:latin typeface="Arial"/>
                <a:cs typeface="Arial"/>
              </a:rPr>
              <a:t>SPA</a:t>
            </a:r>
            <a:r>
              <a:rPr sz="1200" spc="-5" dirty="0">
                <a:latin typeface="Arial MT"/>
                <a:cs typeface="Arial MT"/>
              </a:rPr>
              <a:t>-Busoperates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with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asynchronous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serial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interfaces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baud </a:t>
            </a:r>
            <a:r>
              <a:rPr sz="1200" spc="10" dirty="0">
                <a:latin typeface="Arial MT"/>
                <a:cs typeface="Arial MT"/>
              </a:rPr>
              <a:t>rates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9600 </a:t>
            </a:r>
            <a:r>
              <a:rPr sz="1200" spc="10" dirty="0">
                <a:latin typeface="Arial MT"/>
                <a:cs typeface="Arial MT"/>
              </a:rPr>
              <a:t>Baud.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latin typeface="Arial MT"/>
                <a:cs typeface="Arial MT"/>
              </a:rPr>
              <a:t>ASCII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format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b="1" dirty="0">
                <a:latin typeface="Arial"/>
                <a:cs typeface="Arial"/>
              </a:rPr>
              <a:t>used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encoding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24282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Comparison</a:t>
            </a:r>
            <a:r>
              <a:rPr sz="1400" b="1" spc="5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of</a:t>
            </a:r>
            <a:r>
              <a:rPr sz="1400" b="1" spc="1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Functionality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7" y="492391"/>
            <a:ext cx="8328154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Substation</a:t>
            </a:r>
            <a:r>
              <a:rPr sz="4000" spc="-150" dirty="0"/>
              <a:t> </a:t>
            </a:r>
            <a:r>
              <a:rPr sz="4000" spc="5" dirty="0"/>
              <a:t>Automation</a:t>
            </a:r>
            <a:r>
              <a:rPr sz="4000" spc="-35" dirty="0"/>
              <a:t> </a:t>
            </a:r>
            <a:r>
              <a:rPr sz="4000" spc="5" dirty="0"/>
              <a:t>System</a:t>
            </a:r>
            <a:r>
              <a:rPr sz="4000" spc="-45" dirty="0"/>
              <a:t> </a:t>
            </a:r>
            <a:r>
              <a:rPr sz="4000" spc="5" dirty="0"/>
              <a:t>–</a:t>
            </a:r>
            <a:r>
              <a:rPr sz="4000" spc="-5" dirty="0"/>
              <a:t> </a:t>
            </a:r>
            <a:r>
              <a:rPr sz="4000" spc="5" dirty="0"/>
              <a:t>Com</a:t>
            </a:r>
            <a:r>
              <a:rPr sz="4000" spc="50" dirty="0"/>
              <a:t>m</a:t>
            </a:r>
            <a:r>
              <a:rPr sz="4000" spc="5" dirty="0"/>
              <a:t>unication</a:t>
            </a:r>
            <a:r>
              <a:rPr sz="4000" dirty="0"/>
              <a:t> </a:t>
            </a:r>
            <a:r>
              <a:rPr sz="4000" spc="5" dirty="0"/>
              <a:t>Protocols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36482" y="2305812"/>
          <a:ext cx="4200523" cy="2901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790"/>
                <a:gridCol w="779145"/>
                <a:gridCol w="890269"/>
                <a:gridCol w="982980"/>
                <a:gridCol w="688339"/>
              </a:tblGrid>
              <a:tr h="304895">
                <a:tc>
                  <a:txBody>
                    <a:bodyPr/>
                    <a:lstStyle/>
                    <a:p>
                      <a:pPr marL="41275" marR="281940">
                        <a:lnSpc>
                          <a:spcPts val="118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ocol 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feature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0"/>
                        </a:lnSpc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IEC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61850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64135">
                        <a:lnSpc>
                          <a:spcPts val="1180"/>
                        </a:lnSpc>
                      </a:pP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IEC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60870-5- </a:t>
                      </a:r>
                      <a:r>
                        <a:rPr sz="10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101/104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IEC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60870-5-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275">
                        <a:lnSpc>
                          <a:spcPts val="1135"/>
                        </a:lnSpc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275590">
                        <a:lnSpc>
                          <a:spcPts val="1180"/>
                        </a:lnSpc>
                      </a:pPr>
                      <a:r>
                        <a:rPr sz="10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IEC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61970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</a:tr>
              <a:tr h="456723">
                <a:tc>
                  <a:txBody>
                    <a:bodyPr/>
                    <a:lstStyle/>
                    <a:p>
                      <a:pPr marL="41275">
                        <a:lnSpc>
                          <a:spcPts val="1175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Read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Write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X,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40640" marR="22161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ients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– 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servers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75"/>
                        </a:lnSpc>
                      </a:pPr>
                      <a:r>
                        <a:rPr sz="1000" spc="20" dirty="0">
                          <a:latin typeface="Arial MT"/>
                          <a:cs typeface="Arial MT"/>
                        </a:rPr>
                        <a:t>X,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38735" marR="332740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Master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–  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slaves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X,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Master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slaves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53066">
                <a:tc>
                  <a:txBody>
                    <a:bodyPr/>
                    <a:lstStyle/>
                    <a:p>
                      <a:pPr marL="41275">
                        <a:lnSpc>
                          <a:spcPts val="1105"/>
                        </a:lnSpc>
                      </a:pPr>
                      <a:r>
                        <a:rPr sz="1000" spc="15" dirty="0">
                          <a:latin typeface="Arial MT"/>
                          <a:cs typeface="Arial MT"/>
                        </a:rPr>
                        <a:t>Commands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06895">
                <a:tc>
                  <a:txBody>
                    <a:bodyPr/>
                    <a:lstStyle/>
                    <a:p>
                      <a:pPr marL="41275" marR="40640">
                        <a:lnSpc>
                          <a:spcPts val="1180"/>
                        </a:lnSpc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pontane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us 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events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Reports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311150">
                        <a:lnSpc>
                          <a:spcPts val="1180"/>
                        </a:lnSpc>
                      </a:pPr>
                      <a:r>
                        <a:rPr sz="1000" spc="15" dirty="0">
                          <a:latin typeface="Arial MT"/>
                          <a:cs typeface="Arial MT"/>
                        </a:rPr>
                        <a:t>Polled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balanced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polled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marL="41275" marR="294640">
                        <a:lnSpc>
                          <a:spcPts val="1180"/>
                        </a:lnSpc>
                      </a:pPr>
                      <a:r>
                        <a:rPr sz="1000" spc="-3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ealtime 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events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5"/>
                        </a:lnSpc>
                      </a:pPr>
                      <a:r>
                        <a:rPr sz="1000" spc="20" dirty="0">
                          <a:latin typeface="Arial MT"/>
                          <a:cs typeface="Arial MT"/>
                        </a:rPr>
                        <a:t>GOOSE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marL="41275" marR="325120">
                        <a:lnSpc>
                          <a:spcPts val="1180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Analog 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sam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0"/>
                        </a:lnSpc>
                      </a:pPr>
                      <a:r>
                        <a:rPr sz="1000" spc="15" dirty="0">
                          <a:latin typeface="Arial MT"/>
                          <a:cs typeface="Arial MT"/>
                        </a:rPr>
                        <a:t>SAV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marL="41275" marR="286385">
                        <a:lnSpc>
                          <a:spcPts val="1180"/>
                        </a:lnSpc>
                      </a:pPr>
                      <a:r>
                        <a:rPr sz="1000" spc="-3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ec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ry  services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55066">
                <a:tc>
                  <a:txBody>
                    <a:bodyPr/>
                    <a:lstStyle/>
                    <a:p>
                      <a:pPr marL="41275">
                        <a:lnSpc>
                          <a:spcPts val="1120"/>
                        </a:lnSpc>
                      </a:pPr>
                      <a:r>
                        <a:rPr sz="1000" spc="5" dirty="0">
                          <a:latin typeface="Arial MT"/>
                          <a:cs typeface="Arial MT"/>
                        </a:rPr>
                        <a:t>File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services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2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2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20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Dist.Record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2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marL="41275" marR="170180">
                        <a:lnSpc>
                          <a:spcPts val="1180"/>
                        </a:lnSpc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pplication 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semantics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Protection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marL="41275" marR="110489">
                        <a:lnSpc>
                          <a:spcPts val="1180"/>
                        </a:lnSpc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ngineering 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support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5"/>
                        </a:lnSpc>
                      </a:pPr>
                      <a:r>
                        <a:rPr sz="1000" spc="10" dirty="0">
                          <a:latin typeface="Arial MT"/>
                          <a:cs typeface="Arial MT"/>
                        </a:rPr>
                        <a:t>SCL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-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85"/>
                        </a:lnSpc>
                      </a:pPr>
                      <a:r>
                        <a:rPr sz="1000" spc="15" dirty="0">
                          <a:latin typeface="Arial MT"/>
                          <a:cs typeface="Arial MT"/>
                        </a:rPr>
                        <a:t>CIM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458203" y="5339588"/>
            <a:ext cx="3582670" cy="772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 MT"/>
                <a:cs typeface="Arial MT"/>
              </a:rPr>
              <a:t>CIM: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Common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Information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Model</a:t>
            </a:r>
            <a:endParaRPr sz="1200">
              <a:latin typeface="Arial MT"/>
              <a:cs typeface="Arial MT"/>
            </a:endParaRPr>
          </a:p>
          <a:p>
            <a:pPr marL="12700" marR="744220">
              <a:lnSpc>
                <a:spcPct val="101699"/>
              </a:lnSpc>
            </a:pPr>
            <a:r>
              <a:rPr sz="1200" spc="10" dirty="0">
                <a:latin typeface="Arial MT"/>
                <a:cs typeface="Arial MT"/>
              </a:rPr>
              <a:t>SCL: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Substation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Configuration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Language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SAV: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Sampled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Analog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Values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15" dirty="0">
                <a:latin typeface="Arial MT"/>
                <a:cs typeface="Arial MT"/>
              </a:rPr>
              <a:t>GOOSE:</a:t>
            </a:r>
            <a:r>
              <a:rPr sz="1200" spc="5" dirty="0">
                <a:latin typeface="Arial MT"/>
                <a:cs typeface="Arial MT"/>
              </a:rPr>
              <a:t> Generic</a:t>
            </a:r>
            <a:r>
              <a:rPr sz="1200" spc="10" dirty="0">
                <a:latin typeface="Arial MT"/>
                <a:cs typeface="Arial MT"/>
              </a:rPr>
              <a:t> Object </a:t>
            </a:r>
            <a:r>
              <a:rPr sz="1200" spc="5" dirty="0">
                <a:latin typeface="Arial MT"/>
                <a:cs typeface="Arial MT"/>
              </a:rPr>
              <a:t>Oriented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Substation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Event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647" y="1981200"/>
            <a:ext cx="3221990" cy="1896110"/>
          </a:xfrm>
          <a:prstGeom prst="rect">
            <a:avLst/>
          </a:prstGeom>
          <a:solidFill>
            <a:srgbClr val="FF0025"/>
          </a:solidFill>
        </p:spPr>
        <p:txBody>
          <a:bodyPr vert="horz" wrap="square" lIns="0" tIns="21336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680"/>
              </a:spcBef>
            </a:pPr>
            <a:r>
              <a:rPr sz="1750" dirty="0">
                <a:solidFill>
                  <a:srgbClr val="FFFFFF"/>
                </a:solidFill>
                <a:latin typeface="Arial MT"/>
                <a:cs typeface="Arial MT"/>
              </a:rPr>
              <a:t>Ethernet</a:t>
            </a:r>
            <a:r>
              <a:rPr sz="175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 MT"/>
                <a:cs typeface="Arial MT"/>
              </a:rPr>
              <a:t>Topology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62707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6708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47164"/>
            <a:ext cx="10216515" cy="42233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65"/>
              </a:spcBef>
            </a:pPr>
            <a:r>
              <a:rPr sz="1200" spc="5" dirty="0">
                <a:latin typeface="Arial MT"/>
                <a:cs typeface="Arial MT"/>
              </a:rPr>
              <a:t>The </a:t>
            </a:r>
            <a:r>
              <a:rPr sz="1200" b="1" dirty="0">
                <a:latin typeface="Arial"/>
                <a:cs typeface="Arial"/>
              </a:rPr>
              <a:t>geographical layout together with </a:t>
            </a:r>
            <a:r>
              <a:rPr sz="1200" b="1" spc="15" dirty="0">
                <a:latin typeface="Arial"/>
                <a:cs typeface="Arial"/>
              </a:rPr>
              <a:t>EMI </a:t>
            </a:r>
            <a:r>
              <a:rPr sz="1200" b="1" spc="-5" dirty="0">
                <a:latin typeface="Arial"/>
                <a:cs typeface="Arial"/>
              </a:rPr>
              <a:t>environment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 availability</a:t>
            </a:r>
            <a:r>
              <a:rPr sz="1200" b="1" dirty="0">
                <a:latin typeface="Arial"/>
                <a:cs typeface="Arial"/>
              </a:rPr>
              <a:t> requirements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influence </a:t>
            </a:r>
            <a:r>
              <a:rPr sz="1200" spc="10" dirty="0">
                <a:latin typeface="Arial MT"/>
                <a:cs typeface="Arial MT"/>
              </a:rPr>
              <a:t>the communication system costs </a:t>
            </a:r>
            <a:r>
              <a:rPr sz="1200" dirty="0">
                <a:latin typeface="Arial MT"/>
                <a:cs typeface="Arial MT"/>
              </a:rPr>
              <a:t>quite </a:t>
            </a:r>
            <a:r>
              <a:rPr sz="1200" spc="5" dirty="0">
                <a:latin typeface="Arial MT"/>
                <a:cs typeface="Arial MT"/>
              </a:rPr>
              <a:t>strongly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(glass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versus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wire,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lengths,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ring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versus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star)</a:t>
            </a:r>
            <a:endParaRPr sz="12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171450" algn="l"/>
              </a:tabLst>
            </a:pPr>
            <a:r>
              <a:rPr sz="1200" b="1" spc="-5" dirty="0">
                <a:solidFill>
                  <a:srgbClr val="009900"/>
                </a:solidFill>
                <a:latin typeface="Arial"/>
                <a:cs typeface="Arial"/>
              </a:rPr>
              <a:t>Inside</a:t>
            </a:r>
            <a:r>
              <a:rPr sz="1200" b="1" spc="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cubicles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b="1" spc="15" dirty="0">
                <a:solidFill>
                  <a:srgbClr val="009900"/>
                </a:solidFill>
                <a:latin typeface="Arial"/>
                <a:cs typeface="Arial"/>
              </a:rPr>
              <a:t>Cu</a:t>
            </a:r>
            <a:r>
              <a:rPr sz="1200" b="1" spc="-2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009900"/>
                </a:solidFill>
                <a:latin typeface="Arial"/>
                <a:cs typeface="Arial"/>
              </a:rPr>
              <a:t>wires</a:t>
            </a:r>
            <a:r>
              <a:rPr sz="1200" b="1" spc="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200" spc="15" dirty="0">
                <a:latin typeface="Arial MT"/>
                <a:cs typeface="Arial MT"/>
              </a:rPr>
              <a:t>may</a:t>
            </a:r>
            <a:r>
              <a:rPr sz="1200" dirty="0">
                <a:latin typeface="Arial MT"/>
                <a:cs typeface="Arial MT"/>
              </a:rPr>
              <a:t> be </a:t>
            </a:r>
            <a:r>
              <a:rPr sz="1200" spc="10" dirty="0">
                <a:latin typeface="Arial MT"/>
                <a:cs typeface="Arial MT"/>
              </a:rPr>
              <a:t>used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(screening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cubicle)</a:t>
            </a:r>
            <a:endParaRPr sz="12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171450" algn="l"/>
              </a:tabLst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Outside/between</a:t>
            </a:r>
            <a:r>
              <a:rPr sz="12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10" dirty="0">
                <a:latin typeface="Arial MT"/>
                <a:cs typeface="Arial MT"/>
              </a:rPr>
              <a:t>cubicles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Fiber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Optic</a:t>
            </a:r>
            <a:r>
              <a:rPr sz="12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5" dirty="0">
                <a:latin typeface="Arial MT"/>
                <a:cs typeface="Arial MT"/>
              </a:rPr>
              <a:t>cables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are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must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"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b="1" dirty="0">
                <a:latin typeface="Arial"/>
                <a:cs typeface="Arial"/>
              </a:rPr>
              <a:t>Switches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must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be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“SA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proof”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(IEC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61850-3)</a:t>
            </a:r>
            <a:endParaRPr sz="1200">
              <a:latin typeface="Arial"/>
              <a:cs typeface="Arial"/>
            </a:endParaRPr>
          </a:p>
          <a:p>
            <a:pPr marL="170815" marR="6344920" indent="-158750">
              <a:lnSpc>
                <a:spcPts val="1320"/>
              </a:lnSpc>
              <a:spcBef>
                <a:spcPts val="575"/>
              </a:spcBef>
              <a:buFont typeface="Wingdings"/>
              <a:buChar char=""/>
              <a:tabLst>
                <a:tab pos="171450" algn="l"/>
              </a:tabLst>
            </a:pPr>
            <a:r>
              <a:rPr sz="1200" spc="10" dirty="0">
                <a:latin typeface="Arial MT"/>
                <a:cs typeface="Arial MT"/>
              </a:rPr>
              <a:t>Environmental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conditions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same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protection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IEDs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(EMC,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Temperature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etc.)</a:t>
            </a:r>
            <a:endParaRPr sz="12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171450" algn="l"/>
              </a:tabLst>
            </a:pPr>
            <a:r>
              <a:rPr sz="1200" spc="5" dirty="0">
                <a:latin typeface="Arial MT"/>
                <a:cs typeface="Arial MT"/>
              </a:rPr>
              <a:t>Power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supply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from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Station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battery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(110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–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220</a:t>
            </a:r>
            <a:r>
              <a:rPr sz="1200" spc="15" dirty="0">
                <a:latin typeface="Arial MT"/>
                <a:cs typeface="Arial MT"/>
              </a:rPr>
              <a:t> V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DC)</a:t>
            </a:r>
            <a:endParaRPr sz="12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171450" algn="l"/>
              </a:tabLst>
            </a:pPr>
            <a:r>
              <a:rPr sz="1200" spc="10" dirty="0">
                <a:latin typeface="Arial MT"/>
                <a:cs typeface="Arial MT"/>
              </a:rPr>
              <a:t>Managed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switches</a:t>
            </a:r>
            <a:r>
              <a:rPr sz="1200" spc="5" dirty="0">
                <a:latin typeface="Arial MT"/>
                <a:cs typeface="Arial MT"/>
              </a:rPr>
              <a:t> (Priorities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tag,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VLAN,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more)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"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200" b="1" spc="5" dirty="0">
                <a:latin typeface="Arial"/>
                <a:cs typeface="Arial"/>
              </a:rPr>
              <a:t>The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Ethernet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LAN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is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subpart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of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station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needs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engineering,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configuration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supervision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as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any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other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subpart</a:t>
            </a:r>
            <a:endParaRPr sz="120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Font typeface="Wingdings"/>
              <a:buChar char=""/>
              <a:tabLst>
                <a:tab pos="262255" algn="l"/>
                <a:tab pos="262890" algn="l"/>
              </a:tabLst>
            </a:pPr>
            <a:r>
              <a:rPr sz="1200" spc="1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network </a:t>
            </a:r>
            <a:r>
              <a:rPr sz="1200" spc="10" dirty="0">
                <a:latin typeface="Arial MT"/>
                <a:cs typeface="Arial MT"/>
              </a:rPr>
              <a:t>management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appropriate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"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200" b="1" spc="10" dirty="0">
                <a:latin typeface="Arial"/>
                <a:cs typeface="Arial"/>
              </a:rPr>
              <a:t>The 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topology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depends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on </a:t>
            </a:r>
            <a:r>
              <a:rPr sz="1200" b="1" spc="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number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constraints:</a:t>
            </a:r>
            <a:endParaRPr sz="120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262255" algn="l"/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Operational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requirements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substation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262255" algn="l"/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Size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substation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262255" algn="l"/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Reliability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availability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82519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40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spc="5" dirty="0"/>
              <a:t>Substation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3438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00777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1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5" dirty="0"/>
              <a:t>Substation</a:t>
            </a:r>
            <a:r>
              <a:rPr spc="-40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5" dirty="0"/>
              <a:t>Star</a:t>
            </a:r>
            <a:r>
              <a:rPr spc="-80" dirty="0"/>
              <a:t> </a:t>
            </a:r>
            <a:r>
              <a:rPr spc="-25" dirty="0"/>
              <a:t>Topology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2264663" y="2490216"/>
            <a:ext cx="3157855" cy="2996565"/>
            <a:chOff x="2264663" y="2490216"/>
            <a:chExt cx="3157855" cy="2996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2490216"/>
              <a:ext cx="121920" cy="182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2584" y="2950464"/>
              <a:ext cx="749807" cy="121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07863" y="2667000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4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5264" y="3072383"/>
              <a:ext cx="1536700" cy="384175"/>
            </a:xfrm>
            <a:custGeom>
              <a:avLst/>
              <a:gdLst/>
              <a:ahLst/>
              <a:cxnLst/>
              <a:rect l="l" t="t" r="r" b="b"/>
              <a:pathLst>
                <a:path w="1536700" h="384175">
                  <a:moveTo>
                    <a:pt x="1533144" y="0"/>
                  </a:moveTo>
                  <a:lnTo>
                    <a:pt x="1533144" y="192023"/>
                  </a:lnTo>
                </a:path>
                <a:path w="1536700" h="384175">
                  <a:moveTo>
                    <a:pt x="1536192" y="192023"/>
                  </a:moveTo>
                  <a:lnTo>
                    <a:pt x="640080" y="192023"/>
                  </a:lnTo>
                </a:path>
                <a:path w="1536700" h="384175">
                  <a:moveTo>
                    <a:pt x="640080" y="198119"/>
                  </a:moveTo>
                  <a:lnTo>
                    <a:pt x="640080" y="374903"/>
                  </a:lnTo>
                </a:path>
                <a:path w="1536700" h="384175">
                  <a:moveTo>
                    <a:pt x="0" y="54863"/>
                  </a:moveTo>
                  <a:lnTo>
                    <a:pt x="0" y="384047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4663" y="4974336"/>
              <a:ext cx="1597152" cy="5120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43200" y="4840223"/>
              <a:ext cx="698500" cy="207645"/>
            </a:xfrm>
            <a:custGeom>
              <a:avLst/>
              <a:gdLst/>
              <a:ahLst/>
              <a:cxnLst/>
              <a:rect l="l" t="t" r="r" b="b"/>
              <a:pathLst>
                <a:path w="698500" h="207645">
                  <a:moveTo>
                    <a:pt x="0" y="6096"/>
                  </a:moveTo>
                  <a:lnTo>
                    <a:pt x="691895" y="6096"/>
                  </a:lnTo>
                </a:path>
                <a:path w="698500" h="207645">
                  <a:moveTo>
                    <a:pt x="697991" y="0"/>
                  </a:moveTo>
                  <a:lnTo>
                    <a:pt x="697991" y="207263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32452" y="2294635"/>
            <a:ext cx="10934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5" dirty="0">
                <a:latin typeface="Arial"/>
                <a:cs typeface="Arial"/>
              </a:rPr>
              <a:t>SNTP</a:t>
            </a:r>
            <a:r>
              <a:rPr sz="950" b="1" spc="-1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Time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Master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5844" y="3672332"/>
            <a:ext cx="299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0025"/>
                </a:solidFill>
                <a:latin typeface="Arial"/>
                <a:cs typeface="Arial"/>
              </a:rPr>
              <a:t>L</a:t>
            </a:r>
            <a:r>
              <a:rPr sz="1050" b="1" spc="-20" dirty="0">
                <a:solidFill>
                  <a:srgbClr val="FF0025"/>
                </a:solidFill>
                <a:latin typeface="Arial"/>
                <a:cs typeface="Arial"/>
              </a:rPr>
              <a:t>A</a:t>
            </a:r>
            <a:r>
              <a:rPr sz="1050" b="1" dirty="0">
                <a:solidFill>
                  <a:srgbClr val="FF0025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51020" y="4186428"/>
            <a:ext cx="2125980" cy="2161540"/>
            <a:chOff x="4351020" y="4186428"/>
            <a:chExt cx="2125980" cy="2161540"/>
          </a:xfrm>
        </p:grpSpPr>
        <p:sp>
          <p:nvSpPr>
            <p:cNvPr id="13" name="object 13"/>
            <p:cNvSpPr/>
            <p:nvPr/>
          </p:nvSpPr>
          <p:spPr>
            <a:xfrm>
              <a:off x="4364736" y="6114288"/>
              <a:ext cx="2112645" cy="226060"/>
            </a:xfrm>
            <a:custGeom>
              <a:avLst/>
              <a:gdLst/>
              <a:ahLst/>
              <a:cxnLst/>
              <a:rect l="l" t="t" r="r" b="b"/>
              <a:pathLst>
                <a:path w="2112645" h="226060">
                  <a:moveTo>
                    <a:pt x="2112264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2264" y="22555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408" y="4288536"/>
              <a:ext cx="886967" cy="234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1352" y="4998720"/>
              <a:ext cx="981455" cy="3749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90160" y="4468368"/>
              <a:ext cx="0" cy="567055"/>
            </a:xfrm>
            <a:custGeom>
              <a:avLst/>
              <a:gdLst/>
              <a:ahLst/>
              <a:cxnLst/>
              <a:rect l="l" t="t" r="r" b="b"/>
              <a:pathLst>
                <a:path h="567054">
                  <a:moveTo>
                    <a:pt x="0" y="0"/>
                  </a:moveTo>
                  <a:lnTo>
                    <a:pt x="0" y="566927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58640" y="4194048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566916" y="4186428"/>
            <a:ext cx="2121535" cy="2161540"/>
            <a:chOff x="6566916" y="4186428"/>
            <a:chExt cx="2121535" cy="2161540"/>
          </a:xfrm>
        </p:grpSpPr>
        <p:sp>
          <p:nvSpPr>
            <p:cNvPr id="19" name="object 19"/>
            <p:cNvSpPr/>
            <p:nvPr/>
          </p:nvSpPr>
          <p:spPr>
            <a:xfrm>
              <a:off x="6574536" y="6114288"/>
              <a:ext cx="2112645" cy="226060"/>
            </a:xfrm>
            <a:custGeom>
              <a:avLst/>
              <a:gdLst/>
              <a:ahLst/>
              <a:cxnLst/>
              <a:rect l="l" t="t" r="r" b="b"/>
              <a:pathLst>
                <a:path w="2112645" h="226060">
                  <a:moveTo>
                    <a:pt x="2112264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2264" y="22555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3787" y="5056852"/>
              <a:ext cx="402830" cy="4021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87184" y="4840224"/>
              <a:ext cx="698500" cy="207645"/>
            </a:xfrm>
            <a:custGeom>
              <a:avLst/>
              <a:gdLst/>
              <a:ahLst/>
              <a:cxnLst/>
              <a:rect l="l" t="t" r="r" b="b"/>
              <a:pathLst>
                <a:path w="698500" h="207645">
                  <a:moveTo>
                    <a:pt x="0" y="6095"/>
                  </a:moveTo>
                  <a:lnTo>
                    <a:pt x="691896" y="6095"/>
                  </a:lnTo>
                </a:path>
                <a:path w="698500" h="207645">
                  <a:moveTo>
                    <a:pt x="697992" y="0"/>
                  </a:moveTo>
                  <a:lnTo>
                    <a:pt x="697992" y="207263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8960" y="4288536"/>
              <a:ext cx="886968" cy="2346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193280" y="4477512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5966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74536" y="4194048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2954" y="5029200"/>
              <a:ext cx="543638" cy="4175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068312" y="4477512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29">
                  <a:moveTo>
                    <a:pt x="0" y="0"/>
                  </a:moveTo>
                  <a:lnTo>
                    <a:pt x="0" y="569976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115311" y="2115311"/>
            <a:ext cx="2123440" cy="4232275"/>
            <a:chOff x="2115311" y="2115311"/>
            <a:chExt cx="2123440" cy="423227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99172" y="2115311"/>
              <a:ext cx="652548" cy="730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4432" y="2883408"/>
              <a:ext cx="335279" cy="2072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9711" y="2883408"/>
              <a:ext cx="585216" cy="7985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4928" y="3447288"/>
              <a:ext cx="374903" cy="2346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4288536"/>
              <a:ext cx="890016" cy="2346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27376" y="4477511"/>
              <a:ext cx="121920" cy="558165"/>
            </a:xfrm>
            <a:custGeom>
              <a:avLst/>
              <a:gdLst/>
              <a:ahLst/>
              <a:cxnLst/>
              <a:rect l="l" t="t" r="r" b="b"/>
              <a:pathLst>
                <a:path w="121919" h="558164">
                  <a:moveTo>
                    <a:pt x="0" y="0"/>
                  </a:moveTo>
                  <a:lnTo>
                    <a:pt x="0" y="557784"/>
                  </a:lnTo>
                </a:path>
                <a:path w="121919" h="558164">
                  <a:moveTo>
                    <a:pt x="121920" y="0"/>
                  </a:moveTo>
                  <a:lnTo>
                    <a:pt x="121920" y="35966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15311" y="6114288"/>
              <a:ext cx="2115820" cy="226060"/>
            </a:xfrm>
            <a:custGeom>
              <a:avLst/>
              <a:gdLst/>
              <a:ahLst/>
              <a:cxnLst/>
              <a:rect l="l" t="t" r="r" b="b"/>
              <a:pathLst>
                <a:path w="2115820" h="226060">
                  <a:moveTo>
                    <a:pt x="2115312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5312" y="225552"/>
                  </a:lnTo>
                  <a:lnTo>
                    <a:pt x="2115312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24455" y="4194048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19984" y="3572255"/>
              <a:ext cx="414655" cy="716280"/>
            </a:xfrm>
            <a:custGeom>
              <a:avLst/>
              <a:gdLst/>
              <a:ahLst/>
              <a:cxnLst/>
              <a:rect l="l" t="t" r="r" b="b"/>
              <a:pathLst>
                <a:path w="414654" h="716279">
                  <a:moveTo>
                    <a:pt x="414528" y="0"/>
                  </a:moveTo>
                  <a:lnTo>
                    <a:pt x="0" y="716280"/>
                  </a:lnTo>
                </a:path>
              </a:pathLst>
            </a:custGeom>
            <a:ln w="3352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64811" y="3565652"/>
            <a:ext cx="10750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 </a:t>
            </a:r>
            <a:r>
              <a:rPr sz="950" b="1" dirty="0">
                <a:solidFill>
                  <a:srgbClr val="FF0025"/>
                </a:solidFill>
                <a:latin typeface="Arial"/>
                <a:cs typeface="Arial"/>
              </a:rPr>
              <a:t>or</a:t>
            </a:r>
            <a:r>
              <a:rPr sz="950" b="1" spc="-1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1’000</a:t>
            </a:r>
            <a:r>
              <a:rPr sz="950" b="1" spc="3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88735" y="3023616"/>
            <a:ext cx="2283460" cy="957580"/>
            <a:chOff x="5888735" y="3023616"/>
            <a:chExt cx="2283460" cy="95758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0927" y="3026664"/>
              <a:ext cx="2267712" cy="94792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91783" y="3026664"/>
              <a:ext cx="2277110" cy="951230"/>
            </a:xfrm>
            <a:custGeom>
              <a:avLst/>
              <a:gdLst/>
              <a:ahLst/>
              <a:cxnLst/>
              <a:rect l="l" t="t" r="r" b="b"/>
              <a:pathLst>
                <a:path w="2277109" h="951229">
                  <a:moveTo>
                    <a:pt x="280415" y="57912"/>
                  </a:moveTo>
                  <a:lnTo>
                    <a:pt x="284749" y="36004"/>
                  </a:lnTo>
                  <a:lnTo>
                    <a:pt x="296798" y="17526"/>
                  </a:lnTo>
                  <a:lnTo>
                    <a:pt x="315134" y="4762"/>
                  </a:lnTo>
                  <a:lnTo>
                    <a:pt x="338327" y="0"/>
                  </a:lnTo>
                  <a:lnTo>
                    <a:pt x="612647" y="0"/>
                  </a:lnTo>
                  <a:lnTo>
                    <a:pt x="1112519" y="0"/>
                  </a:lnTo>
                  <a:lnTo>
                    <a:pt x="2215896" y="0"/>
                  </a:lnTo>
                  <a:lnTo>
                    <a:pt x="2239565" y="4762"/>
                  </a:lnTo>
                  <a:lnTo>
                    <a:pt x="2258948" y="17526"/>
                  </a:lnTo>
                  <a:lnTo>
                    <a:pt x="2272045" y="36004"/>
                  </a:lnTo>
                  <a:lnTo>
                    <a:pt x="2276855" y="57912"/>
                  </a:lnTo>
                  <a:lnTo>
                    <a:pt x="2276855" y="204216"/>
                  </a:lnTo>
                  <a:lnTo>
                    <a:pt x="2276855" y="292608"/>
                  </a:lnTo>
                  <a:lnTo>
                    <a:pt x="2272045" y="316277"/>
                  </a:lnTo>
                  <a:lnTo>
                    <a:pt x="2258948" y="335661"/>
                  </a:lnTo>
                  <a:lnTo>
                    <a:pt x="2239565" y="348757"/>
                  </a:lnTo>
                  <a:lnTo>
                    <a:pt x="2215896" y="353568"/>
                  </a:lnTo>
                  <a:lnTo>
                    <a:pt x="1112519" y="353568"/>
                  </a:lnTo>
                  <a:lnTo>
                    <a:pt x="0" y="950976"/>
                  </a:lnTo>
                  <a:lnTo>
                    <a:pt x="612647" y="353568"/>
                  </a:lnTo>
                  <a:lnTo>
                    <a:pt x="338327" y="353568"/>
                  </a:lnTo>
                  <a:lnTo>
                    <a:pt x="315134" y="348757"/>
                  </a:lnTo>
                  <a:lnTo>
                    <a:pt x="296798" y="335661"/>
                  </a:lnTo>
                  <a:lnTo>
                    <a:pt x="284749" y="316277"/>
                  </a:lnTo>
                  <a:lnTo>
                    <a:pt x="280415" y="292608"/>
                  </a:lnTo>
                  <a:lnTo>
                    <a:pt x="280415" y="204216"/>
                  </a:lnTo>
                  <a:lnTo>
                    <a:pt x="280415" y="57912"/>
                  </a:lnTo>
                  <a:close/>
                </a:path>
              </a:pathLst>
            </a:custGeom>
            <a:ln w="6096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257035" y="3041396"/>
            <a:ext cx="1711960" cy="31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sz="950" spc="-5" dirty="0">
                <a:latin typeface="Arial MT"/>
                <a:cs typeface="Arial MT"/>
              </a:rPr>
              <a:t>Hierarchical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structure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spc="-15" dirty="0">
                <a:latin typeface="Arial MT"/>
                <a:cs typeface="Arial MT"/>
              </a:rPr>
              <a:t>using</a:t>
            </a:r>
            <a:r>
              <a:rPr sz="950" spc="105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un- </a:t>
            </a:r>
            <a:r>
              <a:rPr sz="950" spc="-250" dirty="0">
                <a:latin typeface="Arial MT"/>
                <a:cs typeface="Arial MT"/>
              </a:rPr>
              <a:t> </a:t>
            </a:r>
            <a:r>
              <a:rPr sz="950" spc="-5" dirty="0">
                <a:latin typeface="Arial MT"/>
                <a:cs typeface="Arial MT"/>
              </a:rPr>
              <a:t>or</a:t>
            </a:r>
            <a:r>
              <a:rPr sz="950" spc="5" dirty="0">
                <a:latin typeface="Arial MT"/>
                <a:cs typeface="Arial MT"/>
              </a:rPr>
              <a:t> </a:t>
            </a:r>
            <a:r>
              <a:rPr sz="950" spc="-5" dirty="0">
                <a:latin typeface="Arial MT"/>
                <a:cs typeface="Arial MT"/>
              </a:rPr>
              <a:t>managed</a:t>
            </a:r>
            <a:r>
              <a:rPr sz="950" spc="3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Ethernet</a:t>
            </a:r>
            <a:r>
              <a:rPr sz="950" spc="75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switches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74720" y="3590544"/>
            <a:ext cx="3694429" cy="698500"/>
          </a:xfrm>
          <a:custGeom>
            <a:avLst/>
            <a:gdLst/>
            <a:ahLst/>
            <a:cxnLst/>
            <a:rect l="l" t="t" r="r" b="b"/>
            <a:pathLst>
              <a:path w="3694429" h="698500">
                <a:moveTo>
                  <a:pt x="0" y="0"/>
                </a:moveTo>
                <a:lnTo>
                  <a:pt x="1575816" y="697992"/>
                </a:lnTo>
              </a:path>
              <a:path w="3694429" h="698500">
                <a:moveTo>
                  <a:pt x="356616" y="0"/>
                </a:moveTo>
                <a:lnTo>
                  <a:pt x="3694176" y="697992"/>
                </a:lnTo>
              </a:path>
            </a:pathLst>
          </a:custGeom>
          <a:ln w="33528">
            <a:solidFill>
              <a:srgbClr val="FF0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962148" y="1928876"/>
            <a:ext cx="2501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5" dirty="0">
                <a:latin typeface="Arial"/>
                <a:cs typeface="Arial"/>
              </a:rPr>
              <a:t>HMI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24988" y="4656836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41976" y="4656836"/>
            <a:ext cx="565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38492" y="4656836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58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03063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1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5" dirty="0"/>
              <a:t>Substation</a:t>
            </a:r>
            <a:r>
              <a:rPr spc="-40" dirty="0"/>
              <a:t> </a:t>
            </a:r>
            <a:r>
              <a:rPr spc="5" dirty="0"/>
              <a:t>–</a:t>
            </a:r>
            <a:r>
              <a:rPr spc="-15" dirty="0"/>
              <a:t> </a:t>
            </a:r>
            <a:r>
              <a:rPr spc="5" dirty="0"/>
              <a:t>Bus</a:t>
            </a:r>
            <a:r>
              <a:rPr spc="-60" dirty="0"/>
              <a:t> </a:t>
            </a:r>
            <a:r>
              <a:rPr spc="-25" dirty="0"/>
              <a:t>Topology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2249423" y="2490216"/>
            <a:ext cx="3157855" cy="2996565"/>
            <a:chOff x="2249423" y="2490216"/>
            <a:chExt cx="3157855" cy="2996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59" y="2490216"/>
              <a:ext cx="121920" cy="182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4296" y="2950464"/>
              <a:ext cx="752855" cy="121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89575" y="2667000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4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6976" y="3072383"/>
              <a:ext cx="1539240" cy="384175"/>
            </a:xfrm>
            <a:custGeom>
              <a:avLst/>
              <a:gdLst/>
              <a:ahLst/>
              <a:cxnLst/>
              <a:rect l="l" t="t" r="r" b="b"/>
              <a:pathLst>
                <a:path w="1539239" h="384175">
                  <a:moveTo>
                    <a:pt x="1533144" y="0"/>
                  </a:moveTo>
                  <a:lnTo>
                    <a:pt x="1533144" y="192023"/>
                  </a:lnTo>
                </a:path>
                <a:path w="1539239" h="384175">
                  <a:moveTo>
                    <a:pt x="1539240" y="192023"/>
                  </a:moveTo>
                  <a:lnTo>
                    <a:pt x="640080" y="192023"/>
                  </a:lnTo>
                </a:path>
                <a:path w="1539239" h="384175">
                  <a:moveTo>
                    <a:pt x="640080" y="198119"/>
                  </a:moveTo>
                  <a:lnTo>
                    <a:pt x="640080" y="374903"/>
                  </a:lnTo>
                </a:path>
                <a:path w="1539239" h="384175">
                  <a:moveTo>
                    <a:pt x="0" y="54863"/>
                  </a:moveTo>
                  <a:lnTo>
                    <a:pt x="0" y="384047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9423" y="4974336"/>
              <a:ext cx="1597152" cy="5120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27960" y="4840223"/>
              <a:ext cx="698500" cy="207645"/>
            </a:xfrm>
            <a:custGeom>
              <a:avLst/>
              <a:gdLst/>
              <a:ahLst/>
              <a:cxnLst/>
              <a:rect l="l" t="t" r="r" b="b"/>
              <a:pathLst>
                <a:path w="698500" h="207645">
                  <a:moveTo>
                    <a:pt x="0" y="6096"/>
                  </a:moveTo>
                  <a:lnTo>
                    <a:pt x="691896" y="6096"/>
                  </a:lnTo>
                </a:path>
                <a:path w="698500" h="207645">
                  <a:moveTo>
                    <a:pt x="697992" y="0"/>
                  </a:moveTo>
                  <a:lnTo>
                    <a:pt x="697992" y="207263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7211" y="2294635"/>
            <a:ext cx="10934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5" dirty="0">
                <a:latin typeface="Arial"/>
                <a:cs typeface="Arial"/>
              </a:rPr>
              <a:t>SNTP</a:t>
            </a:r>
            <a:r>
              <a:rPr sz="950" b="1" spc="-1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Time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Master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98548" y="2115311"/>
            <a:ext cx="6571615" cy="4232275"/>
            <a:chOff x="2098548" y="2115311"/>
            <a:chExt cx="6571615" cy="42322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6728" y="2115311"/>
              <a:ext cx="656705" cy="730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6144" y="2883408"/>
              <a:ext cx="338327" cy="2072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4472" y="2883408"/>
              <a:ext cx="585216" cy="7985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9688" y="3447288"/>
              <a:ext cx="374903" cy="2346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9256" y="4288536"/>
              <a:ext cx="886967" cy="2346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12136" y="4477511"/>
              <a:ext cx="119380" cy="558165"/>
            </a:xfrm>
            <a:custGeom>
              <a:avLst/>
              <a:gdLst/>
              <a:ahLst/>
              <a:cxnLst/>
              <a:rect l="l" t="t" r="r" b="b"/>
              <a:pathLst>
                <a:path w="119380" h="558164">
                  <a:moveTo>
                    <a:pt x="0" y="0"/>
                  </a:moveTo>
                  <a:lnTo>
                    <a:pt x="0" y="557784"/>
                  </a:lnTo>
                </a:path>
                <a:path w="119380" h="558164">
                  <a:moveTo>
                    <a:pt x="118872" y="0"/>
                  </a:moveTo>
                  <a:lnTo>
                    <a:pt x="118872" y="35966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00072" y="6114288"/>
              <a:ext cx="2112645" cy="226060"/>
            </a:xfrm>
            <a:custGeom>
              <a:avLst/>
              <a:gdLst/>
              <a:ahLst/>
              <a:cxnLst/>
              <a:rect l="l" t="t" r="r" b="b"/>
              <a:pathLst>
                <a:path w="2112645" h="226060">
                  <a:moveTo>
                    <a:pt x="2112264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2264" y="22555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06168" y="4194048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6448" y="6114288"/>
              <a:ext cx="2115820" cy="226060"/>
            </a:xfrm>
            <a:custGeom>
              <a:avLst/>
              <a:gdLst/>
              <a:ahLst/>
              <a:cxnLst/>
              <a:rect l="l" t="t" r="r" b="b"/>
              <a:pathLst>
                <a:path w="2115820" h="226060">
                  <a:moveTo>
                    <a:pt x="2115312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5312" y="225552"/>
                  </a:lnTo>
                  <a:lnTo>
                    <a:pt x="211531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3167" y="4288536"/>
              <a:ext cx="886967" cy="2346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3064" y="4998720"/>
              <a:ext cx="984503" cy="3749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74920" y="4468367"/>
              <a:ext cx="0" cy="567055"/>
            </a:xfrm>
            <a:custGeom>
              <a:avLst/>
              <a:gdLst/>
              <a:ahLst/>
              <a:cxnLst/>
              <a:rect l="l" t="t" r="r" b="b"/>
              <a:pathLst>
                <a:path h="567054">
                  <a:moveTo>
                    <a:pt x="0" y="0"/>
                  </a:moveTo>
                  <a:lnTo>
                    <a:pt x="0" y="566927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3400" y="4194048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6248" y="6114288"/>
              <a:ext cx="2112645" cy="226060"/>
            </a:xfrm>
            <a:custGeom>
              <a:avLst/>
              <a:gdLst/>
              <a:ahLst/>
              <a:cxnLst/>
              <a:rect l="l" t="t" r="r" b="b"/>
              <a:pathLst>
                <a:path w="2112645" h="226060">
                  <a:moveTo>
                    <a:pt x="2112264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2264" y="22555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5499" y="5056852"/>
              <a:ext cx="402830" cy="4021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68895" y="4840224"/>
              <a:ext cx="701040" cy="207645"/>
            </a:xfrm>
            <a:custGeom>
              <a:avLst/>
              <a:gdLst/>
              <a:ahLst/>
              <a:cxnLst/>
              <a:rect l="l" t="t" r="r" b="b"/>
              <a:pathLst>
                <a:path w="701040" h="207645">
                  <a:moveTo>
                    <a:pt x="0" y="6095"/>
                  </a:moveTo>
                  <a:lnTo>
                    <a:pt x="691896" y="6095"/>
                  </a:lnTo>
                </a:path>
                <a:path w="701040" h="207645">
                  <a:moveTo>
                    <a:pt x="701040" y="0"/>
                  </a:moveTo>
                  <a:lnTo>
                    <a:pt x="701040" y="207263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0672" y="4288536"/>
              <a:ext cx="890016" cy="2346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174992" y="4477511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5966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6248" y="4194048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4775" y="5029200"/>
              <a:ext cx="546530" cy="4175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50024" y="4477512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29">
                  <a:moveTo>
                    <a:pt x="0" y="0"/>
                  </a:moveTo>
                  <a:lnTo>
                    <a:pt x="0" y="569976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97555" y="3672332"/>
            <a:ext cx="891540" cy="446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0025"/>
                </a:solidFill>
                <a:latin typeface="Arial"/>
                <a:cs typeface="Arial"/>
              </a:rPr>
              <a:t>LAN</a:t>
            </a:r>
            <a:endParaRPr sz="1050">
              <a:latin typeface="Arial"/>
              <a:cs typeface="Arial"/>
            </a:endParaRPr>
          </a:p>
          <a:p>
            <a:pPr marL="326390">
              <a:lnSpc>
                <a:spcPct val="100000"/>
              </a:lnSpc>
              <a:spcBef>
                <a:spcPts val="905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080633" y="3072257"/>
            <a:ext cx="1469390" cy="1277620"/>
            <a:chOff x="6080633" y="3072257"/>
            <a:chExt cx="1469390" cy="1277620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9903" y="3075432"/>
              <a:ext cx="1456944" cy="126492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83808" y="3075432"/>
              <a:ext cx="1463040" cy="1271270"/>
            </a:xfrm>
            <a:custGeom>
              <a:avLst/>
              <a:gdLst/>
              <a:ahLst/>
              <a:cxnLst/>
              <a:rect l="l" t="t" r="r" b="b"/>
              <a:pathLst>
                <a:path w="1463040" h="1271270">
                  <a:moveTo>
                    <a:pt x="198120" y="82296"/>
                  </a:moveTo>
                  <a:lnTo>
                    <a:pt x="204549" y="50149"/>
                  </a:lnTo>
                  <a:lnTo>
                    <a:pt x="222123" y="24003"/>
                  </a:lnTo>
                  <a:lnTo>
                    <a:pt x="248269" y="6429"/>
                  </a:lnTo>
                  <a:lnTo>
                    <a:pt x="280416" y="0"/>
                  </a:lnTo>
                  <a:lnTo>
                    <a:pt x="408432" y="0"/>
                  </a:lnTo>
                  <a:lnTo>
                    <a:pt x="725424" y="0"/>
                  </a:lnTo>
                  <a:lnTo>
                    <a:pt x="1380744" y="0"/>
                  </a:lnTo>
                  <a:lnTo>
                    <a:pt x="1412890" y="6429"/>
                  </a:lnTo>
                  <a:lnTo>
                    <a:pt x="1439037" y="24003"/>
                  </a:lnTo>
                  <a:lnTo>
                    <a:pt x="1456610" y="50149"/>
                  </a:lnTo>
                  <a:lnTo>
                    <a:pt x="1463040" y="82296"/>
                  </a:lnTo>
                  <a:lnTo>
                    <a:pt x="1463040" y="289560"/>
                  </a:lnTo>
                  <a:lnTo>
                    <a:pt x="1463040" y="414528"/>
                  </a:lnTo>
                  <a:lnTo>
                    <a:pt x="1456610" y="446674"/>
                  </a:lnTo>
                  <a:lnTo>
                    <a:pt x="1439037" y="472821"/>
                  </a:lnTo>
                  <a:lnTo>
                    <a:pt x="1412890" y="490394"/>
                  </a:lnTo>
                  <a:lnTo>
                    <a:pt x="1380744" y="496824"/>
                  </a:lnTo>
                  <a:lnTo>
                    <a:pt x="725424" y="496824"/>
                  </a:lnTo>
                  <a:lnTo>
                    <a:pt x="0" y="1271016"/>
                  </a:lnTo>
                  <a:lnTo>
                    <a:pt x="408432" y="496824"/>
                  </a:lnTo>
                  <a:lnTo>
                    <a:pt x="280416" y="496824"/>
                  </a:lnTo>
                  <a:lnTo>
                    <a:pt x="248269" y="490394"/>
                  </a:lnTo>
                  <a:lnTo>
                    <a:pt x="222123" y="472821"/>
                  </a:lnTo>
                  <a:lnTo>
                    <a:pt x="204549" y="446674"/>
                  </a:lnTo>
                  <a:lnTo>
                    <a:pt x="198120" y="414528"/>
                  </a:lnTo>
                  <a:lnTo>
                    <a:pt x="198120" y="289560"/>
                  </a:lnTo>
                  <a:lnTo>
                    <a:pt x="198120" y="82296"/>
                  </a:lnTo>
                  <a:close/>
                </a:path>
              </a:pathLst>
            </a:custGeom>
            <a:ln w="6096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72859" y="3090164"/>
            <a:ext cx="1052830" cy="464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sz="950" spc="-5" dirty="0">
                <a:latin typeface="Arial MT"/>
                <a:cs typeface="Arial MT"/>
              </a:rPr>
              <a:t>Bus</a:t>
            </a:r>
            <a:r>
              <a:rPr sz="950" spc="-10" dirty="0">
                <a:latin typeface="Arial MT"/>
                <a:cs typeface="Arial MT"/>
              </a:rPr>
              <a:t> structure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spc="-25" dirty="0">
                <a:latin typeface="Arial MT"/>
                <a:cs typeface="Arial MT"/>
              </a:rPr>
              <a:t>using </a:t>
            </a:r>
            <a:r>
              <a:rPr sz="950" spc="-250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un-</a:t>
            </a:r>
            <a:r>
              <a:rPr sz="950" spc="45" dirty="0">
                <a:latin typeface="Arial MT"/>
                <a:cs typeface="Arial MT"/>
              </a:rPr>
              <a:t> </a:t>
            </a:r>
            <a:r>
              <a:rPr sz="950" spc="-5" dirty="0">
                <a:latin typeface="Arial MT"/>
                <a:cs typeface="Arial MT"/>
              </a:rPr>
              <a:t>or</a:t>
            </a:r>
            <a:r>
              <a:rPr sz="950" spc="5" dirty="0">
                <a:latin typeface="Arial MT"/>
                <a:cs typeface="Arial MT"/>
              </a:rPr>
              <a:t> </a:t>
            </a:r>
            <a:r>
              <a:rPr sz="950" spc="-5" dirty="0">
                <a:latin typeface="Arial MT"/>
                <a:cs typeface="Arial MT"/>
              </a:rPr>
              <a:t>managed </a:t>
            </a:r>
            <a:r>
              <a:rPr sz="95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Ethernet</a:t>
            </a:r>
            <a:r>
              <a:rPr sz="950" spc="75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switches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04744" y="3572255"/>
            <a:ext cx="3996054" cy="795655"/>
          </a:xfrm>
          <a:custGeom>
            <a:avLst/>
            <a:gdLst/>
            <a:ahLst/>
            <a:cxnLst/>
            <a:rect l="l" t="t" r="r" b="b"/>
            <a:pathLst>
              <a:path w="3996054" h="795654">
                <a:moveTo>
                  <a:pt x="411480" y="795527"/>
                </a:moveTo>
                <a:lnTo>
                  <a:pt x="1871472" y="795527"/>
                </a:lnTo>
              </a:path>
              <a:path w="3996054" h="795654">
                <a:moveTo>
                  <a:pt x="2755392" y="795527"/>
                </a:moveTo>
                <a:lnTo>
                  <a:pt x="3995928" y="795527"/>
                </a:lnTo>
              </a:path>
              <a:path w="3996054" h="795654">
                <a:moveTo>
                  <a:pt x="411480" y="0"/>
                </a:moveTo>
                <a:lnTo>
                  <a:pt x="0" y="716279"/>
                </a:lnTo>
              </a:path>
            </a:pathLst>
          </a:custGeom>
          <a:ln w="33528">
            <a:solidFill>
              <a:srgbClr val="FF0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879851" y="1928876"/>
            <a:ext cx="2501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5" dirty="0">
                <a:latin typeface="Arial"/>
                <a:cs typeface="Arial"/>
              </a:rPr>
              <a:t>HMI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06700" y="4656836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10988" y="4656836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23252" y="4656836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36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647" y="1981200"/>
            <a:ext cx="3221990" cy="1896110"/>
          </a:xfrm>
          <a:prstGeom prst="rect">
            <a:avLst/>
          </a:prstGeom>
          <a:solidFill>
            <a:srgbClr val="FF0025"/>
          </a:solidFill>
        </p:spPr>
        <p:txBody>
          <a:bodyPr vert="horz" wrap="square" lIns="0" tIns="21336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680"/>
              </a:spcBef>
            </a:pPr>
            <a:r>
              <a:rPr sz="1750" spc="5" dirty="0">
                <a:solidFill>
                  <a:srgbClr val="FFFFFF"/>
                </a:solidFill>
                <a:latin typeface="Arial MT"/>
                <a:cs typeface="Arial MT"/>
              </a:rPr>
              <a:t>Overview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78709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2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03" y="4467225"/>
            <a:ext cx="91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Automation is the use of technology to perform tasks with where human input is </a:t>
            </a:r>
            <a:r>
              <a:rPr lang="en-IN" dirty="0" smtClean="0"/>
              <a:t>minimized.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08397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1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5" dirty="0"/>
              <a:t>Substation</a:t>
            </a:r>
            <a:r>
              <a:rPr spc="-40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5" dirty="0"/>
              <a:t>Ring</a:t>
            </a:r>
            <a:r>
              <a:rPr spc="-65" dirty="0"/>
              <a:t> </a:t>
            </a:r>
            <a:r>
              <a:rPr spc="-25" dirty="0"/>
              <a:t>Topology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1638045" y="2435352"/>
            <a:ext cx="6944359" cy="2996565"/>
            <a:chOff x="1638045" y="2435352"/>
            <a:chExt cx="6944359" cy="2996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1783" y="4919472"/>
              <a:ext cx="1597152" cy="5120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60319" y="4785360"/>
              <a:ext cx="698500" cy="207645"/>
            </a:xfrm>
            <a:custGeom>
              <a:avLst/>
              <a:gdLst/>
              <a:ahLst/>
              <a:cxnLst/>
              <a:rect l="l" t="t" r="r" b="b"/>
              <a:pathLst>
                <a:path w="698500" h="207645">
                  <a:moveTo>
                    <a:pt x="0" y="6096"/>
                  </a:moveTo>
                  <a:lnTo>
                    <a:pt x="691896" y="6096"/>
                  </a:lnTo>
                </a:path>
                <a:path w="698500" h="207645">
                  <a:moveTo>
                    <a:pt x="697992" y="0"/>
                  </a:moveTo>
                  <a:lnTo>
                    <a:pt x="697992" y="207263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2015" y="3505200"/>
              <a:ext cx="6916420" cy="844550"/>
            </a:xfrm>
            <a:custGeom>
              <a:avLst/>
              <a:gdLst/>
              <a:ahLst/>
              <a:cxnLst/>
              <a:rect l="l" t="t" r="r" b="b"/>
              <a:pathLst>
                <a:path w="6916420" h="844550">
                  <a:moveTo>
                    <a:pt x="0" y="140208"/>
                  </a:moveTo>
                  <a:lnTo>
                    <a:pt x="7266" y="96365"/>
                  </a:lnTo>
                  <a:lnTo>
                    <a:pt x="27407" y="57936"/>
                  </a:lnTo>
                  <a:lnTo>
                    <a:pt x="57936" y="27407"/>
                  </a:lnTo>
                  <a:lnTo>
                    <a:pt x="96365" y="7266"/>
                  </a:lnTo>
                  <a:lnTo>
                    <a:pt x="140208" y="0"/>
                  </a:lnTo>
                  <a:lnTo>
                    <a:pt x="6772656" y="0"/>
                  </a:lnTo>
                  <a:lnTo>
                    <a:pt x="6817985" y="7266"/>
                  </a:lnTo>
                  <a:lnTo>
                    <a:pt x="6857317" y="27407"/>
                  </a:lnTo>
                  <a:lnTo>
                    <a:pt x="6888309" y="57936"/>
                  </a:lnTo>
                  <a:lnTo>
                    <a:pt x="6908621" y="96365"/>
                  </a:lnTo>
                  <a:lnTo>
                    <a:pt x="6915911" y="140208"/>
                  </a:lnTo>
                  <a:lnTo>
                    <a:pt x="6915911" y="704088"/>
                  </a:lnTo>
                  <a:lnTo>
                    <a:pt x="6908621" y="749100"/>
                  </a:lnTo>
                  <a:lnTo>
                    <a:pt x="6888309" y="787676"/>
                  </a:lnTo>
                  <a:lnTo>
                    <a:pt x="6857317" y="817766"/>
                  </a:lnTo>
                  <a:lnTo>
                    <a:pt x="6817985" y="837322"/>
                  </a:lnTo>
                  <a:lnTo>
                    <a:pt x="6772656" y="844296"/>
                  </a:lnTo>
                  <a:lnTo>
                    <a:pt x="140208" y="844296"/>
                  </a:lnTo>
                  <a:lnTo>
                    <a:pt x="96365" y="837322"/>
                  </a:lnTo>
                  <a:lnTo>
                    <a:pt x="57936" y="817766"/>
                  </a:lnTo>
                  <a:lnTo>
                    <a:pt x="27407" y="787676"/>
                  </a:lnTo>
                  <a:lnTo>
                    <a:pt x="7266" y="749100"/>
                  </a:lnTo>
                  <a:lnTo>
                    <a:pt x="0" y="704088"/>
                  </a:lnTo>
                  <a:lnTo>
                    <a:pt x="0" y="140208"/>
                  </a:lnTo>
                  <a:close/>
                </a:path>
              </a:pathLst>
            </a:custGeom>
            <a:ln w="27432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9335" y="307238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18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0" y="2435352"/>
              <a:ext cx="121920" cy="182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6655" y="2895600"/>
              <a:ext cx="752855" cy="1219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4983" y="2612136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4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2463" y="3014472"/>
              <a:ext cx="896619" cy="378460"/>
            </a:xfrm>
            <a:custGeom>
              <a:avLst/>
              <a:gdLst/>
              <a:ahLst/>
              <a:cxnLst/>
              <a:rect l="l" t="t" r="r" b="b"/>
              <a:pathLst>
                <a:path w="896620" h="378460">
                  <a:moveTo>
                    <a:pt x="890015" y="0"/>
                  </a:moveTo>
                  <a:lnTo>
                    <a:pt x="890015" y="195072"/>
                  </a:lnTo>
                </a:path>
                <a:path w="896620" h="378460">
                  <a:moveTo>
                    <a:pt x="896111" y="195072"/>
                  </a:moveTo>
                  <a:lnTo>
                    <a:pt x="0" y="195072"/>
                  </a:lnTo>
                </a:path>
                <a:path w="896620" h="378460">
                  <a:moveTo>
                    <a:pt x="0" y="198120"/>
                  </a:moveTo>
                  <a:lnTo>
                    <a:pt x="0" y="37795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51964" y="3504692"/>
            <a:ext cx="299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0025"/>
                </a:solidFill>
                <a:latin typeface="Arial"/>
                <a:cs typeface="Arial"/>
              </a:rPr>
              <a:t>L</a:t>
            </a:r>
            <a:r>
              <a:rPr sz="1050" b="1" spc="-20" dirty="0">
                <a:solidFill>
                  <a:srgbClr val="FF0025"/>
                </a:solidFill>
                <a:latin typeface="Arial"/>
                <a:cs typeface="Arial"/>
              </a:rPr>
              <a:t>A</a:t>
            </a:r>
            <a:r>
              <a:rPr sz="1050" b="1" dirty="0">
                <a:solidFill>
                  <a:srgbClr val="FF0025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2135" y="2060448"/>
            <a:ext cx="629969" cy="72211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930907" y="2502408"/>
            <a:ext cx="6573520" cy="3790315"/>
            <a:chOff x="1930907" y="2502408"/>
            <a:chExt cx="6573520" cy="37903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8503" y="2828544"/>
              <a:ext cx="338327" cy="2072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6831" y="2828544"/>
              <a:ext cx="585215" cy="7985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2047" y="3392424"/>
              <a:ext cx="374904" cy="2346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1615" y="4233672"/>
              <a:ext cx="886967" cy="2346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5528" y="4233672"/>
              <a:ext cx="886967" cy="2346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6080" y="4233672"/>
              <a:ext cx="886967" cy="2346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44495" y="4419600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h="558164">
                  <a:moveTo>
                    <a:pt x="0" y="0"/>
                  </a:moveTo>
                  <a:lnTo>
                    <a:pt x="0" y="55778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8471" y="4943856"/>
              <a:ext cx="981456" cy="3749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66415" y="4413504"/>
              <a:ext cx="2341245" cy="563880"/>
            </a:xfrm>
            <a:custGeom>
              <a:avLst/>
              <a:gdLst/>
              <a:ahLst/>
              <a:cxnLst/>
              <a:rect l="l" t="t" r="r" b="b"/>
              <a:pathLst>
                <a:path w="2341245" h="563879">
                  <a:moveTo>
                    <a:pt x="2340864" y="0"/>
                  </a:moveTo>
                  <a:lnTo>
                    <a:pt x="2340864" y="563879"/>
                  </a:lnTo>
                </a:path>
                <a:path w="2341245" h="563879">
                  <a:moveTo>
                    <a:pt x="0" y="6095"/>
                  </a:moveTo>
                  <a:lnTo>
                    <a:pt x="0" y="368807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0611" y="5001988"/>
              <a:ext cx="400358" cy="4021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04304" y="4785360"/>
              <a:ext cx="698500" cy="207645"/>
            </a:xfrm>
            <a:custGeom>
              <a:avLst/>
              <a:gdLst/>
              <a:ahLst/>
              <a:cxnLst/>
              <a:rect l="l" t="t" r="r" b="b"/>
              <a:pathLst>
                <a:path w="698500" h="207645">
                  <a:moveTo>
                    <a:pt x="0" y="6095"/>
                  </a:moveTo>
                  <a:lnTo>
                    <a:pt x="691896" y="6095"/>
                  </a:lnTo>
                </a:path>
                <a:path w="698500" h="207645">
                  <a:moveTo>
                    <a:pt x="697992" y="0"/>
                  </a:moveTo>
                  <a:lnTo>
                    <a:pt x="697992" y="207263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07351" y="4419600"/>
              <a:ext cx="0" cy="363220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32431" y="6059424"/>
              <a:ext cx="2112645" cy="226060"/>
            </a:xfrm>
            <a:custGeom>
              <a:avLst/>
              <a:gdLst/>
              <a:ahLst/>
              <a:cxnLst/>
              <a:rect l="l" t="t" r="r" b="b"/>
              <a:pathLst>
                <a:path w="2112645" h="226060">
                  <a:moveTo>
                    <a:pt x="2112264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2264" y="22555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38527" y="4139184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81855" y="6059424"/>
              <a:ext cx="2112645" cy="226060"/>
            </a:xfrm>
            <a:custGeom>
              <a:avLst/>
              <a:gdLst/>
              <a:ahLst/>
              <a:cxnLst/>
              <a:rect l="l" t="t" r="r" b="b"/>
              <a:pathLst>
                <a:path w="2112645" h="226060">
                  <a:moveTo>
                    <a:pt x="2112264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2264" y="22555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75759" y="4139184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8607" y="6059424"/>
              <a:ext cx="2115820" cy="226060"/>
            </a:xfrm>
            <a:custGeom>
              <a:avLst/>
              <a:gdLst/>
              <a:ahLst/>
              <a:cxnLst/>
              <a:rect l="l" t="t" r="r" b="b"/>
              <a:pathLst>
                <a:path w="2115820" h="226060">
                  <a:moveTo>
                    <a:pt x="2115312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2115312" y="225552"/>
                  </a:lnTo>
                  <a:lnTo>
                    <a:pt x="211531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88607" y="4139184"/>
              <a:ext cx="2106295" cy="2146300"/>
            </a:xfrm>
            <a:custGeom>
              <a:avLst/>
              <a:gdLst/>
              <a:ahLst/>
              <a:cxnLst/>
              <a:rect l="l" t="t" r="r" b="b"/>
              <a:pathLst>
                <a:path w="2106295" h="2146300">
                  <a:moveTo>
                    <a:pt x="0" y="0"/>
                  </a:moveTo>
                  <a:lnTo>
                    <a:pt x="2106168" y="0"/>
                  </a:lnTo>
                  <a:lnTo>
                    <a:pt x="2106168" y="2145792"/>
                  </a:lnTo>
                  <a:lnTo>
                    <a:pt x="0" y="214579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0074" y="4974336"/>
              <a:ext cx="543638" cy="41452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882383" y="4419600"/>
              <a:ext cx="0" cy="573405"/>
            </a:xfrm>
            <a:custGeom>
              <a:avLst/>
              <a:gdLst/>
              <a:ahLst/>
              <a:cxnLst/>
              <a:rect l="l" t="t" r="r" b="b"/>
              <a:pathLst>
                <a:path h="573404">
                  <a:moveTo>
                    <a:pt x="0" y="0"/>
                  </a:moveTo>
                  <a:lnTo>
                    <a:pt x="0" y="57302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6983" y="2505456"/>
              <a:ext cx="1463039" cy="97840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586983" y="2505456"/>
              <a:ext cx="1463040" cy="978535"/>
            </a:xfrm>
            <a:custGeom>
              <a:avLst/>
              <a:gdLst/>
              <a:ahLst/>
              <a:cxnLst/>
              <a:rect l="l" t="t" r="r" b="b"/>
              <a:pathLst>
                <a:path w="1463040" h="978535">
                  <a:moveTo>
                    <a:pt x="0" y="103632"/>
                  </a:moveTo>
                  <a:lnTo>
                    <a:pt x="8001" y="63007"/>
                  </a:lnTo>
                  <a:lnTo>
                    <a:pt x="29718" y="30099"/>
                  </a:lnTo>
                  <a:lnTo>
                    <a:pt x="61721" y="8048"/>
                  </a:lnTo>
                  <a:lnTo>
                    <a:pt x="100584" y="0"/>
                  </a:lnTo>
                  <a:lnTo>
                    <a:pt x="243840" y="0"/>
                  </a:lnTo>
                  <a:lnTo>
                    <a:pt x="609600" y="0"/>
                  </a:lnTo>
                  <a:lnTo>
                    <a:pt x="1362456" y="0"/>
                  </a:lnTo>
                  <a:lnTo>
                    <a:pt x="1401318" y="8048"/>
                  </a:lnTo>
                  <a:lnTo>
                    <a:pt x="1433322" y="30099"/>
                  </a:lnTo>
                  <a:lnTo>
                    <a:pt x="1455039" y="63007"/>
                  </a:lnTo>
                  <a:lnTo>
                    <a:pt x="1463040" y="103632"/>
                  </a:lnTo>
                  <a:lnTo>
                    <a:pt x="1463040" y="356616"/>
                  </a:lnTo>
                  <a:lnTo>
                    <a:pt x="1463040" y="509016"/>
                  </a:lnTo>
                  <a:lnTo>
                    <a:pt x="1455039" y="549640"/>
                  </a:lnTo>
                  <a:lnTo>
                    <a:pt x="1433322" y="582549"/>
                  </a:lnTo>
                  <a:lnTo>
                    <a:pt x="1401318" y="604599"/>
                  </a:lnTo>
                  <a:lnTo>
                    <a:pt x="1362456" y="612648"/>
                  </a:lnTo>
                  <a:lnTo>
                    <a:pt x="609600" y="612648"/>
                  </a:lnTo>
                  <a:lnTo>
                    <a:pt x="115823" y="978408"/>
                  </a:lnTo>
                  <a:lnTo>
                    <a:pt x="243840" y="612648"/>
                  </a:lnTo>
                  <a:lnTo>
                    <a:pt x="100584" y="612648"/>
                  </a:lnTo>
                  <a:lnTo>
                    <a:pt x="61721" y="604599"/>
                  </a:lnTo>
                  <a:lnTo>
                    <a:pt x="29717" y="582549"/>
                  </a:lnTo>
                  <a:lnTo>
                    <a:pt x="8000" y="549640"/>
                  </a:lnTo>
                  <a:lnTo>
                    <a:pt x="0" y="509016"/>
                  </a:lnTo>
                  <a:lnTo>
                    <a:pt x="0" y="356616"/>
                  </a:lnTo>
                  <a:lnTo>
                    <a:pt x="0" y="103632"/>
                  </a:lnTo>
                  <a:close/>
                </a:path>
              </a:pathLst>
            </a:custGeom>
            <a:ln w="6096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49571" y="2239772"/>
            <a:ext cx="2473325" cy="878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5" dirty="0">
                <a:latin typeface="Arial"/>
                <a:cs typeface="Arial"/>
              </a:rPr>
              <a:t>SNTP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Time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Master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Arial"/>
              <a:cs typeface="Arial"/>
            </a:endParaRPr>
          </a:p>
          <a:p>
            <a:pPr marL="1286510" marR="5080" indent="635" algn="ctr">
              <a:lnSpc>
                <a:spcPct val="101800"/>
              </a:lnSpc>
            </a:pPr>
            <a:r>
              <a:rPr sz="950" dirty="0">
                <a:latin typeface="Arial MT"/>
                <a:cs typeface="Arial MT"/>
              </a:rPr>
              <a:t>Network</a:t>
            </a:r>
            <a:r>
              <a:rPr sz="950" spc="1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recovery </a:t>
            </a:r>
            <a:r>
              <a:rPr sz="950" spc="-5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using</a:t>
            </a:r>
            <a:r>
              <a:rPr sz="950" spc="465" dirty="0">
                <a:latin typeface="Arial MT"/>
                <a:cs typeface="Arial MT"/>
              </a:rPr>
              <a:t> </a:t>
            </a:r>
            <a:r>
              <a:rPr sz="950" spc="5" dirty="0">
                <a:latin typeface="Arial MT"/>
                <a:cs typeface="Arial MT"/>
              </a:rPr>
              <a:t>RSTP </a:t>
            </a:r>
            <a:r>
              <a:rPr sz="950" spc="1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(recovery</a:t>
            </a:r>
            <a:r>
              <a:rPr sz="950" spc="50" dirty="0">
                <a:latin typeface="Arial MT"/>
                <a:cs typeface="Arial MT"/>
              </a:rPr>
              <a:t> </a:t>
            </a:r>
            <a:r>
              <a:rPr sz="950" spc="-5" dirty="0">
                <a:latin typeface="Arial MT"/>
                <a:cs typeface="Arial MT"/>
              </a:rPr>
              <a:t>time</a:t>
            </a:r>
            <a:r>
              <a:rPr sz="950" spc="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100ms </a:t>
            </a:r>
            <a:r>
              <a:rPr sz="950" spc="-24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with</a:t>
            </a:r>
            <a:r>
              <a:rPr sz="950" spc="1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20</a:t>
            </a:r>
            <a:r>
              <a:rPr sz="950" spc="-10" dirty="0">
                <a:latin typeface="Arial MT"/>
                <a:cs typeface="Arial MT"/>
              </a:rPr>
              <a:t> switches)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71947" y="3519932"/>
            <a:ext cx="10750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 </a:t>
            </a:r>
            <a:r>
              <a:rPr sz="950" b="1" dirty="0">
                <a:solidFill>
                  <a:srgbClr val="FF0025"/>
                </a:solidFill>
                <a:latin typeface="Arial"/>
                <a:cs typeface="Arial"/>
              </a:rPr>
              <a:t>or</a:t>
            </a:r>
            <a:r>
              <a:rPr sz="950" b="1" spc="-1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1’000</a:t>
            </a:r>
            <a:r>
              <a:rPr sz="950" b="1" spc="3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10332" y="3522979"/>
            <a:ext cx="1600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#1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08708" y="4150867"/>
            <a:ext cx="1600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#2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34840" y="4150867"/>
            <a:ext cx="1473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#3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22795" y="4150867"/>
            <a:ext cx="22669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latin typeface="Arial"/>
                <a:cs typeface="Arial"/>
              </a:rPr>
              <a:t>#20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84520" y="4126484"/>
            <a:ext cx="1346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10" dirty="0">
                <a:latin typeface="Arial"/>
                <a:cs typeface="Arial"/>
              </a:rPr>
              <a:t>…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79267" y="1870964"/>
            <a:ext cx="2501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5" dirty="0">
                <a:latin typeface="Arial"/>
                <a:cs typeface="Arial"/>
              </a:rPr>
              <a:t>HMI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42108" y="4601972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56047" y="4601972"/>
            <a:ext cx="565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55611" y="4601972"/>
            <a:ext cx="5778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100</a:t>
            </a:r>
            <a:r>
              <a:rPr sz="950" b="1" spc="-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FF0025"/>
                </a:solidFill>
                <a:latin typeface="Arial"/>
                <a:cs typeface="Arial"/>
              </a:rPr>
              <a:t>Mbps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71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" y="361265"/>
            <a:ext cx="10471404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1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5" dirty="0"/>
              <a:t>Substation</a:t>
            </a:r>
            <a:r>
              <a:rPr spc="-40" dirty="0"/>
              <a:t> </a:t>
            </a:r>
            <a:r>
              <a:rPr spc="5" dirty="0"/>
              <a:t>–</a:t>
            </a:r>
            <a:r>
              <a:rPr spc="-15" dirty="0"/>
              <a:t> </a:t>
            </a:r>
            <a:r>
              <a:rPr spc="5" dirty="0"/>
              <a:t>Redundancy</a:t>
            </a:r>
            <a:r>
              <a:rPr spc="-45" dirty="0"/>
              <a:t> </a:t>
            </a:r>
            <a:r>
              <a:rPr spc="5" dirty="0"/>
              <a:t>Protocols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1969008"/>
            <a:ext cx="5629655" cy="4376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24455" y="5571744"/>
            <a:ext cx="6535420" cy="725805"/>
          </a:xfrm>
          <a:prstGeom prst="rect">
            <a:avLst/>
          </a:prstGeom>
          <a:ln w="33528">
            <a:solidFill>
              <a:srgbClr val="7D0009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626100" marR="65405">
              <a:lnSpc>
                <a:spcPct val="100000"/>
              </a:lnSpc>
              <a:spcBef>
                <a:spcPts val="300"/>
              </a:spcBef>
            </a:pPr>
            <a:r>
              <a:rPr sz="1400" spc="-5" dirty="0">
                <a:latin typeface="Arial MT"/>
                <a:cs typeface="Arial MT"/>
              </a:rPr>
              <a:t>for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SAS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IEC </a:t>
            </a:r>
            <a:r>
              <a:rPr sz="1400" spc="-15" dirty="0">
                <a:latin typeface="Arial MT"/>
                <a:cs typeface="Arial MT"/>
              </a:rPr>
              <a:t>61850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IEDs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092" y="6376420"/>
            <a:ext cx="145669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i="1" spc="-5" dirty="0">
                <a:latin typeface="Arial"/>
                <a:cs typeface="Arial"/>
              </a:rPr>
              <a:t>Reference: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IEC</a:t>
            </a:r>
            <a:r>
              <a:rPr sz="1050" i="1" spc="-2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62439-1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596" y="6516499"/>
            <a:ext cx="186055" cy="1377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21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4455" y="3343655"/>
            <a:ext cx="6535420" cy="424180"/>
          </a:xfrm>
          <a:prstGeom prst="rect">
            <a:avLst/>
          </a:prstGeom>
          <a:ln w="33528">
            <a:solidFill>
              <a:srgbClr val="7D00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26100">
              <a:lnSpc>
                <a:spcPts val="1550"/>
              </a:lnSpc>
            </a:pPr>
            <a:r>
              <a:rPr sz="1400" spc="-5" dirty="0">
                <a:latin typeface="Arial MT"/>
                <a:cs typeface="Arial MT"/>
              </a:rPr>
              <a:t>for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SAS</a:t>
            </a:r>
            <a:endParaRPr sz="1400">
              <a:latin typeface="Arial MT"/>
              <a:cs typeface="Arial MT"/>
            </a:endParaRPr>
          </a:p>
          <a:p>
            <a:pPr marL="5626100">
              <a:lnSpc>
                <a:spcPct val="100000"/>
              </a:lnSpc>
            </a:pPr>
            <a:r>
              <a:rPr sz="1400" spc="-15" dirty="0">
                <a:latin typeface="Arial MT"/>
                <a:cs typeface="Arial MT"/>
              </a:rPr>
              <a:t>networks</a:t>
            </a:r>
            <a:endParaRPr sz="1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1760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25577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Rapid</a:t>
            </a:r>
            <a:r>
              <a:rPr sz="1400" b="1" spc="6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Spanning</a:t>
            </a:r>
            <a:r>
              <a:rPr sz="1400" b="1" spc="6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0025"/>
                </a:solidFill>
                <a:latin typeface="Arial"/>
                <a:cs typeface="Arial"/>
              </a:rPr>
              <a:t>Tree</a:t>
            </a:r>
            <a:r>
              <a:rPr sz="1400" b="1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Protocol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90901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2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5" dirty="0"/>
              <a:t>Substation</a:t>
            </a:r>
            <a:r>
              <a:rPr spc="-4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5" dirty="0"/>
              <a:t>RSTP</a:t>
            </a: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712976" y="3883152"/>
            <a:ext cx="4166870" cy="722630"/>
          </a:xfrm>
          <a:custGeom>
            <a:avLst/>
            <a:gdLst/>
            <a:ahLst/>
            <a:cxnLst/>
            <a:rect l="l" t="t" r="r" b="b"/>
            <a:pathLst>
              <a:path w="4166870" h="722629">
                <a:moveTo>
                  <a:pt x="3035808" y="0"/>
                </a:moveTo>
                <a:lnTo>
                  <a:pt x="3105051" y="1021"/>
                </a:lnTo>
                <a:lnTo>
                  <a:pt x="3173174" y="3383"/>
                </a:lnTo>
                <a:lnTo>
                  <a:pt x="3240057" y="7045"/>
                </a:lnTo>
                <a:lnTo>
                  <a:pt x="3305583" y="11966"/>
                </a:lnTo>
                <a:lnTo>
                  <a:pt x="3369633" y="18107"/>
                </a:lnTo>
                <a:lnTo>
                  <a:pt x="3432089" y="25429"/>
                </a:lnTo>
                <a:lnTo>
                  <a:pt x="3492835" y="33890"/>
                </a:lnTo>
                <a:lnTo>
                  <a:pt x="3551750" y="43452"/>
                </a:lnTo>
                <a:lnTo>
                  <a:pt x="3608719" y="54073"/>
                </a:lnTo>
                <a:lnTo>
                  <a:pt x="3663621" y="65715"/>
                </a:lnTo>
                <a:lnTo>
                  <a:pt x="3716341" y="78337"/>
                </a:lnTo>
                <a:lnTo>
                  <a:pt x="3766759" y="91899"/>
                </a:lnTo>
                <a:lnTo>
                  <a:pt x="3814757" y="106362"/>
                </a:lnTo>
                <a:lnTo>
                  <a:pt x="3860218" y="121685"/>
                </a:lnTo>
                <a:lnTo>
                  <a:pt x="3903024" y="137828"/>
                </a:lnTo>
                <a:lnTo>
                  <a:pt x="3943056" y="154752"/>
                </a:lnTo>
                <a:lnTo>
                  <a:pt x="3980197" y="172417"/>
                </a:lnTo>
                <a:lnTo>
                  <a:pt x="4014328" y="190782"/>
                </a:lnTo>
                <a:lnTo>
                  <a:pt x="4073091" y="229454"/>
                </a:lnTo>
                <a:lnTo>
                  <a:pt x="4118399" y="270448"/>
                </a:lnTo>
                <a:lnTo>
                  <a:pt x="4149310" y="313446"/>
                </a:lnTo>
                <a:lnTo>
                  <a:pt x="4164879" y="358127"/>
                </a:lnTo>
                <a:lnTo>
                  <a:pt x="4166616" y="381000"/>
                </a:lnTo>
                <a:lnTo>
                  <a:pt x="4163981" y="406679"/>
                </a:lnTo>
                <a:lnTo>
                  <a:pt x="4143315" y="456981"/>
                </a:lnTo>
                <a:lnTo>
                  <a:pt x="4103041" y="505376"/>
                </a:lnTo>
                <a:lnTo>
                  <a:pt x="4044258" y="551271"/>
                </a:lnTo>
                <a:lnTo>
                  <a:pt x="4008271" y="573094"/>
                </a:lnTo>
                <a:lnTo>
                  <a:pt x="3968070" y="594068"/>
                </a:lnTo>
                <a:lnTo>
                  <a:pt x="3923793" y="614119"/>
                </a:lnTo>
                <a:lnTo>
                  <a:pt x="3875578" y="633173"/>
                </a:lnTo>
                <a:lnTo>
                  <a:pt x="3823562" y="651154"/>
                </a:lnTo>
                <a:lnTo>
                  <a:pt x="3767883" y="667989"/>
                </a:lnTo>
                <a:lnTo>
                  <a:pt x="3708680" y="683603"/>
                </a:lnTo>
                <a:lnTo>
                  <a:pt x="3646089" y="697922"/>
                </a:lnTo>
                <a:lnTo>
                  <a:pt x="3580248" y="710871"/>
                </a:lnTo>
                <a:lnTo>
                  <a:pt x="3511296" y="722376"/>
                </a:lnTo>
              </a:path>
              <a:path w="4166870" h="722629">
                <a:moveTo>
                  <a:pt x="3035808" y="0"/>
                </a:moveTo>
                <a:lnTo>
                  <a:pt x="3105051" y="1021"/>
                </a:lnTo>
                <a:lnTo>
                  <a:pt x="3173174" y="3383"/>
                </a:lnTo>
                <a:lnTo>
                  <a:pt x="3240057" y="7045"/>
                </a:lnTo>
                <a:lnTo>
                  <a:pt x="3305583" y="11966"/>
                </a:lnTo>
                <a:lnTo>
                  <a:pt x="3369633" y="18107"/>
                </a:lnTo>
                <a:lnTo>
                  <a:pt x="3432089" y="25429"/>
                </a:lnTo>
                <a:lnTo>
                  <a:pt x="3492835" y="33890"/>
                </a:lnTo>
                <a:lnTo>
                  <a:pt x="3551750" y="43452"/>
                </a:lnTo>
                <a:lnTo>
                  <a:pt x="3608719" y="54073"/>
                </a:lnTo>
                <a:lnTo>
                  <a:pt x="3663621" y="65715"/>
                </a:lnTo>
                <a:lnTo>
                  <a:pt x="3716341" y="78337"/>
                </a:lnTo>
                <a:lnTo>
                  <a:pt x="3766759" y="91899"/>
                </a:lnTo>
                <a:lnTo>
                  <a:pt x="3814757" y="106362"/>
                </a:lnTo>
                <a:lnTo>
                  <a:pt x="3860218" y="121685"/>
                </a:lnTo>
                <a:lnTo>
                  <a:pt x="3903024" y="137828"/>
                </a:lnTo>
                <a:lnTo>
                  <a:pt x="3943056" y="154752"/>
                </a:lnTo>
                <a:lnTo>
                  <a:pt x="3980197" y="172417"/>
                </a:lnTo>
                <a:lnTo>
                  <a:pt x="4014328" y="190782"/>
                </a:lnTo>
                <a:lnTo>
                  <a:pt x="4073091" y="229454"/>
                </a:lnTo>
                <a:lnTo>
                  <a:pt x="4118399" y="270448"/>
                </a:lnTo>
                <a:lnTo>
                  <a:pt x="4149310" y="313446"/>
                </a:lnTo>
                <a:lnTo>
                  <a:pt x="4164879" y="358127"/>
                </a:lnTo>
                <a:lnTo>
                  <a:pt x="4166616" y="381000"/>
                </a:lnTo>
                <a:lnTo>
                  <a:pt x="4163981" y="406679"/>
                </a:lnTo>
                <a:lnTo>
                  <a:pt x="4143315" y="456981"/>
                </a:lnTo>
                <a:lnTo>
                  <a:pt x="4103041" y="505376"/>
                </a:lnTo>
                <a:lnTo>
                  <a:pt x="4044258" y="551271"/>
                </a:lnTo>
                <a:lnTo>
                  <a:pt x="4008271" y="573094"/>
                </a:lnTo>
                <a:lnTo>
                  <a:pt x="3968070" y="594068"/>
                </a:lnTo>
                <a:lnTo>
                  <a:pt x="3923793" y="614119"/>
                </a:lnTo>
                <a:lnTo>
                  <a:pt x="3875578" y="633173"/>
                </a:lnTo>
                <a:lnTo>
                  <a:pt x="3823562" y="651154"/>
                </a:lnTo>
                <a:lnTo>
                  <a:pt x="3767883" y="667989"/>
                </a:lnTo>
                <a:lnTo>
                  <a:pt x="3708680" y="683603"/>
                </a:lnTo>
                <a:lnTo>
                  <a:pt x="3646089" y="697922"/>
                </a:lnTo>
                <a:lnTo>
                  <a:pt x="3580248" y="710871"/>
                </a:lnTo>
                <a:lnTo>
                  <a:pt x="3511296" y="722376"/>
                </a:lnTo>
              </a:path>
              <a:path w="4166870" h="722629">
                <a:moveTo>
                  <a:pt x="1130808" y="0"/>
                </a:moveTo>
                <a:lnTo>
                  <a:pt x="1061564" y="1021"/>
                </a:lnTo>
                <a:lnTo>
                  <a:pt x="993441" y="3383"/>
                </a:lnTo>
                <a:lnTo>
                  <a:pt x="926558" y="7045"/>
                </a:lnTo>
                <a:lnTo>
                  <a:pt x="861032" y="11966"/>
                </a:lnTo>
                <a:lnTo>
                  <a:pt x="796982" y="18107"/>
                </a:lnTo>
                <a:lnTo>
                  <a:pt x="734526" y="25429"/>
                </a:lnTo>
                <a:lnTo>
                  <a:pt x="673780" y="33890"/>
                </a:lnTo>
                <a:lnTo>
                  <a:pt x="614865" y="43452"/>
                </a:lnTo>
                <a:lnTo>
                  <a:pt x="557896" y="54073"/>
                </a:lnTo>
                <a:lnTo>
                  <a:pt x="502994" y="65715"/>
                </a:lnTo>
                <a:lnTo>
                  <a:pt x="450274" y="78337"/>
                </a:lnTo>
                <a:lnTo>
                  <a:pt x="399856" y="91899"/>
                </a:lnTo>
                <a:lnTo>
                  <a:pt x="351858" y="106362"/>
                </a:lnTo>
                <a:lnTo>
                  <a:pt x="306397" y="121685"/>
                </a:lnTo>
                <a:lnTo>
                  <a:pt x="263591" y="137828"/>
                </a:lnTo>
                <a:lnTo>
                  <a:pt x="223559" y="154752"/>
                </a:lnTo>
                <a:lnTo>
                  <a:pt x="186418" y="172417"/>
                </a:lnTo>
                <a:lnTo>
                  <a:pt x="152287" y="190782"/>
                </a:lnTo>
                <a:lnTo>
                  <a:pt x="93524" y="229454"/>
                </a:lnTo>
                <a:lnTo>
                  <a:pt x="48216" y="270448"/>
                </a:lnTo>
                <a:lnTo>
                  <a:pt x="17305" y="313446"/>
                </a:lnTo>
                <a:lnTo>
                  <a:pt x="1736" y="358127"/>
                </a:lnTo>
                <a:lnTo>
                  <a:pt x="0" y="381000"/>
                </a:lnTo>
                <a:lnTo>
                  <a:pt x="3508" y="408274"/>
                </a:lnTo>
                <a:lnTo>
                  <a:pt x="27653" y="461608"/>
                </a:lnTo>
                <a:lnTo>
                  <a:pt x="73532" y="512727"/>
                </a:lnTo>
                <a:lnTo>
                  <a:pt x="104209" y="537233"/>
                </a:lnTo>
                <a:lnTo>
                  <a:pt x="139824" y="560918"/>
                </a:lnTo>
                <a:lnTo>
                  <a:pt x="180212" y="583692"/>
                </a:lnTo>
                <a:lnTo>
                  <a:pt x="225208" y="605465"/>
                </a:lnTo>
                <a:lnTo>
                  <a:pt x="274647" y="626149"/>
                </a:lnTo>
                <a:lnTo>
                  <a:pt x="328363" y="645655"/>
                </a:lnTo>
                <a:lnTo>
                  <a:pt x="386191" y="663892"/>
                </a:lnTo>
                <a:lnTo>
                  <a:pt x="447965" y="680772"/>
                </a:lnTo>
                <a:lnTo>
                  <a:pt x="513522" y="696206"/>
                </a:lnTo>
                <a:lnTo>
                  <a:pt x="582695" y="710103"/>
                </a:lnTo>
                <a:lnTo>
                  <a:pt x="655319" y="722376"/>
                </a:lnTo>
              </a:path>
              <a:path w="4166870" h="722629">
                <a:moveTo>
                  <a:pt x="1130808" y="0"/>
                </a:moveTo>
                <a:lnTo>
                  <a:pt x="1061564" y="1021"/>
                </a:lnTo>
                <a:lnTo>
                  <a:pt x="993441" y="3383"/>
                </a:lnTo>
                <a:lnTo>
                  <a:pt x="926558" y="7045"/>
                </a:lnTo>
                <a:lnTo>
                  <a:pt x="861032" y="11966"/>
                </a:lnTo>
                <a:lnTo>
                  <a:pt x="796982" y="18107"/>
                </a:lnTo>
                <a:lnTo>
                  <a:pt x="734526" y="25429"/>
                </a:lnTo>
                <a:lnTo>
                  <a:pt x="673780" y="33890"/>
                </a:lnTo>
                <a:lnTo>
                  <a:pt x="614865" y="43452"/>
                </a:lnTo>
                <a:lnTo>
                  <a:pt x="557896" y="54073"/>
                </a:lnTo>
                <a:lnTo>
                  <a:pt x="502994" y="65715"/>
                </a:lnTo>
                <a:lnTo>
                  <a:pt x="450274" y="78337"/>
                </a:lnTo>
                <a:lnTo>
                  <a:pt x="399856" y="91899"/>
                </a:lnTo>
                <a:lnTo>
                  <a:pt x="351858" y="106362"/>
                </a:lnTo>
                <a:lnTo>
                  <a:pt x="306397" y="121685"/>
                </a:lnTo>
                <a:lnTo>
                  <a:pt x="263591" y="137828"/>
                </a:lnTo>
                <a:lnTo>
                  <a:pt x="223559" y="154752"/>
                </a:lnTo>
                <a:lnTo>
                  <a:pt x="186418" y="172417"/>
                </a:lnTo>
                <a:lnTo>
                  <a:pt x="152287" y="190782"/>
                </a:lnTo>
                <a:lnTo>
                  <a:pt x="93524" y="229454"/>
                </a:lnTo>
                <a:lnTo>
                  <a:pt x="48216" y="270448"/>
                </a:lnTo>
                <a:lnTo>
                  <a:pt x="17305" y="313446"/>
                </a:lnTo>
                <a:lnTo>
                  <a:pt x="1736" y="358127"/>
                </a:lnTo>
                <a:lnTo>
                  <a:pt x="0" y="381000"/>
                </a:lnTo>
                <a:lnTo>
                  <a:pt x="3508" y="408274"/>
                </a:lnTo>
                <a:lnTo>
                  <a:pt x="27653" y="461608"/>
                </a:lnTo>
                <a:lnTo>
                  <a:pt x="73532" y="512727"/>
                </a:lnTo>
                <a:lnTo>
                  <a:pt x="104209" y="537233"/>
                </a:lnTo>
                <a:lnTo>
                  <a:pt x="139824" y="560918"/>
                </a:lnTo>
                <a:lnTo>
                  <a:pt x="180212" y="583692"/>
                </a:lnTo>
                <a:lnTo>
                  <a:pt x="225208" y="605465"/>
                </a:lnTo>
                <a:lnTo>
                  <a:pt x="274647" y="626149"/>
                </a:lnTo>
                <a:lnTo>
                  <a:pt x="328363" y="645655"/>
                </a:lnTo>
                <a:lnTo>
                  <a:pt x="386191" y="663892"/>
                </a:lnTo>
                <a:lnTo>
                  <a:pt x="447965" y="680772"/>
                </a:lnTo>
                <a:lnTo>
                  <a:pt x="513522" y="696206"/>
                </a:lnTo>
                <a:lnTo>
                  <a:pt x="582695" y="710103"/>
                </a:lnTo>
                <a:lnTo>
                  <a:pt x="655319" y="722376"/>
                </a:lnTo>
              </a:path>
            </a:pathLst>
          </a:custGeom>
          <a:ln w="15240">
            <a:solidFill>
              <a:srgbClr val="FF0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7035" y="2733548"/>
            <a:ext cx="2354580" cy="5137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2500"/>
              </a:lnSpc>
              <a:spcBef>
                <a:spcPts val="375"/>
              </a:spcBef>
            </a:pPr>
            <a:r>
              <a:rPr sz="1200" spc="10" dirty="0">
                <a:latin typeface="Arial MT"/>
                <a:cs typeface="Arial MT"/>
              </a:rPr>
              <a:t>RSTP mechanism </a:t>
            </a:r>
            <a:r>
              <a:rPr sz="1200" dirty="0">
                <a:latin typeface="Arial MT"/>
                <a:cs typeface="Arial MT"/>
              </a:rPr>
              <a:t>keeps </a:t>
            </a:r>
            <a:r>
              <a:rPr sz="1200" spc="5" dirty="0">
                <a:latin typeface="Arial MT"/>
                <a:cs typeface="Arial MT"/>
              </a:rPr>
              <a:t> communication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ring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logically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avoid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circulating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packages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7035" y="3468116"/>
            <a:ext cx="2306320" cy="3613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380"/>
              </a:spcBef>
            </a:pPr>
            <a:r>
              <a:rPr sz="1200" spc="5" dirty="0">
                <a:latin typeface="Arial MT"/>
                <a:cs typeface="Arial MT"/>
              </a:rPr>
              <a:t>Packet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path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through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logical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opening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7035" y="4050284"/>
            <a:ext cx="2153920" cy="5111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380"/>
              </a:spcBef>
            </a:pP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case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fault</a:t>
            </a:r>
            <a:r>
              <a:rPr sz="1200" spc="5" dirty="0">
                <a:latin typeface="Arial MT"/>
                <a:cs typeface="Arial MT"/>
              </a:rPr>
              <a:t> 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ring,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logical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opening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closed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7035" y="4781804"/>
            <a:ext cx="1869439" cy="3613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380"/>
              </a:spcBef>
            </a:pPr>
            <a:r>
              <a:rPr sz="1200" dirty="0">
                <a:latin typeface="Arial MT"/>
                <a:cs typeface="Arial MT"/>
              </a:rPr>
              <a:t>This re-configuration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network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requires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time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7035" y="5363972"/>
            <a:ext cx="1896110" cy="3613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380"/>
              </a:spcBef>
            </a:pPr>
            <a:r>
              <a:rPr sz="1200" spc="5" dirty="0">
                <a:latin typeface="Arial MT"/>
                <a:cs typeface="Arial MT"/>
              </a:rPr>
              <a:t>Packet </a:t>
            </a:r>
            <a:r>
              <a:rPr sz="1200" spc="10" dirty="0">
                <a:latin typeface="Arial MT"/>
                <a:cs typeface="Arial MT"/>
              </a:rPr>
              <a:t>path </a:t>
            </a:r>
            <a:r>
              <a:rPr sz="1200" spc="5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now </a:t>
            </a:r>
            <a:r>
              <a:rPr sz="1200" dirty="0">
                <a:latin typeface="Arial MT"/>
                <a:cs typeface="Arial MT"/>
              </a:rPr>
              <a:t>through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alternate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path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5016" y="4985885"/>
            <a:ext cx="201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30" dirty="0">
                <a:latin typeface="Arial MT"/>
                <a:cs typeface="Arial MT"/>
              </a:rPr>
              <a:t>I</a:t>
            </a:r>
            <a:r>
              <a:rPr sz="950" spc="10" dirty="0">
                <a:latin typeface="Arial MT"/>
                <a:cs typeface="Arial MT"/>
              </a:rPr>
              <a:t>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6416" y="4895088"/>
            <a:ext cx="661670" cy="311150"/>
          </a:xfrm>
          <a:prstGeom prst="rect">
            <a:avLst/>
          </a:prstGeom>
          <a:solidFill>
            <a:srgbClr val="737373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-5" dirty="0">
                <a:latin typeface="Arial MT"/>
                <a:cs typeface="Arial MT"/>
              </a:rPr>
              <a:t>IED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5016" y="5409557"/>
            <a:ext cx="201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30" dirty="0">
                <a:latin typeface="Arial MT"/>
                <a:cs typeface="Arial MT"/>
              </a:rPr>
              <a:t>I</a:t>
            </a:r>
            <a:r>
              <a:rPr sz="950" spc="10" dirty="0">
                <a:latin typeface="Arial MT"/>
                <a:cs typeface="Arial MT"/>
              </a:rPr>
              <a:t>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6416" y="5318760"/>
            <a:ext cx="661670" cy="311150"/>
          </a:xfrm>
          <a:prstGeom prst="rect">
            <a:avLst/>
          </a:prstGeom>
          <a:solidFill>
            <a:srgbClr val="737373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-5" dirty="0">
                <a:latin typeface="Arial MT"/>
                <a:cs typeface="Arial MT"/>
              </a:rPr>
              <a:t>IED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8272" y="2894957"/>
            <a:ext cx="37592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5" dirty="0">
                <a:latin typeface="Arial MT"/>
                <a:cs typeface="Arial MT"/>
              </a:rPr>
              <a:t>Station</a:t>
            </a:r>
            <a:endParaRPr sz="95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  <a:spcBef>
                <a:spcPts val="10"/>
              </a:spcBef>
            </a:pPr>
            <a:r>
              <a:rPr sz="950" spc="5" dirty="0">
                <a:latin typeface="Arial MT"/>
                <a:cs typeface="Arial MT"/>
              </a:rPr>
              <a:t>HMI</a:t>
            </a:r>
            <a:r>
              <a:rPr sz="950" spc="-10" dirty="0">
                <a:latin typeface="Arial MT"/>
                <a:cs typeface="Arial MT"/>
              </a:rPr>
              <a:t> </a:t>
            </a:r>
            <a:r>
              <a:rPr sz="950" spc="5" dirty="0">
                <a:latin typeface="Arial MT"/>
                <a:cs typeface="Arial MT"/>
              </a:rPr>
              <a:t>1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7920" y="4764023"/>
            <a:ext cx="158750" cy="710565"/>
          </a:xfrm>
          <a:custGeom>
            <a:avLst/>
            <a:gdLst/>
            <a:ahLst/>
            <a:cxnLst/>
            <a:rect l="l" t="t" r="r" b="b"/>
            <a:pathLst>
              <a:path w="158750" h="710564">
                <a:moveTo>
                  <a:pt x="158495" y="286512"/>
                </a:moveTo>
                <a:lnTo>
                  <a:pt x="64007" y="286512"/>
                </a:lnTo>
              </a:path>
              <a:path w="158750" h="710564">
                <a:moveTo>
                  <a:pt x="158495" y="286512"/>
                </a:moveTo>
                <a:lnTo>
                  <a:pt x="64007" y="286512"/>
                </a:lnTo>
              </a:path>
              <a:path w="158750" h="710564">
                <a:moveTo>
                  <a:pt x="64007" y="286512"/>
                </a:moveTo>
                <a:lnTo>
                  <a:pt x="64007" y="0"/>
                </a:lnTo>
              </a:path>
              <a:path w="158750" h="710564">
                <a:moveTo>
                  <a:pt x="64007" y="286512"/>
                </a:moveTo>
                <a:lnTo>
                  <a:pt x="64007" y="0"/>
                </a:lnTo>
              </a:path>
              <a:path w="158750" h="710564">
                <a:moveTo>
                  <a:pt x="158495" y="710184"/>
                </a:moveTo>
                <a:lnTo>
                  <a:pt x="0" y="710184"/>
                </a:lnTo>
              </a:path>
              <a:path w="158750" h="710564">
                <a:moveTo>
                  <a:pt x="158495" y="710184"/>
                </a:moveTo>
                <a:lnTo>
                  <a:pt x="0" y="710184"/>
                </a:lnTo>
              </a:path>
              <a:path w="158750" h="710564">
                <a:moveTo>
                  <a:pt x="0" y="710184"/>
                </a:moveTo>
                <a:lnTo>
                  <a:pt x="0" y="0"/>
                </a:lnTo>
              </a:path>
              <a:path w="158750" h="710564">
                <a:moveTo>
                  <a:pt x="0" y="710184"/>
                </a:moveTo>
                <a:lnTo>
                  <a:pt x="0" y="0"/>
                </a:lnTo>
              </a:path>
            </a:pathLst>
          </a:custGeom>
          <a:ln w="6096">
            <a:solidFill>
              <a:srgbClr val="7D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31920" y="4985885"/>
            <a:ext cx="201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30" dirty="0">
                <a:latin typeface="Arial MT"/>
                <a:cs typeface="Arial MT"/>
              </a:rPr>
              <a:t>I</a:t>
            </a:r>
            <a:r>
              <a:rPr sz="950" spc="10" dirty="0">
                <a:latin typeface="Arial MT"/>
                <a:cs typeface="Arial MT"/>
              </a:rPr>
              <a:t>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3320" y="4895088"/>
            <a:ext cx="661670" cy="311150"/>
          </a:xfrm>
          <a:prstGeom prst="rect">
            <a:avLst/>
          </a:prstGeom>
          <a:solidFill>
            <a:srgbClr val="737373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-5" dirty="0">
                <a:latin typeface="Arial MT"/>
                <a:cs typeface="Arial MT"/>
              </a:rPr>
              <a:t>IED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1920" y="5409557"/>
            <a:ext cx="201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30" dirty="0">
                <a:latin typeface="Arial MT"/>
                <a:cs typeface="Arial MT"/>
              </a:rPr>
              <a:t>I</a:t>
            </a:r>
            <a:r>
              <a:rPr sz="950" spc="10" dirty="0">
                <a:latin typeface="Arial MT"/>
                <a:cs typeface="Arial MT"/>
              </a:rPr>
              <a:t>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3320" y="5318760"/>
            <a:ext cx="661670" cy="311150"/>
          </a:xfrm>
          <a:custGeom>
            <a:avLst/>
            <a:gdLst/>
            <a:ahLst/>
            <a:cxnLst/>
            <a:rect l="l" t="t" r="r" b="b"/>
            <a:pathLst>
              <a:path w="661670" h="311150">
                <a:moveTo>
                  <a:pt x="661416" y="0"/>
                </a:moveTo>
                <a:lnTo>
                  <a:pt x="0" y="0"/>
                </a:lnTo>
                <a:lnTo>
                  <a:pt x="0" y="310896"/>
                </a:lnTo>
                <a:lnTo>
                  <a:pt x="661416" y="310896"/>
                </a:lnTo>
                <a:lnTo>
                  <a:pt x="661416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3320" y="5318760"/>
            <a:ext cx="661670" cy="3111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-5" dirty="0">
                <a:latin typeface="Arial MT"/>
                <a:cs typeface="Arial MT"/>
              </a:rPr>
              <a:t>IED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44823" y="4764023"/>
            <a:ext cx="158750" cy="710565"/>
          </a:xfrm>
          <a:custGeom>
            <a:avLst/>
            <a:gdLst/>
            <a:ahLst/>
            <a:cxnLst/>
            <a:rect l="l" t="t" r="r" b="b"/>
            <a:pathLst>
              <a:path w="158750" h="710564">
                <a:moveTo>
                  <a:pt x="158496" y="710184"/>
                </a:moveTo>
                <a:lnTo>
                  <a:pt x="0" y="710184"/>
                </a:lnTo>
              </a:path>
              <a:path w="158750" h="710564">
                <a:moveTo>
                  <a:pt x="158496" y="710184"/>
                </a:moveTo>
                <a:lnTo>
                  <a:pt x="0" y="710184"/>
                </a:lnTo>
              </a:path>
              <a:path w="158750" h="710564">
                <a:moveTo>
                  <a:pt x="0" y="710184"/>
                </a:moveTo>
                <a:lnTo>
                  <a:pt x="0" y="0"/>
                </a:lnTo>
              </a:path>
              <a:path w="158750" h="710564">
                <a:moveTo>
                  <a:pt x="0" y="710184"/>
                </a:moveTo>
                <a:lnTo>
                  <a:pt x="0" y="0"/>
                </a:lnTo>
              </a:path>
              <a:path w="158750" h="710564">
                <a:moveTo>
                  <a:pt x="158496" y="286512"/>
                </a:moveTo>
                <a:lnTo>
                  <a:pt x="64008" y="286512"/>
                </a:lnTo>
              </a:path>
              <a:path w="158750" h="710564">
                <a:moveTo>
                  <a:pt x="158496" y="286512"/>
                </a:moveTo>
                <a:lnTo>
                  <a:pt x="64008" y="286512"/>
                </a:lnTo>
              </a:path>
              <a:path w="158750" h="710564">
                <a:moveTo>
                  <a:pt x="64008" y="286512"/>
                </a:moveTo>
                <a:lnTo>
                  <a:pt x="64008" y="0"/>
                </a:lnTo>
              </a:path>
              <a:path w="158750" h="710564">
                <a:moveTo>
                  <a:pt x="64008" y="286512"/>
                </a:moveTo>
                <a:lnTo>
                  <a:pt x="64008" y="0"/>
                </a:lnTo>
              </a:path>
            </a:pathLst>
          </a:custGeom>
          <a:ln w="6096">
            <a:solidFill>
              <a:srgbClr val="7D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53584" y="4985885"/>
            <a:ext cx="201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30" dirty="0">
                <a:latin typeface="Arial MT"/>
                <a:cs typeface="Arial MT"/>
              </a:rPr>
              <a:t>I</a:t>
            </a:r>
            <a:r>
              <a:rPr sz="950" spc="10" dirty="0">
                <a:latin typeface="Arial MT"/>
                <a:cs typeface="Arial MT"/>
              </a:rPr>
              <a:t>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1935" y="4895088"/>
            <a:ext cx="664845" cy="311150"/>
          </a:xfrm>
          <a:prstGeom prst="rect">
            <a:avLst/>
          </a:prstGeom>
          <a:solidFill>
            <a:srgbClr val="737373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-5" dirty="0">
                <a:latin typeface="Arial MT"/>
                <a:cs typeface="Arial MT"/>
              </a:rPr>
              <a:t>IED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3584" y="5409557"/>
            <a:ext cx="201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30" dirty="0">
                <a:latin typeface="Arial MT"/>
                <a:cs typeface="Arial MT"/>
              </a:rPr>
              <a:t>I</a:t>
            </a:r>
            <a:r>
              <a:rPr sz="950" spc="10" dirty="0">
                <a:latin typeface="Arial MT"/>
                <a:cs typeface="Arial MT"/>
              </a:rPr>
              <a:t>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1935" y="5318760"/>
            <a:ext cx="664845" cy="311150"/>
          </a:xfrm>
          <a:prstGeom prst="rect">
            <a:avLst/>
          </a:prstGeom>
          <a:solidFill>
            <a:srgbClr val="737373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-5" dirty="0">
                <a:latin typeface="Arial MT"/>
                <a:cs typeface="Arial MT"/>
              </a:rPr>
              <a:t>IED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38272" y="3745349"/>
            <a:ext cx="37592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5" dirty="0">
                <a:latin typeface="Arial MT"/>
                <a:cs typeface="Arial MT"/>
              </a:rPr>
              <a:t>Station</a:t>
            </a:r>
            <a:endParaRPr sz="95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latin typeface="Arial MT"/>
                <a:cs typeface="Arial MT"/>
              </a:rPr>
              <a:t>switch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70247" y="3745349"/>
            <a:ext cx="37592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950" spc="-5" dirty="0">
                <a:latin typeface="Arial MT"/>
                <a:cs typeface="Arial MT"/>
              </a:rPr>
              <a:t>Station</a:t>
            </a:r>
            <a:endParaRPr sz="95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latin typeface="Arial MT"/>
                <a:cs typeface="Arial MT"/>
              </a:rPr>
              <a:t>switch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08376" y="4632960"/>
            <a:ext cx="1816735" cy="844550"/>
            <a:chOff x="3008376" y="4632960"/>
            <a:chExt cx="1816735" cy="844550"/>
          </a:xfrm>
        </p:grpSpPr>
        <p:sp>
          <p:nvSpPr>
            <p:cNvPr id="29" name="object 29"/>
            <p:cNvSpPr/>
            <p:nvPr/>
          </p:nvSpPr>
          <p:spPr>
            <a:xfrm>
              <a:off x="3008376" y="4634484"/>
              <a:ext cx="457200" cy="15240"/>
            </a:xfrm>
            <a:custGeom>
              <a:avLst/>
              <a:gdLst/>
              <a:ahLst/>
              <a:cxnLst/>
              <a:rect l="l" t="t" r="r" b="b"/>
              <a:pathLst>
                <a:path w="457200" h="15239">
                  <a:moveTo>
                    <a:pt x="4572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57200" y="152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45280" y="4632960"/>
              <a:ext cx="411480" cy="18415"/>
            </a:xfrm>
            <a:custGeom>
              <a:avLst/>
              <a:gdLst/>
              <a:ahLst/>
              <a:cxnLst/>
              <a:rect l="l" t="t" r="r" b="b"/>
              <a:pathLst>
                <a:path w="411479" h="18414">
                  <a:moveTo>
                    <a:pt x="6096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60960" y="18288"/>
                  </a:lnTo>
                  <a:lnTo>
                    <a:pt x="60960" y="0"/>
                  </a:lnTo>
                  <a:close/>
                </a:path>
                <a:path w="411479" h="18414">
                  <a:moveTo>
                    <a:pt x="176784" y="0"/>
                  </a:moveTo>
                  <a:lnTo>
                    <a:pt x="109728" y="0"/>
                  </a:lnTo>
                  <a:lnTo>
                    <a:pt x="109728" y="18288"/>
                  </a:lnTo>
                  <a:lnTo>
                    <a:pt x="176784" y="18288"/>
                  </a:lnTo>
                  <a:lnTo>
                    <a:pt x="176784" y="0"/>
                  </a:lnTo>
                  <a:close/>
                </a:path>
                <a:path w="411479" h="18414">
                  <a:moveTo>
                    <a:pt x="292608" y="0"/>
                  </a:moveTo>
                  <a:lnTo>
                    <a:pt x="228600" y="0"/>
                  </a:lnTo>
                  <a:lnTo>
                    <a:pt x="228600" y="18288"/>
                  </a:lnTo>
                  <a:lnTo>
                    <a:pt x="292608" y="18288"/>
                  </a:lnTo>
                  <a:lnTo>
                    <a:pt x="292608" y="0"/>
                  </a:lnTo>
                  <a:close/>
                </a:path>
                <a:path w="411479" h="18414">
                  <a:moveTo>
                    <a:pt x="411480" y="0"/>
                  </a:moveTo>
                  <a:lnTo>
                    <a:pt x="344424" y="0"/>
                  </a:lnTo>
                  <a:lnTo>
                    <a:pt x="344424" y="18288"/>
                  </a:lnTo>
                  <a:lnTo>
                    <a:pt x="411480" y="18288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FF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63439" y="4764024"/>
              <a:ext cx="158750" cy="710565"/>
            </a:xfrm>
            <a:custGeom>
              <a:avLst/>
              <a:gdLst/>
              <a:ahLst/>
              <a:cxnLst/>
              <a:rect l="l" t="t" r="r" b="b"/>
              <a:pathLst>
                <a:path w="158750" h="710564">
                  <a:moveTo>
                    <a:pt x="158496" y="286512"/>
                  </a:moveTo>
                  <a:lnTo>
                    <a:pt x="64008" y="286512"/>
                  </a:lnTo>
                </a:path>
                <a:path w="158750" h="710564">
                  <a:moveTo>
                    <a:pt x="158496" y="286512"/>
                  </a:moveTo>
                  <a:lnTo>
                    <a:pt x="64008" y="286512"/>
                  </a:lnTo>
                </a:path>
                <a:path w="158750" h="710564">
                  <a:moveTo>
                    <a:pt x="64008" y="286512"/>
                  </a:moveTo>
                  <a:lnTo>
                    <a:pt x="64008" y="0"/>
                  </a:lnTo>
                </a:path>
                <a:path w="158750" h="710564">
                  <a:moveTo>
                    <a:pt x="64008" y="286512"/>
                  </a:moveTo>
                  <a:lnTo>
                    <a:pt x="64008" y="0"/>
                  </a:lnTo>
                </a:path>
                <a:path w="158750" h="710564">
                  <a:moveTo>
                    <a:pt x="158496" y="710184"/>
                  </a:moveTo>
                  <a:lnTo>
                    <a:pt x="0" y="710184"/>
                  </a:lnTo>
                </a:path>
                <a:path w="158750" h="710564">
                  <a:moveTo>
                    <a:pt x="158496" y="710184"/>
                  </a:moveTo>
                  <a:lnTo>
                    <a:pt x="0" y="710184"/>
                  </a:lnTo>
                </a:path>
                <a:path w="158750" h="710564">
                  <a:moveTo>
                    <a:pt x="0" y="710184"/>
                  </a:moveTo>
                  <a:lnTo>
                    <a:pt x="0" y="0"/>
                  </a:lnTo>
                </a:path>
                <a:path w="158750" h="710564">
                  <a:moveTo>
                    <a:pt x="0" y="710184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212335" y="2894957"/>
            <a:ext cx="47752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060"/>
              </a:lnSpc>
            </a:pPr>
            <a:r>
              <a:rPr sz="950" spc="-5" dirty="0">
                <a:latin typeface="Arial MT"/>
                <a:cs typeface="Arial MT"/>
              </a:rPr>
              <a:t>Station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50" dirty="0">
                <a:latin typeface="Arial MT"/>
                <a:cs typeface="Arial MT"/>
              </a:rPr>
              <a:t>Gateway</a:t>
            </a:r>
            <a:endParaRPr sz="950">
              <a:latin typeface="Arial MT"/>
              <a:cs typeface="Arial MT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785872" y="2813304"/>
          <a:ext cx="2012949" cy="1228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338455"/>
                <a:gridCol w="644525"/>
                <a:gridCol w="321309"/>
                <a:gridCol w="367030"/>
              </a:tblGrid>
              <a:tr h="441959">
                <a:tc gridSpan="2">
                  <a:txBody>
                    <a:bodyPr/>
                    <a:lstStyle/>
                    <a:p>
                      <a:pPr marL="176530" marR="143510" indent="-24765">
                        <a:lnSpc>
                          <a:spcPct val="101099"/>
                        </a:lnSpc>
                        <a:spcBef>
                          <a:spcPts val="550"/>
                        </a:spcBef>
                      </a:pPr>
                      <a:r>
                        <a:rPr sz="950" spc="-5" dirty="0">
                          <a:latin typeface="Arial MT"/>
                          <a:cs typeface="Arial MT"/>
                        </a:rPr>
                        <a:t>Station  </a:t>
                      </a:r>
                      <a:r>
                        <a:rPr sz="950" spc="5" dirty="0">
                          <a:latin typeface="Arial MT"/>
                          <a:cs typeface="Arial MT"/>
                        </a:rPr>
                        <a:t>HMI</a:t>
                      </a:r>
                      <a:r>
                        <a:rPr sz="95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5" dirty="0">
                          <a:latin typeface="Arial MT"/>
                          <a:cs typeface="Arial MT"/>
                        </a:rPr>
                        <a:t>1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69850" marB="0">
                    <a:solidFill>
                      <a:srgbClr val="73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0" marR="101600" indent="51435">
                        <a:lnSpc>
                          <a:spcPct val="101099"/>
                        </a:lnSpc>
                        <a:spcBef>
                          <a:spcPts val="550"/>
                        </a:spcBef>
                      </a:pPr>
                      <a:r>
                        <a:rPr sz="950" spc="-5" dirty="0">
                          <a:latin typeface="Arial MT"/>
                          <a:cs typeface="Arial MT"/>
                        </a:rPr>
                        <a:t>Station </a:t>
                      </a:r>
                      <a:r>
                        <a:rPr sz="9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5" dirty="0">
                          <a:latin typeface="Arial MT"/>
                          <a:cs typeface="Arial MT"/>
                        </a:rPr>
                        <a:t>Gateway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69850" marB="0">
                    <a:solidFill>
                      <a:srgbClr val="73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D000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D0009"/>
                      </a:solidFill>
                      <a:prstDash val="solid"/>
                    </a:lnL>
                    <a:lnR w="6350">
                      <a:solidFill>
                        <a:srgbClr val="7D000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D0009"/>
                      </a:solidFill>
                      <a:prstDash val="solid"/>
                    </a:lnL>
                  </a:tcPr>
                </a:tc>
              </a:tr>
              <a:tr h="155447">
                <a:tc rowSpan="2" gridSpan="2">
                  <a:txBody>
                    <a:bodyPr/>
                    <a:lstStyle/>
                    <a:p>
                      <a:pPr marL="173355" marR="143510" indent="-2159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950" spc="-5" dirty="0">
                          <a:latin typeface="Arial MT"/>
                          <a:cs typeface="Arial MT"/>
                        </a:rPr>
                        <a:t>Station  switch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7373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0025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80975" marR="145415" indent="-2159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950" spc="-5" dirty="0">
                          <a:latin typeface="Arial MT"/>
                          <a:cs typeface="Arial MT"/>
                        </a:rPr>
                        <a:t>Station  switch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solidFill>
                      <a:srgbClr val="73737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49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solidFill>
                      <a:srgbClr val="73737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0025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solidFill>
                      <a:srgbClr val="73737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2502407" y="4467725"/>
            <a:ext cx="33401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060"/>
              </a:lnSpc>
            </a:pPr>
            <a:r>
              <a:rPr sz="950" spc="5" dirty="0">
                <a:latin typeface="Arial MT"/>
                <a:cs typeface="Arial MT"/>
              </a:rPr>
              <a:t>Bay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50" spc="-20" dirty="0">
                <a:latin typeface="Arial MT"/>
                <a:cs typeface="Arial MT"/>
              </a:rPr>
              <a:t>s</a:t>
            </a:r>
            <a:r>
              <a:rPr sz="950" spc="5" dirty="0">
                <a:latin typeface="Arial MT"/>
                <a:cs typeface="Arial MT"/>
              </a:rPr>
              <a:t>w</a:t>
            </a:r>
            <a:r>
              <a:rPr sz="950" spc="-20" dirty="0">
                <a:latin typeface="Arial MT"/>
                <a:cs typeface="Arial MT"/>
              </a:rPr>
              <a:t>i</a:t>
            </a:r>
            <a:r>
              <a:rPr sz="950" dirty="0">
                <a:latin typeface="Arial MT"/>
                <a:cs typeface="Arial MT"/>
              </a:rPr>
              <a:t>tch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28672" y="4453128"/>
            <a:ext cx="680085" cy="311150"/>
          </a:xfrm>
          <a:custGeom>
            <a:avLst/>
            <a:gdLst/>
            <a:ahLst/>
            <a:cxnLst/>
            <a:rect l="l" t="t" r="r" b="b"/>
            <a:pathLst>
              <a:path w="680085" h="311150">
                <a:moveTo>
                  <a:pt x="679704" y="0"/>
                </a:moveTo>
                <a:lnTo>
                  <a:pt x="0" y="0"/>
                </a:lnTo>
                <a:lnTo>
                  <a:pt x="0" y="310896"/>
                </a:lnTo>
                <a:lnTo>
                  <a:pt x="679704" y="310896"/>
                </a:lnTo>
                <a:lnTo>
                  <a:pt x="679704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28672" y="4453128"/>
            <a:ext cx="680085" cy="3111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73355" marR="164465" indent="60960">
              <a:lnSpc>
                <a:spcPct val="101099"/>
              </a:lnSpc>
              <a:spcBef>
                <a:spcPts val="20"/>
              </a:spcBef>
            </a:pPr>
            <a:r>
              <a:rPr sz="950" spc="5" dirty="0">
                <a:latin typeface="Arial MT"/>
                <a:cs typeface="Arial MT"/>
              </a:rPr>
              <a:t>Bay </a:t>
            </a:r>
            <a:r>
              <a:rPr sz="950" spc="10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s</a:t>
            </a:r>
            <a:r>
              <a:rPr sz="950" spc="5" dirty="0">
                <a:latin typeface="Arial MT"/>
                <a:cs typeface="Arial MT"/>
              </a:rPr>
              <a:t>w</a:t>
            </a:r>
            <a:r>
              <a:rPr sz="950" spc="-20" dirty="0">
                <a:latin typeface="Arial MT"/>
                <a:cs typeface="Arial MT"/>
              </a:rPr>
              <a:t>i</a:t>
            </a:r>
            <a:r>
              <a:rPr sz="950" dirty="0">
                <a:latin typeface="Arial MT"/>
                <a:cs typeface="Arial MT"/>
              </a:rPr>
              <a:t>tch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08213" y="3405949"/>
            <a:ext cx="625475" cy="862965"/>
            <a:chOff x="1708213" y="3405949"/>
            <a:chExt cx="625475" cy="862965"/>
          </a:xfrm>
        </p:grpSpPr>
        <p:sp>
          <p:nvSpPr>
            <p:cNvPr id="38" name="object 38"/>
            <p:cNvSpPr/>
            <p:nvPr/>
          </p:nvSpPr>
          <p:spPr>
            <a:xfrm>
              <a:off x="1712975" y="3701868"/>
              <a:ext cx="615950" cy="562610"/>
            </a:xfrm>
            <a:custGeom>
              <a:avLst/>
              <a:gdLst/>
              <a:ahLst/>
              <a:cxnLst/>
              <a:rect l="l" t="t" r="r" b="b"/>
              <a:pathLst>
                <a:path w="615950" h="562610">
                  <a:moveTo>
                    <a:pt x="295656" y="388547"/>
                  </a:moveTo>
                  <a:lnTo>
                    <a:pt x="292187" y="388547"/>
                  </a:lnTo>
                  <a:lnTo>
                    <a:pt x="615696" y="562283"/>
                  </a:lnTo>
                  <a:lnTo>
                    <a:pt x="613129" y="559235"/>
                  </a:lnTo>
                  <a:lnTo>
                    <a:pt x="612648" y="559235"/>
                  </a:lnTo>
                  <a:lnTo>
                    <a:pt x="609600" y="556187"/>
                  </a:lnTo>
                  <a:lnTo>
                    <a:pt x="591312" y="547043"/>
                  </a:lnTo>
                  <a:lnTo>
                    <a:pt x="588264" y="543995"/>
                  </a:lnTo>
                  <a:lnTo>
                    <a:pt x="545592" y="522659"/>
                  </a:lnTo>
                  <a:lnTo>
                    <a:pt x="542544" y="519611"/>
                  </a:lnTo>
                  <a:lnTo>
                    <a:pt x="499872" y="498275"/>
                  </a:lnTo>
                  <a:lnTo>
                    <a:pt x="496824" y="495227"/>
                  </a:lnTo>
                  <a:lnTo>
                    <a:pt x="454152" y="473891"/>
                  </a:lnTo>
                  <a:lnTo>
                    <a:pt x="451104" y="470843"/>
                  </a:lnTo>
                  <a:lnTo>
                    <a:pt x="408432" y="449507"/>
                  </a:lnTo>
                  <a:lnTo>
                    <a:pt x="405384" y="446459"/>
                  </a:lnTo>
                  <a:lnTo>
                    <a:pt x="362712" y="425123"/>
                  </a:lnTo>
                  <a:lnTo>
                    <a:pt x="359664" y="422075"/>
                  </a:lnTo>
                  <a:lnTo>
                    <a:pt x="310896" y="397691"/>
                  </a:lnTo>
                  <a:lnTo>
                    <a:pt x="307848" y="394643"/>
                  </a:lnTo>
                  <a:lnTo>
                    <a:pt x="295656" y="388547"/>
                  </a:lnTo>
                  <a:close/>
                </a:path>
                <a:path w="615950" h="562610">
                  <a:moveTo>
                    <a:pt x="612648" y="558663"/>
                  </a:moveTo>
                  <a:lnTo>
                    <a:pt x="612648" y="559235"/>
                  </a:lnTo>
                  <a:lnTo>
                    <a:pt x="613129" y="559235"/>
                  </a:lnTo>
                  <a:lnTo>
                    <a:pt x="612648" y="558663"/>
                  </a:lnTo>
                  <a:close/>
                </a:path>
                <a:path w="615950" h="562610">
                  <a:moveTo>
                    <a:pt x="609600" y="555044"/>
                  </a:moveTo>
                  <a:lnTo>
                    <a:pt x="609600" y="556187"/>
                  </a:lnTo>
                  <a:lnTo>
                    <a:pt x="610562" y="556187"/>
                  </a:lnTo>
                  <a:lnTo>
                    <a:pt x="609600" y="555044"/>
                  </a:lnTo>
                  <a:close/>
                </a:path>
                <a:path w="615950" h="562610">
                  <a:moveTo>
                    <a:pt x="594360" y="536946"/>
                  </a:moveTo>
                  <a:lnTo>
                    <a:pt x="594360" y="537899"/>
                  </a:lnTo>
                  <a:lnTo>
                    <a:pt x="595162" y="537899"/>
                  </a:lnTo>
                  <a:lnTo>
                    <a:pt x="594360" y="536946"/>
                  </a:lnTo>
                  <a:close/>
                </a:path>
                <a:path w="615950" h="562610">
                  <a:moveTo>
                    <a:pt x="576072" y="515229"/>
                  </a:moveTo>
                  <a:lnTo>
                    <a:pt x="576072" y="516563"/>
                  </a:lnTo>
                  <a:lnTo>
                    <a:pt x="577195" y="516563"/>
                  </a:lnTo>
                  <a:lnTo>
                    <a:pt x="576072" y="515229"/>
                  </a:lnTo>
                  <a:close/>
                </a:path>
                <a:path w="615950" h="562610">
                  <a:moveTo>
                    <a:pt x="557784" y="493512"/>
                  </a:moveTo>
                  <a:lnTo>
                    <a:pt x="557784" y="495227"/>
                  </a:lnTo>
                  <a:lnTo>
                    <a:pt x="559227" y="495227"/>
                  </a:lnTo>
                  <a:lnTo>
                    <a:pt x="557784" y="493512"/>
                  </a:lnTo>
                  <a:close/>
                </a:path>
                <a:path w="615950" h="562610">
                  <a:moveTo>
                    <a:pt x="542544" y="475415"/>
                  </a:moveTo>
                  <a:lnTo>
                    <a:pt x="542544" y="476939"/>
                  </a:lnTo>
                  <a:lnTo>
                    <a:pt x="543827" y="476939"/>
                  </a:lnTo>
                  <a:lnTo>
                    <a:pt x="542544" y="475415"/>
                  </a:lnTo>
                  <a:close/>
                </a:path>
                <a:path w="615950" h="562610">
                  <a:moveTo>
                    <a:pt x="524256" y="453698"/>
                  </a:moveTo>
                  <a:lnTo>
                    <a:pt x="524256" y="455603"/>
                  </a:lnTo>
                  <a:lnTo>
                    <a:pt x="525860" y="455603"/>
                  </a:lnTo>
                  <a:lnTo>
                    <a:pt x="524256" y="453698"/>
                  </a:lnTo>
                  <a:close/>
                </a:path>
                <a:path w="615950" h="562610">
                  <a:moveTo>
                    <a:pt x="505968" y="431981"/>
                  </a:moveTo>
                  <a:lnTo>
                    <a:pt x="505968" y="434267"/>
                  </a:lnTo>
                  <a:lnTo>
                    <a:pt x="507893" y="434267"/>
                  </a:lnTo>
                  <a:lnTo>
                    <a:pt x="505968" y="431981"/>
                  </a:lnTo>
                  <a:close/>
                </a:path>
                <a:path w="615950" h="562610">
                  <a:moveTo>
                    <a:pt x="490728" y="413883"/>
                  </a:moveTo>
                  <a:lnTo>
                    <a:pt x="490728" y="415979"/>
                  </a:lnTo>
                  <a:lnTo>
                    <a:pt x="492492" y="415979"/>
                  </a:lnTo>
                  <a:lnTo>
                    <a:pt x="490728" y="413883"/>
                  </a:lnTo>
                  <a:close/>
                </a:path>
                <a:path w="615950" h="562610">
                  <a:moveTo>
                    <a:pt x="472440" y="392166"/>
                  </a:moveTo>
                  <a:lnTo>
                    <a:pt x="472440" y="394643"/>
                  </a:lnTo>
                  <a:lnTo>
                    <a:pt x="474525" y="394643"/>
                  </a:lnTo>
                  <a:lnTo>
                    <a:pt x="472440" y="392166"/>
                  </a:lnTo>
                  <a:close/>
                </a:path>
                <a:path w="615950" h="562610">
                  <a:moveTo>
                    <a:pt x="289560" y="384338"/>
                  </a:moveTo>
                  <a:lnTo>
                    <a:pt x="286512" y="385499"/>
                  </a:lnTo>
                  <a:lnTo>
                    <a:pt x="289560" y="387136"/>
                  </a:lnTo>
                  <a:lnTo>
                    <a:pt x="289560" y="384338"/>
                  </a:lnTo>
                  <a:close/>
                </a:path>
                <a:path w="615950" h="562610">
                  <a:moveTo>
                    <a:pt x="152400" y="251387"/>
                  </a:moveTo>
                  <a:lnTo>
                    <a:pt x="148857" y="251387"/>
                  </a:lnTo>
                  <a:lnTo>
                    <a:pt x="346572" y="358967"/>
                  </a:lnTo>
                  <a:lnTo>
                    <a:pt x="347472" y="358067"/>
                  </a:lnTo>
                  <a:lnTo>
                    <a:pt x="329184" y="348923"/>
                  </a:lnTo>
                  <a:lnTo>
                    <a:pt x="326136" y="345875"/>
                  </a:lnTo>
                  <a:lnTo>
                    <a:pt x="295656" y="330635"/>
                  </a:lnTo>
                  <a:lnTo>
                    <a:pt x="292608" y="327587"/>
                  </a:lnTo>
                  <a:lnTo>
                    <a:pt x="262128" y="312347"/>
                  </a:lnTo>
                  <a:lnTo>
                    <a:pt x="259080" y="309299"/>
                  </a:lnTo>
                  <a:lnTo>
                    <a:pt x="234696" y="297107"/>
                  </a:lnTo>
                  <a:lnTo>
                    <a:pt x="231648" y="294059"/>
                  </a:lnTo>
                  <a:lnTo>
                    <a:pt x="201168" y="278819"/>
                  </a:lnTo>
                  <a:lnTo>
                    <a:pt x="198120" y="275771"/>
                  </a:lnTo>
                  <a:lnTo>
                    <a:pt x="167640" y="260531"/>
                  </a:lnTo>
                  <a:lnTo>
                    <a:pt x="164592" y="257483"/>
                  </a:lnTo>
                  <a:lnTo>
                    <a:pt x="152400" y="251387"/>
                  </a:lnTo>
                  <a:close/>
                </a:path>
                <a:path w="615950" h="562610">
                  <a:moveTo>
                    <a:pt x="146304" y="246942"/>
                  </a:moveTo>
                  <a:lnTo>
                    <a:pt x="143256" y="248339"/>
                  </a:lnTo>
                  <a:lnTo>
                    <a:pt x="146304" y="249997"/>
                  </a:lnTo>
                  <a:lnTo>
                    <a:pt x="146304" y="246942"/>
                  </a:lnTo>
                  <a:close/>
                </a:path>
                <a:path w="615950" h="562610">
                  <a:moveTo>
                    <a:pt x="4261" y="94105"/>
                  </a:moveTo>
                  <a:lnTo>
                    <a:pt x="0" y="95939"/>
                  </a:lnTo>
                  <a:lnTo>
                    <a:pt x="213503" y="213215"/>
                  </a:lnTo>
                  <a:lnTo>
                    <a:pt x="216408" y="211763"/>
                  </a:lnTo>
                  <a:lnTo>
                    <a:pt x="210312" y="208715"/>
                  </a:lnTo>
                  <a:lnTo>
                    <a:pt x="207264" y="205667"/>
                  </a:lnTo>
                  <a:lnTo>
                    <a:pt x="176784" y="190427"/>
                  </a:lnTo>
                  <a:lnTo>
                    <a:pt x="173736" y="187379"/>
                  </a:lnTo>
                  <a:lnTo>
                    <a:pt x="143256" y="172139"/>
                  </a:lnTo>
                  <a:lnTo>
                    <a:pt x="140208" y="169091"/>
                  </a:lnTo>
                  <a:lnTo>
                    <a:pt x="109728" y="153851"/>
                  </a:lnTo>
                  <a:lnTo>
                    <a:pt x="106680" y="150803"/>
                  </a:lnTo>
                  <a:lnTo>
                    <a:pt x="76200" y="135563"/>
                  </a:lnTo>
                  <a:lnTo>
                    <a:pt x="73152" y="132515"/>
                  </a:lnTo>
                  <a:lnTo>
                    <a:pt x="48768" y="120323"/>
                  </a:lnTo>
                  <a:lnTo>
                    <a:pt x="45720" y="117275"/>
                  </a:lnTo>
                  <a:lnTo>
                    <a:pt x="15240" y="102035"/>
                  </a:lnTo>
                  <a:lnTo>
                    <a:pt x="12192" y="98987"/>
                  </a:lnTo>
                  <a:lnTo>
                    <a:pt x="6095" y="95939"/>
                  </a:lnTo>
                  <a:lnTo>
                    <a:pt x="4261" y="94105"/>
                  </a:lnTo>
                  <a:close/>
                </a:path>
                <a:path w="615950" h="562610">
                  <a:moveTo>
                    <a:pt x="246888" y="0"/>
                  </a:moveTo>
                  <a:lnTo>
                    <a:pt x="246888" y="1451"/>
                  </a:lnTo>
                  <a:lnTo>
                    <a:pt x="248038" y="1451"/>
                  </a:lnTo>
                  <a:lnTo>
                    <a:pt x="246888" y="0"/>
                  </a:lnTo>
                  <a:close/>
                </a:path>
                <a:path w="615950" h="562610">
                  <a:moveTo>
                    <a:pt x="256032" y="11538"/>
                  </a:moveTo>
                  <a:lnTo>
                    <a:pt x="256032" y="13643"/>
                  </a:lnTo>
                  <a:lnTo>
                    <a:pt x="257699" y="13643"/>
                  </a:lnTo>
                  <a:lnTo>
                    <a:pt x="256032" y="11538"/>
                  </a:lnTo>
                  <a:close/>
                </a:path>
                <a:path w="615950" h="562610">
                  <a:moveTo>
                    <a:pt x="268224" y="26924"/>
                  </a:moveTo>
                  <a:lnTo>
                    <a:pt x="268224" y="28883"/>
                  </a:lnTo>
                  <a:lnTo>
                    <a:pt x="269776" y="28883"/>
                  </a:lnTo>
                  <a:lnTo>
                    <a:pt x="268224" y="26924"/>
                  </a:lnTo>
                  <a:close/>
                </a:path>
                <a:path w="615950" h="562610">
                  <a:moveTo>
                    <a:pt x="277368" y="38462"/>
                  </a:moveTo>
                  <a:lnTo>
                    <a:pt x="277368" y="41075"/>
                  </a:lnTo>
                  <a:lnTo>
                    <a:pt x="279438" y="41075"/>
                  </a:lnTo>
                  <a:lnTo>
                    <a:pt x="277368" y="38462"/>
                  </a:lnTo>
                  <a:close/>
                </a:path>
                <a:path w="615950" h="562610">
                  <a:moveTo>
                    <a:pt x="289560" y="53848"/>
                  </a:moveTo>
                  <a:lnTo>
                    <a:pt x="289560" y="56315"/>
                  </a:lnTo>
                  <a:lnTo>
                    <a:pt x="291515" y="56315"/>
                  </a:lnTo>
                  <a:lnTo>
                    <a:pt x="289560" y="53848"/>
                  </a:lnTo>
                  <a:close/>
                </a:path>
                <a:path w="615950" h="562610">
                  <a:moveTo>
                    <a:pt x="301752" y="69233"/>
                  </a:moveTo>
                  <a:lnTo>
                    <a:pt x="301752" y="71555"/>
                  </a:lnTo>
                  <a:lnTo>
                    <a:pt x="303592" y="71555"/>
                  </a:lnTo>
                  <a:lnTo>
                    <a:pt x="301752" y="69233"/>
                  </a:lnTo>
                  <a:close/>
                </a:path>
                <a:path w="615950" h="562610">
                  <a:moveTo>
                    <a:pt x="310896" y="80772"/>
                  </a:moveTo>
                  <a:lnTo>
                    <a:pt x="310896" y="83747"/>
                  </a:lnTo>
                  <a:lnTo>
                    <a:pt x="313253" y="83747"/>
                  </a:lnTo>
                  <a:lnTo>
                    <a:pt x="310896" y="80772"/>
                  </a:lnTo>
                  <a:close/>
                </a:path>
                <a:path w="615950" h="562610">
                  <a:moveTo>
                    <a:pt x="323088" y="96157"/>
                  </a:moveTo>
                  <a:lnTo>
                    <a:pt x="323088" y="98987"/>
                  </a:lnTo>
                  <a:lnTo>
                    <a:pt x="325330" y="98987"/>
                  </a:lnTo>
                  <a:lnTo>
                    <a:pt x="323088" y="96157"/>
                  </a:lnTo>
                  <a:close/>
                </a:path>
                <a:path w="615950" h="562610">
                  <a:moveTo>
                    <a:pt x="332232" y="107696"/>
                  </a:moveTo>
                  <a:lnTo>
                    <a:pt x="332232" y="111179"/>
                  </a:lnTo>
                  <a:lnTo>
                    <a:pt x="334992" y="111179"/>
                  </a:lnTo>
                  <a:lnTo>
                    <a:pt x="332232" y="107696"/>
                  </a:lnTo>
                  <a:close/>
                </a:path>
                <a:path w="615950" h="562610">
                  <a:moveTo>
                    <a:pt x="344424" y="123081"/>
                  </a:moveTo>
                  <a:lnTo>
                    <a:pt x="344424" y="126419"/>
                  </a:lnTo>
                  <a:lnTo>
                    <a:pt x="347069" y="126419"/>
                  </a:lnTo>
                  <a:lnTo>
                    <a:pt x="344424" y="123081"/>
                  </a:lnTo>
                  <a:close/>
                </a:path>
                <a:path w="615950" h="562610">
                  <a:moveTo>
                    <a:pt x="356616" y="138466"/>
                  </a:moveTo>
                  <a:lnTo>
                    <a:pt x="356616" y="141659"/>
                  </a:lnTo>
                  <a:lnTo>
                    <a:pt x="359146" y="141659"/>
                  </a:lnTo>
                  <a:lnTo>
                    <a:pt x="356616" y="138466"/>
                  </a:lnTo>
                  <a:close/>
                </a:path>
                <a:path w="615950" h="562610">
                  <a:moveTo>
                    <a:pt x="365760" y="150005"/>
                  </a:moveTo>
                  <a:lnTo>
                    <a:pt x="365760" y="153851"/>
                  </a:lnTo>
                  <a:lnTo>
                    <a:pt x="359664" y="153851"/>
                  </a:lnTo>
                  <a:lnTo>
                    <a:pt x="353568" y="156899"/>
                  </a:lnTo>
                  <a:lnTo>
                    <a:pt x="326136" y="166043"/>
                  </a:lnTo>
                  <a:lnTo>
                    <a:pt x="320040" y="169091"/>
                  </a:lnTo>
                  <a:lnTo>
                    <a:pt x="316992" y="172139"/>
                  </a:lnTo>
                  <a:lnTo>
                    <a:pt x="368808" y="153851"/>
                  </a:lnTo>
                  <a:lnTo>
                    <a:pt x="365760" y="150005"/>
                  </a:lnTo>
                  <a:close/>
                </a:path>
                <a:path w="615950" h="562610">
                  <a:moveTo>
                    <a:pt x="316992" y="172139"/>
                  </a:moveTo>
                  <a:lnTo>
                    <a:pt x="320040" y="175187"/>
                  </a:lnTo>
                  <a:lnTo>
                    <a:pt x="320978" y="175656"/>
                  </a:lnTo>
                  <a:lnTo>
                    <a:pt x="316992" y="172139"/>
                  </a:lnTo>
                  <a:close/>
                </a:path>
                <a:path w="615950" h="562610">
                  <a:moveTo>
                    <a:pt x="470820" y="307870"/>
                  </a:moveTo>
                  <a:lnTo>
                    <a:pt x="469392" y="309299"/>
                  </a:lnTo>
                  <a:lnTo>
                    <a:pt x="463296" y="312347"/>
                  </a:lnTo>
                  <a:lnTo>
                    <a:pt x="454152" y="315395"/>
                  </a:lnTo>
                  <a:lnTo>
                    <a:pt x="437897" y="323522"/>
                  </a:lnTo>
                  <a:lnTo>
                    <a:pt x="472440" y="309299"/>
                  </a:lnTo>
                  <a:lnTo>
                    <a:pt x="470820" y="307870"/>
                  </a:lnTo>
                  <a:close/>
                </a:path>
                <a:path w="615950" h="562610">
                  <a:moveTo>
                    <a:pt x="433576" y="325301"/>
                  </a:moveTo>
                  <a:lnTo>
                    <a:pt x="426720" y="327587"/>
                  </a:lnTo>
                  <a:lnTo>
                    <a:pt x="420625" y="330634"/>
                  </a:lnTo>
                  <a:lnTo>
                    <a:pt x="433576" y="325301"/>
                  </a:lnTo>
                  <a:close/>
                </a:path>
                <a:path w="615950" h="562610">
                  <a:moveTo>
                    <a:pt x="438912" y="352352"/>
                  </a:moveTo>
                  <a:lnTo>
                    <a:pt x="438912" y="355019"/>
                  </a:lnTo>
                  <a:lnTo>
                    <a:pt x="441157" y="355019"/>
                  </a:lnTo>
                  <a:lnTo>
                    <a:pt x="438912" y="352352"/>
                  </a:lnTo>
                  <a:close/>
                </a:path>
                <a:path w="615950" h="562610">
                  <a:moveTo>
                    <a:pt x="457200" y="374069"/>
                  </a:moveTo>
                  <a:lnTo>
                    <a:pt x="457200" y="376355"/>
                  </a:lnTo>
                  <a:lnTo>
                    <a:pt x="459125" y="376355"/>
                  </a:lnTo>
                  <a:lnTo>
                    <a:pt x="457200" y="3740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12975" y="3694176"/>
              <a:ext cx="615950" cy="570230"/>
            </a:xfrm>
            <a:custGeom>
              <a:avLst/>
              <a:gdLst/>
              <a:ahLst/>
              <a:cxnLst/>
              <a:rect l="l" t="t" r="r" b="b"/>
              <a:pathLst>
                <a:path w="615950" h="570229">
                  <a:moveTo>
                    <a:pt x="240792" y="0"/>
                  </a:moveTo>
                  <a:lnTo>
                    <a:pt x="240792" y="0"/>
                  </a:lnTo>
                </a:path>
                <a:path w="615950" h="570229">
                  <a:moveTo>
                    <a:pt x="613129" y="566928"/>
                  </a:moveTo>
                  <a:lnTo>
                    <a:pt x="615696" y="569976"/>
                  </a:lnTo>
                  <a:lnTo>
                    <a:pt x="292187" y="396240"/>
                  </a:lnTo>
                </a:path>
                <a:path w="615950" h="570229">
                  <a:moveTo>
                    <a:pt x="289560" y="394828"/>
                  </a:moveTo>
                  <a:lnTo>
                    <a:pt x="286512" y="393192"/>
                  </a:lnTo>
                  <a:lnTo>
                    <a:pt x="289560" y="392030"/>
                  </a:lnTo>
                </a:path>
                <a:path w="615950" h="570229">
                  <a:moveTo>
                    <a:pt x="346572" y="366659"/>
                  </a:moveTo>
                  <a:lnTo>
                    <a:pt x="148857" y="259080"/>
                  </a:lnTo>
                </a:path>
                <a:path w="615950" h="570229">
                  <a:moveTo>
                    <a:pt x="146304" y="257690"/>
                  </a:moveTo>
                  <a:lnTo>
                    <a:pt x="143256" y="256032"/>
                  </a:lnTo>
                  <a:lnTo>
                    <a:pt x="146304" y="254634"/>
                  </a:lnTo>
                </a:path>
                <a:path w="615950" h="570229">
                  <a:moveTo>
                    <a:pt x="213503" y="220908"/>
                  </a:moveTo>
                  <a:lnTo>
                    <a:pt x="0" y="103632"/>
                  </a:lnTo>
                  <a:lnTo>
                    <a:pt x="4261" y="101797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766" y="3689604"/>
              <a:ext cx="132589" cy="19249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9029" y="4005167"/>
              <a:ext cx="201648" cy="26050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712975" y="3694176"/>
              <a:ext cx="615950" cy="570230"/>
            </a:xfrm>
            <a:custGeom>
              <a:avLst/>
              <a:gdLst/>
              <a:ahLst/>
              <a:cxnLst/>
              <a:rect l="l" t="t" r="r" b="b"/>
              <a:pathLst>
                <a:path w="615950" h="570229">
                  <a:moveTo>
                    <a:pt x="240792" y="0"/>
                  </a:moveTo>
                  <a:lnTo>
                    <a:pt x="0" y="103632"/>
                  </a:lnTo>
                  <a:lnTo>
                    <a:pt x="216408" y="222504"/>
                  </a:lnTo>
                  <a:lnTo>
                    <a:pt x="143256" y="256032"/>
                  </a:lnTo>
                  <a:lnTo>
                    <a:pt x="350520" y="368808"/>
                  </a:lnTo>
                  <a:lnTo>
                    <a:pt x="286512" y="393192"/>
                  </a:lnTo>
                  <a:lnTo>
                    <a:pt x="615696" y="569976"/>
                  </a:lnTo>
                  <a:lnTo>
                    <a:pt x="420624" y="338328"/>
                  </a:lnTo>
                  <a:lnTo>
                    <a:pt x="472440" y="316992"/>
                  </a:lnTo>
                  <a:lnTo>
                    <a:pt x="316992" y="179832"/>
                  </a:lnTo>
                  <a:lnTo>
                    <a:pt x="368808" y="161544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12975" y="3694176"/>
              <a:ext cx="615950" cy="570230"/>
            </a:xfrm>
            <a:custGeom>
              <a:avLst/>
              <a:gdLst/>
              <a:ahLst/>
              <a:cxnLst/>
              <a:rect l="l" t="t" r="r" b="b"/>
              <a:pathLst>
                <a:path w="615950" h="570229">
                  <a:moveTo>
                    <a:pt x="240792" y="0"/>
                  </a:moveTo>
                  <a:lnTo>
                    <a:pt x="368808" y="161544"/>
                  </a:lnTo>
                  <a:lnTo>
                    <a:pt x="316992" y="179832"/>
                  </a:lnTo>
                  <a:lnTo>
                    <a:pt x="472440" y="316992"/>
                  </a:lnTo>
                  <a:lnTo>
                    <a:pt x="420624" y="338328"/>
                  </a:lnTo>
                  <a:lnTo>
                    <a:pt x="615696" y="569976"/>
                  </a:lnTo>
                  <a:lnTo>
                    <a:pt x="286512" y="393192"/>
                  </a:lnTo>
                  <a:lnTo>
                    <a:pt x="350520" y="368808"/>
                  </a:lnTo>
                  <a:lnTo>
                    <a:pt x="143256" y="256032"/>
                  </a:lnTo>
                  <a:lnTo>
                    <a:pt x="216408" y="222504"/>
                  </a:lnTo>
                  <a:lnTo>
                    <a:pt x="0" y="103632"/>
                  </a:lnTo>
                  <a:lnTo>
                    <a:pt x="240792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6678" y="3463381"/>
              <a:ext cx="277495" cy="231140"/>
            </a:xfrm>
            <a:custGeom>
              <a:avLst/>
              <a:gdLst/>
              <a:ahLst/>
              <a:cxnLst/>
              <a:rect l="l" t="t" r="r" b="b"/>
              <a:pathLst>
                <a:path w="277494" h="231139">
                  <a:moveTo>
                    <a:pt x="119386" y="228348"/>
                  </a:moveTo>
                  <a:lnTo>
                    <a:pt x="134145" y="230794"/>
                  </a:lnTo>
                  <a:lnTo>
                    <a:pt x="140985" y="229698"/>
                  </a:lnTo>
                  <a:lnTo>
                    <a:pt x="119386" y="228348"/>
                  </a:lnTo>
                  <a:close/>
                </a:path>
                <a:path w="277494" h="231139">
                  <a:moveTo>
                    <a:pt x="83743" y="220089"/>
                  </a:moveTo>
                  <a:lnTo>
                    <a:pt x="90303" y="223528"/>
                  </a:lnTo>
                  <a:lnTo>
                    <a:pt x="97969" y="224798"/>
                  </a:lnTo>
                  <a:lnTo>
                    <a:pt x="97569" y="224698"/>
                  </a:lnTo>
                  <a:lnTo>
                    <a:pt x="83743" y="220089"/>
                  </a:lnTo>
                  <a:close/>
                </a:path>
                <a:path w="277494" h="231139">
                  <a:moveTo>
                    <a:pt x="51850" y="203363"/>
                  </a:moveTo>
                  <a:lnTo>
                    <a:pt x="58278" y="206743"/>
                  </a:lnTo>
                  <a:lnTo>
                    <a:pt x="57945" y="206410"/>
                  </a:lnTo>
                  <a:lnTo>
                    <a:pt x="51850" y="203363"/>
                  </a:lnTo>
                  <a:close/>
                </a:path>
                <a:path w="277494" h="231139">
                  <a:moveTo>
                    <a:pt x="17988" y="166453"/>
                  </a:moveTo>
                  <a:lnTo>
                    <a:pt x="18321" y="167089"/>
                  </a:lnTo>
                  <a:lnTo>
                    <a:pt x="18321" y="166786"/>
                  </a:lnTo>
                  <a:lnTo>
                    <a:pt x="17988" y="166453"/>
                  </a:lnTo>
                  <a:close/>
                </a:path>
                <a:path w="277494" h="231139">
                  <a:moveTo>
                    <a:pt x="3081" y="136306"/>
                  </a:moveTo>
                  <a:lnTo>
                    <a:pt x="2188" y="136306"/>
                  </a:lnTo>
                  <a:lnTo>
                    <a:pt x="3081" y="138011"/>
                  </a:lnTo>
                  <a:lnTo>
                    <a:pt x="3081" y="136306"/>
                  </a:lnTo>
                  <a:close/>
                </a:path>
                <a:path w="277494" h="231139">
                  <a:moveTo>
                    <a:pt x="33" y="127162"/>
                  </a:moveTo>
                  <a:lnTo>
                    <a:pt x="33" y="127367"/>
                  </a:lnTo>
                  <a:lnTo>
                    <a:pt x="33" y="127162"/>
                  </a:lnTo>
                  <a:close/>
                </a:path>
                <a:path w="277494" h="231139">
                  <a:moveTo>
                    <a:pt x="243873" y="0"/>
                  </a:moveTo>
                  <a:lnTo>
                    <a:pt x="243873" y="2194"/>
                  </a:lnTo>
                  <a:lnTo>
                    <a:pt x="246068" y="2194"/>
                  </a:lnTo>
                  <a:lnTo>
                    <a:pt x="243873" y="0"/>
                  </a:lnTo>
                  <a:close/>
                </a:path>
                <a:path w="277494" h="231139">
                  <a:moveTo>
                    <a:pt x="268257" y="41668"/>
                  </a:moveTo>
                  <a:lnTo>
                    <a:pt x="268257" y="44866"/>
                  </a:lnTo>
                  <a:lnTo>
                    <a:pt x="269909" y="44866"/>
                  </a:lnTo>
                  <a:lnTo>
                    <a:pt x="268257" y="41668"/>
                  </a:lnTo>
                  <a:close/>
                </a:path>
                <a:path w="277494" h="231139">
                  <a:moveTo>
                    <a:pt x="271305" y="52685"/>
                  </a:moveTo>
                  <a:lnTo>
                    <a:pt x="271305" y="54010"/>
                  </a:lnTo>
                  <a:lnTo>
                    <a:pt x="271519" y="54010"/>
                  </a:lnTo>
                  <a:lnTo>
                    <a:pt x="271305" y="52685"/>
                  </a:lnTo>
                  <a:close/>
                </a:path>
                <a:path w="277494" h="231139">
                  <a:moveTo>
                    <a:pt x="274353" y="71635"/>
                  </a:moveTo>
                  <a:lnTo>
                    <a:pt x="274353" y="72298"/>
                  </a:lnTo>
                  <a:lnTo>
                    <a:pt x="274353" y="71635"/>
                  </a:lnTo>
                  <a:close/>
                </a:path>
                <a:path w="277494" h="231139">
                  <a:moveTo>
                    <a:pt x="276397" y="84345"/>
                  </a:moveTo>
                  <a:lnTo>
                    <a:pt x="274353" y="108874"/>
                  </a:lnTo>
                  <a:lnTo>
                    <a:pt x="271305" y="124114"/>
                  </a:lnTo>
                  <a:lnTo>
                    <a:pt x="265209" y="142402"/>
                  </a:lnTo>
                  <a:lnTo>
                    <a:pt x="253185" y="166450"/>
                  </a:lnTo>
                  <a:lnTo>
                    <a:pt x="270111" y="134429"/>
                  </a:lnTo>
                  <a:lnTo>
                    <a:pt x="277401" y="90586"/>
                  </a:lnTo>
                  <a:lnTo>
                    <a:pt x="276397" y="84345"/>
                  </a:lnTo>
                  <a:close/>
                </a:path>
                <a:path w="277494" h="231139">
                  <a:moveTo>
                    <a:pt x="252997" y="166807"/>
                  </a:moveTo>
                  <a:lnTo>
                    <a:pt x="249969" y="169834"/>
                  </a:lnTo>
                  <a:lnTo>
                    <a:pt x="247156" y="175461"/>
                  </a:lnTo>
                  <a:lnTo>
                    <a:pt x="249799" y="172858"/>
                  </a:lnTo>
                  <a:lnTo>
                    <a:pt x="252997" y="166807"/>
                  </a:lnTo>
                  <a:close/>
                </a:path>
                <a:path w="277494" h="231139">
                  <a:moveTo>
                    <a:pt x="221295" y="200936"/>
                  </a:moveTo>
                  <a:lnTo>
                    <a:pt x="216417" y="203386"/>
                  </a:lnTo>
                  <a:lnTo>
                    <a:pt x="213909" y="205894"/>
                  </a:lnTo>
                  <a:lnTo>
                    <a:pt x="218831" y="203362"/>
                  </a:lnTo>
                  <a:lnTo>
                    <a:pt x="221295" y="200936"/>
                  </a:lnTo>
                  <a:close/>
                </a:path>
                <a:path w="277494" h="231139">
                  <a:moveTo>
                    <a:pt x="183566" y="221433"/>
                  </a:moveTo>
                  <a:lnTo>
                    <a:pt x="175249" y="224205"/>
                  </a:lnTo>
                  <a:lnTo>
                    <a:pt x="179475" y="223528"/>
                  </a:lnTo>
                  <a:lnTo>
                    <a:pt x="183566" y="221433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88866" y="3599688"/>
              <a:ext cx="139065" cy="94615"/>
            </a:xfrm>
            <a:custGeom>
              <a:avLst/>
              <a:gdLst/>
              <a:ahLst/>
              <a:cxnLst/>
              <a:rect l="l" t="t" r="r" b="b"/>
              <a:pathLst>
                <a:path w="139064" h="94614">
                  <a:moveTo>
                    <a:pt x="138796" y="93391"/>
                  </a:moveTo>
                  <a:lnTo>
                    <a:pt x="131957" y="94487"/>
                  </a:lnTo>
                  <a:lnTo>
                    <a:pt x="117197" y="92041"/>
                  </a:lnTo>
                </a:path>
                <a:path w="139064" h="94614">
                  <a:moveTo>
                    <a:pt x="95781" y="88491"/>
                  </a:moveTo>
                  <a:lnTo>
                    <a:pt x="88114" y="87221"/>
                  </a:lnTo>
                  <a:lnTo>
                    <a:pt x="81554" y="83783"/>
                  </a:lnTo>
                </a:path>
                <a:path w="139064" h="94614">
                  <a:moveTo>
                    <a:pt x="56090" y="70436"/>
                  </a:moveTo>
                  <a:lnTo>
                    <a:pt x="49685" y="67080"/>
                  </a:lnTo>
                  <a:lnTo>
                    <a:pt x="49661" y="67056"/>
                  </a:lnTo>
                </a:path>
                <a:path w="139064" h="94614">
                  <a:moveTo>
                    <a:pt x="16133" y="30782"/>
                  </a:moveTo>
                  <a:lnTo>
                    <a:pt x="15800" y="30147"/>
                  </a:lnTo>
                </a:path>
                <a:path w="139064" h="94614">
                  <a:moveTo>
                    <a:pt x="893" y="170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86678" y="35905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4572" y="102"/>
                  </a:moveTo>
                  <a:lnTo>
                    <a:pt x="4605" y="102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30551" y="34633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194" y="2194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6015" y="3500477"/>
              <a:ext cx="72636" cy="17337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20822" y="3410711"/>
              <a:ext cx="49530" cy="277495"/>
            </a:xfrm>
            <a:custGeom>
              <a:avLst/>
              <a:gdLst/>
              <a:ahLst/>
              <a:cxnLst/>
              <a:rect l="l" t="t" r="r" b="b"/>
              <a:pathLst>
                <a:path w="49530" h="277495">
                  <a:moveTo>
                    <a:pt x="49422" y="274102"/>
                  </a:moveTo>
                  <a:lnTo>
                    <a:pt x="45331" y="276197"/>
                  </a:lnTo>
                  <a:lnTo>
                    <a:pt x="41104" y="276875"/>
                  </a:lnTo>
                </a:path>
                <a:path w="49530" h="277495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80615" y="3410711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5">
                  <a:moveTo>
                    <a:pt x="140208" y="0"/>
                  </a:moveTo>
                  <a:lnTo>
                    <a:pt x="96365" y="7290"/>
                  </a:lnTo>
                  <a:lnTo>
                    <a:pt x="57936" y="27602"/>
                  </a:lnTo>
                  <a:lnTo>
                    <a:pt x="27407" y="58594"/>
                  </a:lnTo>
                  <a:lnTo>
                    <a:pt x="7266" y="97926"/>
                  </a:lnTo>
                  <a:lnTo>
                    <a:pt x="0" y="143255"/>
                  </a:lnTo>
                  <a:lnTo>
                    <a:pt x="7266" y="187098"/>
                  </a:lnTo>
                  <a:lnTo>
                    <a:pt x="27407" y="225527"/>
                  </a:lnTo>
                  <a:lnTo>
                    <a:pt x="57936" y="256056"/>
                  </a:lnTo>
                  <a:lnTo>
                    <a:pt x="96365" y="276197"/>
                  </a:lnTo>
                  <a:lnTo>
                    <a:pt x="140208" y="283463"/>
                  </a:lnTo>
                  <a:lnTo>
                    <a:pt x="185537" y="276197"/>
                  </a:lnTo>
                  <a:lnTo>
                    <a:pt x="224869" y="256056"/>
                  </a:lnTo>
                  <a:lnTo>
                    <a:pt x="255861" y="225527"/>
                  </a:lnTo>
                  <a:lnTo>
                    <a:pt x="276173" y="187098"/>
                  </a:lnTo>
                  <a:lnTo>
                    <a:pt x="283464" y="143255"/>
                  </a:lnTo>
                  <a:lnTo>
                    <a:pt x="276173" y="97926"/>
                  </a:lnTo>
                  <a:lnTo>
                    <a:pt x="255861" y="58594"/>
                  </a:lnTo>
                  <a:lnTo>
                    <a:pt x="224869" y="27602"/>
                  </a:lnTo>
                  <a:lnTo>
                    <a:pt x="185537" y="7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80615" y="3410711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5">
                  <a:moveTo>
                    <a:pt x="0" y="143255"/>
                  </a:moveTo>
                  <a:lnTo>
                    <a:pt x="7266" y="97926"/>
                  </a:lnTo>
                  <a:lnTo>
                    <a:pt x="27407" y="58594"/>
                  </a:lnTo>
                  <a:lnTo>
                    <a:pt x="57936" y="27602"/>
                  </a:lnTo>
                  <a:lnTo>
                    <a:pt x="96365" y="7290"/>
                  </a:lnTo>
                  <a:lnTo>
                    <a:pt x="140208" y="0"/>
                  </a:lnTo>
                  <a:lnTo>
                    <a:pt x="185537" y="7290"/>
                  </a:lnTo>
                  <a:lnTo>
                    <a:pt x="224869" y="27602"/>
                  </a:lnTo>
                  <a:lnTo>
                    <a:pt x="255861" y="58594"/>
                  </a:lnTo>
                  <a:lnTo>
                    <a:pt x="276173" y="97926"/>
                  </a:lnTo>
                  <a:lnTo>
                    <a:pt x="283464" y="143255"/>
                  </a:lnTo>
                  <a:lnTo>
                    <a:pt x="276173" y="187098"/>
                  </a:lnTo>
                  <a:lnTo>
                    <a:pt x="255861" y="225527"/>
                  </a:lnTo>
                  <a:lnTo>
                    <a:pt x="224869" y="256056"/>
                  </a:lnTo>
                  <a:lnTo>
                    <a:pt x="185537" y="276197"/>
                  </a:lnTo>
                  <a:lnTo>
                    <a:pt x="140208" y="283463"/>
                  </a:lnTo>
                  <a:lnTo>
                    <a:pt x="96365" y="276197"/>
                  </a:lnTo>
                  <a:lnTo>
                    <a:pt x="57936" y="256056"/>
                  </a:lnTo>
                  <a:lnTo>
                    <a:pt x="27407" y="225527"/>
                  </a:lnTo>
                  <a:lnTo>
                    <a:pt x="7266" y="187098"/>
                  </a:lnTo>
                  <a:lnTo>
                    <a:pt x="0" y="143255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953260" y="3413252"/>
            <a:ext cx="13779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latin typeface="Arial MT"/>
                <a:cs typeface="Arial MT"/>
              </a:rPr>
              <a:t>1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45280" y="4629911"/>
            <a:ext cx="441959" cy="24765"/>
          </a:xfrm>
          <a:custGeom>
            <a:avLst/>
            <a:gdLst/>
            <a:ahLst/>
            <a:cxnLst/>
            <a:rect l="l" t="t" r="r" b="b"/>
            <a:pathLst>
              <a:path w="441960" h="24764">
                <a:moveTo>
                  <a:pt x="441960" y="0"/>
                </a:moveTo>
                <a:lnTo>
                  <a:pt x="0" y="0"/>
                </a:lnTo>
                <a:lnTo>
                  <a:pt x="0" y="24384"/>
                </a:lnTo>
                <a:lnTo>
                  <a:pt x="441960" y="24384"/>
                </a:lnTo>
                <a:lnTo>
                  <a:pt x="441960" y="0"/>
                </a:lnTo>
                <a:close/>
              </a:path>
            </a:pathLst>
          </a:custGeom>
          <a:solidFill>
            <a:srgbClr val="FF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39311" y="4467725"/>
            <a:ext cx="33401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060"/>
              </a:lnSpc>
            </a:pPr>
            <a:r>
              <a:rPr sz="950" spc="5" dirty="0">
                <a:latin typeface="Arial MT"/>
                <a:cs typeface="Arial MT"/>
              </a:rPr>
              <a:t>Bay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50" spc="-20" dirty="0">
                <a:latin typeface="Arial MT"/>
                <a:cs typeface="Arial MT"/>
              </a:rPr>
              <a:t>s</a:t>
            </a:r>
            <a:r>
              <a:rPr sz="950" spc="5" dirty="0">
                <a:latin typeface="Arial MT"/>
                <a:cs typeface="Arial MT"/>
              </a:rPr>
              <a:t>w</a:t>
            </a:r>
            <a:r>
              <a:rPr sz="950" spc="-20" dirty="0">
                <a:latin typeface="Arial MT"/>
                <a:cs typeface="Arial MT"/>
              </a:rPr>
              <a:t>i</a:t>
            </a:r>
            <a:r>
              <a:rPr sz="950" dirty="0">
                <a:latin typeface="Arial MT"/>
                <a:cs typeface="Arial MT"/>
              </a:rPr>
              <a:t>tch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65576" y="4453128"/>
            <a:ext cx="680085" cy="311150"/>
          </a:xfrm>
          <a:custGeom>
            <a:avLst/>
            <a:gdLst/>
            <a:ahLst/>
            <a:cxnLst/>
            <a:rect l="l" t="t" r="r" b="b"/>
            <a:pathLst>
              <a:path w="680085" h="311150">
                <a:moveTo>
                  <a:pt x="679703" y="0"/>
                </a:moveTo>
                <a:lnTo>
                  <a:pt x="0" y="0"/>
                </a:lnTo>
                <a:lnTo>
                  <a:pt x="0" y="310896"/>
                </a:lnTo>
                <a:lnTo>
                  <a:pt x="679703" y="310896"/>
                </a:lnTo>
                <a:lnTo>
                  <a:pt x="67970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465576" y="4453128"/>
            <a:ext cx="680085" cy="3111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73355" marR="164465" indent="60960">
              <a:lnSpc>
                <a:spcPct val="101099"/>
              </a:lnSpc>
              <a:spcBef>
                <a:spcPts val="20"/>
              </a:spcBef>
            </a:pPr>
            <a:r>
              <a:rPr sz="950" spc="5" dirty="0">
                <a:latin typeface="Arial MT"/>
                <a:cs typeface="Arial MT"/>
              </a:rPr>
              <a:t>Bay </a:t>
            </a:r>
            <a:r>
              <a:rPr sz="950" spc="10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s</a:t>
            </a:r>
            <a:r>
              <a:rPr sz="950" spc="5" dirty="0">
                <a:latin typeface="Arial MT"/>
                <a:cs typeface="Arial MT"/>
              </a:rPr>
              <a:t>w</a:t>
            </a:r>
            <a:r>
              <a:rPr sz="950" spc="-20" dirty="0">
                <a:latin typeface="Arial MT"/>
                <a:cs typeface="Arial MT"/>
              </a:rPr>
              <a:t>i</a:t>
            </a:r>
            <a:r>
              <a:rPr sz="950" dirty="0">
                <a:latin typeface="Arial MT"/>
                <a:cs typeface="Arial MT"/>
              </a:rPr>
              <a:t>tch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57928" y="4467725"/>
            <a:ext cx="33401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1060"/>
              </a:lnSpc>
            </a:pPr>
            <a:r>
              <a:rPr sz="950" spc="5" dirty="0">
                <a:latin typeface="Arial MT"/>
                <a:cs typeface="Arial MT"/>
              </a:rPr>
              <a:t>Bay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950" spc="-20" dirty="0">
                <a:latin typeface="Arial MT"/>
                <a:cs typeface="Arial MT"/>
              </a:rPr>
              <a:t>s</a:t>
            </a:r>
            <a:r>
              <a:rPr sz="950" spc="5" dirty="0">
                <a:latin typeface="Arial MT"/>
                <a:cs typeface="Arial MT"/>
              </a:rPr>
              <a:t>w</a:t>
            </a:r>
            <a:r>
              <a:rPr sz="950" spc="-20" dirty="0">
                <a:latin typeface="Arial MT"/>
                <a:cs typeface="Arial MT"/>
              </a:rPr>
              <a:t>i</a:t>
            </a:r>
            <a:r>
              <a:rPr sz="950" dirty="0">
                <a:latin typeface="Arial MT"/>
                <a:cs typeface="Arial MT"/>
              </a:rPr>
              <a:t>tch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587240" y="4453128"/>
            <a:ext cx="676910" cy="311150"/>
          </a:xfrm>
          <a:custGeom>
            <a:avLst/>
            <a:gdLst/>
            <a:ahLst/>
            <a:cxnLst/>
            <a:rect l="l" t="t" r="r" b="b"/>
            <a:pathLst>
              <a:path w="676910" h="311150">
                <a:moveTo>
                  <a:pt x="676655" y="0"/>
                </a:moveTo>
                <a:lnTo>
                  <a:pt x="0" y="0"/>
                </a:lnTo>
                <a:lnTo>
                  <a:pt x="0" y="310896"/>
                </a:lnTo>
                <a:lnTo>
                  <a:pt x="676655" y="310896"/>
                </a:lnTo>
                <a:lnTo>
                  <a:pt x="67665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87240" y="4453128"/>
            <a:ext cx="676910" cy="3111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70180" marR="164465" indent="60960">
              <a:lnSpc>
                <a:spcPct val="101099"/>
              </a:lnSpc>
              <a:spcBef>
                <a:spcPts val="20"/>
              </a:spcBef>
            </a:pPr>
            <a:r>
              <a:rPr sz="950" spc="5" dirty="0">
                <a:latin typeface="Arial MT"/>
                <a:cs typeface="Arial MT"/>
              </a:rPr>
              <a:t>Bay </a:t>
            </a:r>
            <a:r>
              <a:rPr sz="950" spc="10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s</a:t>
            </a:r>
            <a:r>
              <a:rPr sz="950" spc="5" dirty="0">
                <a:latin typeface="Arial MT"/>
                <a:cs typeface="Arial MT"/>
              </a:rPr>
              <a:t>w</a:t>
            </a:r>
            <a:r>
              <a:rPr sz="950" spc="-20" dirty="0">
                <a:latin typeface="Arial MT"/>
                <a:cs typeface="Arial MT"/>
              </a:rPr>
              <a:t>i</a:t>
            </a:r>
            <a:r>
              <a:rPr sz="950" dirty="0">
                <a:latin typeface="Arial MT"/>
                <a:cs typeface="Arial MT"/>
              </a:rPr>
              <a:t>tch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391914" y="4824729"/>
            <a:ext cx="578485" cy="1337310"/>
            <a:chOff x="4391914" y="4824729"/>
            <a:chExt cx="578485" cy="1337310"/>
          </a:xfrm>
        </p:grpSpPr>
        <p:sp>
          <p:nvSpPr>
            <p:cNvPr id="61" name="object 61"/>
            <p:cNvSpPr/>
            <p:nvPr/>
          </p:nvSpPr>
          <p:spPr>
            <a:xfrm>
              <a:off x="4398264" y="4831079"/>
              <a:ext cx="323215" cy="1085215"/>
            </a:xfrm>
            <a:custGeom>
              <a:avLst/>
              <a:gdLst/>
              <a:ahLst/>
              <a:cxnLst/>
              <a:rect l="l" t="t" r="r" b="b"/>
              <a:pathLst>
                <a:path w="323214" h="1085214">
                  <a:moveTo>
                    <a:pt x="0" y="0"/>
                  </a:moveTo>
                  <a:lnTo>
                    <a:pt x="323088" y="1085088"/>
                  </a:lnTo>
                </a:path>
                <a:path w="323214" h="1085214">
                  <a:moveTo>
                    <a:pt x="0" y="0"/>
                  </a:moveTo>
                  <a:lnTo>
                    <a:pt x="323088" y="1085088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87790" y="5929213"/>
              <a:ext cx="277495" cy="227965"/>
            </a:xfrm>
            <a:custGeom>
              <a:avLst/>
              <a:gdLst/>
              <a:ahLst/>
              <a:cxnLst/>
              <a:rect l="l" t="t" r="r" b="b"/>
              <a:pathLst>
                <a:path w="277495" h="227964">
                  <a:moveTo>
                    <a:pt x="117739" y="225027"/>
                  </a:moveTo>
                  <a:lnTo>
                    <a:pt x="134145" y="227746"/>
                  </a:lnTo>
                  <a:lnTo>
                    <a:pt x="141307" y="226598"/>
                  </a:lnTo>
                  <a:lnTo>
                    <a:pt x="117739" y="225027"/>
                  </a:lnTo>
                  <a:close/>
                </a:path>
                <a:path w="277495" h="227964">
                  <a:moveTo>
                    <a:pt x="83743" y="217042"/>
                  </a:moveTo>
                  <a:lnTo>
                    <a:pt x="90303" y="220480"/>
                  </a:lnTo>
                  <a:lnTo>
                    <a:pt x="98554" y="221847"/>
                  </a:lnTo>
                  <a:lnTo>
                    <a:pt x="97569" y="221650"/>
                  </a:lnTo>
                  <a:lnTo>
                    <a:pt x="83743" y="217042"/>
                  </a:lnTo>
                  <a:close/>
                </a:path>
                <a:path w="277495" h="227964">
                  <a:moveTo>
                    <a:pt x="48802" y="197267"/>
                  </a:moveTo>
                  <a:lnTo>
                    <a:pt x="51874" y="200339"/>
                  </a:lnTo>
                  <a:lnTo>
                    <a:pt x="58278" y="203695"/>
                  </a:lnTo>
                  <a:lnTo>
                    <a:pt x="54897" y="200314"/>
                  </a:lnTo>
                  <a:lnTo>
                    <a:pt x="48802" y="197267"/>
                  </a:lnTo>
                  <a:close/>
                </a:path>
                <a:path w="277495" h="227964">
                  <a:moveTo>
                    <a:pt x="18321" y="163738"/>
                  </a:moveTo>
                  <a:lnTo>
                    <a:pt x="18163" y="163738"/>
                  </a:lnTo>
                  <a:lnTo>
                    <a:pt x="21369" y="169834"/>
                  </a:lnTo>
                  <a:lnTo>
                    <a:pt x="21369" y="166786"/>
                  </a:lnTo>
                  <a:lnTo>
                    <a:pt x="18321" y="163738"/>
                  </a:lnTo>
                  <a:close/>
                </a:path>
                <a:path w="277495" h="227964">
                  <a:moveTo>
                    <a:pt x="14632" y="157001"/>
                  </a:moveTo>
                  <a:lnTo>
                    <a:pt x="15273" y="158225"/>
                  </a:lnTo>
                  <a:lnTo>
                    <a:pt x="15273" y="157642"/>
                  </a:lnTo>
                  <a:lnTo>
                    <a:pt x="14632" y="157001"/>
                  </a:lnTo>
                  <a:close/>
                </a:path>
                <a:path w="277495" h="227964">
                  <a:moveTo>
                    <a:pt x="3081" y="133258"/>
                  </a:moveTo>
                  <a:lnTo>
                    <a:pt x="2188" y="133258"/>
                  </a:lnTo>
                  <a:lnTo>
                    <a:pt x="3081" y="134963"/>
                  </a:lnTo>
                  <a:lnTo>
                    <a:pt x="3081" y="133258"/>
                  </a:lnTo>
                  <a:close/>
                </a:path>
                <a:path w="277495" h="227964">
                  <a:moveTo>
                    <a:pt x="33" y="124114"/>
                  </a:moveTo>
                  <a:lnTo>
                    <a:pt x="33" y="124318"/>
                  </a:lnTo>
                  <a:lnTo>
                    <a:pt x="33" y="124114"/>
                  </a:lnTo>
                  <a:close/>
                </a:path>
                <a:path w="277495" h="227964">
                  <a:moveTo>
                    <a:pt x="246921" y="0"/>
                  </a:moveTo>
                  <a:lnTo>
                    <a:pt x="246921" y="2194"/>
                  </a:lnTo>
                  <a:lnTo>
                    <a:pt x="249116" y="2194"/>
                  </a:lnTo>
                  <a:lnTo>
                    <a:pt x="246921" y="0"/>
                  </a:lnTo>
                  <a:close/>
                </a:path>
                <a:path w="277495" h="227964">
                  <a:moveTo>
                    <a:pt x="268257" y="38620"/>
                  </a:moveTo>
                  <a:lnTo>
                    <a:pt x="268257" y="41818"/>
                  </a:lnTo>
                  <a:lnTo>
                    <a:pt x="269909" y="41818"/>
                  </a:lnTo>
                  <a:lnTo>
                    <a:pt x="268257" y="38620"/>
                  </a:lnTo>
                  <a:close/>
                </a:path>
                <a:path w="277495" h="227964">
                  <a:moveTo>
                    <a:pt x="271305" y="49636"/>
                  </a:moveTo>
                  <a:lnTo>
                    <a:pt x="271305" y="50962"/>
                  </a:lnTo>
                  <a:lnTo>
                    <a:pt x="271519" y="50962"/>
                  </a:lnTo>
                  <a:lnTo>
                    <a:pt x="271305" y="49636"/>
                  </a:lnTo>
                  <a:close/>
                </a:path>
                <a:path w="277495" h="227964">
                  <a:moveTo>
                    <a:pt x="276291" y="80635"/>
                  </a:moveTo>
                  <a:lnTo>
                    <a:pt x="274353" y="105826"/>
                  </a:lnTo>
                  <a:lnTo>
                    <a:pt x="271305" y="121066"/>
                  </a:lnTo>
                  <a:lnTo>
                    <a:pt x="268257" y="133258"/>
                  </a:lnTo>
                  <a:lnTo>
                    <a:pt x="265209" y="139354"/>
                  </a:lnTo>
                  <a:lnTo>
                    <a:pt x="264036" y="142873"/>
                  </a:lnTo>
                  <a:lnTo>
                    <a:pt x="270111" y="131381"/>
                  </a:lnTo>
                  <a:lnTo>
                    <a:pt x="277401" y="87538"/>
                  </a:lnTo>
                  <a:lnTo>
                    <a:pt x="276291" y="80635"/>
                  </a:lnTo>
                  <a:close/>
                </a:path>
                <a:path w="277495" h="227964">
                  <a:moveTo>
                    <a:pt x="256414" y="157293"/>
                  </a:moveTo>
                  <a:lnTo>
                    <a:pt x="256065" y="157642"/>
                  </a:lnTo>
                  <a:lnTo>
                    <a:pt x="253182" y="163409"/>
                  </a:lnTo>
                  <a:lnTo>
                    <a:pt x="256414" y="157293"/>
                  </a:lnTo>
                  <a:close/>
                </a:path>
                <a:path w="277495" h="227964">
                  <a:moveTo>
                    <a:pt x="252997" y="163758"/>
                  </a:moveTo>
                  <a:lnTo>
                    <a:pt x="249969" y="166786"/>
                  </a:lnTo>
                  <a:lnTo>
                    <a:pt x="247156" y="172413"/>
                  </a:lnTo>
                  <a:lnTo>
                    <a:pt x="249799" y="169810"/>
                  </a:lnTo>
                  <a:lnTo>
                    <a:pt x="252997" y="163758"/>
                  </a:lnTo>
                  <a:close/>
                </a:path>
                <a:path w="277495" h="227964">
                  <a:moveTo>
                    <a:pt x="221295" y="197887"/>
                  </a:moveTo>
                  <a:lnTo>
                    <a:pt x="216417" y="200339"/>
                  </a:lnTo>
                  <a:lnTo>
                    <a:pt x="213909" y="202847"/>
                  </a:lnTo>
                  <a:lnTo>
                    <a:pt x="218831" y="200314"/>
                  </a:lnTo>
                  <a:lnTo>
                    <a:pt x="221295" y="197887"/>
                  </a:lnTo>
                  <a:close/>
                </a:path>
                <a:path w="277495" h="227964">
                  <a:moveTo>
                    <a:pt x="183567" y="218384"/>
                  </a:moveTo>
                  <a:lnTo>
                    <a:pt x="175248" y="221157"/>
                  </a:lnTo>
                  <a:lnTo>
                    <a:pt x="179475" y="220480"/>
                  </a:lnTo>
                  <a:lnTo>
                    <a:pt x="183567" y="218384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21935" y="58734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3218" y="6053328"/>
              <a:ext cx="150451" cy="10820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934712" y="5929213"/>
              <a:ext cx="24765" cy="51435"/>
            </a:xfrm>
            <a:custGeom>
              <a:avLst/>
              <a:gdLst/>
              <a:ahLst/>
              <a:cxnLst/>
              <a:rect l="l" t="t" r="r" b="b"/>
              <a:pathLst>
                <a:path w="24764" h="51435">
                  <a:moveTo>
                    <a:pt x="0" y="0"/>
                  </a:moveTo>
                  <a:lnTo>
                    <a:pt x="2194" y="2194"/>
                  </a:lnTo>
                </a:path>
                <a:path w="24764" h="51435">
                  <a:moveTo>
                    <a:pt x="21336" y="38620"/>
                  </a:moveTo>
                  <a:lnTo>
                    <a:pt x="22987" y="41818"/>
                  </a:lnTo>
                </a:path>
                <a:path w="24764" h="51435">
                  <a:moveTo>
                    <a:pt x="24384" y="49636"/>
                  </a:moveTo>
                  <a:lnTo>
                    <a:pt x="24597" y="50962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7127" y="6005276"/>
              <a:ext cx="72636" cy="13135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863038" y="6147598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319" y="0"/>
                  </a:moveTo>
                  <a:lnTo>
                    <a:pt x="4227" y="2095"/>
                  </a:lnTo>
                  <a:lnTo>
                    <a:pt x="0" y="2773"/>
                  </a:lnTo>
                </a:path>
              </a:pathLst>
            </a:custGeom>
            <a:ln w="9143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81728" y="5873496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0208" y="0"/>
                  </a:moveTo>
                  <a:lnTo>
                    <a:pt x="96365" y="7290"/>
                  </a:lnTo>
                  <a:lnTo>
                    <a:pt x="57936" y="27602"/>
                  </a:lnTo>
                  <a:lnTo>
                    <a:pt x="27407" y="58594"/>
                  </a:lnTo>
                  <a:lnTo>
                    <a:pt x="7266" y="97926"/>
                  </a:lnTo>
                  <a:lnTo>
                    <a:pt x="0" y="143256"/>
                  </a:lnTo>
                  <a:lnTo>
                    <a:pt x="7266" y="187098"/>
                  </a:lnTo>
                  <a:lnTo>
                    <a:pt x="27407" y="225527"/>
                  </a:lnTo>
                  <a:lnTo>
                    <a:pt x="57936" y="256056"/>
                  </a:lnTo>
                  <a:lnTo>
                    <a:pt x="96365" y="276197"/>
                  </a:lnTo>
                  <a:lnTo>
                    <a:pt x="140208" y="283464"/>
                  </a:lnTo>
                  <a:lnTo>
                    <a:pt x="185537" y="276197"/>
                  </a:lnTo>
                  <a:lnTo>
                    <a:pt x="224869" y="256056"/>
                  </a:lnTo>
                  <a:lnTo>
                    <a:pt x="255861" y="225527"/>
                  </a:lnTo>
                  <a:lnTo>
                    <a:pt x="276173" y="187098"/>
                  </a:lnTo>
                  <a:lnTo>
                    <a:pt x="283464" y="143256"/>
                  </a:lnTo>
                  <a:lnTo>
                    <a:pt x="276173" y="97926"/>
                  </a:lnTo>
                  <a:lnTo>
                    <a:pt x="255861" y="58594"/>
                  </a:lnTo>
                  <a:lnTo>
                    <a:pt x="224869" y="27602"/>
                  </a:lnTo>
                  <a:lnTo>
                    <a:pt x="185537" y="7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81728" y="5873496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0" y="143256"/>
                  </a:moveTo>
                  <a:lnTo>
                    <a:pt x="7266" y="97926"/>
                  </a:lnTo>
                  <a:lnTo>
                    <a:pt x="27407" y="58594"/>
                  </a:lnTo>
                  <a:lnTo>
                    <a:pt x="57936" y="27602"/>
                  </a:lnTo>
                  <a:lnTo>
                    <a:pt x="96365" y="7290"/>
                  </a:lnTo>
                  <a:lnTo>
                    <a:pt x="140208" y="0"/>
                  </a:lnTo>
                  <a:lnTo>
                    <a:pt x="185537" y="7290"/>
                  </a:lnTo>
                  <a:lnTo>
                    <a:pt x="224869" y="27602"/>
                  </a:lnTo>
                  <a:lnTo>
                    <a:pt x="255861" y="58594"/>
                  </a:lnTo>
                  <a:lnTo>
                    <a:pt x="276173" y="97926"/>
                  </a:lnTo>
                  <a:lnTo>
                    <a:pt x="283464" y="143256"/>
                  </a:lnTo>
                  <a:lnTo>
                    <a:pt x="276173" y="187098"/>
                  </a:lnTo>
                  <a:lnTo>
                    <a:pt x="255861" y="225527"/>
                  </a:lnTo>
                  <a:lnTo>
                    <a:pt x="224869" y="256056"/>
                  </a:lnTo>
                  <a:lnTo>
                    <a:pt x="185537" y="276197"/>
                  </a:lnTo>
                  <a:lnTo>
                    <a:pt x="140208" y="283464"/>
                  </a:lnTo>
                  <a:lnTo>
                    <a:pt x="96365" y="276197"/>
                  </a:lnTo>
                  <a:lnTo>
                    <a:pt x="57936" y="256056"/>
                  </a:lnTo>
                  <a:lnTo>
                    <a:pt x="27407" y="225527"/>
                  </a:lnTo>
                  <a:lnTo>
                    <a:pt x="7266" y="187098"/>
                  </a:lnTo>
                  <a:lnTo>
                    <a:pt x="0" y="143256"/>
                  </a:lnTo>
                </a:path>
              </a:pathLst>
            </a:custGeom>
            <a:ln w="9144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754371" y="5876036"/>
            <a:ext cx="13779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15" dirty="0">
                <a:latin typeface="Arial MT"/>
                <a:cs typeface="Arial MT"/>
              </a:rPr>
              <a:t>2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944111" y="4381500"/>
            <a:ext cx="696595" cy="1217930"/>
            <a:chOff x="3944111" y="4381500"/>
            <a:chExt cx="696595" cy="1217930"/>
          </a:xfrm>
        </p:grpSpPr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4111" y="5401056"/>
              <a:ext cx="201167" cy="19811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081271" y="4389120"/>
              <a:ext cx="551815" cy="441959"/>
            </a:xfrm>
            <a:custGeom>
              <a:avLst/>
              <a:gdLst/>
              <a:ahLst/>
              <a:cxnLst/>
              <a:rect l="l" t="t" r="r" b="b"/>
              <a:pathLst>
                <a:path w="551814" h="441960">
                  <a:moveTo>
                    <a:pt x="0" y="73151"/>
                  </a:moveTo>
                  <a:lnTo>
                    <a:pt x="5857" y="45005"/>
                  </a:lnTo>
                  <a:lnTo>
                    <a:pt x="21717" y="21716"/>
                  </a:lnTo>
                  <a:lnTo>
                    <a:pt x="45005" y="5857"/>
                  </a:lnTo>
                  <a:lnTo>
                    <a:pt x="73152" y="0"/>
                  </a:lnTo>
                  <a:lnTo>
                    <a:pt x="478536" y="0"/>
                  </a:lnTo>
                  <a:lnTo>
                    <a:pt x="506682" y="5857"/>
                  </a:lnTo>
                  <a:lnTo>
                    <a:pt x="529971" y="21716"/>
                  </a:lnTo>
                  <a:lnTo>
                    <a:pt x="545830" y="45005"/>
                  </a:lnTo>
                  <a:lnTo>
                    <a:pt x="551688" y="73151"/>
                  </a:lnTo>
                  <a:lnTo>
                    <a:pt x="551688" y="368807"/>
                  </a:lnTo>
                  <a:lnTo>
                    <a:pt x="545830" y="396954"/>
                  </a:lnTo>
                  <a:lnTo>
                    <a:pt x="529971" y="420242"/>
                  </a:lnTo>
                  <a:lnTo>
                    <a:pt x="506682" y="436102"/>
                  </a:lnTo>
                  <a:lnTo>
                    <a:pt x="478536" y="441959"/>
                  </a:lnTo>
                  <a:lnTo>
                    <a:pt x="73152" y="441959"/>
                  </a:lnTo>
                  <a:lnTo>
                    <a:pt x="45005" y="436102"/>
                  </a:lnTo>
                  <a:lnTo>
                    <a:pt x="21716" y="420242"/>
                  </a:lnTo>
                  <a:lnTo>
                    <a:pt x="5857" y="396954"/>
                  </a:lnTo>
                  <a:lnTo>
                    <a:pt x="0" y="368807"/>
                  </a:lnTo>
                  <a:lnTo>
                    <a:pt x="0" y="73151"/>
                  </a:lnTo>
                  <a:close/>
                </a:path>
                <a:path w="551814" h="441960">
                  <a:moveTo>
                    <a:pt x="0" y="73151"/>
                  </a:moveTo>
                  <a:lnTo>
                    <a:pt x="5857" y="45005"/>
                  </a:lnTo>
                  <a:lnTo>
                    <a:pt x="21717" y="21716"/>
                  </a:lnTo>
                  <a:lnTo>
                    <a:pt x="45005" y="5857"/>
                  </a:lnTo>
                  <a:lnTo>
                    <a:pt x="73152" y="0"/>
                  </a:lnTo>
                  <a:lnTo>
                    <a:pt x="478536" y="0"/>
                  </a:lnTo>
                  <a:lnTo>
                    <a:pt x="506682" y="5857"/>
                  </a:lnTo>
                  <a:lnTo>
                    <a:pt x="529971" y="21716"/>
                  </a:lnTo>
                  <a:lnTo>
                    <a:pt x="545830" y="45005"/>
                  </a:lnTo>
                  <a:lnTo>
                    <a:pt x="551688" y="73151"/>
                  </a:lnTo>
                  <a:lnTo>
                    <a:pt x="551688" y="368807"/>
                  </a:lnTo>
                  <a:lnTo>
                    <a:pt x="545830" y="396954"/>
                  </a:lnTo>
                  <a:lnTo>
                    <a:pt x="529971" y="420242"/>
                  </a:lnTo>
                  <a:lnTo>
                    <a:pt x="506682" y="436102"/>
                  </a:lnTo>
                  <a:lnTo>
                    <a:pt x="478536" y="441959"/>
                  </a:lnTo>
                  <a:lnTo>
                    <a:pt x="73152" y="441959"/>
                  </a:lnTo>
                  <a:lnTo>
                    <a:pt x="45005" y="436102"/>
                  </a:lnTo>
                  <a:lnTo>
                    <a:pt x="21716" y="420242"/>
                  </a:lnTo>
                  <a:lnTo>
                    <a:pt x="5857" y="396954"/>
                  </a:lnTo>
                  <a:lnTo>
                    <a:pt x="0" y="368807"/>
                  </a:lnTo>
                  <a:lnTo>
                    <a:pt x="0" y="73151"/>
                  </a:lnTo>
                  <a:close/>
                </a:path>
              </a:pathLst>
            </a:custGeom>
            <a:ln w="152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81271" y="4389120"/>
              <a:ext cx="551815" cy="441959"/>
            </a:xfrm>
            <a:custGeom>
              <a:avLst/>
              <a:gdLst/>
              <a:ahLst/>
              <a:cxnLst/>
              <a:rect l="l" t="t" r="r" b="b"/>
              <a:pathLst>
                <a:path w="551814" h="441960">
                  <a:moveTo>
                    <a:pt x="0" y="73151"/>
                  </a:moveTo>
                  <a:lnTo>
                    <a:pt x="5857" y="45005"/>
                  </a:lnTo>
                  <a:lnTo>
                    <a:pt x="21717" y="21716"/>
                  </a:lnTo>
                  <a:lnTo>
                    <a:pt x="45005" y="5857"/>
                  </a:lnTo>
                  <a:lnTo>
                    <a:pt x="73152" y="0"/>
                  </a:lnTo>
                  <a:lnTo>
                    <a:pt x="478536" y="0"/>
                  </a:lnTo>
                  <a:lnTo>
                    <a:pt x="506682" y="5857"/>
                  </a:lnTo>
                  <a:lnTo>
                    <a:pt x="529971" y="21716"/>
                  </a:lnTo>
                  <a:lnTo>
                    <a:pt x="545830" y="45005"/>
                  </a:lnTo>
                  <a:lnTo>
                    <a:pt x="551688" y="73151"/>
                  </a:lnTo>
                  <a:lnTo>
                    <a:pt x="551688" y="368807"/>
                  </a:lnTo>
                  <a:lnTo>
                    <a:pt x="545830" y="396954"/>
                  </a:lnTo>
                  <a:lnTo>
                    <a:pt x="529971" y="420242"/>
                  </a:lnTo>
                  <a:lnTo>
                    <a:pt x="506682" y="436102"/>
                  </a:lnTo>
                  <a:lnTo>
                    <a:pt x="478536" y="441959"/>
                  </a:lnTo>
                  <a:lnTo>
                    <a:pt x="73152" y="441959"/>
                  </a:lnTo>
                  <a:lnTo>
                    <a:pt x="45005" y="436102"/>
                  </a:lnTo>
                  <a:lnTo>
                    <a:pt x="21716" y="420242"/>
                  </a:lnTo>
                  <a:lnTo>
                    <a:pt x="5857" y="396954"/>
                  </a:lnTo>
                  <a:lnTo>
                    <a:pt x="0" y="368807"/>
                  </a:lnTo>
                  <a:lnTo>
                    <a:pt x="0" y="73151"/>
                  </a:lnTo>
                  <a:close/>
                </a:path>
                <a:path w="551814" h="441960">
                  <a:moveTo>
                    <a:pt x="0" y="73151"/>
                  </a:moveTo>
                  <a:lnTo>
                    <a:pt x="5857" y="45005"/>
                  </a:lnTo>
                  <a:lnTo>
                    <a:pt x="21717" y="21716"/>
                  </a:lnTo>
                  <a:lnTo>
                    <a:pt x="45005" y="5857"/>
                  </a:lnTo>
                  <a:lnTo>
                    <a:pt x="73152" y="0"/>
                  </a:lnTo>
                  <a:lnTo>
                    <a:pt x="478536" y="0"/>
                  </a:lnTo>
                  <a:lnTo>
                    <a:pt x="506682" y="5857"/>
                  </a:lnTo>
                  <a:lnTo>
                    <a:pt x="529971" y="21716"/>
                  </a:lnTo>
                  <a:lnTo>
                    <a:pt x="545830" y="45005"/>
                  </a:lnTo>
                  <a:lnTo>
                    <a:pt x="551688" y="73151"/>
                  </a:lnTo>
                  <a:lnTo>
                    <a:pt x="551688" y="368807"/>
                  </a:lnTo>
                  <a:lnTo>
                    <a:pt x="545830" y="396954"/>
                  </a:lnTo>
                  <a:lnTo>
                    <a:pt x="529971" y="420242"/>
                  </a:lnTo>
                  <a:lnTo>
                    <a:pt x="506682" y="436102"/>
                  </a:lnTo>
                  <a:lnTo>
                    <a:pt x="478536" y="441959"/>
                  </a:lnTo>
                  <a:lnTo>
                    <a:pt x="73152" y="441959"/>
                  </a:lnTo>
                  <a:lnTo>
                    <a:pt x="45005" y="436102"/>
                  </a:lnTo>
                  <a:lnTo>
                    <a:pt x="21716" y="420242"/>
                  </a:lnTo>
                  <a:lnTo>
                    <a:pt x="5857" y="396954"/>
                  </a:lnTo>
                  <a:lnTo>
                    <a:pt x="0" y="368807"/>
                  </a:lnTo>
                  <a:lnTo>
                    <a:pt x="0" y="73151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7159" y="5404104"/>
              <a:ext cx="195072" cy="1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34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973623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RSTP</a:t>
            </a:r>
            <a:r>
              <a:rPr spc="-70" dirty="0"/>
              <a:t> </a:t>
            </a:r>
            <a:r>
              <a:rPr spc="5" dirty="0"/>
              <a:t>–</a:t>
            </a:r>
            <a:r>
              <a:rPr spc="-100" dirty="0"/>
              <a:t> </a:t>
            </a:r>
            <a:r>
              <a:rPr dirty="0"/>
              <a:t>Advantages/Disadvantages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3626565" y="2974577"/>
            <a:ext cx="5946140" cy="3345815"/>
            <a:chOff x="3626565" y="2974577"/>
            <a:chExt cx="5946140" cy="3345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6565" y="2974577"/>
              <a:ext cx="4684221" cy="25941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0735" y="5846064"/>
              <a:ext cx="2917190" cy="469900"/>
            </a:xfrm>
            <a:custGeom>
              <a:avLst/>
              <a:gdLst/>
              <a:ahLst/>
              <a:cxnLst/>
              <a:rect l="l" t="t" r="r" b="b"/>
              <a:pathLst>
                <a:path w="2917190" h="469900">
                  <a:moveTo>
                    <a:pt x="2916936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2916936" y="46939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0735" y="5846064"/>
              <a:ext cx="2917190" cy="469900"/>
            </a:xfrm>
            <a:custGeom>
              <a:avLst/>
              <a:gdLst/>
              <a:ahLst/>
              <a:cxnLst/>
              <a:rect l="l" t="t" r="r" b="b"/>
              <a:pathLst>
                <a:path w="2917190" h="469900">
                  <a:moveTo>
                    <a:pt x="0" y="0"/>
                  </a:moveTo>
                  <a:lnTo>
                    <a:pt x="2916936" y="0"/>
                  </a:lnTo>
                  <a:lnTo>
                    <a:pt x="2916936" y="469392"/>
                  </a:lnTo>
                  <a:lnTo>
                    <a:pt x="0" y="46939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84264" y="5863844"/>
            <a:ext cx="284226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5" dirty="0">
                <a:latin typeface="Arial"/>
                <a:cs typeface="Arial"/>
              </a:rPr>
              <a:t>Any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fully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Interoperable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IEC61850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3rd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party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5" dirty="0">
                <a:latin typeface="Arial"/>
                <a:cs typeface="Arial"/>
              </a:rPr>
              <a:t>IED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can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be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4264" y="5994908"/>
            <a:ext cx="136842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35" dirty="0">
                <a:latin typeface="Arial"/>
                <a:cs typeface="Arial"/>
              </a:rPr>
              <a:t>o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n</a:t>
            </a:r>
            <a:r>
              <a:rPr sz="850" b="1" spc="5" dirty="0">
                <a:latin typeface="Arial"/>
                <a:cs typeface="Arial"/>
              </a:rPr>
              <a:t>ec</a:t>
            </a:r>
            <a:r>
              <a:rPr sz="850" b="1" spc="15" dirty="0">
                <a:latin typeface="Arial"/>
                <a:cs typeface="Arial"/>
              </a:rPr>
              <a:t>ted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-5" dirty="0">
                <a:latin typeface="Arial"/>
                <a:cs typeface="Arial"/>
              </a:rPr>
              <a:t>t</a:t>
            </a:r>
            <a:r>
              <a:rPr sz="850" b="1" spc="20" dirty="0">
                <a:latin typeface="Arial"/>
                <a:cs typeface="Arial"/>
              </a:rPr>
              <a:t>he</a:t>
            </a:r>
            <a:r>
              <a:rPr sz="850" b="1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twork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35517" y="4990909"/>
            <a:ext cx="5878830" cy="1116330"/>
            <a:chOff x="2235517" y="4990909"/>
            <a:chExt cx="5878830" cy="1116330"/>
          </a:xfrm>
        </p:grpSpPr>
        <p:sp>
          <p:nvSpPr>
            <p:cNvPr id="10" name="object 10"/>
            <p:cNvSpPr/>
            <p:nvPr/>
          </p:nvSpPr>
          <p:spPr>
            <a:xfrm>
              <a:off x="7418831" y="4995671"/>
              <a:ext cx="481965" cy="405765"/>
            </a:xfrm>
            <a:custGeom>
              <a:avLst/>
              <a:gdLst/>
              <a:ahLst/>
              <a:cxnLst/>
              <a:rect l="l" t="t" r="r" b="b"/>
              <a:pathLst>
                <a:path w="481965" h="405764">
                  <a:moveTo>
                    <a:pt x="0" y="201168"/>
                  </a:moveTo>
                  <a:lnTo>
                    <a:pt x="4845" y="161020"/>
                  </a:lnTo>
                  <a:lnTo>
                    <a:pt x="18764" y="123444"/>
                  </a:lnTo>
                  <a:lnTo>
                    <a:pt x="40826" y="89296"/>
                  </a:lnTo>
                  <a:lnTo>
                    <a:pt x="70104" y="59436"/>
                  </a:lnTo>
                  <a:lnTo>
                    <a:pt x="105667" y="34718"/>
                  </a:lnTo>
                  <a:lnTo>
                    <a:pt x="146589" y="16002"/>
                  </a:lnTo>
                  <a:lnTo>
                    <a:pt x="191940" y="4143"/>
                  </a:lnTo>
                  <a:lnTo>
                    <a:pt x="240792" y="0"/>
                  </a:lnTo>
                  <a:lnTo>
                    <a:pt x="288768" y="4143"/>
                  </a:lnTo>
                  <a:lnTo>
                    <a:pt x="333708" y="16002"/>
                  </a:lnTo>
                  <a:lnTo>
                    <a:pt x="374576" y="34718"/>
                  </a:lnTo>
                  <a:lnTo>
                    <a:pt x="410337" y="59436"/>
                  </a:lnTo>
                  <a:lnTo>
                    <a:pt x="439953" y="89296"/>
                  </a:lnTo>
                  <a:lnTo>
                    <a:pt x="462391" y="123444"/>
                  </a:lnTo>
                  <a:lnTo>
                    <a:pt x="476613" y="161020"/>
                  </a:lnTo>
                  <a:lnTo>
                    <a:pt x="481584" y="201168"/>
                  </a:lnTo>
                  <a:lnTo>
                    <a:pt x="476613" y="242321"/>
                  </a:lnTo>
                  <a:lnTo>
                    <a:pt x="462391" y="280654"/>
                  </a:lnTo>
                  <a:lnTo>
                    <a:pt x="439953" y="315342"/>
                  </a:lnTo>
                  <a:lnTo>
                    <a:pt x="410336" y="345567"/>
                  </a:lnTo>
                  <a:lnTo>
                    <a:pt x="374576" y="370504"/>
                  </a:lnTo>
                  <a:lnTo>
                    <a:pt x="333708" y="389334"/>
                  </a:lnTo>
                  <a:lnTo>
                    <a:pt x="288768" y="401234"/>
                  </a:lnTo>
                  <a:lnTo>
                    <a:pt x="240792" y="405384"/>
                  </a:lnTo>
                  <a:lnTo>
                    <a:pt x="191940" y="401234"/>
                  </a:lnTo>
                  <a:lnTo>
                    <a:pt x="146589" y="389334"/>
                  </a:lnTo>
                  <a:lnTo>
                    <a:pt x="105667" y="370504"/>
                  </a:lnTo>
                  <a:lnTo>
                    <a:pt x="70104" y="345567"/>
                  </a:lnTo>
                  <a:lnTo>
                    <a:pt x="40826" y="315342"/>
                  </a:lnTo>
                  <a:lnTo>
                    <a:pt x="18764" y="280654"/>
                  </a:lnTo>
                  <a:lnTo>
                    <a:pt x="4845" y="242321"/>
                  </a:lnTo>
                  <a:lnTo>
                    <a:pt x="0" y="201168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9624" y="5401055"/>
              <a:ext cx="454659" cy="448309"/>
            </a:xfrm>
            <a:custGeom>
              <a:avLst/>
              <a:gdLst/>
              <a:ahLst/>
              <a:cxnLst/>
              <a:rect l="l" t="t" r="r" b="b"/>
              <a:pathLst>
                <a:path w="454659" h="448310">
                  <a:moveTo>
                    <a:pt x="50990" y="44771"/>
                  </a:moveTo>
                  <a:lnTo>
                    <a:pt x="45092" y="51062"/>
                  </a:lnTo>
                  <a:lnTo>
                    <a:pt x="448055" y="448055"/>
                  </a:lnTo>
                  <a:lnTo>
                    <a:pt x="454151" y="441959"/>
                  </a:lnTo>
                  <a:lnTo>
                    <a:pt x="50990" y="44771"/>
                  </a:lnTo>
                  <a:close/>
                </a:path>
                <a:path w="454659" h="448310">
                  <a:moveTo>
                    <a:pt x="0" y="0"/>
                  </a:moveTo>
                  <a:lnTo>
                    <a:pt x="24383" y="73151"/>
                  </a:lnTo>
                  <a:lnTo>
                    <a:pt x="45092" y="51062"/>
                  </a:lnTo>
                  <a:lnTo>
                    <a:pt x="36575" y="42671"/>
                  </a:lnTo>
                  <a:lnTo>
                    <a:pt x="42671" y="36575"/>
                  </a:lnTo>
                  <a:lnTo>
                    <a:pt x="58673" y="36575"/>
                  </a:lnTo>
                  <a:lnTo>
                    <a:pt x="70103" y="24383"/>
                  </a:lnTo>
                  <a:lnTo>
                    <a:pt x="0" y="0"/>
                  </a:lnTo>
                  <a:close/>
                </a:path>
                <a:path w="454659" h="448310">
                  <a:moveTo>
                    <a:pt x="42671" y="36575"/>
                  </a:moveTo>
                  <a:lnTo>
                    <a:pt x="36575" y="42671"/>
                  </a:lnTo>
                  <a:lnTo>
                    <a:pt x="45092" y="51062"/>
                  </a:lnTo>
                  <a:lnTo>
                    <a:pt x="50990" y="44771"/>
                  </a:lnTo>
                  <a:lnTo>
                    <a:pt x="42671" y="36575"/>
                  </a:lnTo>
                  <a:close/>
                </a:path>
                <a:path w="454659" h="448310">
                  <a:moveTo>
                    <a:pt x="58673" y="36575"/>
                  </a:moveTo>
                  <a:lnTo>
                    <a:pt x="42671" y="36575"/>
                  </a:lnTo>
                  <a:lnTo>
                    <a:pt x="50990" y="44771"/>
                  </a:lnTo>
                  <a:lnTo>
                    <a:pt x="58673" y="36575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0279" y="5769863"/>
              <a:ext cx="3886200" cy="332740"/>
            </a:xfrm>
            <a:custGeom>
              <a:avLst/>
              <a:gdLst/>
              <a:ahLst/>
              <a:cxnLst/>
              <a:rect l="l" t="t" r="r" b="b"/>
              <a:pathLst>
                <a:path w="3886200" h="332739">
                  <a:moveTo>
                    <a:pt x="3886200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3886200" y="332232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0279" y="5769863"/>
              <a:ext cx="3886200" cy="332740"/>
            </a:xfrm>
            <a:custGeom>
              <a:avLst/>
              <a:gdLst/>
              <a:ahLst/>
              <a:cxnLst/>
              <a:rect l="l" t="t" r="r" b="b"/>
              <a:pathLst>
                <a:path w="3886200" h="332739">
                  <a:moveTo>
                    <a:pt x="0" y="0"/>
                  </a:moveTo>
                  <a:lnTo>
                    <a:pt x="3886200" y="0"/>
                  </a:lnTo>
                  <a:lnTo>
                    <a:pt x="3886200" y="332232"/>
                  </a:lnTo>
                  <a:lnTo>
                    <a:pt x="0" y="3322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62871" y="5958332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3807" y="5784596"/>
            <a:ext cx="2789555" cy="292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lnSpc>
                <a:spcPct val="101200"/>
              </a:lnSpc>
              <a:spcBef>
                <a:spcPts val="125"/>
              </a:spcBef>
            </a:pPr>
            <a:r>
              <a:rPr sz="850" b="1" spc="15" dirty="0">
                <a:latin typeface="Arial"/>
                <a:cs typeface="Arial"/>
              </a:rPr>
              <a:t>Failure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or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power-off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of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2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or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more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IEDs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has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no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impact </a:t>
            </a:r>
            <a:r>
              <a:rPr sz="850" b="1" spc="-22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the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network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181855" y="4783645"/>
            <a:ext cx="2062480" cy="989330"/>
            <a:chOff x="4181855" y="4783645"/>
            <a:chExt cx="2062480" cy="989330"/>
          </a:xfrm>
        </p:grpSpPr>
        <p:sp>
          <p:nvSpPr>
            <p:cNvPr id="17" name="object 17"/>
            <p:cNvSpPr/>
            <p:nvPr/>
          </p:nvSpPr>
          <p:spPr>
            <a:xfrm>
              <a:off x="4419600" y="4788408"/>
              <a:ext cx="1819910" cy="441959"/>
            </a:xfrm>
            <a:custGeom>
              <a:avLst/>
              <a:gdLst/>
              <a:ahLst/>
              <a:cxnLst/>
              <a:rect l="l" t="t" r="r" b="b"/>
              <a:pathLst>
                <a:path w="1819910" h="441960">
                  <a:moveTo>
                    <a:pt x="0" y="237743"/>
                  </a:moveTo>
                  <a:lnTo>
                    <a:pt x="4845" y="196590"/>
                  </a:lnTo>
                  <a:lnTo>
                    <a:pt x="18764" y="158257"/>
                  </a:lnTo>
                  <a:lnTo>
                    <a:pt x="40826" y="123569"/>
                  </a:lnTo>
                  <a:lnTo>
                    <a:pt x="70104" y="93344"/>
                  </a:lnTo>
                  <a:lnTo>
                    <a:pt x="105667" y="68407"/>
                  </a:lnTo>
                  <a:lnTo>
                    <a:pt x="146589" y="49577"/>
                  </a:lnTo>
                  <a:lnTo>
                    <a:pt x="191940" y="37677"/>
                  </a:lnTo>
                  <a:lnTo>
                    <a:pt x="240792" y="33527"/>
                  </a:lnTo>
                  <a:lnTo>
                    <a:pt x="288637" y="37677"/>
                  </a:lnTo>
                  <a:lnTo>
                    <a:pt x="333232" y="49577"/>
                  </a:lnTo>
                  <a:lnTo>
                    <a:pt x="373612" y="68407"/>
                  </a:lnTo>
                  <a:lnTo>
                    <a:pt x="408813" y="93344"/>
                  </a:lnTo>
                  <a:lnTo>
                    <a:pt x="437870" y="123569"/>
                  </a:lnTo>
                  <a:lnTo>
                    <a:pt x="459819" y="158257"/>
                  </a:lnTo>
                  <a:lnTo>
                    <a:pt x="473696" y="196590"/>
                  </a:lnTo>
                  <a:lnTo>
                    <a:pt x="478536" y="237743"/>
                  </a:lnTo>
                  <a:lnTo>
                    <a:pt x="473696" y="278897"/>
                  </a:lnTo>
                  <a:lnTo>
                    <a:pt x="459819" y="317230"/>
                  </a:lnTo>
                  <a:lnTo>
                    <a:pt x="437870" y="351918"/>
                  </a:lnTo>
                  <a:lnTo>
                    <a:pt x="408813" y="382142"/>
                  </a:lnTo>
                  <a:lnTo>
                    <a:pt x="373612" y="407080"/>
                  </a:lnTo>
                  <a:lnTo>
                    <a:pt x="333232" y="425910"/>
                  </a:lnTo>
                  <a:lnTo>
                    <a:pt x="288637" y="437810"/>
                  </a:lnTo>
                  <a:lnTo>
                    <a:pt x="240792" y="441959"/>
                  </a:lnTo>
                  <a:lnTo>
                    <a:pt x="191940" y="437810"/>
                  </a:lnTo>
                  <a:lnTo>
                    <a:pt x="146589" y="425910"/>
                  </a:lnTo>
                  <a:lnTo>
                    <a:pt x="105667" y="407080"/>
                  </a:lnTo>
                  <a:lnTo>
                    <a:pt x="70104" y="382142"/>
                  </a:lnTo>
                  <a:lnTo>
                    <a:pt x="40826" y="351918"/>
                  </a:lnTo>
                  <a:lnTo>
                    <a:pt x="18764" y="317230"/>
                  </a:lnTo>
                  <a:lnTo>
                    <a:pt x="4845" y="278897"/>
                  </a:lnTo>
                  <a:lnTo>
                    <a:pt x="0" y="237743"/>
                  </a:lnTo>
                </a:path>
                <a:path w="1819910" h="441960">
                  <a:moveTo>
                    <a:pt x="1341120" y="204215"/>
                  </a:moveTo>
                  <a:lnTo>
                    <a:pt x="1345959" y="163062"/>
                  </a:lnTo>
                  <a:lnTo>
                    <a:pt x="1359836" y="124729"/>
                  </a:lnTo>
                  <a:lnTo>
                    <a:pt x="1381785" y="90041"/>
                  </a:lnTo>
                  <a:lnTo>
                    <a:pt x="1410843" y="59816"/>
                  </a:lnTo>
                  <a:lnTo>
                    <a:pt x="1446043" y="34879"/>
                  </a:lnTo>
                  <a:lnTo>
                    <a:pt x="1486423" y="16049"/>
                  </a:lnTo>
                  <a:lnTo>
                    <a:pt x="1531018" y="4149"/>
                  </a:lnTo>
                  <a:lnTo>
                    <a:pt x="1578864" y="0"/>
                  </a:lnTo>
                  <a:lnTo>
                    <a:pt x="1627715" y="4149"/>
                  </a:lnTo>
                  <a:lnTo>
                    <a:pt x="1673066" y="16049"/>
                  </a:lnTo>
                  <a:lnTo>
                    <a:pt x="1713988" y="34879"/>
                  </a:lnTo>
                  <a:lnTo>
                    <a:pt x="1749552" y="59816"/>
                  </a:lnTo>
                  <a:lnTo>
                    <a:pt x="1778829" y="90041"/>
                  </a:lnTo>
                  <a:lnTo>
                    <a:pt x="1800891" y="124729"/>
                  </a:lnTo>
                  <a:lnTo>
                    <a:pt x="1814810" y="163062"/>
                  </a:lnTo>
                  <a:lnTo>
                    <a:pt x="1819656" y="204215"/>
                  </a:lnTo>
                  <a:lnTo>
                    <a:pt x="1814810" y="245369"/>
                  </a:lnTo>
                  <a:lnTo>
                    <a:pt x="1800891" y="283702"/>
                  </a:lnTo>
                  <a:lnTo>
                    <a:pt x="1778829" y="318390"/>
                  </a:lnTo>
                  <a:lnTo>
                    <a:pt x="1749552" y="348614"/>
                  </a:lnTo>
                  <a:lnTo>
                    <a:pt x="1713988" y="373552"/>
                  </a:lnTo>
                  <a:lnTo>
                    <a:pt x="1673066" y="392382"/>
                  </a:lnTo>
                  <a:lnTo>
                    <a:pt x="1627715" y="404282"/>
                  </a:lnTo>
                  <a:lnTo>
                    <a:pt x="1578864" y="408431"/>
                  </a:lnTo>
                  <a:lnTo>
                    <a:pt x="1531018" y="404282"/>
                  </a:lnTo>
                  <a:lnTo>
                    <a:pt x="1486423" y="392382"/>
                  </a:lnTo>
                  <a:lnTo>
                    <a:pt x="1446043" y="373552"/>
                  </a:lnTo>
                  <a:lnTo>
                    <a:pt x="1410843" y="348614"/>
                  </a:lnTo>
                  <a:lnTo>
                    <a:pt x="1381785" y="318390"/>
                  </a:lnTo>
                  <a:lnTo>
                    <a:pt x="1359836" y="283702"/>
                  </a:lnTo>
                  <a:lnTo>
                    <a:pt x="1345959" y="245369"/>
                  </a:lnTo>
                  <a:lnTo>
                    <a:pt x="1341120" y="204215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81843" y="5129784"/>
              <a:ext cx="1649095" cy="643255"/>
            </a:xfrm>
            <a:custGeom>
              <a:avLst/>
              <a:gdLst/>
              <a:ahLst/>
              <a:cxnLst/>
              <a:rect l="l" t="t" r="r" b="b"/>
              <a:pathLst>
                <a:path w="1649095" h="643254">
                  <a:moveTo>
                    <a:pt x="1648968" y="6096"/>
                  </a:moveTo>
                  <a:lnTo>
                    <a:pt x="1572768" y="0"/>
                  </a:lnTo>
                  <a:lnTo>
                    <a:pt x="1583016" y="25603"/>
                  </a:lnTo>
                  <a:lnTo>
                    <a:pt x="17399" y="627303"/>
                  </a:lnTo>
                  <a:lnTo>
                    <a:pt x="436664" y="152717"/>
                  </a:lnTo>
                  <a:lnTo>
                    <a:pt x="457212" y="170688"/>
                  </a:lnTo>
                  <a:lnTo>
                    <a:pt x="466483" y="140208"/>
                  </a:lnTo>
                  <a:lnTo>
                    <a:pt x="478548" y="100584"/>
                  </a:lnTo>
                  <a:lnTo>
                    <a:pt x="408444" y="128016"/>
                  </a:lnTo>
                  <a:lnTo>
                    <a:pt x="431698" y="148374"/>
                  </a:lnTo>
                  <a:lnTo>
                    <a:pt x="4089" y="632421"/>
                  </a:lnTo>
                  <a:lnTo>
                    <a:pt x="0" y="633984"/>
                  </a:lnTo>
                  <a:lnTo>
                    <a:pt x="736" y="636219"/>
                  </a:lnTo>
                  <a:lnTo>
                    <a:pt x="12" y="637032"/>
                  </a:lnTo>
                  <a:lnTo>
                    <a:pt x="1206" y="637641"/>
                  </a:lnTo>
                  <a:lnTo>
                    <a:pt x="3048" y="643128"/>
                  </a:lnTo>
                  <a:lnTo>
                    <a:pt x="1586585" y="34544"/>
                  </a:lnTo>
                  <a:lnTo>
                    <a:pt x="1597152" y="60960"/>
                  </a:lnTo>
                  <a:lnTo>
                    <a:pt x="1634578" y="21336"/>
                  </a:lnTo>
                  <a:lnTo>
                    <a:pt x="1648968" y="6096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58255" y="5744972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43683" y="1790700"/>
            <a:ext cx="3179445" cy="746760"/>
            <a:chOff x="2043683" y="1790700"/>
            <a:chExt cx="3179445" cy="746760"/>
          </a:xfrm>
        </p:grpSpPr>
        <p:sp>
          <p:nvSpPr>
            <p:cNvPr id="21" name="object 21"/>
            <p:cNvSpPr/>
            <p:nvPr/>
          </p:nvSpPr>
          <p:spPr>
            <a:xfrm>
              <a:off x="2048255" y="1795272"/>
              <a:ext cx="3169920" cy="737870"/>
            </a:xfrm>
            <a:custGeom>
              <a:avLst/>
              <a:gdLst/>
              <a:ahLst/>
              <a:cxnLst/>
              <a:rect l="l" t="t" r="r" b="b"/>
              <a:pathLst>
                <a:path w="3169920" h="737869">
                  <a:moveTo>
                    <a:pt x="3169920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3169920" y="737616"/>
                  </a:lnTo>
                  <a:lnTo>
                    <a:pt x="3169920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8255" y="1795272"/>
              <a:ext cx="3169920" cy="737870"/>
            </a:xfrm>
            <a:custGeom>
              <a:avLst/>
              <a:gdLst/>
              <a:ahLst/>
              <a:cxnLst/>
              <a:rect l="l" t="t" r="r" b="b"/>
              <a:pathLst>
                <a:path w="3169920" h="737869">
                  <a:moveTo>
                    <a:pt x="0" y="0"/>
                  </a:moveTo>
                  <a:lnTo>
                    <a:pt x="3169920" y="0"/>
                  </a:lnTo>
                  <a:lnTo>
                    <a:pt x="3169920" y="737616"/>
                  </a:lnTo>
                  <a:lnTo>
                    <a:pt x="0" y="7376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81783" y="1813052"/>
            <a:ext cx="2715260" cy="4260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2400"/>
              </a:lnSpc>
              <a:spcBef>
                <a:spcPts val="110"/>
              </a:spcBef>
            </a:pPr>
            <a:r>
              <a:rPr sz="850" b="1" spc="25" dirty="0">
                <a:latin typeface="Arial"/>
                <a:cs typeface="Arial"/>
              </a:rPr>
              <a:t>A</a:t>
            </a:r>
            <a:r>
              <a:rPr sz="850" b="1" spc="35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y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top</a:t>
            </a:r>
            <a:r>
              <a:rPr sz="850" b="1" spc="40" dirty="0">
                <a:latin typeface="Arial"/>
                <a:cs typeface="Arial"/>
              </a:rPr>
              <a:t>o</a:t>
            </a:r>
            <a:r>
              <a:rPr sz="850" b="1" spc="15" dirty="0">
                <a:latin typeface="Arial"/>
                <a:cs typeface="Arial"/>
              </a:rPr>
              <a:t>logy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35" dirty="0">
                <a:latin typeface="Arial"/>
                <a:cs typeface="Arial"/>
              </a:rPr>
              <a:t>u</a:t>
            </a:r>
            <a:r>
              <a:rPr sz="850" b="1" spc="20" dirty="0">
                <a:latin typeface="Arial"/>
                <a:cs typeface="Arial"/>
              </a:rPr>
              <a:t>p</a:t>
            </a:r>
            <a:r>
              <a:rPr sz="850" b="1" spc="35" dirty="0">
                <a:latin typeface="Arial"/>
                <a:cs typeface="Arial"/>
              </a:rPr>
              <a:t>p</a:t>
            </a:r>
            <a:r>
              <a:rPr sz="850" b="1" spc="15" dirty="0">
                <a:latin typeface="Arial"/>
                <a:cs typeface="Arial"/>
              </a:rPr>
              <a:t>orted: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Tre</a:t>
            </a:r>
            <a:r>
              <a:rPr sz="850" b="1" spc="40" dirty="0">
                <a:latin typeface="Arial"/>
                <a:cs typeface="Arial"/>
              </a:rPr>
              <a:t>e</a:t>
            </a:r>
            <a:r>
              <a:rPr sz="850" b="1" spc="10" dirty="0">
                <a:latin typeface="Arial"/>
                <a:cs typeface="Arial"/>
              </a:rPr>
              <a:t>,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Star,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Rin</a:t>
            </a:r>
            <a:r>
              <a:rPr sz="850" b="1" spc="35" dirty="0">
                <a:latin typeface="Arial"/>
                <a:cs typeface="Arial"/>
              </a:rPr>
              <a:t>g</a:t>
            </a:r>
            <a:r>
              <a:rPr sz="850" b="1" spc="10" dirty="0">
                <a:latin typeface="Arial"/>
                <a:cs typeface="Arial"/>
              </a:rPr>
              <a:t>,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30" dirty="0">
                <a:latin typeface="Arial"/>
                <a:cs typeface="Arial"/>
              </a:rPr>
              <a:t>me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35" dirty="0">
                <a:latin typeface="Arial"/>
                <a:cs typeface="Arial"/>
              </a:rPr>
              <a:t>h</a:t>
            </a:r>
            <a:r>
              <a:rPr sz="850" b="1" spc="5" dirty="0">
                <a:latin typeface="Arial"/>
                <a:cs typeface="Arial"/>
              </a:rPr>
              <a:t>e</a:t>
            </a:r>
            <a:r>
              <a:rPr sz="850" b="1" spc="10" dirty="0">
                <a:latin typeface="Arial"/>
                <a:cs typeface="Arial"/>
              </a:rPr>
              <a:t>d  </a:t>
            </a:r>
            <a:r>
              <a:rPr sz="850" b="1" spc="20" dirty="0">
                <a:latin typeface="Arial"/>
                <a:cs typeface="Arial"/>
              </a:rPr>
              <a:t>Network </a:t>
            </a:r>
            <a:r>
              <a:rPr sz="850" b="1" spc="15" dirty="0">
                <a:latin typeface="Arial"/>
                <a:cs typeface="Arial"/>
              </a:rPr>
              <a:t>is </a:t>
            </a:r>
            <a:r>
              <a:rPr sz="850" b="1" spc="20" dirty="0">
                <a:latin typeface="Arial"/>
                <a:cs typeface="Arial"/>
              </a:rPr>
              <a:t>autonomous, </a:t>
            </a:r>
            <a:r>
              <a:rPr sz="850" b="1" spc="15" dirty="0">
                <a:latin typeface="Arial"/>
                <a:cs typeface="Arial"/>
              </a:rPr>
              <a:t>independent of </a:t>
            </a:r>
            <a:r>
              <a:rPr sz="850" b="1" spc="10" dirty="0">
                <a:latin typeface="Arial"/>
                <a:cs typeface="Arial"/>
              </a:rPr>
              <a:t>IEDs 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Standard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Ethernet</a:t>
            </a:r>
            <a:r>
              <a:rPr sz="850" b="1" spc="-7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components,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no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special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devices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81783" y="2212340"/>
            <a:ext cx="289179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3499"/>
              </a:lnSpc>
              <a:spcBef>
                <a:spcPts val="100"/>
              </a:spcBef>
            </a:pPr>
            <a:r>
              <a:rPr sz="850" b="1" spc="20" dirty="0">
                <a:latin typeface="Arial"/>
                <a:cs typeface="Arial"/>
              </a:rPr>
              <a:t>Flexible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network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speed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(100MBit/s,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1GBit/s)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and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media </a:t>
            </a:r>
            <a:r>
              <a:rPr sz="850" b="1" spc="-22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Fu</a:t>
            </a:r>
            <a:r>
              <a:rPr sz="850" b="1" dirty="0">
                <a:latin typeface="Arial"/>
                <a:cs typeface="Arial"/>
              </a:rPr>
              <a:t>l</a:t>
            </a:r>
            <a:r>
              <a:rPr sz="850" b="1" spc="10" dirty="0">
                <a:latin typeface="Arial"/>
                <a:cs typeface="Arial"/>
              </a:rPr>
              <a:t>l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band</a:t>
            </a:r>
            <a:r>
              <a:rPr sz="850" b="1" spc="5" dirty="0">
                <a:latin typeface="Arial"/>
                <a:cs typeface="Arial"/>
              </a:rPr>
              <a:t>w</a:t>
            </a:r>
            <a:r>
              <a:rPr sz="850" b="1" dirty="0">
                <a:latin typeface="Arial"/>
                <a:cs typeface="Arial"/>
              </a:rPr>
              <a:t>i</a:t>
            </a:r>
            <a:r>
              <a:rPr sz="850" b="1" spc="25" dirty="0">
                <a:latin typeface="Arial"/>
                <a:cs typeface="Arial"/>
              </a:rPr>
              <a:t>d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20" dirty="0">
                <a:latin typeface="Arial"/>
                <a:cs typeface="Arial"/>
              </a:rPr>
              <a:t>h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ca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b</a:t>
            </a:r>
            <a:r>
              <a:rPr sz="850" b="1" spc="20" dirty="0">
                <a:latin typeface="Arial"/>
                <a:cs typeface="Arial"/>
              </a:rPr>
              <a:t>e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used</a:t>
            </a:r>
            <a:r>
              <a:rPr sz="850" b="1" spc="10" dirty="0">
                <a:latin typeface="Arial"/>
                <a:cs typeface="Arial"/>
              </a:rPr>
              <a:t>,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o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doub</a:t>
            </a:r>
            <a:r>
              <a:rPr sz="850" b="1" dirty="0">
                <a:latin typeface="Arial"/>
                <a:cs typeface="Arial"/>
              </a:rPr>
              <a:t>l</a:t>
            </a:r>
            <a:r>
              <a:rPr sz="850" b="1" spc="20" dirty="0">
                <a:latin typeface="Arial"/>
                <a:cs typeface="Arial"/>
              </a:rPr>
              <a:t>e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fr</a:t>
            </a:r>
            <a:r>
              <a:rPr sz="850" b="1" spc="25" dirty="0">
                <a:latin typeface="Arial"/>
                <a:cs typeface="Arial"/>
              </a:rPr>
              <a:t>ames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59479" y="1912429"/>
            <a:ext cx="6241415" cy="2911475"/>
            <a:chOff x="3459479" y="1912429"/>
            <a:chExt cx="6241415" cy="2911475"/>
          </a:xfrm>
        </p:grpSpPr>
        <p:sp>
          <p:nvSpPr>
            <p:cNvPr id="26" name="object 26"/>
            <p:cNvSpPr/>
            <p:nvPr/>
          </p:nvSpPr>
          <p:spPr>
            <a:xfrm>
              <a:off x="3459479" y="2721864"/>
              <a:ext cx="1286510" cy="1697989"/>
            </a:xfrm>
            <a:custGeom>
              <a:avLst/>
              <a:gdLst/>
              <a:ahLst/>
              <a:cxnLst/>
              <a:rect l="l" t="t" r="r" b="b"/>
              <a:pathLst>
                <a:path w="1286510" h="1697989">
                  <a:moveTo>
                    <a:pt x="1242752" y="1648937"/>
                  </a:moveTo>
                  <a:lnTo>
                    <a:pt x="1219200" y="1667256"/>
                  </a:lnTo>
                  <a:lnTo>
                    <a:pt x="1286256" y="1697736"/>
                  </a:lnTo>
                  <a:lnTo>
                    <a:pt x="1279652" y="1658112"/>
                  </a:lnTo>
                  <a:lnTo>
                    <a:pt x="1249680" y="1658112"/>
                  </a:lnTo>
                  <a:lnTo>
                    <a:pt x="1242752" y="1648937"/>
                  </a:lnTo>
                  <a:close/>
                </a:path>
                <a:path w="1286510" h="1697989">
                  <a:moveTo>
                    <a:pt x="1249485" y="1643700"/>
                  </a:moveTo>
                  <a:lnTo>
                    <a:pt x="1242752" y="1648937"/>
                  </a:lnTo>
                  <a:lnTo>
                    <a:pt x="1249680" y="1658112"/>
                  </a:lnTo>
                  <a:lnTo>
                    <a:pt x="1255776" y="1652016"/>
                  </a:lnTo>
                  <a:lnTo>
                    <a:pt x="1249485" y="1643700"/>
                  </a:lnTo>
                  <a:close/>
                </a:path>
                <a:path w="1286510" h="1697989">
                  <a:moveTo>
                    <a:pt x="1274064" y="1624584"/>
                  </a:moveTo>
                  <a:lnTo>
                    <a:pt x="1249485" y="1643700"/>
                  </a:lnTo>
                  <a:lnTo>
                    <a:pt x="1255776" y="1652016"/>
                  </a:lnTo>
                  <a:lnTo>
                    <a:pt x="1249680" y="1658112"/>
                  </a:lnTo>
                  <a:lnTo>
                    <a:pt x="1279652" y="1658112"/>
                  </a:lnTo>
                  <a:lnTo>
                    <a:pt x="1274064" y="1624584"/>
                  </a:lnTo>
                  <a:close/>
                </a:path>
                <a:path w="1286510" h="1697989">
                  <a:moveTo>
                    <a:pt x="6096" y="0"/>
                  </a:moveTo>
                  <a:lnTo>
                    <a:pt x="0" y="3048"/>
                  </a:lnTo>
                  <a:lnTo>
                    <a:pt x="1242752" y="1648937"/>
                  </a:lnTo>
                  <a:lnTo>
                    <a:pt x="1249485" y="164370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9255" y="4066032"/>
              <a:ext cx="1460500" cy="753110"/>
            </a:xfrm>
            <a:custGeom>
              <a:avLst/>
              <a:gdLst/>
              <a:ahLst/>
              <a:cxnLst/>
              <a:rect l="l" t="t" r="r" b="b"/>
              <a:pathLst>
                <a:path w="1460500" h="753110">
                  <a:moveTo>
                    <a:pt x="0" y="143255"/>
                  </a:moveTo>
                  <a:lnTo>
                    <a:pt x="23012" y="93216"/>
                  </a:lnTo>
                  <a:lnTo>
                    <a:pt x="86564" y="50904"/>
                  </a:lnTo>
                  <a:lnTo>
                    <a:pt x="130972" y="33649"/>
                  </a:lnTo>
                  <a:lnTo>
                    <a:pt x="182428" y="19529"/>
                  </a:lnTo>
                  <a:lnTo>
                    <a:pt x="239905" y="8947"/>
                  </a:lnTo>
                  <a:lnTo>
                    <a:pt x="302374" y="2303"/>
                  </a:lnTo>
                  <a:lnTo>
                    <a:pt x="368808" y="0"/>
                  </a:lnTo>
                  <a:lnTo>
                    <a:pt x="435241" y="2303"/>
                  </a:lnTo>
                  <a:lnTo>
                    <a:pt x="497710" y="8947"/>
                  </a:lnTo>
                  <a:lnTo>
                    <a:pt x="555187" y="19529"/>
                  </a:lnTo>
                  <a:lnTo>
                    <a:pt x="606643" y="33649"/>
                  </a:lnTo>
                  <a:lnTo>
                    <a:pt x="651051" y="50904"/>
                  </a:lnTo>
                  <a:lnTo>
                    <a:pt x="687380" y="70894"/>
                  </a:lnTo>
                  <a:lnTo>
                    <a:pt x="731691" y="117471"/>
                  </a:lnTo>
                  <a:lnTo>
                    <a:pt x="737616" y="143255"/>
                  </a:lnTo>
                  <a:lnTo>
                    <a:pt x="731691" y="168133"/>
                  </a:lnTo>
                  <a:lnTo>
                    <a:pt x="687380" y="213472"/>
                  </a:lnTo>
                  <a:lnTo>
                    <a:pt x="651051" y="233082"/>
                  </a:lnTo>
                  <a:lnTo>
                    <a:pt x="606643" y="250082"/>
                  </a:lnTo>
                  <a:lnTo>
                    <a:pt x="555187" y="264047"/>
                  </a:lnTo>
                  <a:lnTo>
                    <a:pt x="497710" y="274549"/>
                  </a:lnTo>
                  <a:lnTo>
                    <a:pt x="435241" y="281164"/>
                  </a:lnTo>
                  <a:lnTo>
                    <a:pt x="368808" y="283463"/>
                  </a:lnTo>
                  <a:lnTo>
                    <a:pt x="302374" y="281164"/>
                  </a:lnTo>
                  <a:lnTo>
                    <a:pt x="239905" y="274549"/>
                  </a:lnTo>
                  <a:lnTo>
                    <a:pt x="182428" y="264047"/>
                  </a:lnTo>
                  <a:lnTo>
                    <a:pt x="130972" y="250082"/>
                  </a:lnTo>
                  <a:lnTo>
                    <a:pt x="86564" y="233082"/>
                  </a:lnTo>
                  <a:lnTo>
                    <a:pt x="50235" y="213472"/>
                  </a:lnTo>
                  <a:lnTo>
                    <a:pt x="5924" y="168133"/>
                  </a:lnTo>
                  <a:lnTo>
                    <a:pt x="0" y="143255"/>
                  </a:lnTo>
                </a:path>
                <a:path w="1460500" h="753110">
                  <a:moveTo>
                    <a:pt x="780288" y="606551"/>
                  </a:moveTo>
                  <a:lnTo>
                    <a:pt x="801594" y="554899"/>
                  </a:lnTo>
                  <a:lnTo>
                    <a:pt x="860430" y="511675"/>
                  </a:lnTo>
                  <a:lnTo>
                    <a:pt x="901539" y="494164"/>
                  </a:lnTo>
                  <a:lnTo>
                    <a:pt x="949169" y="479890"/>
                  </a:lnTo>
                  <a:lnTo>
                    <a:pt x="1002369" y="469228"/>
                  </a:lnTo>
                  <a:lnTo>
                    <a:pt x="1060185" y="462555"/>
                  </a:lnTo>
                  <a:lnTo>
                    <a:pt x="1121664" y="460247"/>
                  </a:lnTo>
                  <a:lnTo>
                    <a:pt x="1182235" y="462555"/>
                  </a:lnTo>
                  <a:lnTo>
                    <a:pt x="1239344" y="469228"/>
                  </a:lnTo>
                  <a:lnTo>
                    <a:pt x="1292013" y="479890"/>
                  </a:lnTo>
                  <a:lnTo>
                    <a:pt x="1339263" y="494164"/>
                  </a:lnTo>
                  <a:lnTo>
                    <a:pt x="1380116" y="511675"/>
                  </a:lnTo>
                  <a:lnTo>
                    <a:pt x="1413594" y="532045"/>
                  </a:lnTo>
                  <a:lnTo>
                    <a:pt x="1454510" y="579860"/>
                  </a:lnTo>
                  <a:lnTo>
                    <a:pt x="1459992" y="606551"/>
                  </a:lnTo>
                  <a:lnTo>
                    <a:pt x="1453080" y="635591"/>
                  </a:lnTo>
                  <a:lnTo>
                    <a:pt x="1401966" y="687669"/>
                  </a:lnTo>
                  <a:lnTo>
                    <a:pt x="1360550" y="709421"/>
                  </a:lnTo>
                  <a:lnTo>
                    <a:pt x="1310419" y="727459"/>
                  </a:lnTo>
                  <a:lnTo>
                    <a:pt x="1252966" y="741140"/>
                  </a:lnTo>
                  <a:lnTo>
                    <a:pt x="1189583" y="749819"/>
                  </a:lnTo>
                  <a:lnTo>
                    <a:pt x="1121664" y="752855"/>
                  </a:lnTo>
                  <a:lnTo>
                    <a:pt x="1060185" y="750447"/>
                  </a:lnTo>
                  <a:lnTo>
                    <a:pt x="1002369" y="743523"/>
                  </a:lnTo>
                  <a:lnTo>
                    <a:pt x="949169" y="732535"/>
                  </a:lnTo>
                  <a:lnTo>
                    <a:pt x="901539" y="717935"/>
                  </a:lnTo>
                  <a:lnTo>
                    <a:pt x="860430" y="700174"/>
                  </a:lnTo>
                  <a:lnTo>
                    <a:pt x="826798" y="679703"/>
                  </a:lnTo>
                  <a:lnTo>
                    <a:pt x="785773" y="632441"/>
                  </a:lnTo>
                  <a:lnTo>
                    <a:pt x="780288" y="606551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78751" y="1917192"/>
              <a:ext cx="2917190" cy="335280"/>
            </a:xfrm>
            <a:custGeom>
              <a:avLst/>
              <a:gdLst/>
              <a:ahLst/>
              <a:cxnLst/>
              <a:rect l="l" t="t" r="r" b="b"/>
              <a:pathLst>
                <a:path w="2917190" h="335280">
                  <a:moveTo>
                    <a:pt x="2916936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916936" y="335280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78751" y="1917192"/>
              <a:ext cx="2917190" cy="335280"/>
            </a:xfrm>
            <a:custGeom>
              <a:avLst/>
              <a:gdLst/>
              <a:ahLst/>
              <a:cxnLst/>
              <a:rect l="l" t="t" r="r" b="b"/>
              <a:pathLst>
                <a:path w="2917190" h="335280">
                  <a:moveTo>
                    <a:pt x="0" y="0"/>
                  </a:moveTo>
                  <a:lnTo>
                    <a:pt x="2916936" y="0"/>
                  </a:lnTo>
                  <a:lnTo>
                    <a:pt x="2916936" y="335280"/>
                  </a:lnTo>
                  <a:lnTo>
                    <a:pt x="0" y="3352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07279" y="1825244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42759" y="1934972"/>
            <a:ext cx="199263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~</a:t>
            </a:r>
            <a:r>
              <a:rPr sz="850" b="1" spc="35" dirty="0">
                <a:latin typeface="Arial"/>
                <a:cs typeface="Arial"/>
              </a:rPr>
              <a:t>5</a:t>
            </a:r>
            <a:r>
              <a:rPr sz="850" b="1" spc="25" dirty="0">
                <a:latin typeface="Arial"/>
                <a:cs typeface="Arial"/>
              </a:rPr>
              <a:t>ms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10" dirty="0">
                <a:latin typeface="Arial"/>
                <a:cs typeface="Arial"/>
              </a:rPr>
              <a:t>r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40" dirty="0">
                <a:latin typeface="Arial"/>
                <a:cs typeface="Arial"/>
              </a:rPr>
              <a:t>w</a:t>
            </a:r>
            <a:r>
              <a:rPr sz="850" b="1" spc="10" dirty="0">
                <a:latin typeface="Arial"/>
                <a:cs typeface="Arial"/>
              </a:rPr>
              <a:t>i</a:t>
            </a:r>
            <a:r>
              <a:rPr sz="850" b="1" spc="-5" dirty="0">
                <a:latin typeface="Arial"/>
                <a:cs typeface="Arial"/>
              </a:rPr>
              <a:t>t</a:t>
            </a:r>
            <a:r>
              <a:rPr sz="850" b="1" spc="20" dirty="0">
                <a:latin typeface="Arial"/>
                <a:cs typeface="Arial"/>
              </a:rPr>
              <a:t>ch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failure</a:t>
            </a:r>
            <a:r>
              <a:rPr sz="850" b="1" spc="-4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rec</a:t>
            </a:r>
            <a:r>
              <a:rPr sz="850" b="1" spc="40" dirty="0">
                <a:latin typeface="Arial"/>
                <a:cs typeface="Arial"/>
              </a:rPr>
              <a:t>o</a:t>
            </a:r>
            <a:r>
              <a:rPr sz="850" b="1" spc="20" dirty="0">
                <a:latin typeface="Arial"/>
                <a:cs typeface="Arial"/>
              </a:rPr>
              <a:t>ve</a:t>
            </a:r>
            <a:r>
              <a:rPr sz="850" b="1" spc="-5" dirty="0">
                <a:latin typeface="Arial"/>
                <a:cs typeface="Arial"/>
              </a:rPr>
              <a:t>r</a:t>
            </a:r>
            <a:r>
              <a:rPr sz="850" b="1" spc="20" dirty="0">
                <a:latin typeface="Arial"/>
                <a:cs typeface="Arial"/>
              </a:rPr>
              <a:t>y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5" dirty="0">
                <a:latin typeface="Arial"/>
                <a:cs typeface="Arial"/>
              </a:rPr>
              <a:t>i</a:t>
            </a:r>
            <a:r>
              <a:rPr sz="850" b="1" spc="25" dirty="0">
                <a:latin typeface="Arial"/>
                <a:cs typeface="Arial"/>
              </a:rPr>
              <a:t>me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35707" y="2249423"/>
            <a:ext cx="6006465" cy="4213860"/>
            <a:chOff x="2235707" y="2249423"/>
            <a:chExt cx="6006465" cy="4213860"/>
          </a:xfrm>
        </p:grpSpPr>
        <p:sp>
          <p:nvSpPr>
            <p:cNvPr id="33" name="object 33"/>
            <p:cNvSpPr/>
            <p:nvPr/>
          </p:nvSpPr>
          <p:spPr>
            <a:xfrm>
              <a:off x="6976859" y="2249423"/>
              <a:ext cx="1264920" cy="2423160"/>
            </a:xfrm>
            <a:custGeom>
              <a:avLst/>
              <a:gdLst/>
              <a:ahLst/>
              <a:cxnLst/>
              <a:rect l="l" t="t" r="r" b="b"/>
              <a:pathLst>
                <a:path w="1264920" h="2423160">
                  <a:moveTo>
                    <a:pt x="1264920" y="3048"/>
                  </a:moveTo>
                  <a:lnTo>
                    <a:pt x="1255776" y="0"/>
                  </a:lnTo>
                  <a:lnTo>
                    <a:pt x="32931" y="1899526"/>
                  </a:lnTo>
                  <a:lnTo>
                    <a:pt x="9144" y="1883664"/>
                  </a:lnTo>
                  <a:lnTo>
                    <a:pt x="0" y="1959864"/>
                  </a:lnTo>
                  <a:lnTo>
                    <a:pt x="64008" y="1920240"/>
                  </a:lnTo>
                  <a:lnTo>
                    <a:pt x="54864" y="1914144"/>
                  </a:lnTo>
                  <a:lnTo>
                    <a:pt x="39954" y="1904199"/>
                  </a:lnTo>
                  <a:lnTo>
                    <a:pt x="1248930" y="30873"/>
                  </a:lnTo>
                  <a:lnTo>
                    <a:pt x="733425" y="2356675"/>
                  </a:lnTo>
                  <a:lnTo>
                    <a:pt x="704088" y="2350008"/>
                  </a:lnTo>
                  <a:lnTo>
                    <a:pt x="722376" y="2423160"/>
                  </a:lnTo>
                  <a:lnTo>
                    <a:pt x="768578" y="2368296"/>
                  </a:lnTo>
                  <a:lnTo>
                    <a:pt x="771144" y="2365248"/>
                  </a:lnTo>
                  <a:lnTo>
                    <a:pt x="742772" y="2358809"/>
                  </a:lnTo>
                  <a:lnTo>
                    <a:pt x="1263878" y="7696"/>
                  </a:lnTo>
                  <a:lnTo>
                    <a:pt x="1264920" y="6096"/>
                  </a:lnTo>
                  <a:lnTo>
                    <a:pt x="1264323" y="5715"/>
                  </a:lnTo>
                  <a:lnTo>
                    <a:pt x="1264920" y="3048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40279" y="6126480"/>
              <a:ext cx="3886200" cy="332740"/>
            </a:xfrm>
            <a:custGeom>
              <a:avLst/>
              <a:gdLst/>
              <a:ahLst/>
              <a:cxnLst/>
              <a:rect l="l" t="t" r="r" b="b"/>
              <a:pathLst>
                <a:path w="3886200" h="332739">
                  <a:moveTo>
                    <a:pt x="3886200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3886200" y="332232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0279" y="6126480"/>
              <a:ext cx="3886200" cy="332740"/>
            </a:xfrm>
            <a:custGeom>
              <a:avLst/>
              <a:gdLst/>
              <a:ahLst/>
              <a:cxnLst/>
              <a:rect l="l" t="t" r="r" b="b"/>
              <a:pathLst>
                <a:path w="3886200" h="332739">
                  <a:moveTo>
                    <a:pt x="0" y="0"/>
                  </a:moveTo>
                  <a:lnTo>
                    <a:pt x="3886200" y="0"/>
                  </a:lnTo>
                  <a:lnTo>
                    <a:pt x="3886200" y="332232"/>
                  </a:lnTo>
                  <a:lnTo>
                    <a:pt x="0" y="3322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363456" y="1898396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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02811" y="4236212"/>
            <a:ext cx="6229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" dirty="0">
                <a:latin typeface="Arial MT"/>
                <a:cs typeface="Arial MT"/>
              </a:rPr>
              <a:t>RSTP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04288" y="6141211"/>
            <a:ext cx="261683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30" dirty="0">
                <a:latin typeface="Arial"/>
                <a:cs typeface="Arial"/>
              </a:rPr>
              <a:t>Mo</a:t>
            </a:r>
            <a:r>
              <a:rPr sz="850" b="1" spc="20" dirty="0">
                <a:latin typeface="Arial"/>
                <a:cs typeface="Arial"/>
              </a:rPr>
              <a:t>d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15" dirty="0">
                <a:latin typeface="Arial"/>
                <a:cs typeface="Arial"/>
              </a:rPr>
              <a:t>rate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35" dirty="0">
                <a:latin typeface="Arial"/>
                <a:cs typeface="Arial"/>
              </a:rPr>
              <a:t>o</a:t>
            </a:r>
            <a:r>
              <a:rPr sz="850" b="1" spc="15" dirty="0">
                <a:latin typeface="Arial"/>
                <a:cs typeface="Arial"/>
              </a:rPr>
              <a:t>sts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for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40" dirty="0">
                <a:latin typeface="Arial"/>
                <a:cs typeface="Arial"/>
              </a:rPr>
              <a:t>w</a:t>
            </a:r>
            <a:r>
              <a:rPr sz="850" b="1" spc="10" dirty="0">
                <a:latin typeface="Arial"/>
                <a:cs typeface="Arial"/>
              </a:rPr>
              <a:t>i</a:t>
            </a:r>
            <a:r>
              <a:rPr sz="850" b="1" spc="-5" dirty="0">
                <a:latin typeface="Arial"/>
                <a:cs typeface="Arial"/>
              </a:rPr>
              <a:t>t</a:t>
            </a: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35" dirty="0">
                <a:latin typeface="Arial"/>
                <a:cs typeface="Arial"/>
              </a:rPr>
              <a:t>h</a:t>
            </a:r>
            <a:r>
              <a:rPr sz="850" b="1" spc="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a</a:t>
            </a:r>
            <a:r>
              <a:rPr sz="850" b="1" spc="35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d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twork</a:t>
            </a:r>
            <a:r>
              <a:rPr sz="850" b="1" spc="-6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40" dirty="0">
                <a:latin typeface="Arial"/>
                <a:cs typeface="Arial"/>
              </a:rPr>
              <a:t>a</a:t>
            </a:r>
            <a:r>
              <a:rPr sz="850" b="1" spc="15" dirty="0">
                <a:latin typeface="Arial"/>
                <a:cs typeface="Arial"/>
              </a:rPr>
              <a:t>bling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61303" y="6147308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</a:t>
            </a:r>
            <a:endParaRPr sz="210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945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48285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Link</a:t>
            </a:r>
            <a:r>
              <a:rPr sz="1400" b="1" spc="6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Redundancy-IEC61850-3</a:t>
            </a:r>
            <a:r>
              <a:rPr sz="1400" b="1" spc="14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PRP/HSR</a:t>
            </a:r>
            <a:r>
              <a:rPr sz="1400" b="1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patented</a:t>
            </a:r>
            <a:r>
              <a:rPr sz="1400" b="1" spc="10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by</a:t>
            </a:r>
            <a:r>
              <a:rPr sz="1400" b="1" spc="-4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ABB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06873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5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5" dirty="0"/>
              <a:t>Substation</a:t>
            </a:r>
            <a:r>
              <a:rPr spc="-55" dirty="0"/>
              <a:t> </a:t>
            </a:r>
            <a:r>
              <a:rPr spc="5" dirty="0"/>
              <a:t>–</a:t>
            </a:r>
            <a:r>
              <a:rPr spc="-25" dirty="0"/>
              <a:t> </a:t>
            </a:r>
            <a:r>
              <a:rPr spc="5" dirty="0"/>
              <a:t>PRP/HSR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6196076" y="2408022"/>
            <a:ext cx="2910840" cy="10407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spc="15" dirty="0">
                <a:latin typeface="Arial"/>
                <a:cs typeface="Arial"/>
              </a:rPr>
              <a:t>PRP</a:t>
            </a:r>
            <a:endParaRPr sz="120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spcBef>
                <a:spcPts val="555"/>
              </a:spcBef>
              <a:buChar char="–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Parallel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Redundancy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Protocol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200" b="1" spc="15" dirty="0">
                <a:latin typeface="Arial"/>
                <a:cs typeface="Arial"/>
              </a:rPr>
              <a:t>HSR</a:t>
            </a:r>
            <a:endParaRPr sz="120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spcBef>
                <a:spcPts val="575"/>
              </a:spcBef>
              <a:buChar char="–"/>
              <a:tabLst>
                <a:tab pos="171450" algn="l"/>
              </a:tabLst>
            </a:pPr>
            <a:r>
              <a:rPr sz="1200" dirty="0">
                <a:latin typeface="Arial MT"/>
                <a:cs typeface="Arial MT"/>
              </a:rPr>
              <a:t>High-availability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Seamless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Redundancy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6076" y="3675989"/>
            <a:ext cx="3442970" cy="90678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15" dirty="0">
                <a:latin typeface="Arial MT"/>
                <a:cs typeface="Arial MT"/>
              </a:rPr>
              <a:t>PRP/HSR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patent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ABB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Corporate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Research</a:t>
            </a:r>
            <a:endParaRPr sz="1200">
              <a:latin typeface="Arial MT"/>
              <a:cs typeface="Arial MT"/>
            </a:endParaRPr>
          </a:p>
          <a:p>
            <a:pPr marL="12700" marR="329565">
              <a:lnSpc>
                <a:spcPct val="102499"/>
              </a:lnSpc>
              <a:spcBef>
                <a:spcPts val="515"/>
              </a:spcBef>
            </a:pPr>
            <a:r>
              <a:rPr sz="1200" spc="15" dirty="0">
                <a:latin typeface="Arial MT"/>
                <a:cs typeface="Arial MT"/>
              </a:rPr>
              <a:t>ABB </a:t>
            </a:r>
            <a:r>
              <a:rPr sz="1200" spc="10" dirty="0">
                <a:latin typeface="Arial MT"/>
                <a:cs typeface="Arial MT"/>
              </a:rPr>
              <a:t>has assured the </a:t>
            </a:r>
            <a:r>
              <a:rPr sz="1200" dirty="0">
                <a:latin typeface="Arial MT"/>
                <a:cs typeface="Arial MT"/>
              </a:rPr>
              <a:t>IEC </a:t>
            </a:r>
            <a:r>
              <a:rPr sz="1200" spc="10" dirty="0">
                <a:latin typeface="Arial MT"/>
                <a:cs typeface="Arial MT"/>
              </a:rPr>
              <a:t>to provide </a:t>
            </a:r>
            <a:r>
              <a:rPr sz="1200" spc="5" dirty="0">
                <a:latin typeface="Arial MT"/>
                <a:cs typeface="Arial MT"/>
              </a:rPr>
              <a:t>licenses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throughout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world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free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charge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under </a:t>
            </a:r>
            <a:r>
              <a:rPr sz="1200" spc="5" dirty="0">
                <a:latin typeface="Arial MT"/>
                <a:cs typeface="Arial MT"/>
              </a:rPr>
              <a:t> reasonable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 non-discriminatory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terms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488" y="4572000"/>
            <a:ext cx="1502664" cy="7528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89276" y="5518404"/>
            <a:ext cx="2664460" cy="896619"/>
            <a:chOff x="2589276" y="5518404"/>
            <a:chExt cx="2664460" cy="89661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1882" y="5608597"/>
              <a:ext cx="2450999" cy="698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9276" y="5518404"/>
              <a:ext cx="2663952" cy="8961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93848" y="5522976"/>
              <a:ext cx="2654935" cy="887094"/>
            </a:xfrm>
            <a:custGeom>
              <a:avLst/>
              <a:gdLst/>
              <a:ahLst/>
              <a:cxnLst/>
              <a:rect l="l" t="t" r="r" b="b"/>
              <a:pathLst>
                <a:path w="2654935" h="887095">
                  <a:moveTo>
                    <a:pt x="0" y="0"/>
                  </a:moveTo>
                  <a:lnTo>
                    <a:pt x="2654808" y="0"/>
                  </a:lnTo>
                  <a:lnTo>
                    <a:pt x="2654808" y="886968"/>
                  </a:lnTo>
                  <a:lnTo>
                    <a:pt x="0" y="88696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49780" y="2388107"/>
            <a:ext cx="3746500" cy="1965960"/>
            <a:chOff x="2049780" y="2388107"/>
            <a:chExt cx="3746500" cy="19659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095" y="2404872"/>
              <a:ext cx="70103" cy="1584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3287" y="2586366"/>
              <a:ext cx="48767" cy="465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70874" y="2392679"/>
              <a:ext cx="3412490" cy="82550"/>
            </a:xfrm>
            <a:custGeom>
              <a:avLst/>
              <a:gdLst/>
              <a:ahLst/>
              <a:cxnLst/>
              <a:rect l="l" t="t" r="r" b="b"/>
              <a:pathLst>
                <a:path w="3412490" h="82550">
                  <a:moveTo>
                    <a:pt x="0" y="10902"/>
                  </a:moveTo>
                  <a:lnTo>
                    <a:pt x="1898" y="9620"/>
                  </a:lnTo>
                  <a:lnTo>
                    <a:pt x="3022" y="9391"/>
                  </a:lnTo>
                </a:path>
                <a:path w="3412490" h="82550">
                  <a:moveTo>
                    <a:pt x="49236" y="0"/>
                  </a:moveTo>
                  <a:lnTo>
                    <a:pt x="3298405" y="0"/>
                  </a:lnTo>
                </a:path>
                <a:path w="3412490" h="82550">
                  <a:moveTo>
                    <a:pt x="49237" y="0"/>
                  </a:moveTo>
                  <a:lnTo>
                    <a:pt x="49238" y="0"/>
                  </a:lnTo>
                </a:path>
                <a:path w="3412490" h="82550">
                  <a:moveTo>
                    <a:pt x="3344620" y="9391"/>
                  </a:moveTo>
                  <a:lnTo>
                    <a:pt x="3345744" y="9620"/>
                  </a:lnTo>
                  <a:lnTo>
                    <a:pt x="3347643" y="10903"/>
                  </a:lnTo>
                </a:path>
                <a:path w="3412490" h="82550">
                  <a:moveTo>
                    <a:pt x="3386797" y="39197"/>
                  </a:moveTo>
                  <a:lnTo>
                    <a:pt x="3389145" y="42672"/>
                  </a:lnTo>
                </a:path>
                <a:path w="3412490" h="82550">
                  <a:moveTo>
                    <a:pt x="3398989" y="57241"/>
                  </a:moveTo>
                  <a:lnTo>
                    <a:pt x="3399442" y="57912"/>
                  </a:lnTo>
                </a:path>
                <a:path w="3412490" h="82550">
                  <a:moveTo>
                    <a:pt x="3402037" y="61752"/>
                  </a:moveTo>
                  <a:lnTo>
                    <a:pt x="3403561" y="64008"/>
                  </a:lnTo>
                </a:path>
                <a:path w="3412490" h="82550">
                  <a:moveTo>
                    <a:pt x="3408133" y="70774"/>
                  </a:moveTo>
                  <a:lnTo>
                    <a:pt x="3409740" y="73152"/>
                  </a:lnTo>
                </a:path>
                <a:path w="3412490" h="82550">
                  <a:moveTo>
                    <a:pt x="3411181" y="76923"/>
                  </a:moveTo>
                  <a:lnTo>
                    <a:pt x="3412273" y="8229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2795" y="2505317"/>
              <a:ext cx="252977" cy="1388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9824" y="4239768"/>
              <a:ext cx="97536" cy="1097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3328" y="4236720"/>
              <a:ext cx="54864" cy="944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61331" y="4346459"/>
              <a:ext cx="3261360" cy="3175"/>
            </a:xfrm>
            <a:custGeom>
              <a:avLst/>
              <a:gdLst/>
              <a:ahLst/>
              <a:cxnLst/>
              <a:rect l="l" t="t" r="r" b="b"/>
              <a:pathLst>
                <a:path w="3261360" h="3175">
                  <a:moveTo>
                    <a:pt x="-4572" y="1518"/>
                  </a:moveTo>
                  <a:lnTo>
                    <a:pt x="3265760" y="1518"/>
                  </a:lnTo>
                </a:path>
              </a:pathLst>
            </a:custGeom>
            <a:ln w="12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86991" y="4308983"/>
              <a:ext cx="104139" cy="40640"/>
            </a:xfrm>
            <a:custGeom>
              <a:avLst/>
              <a:gdLst/>
              <a:ahLst/>
              <a:cxnLst/>
              <a:rect l="l" t="t" r="r" b="b"/>
              <a:pathLst>
                <a:path w="104139" h="40639">
                  <a:moveTo>
                    <a:pt x="43063" y="31120"/>
                  </a:moveTo>
                  <a:lnTo>
                    <a:pt x="41941" y="30891"/>
                  </a:lnTo>
                  <a:lnTo>
                    <a:pt x="40044" y="29610"/>
                  </a:lnTo>
                </a:path>
                <a:path w="104139" h="40639">
                  <a:moveTo>
                    <a:pt x="888" y="1314"/>
                  </a:moveTo>
                  <a:lnTo>
                    <a:pt x="0" y="0"/>
                  </a:lnTo>
                </a:path>
                <a:path w="104139" h="40639">
                  <a:moveTo>
                    <a:pt x="89280" y="40512"/>
                  </a:moveTo>
                  <a:lnTo>
                    <a:pt x="104086" y="3750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1835" y="2639568"/>
              <a:ext cx="5715" cy="1615440"/>
            </a:xfrm>
            <a:custGeom>
              <a:avLst/>
              <a:gdLst/>
              <a:ahLst/>
              <a:cxnLst/>
              <a:rect l="l" t="t" r="r" b="b"/>
              <a:pathLst>
                <a:path w="5714" h="1615439">
                  <a:moveTo>
                    <a:pt x="2762" y="-4572"/>
                  </a:moveTo>
                  <a:lnTo>
                    <a:pt x="2762" y="1619632"/>
                  </a:lnTo>
                </a:path>
              </a:pathLst>
            </a:custGeom>
            <a:ln w="14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2377" y="4236720"/>
              <a:ext cx="3279140" cy="79375"/>
            </a:xfrm>
            <a:custGeom>
              <a:avLst/>
              <a:gdLst/>
              <a:ahLst/>
              <a:cxnLst/>
              <a:rect l="l" t="t" r="r" b="b"/>
              <a:pathLst>
                <a:path w="3279140" h="79375">
                  <a:moveTo>
                    <a:pt x="3278553" y="22333"/>
                  </a:moveTo>
                  <a:lnTo>
                    <a:pt x="3275314" y="38195"/>
                  </a:lnTo>
                  <a:lnTo>
                    <a:pt x="3268594" y="48015"/>
                  </a:lnTo>
                </a:path>
                <a:path w="3279140" h="79375">
                  <a:moveTo>
                    <a:pt x="3257870" y="63687"/>
                  </a:moveTo>
                  <a:lnTo>
                    <a:pt x="3257275" y="64556"/>
                  </a:lnTo>
                </a:path>
                <a:path w="3279140" h="79375">
                  <a:moveTo>
                    <a:pt x="3251264" y="73341"/>
                  </a:moveTo>
                  <a:lnTo>
                    <a:pt x="3248787" y="76961"/>
                  </a:lnTo>
                  <a:lnTo>
                    <a:pt x="3245423" y="79183"/>
                  </a:lnTo>
                </a:path>
                <a:path w="3279140" h="79375">
                  <a:moveTo>
                    <a:pt x="0" y="76961"/>
                  </a:moveTo>
                  <a:lnTo>
                    <a:pt x="0" y="76961"/>
                  </a:lnTo>
                  <a:lnTo>
                    <a:pt x="514" y="76200"/>
                  </a:lnTo>
                </a:path>
                <a:path w="3279140" h="79375">
                  <a:moveTo>
                    <a:pt x="27577" y="31387"/>
                  </a:moveTo>
                  <a:lnTo>
                    <a:pt x="27761" y="30480"/>
                  </a:lnTo>
                </a:path>
                <a:path w="3279140" h="79375">
                  <a:moveTo>
                    <a:pt x="29718" y="20853"/>
                  </a:moveTo>
                  <a:lnTo>
                    <a:pt x="30858" y="15240"/>
                  </a:lnTo>
                </a:path>
                <a:path w="3279140" h="79375">
                  <a:moveTo>
                    <a:pt x="32766" y="5854"/>
                  </a:moveTo>
                  <a:lnTo>
                    <a:pt x="3395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64" y="4224527"/>
              <a:ext cx="3048" cy="30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88937" y="42245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31" y="0"/>
                  </a:moveTo>
                  <a:lnTo>
                    <a:pt x="0" y="473"/>
                  </a:lnTo>
                </a:path>
                <a:path w="3175" h="3175">
                  <a:moveTo>
                    <a:pt x="2573" y="3047"/>
                  </a:moveTo>
                  <a:lnTo>
                    <a:pt x="2574" y="304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6752" y="4114800"/>
              <a:ext cx="21336" cy="213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76271" y="4105655"/>
              <a:ext cx="121920" cy="29845"/>
            </a:xfrm>
            <a:custGeom>
              <a:avLst/>
              <a:gdLst/>
              <a:ahLst/>
              <a:cxnLst/>
              <a:rect l="l" t="t" r="r" b="b"/>
              <a:pathLst>
                <a:path w="121919" h="29845">
                  <a:moveTo>
                    <a:pt x="0" y="0"/>
                  </a:moveTo>
                  <a:lnTo>
                    <a:pt x="0" y="0"/>
                  </a:lnTo>
                  <a:lnTo>
                    <a:pt x="121920" y="0"/>
                  </a:lnTo>
                </a:path>
                <a:path w="121919" h="29845">
                  <a:moveTo>
                    <a:pt x="0" y="0"/>
                  </a:moveTo>
                  <a:lnTo>
                    <a:pt x="1" y="0"/>
                  </a:lnTo>
                </a:path>
                <a:path w="121919" h="29845">
                  <a:moveTo>
                    <a:pt x="49489" y="27432"/>
                  </a:moveTo>
                  <a:lnTo>
                    <a:pt x="50991" y="29655"/>
                  </a:lnTo>
                </a:path>
                <a:path w="121919" h="29845">
                  <a:moveTo>
                    <a:pt x="31305" y="9968"/>
                  </a:moveTo>
                  <a:lnTo>
                    <a:pt x="33528" y="1147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76272" y="2392680"/>
              <a:ext cx="3614928" cy="19568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9152" y="2514600"/>
              <a:ext cx="182880" cy="1249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4352" y="4108704"/>
              <a:ext cx="243840" cy="2407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054352" y="2392679"/>
              <a:ext cx="3736975" cy="1957070"/>
            </a:xfrm>
            <a:custGeom>
              <a:avLst/>
              <a:gdLst/>
              <a:ahLst/>
              <a:cxnLst/>
              <a:rect l="l" t="t" r="r" b="b"/>
              <a:pathLst>
                <a:path w="3736975" h="1957070">
                  <a:moveTo>
                    <a:pt x="243839" y="1712976"/>
                  </a:moveTo>
                  <a:lnTo>
                    <a:pt x="243839" y="121919"/>
                  </a:lnTo>
                  <a:lnTo>
                    <a:pt x="253460" y="74580"/>
                  </a:lnTo>
                  <a:lnTo>
                    <a:pt x="279653" y="35813"/>
                  </a:lnTo>
                  <a:lnTo>
                    <a:pt x="318420" y="9620"/>
                  </a:lnTo>
                  <a:lnTo>
                    <a:pt x="365759" y="0"/>
                  </a:lnTo>
                  <a:lnTo>
                    <a:pt x="3614928" y="0"/>
                  </a:lnTo>
                  <a:lnTo>
                    <a:pt x="3662267" y="9620"/>
                  </a:lnTo>
                  <a:lnTo>
                    <a:pt x="3701034" y="35813"/>
                  </a:lnTo>
                  <a:lnTo>
                    <a:pt x="3727227" y="74580"/>
                  </a:lnTo>
                  <a:lnTo>
                    <a:pt x="3736848" y="121919"/>
                  </a:lnTo>
                  <a:lnTo>
                    <a:pt x="3727227" y="171021"/>
                  </a:lnTo>
                  <a:lnTo>
                    <a:pt x="3701034" y="210692"/>
                  </a:lnTo>
                  <a:lnTo>
                    <a:pt x="3662267" y="237220"/>
                  </a:lnTo>
                  <a:lnTo>
                    <a:pt x="3614928" y="246887"/>
                  </a:lnTo>
                  <a:lnTo>
                    <a:pt x="3493007" y="246887"/>
                  </a:lnTo>
                  <a:lnTo>
                    <a:pt x="3493007" y="1834895"/>
                  </a:lnTo>
                  <a:lnTo>
                    <a:pt x="3483340" y="1882235"/>
                  </a:lnTo>
                  <a:lnTo>
                    <a:pt x="3456813" y="1921002"/>
                  </a:lnTo>
                  <a:lnTo>
                    <a:pt x="3417141" y="1947195"/>
                  </a:lnTo>
                  <a:lnTo>
                    <a:pt x="3368040" y="1956815"/>
                  </a:lnTo>
                  <a:lnTo>
                    <a:pt x="121919" y="1956815"/>
                  </a:lnTo>
                  <a:lnTo>
                    <a:pt x="74580" y="1947195"/>
                  </a:lnTo>
                  <a:lnTo>
                    <a:pt x="35813" y="1921002"/>
                  </a:lnTo>
                  <a:lnTo>
                    <a:pt x="9620" y="1882235"/>
                  </a:lnTo>
                  <a:lnTo>
                    <a:pt x="0" y="1834895"/>
                  </a:lnTo>
                  <a:lnTo>
                    <a:pt x="9620" y="1787556"/>
                  </a:lnTo>
                  <a:lnTo>
                    <a:pt x="35813" y="1748789"/>
                  </a:lnTo>
                  <a:lnTo>
                    <a:pt x="74580" y="1722596"/>
                  </a:lnTo>
                  <a:lnTo>
                    <a:pt x="121919" y="1712976"/>
                  </a:lnTo>
                  <a:lnTo>
                    <a:pt x="243839" y="1712976"/>
                  </a:lnTo>
                  <a:close/>
                </a:path>
                <a:path w="3736975" h="1957070">
                  <a:moveTo>
                    <a:pt x="365759" y="0"/>
                  </a:moveTo>
                  <a:lnTo>
                    <a:pt x="413099" y="9620"/>
                  </a:lnTo>
                  <a:lnTo>
                    <a:pt x="451865" y="35813"/>
                  </a:lnTo>
                  <a:lnTo>
                    <a:pt x="478059" y="74580"/>
                  </a:lnTo>
                  <a:lnTo>
                    <a:pt x="487679" y="121919"/>
                  </a:lnTo>
                  <a:lnTo>
                    <a:pt x="478059" y="171021"/>
                  </a:lnTo>
                  <a:lnTo>
                    <a:pt x="451865" y="210692"/>
                  </a:lnTo>
                  <a:lnTo>
                    <a:pt x="413099" y="237220"/>
                  </a:lnTo>
                  <a:lnTo>
                    <a:pt x="365759" y="246887"/>
                  </a:lnTo>
                  <a:lnTo>
                    <a:pt x="342090" y="242030"/>
                  </a:lnTo>
                  <a:lnTo>
                    <a:pt x="322706" y="228600"/>
                  </a:lnTo>
                  <a:lnTo>
                    <a:pt x="309610" y="208311"/>
                  </a:lnTo>
                  <a:lnTo>
                    <a:pt x="304799" y="182879"/>
                  </a:lnTo>
                  <a:lnTo>
                    <a:pt x="309610" y="159210"/>
                  </a:lnTo>
                  <a:lnTo>
                    <a:pt x="322706" y="139826"/>
                  </a:lnTo>
                  <a:lnTo>
                    <a:pt x="342090" y="126730"/>
                  </a:lnTo>
                  <a:lnTo>
                    <a:pt x="365759" y="121919"/>
                  </a:lnTo>
                  <a:lnTo>
                    <a:pt x="487679" y="12191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71700" y="4101083"/>
              <a:ext cx="131064" cy="2529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5248" y="2688336"/>
              <a:ext cx="3118104" cy="158191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407412" y="2379979"/>
            <a:ext cx="315277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30935" algn="l"/>
                <a:tab pos="3139440" algn="l"/>
              </a:tabLst>
            </a:pPr>
            <a:r>
              <a:rPr sz="1450" u="sng" spc="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	IEC</a:t>
            </a:r>
            <a:r>
              <a:rPr sz="14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50" u="sng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62439-3	</a:t>
            </a:r>
            <a:endParaRPr sz="145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698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25406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Parallel</a:t>
            </a:r>
            <a:r>
              <a:rPr sz="1400" b="1" spc="2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Redundancy</a:t>
            </a:r>
            <a:r>
              <a:rPr sz="1400" b="1" spc="5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Protocol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8588502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2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spc="5" dirty="0"/>
              <a:t>Substation</a:t>
            </a:r>
            <a:r>
              <a:rPr spc="-4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5" dirty="0"/>
              <a:t>PRP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793739" y="2818892"/>
            <a:ext cx="3214370" cy="108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1415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latin typeface="Arial"/>
                <a:cs typeface="Arial"/>
              </a:rPr>
              <a:t>Operation</a:t>
            </a:r>
            <a:r>
              <a:rPr sz="1750" b="1" spc="-7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principle</a:t>
            </a:r>
            <a:endParaRPr sz="1750">
              <a:latin typeface="Arial"/>
              <a:cs typeface="Arial"/>
            </a:endParaRPr>
          </a:p>
          <a:p>
            <a:pPr marL="12700" marR="83185">
              <a:lnSpc>
                <a:spcPts val="1610"/>
              </a:lnSpc>
              <a:spcBef>
                <a:spcPts val="1410"/>
              </a:spcBef>
            </a:pPr>
            <a:r>
              <a:rPr sz="1450" spc="20" dirty="0">
                <a:latin typeface="Arial MT"/>
                <a:cs typeface="Arial MT"/>
              </a:rPr>
              <a:t>DANP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15" dirty="0">
                <a:latin typeface="Arial MT"/>
                <a:cs typeface="Arial MT"/>
              </a:rPr>
              <a:t>(Double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5" dirty="0">
                <a:latin typeface="Arial MT"/>
                <a:cs typeface="Arial MT"/>
              </a:rPr>
              <a:t>Attached</a:t>
            </a:r>
            <a:r>
              <a:rPr sz="1450" spc="90" dirty="0">
                <a:latin typeface="Arial MT"/>
                <a:cs typeface="Arial MT"/>
              </a:rPr>
              <a:t> </a:t>
            </a:r>
            <a:r>
              <a:rPr sz="1450" spc="5" dirty="0">
                <a:latin typeface="Arial MT"/>
                <a:cs typeface="Arial MT"/>
              </a:rPr>
              <a:t>Node </a:t>
            </a:r>
            <a:r>
              <a:rPr sz="1450" spc="10" dirty="0">
                <a:latin typeface="Arial MT"/>
                <a:cs typeface="Arial MT"/>
              </a:rPr>
              <a:t> </a:t>
            </a:r>
            <a:r>
              <a:rPr sz="1450" spc="15" dirty="0">
                <a:latin typeface="Arial MT"/>
                <a:cs typeface="Arial MT"/>
              </a:rPr>
              <a:t>implementing</a:t>
            </a:r>
            <a:r>
              <a:rPr sz="1450" spc="50" dirty="0">
                <a:latin typeface="Arial MT"/>
                <a:cs typeface="Arial MT"/>
              </a:rPr>
              <a:t> </a:t>
            </a:r>
            <a:r>
              <a:rPr sz="1450" spc="20" dirty="0">
                <a:latin typeface="Arial MT"/>
                <a:cs typeface="Arial MT"/>
              </a:rPr>
              <a:t>PRP)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15" dirty="0">
                <a:latin typeface="Arial MT"/>
                <a:cs typeface="Arial MT"/>
              </a:rPr>
              <a:t>are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10" dirty="0">
                <a:latin typeface="Arial MT"/>
                <a:cs typeface="Arial MT"/>
              </a:rPr>
              <a:t>attached</a:t>
            </a:r>
            <a:r>
              <a:rPr sz="1450" spc="95" dirty="0">
                <a:latin typeface="Arial MT"/>
                <a:cs typeface="Arial MT"/>
              </a:rPr>
              <a:t> </a:t>
            </a:r>
            <a:r>
              <a:rPr sz="1450" spc="15" dirty="0">
                <a:latin typeface="Arial MT"/>
                <a:cs typeface="Arial MT"/>
              </a:rPr>
              <a:t>to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20" dirty="0">
                <a:latin typeface="Arial MT"/>
                <a:cs typeface="Arial MT"/>
              </a:rPr>
              <a:t>2 </a:t>
            </a:r>
            <a:r>
              <a:rPr sz="1450" spc="-390" dirty="0">
                <a:latin typeface="Arial MT"/>
                <a:cs typeface="Arial MT"/>
              </a:rPr>
              <a:t> </a:t>
            </a:r>
            <a:r>
              <a:rPr sz="1450" spc="5" dirty="0">
                <a:latin typeface="Arial MT"/>
                <a:cs typeface="Arial MT"/>
              </a:rPr>
              <a:t>independent</a:t>
            </a:r>
            <a:r>
              <a:rPr sz="1450" spc="135" dirty="0">
                <a:latin typeface="Arial MT"/>
                <a:cs typeface="Arial MT"/>
              </a:rPr>
              <a:t> </a:t>
            </a:r>
            <a:r>
              <a:rPr sz="1450" spc="5" dirty="0">
                <a:latin typeface="Arial MT"/>
                <a:cs typeface="Arial MT"/>
              </a:rPr>
              <a:t>LANs</a:t>
            </a:r>
            <a:endParaRPr sz="145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53896" y="3035808"/>
            <a:ext cx="3755390" cy="2042160"/>
            <a:chOff x="1453896" y="3035808"/>
            <a:chExt cx="3755390" cy="20421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3896" y="3035808"/>
              <a:ext cx="3755135" cy="2042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700" y="4283963"/>
              <a:ext cx="112776" cy="2225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708" y="4546091"/>
              <a:ext cx="216408" cy="1280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1468" y="3299459"/>
              <a:ext cx="170688" cy="1920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3844" y="3226307"/>
              <a:ext cx="210312" cy="14630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28216" y="4565904"/>
            <a:ext cx="506095" cy="411480"/>
          </a:xfrm>
          <a:prstGeom prst="rect">
            <a:avLst/>
          </a:prstGeom>
          <a:ln w="15240">
            <a:solidFill>
              <a:srgbClr val="7D000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33020">
              <a:lnSpc>
                <a:spcPts val="1240"/>
              </a:lnSpc>
            </a:pPr>
            <a:r>
              <a:rPr sz="1050" b="1" spc="-10" dirty="0">
                <a:latin typeface="Arial"/>
                <a:cs typeface="Arial"/>
              </a:rPr>
              <a:t>sender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6144" y="2852928"/>
            <a:ext cx="622300" cy="408940"/>
          </a:xfrm>
          <a:prstGeom prst="rect">
            <a:avLst/>
          </a:prstGeom>
          <a:ln w="15240">
            <a:solidFill>
              <a:srgbClr val="7D00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240"/>
              </a:lnSpc>
            </a:pPr>
            <a:r>
              <a:rPr sz="1050" b="1" spc="-10" dirty="0">
                <a:latin typeface="Arial"/>
                <a:cs typeface="Arial"/>
              </a:rPr>
              <a:t>receiver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3739" y="4068571"/>
            <a:ext cx="2978150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550" spc="15" dirty="0">
                <a:latin typeface="Arial MT"/>
                <a:cs typeface="Arial MT"/>
              </a:rPr>
              <a:t>Source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DANP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sends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same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frame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over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both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LANs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3739" y="4754371"/>
            <a:ext cx="3013710" cy="748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550" spc="15" dirty="0">
                <a:latin typeface="Arial MT"/>
                <a:cs typeface="Arial MT"/>
              </a:rPr>
              <a:t>Destination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DANP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receives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frame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from both LANs, consumes 1st </a:t>
            </a:r>
            <a:r>
              <a:rPr sz="1550" spc="20" dirty="0">
                <a:latin typeface="Arial MT"/>
                <a:cs typeface="Arial MT"/>
              </a:rPr>
              <a:t> frame,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discards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the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duplicated</a:t>
            </a:r>
            <a:endParaRPr sz="155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1346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104744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PRP</a:t>
            </a:r>
            <a:r>
              <a:rPr spc="-55" dirty="0"/>
              <a:t> </a:t>
            </a:r>
            <a:r>
              <a:rPr spc="5" dirty="0"/>
              <a:t>–</a:t>
            </a:r>
            <a:r>
              <a:rPr spc="-120" dirty="0"/>
              <a:t> </a:t>
            </a:r>
            <a:r>
              <a:rPr dirty="0"/>
              <a:t>Advantages/Disadvantages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2983992" y="1936813"/>
            <a:ext cx="6539865" cy="3836670"/>
            <a:chOff x="2983992" y="1936813"/>
            <a:chExt cx="6539865" cy="3836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992" y="2825496"/>
              <a:ext cx="5422391" cy="2947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21096" y="3002280"/>
              <a:ext cx="850900" cy="2216150"/>
            </a:xfrm>
            <a:custGeom>
              <a:avLst/>
              <a:gdLst/>
              <a:ahLst/>
              <a:cxnLst/>
              <a:rect l="l" t="t" r="r" b="b"/>
              <a:pathLst>
                <a:path w="850900" h="2216150">
                  <a:moveTo>
                    <a:pt x="487679" y="82296"/>
                  </a:moveTo>
                  <a:lnTo>
                    <a:pt x="522890" y="33576"/>
                  </a:lnTo>
                  <a:lnTo>
                    <a:pt x="562075" y="15800"/>
                  </a:lnTo>
                  <a:lnTo>
                    <a:pt x="611355" y="4169"/>
                  </a:lnTo>
                  <a:lnTo>
                    <a:pt x="667511" y="0"/>
                  </a:lnTo>
                  <a:lnTo>
                    <a:pt x="725155" y="4169"/>
                  </a:lnTo>
                  <a:lnTo>
                    <a:pt x="775338" y="15800"/>
                  </a:lnTo>
                  <a:lnTo>
                    <a:pt x="814986" y="33576"/>
                  </a:lnTo>
                  <a:lnTo>
                    <a:pt x="841028" y="56180"/>
                  </a:lnTo>
                  <a:lnTo>
                    <a:pt x="850391" y="82296"/>
                  </a:lnTo>
                  <a:lnTo>
                    <a:pt x="841028" y="108411"/>
                  </a:lnTo>
                  <a:lnTo>
                    <a:pt x="814986" y="131015"/>
                  </a:lnTo>
                  <a:lnTo>
                    <a:pt x="775338" y="148791"/>
                  </a:lnTo>
                  <a:lnTo>
                    <a:pt x="725155" y="160422"/>
                  </a:lnTo>
                  <a:lnTo>
                    <a:pt x="667511" y="164592"/>
                  </a:lnTo>
                  <a:lnTo>
                    <a:pt x="611355" y="160422"/>
                  </a:lnTo>
                  <a:lnTo>
                    <a:pt x="562075" y="148791"/>
                  </a:lnTo>
                  <a:lnTo>
                    <a:pt x="522890" y="131015"/>
                  </a:lnTo>
                  <a:lnTo>
                    <a:pt x="497019" y="108411"/>
                  </a:lnTo>
                  <a:lnTo>
                    <a:pt x="487679" y="82296"/>
                  </a:lnTo>
                </a:path>
                <a:path w="850900" h="2216150">
                  <a:moveTo>
                    <a:pt x="0" y="2133600"/>
                  </a:moveTo>
                  <a:lnTo>
                    <a:pt x="34332" y="2087270"/>
                  </a:lnTo>
                  <a:lnTo>
                    <a:pt x="73078" y="2069957"/>
                  </a:lnTo>
                  <a:lnTo>
                    <a:pt x="122505" y="2058497"/>
                  </a:lnTo>
                  <a:lnTo>
                    <a:pt x="179831" y="2054352"/>
                  </a:lnTo>
                  <a:lnTo>
                    <a:pt x="237475" y="2058497"/>
                  </a:lnTo>
                  <a:lnTo>
                    <a:pt x="287658" y="2069957"/>
                  </a:lnTo>
                  <a:lnTo>
                    <a:pt x="327306" y="2087270"/>
                  </a:lnTo>
                  <a:lnTo>
                    <a:pt x="353348" y="2108972"/>
                  </a:lnTo>
                  <a:lnTo>
                    <a:pt x="362711" y="2133600"/>
                  </a:lnTo>
                  <a:lnTo>
                    <a:pt x="353348" y="2159715"/>
                  </a:lnTo>
                  <a:lnTo>
                    <a:pt x="327306" y="2182319"/>
                  </a:lnTo>
                  <a:lnTo>
                    <a:pt x="287658" y="2200095"/>
                  </a:lnTo>
                  <a:lnTo>
                    <a:pt x="237475" y="2211726"/>
                  </a:lnTo>
                  <a:lnTo>
                    <a:pt x="179831" y="2215896"/>
                  </a:lnTo>
                  <a:lnTo>
                    <a:pt x="122505" y="2211726"/>
                  </a:lnTo>
                  <a:lnTo>
                    <a:pt x="73078" y="2200095"/>
                  </a:lnTo>
                  <a:lnTo>
                    <a:pt x="34332" y="2182319"/>
                  </a:lnTo>
                  <a:lnTo>
                    <a:pt x="9046" y="2159715"/>
                  </a:lnTo>
                  <a:lnTo>
                    <a:pt x="0" y="2133600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1968" y="1941576"/>
              <a:ext cx="2917190" cy="335280"/>
            </a:xfrm>
            <a:custGeom>
              <a:avLst/>
              <a:gdLst/>
              <a:ahLst/>
              <a:cxnLst/>
              <a:rect l="l" t="t" r="r" b="b"/>
              <a:pathLst>
                <a:path w="2917190" h="335280">
                  <a:moveTo>
                    <a:pt x="2916936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916936" y="335280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01968" y="1941576"/>
              <a:ext cx="2917190" cy="335280"/>
            </a:xfrm>
            <a:custGeom>
              <a:avLst/>
              <a:gdLst/>
              <a:ahLst/>
              <a:cxnLst/>
              <a:rect l="l" t="t" r="r" b="b"/>
              <a:pathLst>
                <a:path w="2917190" h="335280">
                  <a:moveTo>
                    <a:pt x="0" y="0"/>
                  </a:moveTo>
                  <a:lnTo>
                    <a:pt x="2916936" y="0"/>
                  </a:lnTo>
                  <a:lnTo>
                    <a:pt x="2916936" y="335280"/>
                  </a:lnTo>
                  <a:lnTo>
                    <a:pt x="0" y="3352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2447" y="1956308"/>
            <a:ext cx="1349375" cy="292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lnSpc>
                <a:spcPct val="101200"/>
              </a:lnSpc>
              <a:spcBef>
                <a:spcPts val="125"/>
              </a:spcBef>
            </a:pPr>
            <a:r>
              <a:rPr sz="850" b="1" spc="25" dirty="0">
                <a:latin typeface="Arial"/>
                <a:cs typeface="Arial"/>
              </a:rPr>
              <a:t>0ms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failure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rec</a:t>
            </a:r>
            <a:r>
              <a:rPr sz="850" b="1" spc="40" dirty="0">
                <a:latin typeface="Arial"/>
                <a:cs typeface="Arial"/>
              </a:rPr>
              <a:t>o</a:t>
            </a:r>
            <a:r>
              <a:rPr sz="850" b="1" spc="15" dirty="0">
                <a:latin typeface="Arial"/>
                <a:cs typeface="Arial"/>
              </a:rPr>
              <a:t>very</a:t>
            </a:r>
            <a:r>
              <a:rPr sz="850" b="1" spc="-9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5" dirty="0">
                <a:latin typeface="Arial"/>
                <a:cs typeface="Arial"/>
              </a:rPr>
              <a:t>i</a:t>
            </a:r>
            <a:r>
              <a:rPr sz="850" b="1" spc="15" dirty="0">
                <a:latin typeface="Arial"/>
                <a:cs typeface="Arial"/>
              </a:rPr>
              <a:t>me  </a:t>
            </a:r>
            <a:r>
              <a:rPr sz="850" b="1" spc="25" dirty="0">
                <a:latin typeface="Arial"/>
                <a:cs typeface="Arial"/>
              </a:rPr>
              <a:t>No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frame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loss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2805" y="1942909"/>
            <a:ext cx="6192520" cy="3193415"/>
            <a:chOff x="1872805" y="1942909"/>
            <a:chExt cx="6192520" cy="3193415"/>
          </a:xfrm>
        </p:grpSpPr>
        <p:sp>
          <p:nvSpPr>
            <p:cNvPr id="10" name="object 10"/>
            <p:cNvSpPr/>
            <p:nvPr/>
          </p:nvSpPr>
          <p:spPr>
            <a:xfrm>
              <a:off x="6083795" y="2273807"/>
              <a:ext cx="1981200" cy="2862580"/>
            </a:xfrm>
            <a:custGeom>
              <a:avLst/>
              <a:gdLst/>
              <a:ahLst/>
              <a:cxnLst/>
              <a:rect l="l" t="t" r="r" b="b"/>
              <a:pathLst>
                <a:path w="1981200" h="2862579">
                  <a:moveTo>
                    <a:pt x="1981200" y="6096"/>
                  </a:moveTo>
                  <a:lnTo>
                    <a:pt x="1975104" y="0"/>
                  </a:lnTo>
                  <a:lnTo>
                    <a:pt x="543521" y="774827"/>
                  </a:lnTo>
                  <a:lnTo>
                    <a:pt x="530352" y="749808"/>
                  </a:lnTo>
                  <a:lnTo>
                    <a:pt x="487680" y="810768"/>
                  </a:lnTo>
                  <a:lnTo>
                    <a:pt x="560832" y="807720"/>
                  </a:lnTo>
                  <a:lnTo>
                    <a:pt x="551218" y="789432"/>
                  </a:lnTo>
                  <a:lnTo>
                    <a:pt x="548614" y="784491"/>
                  </a:lnTo>
                  <a:lnTo>
                    <a:pt x="1964677" y="15074"/>
                  </a:lnTo>
                  <a:lnTo>
                    <a:pt x="33997" y="2806877"/>
                  </a:lnTo>
                  <a:lnTo>
                    <a:pt x="9144" y="2788920"/>
                  </a:lnTo>
                  <a:lnTo>
                    <a:pt x="0" y="2862072"/>
                  </a:lnTo>
                  <a:lnTo>
                    <a:pt x="64008" y="2828544"/>
                  </a:lnTo>
                  <a:lnTo>
                    <a:pt x="51358" y="2819400"/>
                  </a:lnTo>
                  <a:lnTo>
                    <a:pt x="39471" y="2810827"/>
                  </a:lnTo>
                  <a:lnTo>
                    <a:pt x="1981200" y="6096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7567" y="1947672"/>
              <a:ext cx="3255645" cy="737870"/>
            </a:xfrm>
            <a:custGeom>
              <a:avLst/>
              <a:gdLst/>
              <a:ahLst/>
              <a:cxnLst/>
              <a:rect l="l" t="t" r="r" b="b"/>
              <a:pathLst>
                <a:path w="3255645" h="737869">
                  <a:moveTo>
                    <a:pt x="3255264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3255264" y="737616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7567" y="1947672"/>
              <a:ext cx="3255645" cy="737870"/>
            </a:xfrm>
            <a:custGeom>
              <a:avLst/>
              <a:gdLst/>
              <a:ahLst/>
              <a:cxnLst/>
              <a:rect l="l" t="t" r="r" b="b"/>
              <a:pathLst>
                <a:path w="3255645" h="737869">
                  <a:moveTo>
                    <a:pt x="0" y="0"/>
                  </a:moveTo>
                  <a:lnTo>
                    <a:pt x="3255264" y="0"/>
                  </a:lnTo>
                  <a:lnTo>
                    <a:pt x="3255264" y="737616"/>
                  </a:lnTo>
                  <a:lnTo>
                    <a:pt x="0" y="73761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95816" y="1910588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8048" y="1962404"/>
            <a:ext cx="2891790" cy="560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2699"/>
              </a:lnSpc>
              <a:spcBef>
                <a:spcPts val="110"/>
              </a:spcBef>
            </a:pPr>
            <a:r>
              <a:rPr sz="850" b="1" spc="25" dirty="0">
                <a:latin typeface="Arial"/>
                <a:cs typeface="Arial"/>
              </a:rPr>
              <a:t>A</a:t>
            </a:r>
            <a:r>
              <a:rPr sz="850" b="1" spc="35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y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top</a:t>
            </a:r>
            <a:r>
              <a:rPr sz="850" b="1" spc="40" dirty="0">
                <a:latin typeface="Arial"/>
                <a:cs typeface="Arial"/>
              </a:rPr>
              <a:t>o</a:t>
            </a:r>
            <a:r>
              <a:rPr sz="850" b="1" spc="15" dirty="0">
                <a:latin typeface="Arial"/>
                <a:cs typeface="Arial"/>
              </a:rPr>
              <a:t>logy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35" dirty="0">
                <a:latin typeface="Arial"/>
                <a:cs typeface="Arial"/>
              </a:rPr>
              <a:t>u</a:t>
            </a:r>
            <a:r>
              <a:rPr sz="850" b="1" spc="20" dirty="0">
                <a:latin typeface="Arial"/>
                <a:cs typeface="Arial"/>
              </a:rPr>
              <a:t>p</a:t>
            </a:r>
            <a:r>
              <a:rPr sz="850" b="1" spc="35" dirty="0">
                <a:latin typeface="Arial"/>
                <a:cs typeface="Arial"/>
              </a:rPr>
              <a:t>p</a:t>
            </a:r>
            <a:r>
              <a:rPr sz="850" b="1" spc="15" dirty="0">
                <a:latin typeface="Arial"/>
                <a:cs typeface="Arial"/>
              </a:rPr>
              <a:t>orted: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Tre</a:t>
            </a:r>
            <a:r>
              <a:rPr sz="850" b="1" spc="40" dirty="0">
                <a:latin typeface="Arial"/>
                <a:cs typeface="Arial"/>
              </a:rPr>
              <a:t>e</a:t>
            </a:r>
            <a:r>
              <a:rPr sz="850" b="1" spc="10" dirty="0">
                <a:latin typeface="Arial"/>
                <a:cs typeface="Arial"/>
              </a:rPr>
              <a:t>,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Star,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Rin</a:t>
            </a:r>
            <a:r>
              <a:rPr sz="850" b="1" spc="35" dirty="0">
                <a:latin typeface="Arial"/>
                <a:cs typeface="Arial"/>
              </a:rPr>
              <a:t>g</a:t>
            </a:r>
            <a:r>
              <a:rPr sz="850" b="1" spc="10" dirty="0">
                <a:latin typeface="Arial"/>
                <a:cs typeface="Arial"/>
              </a:rPr>
              <a:t>,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30" dirty="0">
                <a:latin typeface="Arial"/>
                <a:cs typeface="Arial"/>
              </a:rPr>
              <a:t>me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35" dirty="0">
                <a:latin typeface="Arial"/>
                <a:cs typeface="Arial"/>
              </a:rPr>
              <a:t>h</a:t>
            </a:r>
            <a:r>
              <a:rPr sz="850" b="1" spc="5" dirty="0">
                <a:latin typeface="Arial"/>
                <a:cs typeface="Arial"/>
              </a:rPr>
              <a:t>e</a:t>
            </a:r>
            <a:r>
              <a:rPr sz="850" b="1" spc="10" dirty="0">
                <a:latin typeface="Arial"/>
                <a:cs typeface="Arial"/>
              </a:rPr>
              <a:t>d  </a:t>
            </a:r>
            <a:r>
              <a:rPr sz="850" b="1" spc="20" dirty="0">
                <a:latin typeface="Arial"/>
                <a:cs typeface="Arial"/>
              </a:rPr>
              <a:t>Network </a:t>
            </a:r>
            <a:r>
              <a:rPr sz="850" b="1" spc="15" dirty="0">
                <a:latin typeface="Arial"/>
                <a:cs typeface="Arial"/>
              </a:rPr>
              <a:t>is </a:t>
            </a:r>
            <a:r>
              <a:rPr sz="850" b="1" spc="20" dirty="0">
                <a:latin typeface="Arial"/>
                <a:cs typeface="Arial"/>
              </a:rPr>
              <a:t>autonomous, </a:t>
            </a:r>
            <a:r>
              <a:rPr sz="850" b="1" spc="15" dirty="0">
                <a:latin typeface="Arial"/>
                <a:cs typeface="Arial"/>
              </a:rPr>
              <a:t>independent of </a:t>
            </a:r>
            <a:r>
              <a:rPr sz="850" b="1" spc="10" dirty="0">
                <a:latin typeface="Arial"/>
                <a:cs typeface="Arial"/>
              </a:rPr>
              <a:t>IEDs 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Standard Ethernet </a:t>
            </a:r>
            <a:r>
              <a:rPr sz="850" b="1" spc="15" dirty="0">
                <a:latin typeface="Arial"/>
                <a:cs typeface="Arial"/>
              </a:rPr>
              <a:t>components, </a:t>
            </a:r>
            <a:r>
              <a:rPr sz="850" b="1" spc="20" dirty="0">
                <a:latin typeface="Arial"/>
                <a:cs typeface="Arial"/>
              </a:rPr>
              <a:t>no special </a:t>
            </a:r>
            <a:r>
              <a:rPr sz="850" b="1" spc="15" dirty="0">
                <a:latin typeface="Arial"/>
                <a:cs typeface="Arial"/>
              </a:rPr>
              <a:t>devices </a:t>
            </a:r>
            <a:r>
              <a:rPr sz="850" b="1" spc="20" dirty="0">
                <a:latin typeface="Arial"/>
                <a:cs typeface="Arial"/>
              </a:rPr>
              <a:t> Flexible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network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speed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(100MBit/s,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1GBit/s)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and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media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8048" y="2495804"/>
            <a:ext cx="308610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15" dirty="0">
                <a:latin typeface="Arial"/>
                <a:cs typeface="Arial"/>
              </a:rPr>
              <a:t>Full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bandwidth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can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be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used,</a:t>
            </a:r>
            <a:r>
              <a:rPr sz="850" b="1" spc="-7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frames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run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on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separate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LANs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72805" y="2874264"/>
            <a:ext cx="4278630" cy="3147695"/>
            <a:chOff x="1872805" y="2874264"/>
            <a:chExt cx="4278630" cy="3147695"/>
          </a:xfrm>
        </p:grpSpPr>
        <p:sp>
          <p:nvSpPr>
            <p:cNvPr id="17" name="object 17"/>
            <p:cNvSpPr/>
            <p:nvPr/>
          </p:nvSpPr>
          <p:spPr>
            <a:xfrm>
              <a:off x="3252203" y="2874263"/>
              <a:ext cx="2898775" cy="1015365"/>
            </a:xfrm>
            <a:custGeom>
              <a:avLst/>
              <a:gdLst/>
              <a:ahLst/>
              <a:cxnLst/>
              <a:rect l="l" t="t" r="r" b="b"/>
              <a:pathLst>
                <a:path w="2898775" h="1015364">
                  <a:moveTo>
                    <a:pt x="2898660" y="987552"/>
                  </a:moveTo>
                  <a:lnTo>
                    <a:pt x="2884259" y="972312"/>
                  </a:lnTo>
                  <a:lnTo>
                    <a:pt x="2846844" y="932688"/>
                  </a:lnTo>
                  <a:lnTo>
                    <a:pt x="2836786" y="962850"/>
                  </a:lnTo>
                  <a:lnTo>
                    <a:pt x="29819" y="23164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21539" y="27051"/>
                  </a:lnTo>
                  <a:lnTo>
                    <a:pt x="21348" y="27432"/>
                  </a:lnTo>
                  <a:lnTo>
                    <a:pt x="22237" y="27736"/>
                  </a:lnTo>
                  <a:lnTo>
                    <a:pt x="991171" y="970076"/>
                  </a:lnTo>
                  <a:lnTo>
                    <a:pt x="969264" y="990600"/>
                  </a:lnTo>
                  <a:lnTo>
                    <a:pt x="1042416" y="1014984"/>
                  </a:lnTo>
                  <a:lnTo>
                    <a:pt x="1029703" y="978408"/>
                  </a:lnTo>
                  <a:lnTo>
                    <a:pt x="1018032" y="944880"/>
                  </a:lnTo>
                  <a:lnTo>
                    <a:pt x="995921" y="965619"/>
                  </a:lnTo>
                  <a:lnTo>
                    <a:pt x="40919" y="33985"/>
                  </a:lnTo>
                  <a:lnTo>
                    <a:pt x="2834957" y="968349"/>
                  </a:lnTo>
                  <a:lnTo>
                    <a:pt x="2825508" y="996696"/>
                  </a:lnTo>
                  <a:lnTo>
                    <a:pt x="2898660" y="987552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7567" y="5684520"/>
              <a:ext cx="3883660" cy="332740"/>
            </a:xfrm>
            <a:custGeom>
              <a:avLst/>
              <a:gdLst/>
              <a:ahLst/>
              <a:cxnLst/>
              <a:rect l="l" t="t" r="r" b="b"/>
              <a:pathLst>
                <a:path w="3883660" h="332739">
                  <a:moveTo>
                    <a:pt x="3883152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3883152" y="332232"/>
                  </a:lnTo>
                  <a:lnTo>
                    <a:pt x="3883152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77567" y="5684520"/>
              <a:ext cx="3883660" cy="332740"/>
            </a:xfrm>
            <a:custGeom>
              <a:avLst/>
              <a:gdLst/>
              <a:ahLst/>
              <a:cxnLst/>
              <a:rect l="l" t="t" r="r" b="b"/>
              <a:pathLst>
                <a:path w="3883660" h="332739">
                  <a:moveTo>
                    <a:pt x="0" y="0"/>
                  </a:moveTo>
                  <a:lnTo>
                    <a:pt x="3883152" y="0"/>
                  </a:lnTo>
                  <a:lnTo>
                    <a:pt x="3883152" y="332232"/>
                  </a:lnTo>
                  <a:lnTo>
                    <a:pt x="0" y="3322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67655" y="1910588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8527" y="5696204"/>
            <a:ext cx="304800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15" dirty="0">
                <a:latin typeface="Arial"/>
                <a:cs typeface="Arial"/>
              </a:rPr>
              <a:t>Failure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or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power-off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of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IEDs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has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no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impact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</a:t>
            </a:r>
            <a:r>
              <a:rPr sz="850" b="1" spc="10" dirty="0">
                <a:latin typeface="Arial"/>
                <a:cs typeface="Arial"/>
              </a:rPr>
              <a:t> the</a:t>
            </a:r>
            <a:r>
              <a:rPr sz="850" b="1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network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15677" y="5061013"/>
            <a:ext cx="6008370" cy="1271905"/>
            <a:chOff x="3515677" y="5061013"/>
            <a:chExt cx="6008370" cy="1271905"/>
          </a:xfrm>
        </p:grpSpPr>
        <p:sp>
          <p:nvSpPr>
            <p:cNvPr id="23" name="object 23"/>
            <p:cNvSpPr/>
            <p:nvPr/>
          </p:nvSpPr>
          <p:spPr>
            <a:xfrm>
              <a:off x="3520440" y="5065776"/>
              <a:ext cx="1847214" cy="408940"/>
            </a:xfrm>
            <a:custGeom>
              <a:avLst/>
              <a:gdLst/>
              <a:ahLst/>
              <a:cxnLst/>
              <a:rect l="l" t="t" r="r" b="b"/>
              <a:pathLst>
                <a:path w="1847214" h="408939">
                  <a:moveTo>
                    <a:pt x="0" y="204215"/>
                  </a:moveTo>
                  <a:lnTo>
                    <a:pt x="4839" y="163062"/>
                  </a:lnTo>
                  <a:lnTo>
                    <a:pt x="18716" y="124729"/>
                  </a:lnTo>
                  <a:lnTo>
                    <a:pt x="40665" y="90041"/>
                  </a:lnTo>
                  <a:lnTo>
                    <a:pt x="69723" y="59816"/>
                  </a:lnTo>
                  <a:lnTo>
                    <a:pt x="104923" y="34879"/>
                  </a:lnTo>
                  <a:lnTo>
                    <a:pt x="145303" y="16049"/>
                  </a:lnTo>
                  <a:lnTo>
                    <a:pt x="189898" y="4149"/>
                  </a:lnTo>
                  <a:lnTo>
                    <a:pt x="237744" y="0"/>
                  </a:lnTo>
                  <a:lnTo>
                    <a:pt x="286595" y="4149"/>
                  </a:lnTo>
                  <a:lnTo>
                    <a:pt x="331946" y="16049"/>
                  </a:lnTo>
                  <a:lnTo>
                    <a:pt x="372868" y="34879"/>
                  </a:lnTo>
                  <a:lnTo>
                    <a:pt x="408431" y="59816"/>
                  </a:lnTo>
                  <a:lnTo>
                    <a:pt x="437709" y="90041"/>
                  </a:lnTo>
                  <a:lnTo>
                    <a:pt x="459771" y="124729"/>
                  </a:lnTo>
                  <a:lnTo>
                    <a:pt x="473690" y="163062"/>
                  </a:lnTo>
                  <a:lnTo>
                    <a:pt x="478536" y="204215"/>
                  </a:lnTo>
                  <a:lnTo>
                    <a:pt x="473690" y="245369"/>
                  </a:lnTo>
                  <a:lnTo>
                    <a:pt x="459771" y="283702"/>
                  </a:lnTo>
                  <a:lnTo>
                    <a:pt x="437709" y="318390"/>
                  </a:lnTo>
                  <a:lnTo>
                    <a:pt x="408432" y="348614"/>
                  </a:lnTo>
                  <a:lnTo>
                    <a:pt x="372868" y="373552"/>
                  </a:lnTo>
                  <a:lnTo>
                    <a:pt x="331946" y="392382"/>
                  </a:lnTo>
                  <a:lnTo>
                    <a:pt x="286595" y="404282"/>
                  </a:lnTo>
                  <a:lnTo>
                    <a:pt x="237744" y="408431"/>
                  </a:lnTo>
                  <a:lnTo>
                    <a:pt x="189898" y="404282"/>
                  </a:lnTo>
                  <a:lnTo>
                    <a:pt x="145303" y="392382"/>
                  </a:lnTo>
                  <a:lnTo>
                    <a:pt x="104923" y="373552"/>
                  </a:lnTo>
                  <a:lnTo>
                    <a:pt x="69723" y="348614"/>
                  </a:lnTo>
                  <a:lnTo>
                    <a:pt x="40665" y="318390"/>
                  </a:lnTo>
                  <a:lnTo>
                    <a:pt x="18716" y="283702"/>
                  </a:lnTo>
                  <a:lnTo>
                    <a:pt x="4839" y="245369"/>
                  </a:lnTo>
                  <a:lnTo>
                    <a:pt x="0" y="204215"/>
                  </a:lnTo>
                </a:path>
                <a:path w="1847214" h="408939">
                  <a:moveTo>
                    <a:pt x="1365504" y="204215"/>
                  </a:moveTo>
                  <a:lnTo>
                    <a:pt x="1370349" y="163062"/>
                  </a:lnTo>
                  <a:lnTo>
                    <a:pt x="1384268" y="124729"/>
                  </a:lnTo>
                  <a:lnTo>
                    <a:pt x="1406330" y="90041"/>
                  </a:lnTo>
                  <a:lnTo>
                    <a:pt x="1435608" y="59816"/>
                  </a:lnTo>
                  <a:lnTo>
                    <a:pt x="1471171" y="34879"/>
                  </a:lnTo>
                  <a:lnTo>
                    <a:pt x="1512093" y="16049"/>
                  </a:lnTo>
                  <a:lnTo>
                    <a:pt x="1557444" y="4149"/>
                  </a:lnTo>
                  <a:lnTo>
                    <a:pt x="1606296" y="0"/>
                  </a:lnTo>
                  <a:lnTo>
                    <a:pt x="1654272" y="4149"/>
                  </a:lnTo>
                  <a:lnTo>
                    <a:pt x="1699212" y="16049"/>
                  </a:lnTo>
                  <a:lnTo>
                    <a:pt x="1740080" y="34879"/>
                  </a:lnTo>
                  <a:lnTo>
                    <a:pt x="1775841" y="59816"/>
                  </a:lnTo>
                  <a:lnTo>
                    <a:pt x="1805457" y="90041"/>
                  </a:lnTo>
                  <a:lnTo>
                    <a:pt x="1827895" y="124729"/>
                  </a:lnTo>
                  <a:lnTo>
                    <a:pt x="1842117" y="163062"/>
                  </a:lnTo>
                  <a:lnTo>
                    <a:pt x="1847088" y="204215"/>
                  </a:lnTo>
                  <a:lnTo>
                    <a:pt x="1842117" y="245369"/>
                  </a:lnTo>
                  <a:lnTo>
                    <a:pt x="1827895" y="283702"/>
                  </a:lnTo>
                  <a:lnTo>
                    <a:pt x="1805457" y="318390"/>
                  </a:lnTo>
                  <a:lnTo>
                    <a:pt x="1775841" y="348614"/>
                  </a:lnTo>
                  <a:lnTo>
                    <a:pt x="1740080" y="373552"/>
                  </a:lnTo>
                  <a:lnTo>
                    <a:pt x="1699212" y="392382"/>
                  </a:lnTo>
                  <a:lnTo>
                    <a:pt x="1654272" y="404282"/>
                  </a:lnTo>
                  <a:lnTo>
                    <a:pt x="1606296" y="408431"/>
                  </a:lnTo>
                  <a:lnTo>
                    <a:pt x="1557444" y="404282"/>
                  </a:lnTo>
                  <a:lnTo>
                    <a:pt x="1512093" y="392382"/>
                  </a:lnTo>
                  <a:lnTo>
                    <a:pt x="1471171" y="373552"/>
                  </a:lnTo>
                  <a:lnTo>
                    <a:pt x="1435608" y="348614"/>
                  </a:lnTo>
                  <a:lnTo>
                    <a:pt x="1406330" y="318390"/>
                  </a:lnTo>
                  <a:lnTo>
                    <a:pt x="1384268" y="283702"/>
                  </a:lnTo>
                  <a:lnTo>
                    <a:pt x="1370349" y="245369"/>
                  </a:lnTo>
                  <a:lnTo>
                    <a:pt x="1365504" y="204215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5992" y="5474208"/>
              <a:ext cx="79248" cy="2103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19143" y="5398007"/>
              <a:ext cx="1137285" cy="289560"/>
            </a:xfrm>
            <a:custGeom>
              <a:avLst/>
              <a:gdLst/>
              <a:ahLst/>
              <a:cxnLst/>
              <a:rect l="l" t="t" r="r" b="b"/>
              <a:pathLst>
                <a:path w="1137285" h="289560">
                  <a:moveTo>
                    <a:pt x="1073108" y="26497"/>
                  </a:moveTo>
                  <a:lnTo>
                    <a:pt x="0" y="280416"/>
                  </a:lnTo>
                  <a:lnTo>
                    <a:pt x="3048" y="289560"/>
                  </a:lnTo>
                  <a:lnTo>
                    <a:pt x="1075332" y="35836"/>
                  </a:lnTo>
                  <a:lnTo>
                    <a:pt x="1073108" y="26497"/>
                  </a:lnTo>
                  <a:close/>
                </a:path>
                <a:path w="1137285" h="289560">
                  <a:moveTo>
                    <a:pt x="1126617" y="24384"/>
                  </a:moveTo>
                  <a:lnTo>
                    <a:pt x="1082040" y="24384"/>
                  </a:lnTo>
                  <a:lnTo>
                    <a:pt x="1085088" y="33528"/>
                  </a:lnTo>
                  <a:lnTo>
                    <a:pt x="1075332" y="35836"/>
                  </a:lnTo>
                  <a:lnTo>
                    <a:pt x="1082040" y="64008"/>
                  </a:lnTo>
                  <a:lnTo>
                    <a:pt x="1126617" y="24384"/>
                  </a:lnTo>
                  <a:close/>
                </a:path>
                <a:path w="1137285" h="289560">
                  <a:moveTo>
                    <a:pt x="1082040" y="24384"/>
                  </a:moveTo>
                  <a:lnTo>
                    <a:pt x="1073108" y="26497"/>
                  </a:lnTo>
                  <a:lnTo>
                    <a:pt x="1075332" y="35836"/>
                  </a:lnTo>
                  <a:lnTo>
                    <a:pt x="1085088" y="33528"/>
                  </a:lnTo>
                  <a:lnTo>
                    <a:pt x="1082040" y="24384"/>
                  </a:lnTo>
                  <a:close/>
                </a:path>
                <a:path w="1137285" h="289560">
                  <a:moveTo>
                    <a:pt x="1066800" y="0"/>
                  </a:moveTo>
                  <a:lnTo>
                    <a:pt x="1073108" y="26497"/>
                  </a:lnTo>
                  <a:lnTo>
                    <a:pt x="1082040" y="24384"/>
                  </a:lnTo>
                  <a:lnTo>
                    <a:pt x="1126617" y="24384"/>
                  </a:lnTo>
                  <a:lnTo>
                    <a:pt x="1136904" y="1524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01967" y="5858256"/>
              <a:ext cx="2917190" cy="469900"/>
            </a:xfrm>
            <a:custGeom>
              <a:avLst/>
              <a:gdLst/>
              <a:ahLst/>
              <a:cxnLst/>
              <a:rect l="l" t="t" r="r" b="b"/>
              <a:pathLst>
                <a:path w="2917190" h="469900">
                  <a:moveTo>
                    <a:pt x="2916936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2916936" y="469392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01967" y="5858256"/>
              <a:ext cx="2917190" cy="469900"/>
            </a:xfrm>
            <a:custGeom>
              <a:avLst/>
              <a:gdLst/>
              <a:ahLst/>
              <a:cxnLst/>
              <a:rect l="l" t="t" r="r" b="b"/>
              <a:pathLst>
                <a:path w="2917190" h="469900">
                  <a:moveTo>
                    <a:pt x="0" y="0"/>
                  </a:moveTo>
                  <a:lnTo>
                    <a:pt x="2916936" y="0"/>
                  </a:lnTo>
                  <a:lnTo>
                    <a:pt x="2916936" y="469392"/>
                  </a:lnTo>
                  <a:lnTo>
                    <a:pt x="0" y="46939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83352" y="5668772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2447" y="5872988"/>
            <a:ext cx="275526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5" dirty="0">
                <a:latin typeface="Arial"/>
                <a:cs typeface="Arial"/>
              </a:rPr>
              <a:t>C</a:t>
            </a:r>
            <a:r>
              <a:rPr sz="850" b="1" spc="35" dirty="0">
                <a:latin typeface="Arial"/>
                <a:cs typeface="Arial"/>
              </a:rPr>
              <a:t>o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n</a:t>
            </a:r>
            <a:r>
              <a:rPr sz="850" b="1" spc="15" dirty="0">
                <a:latin typeface="Arial"/>
                <a:cs typeface="Arial"/>
              </a:rPr>
              <a:t>ect</a:t>
            </a:r>
            <a:r>
              <a:rPr sz="850" b="1" spc="-10" dirty="0">
                <a:latin typeface="Arial"/>
                <a:cs typeface="Arial"/>
              </a:rPr>
              <a:t>i</a:t>
            </a:r>
            <a:r>
              <a:rPr sz="850" b="1" spc="20" dirty="0">
                <a:latin typeface="Arial"/>
                <a:cs typeface="Arial"/>
              </a:rPr>
              <a:t>ng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si</a:t>
            </a:r>
            <a:r>
              <a:rPr sz="850" b="1" spc="30" dirty="0">
                <a:latin typeface="Arial"/>
                <a:cs typeface="Arial"/>
              </a:rPr>
              <a:t>n</a:t>
            </a:r>
            <a:r>
              <a:rPr sz="850" b="1" spc="15" dirty="0">
                <a:latin typeface="Arial"/>
                <a:cs typeface="Arial"/>
              </a:rPr>
              <a:t>gle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</a:t>
            </a:r>
            <a:r>
              <a:rPr sz="850" b="1" spc="35" dirty="0">
                <a:latin typeface="Arial"/>
                <a:cs typeface="Arial"/>
              </a:rPr>
              <a:t>o</a:t>
            </a:r>
            <a:r>
              <a:rPr sz="850" b="1" spc="10" dirty="0">
                <a:latin typeface="Arial"/>
                <a:cs typeface="Arial"/>
              </a:rPr>
              <a:t>rt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I</a:t>
            </a:r>
            <a:r>
              <a:rPr sz="850" b="1" spc="25" dirty="0">
                <a:latin typeface="Arial"/>
                <a:cs typeface="Arial"/>
              </a:rPr>
              <a:t>E</a:t>
            </a:r>
            <a:r>
              <a:rPr sz="850" b="1" spc="35" dirty="0">
                <a:latin typeface="Arial"/>
                <a:cs typeface="Arial"/>
              </a:rPr>
              <a:t>D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dire</a:t>
            </a:r>
            <a:r>
              <a:rPr sz="850" b="1" spc="30" dirty="0">
                <a:latin typeface="Arial"/>
                <a:cs typeface="Arial"/>
              </a:rPr>
              <a:t>c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5" dirty="0">
                <a:latin typeface="Arial"/>
                <a:cs typeface="Arial"/>
              </a:rPr>
              <a:t>l</a:t>
            </a:r>
            <a:r>
              <a:rPr sz="850" b="1" spc="20" dirty="0">
                <a:latin typeface="Arial"/>
                <a:cs typeface="Arial"/>
              </a:rPr>
              <a:t>y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o</a:t>
            </a:r>
            <a:r>
              <a:rPr sz="850" b="1" spc="30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e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twork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32447" y="6004052"/>
            <a:ext cx="234632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F</a:t>
            </a:r>
            <a:r>
              <a:rPr sz="850" b="1" spc="35" dirty="0">
                <a:latin typeface="Arial"/>
                <a:cs typeface="Arial"/>
              </a:rPr>
              <a:t>u</a:t>
            </a:r>
            <a:r>
              <a:rPr sz="850" b="1" spc="10" dirty="0">
                <a:latin typeface="Arial"/>
                <a:cs typeface="Arial"/>
              </a:rPr>
              <a:t>l</a:t>
            </a:r>
            <a:r>
              <a:rPr sz="850" b="1" spc="-5" dirty="0">
                <a:latin typeface="Arial"/>
                <a:cs typeface="Arial"/>
              </a:rPr>
              <a:t>l</a:t>
            </a:r>
            <a:r>
              <a:rPr sz="850" b="1" spc="20" dirty="0">
                <a:latin typeface="Arial"/>
                <a:cs typeface="Arial"/>
              </a:rPr>
              <a:t>y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I</a:t>
            </a:r>
            <a:r>
              <a:rPr sz="850" b="1" spc="15" dirty="0">
                <a:latin typeface="Arial"/>
                <a:cs typeface="Arial"/>
              </a:rPr>
              <a:t>ntero</a:t>
            </a:r>
            <a:r>
              <a:rPr sz="850" b="1" spc="40" dirty="0">
                <a:latin typeface="Arial"/>
                <a:cs typeface="Arial"/>
              </a:rPr>
              <a:t>p</a:t>
            </a:r>
            <a:r>
              <a:rPr sz="850" b="1" spc="15" dirty="0">
                <a:latin typeface="Arial"/>
                <a:cs typeface="Arial"/>
              </a:rPr>
              <a:t>erable</a:t>
            </a:r>
            <a:r>
              <a:rPr sz="850" b="1" spc="-7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with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o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red</a:t>
            </a:r>
            <a:r>
              <a:rPr sz="850" b="1" spc="35" dirty="0">
                <a:latin typeface="Arial"/>
                <a:cs typeface="Arial"/>
              </a:rPr>
              <a:t>u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d</a:t>
            </a:r>
            <a:r>
              <a:rPr sz="850" b="1" spc="5" dirty="0">
                <a:latin typeface="Arial"/>
                <a:cs typeface="Arial"/>
              </a:rPr>
              <a:t>a</a:t>
            </a:r>
            <a:r>
              <a:rPr sz="850" b="1" dirty="0">
                <a:latin typeface="Arial"/>
                <a:cs typeface="Arial"/>
              </a:rPr>
              <a:t>n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I</a:t>
            </a:r>
            <a:r>
              <a:rPr sz="850" b="1" spc="25" dirty="0">
                <a:latin typeface="Arial"/>
                <a:cs typeface="Arial"/>
              </a:rPr>
              <a:t>E</a:t>
            </a:r>
            <a:r>
              <a:rPr sz="850" b="1" spc="40" dirty="0">
                <a:latin typeface="Arial"/>
                <a:cs typeface="Arial"/>
              </a:rPr>
              <a:t>D</a:t>
            </a:r>
            <a:r>
              <a:rPr sz="850" b="1" spc="20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72995" y="4959096"/>
            <a:ext cx="6195060" cy="1464945"/>
            <a:chOff x="1872995" y="4959096"/>
            <a:chExt cx="6195060" cy="1464945"/>
          </a:xfrm>
        </p:grpSpPr>
        <p:sp>
          <p:nvSpPr>
            <p:cNvPr id="32" name="object 32"/>
            <p:cNvSpPr/>
            <p:nvPr/>
          </p:nvSpPr>
          <p:spPr>
            <a:xfrm>
              <a:off x="7309091" y="4959096"/>
              <a:ext cx="759460" cy="896619"/>
            </a:xfrm>
            <a:custGeom>
              <a:avLst/>
              <a:gdLst/>
              <a:ahLst/>
              <a:cxnLst/>
              <a:rect l="l" t="t" r="r" b="b"/>
              <a:pathLst>
                <a:path w="759459" h="896620">
                  <a:moveTo>
                    <a:pt x="758952" y="883920"/>
                  </a:moveTo>
                  <a:lnTo>
                    <a:pt x="757758" y="882535"/>
                  </a:lnTo>
                  <a:lnTo>
                    <a:pt x="686841" y="72783"/>
                  </a:lnTo>
                  <a:lnTo>
                    <a:pt x="716280" y="70104"/>
                  </a:lnTo>
                  <a:lnTo>
                    <a:pt x="710628" y="60960"/>
                  </a:lnTo>
                  <a:lnTo>
                    <a:pt x="676656" y="6096"/>
                  </a:lnTo>
                  <a:lnTo>
                    <a:pt x="649224" y="76200"/>
                  </a:lnTo>
                  <a:lnTo>
                    <a:pt x="677545" y="73634"/>
                  </a:lnTo>
                  <a:lnTo>
                    <a:pt x="750862" y="874445"/>
                  </a:lnTo>
                  <a:lnTo>
                    <a:pt x="46088" y="47218"/>
                  </a:lnTo>
                  <a:lnTo>
                    <a:pt x="55308" y="39624"/>
                  </a:lnTo>
                  <a:lnTo>
                    <a:pt x="70104" y="27432"/>
                  </a:lnTo>
                  <a:lnTo>
                    <a:pt x="0" y="0"/>
                  </a:lnTo>
                  <a:lnTo>
                    <a:pt x="18288" y="70104"/>
                  </a:lnTo>
                  <a:lnTo>
                    <a:pt x="40970" y="51435"/>
                  </a:lnTo>
                  <a:lnTo>
                    <a:pt x="752221" y="889279"/>
                  </a:lnTo>
                  <a:lnTo>
                    <a:pt x="752856" y="896112"/>
                  </a:lnTo>
                  <a:lnTo>
                    <a:pt x="758952" y="896112"/>
                  </a:lnTo>
                  <a:lnTo>
                    <a:pt x="757961" y="884910"/>
                  </a:lnTo>
                  <a:lnTo>
                    <a:pt x="758952" y="88392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77567" y="6083808"/>
              <a:ext cx="3883660" cy="335280"/>
            </a:xfrm>
            <a:custGeom>
              <a:avLst/>
              <a:gdLst/>
              <a:ahLst/>
              <a:cxnLst/>
              <a:rect l="l" t="t" r="r" b="b"/>
              <a:pathLst>
                <a:path w="3883660" h="335279">
                  <a:moveTo>
                    <a:pt x="3883151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883151" y="335280"/>
                  </a:lnTo>
                  <a:lnTo>
                    <a:pt x="3883151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77567" y="6083808"/>
              <a:ext cx="3883660" cy="335280"/>
            </a:xfrm>
            <a:custGeom>
              <a:avLst/>
              <a:gdLst/>
              <a:ahLst/>
              <a:cxnLst/>
              <a:rect l="l" t="t" r="r" b="b"/>
              <a:pathLst>
                <a:path w="3883660" h="335279">
                  <a:moveTo>
                    <a:pt x="0" y="0"/>
                  </a:moveTo>
                  <a:lnTo>
                    <a:pt x="3883151" y="0"/>
                  </a:lnTo>
                  <a:lnTo>
                    <a:pt x="3883151" y="335280"/>
                  </a:lnTo>
                  <a:lnTo>
                    <a:pt x="0" y="33528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262871" y="6019292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08048" y="6098540"/>
            <a:ext cx="237045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High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35" dirty="0">
                <a:latin typeface="Arial"/>
                <a:cs typeface="Arial"/>
              </a:rPr>
              <a:t>o</a:t>
            </a:r>
            <a:r>
              <a:rPr sz="850" b="1" spc="15" dirty="0">
                <a:latin typeface="Arial"/>
                <a:cs typeface="Arial"/>
              </a:rPr>
              <a:t>sts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for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40" dirty="0">
                <a:latin typeface="Arial"/>
                <a:cs typeface="Arial"/>
              </a:rPr>
              <a:t>w</a:t>
            </a:r>
            <a:r>
              <a:rPr sz="850" b="1" spc="10" dirty="0">
                <a:latin typeface="Arial"/>
                <a:cs typeface="Arial"/>
              </a:rPr>
              <a:t>i</a:t>
            </a:r>
            <a:r>
              <a:rPr sz="850" b="1" spc="-10" dirty="0">
                <a:latin typeface="Arial"/>
                <a:cs typeface="Arial"/>
              </a:rPr>
              <a:t>t</a:t>
            </a: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40" dirty="0">
                <a:latin typeface="Arial"/>
                <a:cs typeface="Arial"/>
              </a:rPr>
              <a:t>h</a:t>
            </a:r>
            <a:r>
              <a:rPr sz="850" b="1" spc="20" dirty="0">
                <a:latin typeface="Arial"/>
                <a:cs typeface="Arial"/>
              </a:rPr>
              <a:t>es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a</a:t>
            </a:r>
            <a:r>
              <a:rPr sz="850" b="1" spc="35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d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twork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c</a:t>
            </a:r>
            <a:r>
              <a:rPr sz="850" b="1" spc="40" dirty="0">
                <a:latin typeface="Arial"/>
                <a:cs typeface="Arial"/>
              </a:rPr>
              <a:t>a</a:t>
            </a:r>
            <a:r>
              <a:rPr sz="850" b="1" spc="15" dirty="0">
                <a:latin typeface="Arial"/>
                <a:cs typeface="Arial"/>
              </a:rPr>
              <a:t>bling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83352" y="6058916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</a:t>
            </a:r>
            <a:endParaRPr sz="210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87208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33699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High-availability</a:t>
            </a:r>
            <a:r>
              <a:rPr sz="1400" b="1" spc="10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Seamless</a:t>
            </a:r>
            <a:r>
              <a:rPr sz="1400" b="1" spc="4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Redundancy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89347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2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spc="5" dirty="0"/>
              <a:t>Substation</a:t>
            </a:r>
            <a:r>
              <a:rPr spc="-45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spc="5" dirty="0"/>
              <a:t>HSR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604764" y="2547518"/>
            <a:ext cx="3776345" cy="34251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509"/>
              </a:spcBef>
              <a:buClr>
                <a:srgbClr val="FF0025"/>
              </a:buClr>
              <a:buSzPct val="68571"/>
              <a:buFont typeface="Wingdings"/>
              <a:buChar char=""/>
              <a:tabLst>
                <a:tab pos="171450" algn="l"/>
              </a:tabLst>
            </a:pPr>
            <a:r>
              <a:rPr sz="1750" b="1" dirty="0">
                <a:latin typeface="Arial"/>
                <a:cs typeface="Arial"/>
              </a:rPr>
              <a:t>Operation</a:t>
            </a:r>
            <a:r>
              <a:rPr sz="1750" b="1" spc="-4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principle</a:t>
            </a:r>
            <a:endParaRPr sz="1750">
              <a:latin typeface="Arial"/>
              <a:cs typeface="Arial"/>
            </a:endParaRPr>
          </a:p>
          <a:p>
            <a:pPr marL="563880" marR="418465" lvl="1" indent="-149860">
              <a:lnSpc>
                <a:spcPct val="101899"/>
              </a:lnSpc>
              <a:spcBef>
                <a:spcPts val="370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20" dirty="0">
                <a:latin typeface="Arial MT"/>
                <a:cs typeface="Arial MT"/>
              </a:rPr>
              <a:t>DANH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(Dou</a:t>
            </a:r>
            <a:r>
              <a:rPr sz="1550" spc="45" dirty="0">
                <a:latin typeface="Arial MT"/>
                <a:cs typeface="Arial MT"/>
              </a:rPr>
              <a:t>b</a:t>
            </a:r>
            <a:r>
              <a:rPr sz="1550" spc="10" dirty="0">
                <a:latin typeface="Arial MT"/>
                <a:cs typeface="Arial MT"/>
              </a:rPr>
              <a:t>le</a:t>
            </a:r>
            <a:r>
              <a:rPr sz="1550" spc="-15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Attached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Node  implementing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HSR)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has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2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ports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operated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in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parallel</a:t>
            </a:r>
            <a:endParaRPr sz="1550">
              <a:latin typeface="Arial MT"/>
              <a:cs typeface="Arial MT"/>
            </a:endParaRPr>
          </a:p>
          <a:p>
            <a:pPr marL="563880" marR="36830" lvl="1" indent="-149860">
              <a:lnSpc>
                <a:spcPct val="101899"/>
              </a:lnSpc>
              <a:spcBef>
                <a:spcPts val="384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Source </a:t>
            </a:r>
            <a:r>
              <a:rPr sz="1550" spc="20" dirty="0">
                <a:latin typeface="Arial MT"/>
                <a:cs typeface="Arial MT"/>
              </a:rPr>
              <a:t>DANH </a:t>
            </a:r>
            <a:r>
              <a:rPr sz="1550" spc="15" dirty="0">
                <a:latin typeface="Arial MT"/>
                <a:cs typeface="Arial MT"/>
              </a:rPr>
              <a:t>sends a frame over 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each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port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(“A”-frame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and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“B”-frame)</a:t>
            </a:r>
            <a:endParaRPr sz="1550">
              <a:latin typeface="Arial MT"/>
              <a:cs typeface="Arial MT"/>
            </a:endParaRPr>
          </a:p>
          <a:p>
            <a:pPr marL="563880" marR="200660" lvl="1" indent="-149860">
              <a:lnSpc>
                <a:spcPct val="101899"/>
              </a:lnSpc>
              <a:spcBef>
                <a:spcPts val="359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Destination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DANH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receives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frame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from each </a:t>
            </a:r>
            <a:r>
              <a:rPr sz="1550" spc="10" dirty="0">
                <a:latin typeface="Arial MT"/>
                <a:cs typeface="Arial MT"/>
              </a:rPr>
              <a:t>port, </a:t>
            </a:r>
            <a:r>
              <a:rPr sz="1550" spc="15" dirty="0">
                <a:latin typeface="Arial MT"/>
                <a:cs typeface="Arial MT"/>
              </a:rPr>
              <a:t>consumes 1st </a:t>
            </a:r>
            <a:r>
              <a:rPr sz="1550" spc="20" dirty="0">
                <a:latin typeface="Arial MT"/>
                <a:cs typeface="Arial MT"/>
              </a:rPr>
              <a:t> frame,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discards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the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duplicated</a:t>
            </a:r>
            <a:endParaRPr sz="1550">
              <a:latin typeface="Arial MT"/>
              <a:cs typeface="Arial MT"/>
            </a:endParaRPr>
          </a:p>
          <a:p>
            <a:pPr marL="563880" marR="5080" lvl="1" indent="-149860">
              <a:lnSpc>
                <a:spcPct val="101899"/>
              </a:lnSpc>
              <a:spcBef>
                <a:spcPts val="384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25" dirty="0">
                <a:latin typeface="Arial MT"/>
                <a:cs typeface="Arial MT"/>
              </a:rPr>
              <a:t>DANH </a:t>
            </a:r>
            <a:r>
              <a:rPr sz="1550" spc="20" dirty="0">
                <a:latin typeface="Arial MT"/>
                <a:cs typeface="Arial MT"/>
              </a:rPr>
              <a:t>support </a:t>
            </a:r>
            <a:r>
              <a:rPr sz="1550" spc="15" dirty="0">
                <a:latin typeface="Arial MT"/>
                <a:cs typeface="Arial MT"/>
              </a:rPr>
              <a:t>bridge functionality 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and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forward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frames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from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one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port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to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the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other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(not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frames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that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it 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injected)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26276" y="2649556"/>
            <a:ext cx="3766820" cy="2305050"/>
            <a:chOff x="1726276" y="2649556"/>
            <a:chExt cx="3766820" cy="23050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276" y="2649556"/>
              <a:ext cx="3766219" cy="22577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75559" y="2697480"/>
              <a:ext cx="2085339" cy="2249805"/>
            </a:xfrm>
            <a:custGeom>
              <a:avLst/>
              <a:gdLst/>
              <a:ahLst/>
              <a:cxnLst/>
              <a:rect l="l" t="t" r="r" b="b"/>
              <a:pathLst>
                <a:path w="2085339" h="2249804">
                  <a:moveTo>
                    <a:pt x="0" y="0"/>
                  </a:moveTo>
                  <a:lnTo>
                    <a:pt x="566927" y="0"/>
                  </a:lnTo>
                  <a:lnTo>
                    <a:pt x="566927" y="670560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  <a:path w="2085339" h="2249804">
                  <a:moveTo>
                    <a:pt x="1520952" y="1578864"/>
                  </a:moveTo>
                  <a:lnTo>
                    <a:pt x="2084831" y="1578864"/>
                  </a:lnTo>
                  <a:lnTo>
                    <a:pt x="2084831" y="2249424"/>
                  </a:lnTo>
                  <a:lnTo>
                    <a:pt x="1520952" y="2249424"/>
                  </a:lnTo>
                  <a:lnTo>
                    <a:pt x="1520952" y="1578864"/>
                  </a:lnTo>
                  <a:close/>
                </a:path>
              </a:pathLst>
            </a:custGeom>
            <a:ln w="15240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312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9739282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HSR –</a:t>
            </a:r>
            <a:r>
              <a:rPr spc="-130" dirty="0"/>
              <a:t> </a:t>
            </a:r>
            <a:r>
              <a:rPr dirty="0"/>
              <a:t>Advantages/Disadvantages</a:t>
            </a:r>
          </a:p>
        </p:txBody>
      </p:sp>
      <p:sp>
        <p:nvSpPr>
          <p:cNvPr id="166" name="object 1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5544184" y="3050921"/>
            <a:ext cx="2429510" cy="2432685"/>
            <a:chOff x="5544184" y="3050921"/>
            <a:chExt cx="2429510" cy="2432685"/>
          </a:xfrm>
        </p:grpSpPr>
        <p:sp>
          <p:nvSpPr>
            <p:cNvPr id="4" name="object 4"/>
            <p:cNvSpPr/>
            <p:nvPr/>
          </p:nvSpPr>
          <p:spPr>
            <a:xfrm>
              <a:off x="6885431" y="3054096"/>
              <a:ext cx="497205" cy="177165"/>
            </a:xfrm>
            <a:custGeom>
              <a:avLst/>
              <a:gdLst/>
              <a:ahLst/>
              <a:cxnLst/>
              <a:rect l="l" t="t" r="r" b="b"/>
              <a:pathLst>
                <a:path w="497204" h="177164">
                  <a:moveTo>
                    <a:pt x="0" y="0"/>
                  </a:moveTo>
                  <a:lnTo>
                    <a:pt x="496824" y="0"/>
                  </a:lnTo>
                  <a:lnTo>
                    <a:pt x="496824" y="176784"/>
                  </a:lnTo>
                  <a:lnTo>
                    <a:pt x="0" y="17678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22719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438912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438912" y="658368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22719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0" y="0"/>
                  </a:moveTo>
                  <a:lnTo>
                    <a:pt x="438912" y="0"/>
                  </a:lnTo>
                  <a:lnTo>
                    <a:pt x="438912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7875" y="4853940"/>
              <a:ext cx="228600" cy="2453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24472" y="4523232"/>
              <a:ext cx="314325" cy="335280"/>
            </a:xfrm>
            <a:custGeom>
              <a:avLst/>
              <a:gdLst/>
              <a:ahLst/>
              <a:cxnLst/>
              <a:rect l="l" t="t" r="r" b="b"/>
              <a:pathLst>
                <a:path w="314325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7359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438912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438912" y="658368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7359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0" y="0"/>
                  </a:moveTo>
                  <a:lnTo>
                    <a:pt x="438912" y="0"/>
                  </a:lnTo>
                  <a:lnTo>
                    <a:pt x="438912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5" y="4853940"/>
              <a:ext cx="228600" cy="2453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9111" y="4523232"/>
              <a:ext cx="265430" cy="335280"/>
            </a:xfrm>
            <a:custGeom>
              <a:avLst/>
              <a:gdLst/>
              <a:ahLst/>
              <a:cxnLst/>
              <a:rect l="l" t="t" r="r" b="b"/>
              <a:pathLst>
                <a:path w="265429" h="335279">
                  <a:moveTo>
                    <a:pt x="265175" y="0"/>
                  </a:moveTo>
                  <a:lnTo>
                    <a:pt x="0" y="0"/>
                  </a:lnTo>
                  <a:lnTo>
                    <a:pt x="0" y="33528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5271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3291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5271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6335" y="5099304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67056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7056" y="64008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6335" y="5099304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0" y="0"/>
                  </a:moveTo>
                  <a:lnTo>
                    <a:pt x="67056" y="0"/>
                  </a:lnTo>
                  <a:lnTo>
                    <a:pt x="67056" y="64008"/>
                  </a:lnTo>
                  <a:lnTo>
                    <a:pt x="0" y="64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1607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438912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438912" y="658368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31607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0" y="0"/>
                  </a:moveTo>
                  <a:lnTo>
                    <a:pt x="438912" y="0"/>
                  </a:lnTo>
                  <a:lnTo>
                    <a:pt x="438912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6763" y="4853940"/>
              <a:ext cx="228600" cy="24841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650484" y="5157781"/>
            <a:ext cx="236220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1299"/>
              </a:lnSpc>
              <a:spcBef>
                <a:spcPts val="95"/>
              </a:spcBef>
            </a:pPr>
            <a:r>
              <a:rPr sz="750" spc="10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n</a:t>
            </a:r>
            <a:r>
              <a:rPr sz="750" spc="10" dirty="0">
                <a:latin typeface="Arial MT"/>
                <a:cs typeface="Arial MT"/>
              </a:rPr>
              <a:t>o</a:t>
            </a:r>
            <a:r>
              <a:rPr sz="750" spc="-10" dirty="0">
                <a:latin typeface="Arial MT"/>
                <a:cs typeface="Arial MT"/>
              </a:rPr>
              <a:t>de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74408" y="5096129"/>
            <a:ext cx="335915" cy="332740"/>
            <a:chOff x="6574408" y="5096129"/>
            <a:chExt cx="335915" cy="332740"/>
          </a:xfrm>
        </p:grpSpPr>
        <p:sp>
          <p:nvSpPr>
            <p:cNvPr id="22" name="object 22"/>
            <p:cNvSpPr/>
            <p:nvPr/>
          </p:nvSpPr>
          <p:spPr>
            <a:xfrm>
              <a:off x="6577583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5" h="326389">
                  <a:moveTo>
                    <a:pt x="3291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7583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5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8647" y="509930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8647" y="509930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0"/>
                  </a:moveTo>
                  <a:lnTo>
                    <a:pt x="64008" y="0"/>
                  </a:lnTo>
                  <a:lnTo>
                    <a:pt x="64008" y="64008"/>
                  </a:lnTo>
                  <a:lnTo>
                    <a:pt x="0" y="64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619747" y="5157781"/>
            <a:ext cx="240665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1299"/>
              </a:lnSpc>
              <a:spcBef>
                <a:spcPts val="95"/>
              </a:spcBef>
            </a:pPr>
            <a:r>
              <a:rPr sz="750" spc="5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10" dirty="0">
                <a:latin typeface="Arial MT"/>
                <a:cs typeface="Arial MT"/>
              </a:rPr>
              <a:t>no</a:t>
            </a:r>
            <a:r>
              <a:rPr sz="750" spc="-10" dirty="0">
                <a:latin typeface="Arial MT"/>
                <a:cs typeface="Arial MT"/>
              </a:rPr>
              <a:t>d</a:t>
            </a:r>
            <a:r>
              <a:rPr sz="750" spc="5" dirty="0">
                <a:latin typeface="Arial MT"/>
                <a:cs typeface="Arial MT"/>
              </a:rPr>
              <a:t>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586344" y="5096129"/>
            <a:ext cx="335915" cy="332740"/>
            <a:chOff x="7586344" y="5096129"/>
            <a:chExt cx="335915" cy="332740"/>
          </a:xfrm>
        </p:grpSpPr>
        <p:sp>
          <p:nvSpPr>
            <p:cNvPr id="28" name="object 28"/>
            <p:cNvSpPr/>
            <p:nvPr/>
          </p:nvSpPr>
          <p:spPr>
            <a:xfrm>
              <a:off x="7589519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5" h="326389">
                  <a:moveTo>
                    <a:pt x="3291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89519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5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20583" y="509930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20583" y="509930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0"/>
                  </a:moveTo>
                  <a:lnTo>
                    <a:pt x="64008" y="0"/>
                  </a:lnTo>
                  <a:lnTo>
                    <a:pt x="64008" y="64008"/>
                  </a:lnTo>
                  <a:lnTo>
                    <a:pt x="0" y="64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31683" y="5157781"/>
            <a:ext cx="240665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1299"/>
              </a:lnSpc>
              <a:spcBef>
                <a:spcPts val="95"/>
              </a:spcBef>
            </a:pPr>
            <a:r>
              <a:rPr sz="750" spc="5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10" dirty="0">
                <a:latin typeface="Arial MT"/>
                <a:cs typeface="Arial MT"/>
              </a:rPr>
              <a:t>no</a:t>
            </a:r>
            <a:r>
              <a:rPr sz="750" spc="-10" dirty="0">
                <a:latin typeface="Arial MT"/>
                <a:cs typeface="Arial MT"/>
              </a:rPr>
              <a:t>d</a:t>
            </a:r>
            <a:r>
              <a:rPr sz="750" spc="5" dirty="0">
                <a:latin typeface="Arial MT"/>
                <a:cs typeface="Arial MT"/>
              </a:rPr>
              <a:t>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98721" y="4818761"/>
            <a:ext cx="445770" cy="664845"/>
            <a:chOff x="4498721" y="4818761"/>
            <a:chExt cx="445770" cy="664845"/>
          </a:xfrm>
        </p:grpSpPr>
        <p:sp>
          <p:nvSpPr>
            <p:cNvPr id="34" name="object 34"/>
            <p:cNvSpPr/>
            <p:nvPr/>
          </p:nvSpPr>
          <p:spPr>
            <a:xfrm>
              <a:off x="4501896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438912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438912" y="658368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01896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0" y="0"/>
                  </a:moveTo>
                  <a:lnTo>
                    <a:pt x="438912" y="0"/>
                  </a:lnTo>
                  <a:lnTo>
                    <a:pt x="438912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0956" y="4853940"/>
              <a:ext cx="228600" cy="24536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50664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3291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50664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81728" y="5099304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67056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7056" y="64008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81728" y="5099304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0" y="0"/>
                  </a:moveTo>
                  <a:lnTo>
                    <a:pt x="67056" y="0"/>
                  </a:lnTo>
                  <a:lnTo>
                    <a:pt x="67056" y="64008"/>
                  </a:lnTo>
                  <a:lnTo>
                    <a:pt x="0" y="64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95876" y="5157781"/>
            <a:ext cx="241935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1299"/>
              </a:lnSpc>
              <a:spcBef>
                <a:spcPts val="95"/>
              </a:spcBef>
            </a:pPr>
            <a:r>
              <a:rPr sz="750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n</a:t>
            </a:r>
            <a:r>
              <a:rPr sz="750" spc="10" dirty="0">
                <a:latin typeface="Arial MT"/>
                <a:cs typeface="Arial MT"/>
              </a:rPr>
              <a:t>ode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56304" y="4818761"/>
            <a:ext cx="445770" cy="664845"/>
            <a:chOff x="3456304" y="4818761"/>
            <a:chExt cx="445770" cy="664845"/>
          </a:xfrm>
        </p:grpSpPr>
        <p:sp>
          <p:nvSpPr>
            <p:cNvPr id="43" name="object 43"/>
            <p:cNvSpPr/>
            <p:nvPr/>
          </p:nvSpPr>
          <p:spPr>
            <a:xfrm>
              <a:off x="3459479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438912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438912" y="658368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59479" y="4821936"/>
              <a:ext cx="439420" cy="658495"/>
            </a:xfrm>
            <a:custGeom>
              <a:avLst/>
              <a:gdLst/>
              <a:ahLst/>
              <a:cxnLst/>
              <a:rect l="l" t="t" r="r" b="b"/>
              <a:pathLst>
                <a:path w="439420" h="658495">
                  <a:moveTo>
                    <a:pt x="0" y="0"/>
                  </a:moveTo>
                  <a:lnTo>
                    <a:pt x="438912" y="0"/>
                  </a:lnTo>
                  <a:lnTo>
                    <a:pt x="438912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635" y="4853940"/>
              <a:ext cx="228600" cy="2453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517391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3291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17391" y="509930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48455" y="5099304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67056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7056" y="64008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48455" y="5099304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0" y="0"/>
                  </a:moveTo>
                  <a:lnTo>
                    <a:pt x="67056" y="0"/>
                  </a:lnTo>
                  <a:lnTo>
                    <a:pt x="67056" y="64008"/>
                  </a:lnTo>
                  <a:lnTo>
                    <a:pt x="0" y="64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562603" y="5157781"/>
            <a:ext cx="236220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1299"/>
              </a:lnSpc>
              <a:spcBef>
                <a:spcPts val="95"/>
              </a:spcBef>
            </a:pPr>
            <a:r>
              <a:rPr sz="750" spc="10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n</a:t>
            </a:r>
            <a:r>
              <a:rPr sz="750" spc="10" dirty="0">
                <a:latin typeface="Arial MT"/>
                <a:cs typeface="Arial MT"/>
              </a:rPr>
              <a:t>o</a:t>
            </a:r>
            <a:r>
              <a:rPr sz="750" spc="-10" dirty="0">
                <a:latin typeface="Arial MT"/>
                <a:cs typeface="Arial MT"/>
              </a:rPr>
              <a:t>de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30696" y="2898521"/>
            <a:ext cx="448309" cy="668020"/>
            <a:chOff x="5830696" y="2898521"/>
            <a:chExt cx="448309" cy="668020"/>
          </a:xfrm>
        </p:grpSpPr>
        <p:sp>
          <p:nvSpPr>
            <p:cNvPr id="52" name="object 52"/>
            <p:cNvSpPr/>
            <p:nvPr/>
          </p:nvSpPr>
          <p:spPr>
            <a:xfrm>
              <a:off x="5833871" y="2901696"/>
              <a:ext cx="441959" cy="661670"/>
            </a:xfrm>
            <a:custGeom>
              <a:avLst/>
              <a:gdLst/>
              <a:ahLst/>
              <a:cxnLst/>
              <a:rect l="l" t="t" r="r" b="b"/>
              <a:pathLst>
                <a:path w="441960" h="661670">
                  <a:moveTo>
                    <a:pt x="441960" y="0"/>
                  </a:moveTo>
                  <a:lnTo>
                    <a:pt x="0" y="0"/>
                  </a:lnTo>
                  <a:lnTo>
                    <a:pt x="0" y="661416"/>
                  </a:lnTo>
                  <a:lnTo>
                    <a:pt x="441960" y="661416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33871" y="2901696"/>
              <a:ext cx="441959" cy="661670"/>
            </a:xfrm>
            <a:custGeom>
              <a:avLst/>
              <a:gdLst/>
              <a:ahLst/>
              <a:cxnLst/>
              <a:rect l="l" t="t" r="r" b="b"/>
              <a:pathLst>
                <a:path w="441960" h="661670">
                  <a:moveTo>
                    <a:pt x="0" y="0"/>
                  </a:moveTo>
                  <a:lnTo>
                    <a:pt x="441960" y="0"/>
                  </a:lnTo>
                  <a:lnTo>
                    <a:pt x="441960" y="661416"/>
                  </a:lnTo>
                  <a:lnTo>
                    <a:pt x="0" y="66141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2075" y="3285744"/>
              <a:ext cx="225551" cy="24536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882640" y="2953511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329184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26517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82639" y="2953512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16751" y="3218688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5" h="67310">
                  <a:moveTo>
                    <a:pt x="6400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4008" y="6705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16751" y="3218688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5" h="67310">
                  <a:moveTo>
                    <a:pt x="0" y="0"/>
                  </a:moveTo>
                  <a:lnTo>
                    <a:pt x="64008" y="0"/>
                  </a:lnTo>
                  <a:lnTo>
                    <a:pt x="64008" y="67056"/>
                  </a:lnTo>
                  <a:lnTo>
                    <a:pt x="0" y="6705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927852" y="2960173"/>
            <a:ext cx="241935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1299"/>
              </a:lnSpc>
              <a:spcBef>
                <a:spcPts val="95"/>
              </a:spcBef>
            </a:pPr>
            <a:r>
              <a:rPr sz="750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n</a:t>
            </a:r>
            <a:r>
              <a:rPr sz="750" spc="10" dirty="0">
                <a:latin typeface="Arial MT"/>
                <a:cs typeface="Arial MT"/>
              </a:rPr>
              <a:t>ode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589019" y="2898521"/>
            <a:ext cx="4251960" cy="1967864"/>
            <a:chOff x="3589019" y="2898521"/>
            <a:chExt cx="4251960" cy="1967864"/>
          </a:xfrm>
        </p:grpSpPr>
        <p:sp>
          <p:nvSpPr>
            <p:cNvPr id="61" name="object 61"/>
            <p:cNvSpPr/>
            <p:nvPr/>
          </p:nvSpPr>
          <p:spPr>
            <a:xfrm>
              <a:off x="3596639" y="3858767"/>
              <a:ext cx="4236720" cy="1000125"/>
            </a:xfrm>
            <a:custGeom>
              <a:avLst/>
              <a:gdLst/>
              <a:ahLst/>
              <a:cxnLst/>
              <a:rect l="l" t="t" r="r" b="b"/>
              <a:pathLst>
                <a:path w="4236720" h="1000125">
                  <a:moveTo>
                    <a:pt x="3898391" y="3048"/>
                  </a:moveTo>
                  <a:lnTo>
                    <a:pt x="4236720" y="3048"/>
                  </a:lnTo>
                  <a:lnTo>
                    <a:pt x="4236720" y="999744"/>
                  </a:lnTo>
                </a:path>
                <a:path w="4236720" h="1000125">
                  <a:moveTo>
                    <a:pt x="1563623" y="664464"/>
                  </a:moveTo>
                  <a:lnTo>
                    <a:pt x="1203959" y="664464"/>
                  </a:lnTo>
                  <a:lnTo>
                    <a:pt x="1203959" y="999744"/>
                  </a:lnTo>
                </a:path>
                <a:path w="4236720" h="1000125">
                  <a:moveTo>
                    <a:pt x="539495" y="664464"/>
                  </a:moveTo>
                  <a:lnTo>
                    <a:pt x="164591" y="664464"/>
                  </a:lnTo>
                  <a:lnTo>
                    <a:pt x="164591" y="999744"/>
                  </a:lnTo>
                </a:path>
                <a:path w="4236720" h="1000125">
                  <a:moveTo>
                    <a:pt x="0" y="999744"/>
                  </a:moveTo>
                  <a:lnTo>
                    <a:pt x="0" y="0"/>
                  </a:lnTo>
                  <a:lnTo>
                    <a:pt x="39624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62272" y="2901696"/>
              <a:ext cx="439420" cy="661670"/>
            </a:xfrm>
            <a:custGeom>
              <a:avLst/>
              <a:gdLst/>
              <a:ahLst/>
              <a:cxnLst/>
              <a:rect l="l" t="t" r="r" b="b"/>
              <a:pathLst>
                <a:path w="439420" h="661670">
                  <a:moveTo>
                    <a:pt x="438912" y="0"/>
                  </a:moveTo>
                  <a:lnTo>
                    <a:pt x="0" y="0"/>
                  </a:lnTo>
                  <a:lnTo>
                    <a:pt x="0" y="661416"/>
                  </a:lnTo>
                  <a:lnTo>
                    <a:pt x="438912" y="661416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62272" y="2901696"/>
              <a:ext cx="439420" cy="661670"/>
            </a:xfrm>
            <a:custGeom>
              <a:avLst/>
              <a:gdLst/>
              <a:ahLst/>
              <a:cxnLst/>
              <a:rect l="l" t="t" r="r" b="b"/>
              <a:pathLst>
                <a:path w="439420" h="661670">
                  <a:moveTo>
                    <a:pt x="0" y="0"/>
                  </a:moveTo>
                  <a:lnTo>
                    <a:pt x="438912" y="0"/>
                  </a:lnTo>
                  <a:lnTo>
                    <a:pt x="438912" y="661416"/>
                  </a:lnTo>
                  <a:lnTo>
                    <a:pt x="0" y="66141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7427" y="3279648"/>
              <a:ext cx="228600" cy="24841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17136" y="295046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3291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29184" y="32613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17136" y="2950464"/>
              <a:ext cx="329565" cy="326390"/>
            </a:xfrm>
            <a:custGeom>
              <a:avLst/>
              <a:gdLst/>
              <a:ahLst/>
              <a:cxnLst/>
              <a:rect l="l" t="t" r="r" b="b"/>
              <a:pathLst>
                <a:path w="329564" h="326389">
                  <a:moveTo>
                    <a:pt x="0" y="0"/>
                  </a:moveTo>
                  <a:lnTo>
                    <a:pt x="329184" y="0"/>
                  </a:lnTo>
                  <a:lnTo>
                    <a:pt x="32918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48200" y="3215640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67056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7056" y="64008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48200" y="3215640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10" h="64135">
                  <a:moveTo>
                    <a:pt x="0" y="0"/>
                  </a:moveTo>
                  <a:lnTo>
                    <a:pt x="67056" y="0"/>
                  </a:lnTo>
                  <a:lnTo>
                    <a:pt x="67056" y="64008"/>
                  </a:lnTo>
                  <a:lnTo>
                    <a:pt x="0" y="640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559300" y="2957125"/>
            <a:ext cx="240665" cy="25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1299"/>
              </a:lnSpc>
              <a:spcBef>
                <a:spcPts val="95"/>
              </a:spcBef>
            </a:pPr>
            <a:r>
              <a:rPr sz="750" spc="5" dirty="0">
                <a:latin typeface="Arial MT"/>
                <a:cs typeface="Arial MT"/>
              </a:rPr>
              <a:t>end </a:t>
            </a:r>
            <a:r>
              <a:rPr sz="750" spc="-195" dirty="0">
                <a:latin typeface="Arial MT"/>
                <a:cs typeface="Arial MT"/>
              </a:rPr>
              <a:t> </a:t>
            </a:r>
            <a:r>
              <a:rPr sz="750" spc="10" dirty="0">
                <a:latin typeface="Arial MT"/>
                <a:cs typeface="Arial MT"/>
              </a:rPr>
              <a:t>no</a:t>
            </a:r>
            <a:r>
              <a:rPr sz="750" spc="-10" dirty="0">
                <a:latin typeface="Arial MT"/>
                <a:cs typeface="Arial MT"/>
              </a:rPr>
              <a:t>d</a:t>
            </a:r>
            <a:r>
              <a:rPr sz="750" spc="5" dirty="0">
                <a:latin typeface="Arial MT"/>
                <a:cs typeface="Arial MT"/>
              </a:rPr>
              <a:t>e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631692" y="3515867"/>
            <a:ext cx="3042285" cy="378460"/>
            <a:chOff x="3631692" y="3515867"/>
            <a:chExt cx="3042285" cy="378460"/>
          </a:xfrm>
        </p:grpSpPr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1692" y="3823716"/>
              <a:ext cx="195071" cy="6705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764024" y="3523487"/>
              <a:ext cx="518159" cy="338455"/>
            </a:xfrm>
            <a:custGeom>
              <a:avLst/>
              <a:gdLst/>
              <a:ahLst/>
              <a:cxnLst/>
              <a:rect l="l" t="t" r="r" b="b"/>
              <a:pathLst>
                <a:path w="518160" h="338454">
                  <a:moveTo>
                    <a:pt x="518160" y="338327"/>
                  </a:moveTo>
                  <a:lnTo>
                    <a:pt x="0" y="338327"/>
                  </a:lnTo>
                  <a:lnTo>
                    <a:pt x="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22192" y="3523488"/>
              <a:ext cx="777240" cy="335280"/>
            </a:xfrm>
            <a:custGeom>
              <a:avLst/>
              <a:gdLst/>
              <a:ahLst/>
              <a:cxnLst/>
              <a:rect l="l" t="t" r="r" b="b"/>
              <a:pathLst>
                <a:path w="777239" h="335279">
                  <a:moveTo>
                    <a:pt x="0" y="335279"/>
                  </a:moveTo>
                  <a:lnTo>
                    <a:pt x="777240" y="335279"/>
                  </a:lnTo>
                  <a:lnTo>
                    <a:pt x="77724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3764" y="3826764"/>
              <a:ext cx="179832" cy="6705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138672" y="3526536"/>
              <a:ext cx="360045" cy="332740"/>
            </a:xfrm>
            <a:custGeom>
              <a:avLst/>
              <a:gdLst/>
              <a:ahLst/>
              <a:cxnLst/>
              <a:rect l="l" t="t" r="r" b="b"/>
              <a:pathLst>
                <a:path w="360045" h="332739">
                  <a:moveTo>
                    <a:pt x="0" y="0"/>
                  </a:moveTo>
                  <a:lnTo>
                    <a:pt x="0" y="332232"/>
                  </a:lnTo>
                  <a:lnTo>
                    <a:pt x="359664" y="332232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15459" y="336103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76876" y="336103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74867" y="336103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33235" y="336103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12667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16172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131564" y="3518915"/>
            <a:ext cx="3545204" cy="1347470"/>
            <a:chOff x="4131564" y="3518915"/>
            <a:chExt cx="3545204" cy="1347470"/>
          </a:xfrm>
        </p:grpSpPr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3844" y="4488179"/>
              <a:ext cx="192023" cy="6705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9716" y="4488179"/>
              <a:ext cx="195071" cy="670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300216" y="4523231"/>
              <a:ext cx="1369060" cy="335280"/>
            </a:xfrm>
            <a:custGeom>
              <a:avLst/>
              <a:gdLst/>
              <a:ahLst/>
              <a:cxnLst/>
              <a:rect l="l" t="t" r="r" b="b"/>
              <a:pathLst>
                <a:path w="1369059" h="335279">
                  <a:moveTo>
                    <a:pt x="359663" y="335279"/>
                  </a:moveTo>
                  <a:lnTo>
                    <a:pt x="359663" y="0"/>
                  </a:lnTo>
                  <a:lnTo>
                    <a:pt x="0" y="0"/>
                  </a:lnTo>
                </a:path>
                <a:path w="1369059" h="335279">
                  <a:moveTo>
                    <a:pt x="1368552" y="335279"/>
                  </a:moveTo>
                  <a:lnTo>
                    <a:pt x="1368552" y="0"/>
                  </a:lnTo>
                  <a:lnTo>
                    <a:pt x="1021079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1564" y="4488179"/>
              <a:ext cx="195072" cy="670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5692" y="4488179"/>
              <a:ext cx="192023" cy="6705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322064" y="4523231"/>
              <a:ext cx="1362710" cy="335280"/>
            </a:xfrm>
            <a:custGeom>
              <a:avLst/>
              <a:gdLst/>
              <a:ahLst/>
              <a:cxnLst/>
              <a:rect l="l" t="t" r="r" b="b"/>
              <a:pathLst>
                <a:path w="1362710" h="335279">
                  <a:moveTo>
                    <a:pt x="1362456" y="335279"/>
                  </a:moveTo>
                  <a:lnTo>
                    <a:pt x="1362456" y="0"/>
                  </a:lnTo>
                  <a:lnTo>
                    <a:pt x="1021080" y="0"/>
                  </a:lnTo>
                </a:path>
                <a:path w="1362710" h="335279">
                  <a:moveTo>
                    <a:pt x="310896" y="335279"/>
                  </a:moveTo>
                  <a:lnTo>
                    <a:pt x="310896" y="0"/>
                  </a:lnTo>
                  <a:lnTo>
                    <a:pt x="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7612" y="3829811"/>
              <a:ext cx="195071" cy="6705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468112" y="3526535"/>
              <a:ext cx="506095" cy="335280"/>
            </a:xfrm>
            <a:custGeom>
              <a:avLst/>
              <a:gdLst/>
              <a:ahLst/>
              <a:cxnLst/>
              <a:rect l="l" t="t" r="r" b="b"/>
              <a:pathLst>
                <a:path w="506095" h="335279">
                  <a:moveTo>
                    <a:pt x="505967" y="0"/>
                  </a:moveTo>
                  <a:lnTo>
                    <a:pt x="505967" y="335280"/>
                  </a:lnTo>
                  <a:lnTo>
                    <a:pt x="0" y="33528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358132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61635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03596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65011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388100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994652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381747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985252" y="4854559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6661403" y="3051048"/>
            <a:ext cx="838200" cy="845819"/>
            <a:chOff x="6661403" y="3051048"/>
            <a:chExt cx="838200" cy="845819"/>
          </a:xfrm>
        </p:grpSpPr>
        <p:sp>
          <p:nvSpPr>
            <p:cNvPr id="100" name="object 100"/>
            <p:cNvSpPr/>
            <p:nvPr/>
          </p:nvSpPr>
          <p:spPr>
            <a:xfrm>
              <a:off x="6943343" y="3340608"/>
              <a:ext cx="439420" cy="277495"/>
            </a:xfrm>
            <a:custGeom>
              <a:avLst/>
              <a:gdLst/>
              <a:ahLst/>
              <a:cxnLst/>
              <a:rect l="l" t="t" r="r" b="b"/>
              <a:pathLst>
                <a:path w="439420" h="277495">
                  <a:moveTo>
                    <a:pt x="438912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438912" y="277368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43343" y="3340608"/>
              <a:ext cx="439420" cy="277495"/>
            </a:xfrm>
            <a:custGeom>
              <a:avLst/>
              <a:gdLst/>
              <a:ahLst/>
              <a:cxnLst/>
              <a:rect l="l" t="t" r="r" b="b"/>
              <a:pathLst>
                <a:path w="439420" h="277495">
                  <a:moveTo>
                    <a:pt x="0" y="0"/>
                  </a:moveTo>
                  <a:lnTo>
                    <a:pt x="438912" y="0"/>
                  </a:lnTo>
                  <a:lnTo>
                    <a:pt x="438912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8499" y="3160776"/>
              <a:ext cx="228600" cy="42519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7156703" y="3392424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0"/>
                  </a:moveTo>
                  <a:lnTo>
                    <a:pt x="0" y="24383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6723" y="3829811"/>
              <a:ext cx="182879" cy="6705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669023" y="3581399"/>
              <a:ext cx="652780" cy="280670"/>
            </a:xfrm>
            <a:custGeom>
              <a:avLst/>
              <a:gdLst/>
              <a:ahLst/>
              <a:cxnLst/>
              <a:rect l="l" t="t" r="r" b="b"/>
              <a:pathLst>
                <a:path w="652779" h="280670">
                  <a:moveTo>
                    <a:pt x="576072" y="0"/>
                  </a:moveTo>
                  <a:lnTo>
                    <a:pt x="576072" y="280416"/>
                  </a:lnTo>
                  <a:lnTo>
                    <a:pt x="652272" y="280416"/>
                  </a:lnTo>
                </a:path>
                <a:path w="652779" h="280670">
                  <a:moveTo>
                    <a:pt x="411480" y="0"/>
                  </a:moveTo>
                  <a:lnTo>
                    <a:pt x="411480" y="277368"/>
                  </a:lnTo>
                  <a:lnTo>
                    <a:pt x="0" y="277368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95159" y="3051048"/>
              <a:ext cx="289560" cy="73151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7439659" y="3415903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781292" y="3415903"/>
            <a:ext cx="10350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550025" y="2767457"/>
            <a:ext cx="1216660" cy="290195"/>
            <a:chOff x="6550025" y="2767457"/>
            <a:chExt cx="1216660" cy="290195"/>
          </a:xfrm>
        </p:grpSpPr>
        <p:sp>
          <p:nvSpPr>
            <p:cNvPr id="110" name="object 110"/>
            <p:cNvSpPr/>
            <p:nvPr/>
          </p:nvSpPr>
          <p:spPr>
            <a:xfrm>
              <a:off x="6553200" y="2770632"/>
              <a:ext cx="274320" cy="165100"/>
            </a:xfrm>
            <a:custGeom>
              <a:avLst/>
              <a:gdLst/>
              <a:ahLst/>
              <a:cxnLst/>
              <a:rect l="l" t="t" r="r" b="b"/>
              <a:pathLst>
                <a:path w="274320" h="165100">
                  <a:moveTo>
                    <a:pt x="0" y="0"/>
                  </a:moveTo>
                  <a:lnTo>
                    <a:pt x="274320" y="0"/>
                  </a:lnTo>
                  <a:lnTo>
                    <a:pt x="274320" y="164592"/>
                  </a:lnTo>
                  <a:lnTo>
                    <a:pt x="0" y="164592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62928" y="2868168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67056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7056" y="67056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62928" y="2868168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0"/>
                  </a:moveTo>
                  <a:lnTo>
                    <a:pt x="67056" y="0"/>
                  </a:lnTo>
                  <a:lnTo>
                    <a:pt x="67056" y="67056"/>
                  </a:lnTo>
                  <a:lnTo>
                    <a:pt x="0" y="6705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96456" y="2935224"/>
              <a:ext cx="332740" cy="119380"/>
            </a:xfrm>
            <a:custGeom>
              <a:avLst/>
              <a:gdLst/>
              <a:ahLst/>
              <a:cxnLst/>
              <a:rect l="l" t="t" r="r" b="b"/>
              <a:pathLst>
                <a:path w="332740" h="119380">
                  <a:moveTo>
                    <a:pt x="332231" y="118872"/>
                  </a:moveTo>
                  <a:lnTo>
                    <a:pt x="332231" y="60960"/>
                  </a:lnTo>
                  <a:lnTo>
                    <a:pt x="0" y="60960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98208" y="2770632"/>
              <a:ext cx="274320" cy="165100"/>
            </a:xfrm>
            <a:custGeom>
              <a:avLst/>
              <a:gdLst/>
              <a:ahLst/>
              <a:cxnLst/>
              <a:rect l="l" t="t" r="r" b="b"/>
              <a:pathLst>
                <a:path w="274320" h="165100">
                  <a:moveTo>
                    <a:pt x="0" y="0"/>
                  </a:moveTo>
                  <a:lnTo>
                    <a:pt x="274320" y="0"/>
                  </a:lnTo>
                  <a:lnTo>
                    <a:pt x="274320" y="164592"/>
                  </a:lnTo>
                  <a:lnTo>
                    <a:pt x="0" y="164592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107936" y="2868168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6400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4008" y="6705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07936" y="2770632"/>
              <a:ext cx="655320" cy="165100"/>
            </a:xfrm>
            <a:custGeom>
              <a:avLst/>
              <a:gdLst/>
              <a:ahLst/>
              <a:cxnLst/>
              <a:rect l="l" t="t" r="r" b="b"/>
              <a:pathLst>
                <a:path w="655320" h="165100">
                  <a:moveTo>
                    <a:pt x="0" y="97536"/>
                  </a:moveTo>
                  <a:lnTo>
                    <a:pt x="64007" y="97536"/>
                  </a:lnTo>
                  <a:lnTo>
                    <a:pt x="64007" y="164591"/>
                  </a:lnTo>
                  <a:lnTo>
                    <a:pt x="0" y="164591"/>
                  </a:lnTo>
                  <a:lnTo>
                    <a:pt x="0" y="97536"/>
                  </a:lnTo>
                  <a:close/>
                </a:path>
                <a:path w="655320" h="165100">
                  <a:moveTo>
                    <a:pt x="381000" y="0"/>
                  </a:moveTo>
                  <a:lnTo>
                    <a:pt x="655320" y="0"/>
                  </a:lnTo>
                  <a:lnTo>
                    <a:pt x="655320" y="164591"/>
                  </a:lnTo>
                  <a:lnTo>
                    <a:pt x="381000" y="164591"/>
                  </a:lnTo>
                  <a:lnTo>
                    <a:pt x="38100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98663" y="2868168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6400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4008" y="6705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98663" y="2868168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0" y="0"/>
                  </a:moveTo>
                  <a:lnTo>
                    <a:pt x="64008" y="0"/>
                  </a:lnTo>
                  <a:lnTo>
                    <a:pt x="64008" y="67056"/>
                  </a:lnTo>
                  <a:lnTo>
                    <a:pt x="0" y="6705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83552" y="2935224"/>
              <a:ext cx="546100" cy="119380"/>
            </a:xfrm>
            <a:custGeom>
              <a:avLst/>
              <a:gdLst/>
              <a:ahLst/>
              <a:cxnLst/>
              <a:rect l="l" t="t" r="r" b="b"/>
              <a:pathLst>
                <a:path w="546100" h="119380">
                  <a:moveTo>
                    <a:pt x="0" y="118872"/>
                  </a:moveTo>
                  <a:lnTo>
                    <a:pt x="0" y="60960"/>
                  </a:lnTo>
                  <a:lnTo>
                    <a:pt x="54864" y="60960"/>
                  </a:lnTo>
                  <a:lnTo>
                    <a:pt x="54864" y="0"/>
                  </a:lnTo>
                </a:path>
                <a:path w="546100" h="119380">
                  <a:moveTo>
                    <a:pt x="164592" y="118872"/>
                  </a:moveTo>
                  <a:lnTo>
                    <a:pt x="164592" y="60960"/>
                  </a:lnTo>
                  <a:lnTo>
                    <a:pt x="545592" y="60960"/>
                  </a:lnTo>
                  <a:lnTo>
                    <a:pt x="5455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7567676" y="3040999"/>
            <a:ext cx="34861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25" dirty="0">
                <a:latin typeface="Arial MT"/>
                <a:cs typeface="Arial MT"/>
              </a:rPr>
              <a:t>s</a:t>
            </a:r>
            <a:r>
              <a:rPr sz="900" spc="10" dirty="0">
                <a:latin typeface="Arial MT"/>
                <a:cs typeface="Arial MT"/>
              </a:rPr>
              <a:t>w</a:t>
            </a:r>
            <a:r>
              <a:rPr sz="900" spc="-25" dirty="0">
                <a:latin typeface="Arial MT"/>
                <a:cs typeface="Arial MT"/>
              </a:rPr>
              <a:t>i</a:t>
            </a:r>
            <a:r>
              <a:rPr sz="900" spc="5" dirty="0">
                <a:latin typeface="Arial MT"/>
                <a:cs typeface="Arial MT"/>
              </a:rPr>
              <a:t>tch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6940168" y="3050921"/>
            <a:ext cx="400050" cy="73660"/>
            <a:chOff x="6940168" y="3050921"/>
            <a:chExt cx="400050" cy="73660"/>
          </a:xfrm>
        </p:grpSpPr>
        <p:sp>
          <p:nvSpPr>
            <p:cNvPr id="122" name="object 122"/>
            <p:cNvSpPr/>
            <p:nvPr/>
          </p:nvSpPr>
          <p:spPr>
            <a:xfrm>
              <a:off x="6943343" y="3054096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6400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4008" y="6705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43343" y="3054096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0" y="0"/>
                  </a:moveTo>
                  <a:lnTo>
                    <a:pt x="64008" y="0"/>
                  </a:lnTo>
                  <a:lnTo>
                    <a:pt x="64008" y="67056"/>
                  </a:lnTo>
                  <a:lnTo>
                    <a:pt x="0" y="6705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272527" y="3054096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6400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4008" y="6705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72527" y="3054096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4" h="67310">
                  <a:moveTo>
                    <a:pt x="0" y="0"/>
                  </a:moveTo>
                  <a:lnTo>
                    <a:pt x="64008" y="0"/>
                  </a:lnTo>
                  <a:lnTo>
                    <a:pt x="64008" y="67056"/>
                  </a:lnTo>
                  <a:lnTo>
                    <a:pt x="0" y="6705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6561835" y="2592943"/>
            <a:ext cx="114744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latin typeface="Arial MT"/>
                <a:cs typeface="Arial MT"/>
              </a:rPr>
              <a:t>singly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attached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nodes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622540" y="3177416"/>
            <a:ext cx="439420" cy="36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400"/>
              </a:lnSpc>
              <a:spcBef>
                <a:spcPts val="95"/>
              </a:spcBef>
            </a:pPr>
            <a:r>
              <a:rPr sz="900" spc="5" dirty="0">
                <a:latin typeface="Arial MT"/>
                <a:cs typeface="Arial MT"/>
              </a:rPr>
              <a:t>interli</a:t>
            </a:r>
            <a:r>
              <a:rPr sz="900" spc="20" dirty="0">
                <a:latin typeface="Arial MT"/>
                <a:cs typeface="Arial MT"/>
              </a:rPr>
              <a:t>n</a:t>
            </a:r>
            <a:r>
              <a:rPr sz="900" spc="5" dirty="0">
                <a:latin typeface="Arial MT"/>
                <a:cs typeface="Arial MT"/>
              </a:rPr>
              <a:t>k  RedBox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906523" y="1906524"/>
            <a:ext cx="3176270" cy="612775"/>
            <a:chOff x="1906523" y="1906524"/>
            <a:chExt cx="3176270" cy="612775"/>
          </a:xfrm>
        </p:grpSpPr>
        <p:sp>
          <p:nvSpPr>
            <p:cNvPr id="129" name="object 129"/>
            <p:cNvSpPr/>
            <p:nvPr/>
          </p:nvSpPr>
          <p:spPr>
            <a:xfrm>
              <a:off x="1911095" y="1911096"/>
              <a:ext cx="3167380" cy="603885"/>
            </a:xfrm>
            <a:custGeom>
              <a:avLst/>
              <a:gdLst/>
              <a:ahLst/>
              <a:cxnLst/>
              <a:rect l="l" t="t" r="r" b="b"/>
              <a:pathLst>
                <a:path w="3167379" h="603885">
                  <a:moveTo>
                    <a:pt x="3166872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3166872" y="603504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11095" y="1911096"/>
              <a:ext cx="3167380" cy="603885"/>
            </a:xfrm>
            <a:custGeom>
              <a:avLst/>
              <a:gdLst/>
              <a:ahLst/>
              <a:cxnLst/>
              <a:rect l="l" t="t" r="r" b="b"/>
              <a:pathLst>
                <a:path w="3167379" h="603885">
                  <a:moveTo>
                    <a:pt x="0" y="0"/>
                  </a:moveTo>
                  <a:lnTo>
                    <a:pt x="3166872" y="0"/>
                  </a:lnTo>
                  <a:lnTo>
                    <a:pt x="3166872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3273551" y="1900237"/>
            <a:ext cx="6283960" cy="3071495"/>
            <a:chOff x="3273551" y="1900237"/>
            <a:chExt cx="6283960" cy="3071495"/>
          </a:xfrm>
        </p:grpSpPr>
        <p:sp>
          <p:nvSpPr>
            <p:cNvPr id="132" name="object 132"/>
            <p:cNvSpPr/>
            <p:nvPr/>
          </p:nvSpPr>
          <p:spPr>
            <a:xfrm>
              <a:off x="3596639" y="3294888"/>
              <a:ext cx="4236720" cy="1673860"/>
            </a:xfrm>
            <a:custGeom>
              <a:avLst/>
              <a:gdLst/>
              <a:ahLst/>
              <a:cxnLst/>
              <a:rect l="l" t="t" r="r" b="b"/>
              <a:pathLst>
                <a:path w="4236720" h="1673860">
                  <a:moveTo>
                    <a:pt x="3608832" y="0"/>
                  </a:moveTo>
                  <a:lnTo>
                    <a:pt x="3992880" y="0"/>
                  </a:lnTo>
                </a:path>
                <a:path w="4236720" h="1673860">
                  <a:moveTo>
                    <a:pt x="1085088" y="121920"/>
                  </a:moveTo>
                  <a:lnTo>
                    <a:pt x="1085088" y="146304"/>
                  </a:lnTo>
                  <a:lnTo>
                    <a:pt x="1002792" y="146304"/>
                  </a:lnTo>
                  <a:lnTo>
                    <a:pt x="1002792" y="173736"/>
                  </a:lnTo>
                </a:path>
                <a:path w="4236720" h="1673860">
                  <a:moveTo>
                    <a:pt x="1085088" y="121920"/>
                  </a:moveTo>
                  <a:lnTo>
                    <a:pt x="1085088" y="146304"/>
                  </a:lnTo>
                  <a:lnTo>
                    <a:pt x="1167384" y="146304"/>
                  </a:lnTo>
                  <a:lnTo>
                    <a:pt x="1167384" y="173736"/>
                  </a:lnTo>
                </a:path>
                <a:path w="4236720" h="1673860">
                  <a:moveTo>
                    <a:pt x="2450592" y="124968"/>
                  </a:moveTo>
                  <a:lnTo>
                    <a:pt x="2450592" y="149352"/>
                  </a:lnTo>
                  <a:lnTo>
                    <a:pt x="2377440" y="149352"/>
                  </a:lnTo>
                  <a:lnTo>
                    <a:pt x="2377440" y="176784"/>
                  </a:lnTo>
                </a:path>
                <a:path w="4236720" h="1673860">
                  <a:moveTo>
                    <a:pt x="2450592" y="124968"/>
                  </a:moveTo>
                  <a:lnTo>
                    <a:pt x="2450592" y="149352"/>
                  </a:lnTo>
                  <a:lnTo>
                    <a:pt x="2542032" y="149352"/>
                  </a:lnTo>
                  <a:lnTo>
                    <a:pt x="2542032" y="176784"/>
                  </a:lnTo>
                </a:path>
                <a:path w="4236720" h="1673860">
                  <a:moveTo>
                    <a:pt x="3560064" y="176784"/>
                  </a:moveTo>
                  <a:lnTo>
                    <a:pt x="3560064" y="204215"/>
                  </a:lnTo>
                  <a:lnTo>
                    <a:pt x="3483864" y="204215"/>
                  </a:lnTo>
                  <a:lnTo>
                    <a:pt x="3483864" y="231647"/>
                  </a:lnTo>
                </a:path>
                <a:path w="4236720" h="1673860">
                  <a:moveTo>
                    <a:pt x="3560064" y="176784"/>
                  </a:moveTo>
                  <a:lnTo>
                    <a:pt x="3560064" y="204215"/>
                  </a:lnTo>
                  <a:lnTo>
                    <a:pt x="3648456" y="204215"/>
                  </a:lnTo>
                  <a:lnTo>
                    <a:pt x="3648456" y="231647"/>
                  </a:lnTo>
                </a:path>
                <a:path w="4236720" h="1673860">
                  <a:moveTo>
                    <a:pt x="4154424" y="1673352"/>
                  </a:moveTo>
                  <a:lnTo>
                    <a:pt x="4154424" y="1645920"/>
                  </a:lnTo>
                  <a:lnTo>
                    <a:pt x="4072128" y="1645920"/>
                  </a:lnTo>
                  <a:lnTo>
                    <a:pt x="4072128" y="1618488"/>
                  </a:lnTo>
                </a:path>
                <a:path w="4236720" h="1673860">
                  <a:moveTo>
                    <a:pt x="4154424" y="1673352"/>
                  </a:moveTo>
                  <a:lnTo>
                    <a:pt x="4154424" y="1645920"/>
                  </a:lnTo>
                  <a:lnTo>
                    <a:pt x="4236720" y="1645920"/>
                  </a:lnTo>
                  <a:lnTo>
                    <a:pt x="4236720" y="1618488"/>
                  </a:lnTo>
                </a:path>
                <a:path w="4236720" h="1673860">
                  <a:moveTo>
                    <a:pt x="3145536" y="1673352"/>
                  </a:moveTo>
                  <a:lnTo>
                    <a:pt x="3145536" y="1645920"/>
                  </a:lnTo>
                  <a:lnTo>
                    <a:pt x="3063240" y="1645920"/>
                  </a:lnTo>
                  <a:lnTo>
                    <a:pt x="3063240" y="1618488"/>
                  </a:lnTo>
                </a:path>
                <a:path w="4236720" h="1673860">
                  <a:moveTo>
                    <a:pt x="3145536" y="1673352"/>
                  </a:moveTo>
                  <a:lnTo>
                    <a:pt x="3145536" y="1645920"/>
                  </a:lnTo>
                  <a:lnTo>
                    <a:pt x="3227832" y="1645920"/>
                  </a:lnTo>
                  <a:lnTo>
                    <a:pt x="3227832" y="1618488"/>
                  </a:lnTo>
                </a:path>
                <a:path w="4236720" h="1673860">
                  <a:moveTo>
                    <a:pt x="2173224" y="1673352"/>
                  </a:moveTo>
                  <a:lnTo>
                    <a:pt x="2173224" y="1645920"/>
                  </a:lnTo>
                  <a:lnTo>
                    <a:pt x="2087880" y="1645920"/>
                  </a:lnTo>
                  <a:lnTo>
                    <a:pt x="2087880" y="1618488"/>
                  </a:lnTo>
                </a:path>
                <a:path w="4236720" h="1673860">
                  <a:moveTo>
                    <a:pt x="2173224" y="1673352"/>
                  </a:moveTo>
                  <a:lnTo>
                    <a:pt x="2173224" y="1645920"/>
                  </a:lnTo>
                  <a:lnTo>
                    <a:pt x="2252472" y="1645920"/>
                  </a:lnTo>
                  <a:lnTo>
                    <a:pt x="2252472" y="1618488"/>
                  </a:lnTo>
                </a:path>
                <a:path w="4236720" h="1673860">
                  <a:moveTo>
                    <a:pt x="1118616" y="1673352"/>
                  </a:moveTo>
                  <a:lnTo>
                    <a:pt x="1118616" y="1645920"/>
                  </a:lnTo>
                  <a:lnTo>
                    <a:pt x="1036320" y="1645920"/>
                  </a:lnTo>
                  <a:lnTo>
                    <a:pt x="1036320" y="1618488"/>
                  </a:lnTo>
                </a:path>
                <a:path w="4236720" h="1673860">
                  <a:moveTo>
                    <a:pt x="1118616" y="1673352"/>
                  </a:moveTo>
                  <a:lnTo>
                    <a:pt x="1118616" y="1645920"/>
                  </a:lnTo>
                  <a:lnTo>
                    <a:pt x="1203960" y="1645920"/>
                  </a:lnTo>
                  <a:lnTo>
                    <a:pt x="1203960" y="1618488"/>
                  </a:lnTo>
                </a:path>
                <a:path w="4236720" h="1673860">
                  <a:moveTo>
                    <a:pt x="85344" y="1673352"/>
                  </a:moveTo>
                  <a:lnTo>
                    <a:pt x="85344" y="1645920"/>
                  </a:lnTo>
                  <a:lnTo>
                    <a:pt x="0" y="1645920"/>
                  </a:lnTo>
                  <a:lnTo>
                    <a:pt x="0" y="1618488"/>
                  </a:lnTo>
                </a:path>
                <a:path w="4236720" h="1673860">
                  <a:moveTo>
                    <a:pt x="85344" y="1673352"/>
                  </a:moveTo>
                  <a:lnTo>
                    <a:pt x="85344" y="1645920"/>
                  </a:lnTo>
                  <a:lnTo>
                    <a:pt x="164592" y="1645920"/>
                  </a:lnTo>
                  <a:lnTo>
                    <a:pt x="164592" y="161848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26223" y="3340608"/>
              <a:ext cx="55244" cy="52069"/>
            </a:xfrm>
            <a:custGeom>
              <a:avLst/>
              <a:gdLst/>
              <a:ahLst/>
              <a:cxnLst/>
              <a:rect l="l" t="t" r="r" b="b"/>
              <a:pathLst>
                <a:path w="55245" h="52070">
                  <a:moveTo>
                    <a:pt x="54864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4864" y="51816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26223" y="3340608"/>
              <a:ext cx="55244" cy="52069"/>
            </a:xfrm>
            <a:custGeom>
              <a:avLst/>
              <a:gdLst/>
              <a:ahLst/>
              <a:cxnLst/>
              <a:rect l="l" t="t" r="r" b="b"/>
              <a:pathLst>
                <a:path w="55245" h="52070">
                  <a:moveTo>
                    <a:pt x="0" y="0"/>
                  </a:moveTo>
                  <a:lnTo>
                    <a:pt x="54864" y="0"/>
                  </a:lnTo>
                  <a:lnTo>
                    <a:pt x="54864" y="51816"/>
                  </a:lnTo>
                  <a:lnTo>
                    <a:pt x="0" y="51816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73551" y="2746247"/>
              <a:ext cx="795655" cy="1103630"/>
            </a:xfrm>
            <a:custGeom>
              <a:avLst/>
              <a:gdLst/>
              <a:ahLst/>
              <a:cxnLst/>
              <a:rect l="l" t="t" r="r" b="b"/>
              <a:pathLst>
                <a:path w="795654" h="1103629">
                  <a:moveTo>
                    <a:pt x="752047" y="1051082"/>
                  </a:moveTo>
                  <a:lnTo>
                    <a:pt x="728472" y="1066800"/>
                  </a:lnTo>
                  <a:lnTo>
                    <a:pt x="795528" y="1103376"/>
                  </a:lnTo>
                  <a:lnTo>
                    <a:pt x="788416" y="1060704"/>
                  </a:lnTo>
                  <a:lnTo>
                    <a:pt x="758952" y="1060704"/>
                  </a:lnTo>
                  <a:lnTo>
                    <a:pt x="752047" y="1051082"/>
                  </a:lnTo>
                  <a:close/>
                </a:path>
                <a:path w="795654" h="1103629">
                  <a:moveTo>
                    <a:pt x="761159" y="1045008"/>
                  </a:moveTo>
                  <a:lnTo>
                    <a:pt x="752047" y="1051082"/>
                  </a:lnTo>
                  <a:lnTo>
                    <a:pt x="758952" y="1060704"/>
                  </a:lnTo>
                  <a:lnTo>
                    <a:pt x="768096" y="1054608"/>
                  </a:lnTo>
                  <a:lnTo>
                    <a:pt x="761159" y="1045008"/>
                  </a:lnTo>
                  <a:close/>
                </a:path>
                <a:path w="795654" h="1103629">
                  <a:moveTo>
                    <a:pt x="783336" y="1030224"/>
                  </a:moveTo>
                  <a:lnTo>
                    <a:pt x="761159" y="1045008"/>
                  </a:lnTo>
                  <a:lnTo>
                    <a:pt x="768096" y="1054608"/>
                  </a:lnTo>
                  <a:lnTo>
                    <a:pt x="758952" y="1060704"/>
                  </a:lnTo>
                  <a:lnTo>
                    <a:pt x="788416" y="1060704"/>
                  </a:lnTo>
                  <a:lnTo>
                    <a:pt x="783336" y="1030224"/>
                  </a:lnTo>
                  <a:close/>
                </a:path>
                <a:path w="795654" h="1103629">
                  <a:moveTo>
                    <a:pt x="6096" y="0"/>
                  </a:moveTo>
                  <a:lnTo>
                    <a:pt x="0" y="3047"/>
                  </a:lnTo>
                  <a:lnTo>
                    <a:pt x="752047" y="1051082"/>
                  </a:lnTo>
                  <a:lnTo>
                    <a:pt x="761159" y="104500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794247" y="1905000"/>
              <a:ext cx="3758565" cy="469900"/>
            </a:xfrm>
            <a:custGeom>
              <a:avLst/>
              <a:gdLst/>
              <a:ahLst/>
              <a:cxnLst/>
              <a:rect l="l" t="t" r="r" b="b"/>
              <a:pathLst>
                <a:path w="3758565" h="469900">
                  <a:moveTo>
                    <a:pt x="3758184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3758184" y="469392"/>
                  </a:lnTo>
                  <a:lnTo>
                    <a:pt x="3758184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794247" y="1905000"/>
              <a:ext cx="3758565" cy="469900"/>
            </a:xfrm>
            <a:custGeom>
              <a:avLst/>
              <a:gdLst/>
              <a:ahLst/>
              <a:cxnLst/>
              <a:rect l="l" t="t" r="r" b="b"/>
              <a:pathLst>
                <a:path w="3758565" h="469900">
                  <a:moveTo>
                    <a:pt x="0" y="0"/>
                  </a:moveTo>
                  <a:lnTo>
                    <a:pt x="3758184" y="0"/>
                  </a:lnTo>
                  <a:lnTo>
                    <a:pt x="3758184" y="469392"/>
                  </a:lnTo>
                  <a:lnTo>
                    <a:pt x="0" y="4693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1972055" y="1925828"/>
            <a:ext cx="2521585" cy="560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661670">
              <a:lnSpc>
                <a:spcPct val="101200"/>
              </a:lnSpc>
              <a:spcBef>
                <a:spcPts val="125"/>
              </a:spcBef>
            </a:pPr>
            <a:r>
              <a:rPr sz="850" b="1" spc="20" dirty="0">
                <a:latin typeface="Arial"/>
                <a:cs typeface="Arial"/>
              </a:rPr>
              <a:t>Only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ring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or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ring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of</a:t>
            </a:r>
            <a:r>
              <a:rPr sz="850" b="1" spc="10" dirty="0">
                <a:latin typeface="Arial"/>
                <a:cs typeface="Arial"/>
              </a:rPr>
              <a:t> ring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topologies </a:t>
            </a:r>
            <a:r>
              <a:rPr sz="850" b="1" spc="-220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IEDs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are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integral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part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of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network</a:t>
            </a:r>
            <a:endParaRPr sz="850">
              <a:latin typeface="Arial"/>
              <a:cs typeface="Arial"/>
            </a:endParaRPr>
          </a:p>
          <a:p>
            <a:pPr marR="5080">
              <a:lnSpc>
                <a:spcPct val="103499"/>
              </a:lnSpc>
            </a:pPr>
            <a:r>
              <a:rPr sz="850" b="1" spc="30" dirty="0">
                <a:latin typeface="Arial"/>
                <a:cs typeface="Arial"/>
              </a:rPr>
              <a:t>S</a:t>
            </a:r>
            <a:r>
              <a:rPr sz="850" b="1" spc="-5" dirty="0">
                <a:latin typeface="Arial"/>
                <a:cs typeface="Arial"/>
              </a:rPr>
              <a:t>t</a:t>
            </a:r>
            <a:r>
              <a:rPr sz="850" b="1" spc="25" dirty="0">
                <a:latin typeface="Arial"/>
                <a:cs typeface="Arial"/>
              </a:rPr>
              <a:t>and</a:t>
            </a:r>
            <a:r>
              <a:rPr sz="850" b="1" spc="5" dirty="0">
                <a:latin typeface="Arial"/>
                <a:cs typeface="Arial"/>
              </a:rPr>
              <a:t>a</a:t>
            </a:r>
            <a:r>
              <a:rPr sz="850" b="1" dirty="0">
                <a:latin typeface="Arial"/>
                <a:cs typeface="Arial"/>
              </a:rPr>
              <a:t>r</a:t>
            </a:r>
            <a:r>
              <a:rPr sz="850" b="1" spc="20" dirty="0">
                <a:latin typeface="Arial"/>
                <a:cs typeface="Arial"/>
              </a:rPr>
              <a:t>d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30" dirty="0">
                <a:latin typeface="Arial"/>
                <a:cs typeface="Arial"/>
              </a:rPr>
              <a:t>E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25" dirty="0">
                <a:latin typeface="Arial"/>
                <a:cs typeface="Arial"/>
              </a:rPr>
              <a:t>he</a:t>
            </a:r>
            <a:r>
              <a:rPr sz="850" b="1" dirty="0">
                <a:latin typeface="Arial"/>
                <a:cs typeface="Arial"/>
              </a:rPr>
              <a:t>r</a:t>
            </a:r>
            <a:r>
              <a:rPr sz="850" b="1" spc="25" dirty="0">
                <a:latin typeface="Arial"/>
                <a:cs typeface="Arial"/>
              </a:rPr>
              <a:t>ne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30" dirty="0">
                <a:latin typeface="Arial"/>
                <a:cs typeface="Arial"/>
              </a:rPr>
              <a:t>compo</a:t>
            </a:r>
            <a:r>
              <a:rPr sz="850" b="1" spc="-5" dirty="0">
                <a:latin typeface="Arial"/>
                <a:cs typeface="Arial"/>
              </a:rPr>
              <a:t>n</a:t>
            </a:r>
            <a:r>
              <a:rPr sz="850" b="1" spc="5" dirty="0">
                <a:latin typeface="Arial"/>
                <a:cs typeface="Arial"/>
              </a:rPr>
              <a:t>e</a:t>
            </a:r>
            <a:r>
              <a:rPr sz="850" b="1" spc="25" dirty="0">
                <a:latin typeface="Arial"/>
                <a:cs typeface="Arial"/>
              </a:rPr>
              <a:t>n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cann</a:t>
            </a:r>
            <a:r>
              <a:rPr sz="850" b="1" spc="5" dirty="0">
                <a:latin typeface="Arial"/>
                <a:cs typeface="Arial"/>
              </a:rPr>
              <a:t>o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b</a:t>
            </a:r>
            <a:r>
              <a:rPr sz="850" b="1" spc="20" dirty="0">
                <a:latin typeface="Arial"/>
                <a:cs typeface="Arial"/>
              </a:rPr>
              <a:t>e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used  </a:t>
            </a:r>
            <a:r>
              <a:rPr sz="850" b="1" spc="15" dirty="0">
                <a:latin typeface="Arial"/>
                <a:cs typeface="Arial"/>
              </a:rPr>
              <a:t>Fix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</a:t>
            </a:r>
            <a:r>
              <a:rPr sz="850" b="1" spc="3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twork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35" dirty="0">
                <a:latin typeface="Arial"/>
                <a:cs typeface="Arial"/>
              </a:rPr>
              <a:t>p</a:t>
            </a:r>
            <a:r>
              <a:rPr sz="850" b="1" spc="20" dirty="0">
                <a:latin typeface="Arial"/>
                <a:cs typeface="Arial"/>
              </a:rPr>
              <a:t>e</a:t>
            </a:r>
            <a:r>
              <a:rPr sz="850" b="1" spc="40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d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(1</a:t>
            </a:r>
            <a:r>
              <a:rPr sz="850" b="1" spc="30" dirty="0">
                <a:latin typeface="Arial"/>
                <a:cs typeface="Arial"/>
              </a:rPr>
              <a:t>0</a:t>
            </a: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40" dirty="0">
                <a:latin typeface="Arial"/>
                <a:cs typeface="Arial"/>
              </a:rPr>
              <a:t>M</a:t>
            </a:r>
            <a:r>
              <a:rPr sz="850" b="1" spc="15" dirty="0">
                <a:latin typeface="Arial"/>
                <a:cs typeface="Arial"/>
              </a:rPr>
              <a:t>Bit</a:t>
            </a:r>
            <a:r>
              <a:rPr sz="850" b="1" spc="-5" dirty="0">
                <a:latin typeface="Arial"/>
                <a:cs typeface="Arial"/>
              </a:rPr>
              <a:t>/</a:t>
            </a:r>
            <a:r>
              <a:rPr sz="850" b="1" spc="15" dirty="0">
                <a:latin typeface="Arial"/>
                <a:cs typeface="Arial"/>
              </a:rPr>
              <a:t>s)</a:t>
            </a:r>
            <a:endParaRPr sz="8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767072" y="1861820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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824728" y="1919732"/>
            <a:ext cx="3586479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5" dirty="0">
                <a:latin typeface="Arial"/>
                <a:cs typeface="Arial"/>
              </a:rPr>
              <a:t>No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direct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connection</a:t>
            </a:r>
            <a:r>
              <a:rPr sz="850" b="1" spc="-4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of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single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port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IEDs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possible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(only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via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RedBox)</a:t>
            </a:r>
            <a:endParaRPr sz="8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824728" y="2050796"/>
            <a:ext cx="227647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5" dirty="0">
                <a:latin typeface="Arial"/>
                <a:cs typeface="Arial"/>
              </a:rPr>
              <a:t>Not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interoperable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with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non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redundant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IEDs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1906333" y="2252471"/>
            <a:ext cx="6012815" cy="3848735"/>
            <a:chOff x="1906333" y="2252471"/>
            <a:chExt cx="6012815" cy="3848735"/>
          </a:xfrm>
        </p:grpSpPr>
        <p:sp>
          <p:nvSpPr>
            <p:cNvPr id="143" name="object 143"/>
            <p:cNvSpPr/>
            <p:nvPr/>
          </p:nvSpPr>
          <p:spPr>
            <a:xfrm>
              <a:off x="7635239" y="2252471"/>
              <a:ext cx="283845" cy="546100"/>
            </a:xfrm>
            <a:custGeom>
              <a:avLst/>
              <a:gdLst/>
              <a:ahLst/>
              <a:cxnLst/>
              <a:rect l="l" t="t" r="r" b="b"/>
              <a:pathLst>
                <a:path w="283845" h="546100">
                  <a:moveTo>
                    <a:pt x="0" y="469392"/>
                  </a:moveTo>
                  <a:lnTo>
                    <a:pt x="0" y="545592"/>
                  </a:lnTo>
                  <a:lnTo>
                    <a:pt x="60960" y="499872"/>
                  </a:lnTo>
                  <a:lnTo>
                    <a:pt x="54864" y="496823"/>
                  </a:lnTo>
                  <a:lnTo>
                    <a:pt x="27432" y="496823"/>
                  </a:lnTo>
                  <a:lnTo>
                    <a:pt x="21336" y="493776"/>
                  </a:lnTo>
                  <a:lnTo>
                    <a:pt x="26930" y="482857"/>
                  </a:lnTo>
                  <a:lnTo>
                    <a:pt x="0" y="469392"/>
                  </a:lnTo>
                  <a:close/>
                </a:path>
                <a:path w="283845" h="546100">
                  <a:moveTo>
                    <a:pt x="26930" y="482857"/>
                  </a:moveTo>
                  <a:lnTo>
                    <a:pt x="21336" y="493776"/>
                  </a:lnTo>
                  <a:lnTo>
                    <a:pt x="27432" y="496823"/>
                  </a:lnTo>
                  <a:lnTo>
                    <a:pt x="33107" y="485945"/>
                  </a:lnTo>
                  <a:lnTo>
                    <a:pt x="26930" y="482857"/>
                  </a:lnTo>
                  <a:close/>
                </a:path>
                <a:path w="283845" h="546100">
                  <a:moveTo>
                    <a:pt x="33107" y="485945"/>
                  </a:moveTo>
                  <a:lnTo>
                    <a:pt x="27432" y="496823"/>
                  </a:lnTo>
                  <a:lnTo>
                    <a:pt x="54864" y="496823"/>
                  </a:lnTo>
                  <a:lnTo>
                    <a:pt x="33107" y="485945"/>
                  </a:lnTo>
                  <a:close/>
                </a:path>
                <a:path w="283845" h="546100">
                  <a:moveTo>
                    <a:pt x="274320" y="0"/>
                  </a:moveTo>
                  <a:lnTo>
                    <a:pt x="26930" y="482857"/>
                  </a:lnTo>
                  <a:lnTo>
                    <a:pt x="33107" y="485945"/>
                  </a:lnTo>
                  <a:lnTo>
                    <a:pt x="283464" y="609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911095" y="5760720"/>
              <a:ext cx="3883660" cy="335280"/>
            </a:xfrm>
            <a:custGeom>
              <a:avLst/>
              <a:gdLst/>
              <a:ahLst/>
              <a:cxnLst/>
              <a:rect l="l" t="t" r="r" b="b"/>
              <a:pathLst>
                <a:path w="3883660" h="335279">
                  <a:moveTo>
                    <a:pt x="38831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883152" y="335280"/>
                  </a:lnTo>
                  <a:lnTo>
                    <a:pt x="3883152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11095" y="5760720"/>
              <a:ext cx="3883660" cy="335280"/>
            </a:xfrm>
            <a:custGeom>
              <a:avLst/>
              <a:gdLst/>
              <a:ahLst/>
              <a:cxnLst/>
              <a:rect l="l" t="t" r="r" b="b"/>
              <a:pathLst>
                <a:path w="3883660" h="335279">
                  <a:moveTo>
                    <a:pt x="0" y="0"/>
                  </a:moveTo>
                  <a:lnTo>
                    <a:pt x="3883152" y="0"/>
                  </a:lnTo>
                  <a:lnTo>
                    <a:pt x="3883152" y="335280"/>
                  </a:lnTo>
                  <a:lnTo>
                    <a:pt x="0" y="33528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9204959" y="2062988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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941576" y="5775452"/>
            <a:ext cx="353822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15" dirty="0">
                <a:latin typeface="Arial"/>
                <a:cs typeface="Arial"/>
              </a:rPr>
              <a:t>Failure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or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power-off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of </a:t>
            </a:r>
            <a:r>
              <a:rPr sz="850" b="1" spc="20" dirty="0">
                <a:latin typeface="Arial"/>
                <a:cs typeface="Arial"/>
              </a:rPr>
              <a:t>more</a:t>
            </a:r>
            <a:r>
              <a:rPr sz="850" b="1" spc="-4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than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2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IEDs</a:t>
            </a:r>
            <a:r>
              <a:rPr sz="850" b="1" spc="-1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has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impact</a:t>
            </a:r>
            <a:r>
              <a:rPr sz="850" b="1" spc="-4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to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the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network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3177349" y="4664773"/>
            <a:ext cx="4057650" cy="1099185"/>
            <a:chOff x="3177349" y="4664773"/>
            <a:chExt cx="4057650" cy="1099185"/>
          </a:xfrm>
        </p:grpSpPr>
        <p:sp>
          <p:nvSpPr>
            <p:cNvPr id="149" name="object 149"/>
            <p:cNvSpPr/>
            <p:nvPr/>
          </p:nvSpPr>
          <p:spPr>
            <a:xfrm>
              <a:off x="3182111" y="4669535"/>
              <a:ext cx="4048125" cy="996950"/>
            </a:xfrm>
            <a:custGeom>
              <a:avLst/>
              <a:gdLst/>
              <a:ahLst/>
              <a:cxnLst/>
              <a:rect l="l" t="t" r="r" b="b"/>
              <a:pathLst>
                <a:path w="4048125" h="996950">
                  <a:moveTo>
                    <a:pt x="0" y="463295"/>
                  </a:moveTo>
                  <a:lnTo>
                    <a:pt x="2566" y="421539"/>
                  </a:lnTo>
                  <a:lnTo>
                    <a:pt x="10102" y="380988"/>
                  </a:lnTo>
                  <a:lnTo>
                    <a:pt x="22362" y="341847"/>
                  </a:lnTo>
                  <a:lnTo>
                    <a:pt x="39100" y="304323"/>
                  </a:lnTo>
                  <a:lnTo>
                    <a:pt x="60070" y="268621"/>
                  </a:lnTo>
                  <a:lnTo>
                    <a:pt x="85028" y="234946"/>
                  </a:lnTo>
                  <a:lnTo>
                    <a:pt x="113727" y="203503"/>
                  </a:lnTo>
                  <a:lnTo>
                    <a:pt x="145923" y="174497"/>
                  </a:lnTo>
                  <a:lnTo>
                    <a:pt x="181368" y="148136"/>
                  </a:lnTo>
                  <a:lnTo>
                    <a:pt x="219819" y="124622"/>
                  </a:lnTo>
                  <a:lnTo>
                    <a:pt x="261028" y="104163"/>
                  </a:lnTo>
                  <a:lnTo>
                    <a:pt x="304752" y="86963"/>
                  </a:lnTo>
                  <a:lnTo>
                    <a:pt x="350743" y="73227"/>
                  </a:lnTo>
                  <a:lnTo>
                    <a:pt x="398758" y="63162"/>
                  </a:lnTo>
                  <a:lnTo>
                    <a:pt x="448549" y="56972"/>
                  </a:lnTo>
                  <a:lnTo>
                    <a:pt x="499872" y="54863"/>
                  </a:lnTo>
                  <a:lnTo>
                    <a:pt x="551194" y="56972"/>
                  </a:lnTo>
                  <a:lnTo>
                    <a:pt x="600985" y="63162"/>
                  </a:lnTo>
                  <a:lnTo>
                    <a:pt x="649000" y="73227"/>
                  </a:lnTo>
                  <a:lnTo>
                    <a:pt x="694991" y="86963"/>
                  </a:lnTo>
                  <a:lnTo>
                    <a:pt x="738715" y="104163"/>
                  </a:lnTo>
                  <a:lnTo>
                    <a:pt x="779924" y="124622"/>
                  </a:lnTo>
                  <a:lnTo>
                    <a:pt x="818375" y="148136"/>
                  </a:lnTo>
                  <a:lnTo>
                    <a:pt x="853820" y="174497"/>
                  </a:lnTo>
                  <a:lnTo>
                    <a:pt x="886016" y="203503"/>
                  </a:lnTo>
                  <a:lnTo>
                    <a:pt x="914715" y="234946"/>
                  </a:lnTo>
                  <a:lnTo>
                    <a:pt x="939673" y="268621"/>
                  </a:lnTo>
                  <a:lnTo>
                    <a:pt x="960643" y="304323"/>
                  </a:lnTo>
                  <a:lnTo>
                    <a:pt x="977381" y="341847"/>
                  </a:lnTo>
                  <a:lnTo>
                    <a:pt x="989641" y="380988"/>
                  </a:lnTo>
                  <a:lnTo>
                    <a:pt x="997177" y="421539"/>
                  </a:lnTo>
                  <a:lnTo>
                    <a:pt x="999744" y="463295"/>
                  </a:lnTo>
                  <a:lnTo>
                    <a:pt x="997177" y="504516"/>
                  </a:lnTo>
                  <a:lnTo>
                    <a:pt x="989641" y="544597"/>
                  </a:lnTo>
                  <a:lnTo>
                    <a:pt x="977381" y="583331"/>
                  </a:lnTo>
                  <a:lnTo>
                    <a:pt x="960643" y="620506"/>
                  </a:lnTo>
                  <a:lnTo>
                    <a:pt x="939673" y="655913"/>
                  </a:lnTo>
                  <a:lnTo>
                    <a:pt x="914715" y="689342"/>
                  </a:lnTo>
                  <a:lnTo>
                    <a:pt x="886016" y="720583"/>
                  </a:lnTo>
                  <a:lnTo>
                    <a:pt x="853821" y="749426"/>
                  </a:lnTo>
                  <a:lnTo>
                    <a:pt x="818375" y="775663"/>
                  </a:lnTo>
                  <a:lnTo>
                    <a:pt x="779924" y="799082"/>
                  </a:lnTo>
                  <a:lnTo>
                    <a:pt x="738715" y="819473"/>
                  </a:lnTo>
                  <a:lnTo>
                    <a:pt x="694991" y="836628"/>
                  </a:lnTo>
                  <a:lnTo>
                    <a:pt x="649000" y="850336"/>
                  </a:lnTo>
                  <a:lnTo>
                    <a:pt x="600985" y="860387"/>
                  </a:lnTo>
                  <a:lnTo>
                    <a:pt x="551194" y="866571"/>
                  </a:lnTo>
                  <a:lnTo>
                    <a:pt x="499872" y="868679"/>
                  </a:lnTo>
                  <a:lnTo>
                    <a:pt x="448549" y="866571"/>
                  </a:lnTo>
                  <a:lnTo>
                    <a:pt x="398758" y="860387"/>
                  </a:lnTo>
                  <a:lnTo>
                    <a:pt x="350743" y="850336"/>
                  </a:lnTo>
                  <a:lnTo>
                    <a:pt x="304752" y="836628"/>
                  </a:lnTo>
                  <a:lnTo>
                    <a:pt x="261028" y="819473"/>
                  </a:lnTo>
                  <a:lnTo>
                    <a:pt x="219819" y="799082"/>
                  </a:lnTo>
                  <a:lnTo>
                    <a:pt x="181368" y="775663"/>
                  </a:lnTo>
                  <a:lnTo>
                    <a:pt x="145923" y="749426"/>
                  </a:lnTo>
                  <a:lnTo>
                    <a:pt x="113727" y="720583"/>
                  </a:lnTo>
                  <a:lnTo>
                    <a:pt x="85028" y="689342"/>
                  </a:lnTo>
                  <a:lnTo>
                    <a:pt x="60070" y="655913"/>
                  </a:lnTo>
                  <a:lnTo>
                    <a:pt x="39100" y="620506"/>
                  </a:lnTo>
                  <a:lnTo>
                    <a:pt x="22362" y="583331"/>
                  </a:lnTo>
                  <a:lnTo>
                    <a:pt x="10102" y="544597"/>
                  </a:lnTo>
                  <a:lnTo>
                    <a:pt x="2566" y="504516"/>
                  </a:lnTo>
                  <a:lnTo>
                    <a:pt x="0" y="463295"/>
                  </a:lnTo>
                </a:path>
                <a:path w="4048125" h="996950">
                  <a:moveTo>
                    <a:pt x="3048000" y="496823"/>
                  </a:moveTo>
                  <a:lnTo>
                    <a:pt x="3050275" y="448987"/>
                  </a:lnTo>
                  <a:lnTo>
                    <a:pt x="3056965" y="402434"/>
                  </a:lnTo>
                  <a:lnTo>
                    <a:pt x="3067866" y="357374"/>
                  </a:lnTo>
                  <a:lnTo>
                    <a:pt x="3082771" y="314015"/>
                  </a:lnTo>
                  <a:lnTo>
                    <a:pt x="3101478" y="272566"/>
                  </a:lnTo>
                  <a:lnTo>
                    <a:pt x="3123779" y="233235"/>
                  </a:lnTo>
                  <a:lnTo>
                    <a:pt x="3149473" y="196230"/>
                  </a:lnTo>
                  <a:lnTo>
                    <a:pt x="3178352" y="161761"/>
                  </a:lnTo>
                  <a:lnTo>
                    <a:pt x="3210213" y="130034"/>
                  </a:lnTo>
                  <a:lnTo>
                    <a:pt x="3244851" y="101260"/>
                  </a:lnTo>
                  <a:lnTo>
                    <a:pt x="3282061" y="75645"/>
                  </a:lnTo>
                  <a:lnTo>
                    <a:pt x="3321638" y="53400"/>
                  </a:lnTo>
                  <a:lnTo>
                    <a:pt x="3363378" y="34732"/>
                  </a:lnTo>
                  <a:lnTo>
                    <a:pt x="3407077" y="19849"/>
                  </a:lnTo>
                  <a:lnTo>
                    <a:pt x="3452528" y="8960"/>
                  </a:lnTo>
                  <a:lnTo>
                    <a:pt x="3499528" y="2274"/>
                  </a:lnTo>
                  <a:lnTo>
                    <a:pt x="3547872" y="0"/>
                  </a:lnTo>
                  <a:lnTo>
                    <a:pt x="3596215" y="2274"/>
                  </a:lnTo>
                  <a:lnTo>
                    <a:pt x="3643215" y="8960"/>
                  </a:lnTo>
                  <a:lnTo>
                    <a:pt x="3688666" y="19849"/>
                  </a:lnTo>
                  <a:lnTo>
                    <a:pt x="3732365" y="34732"/>
                  </a:lnTo>
                  <a:lnTo>
                    <a:pt x="3774105" y="53400"/>
                  </a:lnTo>
                  <a:lnTo>
                    <a:pt x="3813682" y="75645"/>
                  </a:lnTo>
                  <a:lnTo>
                    <a:pt x="3850892" y="101260"/>
                  </a:lnTo>
                  <a:lnTo>
                    <a:pt x="3885530" y="130034"/>
                  </a:lnTo>
                  <a:lnTo>
                    <a:pt x="3917391" y="161761"/>
                  </a:lnTo>
                  <a:lnTo>
                    <a:pt x="3946270" y="196230"/>
                  </a:lnTo>
                  <a:lnTo>
                    <a:pt x="3971964" y="233235"/>
                  </a:lnTo>
                  <a:lnTo>
                    <a:pt x="3994265" y="272566"/>
                  </a:lnTo>
                  <a:lnTo>
                    <a:pt x="4012972" y="314015"/>
                  </a:lnTo>
                  <a:lnTo>
                    <a:pt x="4027877" y="357374"/>
                  </a:lnTo>
                  <a:lnTo>
                    <a:pt x="4038778" y="402434"/>
                  </a:lnTo>
                  <a:lnTo>
                    <a:pt x="4045468" y="448987"/>
                  </a:lnTo>
                  <a:lnTo>
                    <a:pt x="4047744" y="496823"/>
                  </a:lnTo>
                  <a:lnTo>
                    <a:pt x="4045468" y="545167"/>
                  </a:lnTo>
                  <a:lnTo>
                    <a:pt x="4038778" y="592167"/>
                  </a:lnTo>
                  <a:lnTo>
                    <a:pt x="4027877" y="637618"/>
                  </a:lnTo>
                  <a:lnTo>
                    <a:pt x="4012972" y="681317"/>
                  </a:lnTo>
                  <a:lnTo>
                    <a:pt x="3994265" y="723057"/>
                  </a:lnTo>
                  <a:lnTo>
                    <a:pt x="3971964" y="762634"/>
                  </a:lnTo>
                  <a:lnTo>
                    <a:pt x="3946270" y="799844"/>
                  </a:lnTo>
                  <a:lnTo>
                    <a:pt x="3917391" y="834482"/>
                  </a:lnTo>
                  <a:lnTo>
                    <a:pt x="3885530" y="866343"/>
                  </a:lnTo>
                  <a:lnTo>
                    <a:pt x="3850892" y="895222"/>
                  </a:lnTo>
                  <a:lnTo>
                    <a:pt x="3813682" y="920916"/>
                  </a:lnTo>
                  <a:lnTo>
                    <a:pt x="3774105" y="943217"/>
                  </a:lnTo>
                  <a:lnTo>
                    <a:pt x="3732365" y="961924"/>
                  </a:lnTo>
                  <a:lnTo>
                    <a:pt x="3688666" y="976829"/>
                  </a:lnTo>
                  <a:lnTo>
                    <a:pt x="3643215" y="987730"/>
                  </a:lnTo>
                  <a:lnTo>
                    <a:pt x="3596215" y="994420"/>
                  </a:lnTo>
                  <a:lnTo>
                    <a:pt x="3547872" y="996695"/>
                  </a:lnTo>
                  <a:lnTo>
                    <a:pt x="3499528" y="994420"/>
                  </a:lnTo>
                  <a:lnTo>
                    <a:pt x="3452528" y="987730"/>
                  </a:lnTo>
                  <a:lnTo>
                    <a:pt x="3407077" y="976829"/>
                  </a:lnTo>
                  <a:lnTo>
                    <a:pt x="3363378" y="961924"/>
                  </a:lnTo>
                  <a:lnTo>
                    <a:pt x="3321638" y="943217"/>
                  </a:lnTo>
                  <a:lnTo>
                    <a:pt x="3282061" y="920916"/>
                  </a:lnTo>
                  <a:lnTo>
                    <a:pt x="3244851" y="895222"/>
                  </a:lnTo>
                  <a:lnTo>
                    <a:pt x="3210213" y="866343"/>
                  </a:lnTo>
                  <a:lnTo>
                    <a:pt x="3178352" y="834482"/>
                  </a:lnTo>
                  <a:lnTo>
                    <a:pt x="3149473" y="799844"/>
                  </a:lnTo>
                  <a:lnTo>
                    <a:pt x="3123779" y="762634"/>
                  </a:lnTo>
                  <a:lnTo>
                    <a:pt x="3101478" y="723057"/>
                  </a:lnTo>
                  <a:lnTo>
                    <a:pt x="3082771" y="681317"/>
                  </a:lnTo>
                  <a:lnTo>
                    <a:pt x="3067866" y="637618"/>
                  </a:lnTo>
                  <a:lnTo>
                    <a:pt x="3056965" y="592167"/>
                  </a:lnTo>
                  <a:lnTo>
                    <a:pt x="3050275" y="545167"/>
                  </a:lnTo>
                  <a:lnTo>
                    <a:pt x="3048000" y="496823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1983" y="5538215"/>
              <a:ext cx="173736" cy="22555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3852671" y="5492495"/>
              <a:ext cx="2524125" cy="271780"/>
            </a:xfrm>
            <a:custGeom>
              <a:avLst/>
              <a:gdLst/>
              <a:ahLst/>
              <a:cxnLst/>
              <a:rect l="l" t="t" r="r" b="b"/>
              <a:pathLst>
                <a:path w="2524125" h="271779">
                  <a:moveTo>
                    <a:pt x="2459265" y="28357"/>
                  </a:moveTo>
                  <a:lnTo>
                    <a:pt x="0" y="265175"/>
                  </a:lnTo>
                  <a:lnTo>
                    <a:pt x="0" y="271271"/>
                  </a:lnTo>
                  <a:lnTo>
                    <a:pt x="2460089" y="37411"/>
                  </a:lnTo>
                  <a:lnTo>
                    <a:pt x="2459265" y="28357"/>
                  </a:lnTo>
                  <a:close/>
                </a:path>
                <a:path w="2524125" h="271779">
                  <a:moveTo>
                    <a:pt x="2523744" y="27431"/>
                  </a:moveTo>
                  <a:lnTo>
                    <a:pt x="2468880" y="27431"/>
                  </a:lnTo>
                  <a:lnTo>
                    <a:pt x="2468880" y="36575"/>
                  </a:lnTo>
                  <a:lnTo>
                    <a:pt x="2460089" y="37411"/>
                  </a:lnTo>
                  <a:lnTo>
                    <a:pt x="2462784" y="67055"/>
                  </a:lnTo>
                  <a:lnTo>
                    <a:pt x="2523744" y="27431"/>
                  </a:lnTo>
                  <a:close/>
                </a:path>
                <a:path w="2524125" h="271779">
                  <a:moveTo>
                    <a:pt x="2468880" y="27431"/>
                  </a:moveTo>
                  <a:lnTo>
                    <a:pt x="2459265" y="28357"/>
                  </a:lnTo>
                  <a:lnTo>
                    <a:pt x="2460089" y="37411"/>
                  </a:lnTo>
                  <a:lnTo>
                    <a:pt x="2468880" y="36575"/>
                  </a:lnTo>
                  <a:lnTo>
                    <a:pt x="2468880" y="27431"/>
                  </a:lnTo>
                  <a:close/>
                </a:path>
                <a:path w="2524125" h="271779">
                  <a:moveTo>
                    <a:pt x="2456688" y="0"/>
                  </a:moveTo>
                  <a:lnTo>
                    <a:pt x="2459265" y="28357"/>
                  </a:lnTo>
                  <a:lnTo>
                    <a:pt x="2468880" y="27431"/>
                  </a:lnTo>
                  <a:lnTo>
                    <a:pt x="2523744" y="27431"/>
                  </a:lnTo>
                  <a:lnTo>
                    <a:pt x="2456688" y="0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5529072" y="5793740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</a:t>
            </a:r>
            <a:endParaRPr sz="2100">
              <a:latin typeface="Wingdings"/>
              <a:cs typeface="Wingdings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6630733" y="5838253"/>
            <a:ext cx="2926715" cy="344805"/>
            <a:chOff x="6630733" y="5838253"/>
            <a:chExt cx="2926715" cy="344805"/>
          </a:xfrm>
        </p:grpSpPr>
        <p:sp>
          <p:nvSpPr>
            <p:cNvPr id="154" name="object 154"/>
            <p:cNvSpPr/>
            <p:nvPr/>
          </p:nvSpPr>
          <p:spPr>
            <a:xfrm>
              <a:off x="6635495" y="5843016"/>
              <a:ext cx="2917190" cy="335280"/>
            </a:xfrm>
            <a:custGeom>
              <a:avLst/>
              <a:gdLst/>
              <a:ahLst/>
              <a:cxnLst/>
              <a:rect l="l" t="t" r="r" b="b"/>
              <a:pathLst>
                <a:path w="2917190" h="335279">
                  <a:moveTo>
                    <a:pt x="2916936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916936" y="335280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35495" y="5843016"/>
              <a:ext cx="2917190" cy="335280"/>
            </a:xfrm>
            <a:custGeom>
              <a:avLst/>
              <a:gdLst/>
              <a:ahLst/>
              <a:cxnLst/>
              <a:rect l="l" t="t" r="r" b="b"/>
              <a:pathLst>
                <a:path w="2917190" h="335279">
                  <a:moveTo>
                    <a:pt x="0" y="0"/>
                  </a:moveTo>
                  <a:lnTo>
                    <a:pt x="2916936" y="0"/>
                  </a:lnTo>
                  <a:lnTo>
                    <a:pt x="2916936" y="335280"/>
                  </a:lnTo>
                  <a:lnTo>
                    <a:pt x="0" y="3352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6665976" y="5857748"/>
            <a:ext cx="1349375" cy="292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lnSpc>
                <a:spcPct val="101200"/>
              </a:lnSpc>
              <a:spcBef>
                <a:spcPts val="125"/>
              </a:spcBef>
            </a:pPr>
            <a:r>
              <a:rPr sz="850" b="1" spc="25" dirty="0">
                <a:latin typeface="Arial"/>
                <a:cs typeface="Arial"/>
              </a:rPr>
              <a:t>0ms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failure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rec</a:t>
            </a:r>
            <a:r>
              <a:rPr sz="850" b="1" spc="40" dirty="0">
                <a:latin typeface="Arial"/>
                <a:cs typeface="Arial"/>
              </a:rPr>
              <a:t>o</a:t>
            </a:r>
            <a:r>
              <a:rPr sz="850" b="1" spc="15" dirty="0">
                <a:latin typeface="Arial"/>
                <a:cs typeface="Arial"/>
              </a:rPr>
              <a:t>very</a:t>
            </a:r>
            <a:r>
              <a:rPr sz="850" b="1" spc="-95" dirty="0">
                <a:latin typeface="Arial"/>
                <a:cs typeface="Arial"/>
              </a:rPr>
              <a:t> 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5" dirty="0">
                <a:latin typeface="Arial"/>
                <a:cs typeface="Arial"/>
              </a:rPr>
              <a:t>i</a:t>
            </a:r>
            <a:r>
              <a:rPr sz="850" b="1" spc="15" dirty="0">
                <a:latin typeface="Arial"/>
                <a:cs typeface="Arial"/>
              </a:rPr>
              <a:t>me  </a:t>
            </a:r>
            <a:r>
              <a:rPr sz="850" b="1" spc="25" dirty="0">
                <a:latin typeface="Arial"/>
                <a:cs typeface="Arial"/>
              </a:rPr>
              <a:t>No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b="1" spc="15" dirty="0">
                <a:latin typeface="Arial"/>
                <a:cs typeface="Arial"/>
              </a:rPr>
              <a:t>frame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loss</a:t>
            </a:r>
            <a:endParaRPr sz="8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265919" y="5824220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1906523" y="4756403"/>
            <a:ext cx="6192520" cy="1743710"/>
            <a:chOff x="1906523" y="4756403"/>
            <a:chExt cx="6192520" cy="1743710"/>
          </a:xfrm>
        </p:grpSpPr>
        <p:sp>
          <p:nvSpPr>
            <p:cNvPr id="159" name="object 159"/>
            <p:cNvSpPr/>
            <p:nvPr/>
          </p:nvSpPr>
          <p:spPr>
            <a:xfrm>
              <a:off x="7513319" y="4760975"/>
              <a:ext cx="445134" cy="210820"/>
            </a:xfrm>
            <a:custGeom>
              <a:avLst/>
              <a:gdLst/>
              <a:ahLst/>
              <a:cxnLst/>
              <a:rect l="l" t="t" r="r" b="b"/>
              <a:pathLst>
                <a:path w="445134" h="210820">
                  <a:moveTo>
                    <a:pt x="0" y="106680"/>
                  </a:moveTo>
                  <a:lnTo>
                    <a:pt x="30592" y="51928"/>
                  </a:lnTo>
                  <a:lnTo>
                    <a:pt x="65532" y="30480"/>
                  </a:lnTo>
                  <a:lnTo>
                    <a:pt x="110631" y="14111"/>
                  </a:lnTo>
                  <a:lnTo>
                    <a:pt x="163688" y="3668"/>
                  </a:lnTo>
                  <a:lnTo>
                    <a:pt x="222504" y="0"/>
                  </a:lnTo>
                  <a:lnTo>
                    <a:pt x="281319" y="3668"/>
                  </a:lnTo>
                  <a:lnTo>
                    <a:pt x="334376" y="14111"/>
                  </a:lnTo>
                  <a:lnTo>
                    <a:pt x="379476" y="30480"/>
                  </a:lnTo>
                  <a:lnTo>
                    <a:pt x="414415" y="51928"/>
                  </a:lnTo>
                  <a:lnTo>
                    <a:pt x="445008" y="106680"/>
                  </a:lnTo>
                  <a:lnTo>
                    <a:pt x="436992" y="134464"/>
                  </a:lnTo>
                  <a:lnTo>
                    <a:pt x="379476" y="180213"/>
                  </a:lnTo>
                  <a:lnTo>
                    <a:pt x="334376" y="196313"/>
                  </a:lnTo>
                  <a:lnTo>
                    <a:pt x="281319" y="206657"/>
                  </a:lnTo>
                  <a:lnTo>
                    <a:pt x="222504" y="210312"/>
                  </a:lnTo>
                  <a:lnTo>
                    <a:pt x="163688" y="206657"/>
                  </a:lnTo>
                  <a:lnTo>
                    <a:pt x="110631" y="196313"/>
                  </a:lnTo>
                  <a:lnTo>
                    <a:pt x="65532" y="180213"/>
                  </a:lnTo>
                  <a:lnTo>
                    <a:pt x="30592" y="159286"/>
                  </a:lnTo>
                  <a:lnTo>
                    <a:pt x="0" y="106680"/>
                  </a:lnTo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872984" y="4940807"/>
              <a:ext cx="226060" cy="902335"/>
            </a:xfrm>
            <a:custGeom>
              <a:avLst/>
              <a:gdLst/>
              <a:ahLst/>
              <a:cxnLst/>
              <a:rect l="l" t="t" r="r" b="b"/>
              <a:pathLst>
                <a:path w="226059" h="902335">
                  <a:moveTo>
                    <a:pt x="38693" y="64358"/>
                  </a:moveTo>
                  <a:lnTo>
                    <a:pt x="29350" y="66481"/>
                  </a:lnTo>
                  <a:lnTo>
                    <a:pt x="216407" y="902207"/>
                  </a:lnTo>
                  <a:lnTo>
                    <a:pt x="225551" y="902207"/>
                  </a:lnTo>
                  <a:lnTo>
                    <a:pt x="38693" y="64358"/>
                  </a:lnTo>
                  <a:close/>
                </a:path>
                <a:path w="226059" h="902335">
                  <a:moveTo>
                    <a:pt x="18287" y="0"/>
                  </a:moveTo>
                  <a:lnTo>
                    <a:pt x="0" y="73151"/>
                  </a:lnTo>
                  <a:lnTo>
                    <a:pt x="29350" y="66481"/>
                  </a:lnTo>
                  <a:lnTo>
                    <a:pt x="27431" y="57911"/>
                  </a:lnTo>
                  <a:lnTo>
                    <a:pt x="36575" y="54863"/>
                  </a:lnTo>
                  <a:lnTo>
                    <a:pt x="64489" y="54863"/>
                  </a:lnTo>
                  <a:lnTo>
                    <a:pt x="18287" y="0"/>
                  </a:lnTo>
                  <a:close/>
                </a:path>
                <a:path w="226059" h="902335">
                  <a:moveTo>
                    <a:pt x="36575" y="54863"/>
                  </a:moveTo>
                  <a:lnTo>
                    <a:pt x="27431" y="57911"/>
                  </a:lnTo>
                  <a:lnTo>
                    <a:pt x="29350" y="66481"/>
                  </a:lnTo>
                  <a:lnTo>
                    <a:pt x="38693" y="64358"/>
                  </a:lnTo>
                  <a:lnTo>
                    <a:pt x="36575" y="54863"/>
                  </a:lnTo>
                  <a:close/>
                </a:path>
                <a:path w="226059" h="902335">
                  <a:moveTo>
                    <a:pt x="64489" y="54863"/>
                  </a:moveTo>
                  <a:lnTo>
                    <a:pt x="36575" y="54863"/>
                  </a:lnTo>
                  <a:lnTo>
                    <a:pt x="38693" y="64358"/>
                  </a:lnTo>
                  <a:lnTo>
                    <a:pt x="67055" y="57911"/>
                  </a:lnTo>
                  <a:lnTo>
                    <a:pt x="64489" y="54863"/>
                  </a:lnTo>
                  <a:close/>
                </a:path>
              </a:pathLst>
            </a:custGeom>
            <a:solidFill>
              <a:srgbClr val="7D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911095" y="6163055"/>
              <a:ext cx="3883660" cy="332740"/>
            </a:xfrm>
            <a:custGeom>
              <a:avLst/>
              <a:gdLst/>
              <a:ahLst/>
              <a:cxnLst/>
              <a:rect l="l" t="t" r="r" b="b"/>
              <a:pathLst>
                <a:path w="3883660" h="332739">
                  <a:moveTo>
                    <a:pt x="3883152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3883152" y="332232"/>
                  </a:lnTo>
                  <a:lnTo>
                    <a:pt x="3883152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911095" y="6163055"/>
              <a:ext cx="3883660" cy="332740"/>
            </a:xfrm>
            <a:custGeom>
              <a:avLst/>
              <a:gdLst/>
              <a:ahLst/>
              <a:cxnLst/>
              <a:rect l="l" t="t" r="r" b="b"/>
              <a:pathLst>
                <a:path w="3883660" h="332739">
                  <a:moveTo>
                    <a:pt x="0" y="0"/>
                  </a:moveTo>
                  <a:lnTo>
                    <a:pt x="3883152" y="0"/>
                  </a:lnTo>
                  <a:lnTo>
                    <a:pt x="3883152" y="332232"/>
                  </a:lnTo>
                  <a:lnTo>
                    <a:pt x="0" y="3322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1941576" y="6174740"/>
            <a:ext cx="251968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25" dirty="0">
                <a:latin typeface="Arial"/>
                <a:cs typeface="Arial"/>
              </a:rPr>
              <a:t>Low</a:t>
            </a:r>
            <a:r>
              <a:rPr sz="850" b="1" spc="-4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cos</a:t>
            </a:r>
            <a:r>
              <a:rPr sz="850" b="1" spc="10" dirty="0">
                <a:latin typeface="Arial"/>
                <a:cs typeface="Arial"/>
              </a:rPr>
              <a:t>t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(</a:t>
            </a:r>
            <a:r>
              <a:rPr sz="850" b="1" spc="25" dirty="0">
                <a:latin typeface="Arial"/>
                <a:cs typeface="Arial"/>
              </a:rPr>
              <a:t>n</a:t>
            </a:r>
            <a:r>
              <a:rPr sz="850" b="1" spc="20" dirty="0">
                <a:latin typeface="Arial"/>
                <a:cs typeface="Arial"/>
              </a:rPr>
              <a:t>o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30" dirty="0">
                <a:latin typeface="Arial"/>
                <a:cs typeface="Arial"/>
              </a:rPr>
              <a:t>sw</a:t>
            </a:r>
            <a:r>
              <a:rPr sz="850" b="1" spc="-5" dirty="0">
                <a:latin typeface="Arial"/>
                <a:cs typeface="Arial"/>
              </a:rPr>
              <a:t>i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25" dirty="0">
                <a:latin typeface="Arial"/>
                <a:cs typeface="Arial"/>
              </a:rPr>
              <a:t>ch</a:t>
            </a:r>
            <a:r>
              <a:rPr sz="850" b="1" spc="5" dirty="0">
                <a:latin typeface="Arial"/>
                <a:cs typeface="Arial"/>
              </a:rPr>
              <a:t>e</a:t>
            </a:r>
            <a:r>
              <a:rPr sz="850" b="1" spc="20" dirty="0">
                <a:latin typeface="Arial"/>
                <a:cs typeface="Arial"/>
              </a:rPr>
              <a:t>s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an</a:t>
            </a:r>
            <a:r>
              <a:rPr sz="850" b="1" spc="20" dirty="0">
                <a:latin typeface="Arial"/>
                <a:cs typeface="Arial"/>
              </a:rPr>
              <a:t>d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f</a:t>
            </a:r>
            <a:r>
              <a:rPr sz="850" b="1" spc="25" dirty="0">
                <a:latin typeface="Arial"/>
                <a:cs typeface="Arial"/>
              </a:rPr>
              <a:t>ew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ne</a:t>
            </a:r>
            <a:r>
              <a:rPr sz="850" b="1" dirty="0">
                <a:latin typeface="Arial"/>
                <a:cs typeface="Arial"/>
              </a:rPr>
              <a:t>t</a:t>
            </a:r>
            <a:r>
              <a:rPr sz="850" b="1" spc="30" dirty="0">
                <a:latin typeface="Arial"/>
                <a:cs typeface="Arial"/>
              </a:rPr>
              <a:t>wo</a:t>
            </a:r>
            <a:r>
              <a:rPr sz="850" b="1" spc="-5" dirty="0">
                <a:latin typeface="Arial"/>
                <a:cs typeface="Arial"/>
              </a:rPr>
              <a:t>r</a:t>
            </a:r>
            <a:r>
              <a:rPr sz="850" b="1" spc="20" dirty="0">
                <a:latin typeface="Arial"/>
                <a:cs typeface="Arial"/>
              </a:rPr>
              <a:t>k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cab</a:t>
            </a:r>
            <a:r>
              <a:rPr sz="850" b="1" dirty="0">
                <a:latin typeface="Arial"/>
                <a:cs typeface="Arial"/>
              </a:rPr>
              <a:t>l</a:t>
            </a:r>
            <a:r>
              <a:rPr sz="850" b="1" spc="25" dirty="0">
                <a:latin typeface="Arial"/>
                <a:cs typeface="Arial"/>
              </a:rPr>
              <a:t>e</a:t>
            </a:r>
            <a:r>
              <a:rPr sz="850" b="1" spc="5" dirty="0">
                <a:latin typeface="Arial"/>
                <a:cs typeface="Arial"/>
              </a:rPr>
              <a:t>s</a:t>
            </a:r>
            <a:r>
              <a:rPr sz="850" b="1" spc="1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522976" y="6159500"/>
            <a:ext cx="239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55240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" y="361265"/>
            <a:ext cx="9736233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Ethernet</a:t>
            </a:r>
            <a:r>
              <a:rPr spc="-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spc="5" dirty="0"/>
              <a:t>Substation</a:t>
            </a:r>
            <a:r>
              <a:rPr spc="-35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10" dirty="0"/>
              <a:t>Summary</a:t>
            </a:r>
            <a:r>
              <a:rPr spc="-65" dirty="0"/>
              <a:t> </a:t>
            </a:r>
            <a:r>
              <a:rPr spc="5" dirty="0"/>
              <a:t>of</a:t>
            </a:r>
            <a:r>
              <a:rPr spc="-5" dirty="0"/>
              <a:t> </a:t>
            </a:r>
            <a:r>
              <a:rPr spc="5" dirty="0"/>
              <a:t>Redundancy</a:t>
            </a:r>
            <a:r>
              <a:rPr spc="-60" dirty="0"/>
              <a:t> </a:t>
            </a:r>
            <a:r>
              <a:rPr spc="5" dirty="0"/>
              <a:t>methods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3511" y="2133600"/>
          <a:ext cx="6404608" cy="2956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19"/>
                <a:gridCol w="457200"/>
                <a:gridCol w="426719"/>
                <a:gridCol w="819785"/>
                <a:gridCol w="737235"/>
                <a:gridCol w="749300"/>
                <a:gridCol w="749300"/>
                <a:gridCol w="752475"/>
                <a:gridCol w="828675"/>
              </a:tblGrid>
              <a:tr h="222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5" dirty="0">
                          <a:latin typeface="Arial"/>
                          <a:cs typeface="Arial"/>
                        </a:rPr>
                        <a:t>IEC</a:t>
                      </a:r>
                      <a:r>
                        <a:rPr sz="105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61850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5" dirty="0">
                          <a:latin typeface="Arial"/>
                          <a:cs typeface="Arial"/>
                        </a:rPr>
                        <a:t>Architecture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5" dirty="0">
                          <a:latin typeface="Arial"/>
                          <a:cs typeface="Arial"/>
                        </a:rPr>
                        <a:t>Performance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663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Method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8-1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9-2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marR="35560" indent="-8572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Redundant  </a:t>
                      </a:r>
                      <a:r>
                        <a:rPr sz="1050" b="1" spc="5" dirty="0">
                          <a:latin typeface="Arial"/>
                          <a:cs typeface="Arial"/>
                        </a:rPr>
                        <a:t>Network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7940" indent="457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Connect </a:t>
                      </a:r>
                      <a:r>
                        <a:rPr sz="10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5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0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IED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 marR="147320" indent="-6731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Frame  loss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30480" indent="-14351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05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overy  </a:t>
                      </a:r>
                      <a:r>
                        <a:rPr sz="1050" b="1" spc="10" dirty="0">
                          <a:latin typeface="Arial"/>
                          <a:cs typeface="Arial"/>
                        </a:rPr>
                        <a:t>time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5" dirty="0">
                          <a:latin typeface="Arial"/>
                          <a:cs typeface="Arial"/>
                        </a:rPr>
                        <a:t>Network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Latency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79">
                <a:tc>
                  <a:txBody>
                    <a:bodyPr/>
                    <a:lstStyle/>
                    <a:p>
                      <a:pPr marL="33020">
                        <a:lnSpc>
                          <a:spcPts val="1235"/>
                        </a:lnSpc>
                      </a:pPr>
                      <a:r>
                        <a:rPr sz="1050" b="1" spc="5" dirty="0">
                          <a:latin typeface="Arial"/>
                          <a:cs typeface="Arial"/>
                        </a:rPr>
                        <a:t>PRP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ts val="1255"/>
                        </a:lnSpc>
                      </a:pPr>
                      <a:r>
                        <a:rPr sz="1050" b="1" spc="-5" dirty="0">
                          <a:latin typeface="Arial"/>
                          <a:cs typeface="Arial"/>
                        </a:rPr>
                        <a:t>IEC</a:t>
                      </a:r>
                      <a:r>
                        <a:rPr sz="10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62439-3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24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66065" algn="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ts val="1240"/>
                        </a:lnSpc>
                      </a:pPr>
                      <a:r>
                        <a:rPr sz="1050" spc="5" dirty="0">
                          <a:latin typeface="Arial MT"/>
                          <a:cs typeface="Arial MT"/>
                        </a:rPr>
                        <a:t>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ts val="124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30" dirty="0">
                          <a:latin typeface="Arial MT"/>
                          <a:cs typeface="Arial MT"/>
                        </a:rPr>
                        <a:t>ms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2865" indent="-5715" algn="ctr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Full 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ban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ith,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82245" marR="139065" algn="ctr">
                        <a:lnSpc>
                          <a:spcPts val="1250"/>
                        </a:lnSpc>
                      </a:pPr>
                      <a:r>
                        <a:rPr sz="1050" spc="5" dirty="0">
                          <a:latin typeface="Arial MT"/>
                          <a:cs typeface="Arial MT"/>
                        </a:rPr>
                        <a:t>flexible 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speed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3810" indent="-241300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latency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050" spc="-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IEDs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643128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80">
                <a:tc>
                  <a:txBody>
                    <a:bodyPr/>
                    <a:lstStyle/>
                    <a:p>
                      <a:pPr marL="33020">
                        <a:lnSpc>
                          <a:spcPts val="1235"/>
                        </a:lnSpc>
                      </a:pPr>
                      <a:r>
                        <a:rPr sz="1050" b="1" spc="5" dirty="0">
                          <a:latin typeface="Arial"/>
                          <a:cs typeface="Arial"/>
                        </a:rPr>
                        <a:t>HSR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ts val="1255"/>
                        </a:lnSpc>
                      </a:pPr>
                      <a:r>
                        <a:rPr sz="1050" b="1" spc="-5" dirty="0">
                          <a:latin typeface="Arial"/>
                          <a:cs typeface="Arial"/>
                        </a:rPr>
                        <a:t>IEC</a:t>
                      </a:r>
                      <a:r>
                        <a:rPr sz="10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62439-3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24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114300" indent="-3175" algn="ctr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no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box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4290" algn="ctr">
                        <a:lnSpc>
                          <a:spcPts val="123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required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ts val="1240"/>
                        </a:lnSpc>
                      </a:pPr>
                      <a:r>
                        <a:rPr sz="1050" spc="5" dirty="0">
                          <a:latin typeface="Arial MT"/>
                          <a:cs typeface="Arial MT"/>
                        </a:rPr>
                        <a:t>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ts val="1240"/>
                        </a:lnSpc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30" dirty="0">
                          <a:latin typeface="Arial MT"/>
                          <a:cs typeface="Arial MT"/>
                        </a:rPr>
                        <a:t>ms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2865" indent="69850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spc="5" dirty="0">
                          <a:latin typeface="Arial MT"/>
                          <a:cs typeface="Arial MT"/>
                        </a:rPr>
                        <a:t>Limited </a:t>
                      </a:r>
                      <a:r>
                        <a:rPr sz="10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ban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ith,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15570" marR="7620" indent="-64135">
                        <a:lnSpc>
                          <a:spcPts val="1250"/>
                        </a:lnSpc>
                      </a:pPr>
                      <a:r>
                        <a:rPr sz="1050" spc="15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ixed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speed  100Mbps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85090" indent="-30480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Latency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050" spc="-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each</a:t>
                      </a:r>
                      <a:r>
                        <a:rPr sz="10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IED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53511" y="5684520"/>
          <a:ext cx="6404608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19"/>
                <a:gridCol w="457200"/>
                <a:gridCol w="426719"/>
                <a:gridCol w="819785"/>
                <a:gridCol w="737235"/>
                <a:gridCol w="749300"/>
                <a:gridCol w="749300"/>
                <a:gridCol w="752475"/>
                <a:gridCol w="828675"/>
              </a:tblGrid>
              <a:tr h="640080">
                <a:tc>
                  <a:txBody>
                    <a:bodyPr/>
                    <a:lstStyle/>
                    <a:p>
                      <a:pPr marL="33020">
                        <a:lnSpc>
                          <a:spcPts val="123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RSTP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ts val="1255"/>
                        </a:lnSpc>
                      </a:pPr>
                      <a:r>
                        <a:rPr sz="1050" spc="2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exte</a:t>
                      </a:r>
                      <a:r>
                        <a:rPr sz="1050" spc="1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nal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020" marR="327660">
                        <a:lnSpc>
                          <a:spcPts val="125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Ethernet </a:t>
                      </a:r>
                      <a:r>
                        <a:rPr sz="1050" spc="-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itch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24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240"/>
                        </a:lnSpc>
                      </a:pPr>
                      <a:r>
                        <a:rPr sz="1050" spc="-15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24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Yes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40"/>
                        </a:lnSpc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typ.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100ms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97155" marR="57150" indent="20955">
                        <a:lnSpc>
                          <a:spcPts val="125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(ring </a:t>
                      </a:r>
                      <a:r>
                        <a:rPr sz="1050" spc="10" dirty="0"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050" spc="-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05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nodes)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2865" indent="-5715" algn="ctr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Full 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ban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ith,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82245" marR="139065" algn="ctr">
                        <a:lnSpc>
                          <a:spcPts val="1250"/>
                        </a:lnSpc>
                      </a:pPr>
                      <a:r>
                        <a:rPr sz="1050" spc="5" dirty="0">
                          <a:latin typeface="Arial MT"/>
                          <a:cs typeface="Arial MT"/>
                        </a:rPr>
                        <a:t>flexible 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speed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3810" indent="-241300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latency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050" spc="-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IEDs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072" y="2987040"/>
            <a:ext cx="1115567" cy="780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927" y="4248911"/>
            <a:ext cx="1158239" cy="7955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382" y="5538216"/>
            <a:ext cx="1141634" cy="7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56611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Power</a:t>
            </a:r>
            <a:r>
              <a:rPr spc="-80" dirty="0"/>
              <a:t> </a:t>
            </a:r>
            <a:r>
              <a:rPr dirty="0"/>
              <a:t>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656" y="1879946"/>
            <a:ext cx="8553650" cy="41384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3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647" y="1981200"/>
            <a:ext cx="3221990" cy="1896110"/>
          </a:xfrm>
          <a:prstGeom prst="rect">
            <a:avLst/>
          </a:prstGeom>
          <a:solidFill>
            <a:srgbClr val="FF0025"/>
          </a:solidFill>
        </p:spPr>
        <p:txBody>
          <a:bodyPr vert="horz" wrap="square" lIns="0" tIns="21336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680"/>
              </a:spcBef>
            </a:pPr>
            <a:r>
              <a:rPr sz="1750" spc="5" dirty="0">
                <a:solidFill>
                  <a:srgbClr val="FFFFFF"/>
                </a:solidFill>
                <a:latin typeface="Arial MT"/>
                <a:cs typeface="Arial MT"/>
              </a:rPr>
              <a:t>Functions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64231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7100" y="657225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SUBSTATION AUTOMATION SYSTEM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SAS Components</a:t>
            </a:r>
          </a:p>
          <a:p>
            <a:pPr>
              <a:spcBef>
                <a:spcPct val="0"/>
              </a:spcBef>
            </a:pPr>
            <a:endParaRPr lang="en-US" altLang="en-US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Hardware                                                   Software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- Servers                                                     - Relay Software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- HMI                                                         - System Software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- Printers                                                     - HMI Software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- Ethernet switches                                     - DR analysis software</a:t>
            </a:r>
            <a:endParaRPr lang="en-US" altLang="en-US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- Modem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- Cables</a:t>
            </a:r>
            <a:endParaRPr lang="en-US" altLang="en-US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- Inverter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796546"/>
            <a:ext cx="9361487" cy="364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10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56895" y="252095"/>
            <a:ext cx="957961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COMPONENTS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</a:rPr>
              <a:t>COMPONENTS AT STATION LEVEL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Station Computer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HMI Workstation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Engineering Workstation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Station Switch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 GPS Receiver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COMPONENTS AT BAY LEVEL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Control Unit (BCU)</a:t>
            </a:r>
            <a:endParaRPr lang="en-US" altLang="en-US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Protection Unit (BPU)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Monitoring Unit (BMU)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Bay Switch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THE COMPONENTS AT STATION AND BAY LEVEL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INTERCONNECTED BY THE STATION LAN</a:t>
            </a:r>
          </a:p>
        </p:txBody>
      </p:sp>
    </p:spTree>
    <p:extLst>
      <p:ext uri="{BB962C8B-B14F-4D97-AF65-F5344CB8AC3E}">
        <p14:creationId xmlns:p14="http://schemas.microsoft.com/office/powerpoint/2010/main" val="22307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72864" y="430663"/>
            <a:ext cx="974767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The SAS</a:t>
            </a:r>
            <a:r>
              <a:rPr lang="en-US" altLang="en-US" sz="2000" dirty="0">
                <a:solidFill>
                  <a:schemeClr val="accent2"/>
                </a:solidFill>
              </a:rPr>
              <a:t> comprises of Station level, Bay level and Field level components and are integrated as depicted in the system Architecture.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BAY CONTROL UNIT </a:t>
            </a:r>
            <a:r>
              <a:rPr lang="en-US" altLang="en-US" sz="2000" dirty="0">
                <a:solidFill>
                  <a:srgbClr val="FF0000"/>
                </a:solidFill>
              </a:rPr>
              <a:t>(BCU)</a:t>
            </a:r>
            <a:r>
              <a:rPr lang="en-US" altLang="en-US" sz="2000" dirty="0">
                <a:solidFill>
                  <a:schemeClr val="accent2"/>
                </a:solidFill>
              </a:rPr>
              <a:t> is fully self sufficient control and monitoring system with non-volatile storage of all Bay unit parameters.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• BCU comprise of I/O cards for field </a:t>
            </a:r>
            <a:r>
              <a:rPr lang="en-US" altLang="en-US" sz="2000" dirty="0" err="1">
                <a:solidFill>
                  <a:schemeClr val="accent2"/>
                </a:solidFill>
              </a:rPr>
              <a:t>equipments</a:t>
            </a:r>
            <a:r>
              <a:rPr lang="en-US" altLang="en-US" sz="2000" dirty="0">
                <a:solidFill>
                  <a:schemeClr val="accent2"/>
                </a:solidFill>
              </a:rPr>
              <a:t> and LCD screen for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Mimics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• BCU in conjunction with numerical relays of each bay form integrated system for control, protection and monitoring.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AC KIOSK CONCEPT: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• BCU with associated numerical protection relays housed in AC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Kiosk.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• Installed at field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• Reduction in control cable.</a:t>
            </a:r>
          </a:p>
        </p:txBody>
      </p:sp>
    </p:spTree>
    <p:extLst>
      <p:ext uri="{BB962C8B-B14F-4D97-AF65-F5344CB8AC3E}">
        <p14:creationId xmlns:p14="http://schemas.microsoft.com/office/powerpoint/2010/main" val="26543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40927" y="546206"/>
            <a:ext cx="949557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PROCESS INTERFACING</a:t>
            </a:r>
            <a:endParaRPr lang="en-US" altLang="en-US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The Bay Units are interfaced directly to the HV equipment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    traditional I/O cards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STATION/BAY INTERFACING</a:t>
            </a:r>
            <a:endParaRPr lang="en-US" altLang="en-US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The station level and the BU are interconnected by the station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    LAN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BAY/BAY(Goose) INTERFACING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2"/>
                </a:solidFill>
              </a:rPr>
              <a:t>Interlocking functions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Start-up &amp; </a:t>
            </a:r>
            <a:r>
              <a:rPr lang="en-US" altLang="en-US" sz="2000" b="1" dirty="0" err="1">
                <a:solidFill>
                  <a:srgbClr val="FF0000"/>
                </a:solidFill>
              </a:rPr>
              <a:t>signalling</a:t>
            </a:r>
            <a:r>
              <a:rPr lang="en-US" altLang="en-US" sz="2000" b="1" dirty="0">
                <a:solidFill>
                  <a:srgbClr val="FF0000"/>
                </a:solidFill>
              </a:rPr>
              <a:t> functions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REMOTE CENTRE INTERFACING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</a:rPr>
              <a:t>Through Gateway function in the Station Computer and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  protocols IEC60870-5-104 and IEC60870-5-101</a:t>
            </a:r>
          </a:p>
        </p:txBody>
      </p:sp>
    </p:spTree>
    <p:extLst>
      <p:ext uri="{BB962C8B-B14F-4D97-AF65-F5344CB8AC3E}">
        <p14:creationId xmlns:p14="http://schemas.microsoft.com/office/powerpoint/2010/main" val="16816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IEC 61850 </a:t>
            </a:r>
            <a:r>
              <a:rPr lang="en-US" altLang="en-US" sz="3529">
                <a:solidFill>
                  <a:srgbClr val="C00000"/>
                </a:solidFill>
              </a:rPr>
              <a:t>Protocol</a:t>
            </a:r>
            <a:endParaRPr lang="en-IN" altLang="en-US" sz="3529">
              <a:solidFill>
                <a:srgbClr val="C00000"/>
              </a:solidFill>
            </a:endParaRPr>
          </a:p>
        </p:txBody>
      </p:sp>
      <p:sp>
        <p:nvSpPr>
          <p:cNvPr id="20483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1061085" y="2184824"/>
            <a:ext cx="8571230" cy="3795911"/>
          </a:xfrm>
        </p:spPr>
        <p:txBody>
          <a:bodyPr>
            <a:spAutoFit/>
          </a:bodyPr>
          <a:lstStyle/>
          <a:p>
            <a:r>
              <a:rPr lang="en-IN" altLang="en-US"/>
              <a:t>IEC 61850 is an international standard defining communication protocols for intelligent electronic devices(IEDs) at electrical substations.</a:t>
            </a:r>
          </a:p>
          <a:p>
            <a:endParaRPr lang="en-US" altLang="en-US">
              <a:solidFill>
                <a:schemeClr val="bg2"/>
              </a:solidFill>
            </a:endParaRPr>
          </a:p>
          <a:p>
            <a:r>
              <a:rPr lang="en-US" altLang="en-US"/>
              <a:t>Further it is a part of the International Electrotechnical Commission's (IEC) Technical Committee 57 reference architecture for </a:t>
            </a:r>
            <a:r>
              <a:rPr lang="en-IN" altLang="en-US"/>
              <a:t>electric power systems.</a:t>
            </a:r>
          </a:p>
        </p:txBody>
      </p:sp>
    </p:spTree>
    <p:extLst>
      <p:ext uri="{BB962C8B-B14F-4D97-AF65-F5344CB8AC3E}">
        <p14:creationId xmlns:p14="http://schemas.microsoft.com/office/powerpoint/2010/main" val="30364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93022" y="2990127"/>
            <a:ext cx="9159452" cy="19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70" b="1"/>
              <a:t>      </a:t>
            </a:r>
            <a:r>
              <a:rPr lang="en-US" altLang="en-US" sz="3970" b="1">
                <a:solidFill>
                  <a:srgbClr val="FF0000"/>
                </a:solidFill>
              </a:rPr>
              <a:t>BAY CONTROL UNIT ( BCU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97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97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1061085" y="1764665"/>
            <a:ext cx="747881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4758478" y="1344507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69465" y="924349"/>
            <a:ext cx="5293995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85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985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BCPU </a:t>
            </a:r>
            <a:r>
              <a:rPr lang="en-US" altLang="en-US" sz="1985" b="1" dirty="0">
                <a:solidFill>
                  <a:srgbClr val="000099"/>
                </a:solidFill>
                <a:latin typeface="Arial" panose="020B0604020202020204" pitchFamily="34" charset="0"/>
              </a:rPr>
              <a:t>( Bay Control </a:t>
            </a:r>
            <a:r>
              <a:rPr lang="en-US" altLang="en-US" sz="1985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Protection Unit</a:t>
            </a:r>
            <a:r>
              <a:rPr lang="en-US" altLang="en-US" sz="1985" b="1" dirty="0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808990" y="176466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8539903" y="176466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758478" y="176466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573655" y="176466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6859270" y="176466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04800" y="2352887"/>
            <a:ext cx="1344507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23" b="1">
                <a:solidFill>
                  <a:srgbClr val="000099"/>
                </a:solidFill>
                <a:latin typeface="Arial" panose="020B0604020202020204" pitchFamily="34" charset="0"/>
              </a:rPr>
              <a:t>METERING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086225" y="2352887"/>
            <a:ext cx="1344507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23" b="1">
                <a:solidFill>
                  <a:srgbClr val="000099"/>
                </a:solidFill>
                <a:latin typeface="Arial" panose="020B0604020202020204" pitchFamily="34" charset="0"/>
              </a:rPr>
              <a:t>   CONTROL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187017" y="2352887"/>
            <a:ext cx="1344507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23" b="1">
                <a:solidFill>
                  <a:srgbClr val="000099"/>
                </a:solidFill>
                <a:latin typeface="Arial" panose="020B0604020202020204" pitchFamily="34" charset="0"/>
              </a:rPr>
              <a:t>PROTECTION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951682" y="2184824"/>
            <a:ext cx="1512570" cy="4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>
                <a:solidFill>
                  <a:srgbClr val="000099"/>
                </a:solidFill>
                <a:latin typeface="Arial" panose="020B0604020202020204" pitchFamily="34" charset="0"/>
              </a:rPr>
              <a:t>COMMUNICATION   INTERFACES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72863" y="268901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72864" y="2689013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40927" y="2587476"/>
            <a:ext cx="924348" cy="2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>
                <a:solidFill>
                  <a:srgbClr val="000099"/>
                </a:solidFill>
                <a:latin typeface="Arial" panose="020B0604020202020204" pitchFamily="34" charset="0"/>
              </a:rPr>
              <a:t>RMS (V&amp;I)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72864" y="2857077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40927" y="2773045"/>
            <a:ext cx="1008380" cy="63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POWER (ACTIVE, REACTIVE, TOTAL)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72863" y="3109172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72864" y="3529330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40927" y="3361267"/>
            <a:ext cx="1008380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POWER FACTOR</a:t>
            </a: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V="1">
            <a:off x="472863" y="3529330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2864" y="3865457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40927" y="3713150"/>
            <a:ext cx="1008380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FREQUENCY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V="1">
            <a:off x="472863" y="3865457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72864" y="4285615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40927" y="4133308"/>
            <a:ext cx="1008380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PHASE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2573655" y="268901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2573655" y="2773045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472863" y="428561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72864" y="4453678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40926" y="4369647"/>
            <a:ext cx="1596602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TAP POSITION (</a:t>
            </a:r>
            <a:r>
              <a:rPr lang="en-US" altLang="en-US" sz="882" b="1">
                <a:solidFill>
                  <a:srgbClr val="FF0000"/>
                </a:solidFill>
                <a:latin typeface="Arial" panose="020B0604020202020204" pitchFamily="34" charset="0"/>
              </a:rPr>
              <a:t>4-20 ma</a:t>
            </a: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72864" y="4705773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640926" y="4637499"/>
            <a:ext cx="1344507" cy="43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WINDING,OIL TEMP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882" b="1">
                <a:solidFill>
                  <a:srgbClr val="FF0000"/>
                </a:solidFill>
                <a:latin typeface="Arial" panose="020B0604020202020204" pitchFamily="34" charset="0"/>
              </a:rPr>
              <a:t>4-20 ma</a:t>
            </a: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825750" y="2704770"/>
            <a:ext cx="75628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EVENTS</a:t>
            </a:r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2573655" y="3025140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2825750" y="2956865"/>
            <a:ext cx="75628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FAULTS</a:t>
            </a: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V="1">
            <a:off x="2573655" y="3109172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2573655" y="3277235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825750" y="3208960"/>
            <a:ext cx="75628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STATUS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825750" y="3461055"/>
            <a:ext cx="75628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ALARMS</a:t>
            </a:r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2573655" y="3613362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flipV="1">
            <a:off x="4758478" y="268901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4758479" y="2689013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4926542" y="2620738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AUTO-RECLOSE</a:t>
            </a:r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>
            <a:off x="4758479" y="3025140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926542" y="2872833"/>
            <a:ext cx="1260475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CHECK SYNCHRONISM</a:t>
            </a:r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 flipV="1">
            <a:off x="4758478" y="3109172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4758479" y="3949488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 flipV="1">
            <a:off x="5262668" y="4369647"/>
            <a:ext cx="0" cy="5882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5262669" y="4537710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5262669" y="4957868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5430732" y="4889593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ISOLATOR</a:t>
            </a:r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V="1">
            <a:off x="6607175" y="268901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6607175" y="2689013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6775238" y="2604982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OVER-CURRENT</a:t>
            </a:r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6607175" y="3025140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6775238" y="2872833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EARTH FAULT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6775238" y="3193203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OVER VOLTAGE</a:t>
            </a:r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 flipV="1">
            <a:off x="6607175" y="3109172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>
            <a:off x="6607175" y="3277235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 flipV="1">
            <a:off x="6607175" y="319320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>
            <a:off x="6607175" y="3613362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6775238" y="3461055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UNDER VOLTAGE</a:t>
            </a:r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 flipV="1">
            <a:off x="4758478" y="327723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4758479" y="3361267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4926542" y="3242222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INTERLOCKING</a:t>
            </a:r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>
            <a:off x="8539904" y="2773045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9212157" y="2822064"/>
            <a:ext cx="1260475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GRAPHIC TERMINAL           </a:t>
            </a:r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 flipV="1">
            <a:off x="8539903" y="277304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 flipV="1">
            <a:off x="8539903" y="319320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8539904" y="3613362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8707967" y="2620738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FRONT END</a:t>
            </a:r>
          </a:p>
        </p:txBody>
      </p:sp>
      <p:sp>
        <p:nvSpPr>
          <p:cNvPr id="22602" name="Line 74"/>
          <p:cNvSpPr>
            <a:spLocks noChangeShapeType="1"/>
          </p:cNvSpPr>
          <p:nvPr/>
        </p:nvSpPr>
        <p:spPr bwMode="auto">
          <a:xfrm>
            <a:off x="8960062" y="3025140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3" name="Line 75"/>
          <p:cNvSpPr>
            <a:spLocks noChangeShapeType="1"/>
          </p:cNvSpPr>
          <p:nvPr/>
        </p:nvSpPr>
        <p:spPr bwMode="auto">
          <a:xfrm flipV="1">
            <a:off x="8876030" y="3781425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4" name="Line 76"/>
          <p:cNvSpPr>
            <a:spLocks noChangeShapeType="1"/>
          </p:cNvSpPr>
          <p:nvPr/>
        </p:nvSpPr>
        <p:spPr bwMode="auto">
          <a:xfrm>
            <a:off x="8876030" y="3865457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5" name="Text Box 77"/>
          <p:cNvSpPr txBox="1">
            <a:spLocks noChangeArrowheads="1"/>
          </p:cNvSpPr>
          <p:nvPr/>
        </p:nvSpPr>
        <p:spPr bwMode="auto">
          <a:xfrm>
            <a:off x="9044094" y="3713150"/>
            <a:ext cx="1428538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CLIENT-SERVER</a:t>
            </a:r>
          </a:p>
        </p:txBody>
      </p:sp>
      <p:sp>
        <p:nvSpPr>
          <p:cNvPr id="22606" name="Line 78"/>
          <p:cNvSpPr>
            <a:spLocks noChangeShapeType="1"/>
          </p:cNvSpPr>
          <p:nvPr/>
        </p:nvSpPr>
        <p:spPr bwMode="auto">
          <a:xfrm>
            <a:off x="8876030" y="4117552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9044094" y="3949489"/>
            <a:ext cx="1428538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GOOSE(PUBLISHING)</a:t>
            </a:r>
          </a:p>
        </p:txBody>
      </p:sp>
      <p:sp>
        <p:nvSpPr>
          <p:cNvPr id="22608" name="Line 80"/>
          <p:cNvSpPr>
            <a:spLocks noChangeShapeType="1"/>
          </p:cNvSpPr>
          <p:nvPr/>
        </p:nvSpPr>
        <p:spPr bwMode="auto">
          <a:xfrm flipV="1">
            <a:off x="8876030" y="420158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09" name="Line 81"/>
          <p:cNvSpPr>
            <a:spLocks noChangeShapeType="1"/>
          </p:cNvSpPr>
          <p:nvPr/>
        </p:nvSpPr>
        <p:spPr bwMode="auto">
          <a:xfrm>
            <a:off x="8876030" y="4369647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0" name="Text Box 82"/>
          <p:cNvSpPr txBox="1">
            <a:spLocks noChangeArrowheads="1"/>
          </p:cNvSpPr>
          <p:nvPr/>
        </p:nvSpPr>
        <p:spPr bwMode="auto">
          <a:xfrm>
            <a:off x="9044094" y="4201584"/>
            <a:ext cx="1428538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GOOSE(SUBSRIBING)</a:t>
            </a:r>
          </a:p>
        </p:txBody>
      </p:sp>
      <p:sp>
        <p:nvSpPr>
          <p:cNvPr id="22611" name="Line 83"/>
          <p:cNvSpPr>
            <a:spLocks noChangeShapeType="1"/>
          </p:cNvSpPr>
          <p:nvPr/>
        </p:nvSpPr>
        <p:spPr bwMode="auto">
          <a:xfrm>
            <a:off x="8876030" y="4621742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2" name="Line 84"/>
          <p:cNvSpPr>
            <a:spLocks noChangeShapeType="1"/>
          </p:cNvSpPr>
          <p:nvPr/>
        </p:nvSpPr>
        <p:spPr bwMode="auto">
          <a:xfrm flipV="1">
            <a:off x="8960062" y="2857077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3" name="Line 85"/>
          <p:cNvSpPr>
            <a:spLocks noChangeShapeType="1"/>
          </p:cNvSpPr>
          <p:nvPr/>
        </p:nvSpPr>
        <p:spPr bwMode="auto">
          <a:xfrm flipV="1">
            <a:off x="8876030" y="3697394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4" name="Line 86"/>
          <p:cNvSpPr>
            <a:spLocks noChangeShapeType="1"/>
          </p:cNvSpPr>
          <p:nvPr/>
        </p:nvSpPr>
        <p:spPr bwMode="auto">
          <a:xfrm flipV="1">
            <a:off x="6607175" y="2604982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5" name="Line 87"/>
          <p:cNvSpPr>
            <a:spLocks noChangeShapeType="1"/>
          </p:cNvSpPr>
          <p:nvPr/>
        </p:nvSpPr>
        <p:spPr bwMode="auto">
          <a:xfrm flipV="1">
            <a:off x="4758478" y="2604982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6" name="Line 88"/>
          <p:cNvSpPr>
            <a:spLocks noChangeShapeType="1"/>
          </p:cNvSpPr>
          <p:nvPr/>
        </p:nvSpPr>
        <p:spPr bwMode="auto">
          <a:xfrm flipV="1">
            <a:off x="2573655" y="2689014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 flipV="1">
            <a:off x="472863" y="2604982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8" name="Line 90"/>
          <p:cNvSpPr>
            <a:spLocks noChangeShapeType="1"/>
          </p:cNvSpPr>
          <p:nvPr/>
        </p:nvSpPr>
        <p:spPr bwMode="auto">
          <a:xfrm flipH="1">
            <a:off x="808990" y="1764665"/>
            <a:ext cx="3361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19" name="Line 91"/>
          <p:cNvSpPr>
            <a:spLocks noChangeShapeType="1"/>
          </p:cNvSpPr>
          <p:nvPr/>
        </p:nvSpPr>
        <p:spPr bwMode="auto">
          <a:xfrm flipV="1">
            <a:off x="8539903" y="2604982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20" name="Line 92"/>
          <p:cNvSpPr>
            <a:spLocks noChangeShapeType="1"/>
          </p:cNvSpPr>
          <p:nvPr/>
        </p:nvSpPr>
        <p:spPr bwMode="auto">
          <a:xfrm flipV="1">
            <a:off x="5262668" y="4201584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21" name="Line 93"/>
          <p:cNvSpPr>
            <a:spLocks noChangeShapeType="1"/>
          </p:cNvSpPr>
          <p:nvPr/>
        </p:nvSpPr>
        <p:spPr bwMode="auto">
          <a:xfrm flipV="1">
            <a:off x="2573655" y="3193204"/>
            <a:ext cx="0" cy="4201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22" name="Text Box 94"/>
          <p:cNvSpPr txBox="1">
            <a:spLocks noChangeArrowheads="1"/>
          </p:cNvSpPr>
          <p:nvPr/>
        </p:nvSpPr>
        <p:spPr bwMode="auto">
          <a:xfrm>
            <a:off x="5010573" y="3830444"/>
            <a:ext cx="1260475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APPARATUS CONTROL</a:t>
            </a:r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>
            <a:off x="5430732" y="4385403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BREAKER</a:t>
            </a:r>
          </a:p>
        </p:txBody>
      </p:sp>
      <p:sp>
        <p:nvSpPr>
          <p:cNvPr id="22624" name="Text Box 96"/>
          <p:cNvSpPr txBox="1">
            <a:spLocks noChangeArrowheads="1"/>
          </p:cNvSpPr>
          <p:nvPr/>
        </p:nvSpPr>
        <p:spPr bwMode="auto">
          <a:xfrm>
            <a:off x="8791998" y="3461055"/>
            <a:ext cx="1260475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IEC 61850           </a:t>
            </a:r>
          </a:p>
        </p:txBody>
      </p:sp>
      <p:sp>
        <p:nvSpPr>
          <p:cNvPr id="22625" name="Text Box 97"/>
          <p:cNvSpPr txBox="1">
            <a:spLocks noChangeArrowheads="1"/>
          </p:cNvSpPr>
          <p:nvPr/>
        </p:nvSpPr>
        <p:spPr bwMode="auto">
          <a:xfrm>
            <a:off x="9128125" y="4469436"/>
            <a:ext cx="1512570" cy="43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SAMPLE VALUES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(SUBSCRIBING)</a:t>
            </a:r>
          </a:p>
        </p:txBody>
      </p:sp>
      <p:sp>
        <p:nvSpPr>
          <p:cNvPr id="22626" name="Text Box 98"/>
          <p:cNvSpPr txBox="1">
            <a:spLocks noChangeArrowheads="1"/>
          </p:cNvSpPr>
          <p:nvPr/>
        </p:nvSpPr>
        <p:spPr bwMode="auto">
          <a:xfrm>
            <a:off x="1901402" y="2352887"/>
            <a:ext cx="1344507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23" b="1">
                <a:solidFill>
                  <a:srgbClr val="000099"/>
                </a:solidFill>
                <a:latin typeface="Arial" panose="020B0604020202020204" pitchFamily="34" charset="0"/>
              </a:rPr>
              <a:t>MONITORING</a:t>
            </a:r>
          </a:p>
        </p:txBody>
      </p:sp>
      <p:sp>
        <p:nvSpPr>
          <p:cNvPr id="22627" name="Line 99"/>
          <p:cNvSpPr>
            <a:spLocks noChangeShapeType="1"/>
          </p:cNvSpPr>
          <p:nvPr/>
        </p:nvSpPr>
        <p:spPr bwMode="auto">
          <a:xfrm>
            <a:off x="4758478" y="3697393"/>
            <a:ext cx="0" cy="2520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28" name="Line 100"/>
          <p:cNvSpPr>
            <a:spLocks noChangeShapeType="1"/>
          </p:cNvSpPr>
          <p:nvPr/>
        </p:nvSpPr>
        <p:spPr bwMode="auto">
          <a:xfrm flipV="1">
            <a:off x="5262668" y="3445299"/>
            <a:ext cx="0" cy="16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29" name="Line 101"/>
          <p:cNvSpPr>
            <a:spLocks noChangeShapeType="1"/>
          </p:cNvSpPr>
          <p:nvPr/>
        </p:nvSpPr>
        <p:spPr bwMode="auto">
          <a:xfrm>
            <a:off x="5262669" y="3613362"/>
            <a:ext cx="16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346700" y="3461055"/>
            <a:ext cx="1260475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2" b="1">
                <a:solidFill>
                  <a:srgbClr val="000099"/>
                </a:solidFill>
                <a:latin typeface="Arial" panose="020B0604020202020204" pitchFamily="34" charset="0"/>
              </a:rPr>
              <a:t>PROGRAMMING TOOL (IEC 61131)</a:t>
            </a:r>
          </a:p>
        </p:txBody>
      </p:sp>
      <p:pic>
        <p:nvPicPr>
          <p:cNvPr id="22631" name="Picture 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97" y="734602"/>
            <a:ext cx="1260475" cy="7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56895" y="128517"/>
            <a:ext cx="9579610" cy="73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143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514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14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6" b="1">
                <a:solidFill>
                  <a:srgbClr val="FF0000"/>
                </a:solidFill>
              </a:rPr>
              <a:t>BCU FUNCTIONS</a:t>
            </a:r>
            <a:endParaRPr lang="en-US" altLang="en-US" sz="2206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85" b="1">
                <a:solidFill>
                  <a:schemeClr val="accent2"/>
                </a:solidFill>
              </a:rPr>
              <a:t>Metering of the following parameters</a:t>
            </a:r>
            <a:endParaRPr lang="en-US" altLang="en-US" sz="1985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RMS values of voltages &amp; Currents</a:t>
            </a:r>
            <a:endParaRPr lang="en-US" altLang="en-US" sz="1764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Power ( Active, Reactive &amp; Total)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Power facor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Frequency</a:t>
            </a:r>
            <a:endParaRPr lang="en-GB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Angle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Tap position</a:t>
            </a:r>
            <a:endParaRPr lang="en-GB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Winding / Oil temperatures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85" b="1">
                <a:solidFill>
                  <a:srgbClr val="FF0000"/>
                </a:solidFill>
              </a:rPr>
              <a:t>Monitoring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Events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Faults</a:t>
            </a:r>
            <a:endParaRPr lang="en-GB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Status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Alarms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764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85" b="1">
                <a:solidFill>
                  <a:schemeClr val="accent2"/>
                </a:solidFill>
              </a:rPr>
              <a:t>Control </a:t>
            </a:r>
            <a:endParaRPr lang="en-US" altLang="en-US" sz="1985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Autorecloser with/without check synchronism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Apparatus (Breaker &amp; Isolator) control with following modes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Direct operate with / without  enhanced security</a:t>
            </a:r>
            <a:endParaRPr lang="en-GB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SBO with / without enhanced  security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Interlocking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85" b="1">
                <a:solidFill>
                  <a:schemeClr val="accent2"/>
                </a:solidFill>
              </a:rPr>
              <a:t>Protection</a:t>
            </a:r>
            <a:endParaRPr lang="en-US" altLang="en-US" sz="1985" b="1">
              <a:solidFill>
                <a:schemeClr val="accent2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Over_current / Earth_fault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Over_voltage / Under_voltage</a:t>
            </a:r>
          </a:p>
        </p:txBody>
      </p:sp>
    </p:spTree>
    <p:extLst>
      <p:ext uri="{BB962C8B-B14F-4D97-AF65-F5344CB8AC3E}">
        <p14:creationId xmlns:p14="http://schemas.microsoft.com/office/powerpoint/2010/main" val="2684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04800" y="166338"/>
            <a:ext cx="10083800" cy="42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85" b="1">
                <a:solidFill>
                  <a:srgbClr val="FF0000"/>
                </a:solidFill>
              </a:rPr>
              <a:t>COMMUNICATION INTERFACE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64" b="1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4" b="1">
                <a:solidFill>
                  <a:srgbClr val="003300"/>
                </a:solidFill>
              </a:rPr>
              <a:t>THE MONITORING PERFORMANCES USUALLY DEVELOPED BY THE BMU, CAN BE INTEGRATED IN THE BCU EQUIPMENT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64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64" b="1">
                <a:solidFill>
                  <a:schemeClr val="accent2"/>
                </a:solidFill>
              </a:rPr>
              <a:t>7” LCD GRAPHIC TERMINAL  WITH A TOUCH SCREEN FOR FOLLOWING OPERATIONS</a:t>
            </a:r>
            <a:endParaRPr lang="en-GB" altLang="en-US" sz="154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44" b="1">
              <a:solidFill>
                <a:schemeClr val="accent2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rgbClr val="FF0000"/>
                </a:solidFill>
              </a:rPr>
              <a:t>SINGLE LINE DIAGRAM DISPLAYING  ONE &amp; HALF BREAKER ZONE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chemeClr val="accent2"/>
                </a:solidFill>
              </a:rPr>
              <a:t>DISPLAY OF   PHASE VOLTAGES &amp;  CURRENTS,  ACTIVE &amp; REACTIVE POWER, PHASE,  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544" b="1">
                <a:solidFill>
                  <a:schemeClr val="accent2"/>
                </a:solidFill>
              </a:rPr>
              <a:t>   FREQUENCY  AND PF.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rgbClr val="FF0000"/>
                </a:solidFill>
              </a:rPr>
              <a:t>STATUS OF BREAKERS &amp; ISOLATORS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chemeClr val="accent2"/>
                </a:solidFill>
              </a:rPr>
              <a:t>EVENTS / FAULTS RECORDS WITH TIME  STAMPING </a:t>
            </a:r>
            <a:endParaRPr lang="en-US" altLang="en-US" sz="1544" b="1">
              <a:solidFill>
                <a:schemeClr val="accent2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rgbClr val="FF0000"/>
                </a:solidFill>
              </a:rPr>
              <a:t>SWITCH SETTINGS</a:t>
            </a:r>
            <a:endParaRPr lang="en-US" altLang="en-US" sz="1544" b="1">
              <a:solidFill>
                <a:schemeClr val="accent2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chemeClr val="accent2"/>
                </a:solidFill>
              </a:rPr>
              <a:t>SBO / DIRECT  CONTROL WITH NORMAL / ENHANCED SECURITY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rgbClr val="FF0000"/>
                </a:solidFill>
              </a:rPr>
              <a:t>TIME ACTIVATED  CONTROL</a:t>
            </a:r>
            <a:endParaRPr lang="en-GB" altLang="en-US" sz="1544" b="1">
              <a:solidFill>
                <a:schemeClr val="accent2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544" b="1">
                <a:solidFill>
                  <a:schemeClr val="accent2"/>
                </a:solidFill>
              </a:rPr>
              <a:t>DIGTAL I/O CONFIGURATION</a:t>
            </a:r>
            <a:endParaRPr lang="en-US" altLang="en-US" sz="1544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544" b="1">
              <a:solidFill>
                <a:schemeClr val="accent2"/>
              </a:solidFill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7" y="4369647"/>
            <a:ext cx="5125932" cy="307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6355080" y="5462059"/>
            <a:ext cx="3277235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47" b="1">
                <a:solidFill>
                  <a:srgbClr val="003300"/>
                </a:solidFill>
              </a:rPr>
              <a:t>BCU LOCAL HMI</a:t>
            </a:r>
          </a:p>
        </p:txBody>
      </p:sp>
    </p:spTree>
    <p:extLst>
      <p:ext uri="{BB962C8B-B14F-4D97-AF65-F5344CB8AC3E}">
        <p14:creationId xmlns:p14="http://schemas.microsoft.com/office/powerpoint/2010/main" val="2453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851457"/>
            <a:ext cx="10095865" cy="23876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What</a:t>
            </a:r>
            <a:r>
              <a:rPr sz="1400" b="1" spc="4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is</a:t>
            </a:r>
            <a:r>
              <a:rPr sz="1400" b="1" spc="4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meant</a:t>
            </a:r>
            <a:r>
              <a:rPr sz="1400" b="1" spc="3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by</a:t>
            </a:r>
            <a:r>
              <a:rPr sz="1400" b="1" spc="3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Substation</a:t>
            </a:r>
            <a:r>
              <a:rPr sz="1400" b="1" spc="5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Automation</a:t>
            </a:r>
            <a:r>
              <a:rPr sz="1400" b="1" spc="13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25"/>
                </a:solidFill>
                <a:latin typeface="Arial"/>
                <a:cs typeface="Arial"/>
              </a:rPr>
              <a:t>System</a:t>
            </a:r>
            <a:r>
              <a:rPr sz="1400" b="1" spc="10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(SAS)</a:t>
            </a:r>
            <a:r>
              <a:rPr sz="1400" b="1" spc="3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262255" marR="5080" indent="-250190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sz="1400" b="1" spc="-15" dirty="0">
                <a:latin typeface="Arial"/>
                <a:cs typeface="Arial"/>
              </a:rPr>
              <a:t>Substation </a:t>
            </a:r>
            <a:r>
              <a:rPr sz="1400" spc="-5" dirty="0">
                <a:latin typeface="Arial MT"/>
                <a:cs typeface="Arial MT"/>
              </a:rPr>
              <a:t>Automation </a:t>
            </a:r>
            <a:r>
              <a:rPr sz="1400" spc="-15" dirty="0">
                <a:latin typeface="Arial MT"/>
                <a:cs typeface="Arial MT"/>
              </a:rPr>
              <a:t>System </a:t>
            </a:r>
            <a:r>
              <a:rPr sz="1400" spc="-10" dirty="0">
                <a:latin typeface="Arial MT"/>
                <a:cs typeface="Arial MT"/>
              </a:rPr>
              <a:t>(</a:t>
            </a:r>
            <a:r>
              <a:rPr sz="1400" b="1" spc="-10" dirty="0">
                <a:latin typeface="Arial"/>
                <a:cs typeface="Arial"/>
              </a:rPr>
              <a:t>SAS</a:t>
            </a:r>
            <a:r>
              <a:rPr sz="1400" spc="-10" dirty="0">
                <a:latin typeface="Arial MT"/>
                <a:cs typeface="Arial MT"/>
              </a:rPr>
              <a:t>) </a:t>
            </a:r>
            <a:r>
              <a:rPr sz="1400" spc="-15" dirty="0">
                <a:latin typeface="Arial MT"/>
                <a:cs typeface="Arial MT"/>
              </a:rPr>
              <a:t>provides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protection</a:t>
            </a:r>
            <a:r>
              <a:rPr sz="14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,</a:t>
            </a:r>
            <a:r>
              <a:rPr sz="1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1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control, monitoring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and </a:t>
            </a:r>
            <a:r>
              <a:rPr sz="1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communication</a:t>
            </a:r>
            <a:r>
              <a:rPr sz="1400" b="1" u="heavy" spc="3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spc="-10" dirty="0">
                <a:latin typeface="Arial MT"/>
                <a:cs typeface="Arial MT"/>
              </a:rPr>
              <a:t>capabilities </a:t>
            </a:r>
            <a:r>
              <a:rPr sz="1400" spc="-5" dirty="0">
                <a:latin typeface="Arial MT"/>
                <a:cs typeface="Arial MT"/>
              </a:rPr>
              <a:t>as a part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 a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comprehensive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b="1" spc="-15" dirty="0">
                <a:latin typeface="Arial"/>
                <a:cs typeface="Arial"/>
              </a:rPr>
              <a:t>substation</a:t>
            </a:r>
            <a:r>
              <a:rPr sz="1400" b="1" spc="120" dirty="0">
                <a:latin typeface="Arial"/>
                <a:cs typeface="Arial"/>
              </a:rPr>
              <a:t> </a:t>
            </a:r>
            <a:r>
              <a:rPr sz="1400" spc="-15" dirty="0">
                <a:latin typeface="Arial MT"/>
                <a:cs typeface="Arial MT"/>
              </a:rPr>
              <a:t>control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and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monitoring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solution.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500">
              <a:latin typeface="Arial MT"/>
              <a:cs typeface="Arial MT"/>
            </a:endParaRPr>
          </a:p>
          <a:p>
            <a:pPr marL="262255" marR="125730" indent="-25019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sz="1400" b="1" spc="-15" dirty="0">
                <a:latin typeface="Arial"/>
                <a:cs typeface="Arial"/>
              </a:rPr>
              <a:t>Substation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automation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spc="-10" dirty="0">
                <a:latin typeface="Arial MT"/>
                <a:cs typeface="Arial MT"/>
              </a:rPr>
              <a:t>refers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using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from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Intelligent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electronic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devices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(IED),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control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spc="-15" dirty="0">
                <a:latin typeface="Arial"/>
                <a:cs typeface="Arial"/>
              </a:rPr>
              <a:t>automation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spc="-10" dirty="0">
                <a:latin typeface="Arial MT"/>
                <a:cs typeface="Arial MT"/>
              </a:rPr>
              <a:t>capabilities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within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the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b="1" spc="-15" dirty="0">
                <a:latin typeface="Arial"/>
                <a:cs typeface="Arial"/>
              </a:rPr>
              <a:t>substation</a:t>
            </a:r>
            <a:r>
              <a:rPr sz="1400" b="1" spc="135" dirty="0">
                <a:latin typeface="Arial"/>
                <a:cs typeface="Arial"/>
              </a:rPr>
              <a:t> </a:t>
            </a:r>
            <a:r>
              <a:rPr sz="1400" spc="-10" dirty="0">
                <a:latin typeface="Arial MT"/>
                <a:cs typeface="Arial MT"/>
              </a:rPr>
              <a:t>and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control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commands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from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remote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users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control</a:t>
            </a:r>
            <a:r>
              <a:rPr sz="1400" b="1" spc="80" dirty="0">
                <a:latin typeface="Arial"/>
                <a:cs typeface="Arial"/>
              </a:rPr>
              <a:t> </a:t>
            </a:r>
            <a:r>
              <a:rPr sz="1400" spc="-15" dirty="0">
                <a:latin typeface="Arial MT"/>
                <a:cs typeface="Arial MT"/>
              </a:rPr>
              <a:t>power-system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devices.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It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collects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historical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data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of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b="1" spc="-15" dirty="0">
                <a:latin typeface="Arial"/>
                <a:cs typeface="Arial"/>
              </a:rPr>
              <a:t>substation</a:t>
            </a:r>
            <a:r>
              <a:rPr sz="1400" b="1" spc="1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generates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alarms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 the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event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 electrical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accidents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 faults.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 MT"/>
              <a:cs typeface="Arial MT"/>
            </a:endParaRPr>
          </a:p>
          <a:p>
            <a:pPr marL="52069">
              <a:lnSpc>
                <a:spcPct val="100000"/>
              </a:lnSpc>
            </a:pP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sz="14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1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1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Substation</a:t>
            </a:r>
            <a:r>
              <a:rPr sz="14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Automation</a:t>
            </a:r>
            <a:r>
              <a:rPr sz="14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System?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106141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50" dirty="0"/>
              <a:t> </a:t>
            </a:r>
            <a:r>
              <a:rPr spc="5" dirty="0"/>
              <a:t>Automation</a:t>
            </a:r>
            <a:r>
              <a:rPr spc="-35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5" dirty="0"/>
              <a:t>O</a:t>
            </a:r>
            <a:r>
              <a:rPr spc="-35" dirty="0"/>
              <a:t>v</a:t>
            </a:r>
            <a:r>
              <a:rPr spc="5" dirty="0"/>
              <a:t>erview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4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4319117"/>
            <a:ext cx="1687195" cy="84581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885"/>
              </a:spcBef>
            </a:pPr>
            <a:r>
              <a:rPr sz="1200" b="1" spc="-70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Ma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age</a:t>
            </a:r>
            <a:endParaRPr sz="120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79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Repetitive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Operation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10" dirty="0">
                <a:latin typeface="Arial MT"/>
                <a:cs typeface="Arial MT"/>
              </a:rPr>
              <a:t>Complex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Operation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715" y="4672685"/>
            <a:ext cx="4754245" cy="15468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64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Accurate,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Timely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information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about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power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components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10" dirty="0">
                <a:latin typeface="Arial MT"/>
                <a:cs typeface="Arial MT"/>
              </a:rPr>
              <a:t>Faster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Response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10" dirty="0">
                <a:latin typeface="Arial MT"/>
                <a:cs typeface="Arial MT"/>
              </a:rPr>
              <a:t>Quicker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Decisions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7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Faster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Restoration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after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breakdown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Less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nil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human</a:t>
            </a:r>
            <a:r>
              <a:rPr sz="1200" dirty="0">
                <a:latin typeface="Arial MT"/>
                <a:cs typeface="Arial MT"/>
              </a:rPr>
              <a:t> interference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Lower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Operational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cost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715" y="4412996"/>
            <a:ext cx="61214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70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Ha</a:t>
            </a:r>
            <a:r>
              <a:rPr sz="1200" b="1" spc="-40" dirty="0">
                <a:latin typeface="Arial"/>
                <a:cs typeface="Arial"/>
              </a:rPr>
              <a:t>v</a:t>
            </a:r>
            <a:r>
              <a:rPr sz="1200" b="1" spc="1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56895" y="738779"/>
            <a:ext cx="9159452" cy="521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647" b="1">
                <a:solidFill>
                  <a:srgbClr val="FF0000"/>
                </a:solidFill>
              </a:rPr>
              <a:t>IEC 61850 COMMUNICATION INTERFACE</a:t>
            </a:r>
            <a:endParaRPr lang="en-GB" altLang="en-US" sz="1103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103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85" b="1">
                <a:solidFill>
                  <a:schemeClr val="accent2"/>
                </a:solidFill>
              </a:rPr>
              <a:t>CLIENT-SERVER COMMUNICATION  BETWEEN BCU &amp;  HMI</a:t>
            </a:r>
            <a:endParaRPr lang="en-US" altLang="en-US" sz="1985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METERING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SWITCH SETTINGS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STATUS INDICATIONS</a:t>
            </a:r>
            <a:endParaRPr lang="en-GB" altLang="en-US" sz="1764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CONTROL (DIRECT / SBO CONTROL  WITH NORMAL / ENHANCED SECURITY)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REPORT &amp; LOG CONTROL BLOCK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FILE TRANSFER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DYNAMIC DATA SETS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EVENTS /  FAULTS BEING SENT TO  THE CLIENT IN THE FORM OF  ASCII FILE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1985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985" b="1">
                <a:solidFill>
                  <a:srgbClr val="FF0000"/>
                </a:solidFill>
              </a:rPr>
              <a:t>GOOSE PUBLISHER/SUBSCRIBER COMMUNICATION</a:t>
            </a:r>
            <a:endParaRPr lang="en-US" altLang="en-US" sz="1985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chemeClr val="accent2"/>
                </a:solidFill>
              </a:rPr>
              <a:t>PUBLISHING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764" b="1">
                <a:solidFill>
                  <a:srgbClr val="FF0000"/>
                </a:solidFill>
              </a:rPr>
              <a:t>SUBSCRIPTION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1985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985" b="1">
                <a:solidFill>
                  <a:schemeClr val="accent2"/>
                </a:solidFill>
              </a:rPr>
              <a:t>SAMPLED VALUE SUBSCRIBER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1985" b="1">
                <a:solidFill>
                  <a:schemeClr val="accent2"/>
                </a:solidFill>
              </a:rPr>
              <a:t>ACQUIRING DIGITIZED ANALOG VALUES FROM THE PROCESS BUS</a:t>
            </a:r>
            <a:endParaRPr lang="en-US" altLang="en-US" sz="1985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153497" y="336127"/>
            <a:ext cx="6752811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chemeClr val="accent2"/>
                </a:solidFill>
              </a:rPr>
              <a:t>BCU  INTERFACING IN CLIENT-SERVER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20" y="3431293"/>
            <a:ext cx="840317" cy="5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7"/>
          <p:cNvSpPr>
            <a:spLocks noChangeShapeType="1"/>
          </p:cNvSpPr>
          <p:nvPr/>
        </p:nvSpPr>
        <p:spPr bwMode="auto">
          <a:xfrm flipH="1">
            <a:off x="2741718" y="4635747"/>
            <a:ext cx="21007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 flipH="1">
            <a:off x="4842510" y="4635747"/>
            <a:ext cx="21007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2741718" y="5125932"/>
            <a:ext cx="0" cy="8403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4842510" y="5125932"/>
            <a:ext cx="0" cy="8403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pic>
        <p:nvPicPr>
          <p:cNvPr id="26632" name="Picture 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14" y="5308000"/>
            <a:ext cx="376392" cy="9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3" y="5308000"/>
            <a:ext cx="484932" cy="9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4758479" y="3949488"/>
            <a:ext cx="67225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 b="1"/>
              <a:t>BCU</a:t>
            </a: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2405592" y="6218343"/>
            <a:ext cx="504190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/>
              <a:t>CT</a:t>
            </a:r>
          </a:p>
        </p:txBody>
      </p:sp>
      <p:sp>
        <p:nvSpPr>
          <p:cNvPr id="26636" name="Line 20"/>
          <p:cNvSpPr>
            <a:spLocks noChangeShapeType="1"/>
          </p:cNvSpPr>
          <p:nvPr/>
        </p:nvSpPr>
        <p:spPr bwMode="auto">
          <a:xfrm flipV="1">
            <a:off x="4842510" y="4621742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37" name="Line 21"/>
          <p:cNvSpPr>
            <a:spLocks noChangeShapeType="1"/>
          </p:cNvSpPr>
          <p:nvPr/>
        </p:nvSpPr>
        <p:spPr bwMode="auto">
          <a:xfrm flipV="1">
            <a:off x="2741718" y="4635747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38" name="Line 22"/>
          <p:cNvSpPr>
            <a:spLocks noChangeShapeType="1"/>
          </p:cNvSpPr>
          <p:nvPr/>
        </p:nvSpPr>
        <p:spPr bwMode="auto">
          <a:xfrm flipV="1">
            <a:off x="4842510" y="4369647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>
            <a:off x="4842510" y="3963494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>
            <a:off x="6943302" y="4635747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pic>
        <p:nvPicPr>
          <p:cNvPr id="26641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65" y="5308000"/>
            <a:ext cx="568964" cy="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Text Box 29"/>
          <p:cNvSpPr txBox="1">
            <a:spLocks noChangeArrowheads="1"/>
          </p:cNvSpPr>
          <p:nvPr/>
        </p:nvSpPr>
        <p:spPr bwMode="auto">
          <a:xfrm>
            <a:off x="4422352" y="6218343"/>
            <a:ext cx="504190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/>
              <a:t>PT</a:t>
            </a:r>
          </a:p>
        </p:txBody>
      </p:sp>
      <p:sp>
        <p:nvSpPr>
          <p:cNvPr id="26643" name="Text Box 30"/>
          <p:cNvSpPr txBox="1">
            <a:spLocks noChangeArrowheads="1"/>
          </p:cNvSpPr>
          <p:nvPr/>
        </p:nvSpPr>
        <p:spPr bwMode="auto">
          <a:xfrm>
            <a:off x="6775238" y="6218343"/>
            <a:ext cx="504190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/>
              <a:t>CB</a:t>
            </a:r>
          </a:p>
        </p:txBody>
      </p:sp>
      <p:grpSp>
        <p:nvGrpSpPr>
          <p:cNvPr id="26644" name="Group 31"/>
          <p:cNvGrpSpPr>
            <a:grpSpLocks/>
          </p:cNvGrpSpPr>
          <p:nvPr/>
        </p:nvGrpSpPr>
        <p:grpSpPr bwMode="auto">
          <a:xfrm>
            <a:off x="4674447" y="1428538"/>
            <a:ext cx="2578722" cy="1008380"/>
            <a:chOff x="2064" y="768"/>
            <a:chExt cx="1473" cy="576"/>
          </a:xfrm>
        </p:grpSpPr>
        <p:grpSp>
          <p:nvGrpSpPr>
            <p:cNvPr id="26692" name="Group 32"/>
            <p:cNvGrpSpPr>
              <a:grpSpLocks/>
            </p:cNvGrpSpPr>
            <p:nvPr/>
          </p:nvGrpSpPr>
          <p:grpSpPr bwMode="auto">
            <a:xfrm>
              <a:off x="2976" y="768"/>
              <a:ext cx="561" cy="576"/>
              <a:chOff x="3638" y="1134"/>
              <a:chExt cx="457" cy="469"/>
            </a:xfrm>
          </p:grpSpPr>
          <p:grpSp>
            <p:nvGrpSpPr>
              <p:cNvPr id="26729" name="Group 33"/>
              <p:cNvGrpSpPr>
                <a:grpSpLocks/>
              </p:cNvGrpSpPr>
              <p:nvPr/>
            </p:nvGrpSpPr>
            <p:grpSpPr bwMode="auto">
              <a:xfrm>
                <a:off x="3669" y="1134"/>
                <a:ext cx="390" cy="398"/>
                <a:chOff x="3669" y="1134"/>
                <a:chExt cx="390" cy="398"/>
              </a:xfrm>
            </p:grpSpPr>
            <p:grpSp>
              <p:nvGrpSpPr>
                <p:cNvPr id="26737" name="Group 34"/>
                <p:cNvGrpSpPr>
                  <a:grpSpLocks/>
                </p:cNvGrpSpPr>
                <p:nvPr/>
              </p:nvGrpSpPr>
              <p:grpSpPr bwMode="auto">
                <a:xfrm>
                  <a:off x="3669" y="1134"/>
                  <a:ext cx="384" cy="336"/>
                  <a:chOff x="3669" y="1134"/>
                  <a:chExt cx="384" cy="336"/>
                </a:xfrm>
              </p:grpSpPr>
              <p:sp>
                <p:nvSpPr>
                  <p:cNvPr id="2674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669" y="1134"/>
                    <a:ext cx="384" cy="33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695" y="1442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4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178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4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725" y="1174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61" y="1214"/>
                    <a:ext cx="22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87" y="1216"/>
                    <a:ext cx="0" cy="84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929" y="1214"/>
                    <a:ext cx="0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29" y="1260"/>
                    <a:ext cx="0" cy="42"/>
                  </a:xfrm>
                  <a:prstGeom prst="line">
                    <a:avLst/>
                  </a:prstGeom>
                  <a:noFill/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69" y="1302"/>
                    <a:ext cx="1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1304"/>
                    <a:ext cx="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9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09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82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92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5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939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6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95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6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77" y="1258"/>
                    <a:ext cx="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6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919" y="1260"/>
                    <a:ext cx="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6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1296"/>
                    <a:ext cx="0" cy="1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</p:grpSp>
            <p:grpSp>
              <p:nvGrpSpPr>
                <p:cNvPr id="26738" name="Group 54"/>
                <p:cNvGrpSpPr>
                  <a:grpSpLocks/>
                </p:cNvGrpSpPr>
                <p:nvPr/>
              </p:nvGrpSpPr>
              <p:grpSpPr bwMode="auto">
                <a:xfrm>
                  <a:off x="3671" y="1469"/>
                  <a:ext cx="388" cy="63"/>
                  <a:chOff x="3671" y="1469"/>
                  <a:chExt cx="388" cy="63"/>
                </a:xfrm>
              </p:grpSpPr>
              <p:sp>
                <p:nvSpPr>
                  <p:cNvPr id="2673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1505"/>
                    <a:ext cx="388" cy="27"/>
                  </a:xfrm>
                  <a:prstGeom prst="rect">
                    <a:avLst/>
                  </a:prstGeom>
                  <a:solidFill>
                    <a:srgbClr val="808080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40" name="Freeform 56"/>
                  <p:cNvSpPr>
                    <a:spLocks/>
                  </p:cNvSpPr>
                  <p:nvPr/>
                </p:nvSpPr>
                <p:spPr bwMode="auto">
                  <a:xfrm>
                    <a:off x="3671" y="1469"/>
                    <a:ext cx="388" cy="43"/>
                  </a:xfrm>
                  <a:custGeom>
                    <a:avLst/>
                    <a:gdLst>
                      <a:gd name="T0" fmla="*/ 16 w 388"/>
                      <a:gd name="T1" fmla="*/ 1 h 57"/>
                      <a:gd name="T2" fmla="*/ 0 w 388"/>
                      <a:gd name="T3" fmla="*/ 24 h 57"/>
                      <a:gd name="T4" fmla="*/ 388 w 388"/>
                      <a:gd name="T5" fmla="*/ 24 h 57"/>
                      <a:gd name="T6" fmla="*/ 363 w 388"/>
                      <a:gd name="T7" fmla="*/ 0 h 57"/>
                      <a:gd name="T8" fmla="*/ 16 w 388"/>
                      <a:gd name="T9" fmla="*/ 1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8" h="57">
                        <a:moveTo>
                          <a:pt x="16" y="1"/>
                        </a:moveTo>
                        <a:lnTo>
                          <a:pt x="0" y="57"/>
                        </a:lnTo>
                        <a:lnTo>
                          <a:pt x="388" y="57"/>
                        </a:lnTo>
                        <a:lnTo>
                          <a:pt x="363" y="0"/>
                        </a:ln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4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1484"/>
                    <a:ext cx="2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4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61" y="1476"/>
                    <a:ext cx="21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4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491"/>
                    <a:ext cx="24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4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1498"/>
                    <a:ext cx="23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</p:grpSp>
          </p:grpSp>
          <p:grpSp>
            <p:nvGrpSpPr>
              <p:cNvPr id="26730" name="Group 61"/>
              <p:cNvGrpSpPr>
                <a:grpSpLocks/>
              </p:cNvGrpSpPr>
              <p:nvPr/>
            </p:nvGrpSpPr>
            <p:grpSpPr bwMode="auto">
              <a:xfrm>
                <a:off x="3638" y="1541"/>
                <a:ext cx="457" cy="62"/>
                <a:chOff x="3638" y="1541"/>
                <a:chExt cx="457" cy="62"/>
              </a:xfrm>
            </p:grpSpPr>
            <p:sp>
              <p:nvSpPr>
                <p:cNvPr id="26731" name="Rectangle 62"/>
                <p:cNvSpPr>
                  <a:spLocks noChangeArrowheads="1"/>
                </p:cNvSpPr>
                <p:nvPr/>
              </p:nvSpPr>
              <p:spPr bwMode="auto">
                <a:xfrm>
                  <a:off x="3638" y="1576"/>
                  <a:ext cx="456" cy="2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IN" altLang="en-US" sz="2647"/>
                </a:p>
              </p:txBody>
            </p:sp>
            <p:sp>
              <p:nvSpPr>
                <p:cNvPr id="26732" name="Freeform 63"/>
                <p:cNvSpPr>
                  <a:spLocks/>
                </p:cNvSpPr>
                <p:nvPr/>
              </p:nvSpPr>
              <p:spPr bwMode="auto">
                <a:xfrm>
                  <a:off x="3638" y="1541"/>
                  <a:ext cx="457" cy="49"/>
                </a:xfrm>
                <a:custGeom>
                  <a:avLst/>
                  <a:gdLst>
                    <a:gd name="T0" fmla="*/ 0 w 457"/>
                    <a:gd name="T1" fmla="*/ 49 h 49"/>
                    <a:gd name="T2" fmla="*/ 457 w 457"/>
                    <a:gd name="T3" fmla="*/ 49 h 49"/>
                    <a:gd name="T4" fmla="*/ 444 w 457"/>
                    <a:gd name="T5" fmla="*/ 0 h 49"/>
                    <a:gd name="T6" fmla="*/ 9 w 457"/>
                    <a:gd name="T7" fmla="*/ 0 h 49"/>
                    <a:gd name="T8" fmla="*/ 0 w 457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49">
                      <a:moveTo>
                        <a:pt x="0" y="49"/>
                      </a:moveTo>
                      <a:lnTo>
                        <a:pt x="457" y="49"/>
                      </a:lnTo>
                      <a:lnTo>
                        <a:pt x="444" y="0"/>
                      </a:lnTo>
                      <a:lnTo>
                        <a:pt x="9" y="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733" name="Line 64"/>
                <p:cNvSpPr>
                  <a:spLocks noChangeShapeType="1"/>
                </p:cNvSpPr>
                <p:nvPr/>
              </p:nvSpPr>
              <p:spPr bwMode="auto">
                <a:xfrm>
                  <a:off x="3660" y="1551"/>
                  <a:ext cx="41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734" name="Line 65"/>
                <p:cNvSpPr>
                  <a:spLocks noChangeShapeType="1"/>
                </p:cNvSpPr>
                <p:nvPr/>
              </p:nvSpPr>
              <p:spPr bwMode="auto">
                <a:xfrm>
                  <a:off x="3653" y="1560"/>
                  <a:ext cx="4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735" name="Line 66"/>
                <p:cNvSpPr>
                  <a:spLocks noChangeShapeType="1"/>
                </p:cNvSpPr>
                <p:nvPr/>
              </p:nvSpPr>
              <p:spPr bwMode="auto">
                <a:xfrm>
                  <a:off x="3653" y="1570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736" name="Line 67"/>
                <p:cNvSpPr>
                  <a:spLocks noChangeShapeType="1"/>
                </p:cNvSpPr>
                <p:nvPr/>
              </p:nvSpPr>
              <p:spPr bwMode="auto">
                <a:xfrm>
                  <a:off x="3648" y="1581"/>
                  <a:ext cx="43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</p:grpSp>
        </p:grpSp>
        <p:grpSp>
          <p:nvGrpSpPr>
            <p:cNvPr id="26693" name="Group 68"/>
            <p:cNvGrpSpPr>
              <a:grpSpLocks/>
            </p:cNvGrpSpPr>
            <p:nvPr/>
          </p:nvGrpSpPr>
          <p:grpSpPr bwMode="auto">
            <a:xfrm>
              <a:off x="2064" y="768"/>
              <a:ext cx="561" cy="576"/>
              <a:chOff x="3638" y="1134"/>
              <a:chExt cx="457" cy="469"/>
            </a:xfrm>
          </p:grpSpPr>
          <p:grpSp>
            <p:nvGrpSpPr>
              <p:cNvPr id="26694" name="Group 69"/>
              <p:cNvGrpSpPr>
                <a:grpSpLocks/>
              </p:cNvGrpSpPr>
              <p:nvPr/>
            </p:nvGrpSpPr>
            <p:grpSpPr bwMode="auto">
              <a:xfrm>
                <a:off x="3669" y="1134"/>
                <a:ext cx="390" cy="398"/>
                <a:chOff x="3669" y="1134"/>
                <a:chExt cx="390" cy="398"/>
              </a:xfrm>
            </p:grpSpPr>
            <p:grpSp>
              <p:nvGrpSpPr>
                <p:cNvPr id="26702" name="Group 70"/>
                <p:cNvGrpSpPr>
                  <a:grpSpLocks/>
                </p:cNvGrpSpPr>
                <p:nvPr/>
              </p:nvGrpSpPr>
              <p:grpSpPr bwMode="auto">
                <a:xfrm>
                  <a:off x="3669" y="1134"/>
                  <a:ext cx="384" cy="336"/>
                  <a:chOff x="3669" y="1134"/>
                  <a:chExt cx="384" cy="336"/>
                </a:xfrm>
              </p:grpSpPr>
              <p:sp>
                <p:nvSpPr>
                  <p:cNvPr id="2671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669" y="1134"/>
                    <a:ext cx="384" cy="33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11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695" y="1442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1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178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13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725" y="1174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14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61" y="1214"/>
                    <a:ext cx="22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15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787" y="1216"/>
                    <a:ext cx="0" cy="84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16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929" y="1214"/>
                    <a:ext cx="0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1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929" y="1260"/>
                    <a:ext cx="0" cy="42"/>
                  </a:xfrm>
                  <a:prstGeom prst="line">
                    <a:avLst/>
                  </a:prstGeom>
                  <a:noFill/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18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769" y="1302"/>
                    <a:ext cx="1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19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1304"/>
                    <a:ext cx="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79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1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809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2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82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3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92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939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5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955" y="1306"/>
                    <a:ext cx="0" cy="50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6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777" y="1258"/>
                    <a:ext cx="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919" y="1260"/>
                    <a:ext cx="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2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1296"/>
                    <a:ext cx="0" cy="1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</p:grpSp>
            <p:grpSp>
              <p:nvGrpSpPr>
                <p:cNvPr id="26703" name="Group 90"/>
                <p:cNvGrpSpPr>
                  <a:grpSpLocks/>
                </p:cNvGrpSpPr>
                <p:nvPr/>
              </p:nvGrpSpPr>
              <p:grpSpPr bwMode="auto">
                <a:xfrm>
                  <a:off x="3671" y="1469"/>
                  <a:ext cx="388" cy="63"/>
                  <a:chOff x="3671" y="1469"/>
                  <a:chExt cx="388" cy="63"/>
                </a:xfrm>
              </p:grpSpPr>
              <p:sp>
                <p:nvSpPr>
                  <p:cNvPr id="26704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1505"/>
                    <a:ext cx="388" cy="27"/>
                  </a:xfrm>
                  <a:prstGeom prst="rect">
                    <a:avLst/>
                  </a:prstGeom>
                  <a:solidFill>
                    <a:srgbClr val="808080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IN" altLang="en-US" sz="2647"/>
                  </a:p>
                </p:txBody>
              </p:sp>
              <p:sp>
                <p:nvSpPr>
                  <p:cNvPr id="26705" name="Freeform 92"/>
                  <p:cNvSpPr>
                    <a:spLocks/>
                  </p:cNvSpPr>
                  <p:nvPr/>
                </p:nvSpPr>
                <p:spPr bwMode="auto">
                  <a:xfrm>
                    <a:off x="3671" y="1469"/>
                    <a:ext cx="388" cy="43"/>
                  </a:xfrm>
                  <a:custGeom>
                    <a:avLst/>
                    <a:gdLst>
                      <a:gd name="T0" fmla="*/ 16 w 388"/>
                      <a:gd name="T1" fmla="*/ 1 h 57"/>
                      <a:gd name="T2" fmla="*/ 0 w 388"/>
                      <a:gd name="T3" fmla="*/ 24 h 57"/>
                      <a:gd name="T4" fmla="*/ 388 w 388"/>
                      <a:gd name="T5" fmla="*/ 24 h 57"/>
                      <a:gd name="T6" fmla="*/ 363 w 388"/>
                      <a:gd name="T7" fmla="*/ 0 h 57"/>
                      <a:gd name="T8" fmla="*/ 16 w 388"/>
                      <a:gd name="T9" fmla="*/ 1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8" h="57">
                        <a:moveTo>
                          <a:pt x="16" y="1"/>
                        </a:moveTo>
                        <a:lnTo>
                          <a:pt x="0" y="57"/>
                        </a:lnTo>
                        <a:lnTo>
                          <a:pt x="388" y="57"/>
                        </a:lnTo>
                        <a:lnTo>
                          <a:pt x="363" y="0"/>
                        </a:ln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0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1484"/>
                    <a:ext cx="2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0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761" y="1476"/>
                    <a:ext cx="21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0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491"/>
                    <a:ext cx="24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  <p:sp>
                <p:nvSpPr>
                  <p:cNvPr id="2670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1498"/>
                    <a:ext cx="23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 sz="1985"/>
                  </a:p>
                </p:txBody>
              </p:sp>
            </p:grpSp>
          </p:grpSp>
          <p:grpSp>
            <p:nvGrpSpPr>
              <p:cNvPr id="26695" name="Group 97"/>
              <p:cNvGrpSpPr>
                <a:grpSpLocks/>
              </p:cNvGrpSpPr>
              <p:nvPr/>
            </p:nvGrpSpPr>
            <p:grpSpPr bwMode="auto">
              <a:xfrm>
                <a:off x="3638" y="1541"/>
                <a:ext cx="457" cy="62"/>
                <a:chOff x="3638" y="1541"/>
                <a:chExt cx="457" cy="62"/>
              </a:xfrm>
            </p:grpSpPr>
            <p:sp>
              <p:nvSpPr>
                <p:cNvPr id="26696" name="Rectangle 98"/>
                <p:cNvSpPr>
                  <a:spLocks noChangeArrowheads="1"/>
                </p:cNvSpPr>
                <p:nvPr/>
              </p:nvSpPr>
              <p:spPr bwMode="auto">
                <a:xfrm>
                  <a:off x="3638" y="1576"/>
                  <a:ext cx="456" cy="2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IN" altLang="en-US" sz="2647"/>
                </a:p>
              </p:txBody>
            </p:sp>
            <p:sp>
              <p:nvSpPr>
                <p:cNvPr id="26697" name="Freeform 99"/>
                <p:cNvSpPr>
                  <a:spLocks/>
                </p:cNvSpPr>
                <p:nvPr/>
              </p:nvSpPr>
              <p:spPr bwMode="auto">
                <a:xfrm>
                  <a:off x="3638" y="1541"/>
                  <a:ext cx="457" cy="49"/>
                </a:xfrm>
                <a:custGeom>
                  <a:avLst/>
                  <a:gdLst>
                    <a:gd name="T0" fmla="*/ 0 w 457"/>
                    <a:gd name="T1" fmla="*/ 49 h 49"/>
                    <a:gd name="T2" fmla="*/ 457 w 457"/>
                    <a:gd name="T3" fmla="*/ 49 h 49"/>
                    <a:gd name="T4" fmla="*/ 444 w 457"/>
                    <a:gd name="T5" fmla="*/ 0 h 49"/>
                    <a:gd name="T6" fmla="*/ 9 w 457"/>
                    <a:gd name="T7" fmla="*/ 0 h 49"/>
                    <a:gd name="T8" fmla="*/ 0 w 457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49">
                      <a:moveTo>
                        <a:pt x="0" y="49"/>
                      </a:moveTo>
                      <a:lnTo>
                        <a:pt x="457" y="49"/>
                      </a:lnTo>
                      <a:lnTo>
                        <a:pt x="444" y="0"/>
                      </a:lnTo>
                      <a:lnTo>
                        <a:pt x="9" y="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698" name="Line 100"/>
                <p:cNvSpPr>
                  <a:spLocks noChangeShapeType="1"/>
                </p:cNvSpPr>
                <p:nvPr/>
              </p:nvSpPr>
              <p:spPr bwMode="auto">
                <a:xfrm>
                  <a:off x="3660" y="1551"/>
                  <a:ext cx="41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699" name="Line 101"/>
                <p:cNvSpPr>
                  <a:spLocks noChangeShapeType="1"/>
                </p:cNvSpPr>
                <p:nvPr/>
              </p:nvSpPr>
              <p:spPr bwMode="auto">
                <a:xfrm>
                  <a:off x="3653" y="1560"/>
                  <a:ext cx="4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700" name="Line 102"/>
                <p:cNvSpPr>
                  <a:spLocks noChangeShapeType="1"/>
                </p:cNvSpPr>
                <p:nvPr/>
              </p:nvSpPr>
              <p:spPr bwMode="auto">
                <a:xfrm>
                  <a:off x="3653" y="1570"/>
                  <a:ext cx="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  <p:sp>
              <p:nvSpPr>
                <p:cNvPr id="26701" name="Line 103"/>
                <p:cNvSpPr>
                  <a:spLocks noChangeShapeType="1"/>
                </p:cNvSpPr>
                <p:nvPr/>
              </p:nvSpPr>
              <p:spPr bwMode="auto">
                <a:xfrm>
                  <a:off x="3648" y="1581"/>
                  <a:ext cx="43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1985"/>
                </a:p>
              </p:txBody>
            </p:sp>
          </p:grpSp>
        </p:grpSp>
      </p:grpSp>
      <p:pic>
        <p:nvPicPr>
          <p:cNvPr id="26645" name="Picture 1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27" y="3410285"/>
            <a:ext cx="756285" cy="5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45" y="3445298"/>
            <a:ext cx="756285" cy="5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04" y="3361267"/>
            <a:ext cx="1253472" cy="6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8" name="Line 110"/>
          <p:cNvSpPr>
            <a:spLocks noChangeShapeType="1"/>
          </p:cNvSpPr>
          <p:nvPr/>
        </p:nvSpPr>
        <p:spPr bwMode="auto">
          <a:xfrm>
            <a:off x="6018953" y="3949489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49" name="Line 111"/>
          <p:cNvSpPr>
            <a:spLocks noChangeShapeType="1"/>
          </p:cNvSpPr>
          <p:nvPr/>
        </p:nvSpPr>
        <p:spPr bwMode="auto">
          <a:xfrm>
            <a:off x="3498003" y="3949489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0" name="Line 112"/>
          <p:cNvSpPr>
            <a:spLocks noChangeShapeType="1"/>
          </p:cNvSpPr>
          <p:nvPr/>
        </p:nvSpPr>
        <p:spPr bwMode="auto">
          <a:xfrm flipH="1">
            <a:off x="6018953" y="4621742"/>
            <a:ext cx="21007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1" name="Line 113"/>
          <p:cNvSpPr>
            <a:spLocks noChangeShapeType="1"/>
          </p:cNvSpPr>
          <p:nvPr/>
        </p:nvSpPr>
        <p:spPr bwMode="auto">
          <a:xfrm>
            <a:off x="7615555" y="3949489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2" name="Text Box 115"/>
          <p:cNvSpPr txBox="1">
            <a:spLocks noChangeArrowheads="1"/>
          </p:cNvSpPr>
          <p:nvPr/>
        </p:nvSpPr>
        <p:spPr bwMode="auto">
          <a:xfrm>
            <a:off x="808990" y="4621742"/>
            <a:ext cx="1680633" cy="4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6" b="1">
                <a:solidFill>
                  <a:srgbClr val="FF0000"/>
                </a:solidFill>
              </a:rPr>
              <a:t>PROCESS</a:t>
            </a:r>
          </a:p>
        </p:txBody>
      </p:sp>
      <p:sp>
        <p:nvSpPr>
          <p:cNvPr id="26653" name="Text Box 116"/>
          <p:cNvSpPr txBox="1">
            <a:spLocks noChangeArrowheads="1"/>
          </p:cNvSpPr>
          <p:nvPr/>
        </p:nvSpPr>
        <p:spPr bwMode="auto">
          <a:xfrm>
            <a:off x="808990" y="2184824"/>
            <a:ext cx="1680633" cy="4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6" b="1">
                <a:solidFill>
                  <a:schemeClr val="accent2"/>
                </a:solidFill>
              </a:rPr>
              <a:t>STATION</a:t>
            </a:r>
          </a:p>
        </p:txBody>
      </p:sp>
      <p:sp>
        <p:nvSpPr>
          <p:cNvPr id="26654" name="Line 117"/>
          <p:cNvSpPr>
            <a:spLocks noChangeShapeType="1"/>
          </p:cNvSpPr>
          <p:nvPr/>
        </p:nvSpPr>
        <p:spPr bwMode="auto">
          <a:xfrm flipV="1">
            <a:off x="3498003" y="3109172"/>
            <a:ext cx="0" cy="336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5" name="Line 118"/>
          <p:cNvSpPr>
            <a:spLocks noChangeShapeType="1"/>
          </p:cNvSpPr>
          <p:nvPr/>
        </p:nvSpPr>
        <p:spPr bwMode="auto">
          <a:xfrm flipV="1">
            <a:off x="4842510" y="3109172"/>
            <a:ext cx="0" cy="336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6" name="Line 119"/>
          <p:cNvSpPr>
            <a:spLocks noChangeShapeType="1"/>
          </p:cNvSpPr>
          <p:nvPr/>
        </p:nvSpPr>
        <p:spPr bwMode="auto">
          <a:xfrm flipV="1">
            <a:off x="6018953" y="3109172"/>
            <a:ext cx="0" cy="336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7" name="Line 120"/>
          <p:cNvSpPr>
            <a:spLocks noChangeShapeType="1"/>
          </p:cNvSpPr>
          <p:nvPr/>
        </p:nvSpPr>
        <p:spPr bwMode="auto">
          <a:xfrm flipV="1">
            <a:off x="7615555" y="3109172"/>
            <a:ext cx="0" cy="252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8" name="Line 121"/>
          <p:cNvSpPr>
            <a:spLocks noChangeShapeType="1"/>
          </p:cNvSpPr>
          <p:nvPr/>
        </p:nvSpPr>
        <p:spPr bwMode="auto">
          <a:xfrm>
            <a:off x="3498003" y="3109172"/>
            <a:ext cx="41175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59" name="Line 122"/>
          <p:cNvSpPr>
            <a:spLocks noChangeShapeType="1"/>
          </p:cNvSpPr>
          <p:nvPr/>
        </p:nvSpPr>
        <p:spPr bwMode="auto">
          <a:xfrm>
            <a:off x="5094605" y="2436919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0" name="Line 123"/>
          <p:cNvSpPr>
            <a:spLocks noChangeShapeType="1"/>
          </p:cNvSpPr>
          <p:nvPr/>
        </p:nvSpPr>
        <p:spPr bwMode="auto">
          <a:xfrm>
            <a:off x="6859270" y="2436919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grpSp>
        <p:nvGrpSpPr>
          <p:cNvPr id="26661" name="Group 124"/>
          <p:cNvGrpSpPr>
            <a:grpSpLocks noChangeAspect="1"/>
          </p:cNvGrpSpPr>
          <p:nvPr/>
        </p:nvGrpSpPr>
        <p:grpSpPr bwMode="auto">
          <a:xfrm>
            <a:off x="3413972" y="2184823"/>
            <a:ext cx="912094" cy="260849"/>
            <a:chOff x="10326" y="10005"/>
            <a:chExt cx="1089" cy="288"/>
          </a:xfrm>
        </p:grpSpPr>
        <p:sp>
          <p:nvSpPr>
            <p:cNvPr id="26683" name="Rectangle 125"/>
            <p:cNvSpPr>
              <a:spLocks noChangeAspect="1" noChangeArrowheads="1"/>
            </p:cNvSpPr>
            <p:nvPr/>
          </p:nvSpPr>
          <p:spPr bwMode="auto">
            <a:xfrm>
              <a:off x="10326" y="10005"/>
              <a:ext cx="1089" cy="288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647"/>
            </a:p>
          </p:txBody>
        </p:sp>
        <p:sp>
          <p:nvSpPr>
            <p:cNvPr id="26684" name="Line 126"/>
            <p:cNvSpPr>
              <a:spLocks noChangeAspect="1" noChangeShapeType="1"/>
            </p:cNvSpPr>
            <p:nvPr/>
          </p:nvSpPr>
          <p:spPr bwMode="auto">
            <a:xfrm>
              <a:off x="10368" y="10224"/>
              <a:ext cx="34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85" name="Line 127"/>
            <p:cNvSpPr>
              <a:spLocks noChangeAspect="1" noChangeShapeType="1"/>
            </p:cNvSpPr>
            <p:nvPr/>
          </p:nvSpPr>
          <p:spPr bwMode="auto">
            <a:xfrm>
              <a:off x="10788" y="10224"/>
              <a:ext cx="34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86" name="Line 128"/>
            <p:cNvSpPr>
              <a:spLocks noChangeAspect="1" noChangeShapeType="1"/>
            </p:cNvSpPr>
            <p:nvPr/>
          </p:nvSpPr>
          <p:spPr bwMode="auto">
            <a:xfrm>
              <a:off x="11163" y="10224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87" name="Line 129"/>
            <p:cNvSpPr>
              <a:spLocks noChangeAspect="1" noChangeShapeType="1"/>
            </p:cNvSpPr>
            <p:nvPr/>
          </p:nvSpPr>
          <p:spPr bwMode="auto">
            <a:xfrm>
              <a:off x="10383" y="10064"/>
              <a:ext cx="1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88" name="Line 130"/>
            <p:cNvSpPr>
              <a:spLocks noChangeAspect="1" noChangeShapeType="1"/>
            </p:cNvSpPr>
            <p:nvPr/>
          </p:nvSpPr>
          <p:spPr bwMode="auto">
            <a:xfrm>
              <a:off x="10543" y="10064"/>
              <a:ext cx="1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89" name="Line 131"/>
            <p:cNvSpPr>
              <a:spLocks noChangeAspect="1" noChangeShapeType="1"/>
            </p:cNvSpPr>
            <p:nvPr/>
          </p:nvSpPr>
          <p:spPr bwMode="auto">
            <a:xfrm>
              <a:off x="10693" y="10064"/>
              <a:ext cx="1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90" name="Line 132"/>
            <p:cNvSpPr>
              <a:spLocks noChangeAspect="1" noChangeShapeType="1"/>
            </p:cNvSpPr>
            <p:nvPr/>
          </p:nvSpPr>
          <p:spPr bwMode="auto">
            <a:xfrm>
              <a:off x="11153" y="10064"/>
              <a:ext cx="8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  <p:sp>
          <p:nvSpPr>
            <p:cNvPr id="26691" name="Line 133"/>
            <p:cNvSpPr>
              <a:spLocks noChangeAspect="1" noChangeShapeType="1"/>
            </p:cNvSpPr>
            <p:nvPr/>
          </p:nvSpPr>
          <p:spPr bwMode="auto">
            <a:xfrm>
              <a:off x="11263" y="10064"/>
              <a:ext cx="82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985"/>
            </a:p>
          </p:txBody>
        </p:sp>
      </p:grpSp>
      <p:sp>
        <p:nvSpPr>
          <p:cNvPr id="26662" name="Line 134"/>
          <p:cNvSpPr>
            <a:spLocks noChangeShapeType="1"/>
          </p:cNvSpPr>
          <p:nvPr/>
        </p:nvSpPr>
        <p:spPr bwMode="auto">
          <a:xfrm>
            <a:off x="3918162" y="2436919"/>
            <a:ext cx="0" cy="6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3" name="Line 135"/>
          <p:cNvSpPr>
            <a:spLocks noChangeShapeType="1"/>
          </p:cNvSpPr>
          <p:nvPr/>
        </p:nvSpPr>
        <p:spPr bwMode="auto">
          <a:xfrm flipV="1">
            <a:off x="3918162" y="1596601"/>
            <a:ext cx="0" cy="588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4" name="Text Box 136"/>
          <p:cNvSpPr txBox="1">
            <a:spLocks noChangeArrowheads="1"/>
          </p:cNvSpPr>
          <p:nvPr/>
        </p:nvSpPr>
        <p:spPr bwMode="auto">
          <a:xfrm>
            <a:off x="3077845" y="1344507"/>
            <a:ext cx="1596602" cy="2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>
                <a:solidFill>
                  <a:srgbClr val="FF0000"/>
                </a:solidFill>
              </a:rPr>
              <a:t>CONTROL CENTER</a:t>
            </a:r>
          </a:p>
        </p:txBody>
      </p:sp>
      <p:sp>
        <p:nvSpPr>
          <p:cNvPr id="26665" name="Line 138"/>
          <p:cNvSpPr>
            <a:spLocks noChangeShapeType="1"/>
          </p:cNvSpPr>
          <p:nvPr/>
        </p:nvSpPr>
        <p:spPr bwMode="auto">
          <a:xfrm flipV="1">
            <a:off x="3582035" y="2436918"/>
            <a:ext cx="1596602" cy="10083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6" name="Line 139"/>
          <p:cNvSpPr>
            <a:spLocks noChangeShapeType="1"/>
          </p:cNvSpPr>
          <p:nvPr/>
        </p:nvSpPr>
        <p:spPr bwMode="auto">
          <a:xfrm flipV="1">
            <a:off x="4842510" y="2436918"/>
            <a:ext cx="336127" cy="10083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7" name="Line 140"/>
          <p:cNvSpPr>
            <a:spLocks noChangeShapeType="1"/>
          </p:cNvSpPr>
          <p:nvPr/>
        </p:nvSpPr>
        <p:spPr bwMode="auto">
          <a:xfrm flipH="1" flipV="1">
            <a:off x="5178637" y="2436918"/>
            <a:ext cx="756285" cy="10083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8" name="Line 141"/>
          <p:cNvSpPr>
            <a:spLocks noChangeShapeType="1"/>
          </p:cNvSpPr>
          <p:nvPr/>
        </p:nvSpPr>
        <p:spPr bwMode="auto">
          <a:xfrm flipH="1" flipV="1">
            <a:off x="5178637" y="2436919"/>
            <a:ext cx="2100792" cy="92434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69" name="Line 142"/>
          <p:cNvSpPr>
            <a:spLocks noChangeShapeType="1"/>
          </p:cNvSpPr>
          <p:nvPr/>
        </p:nvSpPr>
        <p:spPr bwMode="auto">
          <a:xfrm flipV="1">
            <a:off x="3666067" y="2436918"/>
            <a:ext cx="2773045" cy="100838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70" name="Line 143"/>
          <p:cNvSpPr>
            <a:spLocks noChangeShapeType="1"/>
          </p:cNvSpPr>
          <p:nvPr/>
        </p:nvSpPr>
        <p:spPr bwMode="auto">
          <a:xfrm flipV="1">
            <a:off x="4926542" y="2436918"/>
            <a:ext cx="1512570" cy="100838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71" name="Line 144"/>
          <p:cNvSpPr>
            <a:spLocks noChangeShapeType="1"/>
          </p:cNvSpPr>
          <p:nvPr/>
        </p:nvSpPr>
        <p:spPr bwMode="auto">
          <a:xfrm flipV="1">
            <a:off x="6271048" y="2436918"/>
            <a:ext cx="252095" cy="100838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72" name="Line 145"/>
          <p:cNvSpPr>
            <a:spLocks noChangeShapeType="1"/>
          </p:cNvSpPr>
          <p:nvPr/>
        </p:nvSpPr>
        <p:spPr bwMode="auto">
          <a:xfrm flipH="1" flipV="1">
            <a:off x="6523143" y="2436919"/>
            <a:ext cx="756285" cy="92434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26673" name="Rectangle 146"/>
          <p:cNvSpPr>
            <a:spLocks noChangeArrowheads="1"/>
          </p:cNvSpPr>
          <p:nvPr/>
        </p:nvSpPr>
        <p:spPr bwMode="auto">
          <a:xfrm>
            <a:off x="5934922" y="1125676"/>
            <a:ext cx="2029723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23" b="1">
                <a:solidFill>
                  <a:srgbClr val="FF0000"/>
                </a:solidFill>
              </a:rPr>
              <a:t>Engineering / Monitoring</a:t>
            </a:r>
          </a:p>
        </p:txBody>
      </p:sp>
      <p:sp>
        <p:nvSpPr>
          <p:cNvPr id="26674" name="Rectangle 147"/>
          <p:cNvSpPr>
            <a:spLocks noChangeArrowheads="1"/>
          </p:cNvSpPr>
          <p:nvPr/>
        </p:nvSpPr>
        <p:spPr bwMode="auto">
          <a:xfrm>
            <a:off x="4254288" y="1087161"/>
            <a:ext cx="1654748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23" b="1">
                <a:solidFill>
                  <a:srgbClr val="FF0000"/>
                </a:solidFill>
              </a:rPr>
              <a:t>Operator workplace</a:t>
            </a:r>
          </a:p>
        </p:txBody>
      </p:sp>
      <p:sp>
        <p:nvSpPr>
          <p:cNvPr id="26675" name="Rectangle 148"/>
          <p:cNvSpPr>
            <a:spLocks noChangeArrowheads="1"/>
          </p:cNvSpPr>
          <p:nvPr/>
        </p:nvSpPr>
        <p:spPr bwMode="auto">
          <a:xfrm>
            <a:off x="7675078" y="1680633"/>
            <a:ext cx="2627771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23" b="1">
                <a:solidFill>
                  <a:srgbClr val="000099"/>
                </a:solidFill>
              </a:rPr>
              <a:t>Server supports connections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23" b="1">
                <a:solidFill>
                  <a:srgbClr val="000099"/>
                </a:solidFill>
              </a:rPr>
              <a:t>several clients simultaneously</a:t>
            </a:r>
          </a:p>
        </p:txBody>
      </p:sp>
      <p:sp>
        <p:nvSpPr>
          <p:cNvPr id="26676" name="Rectangle 149"/>
          <p:cNvSpPr>
            <a:spLocks noChangeArrowheads="1"/>
          </p:cNvSpPr>
          <p:nvPr/>
        </p:nvSpPr>
        <p:spPr bwMode="auto">
          <a:xfrm>
            <a:off x="7699587" y="2268855"/>
            <a:ext cx="2520950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23" b="1">
                <a:solidFill>
                  <a:schemeClr val="accent2"/>
                </a:solidFill>
              </a:rPr>
              <a:t>A bay unit can be a server and a client at the same time</a:t>
            </a:r>
          </a:p>
        </p:txBody>
      </p:sp>
      <p:sp>
        <p:nvSpPr>
          <p:cNvPr id="26677" name="Rectangle 150"/>
          <p:cNvSpPr>
            <a:spLocks noChangeArrowheads="1"/>
          </p:cNvSpPr>
          <p:nvPr/>
        </p:nvSpPr>
        <p:spPr bwMode="auto">
          <a:xfrm>
            <a:off x="1481243" y="1596602"/>
            <a:ext cx="1344507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44" b="1" i="1"/>
              <a:t>Station level</a:t>
            </a:r>
          </a:p>
        </p:txBody>
      </p:sp>
      <p:sp>
        <p:nvSpPr>
          <p:cNvPr id="26678" name="Rectangle 151"/>
          <p:cNvSpPr>
            <a:spLocks noChangeArrowheads="1"/>
          </p:cNvSpPr>
          <p:nvPr/>
        </p:nvSpPr>
        <p:spPr bwMode="auto">
          <a:xfrm>
            <a:off x="1313180" y="4033520"/>
            <a:ext cx="1344507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44" b="1" i="1"/>
              <a:t>Process level</a:t>
            </a:r>
          </a:p>
        </p:txBody>
      </p:sp>
      <p:sp>
        <p:nvSpPr>
          <p:cNvPr id="26679" name="AutoShape 152"/>
          <p:cNvSpPr>
            <a:spLocks/>
          </p:cNvSpPr>
          <p:nvPr/>
        </p:nvSpPr>
        <p:spPr bwMode="auto">
          <a:xfrm>
            <a:off x="8287808" y="2941108"/>
            <a:ext cx="252095" cy="1596602"/>
          </a:xfrm>
          <a:prstGeom prst="rightBracket">
            <a:avLst>
              <a:gd name="adj" fmla="val 52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26680" name="Rectangle 153"/>
          <p:cNvSpPr>
            <a:spLocks noChangeArrowheads="1"/>
          </p:cNvSpPr>
          <p:nvPr/>
        </p:nvSpPr>
        <p:spPr bwMode="auto">
          <a:xfrm>
            <a:off x="8651945" y="3522327"/>
            <a:ext cx="1089786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 b="1">
                <a:solidFill>
                  <a:srgbClr val="FF0000"/>
                </a:solidFill>
              </a:rPr>
              <a:t>SERVERS</a:t>
            </a:r>
          </a:p>
        </p:txBody>
      </p:sp>
      <p:sp>
        <p:nvSpPr>
          <p:cNvPr id="26681" name="Rectangle 154"/>
          <p:cNvSpPr>
            <a:spLocks noChangeArrowheads="1"/>
          </p:cNvSpPr>
          <p:nvPr/>
        </p:nvSpPr>
        <p:spPr bwMode="auto">
          <a:xfrm>
            <a:off x="4086225" y="1579096"/>
            <a:ext cx="728084" cy="2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26682" name="Rectangle 155"/>
          <p:cNvSpPr>
            <a:spLocks noChangeArrowheads="1"/>
          </p:cNvSpPr>
          <p:nvPr/>
        </p:nvSpPr>
        <p:spPr bwMode="auto">
          <a:xfrm>
            <a:off x="7097360" y="1512570"/>
            <a:ext cx="671979" cy="2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93" b="1">
                <a:solidFill>
                  <a:srgbClr val="FF0000"/>
                </a:solidFill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095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z="3529" b="1" dirty="0">
                <a:latin typeface="+mn-lt"/>
              </a:rPr>
              <a:t>Client-Server Communication</a:t>
            </a:r>
            <a:r>
              <a:rPr lang="en-IN" dirty="0">
                <a:solidFill>
                  <a:schemeClr val="bg2"/>
                </a:solidFill>
                <a:latin typeface="+mn-lt"/>
              </a:rPr>
              <a:t/>
            </a:r>
            <a:br>
              <a:rPr lang="en-IN" dirty="0">
                <a:solidFill>
                  <a:schemeClr val="bg2"/>
                </a:solidFill>
                <a:latin typeface="+mn-lt"/>
              </a:rPr>
            </a:br>
            <a:endParaRPr lang="en-IN" dirty="0"/>
          </a:p>
        </p:txBody>
      </p:sp>
      <p:sp>
        <p:nvSpPr>
          <p:cNvPr id="2765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061085" y="1680633"/>
            <a:ext cx="8571230" cy="4537710"/>
          </a:xfrm>
        </p:spPr>
        <p:txBody>
          <a:bodyPr/>
          <a:lstStyle/>
          <a:p>
            <a:endParaRPr lang="en-IN" altLang="en-US" sz="2206">
              <a:solidFill>
                <a:schemeClr val="bg2"/>
              </a:solidFill>
            </a:endParaRPr>
          </a:p>
          <a:p>
            <a:r>
              <a:rPr lang="en-IN" altLang="en-US" smtClean="0"/>
              <a:t>All IEDs will act as server and report to Station HMI  and Gateway</a:t>
            </a:r>
          </a:p>
          <a:p>
            <a:endParaRPr lang="en-IN" altLang="en-US" sz="1544"/>
          </a:p>
          <a:p>
            <a:r>
              <a:rPr lang="en-IN" altLang="en-US" smtClean="0"/>
              <a:t>Maximum no of Clients association is IED  implementation dependant</a:t>
            </a:r>
          </a:p>
          <a:p>
            <a:endParaRPr lang="en-IN" altLang="en-US" sz="2206"/>
          </a:p>
          <a:p>
            <a:r>
              <a:rPr lang="en-IN" altLang="en-US" smtClean="0"/>
              <a:t>Reports from server to client triggered by changes</a:t>
            </a:r>
          </a:p>
        </p:txBody>
      </p:sp>
    </p:spTree>
    <p:extLst>
      <p:ext uri="{BB962C8B-B14F-4D97-AF65-F5344CB8AC3E}">
        <p14:creationId xmlns:p14="http://schemas.microsoft.com/office/powerpoint/2010/main" val="5405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Goose Communication</a:t>
            </a:r>
            <a:endParaRPr lang="en-IN" altLang="en-US" smtClean="0"/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216" y="1848697"/>
            <a:ext cx="4472935" cy="520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56895" y="-12255"/>
            <a:ext cx="6580648" cy="77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6" b="1">
                <a:solidFill>
                  <a:srgbClr val="FF0000"/>
                </a:solidFill>
              </a:rPr>
              <a:t>IEC 61850 – GOOSE Principle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6" b="1">
                <a:solidFill>
                  <a:srgbClr val="FF0000"/>
                </a:solidFill>
              </a:rPr>
              <a:t>GOOSE (Generic Object Oriented Substation Event)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640927" y="4621742"/>
            <a:ext cx="9411547" cy="253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7"/>
              <a:t>A device sends information by multicasting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47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/>
              <a:t>Only devices which are subscribers receive this message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/>
              <a:t>In the example, Receiver Z receives the message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/>
              <a:t>Receiver Y is not a subscriber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7"/>
              <a:t>GOOSE message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985433" y="1680633"/>
            <a:ext cx="2268855" cy="18486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2069465" y="1764665"/>
            <a:ext cx="2100792" cy="10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85" b="1">
                <a:solidFill>
                  <a:srgbClr val="FF0000"/>
                </a:solidFill>
              </a:rPr>
              <a:t>GOOSE TRANSMITTERDEVICE X</a:t>
            </a:r>
            <a:endParaRPr lang="en-US" altLang="en-US" sz="1985">
              <a:solidFill>
                <a:srgbClr val="FF0000"/>
              </a:solidFill>
            </a:endParaRPr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4842510" y="1092412"/>
            <a:ext cx="168063" cy="3025140"/>
          </a:xfrm>
          <a:prstGeom prst="upDownArrow">
            <a:avLst>
              <a:gd name="adj1" fmla="val 50000"/>
              <a:gd name="adj2" fmla="val 3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6018953" y="840317"/>
            <a:ext cx="1008380" cy="9243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6102985" y="924349"/>
            <a:ext cx="1008380" cy="60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GOOSE RECEIVER DEVICE Y</a:t>
            </a:r>
          </a:p>
        </p:txBody>
      </p:sp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6102985" y="2352887"/>
            <a:ext cx="1008380" cy="9243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29706" name="Text Box 17"/>
          <p:cNvSpPr txBox="1">
            <a:spLocks noChangeArrowheads="1"/>
          </p:cNvSpPr>
          <p:nvPr/>
        </p:nvSpPr>
        <p:spPr bwMode="auto">
          <a:xfrm>
            <a:off x="6102985" y="2520951"/>
            <a:ext cx="1008380" cy="60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3" b="1"/>
              <a:t>GOOSE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3" b="1"/>
              <a:t>RECEIVER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3" b="1"/>
              <a:t>DEVICE Z</a:t>
            </a:r>
            <a:endParaRPr lang="en-US" altLang="en-US" sz="1103"/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4422352" y="1008380"/>
            <a:ext cx="281857" cy="30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3" b="1"/>
              <a:t>E</a:t>
            </a: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2153497" y="3865457"/>
            <a:ext cx="1932728" cy="4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6" b="1"/>
              <a:t>PUBLISHER</a:t>
            </a:r>
          </a:p>
        </p:txBody>
      </p:sp>
      <p:sp>
        <p:nvSpPr>
          <p:cNvPr id="29709" name="Text Box 20"/>
          <p:cNvSpPr txBox="1">
            <a:spLocks noChangeArrowheads="1"/>
          </p:cNvSpPr>
          <p:nvPr/>
        </p:nvSpPr>
        <p:spPr bwMode="auto">
          <a:xfrm>
            <a:off x="5850890" y="1764665"/>
            <a:ext cx="168063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/>
              <a:t>SUBSCRIBER</a:t>
            </a:r>
          </a:p>
        </p:txBody>
      </p:sp>
      <p:sp>
        <p:nvSpPr>
          <p:cNvPr id="29710" name="Text Box 21"/>
          <p:cNvSpPr txBox="1">
            <a:spLocks noChangeArrowheads="1"/>
          </p:cNvSpPr>
          <p:nvPr/>
        </p:nvSpPr>
        <p:spPr bwMode="auto">
          <a:xfrm>
            <a:off x="5682827" y="3277235"/>
            <a:ext cx="2268855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44"/>
              <a:t>NOT A SUBSCRIBER</a:t>
            </a:r>
          </a:p>
        </p:txBody>
      </p:sp>
      <p:cxnSp>
        <p:nvCxnSpPr>
          <p:cNvPr id="29711" name="AutoShape 25"/>
          <p:cNvCxnSpPr>
            <a:cxnSpLocks noChangeShapeType="1"/>
            <a:stCxn id="29702" idx="7"/>
          </p:cNvCxnSpPr>
          <p:nvPr/>
        </p:nvCxnSpPr>
        <p:spPr bwMode="auto">
          <a:xfrm flipV="1">
            <a:off x="5010573" y="1092412"/>
            <a:ext cx="1008380" cy="60572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2" name="AutoShape 26"/>
          <p:cNvCxnSpPr>
            <a:cxnSpLocks noChangeShapeType="1"/>
            <a:endCxn id="29703" idx="1"/>
          </p:cNvCxnSpPr>
          <p:nvPr/>
        </p:nvCxnSpPr>
        <p:spPr bwMode="auto">
          <a:xfrm flipV="1">
            <a:off x="4926542" y="1302491"/>
            <a:ext cx="1092412" cy="73177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3" name="AutoShape 27"/>
          <p:cNvCxnSpPr>
            <a:cxnSpLocks noChangeShapeType="1"/>
            <a:endCxn id="29702" idx="1"/>
          </p:cNvCxnSpPr>
          <p:nvPr/>
        </p:nvCxnSpPr>
        <p:spPr bwMode="auto">
          <a:xfrm rot="-5400000">
            <a:off x="4305058" y="1647371"/>
            <a:ext cx="486683" cy="58822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4" name="AutoShape 28"/>
          <p:cNvCxnSpPr>
            <a:cxnSpLocks noChangeShapeType="1"/>
            <a:stCxn id="29701" idx="3"/>
            <a:endCxn id="29702" idx="2"/>
          </p:cNvCxnSpPr>
          <p:nvPr/>
        </p:nvCxnSpPr>
        <p:spPr bwMode="auto">
          <a:xfrm>
            <a:off x="4170257" y="2269034"/>
            <a:ext cx="714269" cy="33594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64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24959" y="588222"/>
            <a:ext cx="9243483" cy="212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47" b="1"/>
              <a:t>            </a:t>
            </a:r>
            <a:r>
              <a:rPr lang="en-US" altLang="en-US" sz="2647" b="1">
                <a:solidFill>
                  <a:srgbClr val="FF0000"/>
                </a:solidFill>
              </a:rPr>
              <a:t>GOOSE RETRANSMISSION INTERVALS</a:t>
            </a:r>
            <a:r>
              <a:rPr lang="en-US" altLang="en-US" sz="2647"/>
              <a:t/>
            </a:r>
            <a:br>
              <a:rPr lang="en-US" altLang="en-US" sz="2647"/>
            </a:br>
            <a:endParaRPr lang="en-US" altLang="en-US" sz="2647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47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47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80" y="1428538"/>
            <a:ext cx="808279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72863" y="672254"/>
            <a:ext cx="9579610" cy="596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6" b="1">
                <a:solidFill>
                  <a:schemeClr val="accent2"/>
                </a:solidFill>
              </a:rPr>
              <a:t>INTEROPERABILITY</a:t>
            </a:r>
            <a:r>
              <a:rPr lang="en-US" altLang="en-US" sz="2206" b="1">
                <a:solidFill>
                  <a:srgbClr val="99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6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ABILITY OF TWO OR MORE IEDS FROM THE SAME VENDOR,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DIFFERENT VENDORS,TO EXCHANGE INFORMATION AND USES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THAT INFORMATION FOR CORRECT CO-OPERATION.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6" b="1">
                <a:solidFill>
                  <a:schemeClr val="accent2"/>
                </a:solidFill>
              </a:rPr>
              <a:t>INTERCHANGEABILITY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6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ABILITY TO REPLACE A DEVICE SUPPLIED BY ONE MANUFACTURER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WITH A DEVICE SUPPLIED BY ANOTHER MANUFACTURER, WITHOUT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MAKING CHANGE TO THE OTHER ELEMENTS IN THE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6" b="1" u="sng">
                <a:solidFill>
                  <a:srgbClr val="000099"/>
                </a:solidFill>
              </a:rPr>
              <a:t>INTERCHANGEABILITY IS BEYOND IEC 61850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206" b="1" u="sng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61" y="1785673"/>
            <a:ext cx="6575478" cy="46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943792" y="504190"/>
            <a:ext cx="8581734" cy="58822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IEC 61850 – Modeling Approach</a:t>
            </a:r>
            <a:endParaRPr lang="en-GB" altLang="en-US" b="1" smtClean="0"/>
          </a:p>
        </p:txBody>
      </p:sp>
    </p:spTree>
    <p:extLst>
      <p:ext uri="{BB962C8B-B14F-4D97-AF65-F5344CB8AC3E}">
        <p14:creationId xmlns:p14="http://schemas.microsoft.com/office/powerpoint/2010/main" val="2086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1061085" y="168063"/>
            <a:ext cx="8571230" cy="1260475"/>
          </a:xfrm>
        </p:spPr>
        <p:txBody>
          <a:bodyPr/>
          <a:lstStyle/>
          <a:p>
            <a:r>
              <a:rPr lang="en-US" altLang="en-US" smtClean="0"/>
              <a:t>Data Modeling in IEC 61850</a:t>
            </a:r>
            <a:endParaRPr lang="en-IN" altLang="en-US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3" y="1393525"/>
            <a:ext cx="9663642" cy="55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1296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Basic</a:t>
            </a:r>
            <a:r>
              <a:rPr sz="1400" b="1" spc="-5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Principle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605" y="2401407"/>
            <a:ext cx="6828970" cy="38255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7" y="361265"/>
            <a:ext cx="10385553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Data Modeling</a:t>
            </a:r>
            <a:r>
              <a:rPr spc="-65" dirty="0"/>
              <a:t> </a:t>
            </a:r>
            <a:r>
              <a:rPr dirty="0"/>
              <a:t>in</a:t>
            </a:r>
            <a:r>
              <a:rPr spc="5" dirty="0"/>
              <a:t> IEC61850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5467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44663" y="4800600"/>
            <a:ext cx="2486025" cy="868363"/>
            <a:chOff x="3584" y="3022"/>
            <a:chExt cx="1696" cy="547"/>
          </a:xfrm>
        </p:grpSpPr>
        <p:sp>
          <p:nvSpPr>
            <p:cNvPr id="5" name="Line 3"/>
            <p:cNvSpPr>
              <a:spLocks noChangeAspect="1" noChangeShapeType="1"/>
            </p:cNvSpPr>
            <p:nvPr/>
          </p:nvSpPr>
          <p:spPr bwMode="auto">
            <a:xfrm>
              <a:off x="3643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>
              <a:off x="3701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>
              <a:off x="3760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3819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3877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>
              <a:off x="3936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>
              <a:off x="3995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>
              <a:off x="4054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>
              <a:off x="4112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>
              <a:off x="4171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>
              <a:off x="4230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>
              <a:off x="4406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>
              <a:off x="4288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>
              <a:off x="4464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>
              <a:off x="4993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>
              <a:off x="5051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>
              <a:off x="3584" y="3198"/>
              <a:ext cx="1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>
              <a:off x="3584" y="3257"/>
              <a:ext cx="1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Line 21"/>
            <p:cNvSpPr>
              <a:spLocks noChangeAspect="1" noChangeShapeType="1"/>
            </p:cNvSpPr>
            <p:nvPr/>
          </p:nvSpPr>
          <p:spPr bwMode="auto">
            <a:xfrm>
              <a:off x="3584" y="3316"/>
              <a:ext cx="1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Line 22"/>
            <p:cNvSpPr>
              <a:spLocks noChangeAspect="1" noChangeShapeType="1"/>
            </p:cNvSpPr>
            <p:nvPr/>
          </p:nvSpPr>
          <p:spPr bwMode="auto">
            <a:xfrm>
              <a:off x="5136" y="3120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3"/>
            <p:cNvSpPr>
              <a:spLocks noChangeAspect="1" noChangeShapeType="1"/>
            </p:cNvSpPr>
            <p:nvPr/>
          </p:nvSpPr>
          <p:spPr bwMode="auto">
            <a:xfrm>
              <a:off x="5184" y="3120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Line 24"/>
            <p:cNvSpPr>
              <a:spLocks noChangeAspect="1" noChangeShapeType="1"/>
            </p:cNvSpPr>
            <p:nvPr/>
          </p:nvSpPr>
          <p:spPr bwMode="auto">
            <a:xfrm>
              <a:off x="5232" y="3120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5872163" y="4797425"/>
            <a:ext cx="2486025" cy="868363"/>
            <a:chOff x="3584" y="3022"/>
            <a:chExt cx="1696" cy="547"/>
          </a:xfrm>
        </p:grpSpPr>
        <p:sp>
          <p:nvSpPr>
            <p:cNvPr id="28" name="Line 26"/>
            <p:cNvSpPr>
              <a:spLocks noChangeAspect="1" noChangeShapeType="1"/>
            </p:cNvSpPr>
            <p:nvPr/>
          </p:nvSpPr>
          <p:spPr bwMode="auto">
            <a:xfrm>
              <a:off x="3643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7"/>
            <p:cNvSpPr>
              <a:spLocks noChangeAspect="1" noChangeShapeType="1"/>
            </p:cNvSpPr>
            <p:nvPr/>
          </p:nvSpPr>
          <p:spPr bwMode="auto">
            <a:xfrm>
              <a:off x="3701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Line 28"/>
            <p:cNvSpPr>
              <a:spLocks noChangeAspect="1" noChangeShapeType="1"/>
            </p:cNvSpPr>
            <p:nvPr/>
          </p:nvSpPr>
          <p:spPr bwMode="auto">
            <a:xfrm>
              <a:off x="3760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Line 29"/>
            <p:cNvSpPr>
              <a:spLocks noChangeAspect="1" noChangeShapeType="1"/>
            </p:cNvSpPr>
            <p:nvPr/>
          </p:nvSpPr>
          <p:spPr bwMode="auto">
            <a:xfrm>
              <a:off x="3819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Line 30"/>
            <p:cNvSpPr>
              <a:spLocks noChangeAspect="1" noChangeShapeType="1"/>
            </p:cNvSpPr>
            <p:nvPr/>
          </p:nvSpPr>
          <p:spPr bwMode="auto">
            <a:xfrm>
              <a:off x="3877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Line 31"/>
            <p:cNvSpPr>
              <a:spLocks noChangeAspect="1" noChangeShapeType="1"/>
            </p:cNvSpPr>
            <p:nvPr/>
          </p:nvSpPr>
          <p:spPr bwMode="auto">
            <a:xfrm>
              <a:off x="3936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Line 32"/>
            <p:cNvSpPr>
              <a:spLocks noChangeAspect="1" noChangeShapeType="1"/>
            </p:cNvSpPr>
            <p:nvPr/>
          </p:nvSpPr>
          <p:spPr bwMode="auto">
            <a:xfrm>
              <a:off x="3995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Line 33"/>
            <p:cNvSpPr>
              <a:spLocks noChangeAspect="1" noChangeShapeType="1"/>
            </p:cNvSpPr>
            <p:nvPr/>
          </p:nvSpPr>
          <p:spPr bwMode="auto">
            <a:xfrm>
              <a:off x="4054" y="3022"/>
              <a:ext cx="0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6" name="Line 34"/>
            <p:cNvSpPr>
              <a:spLocks noChangeAspect="1" noChangeShapeType="1"/>
            </p:cNvSpPr>
            <p:nvPr/>
          </p:nvSpPr>
          <p:spPr bwMode="auto">
            <a:xfrm>
              <a:off x="4112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Line 35"/>
            <p:cNvSpPr>
              <a:spLocks noChangeAspect="1" noChangeShapeType="1"/>
            </p:cNvSpPr>
            <p:nvPr/>
          </p:nvSpPr>
          <p:spPr bwMode="auto">
            <a:xfrm>
              <a:off x="4171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36"/>
            <p:cNvSpPr>
              <a:spLocks noChangeAspect="1" noChangeShapeType="1"/>
            </p:cNvSpPr>
            <p:nvPr/>
          </p:nvSpPr>
          <p:spPr bwMode="auto">
            <a:xfrm>
              <a:off x="4230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Line 37"/>
            <p:cNvSpPr>
              <a:spLocks noChangeAspect="1" noChangeShapeType="1"/>
            </p:cNvSpPr>
            <p:nvPr/>
          </p:nvSpPr>
          <p:spPr bwMode="auto">
            <a:xfrm>
              <a:off x="4406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Line 38"/>
            <p:cNvSpPr>
              <a:spLocks noChangeAspect="1" noChangeShapeType="1"/>
            </p:cNvSpPr>
            <p:nvPr/>
          </p:nvSpPr>
          <p:spPr bwMode="auto">
            <a:xfrm>
              <a:off x="4288" y="3140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Line 39"/>
            <p:cNvSpPr>
              <a:spLocks noChangeAspect="1" noChangeShapeType="1"/>
            </p:cNvSpPr>
            <p:nvPr/>
          </p:nvSpPr>
          <p:spPr bwMode="auto">
            <a:xfrm>
              <a:off x="4464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Line 40"/>
            <p:cNvSpPr>
              <a:spLocks noChangeAspect="1" noChangeShapeType="1"/>
            </p:cNvSpPr>
            <p:nvPr/>
          </p:nvSpPr>
          <p:spPr bwMode="auto">
            <a:xfrm>
              <a:off x="4993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Line 41"/>
            <p:cNvSpPr>
              <a:spLocks noChangeAspect="1" noChangeShapeType="1"/>
            </p:cNvSpPr>
            <p:nvPr/>
          </p:nvSpPr>
          <p:spPr bwMode="auto">
            <a:xfrm>
              <a:off x="5051" y="3022"/>
              <a:ext cx="0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Line 42"/>
            <p:cNvSpPr>
              <a:spLocks noChangeAspect="1" noChangeShapeType="1"/>
            </p:cNvSpPr>
            <p:nvPr/>
          </p:nvSpPr>
          <p:spPr bwMode="auto">
            <a:xfrm>
              <a:off x="3584" y="3198"/>
              <a:ext cx="1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Line 43"/>
            <p:cNvSpPr>
              <a:spLocks noChangeAspect="1" noChangeShapeType="1"/>
            </p:cNvSpPr>
            <p:nvPr/>
          </p:nvSpPr>
          <p:spPr bwMode="auto">
            <a:xfrm>
              <a:off x="3584" y="3257"/>
              <a:ext cx="1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Line 44"/>
            <p:cNvSpPr>
              <a:spLocks noChangeAspect="1" noChangeShapeType="1"/>
            </p:cNvSpPr>
            <p:nvPr/>
          </p:nvSpPr>
          <p:spPr bwMode="auto">
            <a:xfrm>
              <a:off x="3584" y="3316"/>
              <a:ext cx="1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Line 45"/>
            <p:cNvSpPr>
              <a:spLocks noChangeAspect="1" noChangeShapeType="1"/>
            </p:cNvSpPr>
            <p:nvPr/>
          </p:nvSpPr>
          <p:spPr bwMode="auto">
            <a:xfrm>
              <a:off x="5136" y="3120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Line 46"/>
            <p:cNvSpPr>
              <a:spLocks noChangeAspect="1" noChangeShapeType="1"/>
            </p:cNvSpPr>
            <p:nvPr/>
          </p:nvSpPr>
          <p:spPr bwMode="auto">
            <a:xfrm>
              <a:off x="5184" y="3120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Line 47"/>
            <p:cNvSpPr>
              <a:spLocks noChangeAspect="1" noChangeShapeType="1"/>
            </p:cNvSpPr>
            <p:nvPr/>
          </p:nvSpPr>
          <p:spPr bwMode="auto">
            <a:xfrm>
              <a:off x="5232" y="3120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0" name="Rectangle 54"/>
          <p:cNvSpPr>
            <a:spLocks noChangeAspect="1" noChangeArrowheads="1"/>
          </p:cNvSpPr>
          <p:nvPr/>
        </p:nvSpPr>
        <p:spPr bwMode="auto">
          <a:xfrm>
            <a:off x="2828925" y="1117600"/>
            <a:ext cx="8032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51" name="Rectangle 55"/>
          <p:cNvSpPr>
            <a:spLocks noChangeAspect="1" noChangeArrowheads="1"/>
          </p:cNvSpPr>
          <p:nvPr/>
        </p:nvSpPr>
        <p:spPr bwMode="auto">
          <a:xfrm>
            <a:off x="2790825" y="1163638"/>
            <a:ext cx="668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Center</a:t>
            </a:r>
            <a:endParaRPr lang="en-GB" alt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6"/>
          <p:cNvSpPr>
            <a:spLocks noChangeAspect="1" noChangeArrowheads="1"/>
          </p:cNvSpPr>
          <p:nvPr/>
        </p:nvSpPr>
        <p:spPr bwMode="auto">
          <a:xfrm>
            <a:off x="2686050" y="1684338"/>
            <a:ext cx="10048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53" name="Rectangle 57"/>
          <p:cNvSpPr>
            <a:spLocks noChangeAspect="1" noChangeArrowheads="1"/>
          </p:cNvSpPr>
          <p:nvPr/>
        </p:nvSpPr>
        <p:spPr bwMode="auto">
          <a:xfrm>
            <a:off x="2686050" y="1897063"/>
            <a:ext cx="9318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54" name="Rectangle 58"/>
          <p:cNvSpPr>
            <a:spLocks noChangeAspect="1" noChangeArrowheads="1"/>
          </p:cNvSpPr>
          <p:nvPr/>
        </p:nvSpPr>
        <p:spPr bwMode="auto">
          <a:xfrm>
            <a:off x="6326188" y="1298575"/>
            <a:ext cx="4349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55" name="Rectangle 59"/>
          <p:cNvSpPr>
            <a:spLocks noChangeAspect="1" noChangeArrowheads="1"/>
          </p:cNvSpPr>
          <p:nvPr/>
        </p:nvSpPr>
        <p:spPr bwMode="auto">
          <a:xfrm>
            <a:off x="4067175" y="1295400"/>
            <a:ext cx="376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HMI</a:t>
            </a:r>
          </a:p>
        </p:txBody>
      </p:sp>
      <p:grpSp>
        <p:nvGrpSpPr>
          <p:cNvPr id="56" name="Group 60"/>
          <p:cNvGrpSpPr>
            <a:grpSpLocks noChangeAspect="1"/>
          </p:cNvGrpSpPr>
          <p:nvPr/>
        </p:nvGrpSpPr>
        <p:grpSpPr bwMode="auto">
          <a:xfrm>
            <a:off x="6235700" y="1249363"/>
            <a:ext cx="700088" cy="860425"/>
            <a:chOff x="9386" y="7949"/>
            <a:chExt cx="920" cy="1355"/>
          </a:xfrm>
        </p:grpSpPr>
        <p:sp>
          <p:nvSpPr>
            <p:cNvPr id="57" name="Freeform 61"/>
            <p:cNvSpPr>
              <a:spLocks noChangeAspect="1"/>
            </p:cNvSpPr>
            <p:nvPr/>
          </p:nvSpPr>
          <p:spPr bwMode="auto">
            <a:xfrm>
              <a:off x="9386" y="9061"/>
              <a:ext cx="915" cy="215"/>
            </a:xfrm>
            <a:custGeom>
              <a:avLst/>
              <a:gdLst>
                <a:gd name="T0" fmla="*/ 576 w 259"/>
                <a:gd name="T1" fmla="*/ 0 h 60"/>
                <a:gd name="T2" fmla="*/ 0 w 259"/>
                <a:gd name="T3" fmla="*/ 2759 h 60"/>
                <a:gd name="T4" fmla="*/ 11422 w 259"/>
                <a:gd name="T5" fmla="*/ 2759 h 60"/>
                <a:gd name="T6" fmla="*/ 10934 w 259"/>
                <a:gd name="T7" fmla="*/ 0 h 60"/>
                <a:gd name="T8" fmla="*/ 576 w 2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60">
                  <a:moveTo>
                    <a:pt x="13" y="0"/>
                  </a:moveTo>
                  <a:lnTo>
                    <a:pt x="0" y="60"/>
                  </a:lnTo>
                  <a:lnTo>
                    <a:pt x="259" y="60"/>
                  </a:lnTo>
                  <a:lnTo>
                    <a:pt x="24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58" name="Freeform 62"/>
            <p:cNvSpPr>
              <a:spLocks noChangeAspect="1"/>
            </p:cNvSpPr>
            <p:nvPr/>
          </p:nvSpPr>
          <p:spPr bwMode="auto">
            <a:xfrm>
              <a:off x="9433" y="9091"/>
              <a:ext cx="825" cy="173"/>
            </a:xfrm>
            <a:custGeom>
              <a:avLst/>
              <a:gdLst>
                <a:gd name="T0" fmla="*/ 522 w 234"/>
                <a:gd name="T1" fmla="*/ 0 h 48"/>
                <a:gd name="T2" fmla="*/ 0 w 234"/>
                <a:gd name="T3" fmla="*/ 2249 h 48"/>
                <a:gd name="T4" fmla="*/ 10256 w 234"/>
                <a:gd name="T5" fmla="*/ 2249 h 48"/>
                <a:gd name="T6" fmla="*/ 9858 w 234"/>
                <a:gd name="T7" fmla="*/ 0 h 48"/>
                <a:gd name="T8" fmla="*/ 522 w 23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48">
                  <a:moveTo>
                    <a:pt x="12" y="0"/>
                  </a:moveTo>
                  <a:lnTo>
                    <a:pt x="0" y="48"/>
                  </a:lnTo>
                  <a:lnTo>
                    <a:pt x="234" y="48"/>
                  </a:lnTo>
                  <a:lnTo>
                    <a:pt x="22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59" name="Freeform 63"/>
            <p:cNvSpPr>
              <a:spLocks noChangeAspect="1"/>
            </p:cNvSpPr>
            <p:nvPr/>
          </p:nvSpPr>
          <p:spPr bwMode="auto">
            <a:xfrm>
              <a:off x="10081" y="9101"/>
              <a:ext cx="165" cy="158"/>
            </a:xfrm>
            <a:custGeom>
              <a:avLst/>
              <a:gdLst>
                <a:gd name="T0" fmla="*/ 0 w 47"/>
                <a:gd name="T1" fmla="*/ 0 h 44"/>
                <a:gd name="T2" fmla="*/ 1724 w 47"/>
                <a:gd name="T3" fmla="*/ 0 h 44"/>
                <a:gd name="T4" fmla="*/ 2033 w 47"/>
                <a:gd name="T5" fmla="*/ 2036 h 44"/>
                <a:gd name="T6" fmla="*/ 172 w 47"/>
                <a:gd name="T7" fmla="*/ 2036 h 44"/>
                <a:gd name="T8" fmla="*/ 0 w 47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4">
                  <a:moveTo>
                    <a:pt x="0" y="0"/>
                  </a:moveTo>
                  <a:lnTo>
                    <a:pt x="40" y="0"/>
                  </a:lnTo>
                  <a:lnTo>
                    <a:pt x="47" y="44"/>
                  </a:lnTo>
                  <a:lnTo>
                    <a:pt x="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0" name="Freeform 64"/>
            <p:cNvSpPr>
              <a:spLocks noChangeAspect="1"/>
            </p:cNvSpPr>
            <p:nvPr/>
          </p:nvSpPr>
          <p:spPr bwMode="auto">
            <a:xfrm>
              <a:off x="9566" y="9101"/>
              <a:ext cx="512" cy="158"/>
            </a:xfrm>
            <a:custGeom>
              <a:avLst/>
              <a:gdLst>
                <a:gd name="T0" fmla="*/ 311 w 145"/>
                <a:gd name="T1" fmla="*/ 0 h 44"/>
                <a:gd name="T2" fmla="*/ 6208 w 145"/>
                <a:gd name="T3" fmla="*/ 0 h 44"/>
                <a:gd name="T4" fmla="*/ 6384 w 145"/>
                <a:gd name="T5" fmla="*/ 2036 h 44"/>
                <a:gd name="T6" fmla="*/ 0 w 145"/>
                <a:gd name="T7" fmla="*/ 2036 h 44"/>
                <a:gd name="T8" fmla="*/ 311 w 14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44">
                  <a:moveTo>
                    <a:pt x="7" y="0"/>
                  </a:moveTo>
                  <a:lnTo>
                    <a:pt x="141" y="0"/>
                  </a:lnTo>
                  <a:lnTo>
                    <a:pt x="145" y="4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1" name="Freeform 65"/>
            <p:cNvSpPr>
              <a:spLocks noChangeAspect="1"/>
            </p:cNvSpPr>
            <p:nvPr/>
          </p:nvSpPr>
          <p:spPr bwMode="auto">
            <a:xfrm>
              <a:off x="9446" y="9101"/>
              <a:ext cx="127" cy="158"/>
            </a:xfrm>
            <a:custGeom>
              <a:avLst/>
              <a:gdLst>
                <a:gd name="T0" fmla="*/ 434 w 36"/>
                <a:gd name="T1" fmla="*/ 0 h 44"/>
                <a:gd name="T2" fmla="*/ 1580 w 36"/>
                <a:gd name="T3" fmla="*/ 0 h 44"/>
                <a:gd name="T4" fmla="*/ 1231 w 36"/>
                <a:gd name="T5" fmla="*/ 2036 h 44"/>
                <a:gd name="T6" fmla="*/ 0 w 36"/>
                <a:gd name="T7" fmla="*/ 2036 h 44"/>
                <a:gd name="T8" fmla="*/ 434 w 3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4">
                  <a:moveTo>
                    <a:pt x="10" y="0"/>
                  </a:moveTo>
                  <a:lnTo>
                    <a:pt x="36" y="0"/>
                  </a:lnTo>
                  <a:lnTo>
                    <a:pt x="28" y="44"/>
                  </a:lnTo>
                  <a:lnTo>
                    <a:pt x="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2" name="Rectangle 66"/>
            <p:cNvSpPr>
              <a:spLocks noChangeAspect="1" noChangeArrowheads="1"/>
            </p:cNvSpPr>
            <p:nvPr/>
          </p:nvSpPr>
          <p:spPr bwMode="auto">
            <a:xfrm>
              <a:off x="9386" y="9276"/>
              <a:ext cx="920" cy="28"/>
            </a:xfrm>
            <a:prstGeom prst="rect">
              <a:avLst/>
            </a:prstGeom>
            <a:solidFill>
              <a:srgbClr val="999999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63" name="Freeform 67"/>
            <p:cNvSpPr>
              <a:spLocks noChangeAspect="1"/>
            </p:cNvSpPr>
            <p:nvPr/>
          </p:nvSpPr>
          <p:spPr bwMode="auto">
            <a:xfrm>
              <a:off x="9443" y="9231"/>
              <a:ext cx="103" cy="25"/>
            </a:xfrm>
            <a:custGeom>
              <a:avLst/>
              <a:gdLst>
                <a:gd name="T0" fmla="*/ 0 w 29"/>
                <a:gd name="T1" fmla="*/ 318 h 7"/>
                <a:gd name="T2" fmla="*/ 1211 w 29"/>
                <a:gd name="T3" fmla="*/ 318 h 7"/>
                <a:gd name="T4" fmla="*/ 1300 w 29"/>
                <a:gd name="T5" fmla="*/ 0 h 7"/>
                <a:gd name="T6" fmla="*/ 50 w 29"/>
                <a:gd name="T7" fmla="*/ 0 h 7"/>
                <a:gd name="T8" fmla="*/ 0 w 29"/>
                <a:gd name="T9" fmla="*/ 3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">
                  <a:moveTo>
                    <a:pt x="0" y="7"/>
                  </a:moveTo>
                  <a:lnTo>
                    <a:pt x="27" y="7"/>
                  </a:lnTo>
                  <a:lnTo>
                    <a:pt x="29" y="0"/>
                  </a:ln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4" name="Freeform 68"/>
            <p:cNvSpPr>
              <a:spLocks noChangeAspect="1"/>
            </p:cNvSpPr>
            <p:nvPr/>
          </p:nvSpPr>
          <p:spPr bwMode="auto">
            <a:xfrm>
              <a:off x="9451" y="9206"/>
              <a:ext cx="45" cy="20"/>
            </a:xfrm>
            <a:custGeom>
              <a:avLst/>
              <a:gdLst>
                <a:gd name="T0" fmla="*/ 83 w 13"/>
                <a:gd name="T1" fmla="*/ 0 h 6"/>
                <a:gd name="T2" fmla="*/ 540 w 13"/>
                <a:gd name="T3" fmla="*/ 0 h 6"/>
                <a:gd name="T4" fmla="*/ 502 w 13"/>
                <a:gd name="T5" fmla="*/ 223 h 6"/>
                <a:gd name="T6" fmla="*/ 0 w 13"/>
                <a:gd name="T7" fmla="*/ 223 h 6"/>
                <a:gd name="T8" fmla="*/ 83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2" y="0"/>
                  </a:moveTo>
                  <a:lnTo>
                    <a:pt x="13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5" name="Freeform 69"/>
            <p:cNvSpPr>
              <a:spLocks noChangeAspect="1"/>
            </p:cNvSpPr>
            <p:nvPr/>
          </p:nvSpPr>
          <p:spPr bwMode="auto">
            <a:xfrm>
              <a:off x="9498" y="9206"/>
              <a:ext cx="50" cy="20"/>
            </a:xfrm>
            <a:custGeom>
              <a:avLst/>
              <a:gdLst>
                <a:gd name="T0" fmla="*/ 639 w 14"/>
                <a:gd name="T1" fmla="*/ 0 h 6"/>
                <a:gd name="T2" fmla="*/ 586 w 14"/>
                <a:gd name="T3" fmla="*/ 223 h 6"/>
                <a:gd name="T4" fmla="*/ 0 w 14"/>
                <a:gd name="T5" fmla="*/ 223 h 6"/>
                <a:gd name="T6" fmla="*/ 50 w 14"/>
                <a:gd name="T7" fmla="*/ 0 h 6"/>
                <a:gd name="T8" fmla="*/ 63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3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6" name="Freeform 70"/>
            <p:cNvSpPr>
              <a:spLocks noChangeAspect="1"/>
            </p:cNvSpPr>
            <p:nvPr/>
          </p:nvSpPr>
          <p:spPr bwMode="auto">
            <a:xfrm>
              <a:off x="9456" y="9176"/>
              <a:ext cx="42" cy="25"/>
            </a:xfrm>
            <a:custGeom>
              <a:avLst/>
              <a:gdLst>
                <a:gd name="T0" fmla="*/ 49 w 12"/>
                <a:gd name="T1" fmla="*/ 0 h 7"/>
                <a:gd name="T2" fmla="*/ 0 w 12"/>
                <a:gd name="T3" fmla="*/ 318 h 7"/>
                <a:gd name="T4" fmla="*/ 480 w 12"/>
                <a:gd name="T5" fmla="*/ 318 h 7"/>
                <a:gd name="T6" fmla="*/ 515 w 12"/>
                <a:gd name="T7" fmla="*/ 0 h 7"/>
                <a:gd name="T8" fmla="*/ 49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0" y="7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7" name="Freeform 71"/>
            <p:cNvSpPr>
              <a:spLocks noChangeAspect="1"/>
            </p:cNvSpPr>
            <p:nvPr/>
          </p:nvSpPr>
          <p:spPr bwMode="auto">
            <a:xfrm>
              <a:off x="9503" y="9176"/>
              <a:ext cx="50" cy="25"/>
            </a:xfrm>
            <a:custGeom>
              <a:avLst/>
              <a:gdLst>
                <a:gd name="T0" fmla="*/ 639 w 14"/>
                <a:gd name="T1" fmla="*/ 0 h 7"/>
                <a:gd name="T2" fmla="*/ 586 w 14"/>
                <a:gd name="T3" fmla="*/ 318 h 7"/>
                <a:gd name="T4" fmla="*/ 0 w 14"/>
                <a:gd name="T5" fmla="*/ 318 h 7"/>
                <a:gd name="T6" fmla="*/ 139 w 14"/>
                <a:gd name="T7" fmla="*/ 0 h 7"/>
                <a:gd name="T8" fmla="*/ 63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3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8" name="Freeform 72"/>
            <p:cNvSpPr>
              <a:spLocks noChangeAspect="1"/>
            </p:cNvSpPr>
            <p:nvPr/>
          </p:nvSpPr>
          <p:spPr bwMode="auto">
            <a:xfrm>
              <a:off x="9461" y="9151"/>
              <a:ext cx="50" cy="23"/>
            </a:xfrm>
            <a:custGeom>
              <a:avLst/>
              <a:gdLst>
                <a:gd name="T0" fmla="*/ 89 w 14"/>
                <a:gd name="T1" fmla="*/ 0 h 6"/>
                <a:gd name="T2" fmla="*/ 0 w 14"/>
                <a:gd name="T3" fmla="*/ 337 h 6"/>
                <a:gd name="T4" fmla="*/ 550 w 14"/>
                <a:gd name="T5" fmla="*/ 337 h 6"/>
                <a:gd name="T6" fmla="*/ 639 w 14"/>
                <a:gd name="T7" fmla="*/ 0 h 6"/>
                <a:gd name="T8" fmla="*/ 8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2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69" name="Freeform 73"/>
            <p:cNvSpPr>
              <a:spLocks noChangeAspect="1"/>
            </p:cNvSpPr>
            <p:nvPr/>
          </p:nvSpPr>
          <p:spPr bwMode="auto">
            <a:xfrm>
              <a:off x="9513" y="9151"/>
              <a:ext cx="43" cy="23"/>
            </a:xfrm>
            <a:custGeom>
              <a:avLst/>
              <a:gdLst>
                <a:gd name="T0" fmla="*/ 552 w 12"/>
                <a:gd name="T1" fmla="*/ 0 h 6"/>
                <a:gd name="T2" fmla="*/ 552 w 12"/>
                <a:gd name="T3" fmla="*/ 337 h 6"/>
                <a:gd name="T4" fmla="*/ 0 w 12"/>
                <a:gd name="T5" fmla="*/ 337 h 6"/>
                <a:gd name="T6" fmla="*/ 50 w 12"/>
                <a:gd name="T7" fmla="*/ 0 h 6"/>
                <a:gd name="T8" fmla="*/ 552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0" name="Freeform 74"/>
            <p:cNvSpPr>
              <a:spLocks noChangeAspect="1"/>
            </p:cNvSpPr>
            <p:nvPr/>
          </p:nvSpPr>
          <p:spPr bwMode="auto">
            <a:xfrm>
              <a:off x="9468" y="9126"/>
              <a:ext cx="45" cy="23"/>
            </a:xfrm>
            <a:custGeom>
              <a:avLst/>
              <a:gdLst>
                <a:gd name="T0" fmla="*/ 83 w 13"/>
                <a:gd name="T1" fmla="*/ 0 h 6"/>
                <a:gd name="T2" fmla="*/ 0 w 13"/>
                <a:gd name="T3" fmla="*/ 337 h 6"/>
                <a:gd name="T4" fmla="*/ 502 w 13"/>
                <a:gd name="T5" fmla="*/ 337 h 6"/>
                <a:gd name="T6" fmla="*/ 540 w 13"/>
                <a:gd name="T7" fmla="*/ 0 h 6"/>
                <a:gd name="T8" fmla="*/ 83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2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1" name="Freeform 75"/>
            <p:cNvSpPr>
              <a:spLocks noChangeAspect="1"/>
            </p:cNvSpPr>
            <p:nvPr/>
          </p:nvSpPr>
          <p:spPr bwMode="auto">
            <a:xfrm>
              <a:off x="9516" y="9126"/>
              <a:ext cx="50" cy="23"/>
            </a:xfrm>
            <a:custGeom>
              <a:avLst/>
              <a:gdLst>
                <a:gd name="T0" fmla="*/ 639 w 14"/>
                <a:gd name="T1" fmla="*/ 0 h 6"/>
                <a:gd name="T2" fmla="*/ 496 w 14"/>
                <a:gd name="T3" fmla="*/ 337 h 6"/>
                <a:gd name="T4" fmla="*/ 0 w 14"/>
                <a:gd name="T5" fmla="*/ 337 h 6"/>
                <a:gd name="T6" fmla="*/ 50 w 14"/>
                <a:gd name="T7" fmla="*/ 0 h 6"/>
                <a:gd name="T8" fmla="*/ 63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1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2" name="Freeform 76"/>
            <p:cNvSpPr>
              <a:spLocks noChangeAspect="1"/>
            </p:cNvSpPr>
            <p:nvPr/>
          </p:nvSpPr>
          <p:spPr bwMode="auto">
            <a:xfrm>
              <a:off x="9476" y="9096"/>
              <a:ext cx="40" cy="23"/>
            </a:xfrm>
            <a:custGeom>
              <a:avLst/>
              <a:gdLst>
                <a:gd name="T0" fmla="*/ 33 w 12"/>
                <a:gd name="T1" fmla="*/ 0 h 6"/>
                <a:gd name="T2" fmla="*/ 0 w 12"/>
                <a:gd name="T3" fmla="*/ 337 h 6"/>
                <a:gd name="T4" fmla="*/ 410 w 12"/>
                <a:gd name="T5" fmla="*/ 337 h 6"/>
                <a:gd name="T6" fmla="*/ 443 w 12"/>
                <a:gd name="T7" fmla="*/ 0 h 6"/>
                <a:gd name="T8" fmla="*/ 33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3" name="Freeform 77"/>
            <p:cNvSpPr>
              <a:spLocks noChangeAspect="1"/>
            </p:cNvSpPr>
            <p:nvPr/>
          </p:nvSpPr>
          <p:spPr bwMode="auto">
            <a:xfrm>
              <a:off x="9521" y="9096"/>
              <a:ext cx="50" cy="23"/>
            </a:xfrm>
            <a:custGeom>
              <a:avLst/>
              <a:gdLst>
                <a:gd name="T0" fmla="*/ 639 w 14"/>
                <a:gd name="T1" fmla="*/ 0 h 6"/>
                <a:gd name="T2" fmla="*/ 586 w 14"/>
                <a:gd name="T3" fmla="*/ 337 h 6"/>
                <a:gd name="T4" fmla="*/ 0 w 14"/>
                <a:gd name="T5" fmla="*/ 337 h 6"/>
                <a:gd name="T6" fmla="*/ 139 w 14"/>
                <a:gd name="T7" fmla="*/ 0 h 6"/>
                <a:gd name="T8" fmla="*/ 63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3" y="6"/>
                  </a:lnTo>
                  <a:lnTo>
                    <a:pt x="0" y="6"/>
                  </a:lnTo>
                  <a:lnTo>
                    <a:pt x="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4" name="Freeform 78"/>
            <p:cNvSpPr>
              <a:spLocks noChangeAspect="1"/>
            </p:cNvSpPr>
            <p:nvPr/>
          </p:nvSpPr>
          <p:spPr bwMode="auto">
            <a:xfrm>
              <a:off x="9583" y="9096"/>
              <a:ext cx="480" cy="23"/>
            </a:xfrm>
            <a:custGeom>
              <a:avLst/>
              <a:gdLst>
                <a:gd name="T0" fmla="*/ 49 w 136"/>
                <a:gd name="T1" fmla="*/ 0 h 6"/>
                <a:gd name="T2" fmla="*/ 5929 w 136"/>
                <a:gd name="T3" fmla="*/ 0 h 6"/>
                <a:gd name="T4" fmla="*/ 5979 w 136"/>
                <a:gd name="T5" fmla="*/ 337 h 6"/>
                <a:gd name="T6" fmla="*/ 0 w 136"/>
                <a:gd name="T7" fmla="*/ 337 h 6"/>
                <a:gd name="T8" fmla="*/ 49 w 13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6">
                  <a:moveTo>
                    <a:pt x="1" y="0"/>
                  </a:moveTo>
                  <a:lnTo>
                    <a:pt x="135" y="0"/>
                  </a:lnTo>
                  <a:lnTo>
                    <a:pt x="136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5" name="Freeform 79"/>
            <p:cNvSpPr>
              <a:spLocks noChangeAspect="1"/>
            </p:cNvSpPr>
            <p:nvPr/>
          </p:nvSpPr>
          <p:spPr bwMode="auto">
            <a:xfrm>
              <a:off x="9576" y="9126"/>
              <a:ext cx="487" cy="25"/>
            </a:xfrm>
            <a:custGeom>
              <a:avLst/>
              <a:gdLst>
                <a:gd name="T0" fmla="*/ 88 w 138"/>
                <a:gd name="T1" fmla="*/ 0 h 7"/>
                <a:gd name="T2" fmla="*/ 6066 w 138"/>
                <a:gd name="T3" fmla="*/ 0 h 7"/>
                <a:gd name="T4" fmla="*/ 6066 w 138"/>
                <a:gd name="T5" fmla="*/ 318 h 7"/>
                <a:gd name="T6" fmla="*/ 0 w 138"/>
                <a:gd name="T7" fmla="*/ 318 h 7"/>
                <a:gd name="T8" fmla="*/ 88 w 13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7">
                  <a:moveTo>
                    <a:pt x="2" y="0"/>
                  </a:moveTo>
                  <a:lnTo>
                    <a:pt x="138" y="0"/>
                  </a:lnTo>
                  <a:lnTo>
                    <a:pt x="138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6" name="Freeform 80"/>
            <p:cNvSpPr>
              <a:spLocks noChangeAspect="1"/>
            </p:cNvSpPr>
            <p:nvPr/>
          </p:nvSpPr>
          <p:spPr bwMode="auto">
            <a:xfrm>
              <a:off x="9618" y="9151"/>
              <a:ext cx="410" cy="23"/>
            </a:xfrm>
            <a:custGeom>
              <a:avLst/>
              <a:gdLst>
                <a:gd name="T0" fmla="*/ 0 w 116"/>
                <a:gd name="T1" fmla="*/ 0 h 6"/>
                <a:gd name="T2" fmla="*/ 0 w 116"/>
                <a:gd name="T3" fmla="*/ 337 h 6"/>
                <a:gd name="T4" fmla="*/ 5121 w 116"/>
                <a:gd name="T5" fmla="*/ 337 h 6"/>
                <a:gd name="T6" fmla="*/ 5121 w 116"/>
                <a:gd name="T7" fmla="*/ 0 h 6"/>
                <a:gd name="T8" fmla="*/ 88 w 116"/>
                <a:gd name="T9" fmla="*/ 0 h 6"/>
                <a:gd name="T10" fmla="*/ 0 w 1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6">
                  <a:moveTo>
                    <a:pt x="0" y="0"/>
                  </a:moveTo>
                  <a:lnTo>
                    <a:pt x="0" y="6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7" name="Freeform 81"/>
            <p:cNvSpPr>
              <a:spLocks noChangeAspect="1"/>
            </p:cNvSpPr>
            <p:nvPr/>
          </p:nvSpPr>
          <p:spPr bwMode="auto">
            <a:xfrm>
              <a:off x="9623" y="9176"/>
              <a:ext cx="398" cy="25"/>
            </a:xfrm>
            <a:custGeom>
              <a:avLst/>
              <a:gdLst>
                <a:gd name="T0" fmla="*/ 49 w 113"/>
                <a:gd name="T1" fmla="*/ 0 h 7"/>
                <a:gd name="T2" fmla="*/ 0 w 113"/>
                <a:gd name="T3" fmla="*/ 318 h 7"/>
                <a:gd name="T4" fmla="*/ 4938 w 113"/>
                <a:gd name="T5" fmla="*/ 318 h 7"/>
                <a:gd name="T6" fmla="*/ 4938 w 113"/>
                <a:gd name="T7" fmla="*/ 0 h 7"/>
                <a:gd name="T8" fmla="*/ 88 w 113"/>
                <a:gd name="T9" fmla="*/ 0 h 7"/>
                <a:gd name="T10" fmla="*/ 49 w 11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7">
                  <a:moveTo>
                    <a:pt x="1" y="0"/>
                  </a:moveTo>
                  <a:lnTo>
                    <a:pt x="0" y="7"/>
                  </a:lnTo>
                  <a:lnTo>
                    <a:pt x="113" y="7"/>
                  </a:lnTo>
                  <a:lnTo>
                    <a:pt x="11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8" name="Freeform 82"/>
            <p:cNvSpPr>
              <a:spLocks noChangeAspect="1"/>
            </p:cNvSpPr>
            <p:nvPr/>
          </p:nvSpPr>
          <p:spPr bwMode="auto">
            <a:xfrm>
              <a:off x="9631" y="9206"/>
              <a:ext cx="380" cy="20"/>
            </a:xfrm>
            <a:custGeom>
              <a:avLst/>
              <a:gdLst>
                <a:gd name="T0" fmla="*/ 0 w 108"/>
                <a:gd name="T1" fmla="*/ 0 h 6"/>
                <a:gd name="T2" fmla="*/ 0 w 108"/>
                <a:gd name="T3" fmla="*/ 223 h 6"/>
                <a:gd name="T4" fmla="*/ 4704 w 108"/>
                <a:gd name="T5" fmla="*/ 223 h 6"/>
                <a:gd name="T6" fmla="*/ 4704 w 108"/>
                <a:gd name="T7" fmla="*/ 0 h 6"/>
                <a:gd name="T8" fmla="*/ 137 w 108"/>
                <a:gd name="T9" fmla="*/ 0 h 6"/>
                <a:gd name="T10" fmla="*/ 0 w 10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6">
                  <a:moveTo>
                    <a:pt x="0" y="0"/>
                  </a:moveTo>
                  <a:lnTo>
                    <a:pt x="0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79" name="Freeform 83"/>
            <p:cNvSpPr>
              <a:spLocks noChangeAspect="1"/>
            </p:cNvSpPr>
            <p:nvPr/>
          </p:nvSpPr>
          <p:spPr bwMode="auto">
            <a:xfrm>
              <a:off x="9573" y="9151"/>
              <a:ext cx="40" cy="23"/>
            </a:xfrm>
            <a:custGeom>
              <a:avLst/>
              <a:gdLst>
                <a:gd name="T0" fmla="*/ 55 w 11"/>
                <a:gd name="T1" fmla="*/ 0 h 6"/>
                <a:gd name="T2" fmla="*/ 527 w 11"/>
                <a:gd name="T3" fmla="*/ 0 h 6"/>
                <a:gd name="T4" fmla="*/ 476 w 11"/>
                <a:gd name="T5" fmla="*/ 337 h 6"/>
                <a:gd name="T6" fmla="*/ 0 w 11"/>
                <a:gd name="T7" fmla="*/ 337 h 6"/>
                <a:gd name="T8" fmla="*/ 55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" y="0"/>
                  </a:moveTo>
                  <a:lnTo>
                    <a:pt x="11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0" name="Rectangle 84"/>
            <p:cNvSpPr>
              <a:spLocks noChangeAspect="1" noChangeArrowheads="1"/>
            </p:cNvSpPr>
            <p:nvPr/>
          </p:nvSpPr>
          <p:spPr bwMode="auto">
            <a:xfrm>
              <a:off x="10038" y="9151"/>
              <a:ext cx="25" cy="23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81" name="Freeform 85"/>
            <p:cNvSpPr>
              <a:spLocks noChangeAspect="1"/>
            </p:cNvSpPr>
            <p:nvPr/>
          </p:nvSpPr>
          <p:spPr bwMode="auto">
            <a:xfrm>
              <a:off x="9571" y="9176"/>
              <a:ext cx="47" cy="25"/>
            </a:xfrm>
            <a:custGeom>
              <a:avLst/>
              <a:gdLst>
                <a:gd name="T0" fmla="*/ 34 w 14"/>
                <a:gd name="T1" fmla="*/ 0 h 7"/>
                <a:gd name="T2" fmla="*/ 530 w 14"/>
                <a:gd name="T3" fmla="*/ 0 h 7"/>
                <a:gd name="T4" fmla="*/ 450 w 14"/>
                <a:gd name="T5" fmla="*/ 318 h 7"/>
                <a:gd name="T6" fmla="*/ 0 w 14"/>
                <a:gd name="T7" fmla="*/ 318 h 7"/>
                <a:gd name="T8" fmla="*/ 34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lnTo>
                    <a:pt x="14" y="0"/>
                  </a:lnTo>
                  <a:lnTo>
                    <a:pt x="1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2" name="Freeform 86"/>
            <p:cNvSpPr>
              <a:spLocks noChangeAspect="1"/>
            </p:cNvSpPr>
            <p:nvPr/>
          </p:nvSpPr>
          <p:spPr bwMode="auto">
            <a:xfrm>
              <a:off x="10026" y="9176"/>
              <a:ext cx="45" cy="25"/>
            </a:xfrm>
            <a:custGeom>
              <a:avLst/>
              <a:gdLst>
                <a:gd name="T0" fmla="*/ 457 w 13"/>
                <a:gd name="T1" fmla="*/ 0 h 7"/>
                <a:gd name="T2" fmla="*/ 0 w 13"/>
                <a:gd name="T3" fmla="*/ 0 h 7"/>
                <a:gd name="T4" fmla="*/ 35 w 13"/>
                <a:gd name="T5" fmla="*/ 318 h 7"/>
                <a:gd name="T6" fmla="*/ 540 w 13"/>
                <a:gd name="T7" fmla="*/ 318 h 7"/>
                <a:gd name="T8" fmla="*/ 457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11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3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3" name="Freeform 87"/>
            <p:cNvSpPr>
              <a:spLocks noChangeAspect="1"/>
            </p:cNvSpPr>
            <p:nvPr/>
          </p:nvSpPr>
          <p:spPr bwMode="auto">
            <a:xfrm>
              <a:off x="9566" y="9206"/>
              <a:ext cx="57" cy="20"/>
            </a:xfrm>
            <a:custGeom>
              <a:avLst/>
              <a:gdLst>
                <a:gd name="T0" fmla="*/ 50 w 16"/>
                <a:gd name="T1" fmla="*/ 0 h 6"/>
                <a:gd name="T2" fmla="*/ 723 w 16"/>
                <a:gd name="T3" fmla="*/ 0 h 6"/>
                <a:gd name="T4" fmla="*/ 723 w 16"/>
                <a:gd name="T5" fmla="*/ 223 h 6"/>
                <a:gd name="T6" fmla="*/ 0 w 16"/>
                <a:gd name="T7" fmla="*/ 223 h 6"/>
                <a:gd name="T8" fmla="*/ 50 w 1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6">
                  <a:moveTo>
                    <a:pt x="1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4" name="Rectangle 88"/>
            <p:cNvSpPr>
              <a:spLocks noChangeAspect="1" noChangeArrowheads="1"/>
            </p:cNvSpPr>
            <p:nvPr/>
          </p:nvSpPr>
          <p:spPr bwMode="auto">
            <a:xfrm>
              <a:off x="10021" y="9206"/>
              <a:ext cx="50" cy="20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85" name="Freeform 89"/>
            <p:cNvSpPr>
              <a:spLocks noChangeAspect="1"/>
            </p:cNvSpPr>
            <p:nvPr/>
          </p:nvSpPr>
          <p:spPr bwMode="auto">
            <a:xfrm>
              <a:off x="10018" y="9231"/>
              <a:ext cx="25" cy="25"/>
            </a:xfrm>
            <a:custGeom>
              <a:avLst/>
              <a:gdLst>
                <a:gd name="T0" fmla="*/ 318 w 7"/>
                <a:gd name="T1" fmla="*/ 0 h 7"/>
                <a:gd name="T2" fmla="*/ 318 w 7"/>
                <a:gd name="T3" fmla="*/ 318 h 7"/>
                <a:gd name="T4" fmla="*/ 50 w 7"/>
                <a:gd name="T5" fmla="*/ 318 h 7"/>
                <a:gd name="T6" fmla="*/ 0 w 7"/>
                <a:gd name="T7" fmla="*/ 0 h 7"/>
                <a:gd name="T8" fmla="*/ 268 w 7"/>
                <a:gd name="T9" fmla="*/ 0 h 7"/>
                <a:gd name="T10" fmla="*/ 318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1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6" name="Freeform 90"/>
            <p:cNvSpPr>
              <a:spLocks noChangeAspect="1"/>
            </p:cNvSpPr>
            <p:nvPr/>
          </p:nvSpPr>
          <p:spPr bwMode="auto">
            <a:xfrm>
              <a:off x="10046" y="9231"/>
              <a:ext cx="27" cy="25"/>
            </a:xfrm>
            <a:custGeom>
              <a:avLst/>
              <a:gdLst>
                <a:gd name="T0" fmla="*/ 273 w 8"/>
                <a:gd name="T1" fmla="*/ 0 h 7"/>
                <a:gd name="T2" fmla="*/ 307 w 8"/>
                <a:gd name="T3" fmla="*/ 318 h 7"/>
                <a:gd name="T4" fmla="*/ 0 w 8"/>
                <a:gd name="T5" fmla="*/ 318 h 7"/>
                <a:gd name="T6" fmla="*/ 0 w 8"/>
                <a:gd name="T7" fmla="*/ 0 h 7"/>
                <a:gd name="T8" fmla="*/ 273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7" name="Freeform 91"/>
            <p:cNvSpPr>
              <a:spLocks noChangeAspect="1"/>
            </p:cNvSpPr>
            <p:nvPr/>
          </p:nvSpPr>
          <p:spPr bwMode="auto">
            <a:xfrm>
              <a:off x="9986" y="9231"/>
              <a:ext cx="25" cy="25"/>
            </a:xfrm>
            <a:custGeom>
              <a:avLst/>
              <a:gdLst>
                <a:gd name="T0" fmla="*/ 318 w 7"/>
                <a:gd name="T1" fmla="*/ 0 h 7"/>
                <a:gd name="T2" fmla="*/ 318 w 7"/>
                <a:gd name="T3" fmla="*/ 318 h 7"/>
                <a:gd name="T4" fmla="*/ 50 w 7"/>
                <a:gd name="T5" fmla="*/ 318 h 7"/>
                <a:gd name="T6" fmla="*/ 0 w 7"/>
                <a:gd name="T7" fmla="*/ 0 h 7"/>
                <a:gd name="T8" fmla="*/ 268 w 7"/>
                <a:gd name="T9" fmla="*/ 0 h 7"/>
                <a:gd name="T10" fmla="*/ 318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1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8" name="Freeform 92"/>
            <p:cNvSpPr>
              <a:spLocks noChangeAspect="1"/>
            </p:cNvSpPr>
            <p:nvPr/>
          </p:nvSpPr>
          <p:spPr bwMode="auto">
            <a:xfrm>
              <a:off x="9658" y="9231"/>
              <a:ext cx="325" cy="25"/>
            </a:xfrm>
            <a:custGeom>
              <a:avLst/>
              <a:gdLst>
                <a:gd name="T0" fmla="*/ 49 w 92"/>
                <a:gd name="T1" fmla="*/ 0 h 7"/>
                <a:gd name="T2" fmla="*/ 0 w 92"/>
                <a:gd name="T3" fmla="*/ 318 h 7"/>
                <a:gd name="T4" fmla="*/ 4055 w 92"/>
                <a:gd name="T5" fmla="*/ 318 h 7"/>
                <a:gd name="T6" fmla="*/ 4055 w 92"/>
                <a:gd name="T7" fmla="*/ 0 h 7"/>
                <a:gd name="T8" fmla="*/ 173 w 92"/>
                <a:gd name="T9" fmla="*/ 0 h 7"/>
                <a:gd name="T10" fmla="*/ 49 w 9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7">
                  <a:moveTo>
                    <a:pt x="1" y="0"/>
                  </a:moveTo>
                  <a:lnTo>
                    <a:pt x="0" y="7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89" name="Freeform 93"/>
            <p:cNvSpPr>
              <a:spLocks noChangeAspect="1"/>
            </p:cNvSpPr>
            <p:nvPr/>
          </p:nvSpPr>
          <p:spPr bwMode="auto">
            <a:xfrm>
              <a:off x="9626" y="9231"/>
              <a:ext cx="27" cy="25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318 h 7"/>
                <a:gd name="T4" fmla="*/ 230 w 8"/>
                <a:gd name="T5" fmla="*/ 318 h 7"/>
                <a:gd name="T6" fmla="*/ 307 w 8"/>
                <a:gd name="T7" fmla="*/ 0 h 7"/>
                <a:gd name="T8" fmla="*/ 34 w 8"/>
                <a:gd name="T9" fmla="*/ 0 h 7"/>
                <a:gd name="T10" fmla="*/ 0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0" name="Freeform 94"/>
            <p:cNvSpPr>
              <a:spLocks noChangeAspect="1"/>
            </p:cNvSpPr>
            <p:nvPr/>
          </p:nvSpPr>
          <p:spPr bwMode="auto">
            <a:xfrm>
              <a:off x="9591" y="9231"/>
              <a:ext cx="32" cy="25"/>
            </a:xfrm>
            <a:custGeom>
              <a:avLst/>
              <a:gdLst>
                <a:gd name="T0" fmla="*/ 50 w 9"/>
                <a:gd name="T1" fmla="*/ 0 h 7"/>
                <a:gd name="T2" fmla="*/ 0 w 9"/>
                <a:gd name="T3" fmla="*/ 318 h 7"/>
                <a:gd name="T4" fmla="*/ 356 w 9"/>
                <a:gd name="T5" fmla="*/ 318 h 7"/>
                <a:gd name="T6" fmla="*/ 405 w 9"/>
                <a:gd name="T7" fmla="*/ 0 h 7"/>
                <a:gd name="T8" fmla="*/ 139 w 9"/>
                <a:gd name="T9" fmla="*/ 0 h 7"/>
                <a:gd name="T10" fmla="*/ 50 w 9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9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1" name="Freeform 95"/>
            <p:cNvSpPr>
              <a:spLocks noChangeAspect="1"/>
            </p:cNvSpPr>
            <p:nvPr/>
          </p:nvSpPr>
          <p:spPr bwMode="auto">
            <a:xfrm>
              <a:off x="9558" y="9231"/>
              <a:ext cx="30" cy="25"/>
            </a:xfrm>
            <a:custGeom>
              <a:avLst/>
              <a:gdLst>
                <a:gd name="T0" fmla="*/ 113 w 8"/>
                <a:gd name="T1" fmla="*/ 0 h 7"/>
                <a:gd name="T2" fmla="*/ 424 w 8"/>
                <a:gd name="T3" fmla="*/ 0 h 7"/>
                <a:gd name="T4" fmla="*/ 368 w 8"/>
                <a:gd name="T5" fmla="*/ 318 h 7"/>
                <a:gd name="T6" fmla="*/ 0 w 8"/>
                <a:gd name="T7" fmla="*/ 318 h 7"/>
                <a:gd name="T8" fmla="*/ 113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8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2" name="Rectangle 96"/>
            <p:cNvSpPr>
              <a:spLocks noChangeAspect="1" noChangeArrowheads="1"/>
            </p:cNvSpPr>
            <p:nvPr/>
          </p:nvSpPr>
          <p:spPr bwMode="auto">
            <a:xfrm>
              <a:off x="10081" y="9096"/>
              <a:ext cx="142" cy="23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93" name="Freeform 97"/>
            <p:cNvSpPr>
              <a:spLocks noChangeAspect="1"/>
            </p:cNvSpPr>
            <p:nvPr/>
          </p:nvSpPr>
          <p:spPr bwMode="auto">
            <a:xfrm>
              <a:off x="10081" y="9126"/>
              <a:ext cx="145" cy="25"/>
            </a:xfrm>
            <a:custGeom>
              <a:avLst/>
              <a:gdLst>
                <a:gd name="T0" fmla="*/ 1814 w 41"/>
                <a:gd name="T1" fmla="*/ 0 h 7"/>
                <a:gd name="T2" fmla="*/ 1814 w 41"/>
                <a:gd name="T3" fmla="*/ 318 h 7"/>
                <a:gd name="T4" fmla="*/ 0 w 41"/>
                <a:gd name="T5" fmla="*/ 318 h 7"/>
                <a:gd name="T6" fmla="*/ 0 w 41"/>
                <a:gd name="T7" fmla="*/ 0 h 7"/>
                <a:gd name="T8" fmla="*/ 1726 w 41"/>
                <a:gd name="T9" fmla="*/ 0 h 7"/>
                <a:gd name="T10" fmla="*/ 1814 w 4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7">
                  <a:moveTo>
                    <a:pt x="41" y="0"/>
                  </a:moveTo>
                  <a:lnTo>
                    <a:pt x="4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4" name="Freeform 98"/>
            <p:cNvSpPr>
              <a:spLocks noChangeAspect="1"/>
            </p:cNvSpPr>
            <p:nvPr/>
          </p:nvSpPr>
          <p:spPr bwMode="auto">
            <a:xfrm>
              <a:off x="10088" y="9151"/>
              <a:ext cx="113" cy="23"/>
            </a:xfrm>
            <a:custGeom>
              <a:avLst/>
              <a:gdLst>
                <a:gd name="T0" fmla="*/ 0 w 32"/>
                <a:gd name="T1" fmla="*/ 0 h 6"/>
                <a:gd name="T2" fmla="*/ 1360 w 32"/>
                <a:gd name="T3" fmla="*/ 0 h 6"/>
                <a:gd name="T4" fmla="*/ 1409 w 32"/>
                <a:gd name="T5" fmla="*/ 337 h 6"/>
                <a:gd name="T6" fmla="*/ 0 w 32"/>
                <a:gd name="T7" fmla="*/ 337 h 6"/>
                <a:gd name="T8" fmla="*/ 0 w 32"/>
                <a:gd name="T9" fmla="*/ 58 h 6"/>
                <a:gd name="T10" fmla="*/ 0 w 3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6">
                  <a:moveTo>
                    <a:pt x="0" y="0"/>
                  </a:moveTo>
                  <a:lnTo>
                    <a:pt x="31" y="0"/>
                  </a:lnTo>
                  <a:lnTo>
                    <a:pt x="32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5" name="Freeform 99"/>
            <p:cNvSpPr>
              <a:spLocks noChangeAspect="1"/>
            </p:cNvSpPr>
            <p:nvPr/>
          </p:nvSpPr>
          <p:spPr bwMode="auto">
            <a:xfrm>
              <a:off x="10088" y="9176"/>
              <a:ext cx="118" cy="25"/>
            </a:xfrm>
            <a:custGeom>
              <a:avLst/>
              <a:gdLst>
                <a:gd name="T0" fmla="*/ 0 w 33"/>
                <a:gd name="T1" fmla="*/ 0 h 7"/>
                <a:gd name="T2" fmla="*/ 1459 w 33"/>
                <a:gd name="T3" fmla="*/ 0 h 7"/>
                <a:gd name="T4" fmla="*/ 1509 w 33"/>
                <a:gd name="T5" fmla="*/ 318 h 7"/>
                <a:gd name="T6" fmla="*/ 0 w 33"/>
                <a:gd name="T7" fmla="*/ 318 h 7"/>
                <a:gd name="T8" fmla="*/ 0 w 33"/>
                <a:gd name="T9" fmla="*/ 139 h 7"/>
                <a:gd name="T10" fmla="*/ 0 w 3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">
                  <a:moveTo>
                    <a:pt x="0" y="0"/>
                  </a:moveTo>
                  <a:lnTo>
                    <a:pt x="32" y="0"/>
                  </a:lnTo>
                  <a:lnTo>
                    <a:pt x="3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6" name="Freeform 100"/>
            <p:cNvSpPr>
              <a:spLocks noChangeAspect="1"/>
            </p:cNvSpPr>
            <p:nvPr/>
          </p:nvSpPr>
          <p:spPr bwMode="auto">
            <a:xfrm>
              <a:off x="10091" y="9206"/>
              <a:ext cx="117" cy="20"/>
            </a:xfrm>
            <a:custGeom>
              <a:avLst/>
              <a:gdLst>
                <a:gd name="T0" fmla="*/ 0 w 33"/>
                <a:gd name="T1" fmla="*/ 0 h 6"/>
                <a:gd name="T2" fmla="*/ 1422 w 33"/>
                <a:gd name="T3" fmla="*/ 0 h 6"/>
                <a:gd name="T4" fmla="*/ 1471 w 33"/>
                <a:gd name="T5" fmla="*/ 223 h 6"/>
                <a:gd name="T6" fmla="*/ 0 w 33"/>
                <a:gd name="T7" fmla="*/ 223 h 6"/>
                <a:gd name="T8" fmla="*/ 0 w 33"/>
                <a:gd name="T9" fmla="*/ 33 h 6"/>
                <a:gd name="T10" fmla="*/ 0 w 3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32" y="0"/>
                  </a:lnTo>
                  <a:lnTo>
                    <a:pt x="33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7" name="Freeform 101"/>
            <p:cNvSpPr>
              <a:spLocks noChangeAspect="1"/>
            </p:cNvSpPr>
            <p:nvPr/>
          </p:nvSpPr>
          <p:spPr bwMode="auto">
            <a:xfrm>
              <a:off x="10091" y="9231"/>
              <a:ext cx="77" cy="25"/>
            </a:xfrm>
            <a:custGeom>
              <a:avLst/>
              <a:gdLst>
                <a:gd name="T0" fmla="*/ 0 w 22"/>
                <a:gd name="T1" fmla="*/ 0 h 7"/>
                <a:gd name="T2" fmla="*/ 907 w 22"/>
                <a:gd name="T3" fmla="*/ 0 h 7"/>
                <a:gd name="T4" fmla="*/ 945 w 22"/>
                <a:gd name="T5" fmla="*/ 318 h 7"/>
                <a:gd name="T6" fmla="*/ 0 w 22"/>
                <a:gd name="T7" fmla="*/ 318 h 7"/>
                <a:gd name="T8" fmla="*/ 0 w 22"/>
                <a:gd name="T9" fmla="*/ 89 h 7"/>
                <a:gd name="T10" fmla="*/ 0 w 2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lnTo>
                    <a:pt x="21" y="0"/>
                  </a:lnTo>
                  <a:lnTo>
                    <a:pt x="22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8" name="Freeform 102"/>
            <p:cNvSpPr>
              <a:spLocks noChangeAspect="1"/>
            </p:cNvSpPr>
            <p:nvPr/>
          </p:nvSpPr>
          <p:spPr bwMode="auto">
            <a:xfrm>
              <a:off x="10173" y="9231"/>
              <a:ext cx="43" cy="25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318 h 7"/>
                <a:gd name="T4" fmla="*/ 552 w 12"/>
                <a:gd name="T5" fmla="*/ 318 h 7"/>
                <a:gd name="T6" fmla="*/ 462 w 12"/>
                <a:gd name="T7" fmla="*/ 0 h 7"/>
                <a:gd name="T8" fmla="*/ 0 w 12"/>
                <a:gd name="T9" fmla="*/ 0 h 7"/>
                <a:gd name="T10" fmla="*/ 0 w 1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99" name="Freeform 103"/>
            <p:cNvSpPr>
              <a:spLocks noChangeAspect="1"/>
            </p:cNvSpPr>
            <p:nvPr/>
          </p:nvSpPr>
          <p:spPr bwMode="auto">
            <a:xfrm>
              <a:off x="10208" y="9206"/>
              <a:ext cx="35" cy="50"/>
            </a:xfrm>
            <a:custGeom>
              <a:avLst/>
              <a:gdLst>
                <a:gd name="T0" fmla="*/ 0 w 10"/>
                <a:gd name="T1" fmla="*/ 0 h 14"/>
                <a:gd name="T2" fmla="*/ 343 w 10"/>
                <a:gd name="T3" fmla="*/ 0 h 14"/>
                <a:gd name="T4" fmla="*/ 431 w 10"/>
                <a:gd name="T5" fmla="*/ 639 h 14"/>
                <a:gd name="T6" fmla="*/ 137 w 10"/>
                <a:gd name="T7" fmla="*/ 639 h 14"/>
                <a:gd name="T8" fmla="*/ 0 w 10"/>
                <a:gd name="T9" fmla="*/ 50 h 14"/>
                <a:gd name="T10" fmla="*/ 0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8" y="0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00" name="Freeform 104"/>
            <p:cNvSpPr>
              <a:spLocks noChangeAspect="1"/>
            </p:cNvSpPr>
            <p:nvPr/>
          </p:nvSpPr>
          <p:spPr bwMode="auto">
            <a:xfrm>
              <a:off x="10201" y="9151"/>
              <a:ext cx="35" cy="50"/>
            </a:xfrm>
            <a:custGeom>
              <a:avLst/>
              <a:gdLst>
                <a:gd name="T0" fmla="*/ 431 w 10"/>
                <a:gd name="T1" fmla="*/ 639 h 14"/>
                <a:gd name="T2" fmla="*/ 88 w 10"/>
                <a:gd name="T3" fmla="*/ 639 h 14"/>
                <a:gd name="T4" fmla="*/ 0 w 10"/>
                <a:gd name="T5" fmla="*/ 0 h 14"/>
                <a:gd name="T6" fmla="*/ 343 w 10"/>
                <a:gd name="T7" fmla="*/ 0 h 14"/>
                <a:gd name="T8" fmla="*/ 431 w 10"/>
                <a:gd name="T9" fmla="*/ 550 h 14"/>
                <a:gd name="T10" fmla="*/ 431 w 10"/>
                <a:gd name="T11" fmla="*/ 63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01" name="Freeform 105"/>
            <p:cNvSpPr>
              <a:spLocks noChangeAspect="1"/>
            </p:cNvSpPr>
            <p:nvPr/>
          </p:nvSpPr>
          <p:spPr bwMode="auto">
            <a:xfrm>
              <a:off x="9418" y="8971"/>
              <a:ext cx="843" cy="48"/>
            </a:xfrm>
            <a:custGeom>
              <a:avLst/>
              <a:gdLst>
                <a:gd name="T0" fmla="*/ 49 w 239"/>
                <a:gd name="T1" fmla="*/ 0 h 13"/>
                <a:gd name="T2" fmla="*/ 0 w 239"/>
                <a:gd name="T3" fmla="*/ 654 h 13"/>
                <a:gd name="T4" fmla="*/ 10486 w 239"/>
                <a:gd name="T5" fmla="*/ 654 h 13"/>
                <a:gd name="T6" fmla="*/ 10402 w 239"/>
                <a:gd name="T7" fmla="*/ 0 h 13"/>
                <a:gd name="T8" fmla="*/ 49 w 23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3">
                  <a:moveTo>
                    <a:pt x="1" y="0"/>
                  </a:moveTo>
                  <a:lnTo>
                    <a:pt x="0" y="13"/>
                  </a:lnTo>
                  <a:lnTo>
                    <a:pt x="239" y="13"/>
                  </a:lnTo>
                  <a:lnTo>
                    <a:pt x="2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999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02" name="Freeform 106"/>
            <p:cNvSpPr>
              <a:spLocks noChangeAspect="1"/>
            </p:cNvSpPr>
            <p:nvPr/>
          </p:nvSpPr>
          <p:spPr bwMode="auto">
            <a:xfrm>
              <a:off x="9426" y="8799"/>
              <a:ext cx="827" cy="172"/>
            </a:xfrm>
            <a:custGeom>
              <a:avLst/>
              <a:gdLst>
                <a:gd name="T0" fmla="*/ 0 w 235"/>
                <a:gd name="T1" fmla="*/ 2207 h 48"/>
                <a:gd name="T2" fmla="*/ 10241 w 235"/>
                <a:gd name="T3" fmla="*/ 2207 h 48"/>
                <a:gd name="T4" fmla="*/ 9635 w 235"/>
                <a:gd name="T5" fmla="*/ 0 h 48"/>
                <a:gd name="T6" fmla="*/ 658 w 235"/>
                <a:gd name="T7" fmla="*/ 0 h 48"/>
                <a:gd name="T8" fmla="*/ 0 w 235"/>
                <a:gd name="T9" fmla="*/ 220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" h="48">
                  <a:moveTo>
                    <a:pt x="0" y="48"/>
                  </a:moveTo>
                  <a:lnTo>
                    <a:pt x="235" y="48"/>
                  </a:lnTo>
                  <a:lnTo>
                    <a:pt x="221" y="0"/>
                  </a:lnTo>
                  <a:lnTo>
                    <a:pt x="15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03" name="Rectangle 107"/>
            <p:cNvSpPr>
              <a:spLocks noChangeAspect="1" noChangeArrowheads="1"/>
            </p:cNvSpPr>
            <p:nvPr/>
          </p:nvSpPr>
          <p:spPr bwMode="auto">
            <a:xfrm>
              <a:off x="9421" y="7949"/>
              <a:ext cx="840" cy="892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04" name="Rectangle 108"/>
            <p:cNvSpPr>
              <a:spLocks noChangeAspect="1" noChangeArrowheads="1"/>
            </p:cNvSpPr>
            <p:nvPr/>
          </p:nvSpPr>
          <p:spPr bwMode="auto">
            <a:xfrm>
              <a:off x="9631" y="8839"/>
              <a:ext cx="422" cy="40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05" name="Oval 109"/>
            <p:cNvSpPr>
              <a:spLocks noChangeAspect="1" noChangeArrowheads="1"/>
            </p:cNvSpPr>
            <p:nvPr/>
          </p:nvSpPr>
          <p:spPr bwMode="auto">
            <a:xfrm>
              <a:off x="9553" y="8841"/>
              <a:ext cx="573" cy="5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06" name="Rectangle 110"/>
            <p:cNvSpPr>
              <a:spLocks noChangeAspect="1" noChangeArrowheads="1"/>
            </p:cNvSpPr>
            <p:nvPr/>
          </p:nvSpPr>
          <p:spPr bwMode="auto">
            <a:xfrm>
              <a:off x="9496" y="8759"/>
              <a:ext cx="95" cy="3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07" name="Freeform 111"/>
            <p:cNvSpPr>
              <a:spLocks noChangeAspect="1"/>
            </p:cNvSpPr>
            <p:nvPr/>
          </p:nvSpPr>
          <p:spPr bwMode="auto">
            <a:xfrm>
              <a:off x="9631" y="8871"/>
              <a:ext cx="415" cy="20"/>
            </a:xfrm>
            <a:custGeom>
              <a:avLst/>
              <a:gdLst>
                <a:gd name="T0" fmla="*/ 0 w 118"/>
                <a:gd name="T1" fmla="*/ 0 h 6"/>
                <a:gd name="T2" fmla="*/ 5135 w 118"/>
                <a:gd name="T3" fmla="*/ 0 h 6"/>
                <a:gd name="T4" fmla="*/ 5082 w 118"/>
                <a:gd name="T5" fmla="*/ 190 h 6"/>
                <a:gd name="T6" fmla="*/ 5047 w 118"/>
                <a:gd name="T7" fmla="*/ 190 h 6"/>
                <a:gd name="T8" fmla="*/ 4874 w 118"/>
                <a:gd name="T9" fmla="*/ 190 h 6"/>
                <a:gd name="T10" fmla="*/ 4614 w 118"/>
                <a:gd name="T11" fmla="*/ 190 h 6"/>
                <a:gd name="T12" fmla="*/ 4266 w 118"/>
                <a:gd name="T13" fmla="*/ 223 h 6"/>
                <a:gd name="T14" fmla="*/ 3921 w 118"/>
                <a:gd name="T15" fmla="*/ 223 h 6"/>
                <a:gd name="T16" fmla="*/ 3475 w 118"/>
                <a:gd name="T17" fmla="*/ 223 h 6"/>
                <a:gd name="T18" fmla="*/ 2472 w 118"/>
                <a:gd name="T19" fmla="*/ 223 h 6"/>
                <a:gd name="T20" fmla="*/ 1656 w 118"/>
                <a:gd name="T21" fmla="*/ 223 h 6"/>
                <a:gd name="T22" fmla="*/ 1213 w 118"/>
                <a:gd name="T23" fmla="*/ 223 h 6"/>
                <a:gd name="T24" fmla="*/ 830 w 118"/>
                <a:gd name="T25" fmla="*/ 223 h 6"/>
                <a:gd name="T26" fmla="*/ 570 w 118"/>
                <a:gd name="T27" fmla="*/ 190 h 6"/>
                <a:gd name="T28" fmla="*/ 309 w 118"/>
                <a:gd name="T29" fmla="*/ 190 h 6"/>
                <a:gd name="T30" fmla="*/ 137 w 118"/>
                <a:gd name="T31" fmla="*/ 110 h 6"/>
                <a:gd name="T32" fmla="*/ 88 w 118"/>
                <a:gd name="T33" fmla="*/ 110 h 6"/>
                <a:gd name="T34" fmla="*/ 0 w 118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8" h="6">
                  <a:moveTo>
                    <a:pt x="0" y="0"/>
                  </a:moveTo>
                  <a:lnTo>
                    <a:pt x="118" y="0"/>
                  </a:lnTo>
                  <a:lnTo>
                    <a:pt x="117" y="5"/>
                  </a:lnTo>
                  <a:lnTo>
                    <a:pt x="116" y="5"/>
                  </a:lnTo>
                  <a:lnTo>
                    <a:pt x="112" y="5"/>
                  </a:lnTo>
                  <a:lnTo>
                    <a:pt x="106" y="5"/>
                  </a:lnTo>
                  <a:lnTo>
                    <a:pt x="98" y="6"/>
                  </a:lnTo>
                  <a:lnTo>
                    <a:pt x="90" y="6"/>
                  </a:lnTo>
                  <a:lnTo>
                    <a:pt x="80" y="6"/>
                  </a:lnTo>
                  <a:lnTo>
                    <a:pt x="57" y="6"/>
                  </a:lnTo>
                  <a:lnTo>
                    <a:pt x="38" y="6"/>
                  </a:lnTo>
                  <a:lnTo>
                    <a:pt x="28" y="6"/>
                  </a:lnTo>
                  <a:lnTo>
                    <a:pt x="19" y="6"/>
                  </a:lnTo>
                  <a:lnTo>
                    <a:pt x="13" y="5"/>
                  </a:lnTo>
                  <a:lnTo>
                    <a:pt x="7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08" name="Freeform 112"/>
            <p:cNvSpPr>
              <a:spLocks noChangeAspect="1"/>
            </p:cNvSpPr>
            <p:nvPr/>
          </p:nvSpPr>
          <p:spPr bwMode="auto">
            <a:xfrm>
              <a:off x="9641" y="8906"/>
              <a:ext cx="397" cy="63"/>
            </a:xfrm>
            <a:custGeom>
              <a:avLst/>
              <a:gdLst>
                <a:gd name="T0" fmla="*/ 49 w 113"/>
                <a:gd name="T1" fmla="*/ 152 h 17"/>
                <a:gd name="T2" fmla="*/ 88 w 113"/>
                <a:gd name="T3" fmla="*/ 863 h 17"/>
                <a:gd name="T4" fmla="*/ 4901 w 113"/>
                <a:gd name="T5" fmla="*/ 863 h 17"/>
                <a:gd name="T6" fmla="*/ 4901 w 113"/>
                <a:gd name="T7" fmla="*/ 0 h 17"/>
                <a:gd name="T8" fmla="*/ 0 w 113"/>
                <a:gd name="T9" fmla="*/ 0 h 17"/>
                <a:gd name="T10" fmla="*/ 49 w 113"/>
                <a:gd name="T11" fmla="*/ 15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7">
                  <a:moveTo>
                    <a:pt x="1" y="3"/>
                  </a:moveTo>
                  <a:lnTo>
                    <a:pt x="2" y="17"/>
                  </a:lnTo>
                  <a:lnTo>
                    <a:pt x="113" y="17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09" name="Freeform 113"/>
            <p:cNvSpPr>
              <a:spLocks noChangeAspect="1"/>
            </p:cNvSpPr>
            <p:nvPr/>
          </p:nvSpPr>
          <p:spPr bwMode="auto">
            <a:xfrm>
              <a:off x="9556" y="8881"/>
              <a:ext cx="570" cy="63"/>
            </a:xfrm>
            <a:custGeom>
              <a:avLst/>
              <a:gdLst>
                <a:gd name="T0" fmla="*/ 0 w 162"/>
                <a:gd name="T1" fmla="*/ 452 h 17"/>
                <a:gd name="T2" fmla="*/ 222 w 162"/>
                <a:gd name="T3" fmla="*/ 604 h 17"/>
                <a:gd name="T4" fmla="*/ 570 w 162"/>
                <a:gd name="T5" fmla="*/ 660 h 17"/>
                <a:gd name="T6" fmla="*/ 866 w 162"/>
                <a:gd name="T7" fmla="*/ 715 h 17"/>
                <a:gd name="T8" fmla="*/ 1312 w 162"/>
                <a:gd name="T9" fmla="*/ 771 h 17"/>
                <a:gd name="T10" fmla="*/ 1745 w 162"/>
                <a:gd name="T11" fmla="*/ 771 h 17"/>
                <a:gd name="T12" fmla="*/ 2266 w 162"/>
                <a:gd name="T13" fmla="*/ 863 h 17"/>
                <a:gd name="T14" fmla="*/ 2871 w 162"/>
                <a:gd name="T15" fmla="*/ 863 h 17"/>
                <a:gd name="T16" fmla="*/ 3480 w 162"/>
                <a:gd name="T17" fmla="*/ 863 h 17"/>
                <a:gd name="T18" fmla="*/ 4134 w 162"/>
                <a:gd name="T19" fmla="*/ 863 h 17"/>
                <a:gd name="T20" fmla="*/ 4704 w 162"/>
                <a:gd name="T21" fmla="*/ 863 h 17"/>
                <a:gd name="T22" fmla="*/ 5274 w 162"/>
                <a:gd name="T23" fmla="*/ 771 h 17"/>
                <a:gd name="T24" fmla="*/ 5707 w 162"/>
                <a:gd name="T25" fmla="*/ 715 h 17"/>
                <a:gd name="T26" fmla="*/ 6140 w 162"/>
                <a:gd name="T27" fmla="*/ 660 h 17"/>
                <a:gd name="T28" fmla="*/ 6449 w 162"/>
                <a:gd name="T29" fmla="*/ 660 h 17"/>
                <a:gd name="T30" fmla="*/ 6749 w 162"/>
                <a:gd name="T31" fmla="*/ 508 h 17"/>
                <a:gd name="T32" fmla="*/ 6970 w 162"/>
                <a:gd name="T33" fmla="*/ 452 h 17"/>
                <a:gd name="T34" fmla="*/ 7058 w 162"/>
                <a:gd name="T35" fmla="*/ 452 h 17"/>
                <a:gd name="T36" fmla="*/ 7058 w 162"/>
                <a:gd name="T37" fmla="*/ 411 h 17"/>
                <a:gd name="T38" fmla="*/ 7058 w 162"/>
                <a:gd name="T39" fmla="*/ 208 h 17"/>
                <a:gd name="T40" fmla="*/ 7058 w 162"/>
                <a:gd name="T41" fmla="*/ 0 h 17"/>
                <a:gd name="T42" fmla="*/ 7058 w 162"/>
                <a:gd name="T43" fmla="*/ 0 h 17"/>
                <a:gd name="T44" fmla="*/ 6970 w 162"/>
                <a:gd name="T45" fmla="*/ 0 h 17"/>
                <a:gd name="T46" fmla="*/ 6970 w 162"/>
                <a:gd name="T47" fmla="*/ 0 h 17"/>
                <a:gd name="T48" fmla="*/ 6882 w 162"/>
                <a:gd name="T49" fmla="*/ 96 h 17"/>
                <a:gd name="T50" fmla="*/ 6661 w 162"/>
                <a:gd name="T51" fmla="*/ 152 h 17"/>
                <a:gd name="T52" fmla="*/ 6365 w 162"/>
                <a:gd name="T53" fmla="*/ 208 h 17"/>
                <a:gd name="T54" fmla="*/ 5929 w 162"/>
                <a:gd name="T55" fmla="*/ 259 h 17"/>
                <a:gd name="T56" fmla="*/ 5397 w 162"/>
                <a:gd name="T57" fmla="*/ 356 h 17"/>
                <a:gd name="T58" fmla="*/ 4877 w 162"/>
                <a:gd name="T59" fmla="*/ 356 h 17"/>
                <a:gd name="T60" fmla="*/ 3480 w 162"/>
                <a:gd name="T61" fmla="*/ 356 h 17"/>
                <a:gd name="T62" fmla="*/ 2699 w 162"/>
                <a:gd name="T63" fmla="*/ 356 h 17"/>
                <a:gd name="T64" fmla="*/ 2044 w 162"/>
                <a:gd name="T65" fmla="*/ 356 h 17"/>
                <a:gd name="T66" fmla="*/ 1524 w 162"/>
                <a:gd name="T67" fmla="*/ 259 h 17"/>
                <a:gd name="T68" fmla="*/ 1041 w 162"/>
                <a:gd name="T69" fmla="*/ 259 h 17"/>
                <a:gd name="T70" fmla="*/ 605 w 162"/>
                <a:gd name="T71" fmla="*/ 208 h 17"/>
                <a:gd name="T72" fmla="*/ 348 w 162"/>
                <a:gd name="T73" fmla="*/ 152 h 17"/>
                <a:gd name="T74" fmla="*/ 137 w 162"/>
                <a:gd name="T75" fmla="*/ 96 h 17"/>
                <a:gd name="T76" fmla="*/ 0 w 162"/>
                <a:gd name="T77" fmla="*/ 0 h 17"/>
                <a:gd name="T78" fmla="*/ 0 w 162"/>
                <a:gd name="T79" fmla="*/ 452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2" h="17">
                  <a:moveTo>
                    <a:pt x="0" y="9"/>
                  </a:moveTo>
                  <a:lnTo>
                    <a:pt x="5" y="12"/>
                  </a:lnTo>
                  <a:lnTo>
                    <a:pt x="13" y="13"/>
                  </a:lnTo>
                  <a:lnTo>
                    <a:pt x="20" y="14"/>
                  </a:lnTo>
                  <a:lnTo>
                    <a:pt x="30" y="15"/>
                  </a:lnTo>
                  <a:lnTo>
                    <a:pt x="40" y="15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80" y="17"/>
                  </a:lnTo>
                  <a:lnTo>
                    <a:pt x="95" y="17"/>
                  </a:lnTo>
                  <a:lnTo>
                    <a:pt x="108" y="17"/>
                  </a:lnTo>
                  <a:lnTo>
                    <a:pt x="121" y="15"/>
                  </a:lnTo>
                  <a:lnTo>
                    <a:pt x="131" y="14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5" y="10"/>
                  </a:lnTo>
                  <a:lnTo>
                    <a:pt x="160" y="9"/>
                  </a:lnTo>
                  <a:lnTo>
                    <a:pt x="162" y="9"/>
                  </a:lnTo>
                  <a:lnTo>
                    <a:pt x="162" y="8"/>
                  </a:lnTo>
                  <a:lnTo>
                    <a:pt x="162" y="4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8" y="2"/>
                  </a:lnTo>
                  <a:lnTo>
                    <a:pt x="153" y="3"/>
                  </a:lnTo>
                  <a:lnTo>
                    <a:pt x="146" y="4"/>
                  </a:lnTo>
                  <a:lnTo>
                    <a:pt x="136" y="5"/>
                  </a:lnTo>
                  <a:lnTo>
                    <a:pt x="124" y="7"/>
                  </a:lnTo>
                  <a:lnTo>
                    <a:pt x="112" y="7"/>
                  </a:lnTo>
                  <a:lnTo>
                    <a:pt x="80" y="7"/>
                  </a:lnTo>
                  <a:lnTo>
                    <a:pt x="62" y="7"/>
                  </a:lnTo>
                  <a:lnTo>
                    <a:pt x="47" y="7"/>
                  </a:lnTo>
                  <a:lnTo>
                    <a:pt x="35" y="5"/>
                  </a:lnTo>
                  <a:lnTo>
                    <a:pt x="24" y="5"/>
                  </a:lnTo>
                  <a:lnTo>
                    <a:pt x="14" y="4"/>
                  </a:lnTo>
                  <a:lnTo>
                    <a:pt x="8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10" name="Freeform 114"/>
            <p:cNvSpPr>
              <a:spLocks noChangeAspect="1"/>
            </p:cNvSpPr>
            <p:nvPr/>
          </p:nvSpPr>
          <p:spPr bwMode="auto">
            <a:xfrm>
              <a:off x="9553" y="8866"/>
              <a:ext cx="573" cy="58"/>
            </a:xfrm>
            <a:custGeom>
              <a:avLst/>
              <a:gdLst>
                <a:gd name="T0" fmla="*/ 0 w 163"/>
                <a:gd name="T1" fmla="*/ 435 h 16"/>
                <a:gd name="T2" fmla="*/ 221 w 163"/>
                <a:gd name="T3" fmla="*/ 526 h 16"/>
                <a:gd name="T4" fmla="*/ 520 w 163"/>
                <a:gd name="T5" fmla="*/ 580 h 16"/>
                <a:gd name="T6" fmla="*/ 865 w 163"/>
                <a:gd name="T7" fmla="*/ 616 h 16"/>
                <a:gd name="T8" fmla="*/ 1297 w 163"/>
                <a:gd name="T9" fmla="*/ 671 h 16"/>
                <a:gd name="T10" fmla="*/ 1779 w 163"/>
                <a:gd name="T11" fmla="*/ 671 h 16"/>
                <a:gd name="T12" fmla="*/ 2260 w 163"/>
                <a:gd name="T13" fmla="*/ 761 h 16"/>
                <a:gd name="T14" fmla="*/ 2869 w 163"/>
                <a:gd name="T15" fmla="*/ 761 h 16"/>
                <a:gd name="T16" fmla="*/ 3522 w 163"/>
                <a:gd name="T17" fmla="*/ 761 h 16"/>
                <a:gd name="T18" fmla="*/ 4166 w 163"/>
                <a:gd name="T19" fmla="*/ 761 h 16"/>
                <a:gd name="T20" fmla="*/ 4732 w 163"/>
                <a:gd name="T21" fmla="*/ 761 h 16"/>
                <a:gd name="T22" fmla="*/ 5213 w 163"/>
                <a:gd name="T23" fmla="*/ 671 h 16"/>
                <a:gd name="T24" fmla="*/ 5734 w 163"/>
                <a:gd name="T25" fmla="*/ 671 h 16"/>
                <a:gd name="T26" fmla="*/ 6082 w 163"/>
                <a:gd name="T27" fmla="*/ 616 h 16"/>
                <a:gd name="T28" fmla="*/ 6475 w 163"/>
                <a:gd name="T29" fmla="*/ 580 h 16"/>
                <a:gd name="T30" fmla="*/ 6771 w 163"/>
                <a:gd name="T31" fmla="*/ 526 h 16"/>
                <a:gd name="T32" fmla="*/ 6996 w 163"/>
                <a:gd name="T33" fmla="*/ 435 h 16"/>
                <a:gd name="T34" fmla="*/ 7080 w 163"/>
                <a:gd name="T35" fmla="*/ 330 h 16"/>
                <a:gd name="T36" fmla="*/ 7080 w 163"/>
                <a:gd name="T37" fmla="*/ 196 h 16"/>
                <a:gd name="T38" fmla="*/ 7080 w 163"/>
                <a:gd name="T39" fmla="*/ 54 h 16"/>
                <a:gd name="T40" fmla="*/ 7080 w 163"/>
                <a:gd name="T41" fmla="*/ 0 h 16"/>
                <a:gd name="T42" fmla="*/ 6996 w 163"/>
                <a:gd name="T43" fmla="*/ 0 h 16"/>
                <a:gd name="T44" fmla="*/ 6946 w 163"/>
                <a:gd name="T45" fmla="*/ 54 h 16"/>
                <a:gd name="T46" fmla="*/ 6908 w 163"/>
                <a:gd name="T47" fmla="*/ 91 h 16"/>
                <a:gd name="T48" fmla="*/ 6686 w 163"/>
                <a:gd name="T49" fmla="*/ 145 h 16"/>
                <a:gd name="T50" fmla="*/ 6387 w 163"/>
                <a:gd name="T51" fmla="*/ 196 h 16"/>
                <a:gd name="T52" fmla="*/ 5955 w 163"/>
                <a:gd name="T53" fmla="*/ 196 h 16"/>
                <a:gd name="T54" fmla="*/ 5424 w 163"/>
                <a:gd name="T55" fmla="*/ 290 h 16"/>
                <a:gd name="T56" fmla="*/ 4869 w 163"/>
                <a:gd name="T57" fmla="*/ 330 h 16"/>
                <a:gd name="T58" fmla="*/ 4215 w 163"/>
                <a:gd name="T59" fmla="*/ 330 h 16"/>
                <a:gd name="T60" fmla="*/ 3522 w 163"/>
                <a:gd name="T61" fmla="*/ 330 h 16"/>
                <a:gd name="T62" fmla="*/ 2731 w 163"/>
                <a:gd name="T63" fmla="*/ 330 h 16"/>
                <a:gd name="T64" fmla="*/ 2088 w 163"/>
                <a:gd name="T65" fmla="*/ 330 h 16"/>
                <a:gd name="T66" fmla="*/ 1519 w 163"/>
                <a:gd name="T67" fmla="*/ 290 h 16"/>
                <a:gd name="T68" fmla="*/ 1037 w 163"/>
                <a:gd name="T69" fmla="*/ 196 h 16"/>
                <a:gd name="T70" fmla="*/ 654 w 163"/>
                <a:gd name="T71" fmla="*/ 196 h 16"/>
                <a:gd name="T72" fmla="*/ 309 w 163"/>
                <a:gd name="T73" fmla="*/ 145 h 16"/>
                <a:gd name="T74" fmla="*/ 88 w 163"/>
                <a:gd name="T75" fmla="*/ 91 h 16"/>
                <a:gd name="T76" fmla="*/ 0 w 163"/>
                <a:gd name="T77" fmla="*/ 0 h 16"/>
                <a:gd name="T78" fmla="*/ 0 w 163"/>
                <a:gd name="T79" fmla="*/ 435 h 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3" h="16">
                  <a:moveTo>
                    <a:pt x="0" y="9"/>
                  </a:moveTo>
                  <a:lnTo>
                    <a:pt x="5" y="11"/>
                  </a:lnTo>
                  <a:lnTo>
                    <a:pt x="12" y="12"/>
                  </a:lnTo>
                  <a:lnTo>
                    <a:pt x="20" y="13"/>
                  </a:lnTo>
                  <a:lnTo>
                    <a:pt x="30" y="14"/>
                  </a:lnTo>
                  <a:lnTo>
                    <a:pt x="41" y="14"/>
                  </a:lnTo>
                  <a:lnTo>
                    <a:pt x="52" y="16"/>
                  </a:lnTo>
                  <a:lnTo>
                    <a:pt x="66" y="16"/>
                  </a:lnTo>
                  <a:lnTo>
                    <a:pt x="81" y="16"/>
                  </a:lnTo>
                  <a:lnTo>
                    <a:pt x="96" y="16"/>
                  </a:lnTo>
                  <a:lnTo>
                    <a:pt x="109" y="16"/>
                  </a:lnTo>
                  <a:lnTo>
                    <a:pt x="120" y="14"/>
                  </a:lnTo>
                  <a:lnTo>
                    <a:pt x="132" y="14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4" y="3"/>
                  </a:lnTo>
                  <a:lnTo>
                    <a:pt x="147" y="4"/>
                  </a:lnTo>
                  <a:lnTo>
                    <a:pt x="137" y="4"/>
                  </a:lnTo>
                  <a:lnTo>
                    <a:pt x="125" y="6"/>
                  </a:lnTo>
                  <a:lnTo>
                    <a:pt x="112" y="7"/>
                  </a:lnTo>
                  <a:lnTo>
                    <a:pt x="97" y="7"/>
                  </a:lnTo>
                  <a:lnTo>
                    <a:pt x="81" y="7"/>
                  </a:lnTo>
                  <a:lnTo>
                    <a:pt x="63" y="7"/>
                  </a:lnTo>
                  <a:lnTo>
                    <a:pt x="48" y="7"/>
                  </a:lnTo>
                  <a:lnTo>
                    <a:pt x="35" y="6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11" name="Freeform 115"/>
            <p:cNvSpPr>
              <a:spLocks noChangeAspect="1"/>
            </p:cNvSpPr>
            <p:nvPr/>
          </p:nvSpPr>
          <p:spPr bwMode="auto">
            <a:xfrm>
              <a:off x="9513" y="8079"/>
              <a:ext cx="653" cy="625"/>
            </a:xfrm>
            <a:custGeom>
              <a:avLst/>
              <a:gdLst>
                <a:gd name="T0" fmla="*/ 8136 w 185"/>
                <a:gd name="T1" fmla="*/ 463 h 174"/>
                <a:gd name="T2" fmla="*/ 8087 w 185"/>
                <a:gd name="T3" fmla="*/ 323 h 174"/>
                <a:gd name="T4" fmla="*/ 7998 w 185"/>
                <a:gd name="T5" fmla="*/ 180 h 174"/>
                <a:gd name="T6" fmla="*/ 7960 w 185"/>
                <a:gd name="T7" fmla="*/ 90 h 174"/>
                <a:gd name="T8" fmla="*/ 7875 w 185"/>
                <a:gd name="T9" fmla="*/ 50 h 174"/>
                <a:gd name="T10" fmla="*/ 7875 w 185"/>
                <a:gd name="T11" fmla="*/ 0 h 174"/>
                <a:gd name="T12" fmla="*/ 261 w 185"/>
                <a:gd name="T13" fmla="*/ 0 h 174"/>
                <a:gd name="T14" fmla="*/ 226 w 185"/>
                <a:gd name="T15" fmla="*/ 0 h 174"/>
                <a:gd name="T16" fmla="*/ 88 w 185"/>
                <a:gd name="T17" fmla="*/ 50 h 174"/>
                <a:gd name="T18" fmla="*/ 49 w 185"/>
                <a:gd name="T19" fmla="*/ 180 h 174"/>
                <a:gd name="T20" fmla="*/ 0 w 185"/>
                <a:gd name="T21" fmla="*/ 284 h 174"/>
                <a:gd name="T22" fmla="*/ 0 w 185"/>
                <a:gd name="T23" fmla="*/ 463 h 174"/>
                <a:gd name="T24" fmla="*/ 0 w 185"/>
                <a:gd name="T25" fmla="*/ 463 h 174"/>
                <a:gd name="T26" fmla="*/ 0 w 185"/>
                <a:gd name="T27" fmla="*/ 7651 h 174"/>
                <a:gd name="T28" fmla="*/ 0 w 185"/>
                <a:gd name="T29" fmla="*/ 7651 h 174"/>
                <a:gd name="T30" fmla="*/ 0 w 185"/>
                <a:gd name="T31" fmla="*/ 7830 h 174"/>
                <a:gd name="T32" fmla="*/ 49 w 185"/>
                <a:gd name="T33" fmla="*/ 7920 h 174"/>
                <a:gd name="T34" fmla="*/ 88 w 185"/>
                <a:gd name="T35" fmla="*/ 8064 h 174"/>
                <a:gd name="T36" fmla="*/ 226 w 185"/>
                <a:gd name="T37" fmla="*/ 8064 h 174"/>
                <a:gd name="T38" fmla="*/ 226 w 185"/>
                <a:gd name="T39" fmla="*/ 8064 h 174"/>
                <a:gd name="T40" fmla="*/ 7875 w 185"/>
                <a:gd name="T41" fmla="*/ 8064 h 174"/>
                <a:gd name="T42" fmla="*/ 7875 w 185"/>
                <a:gd name="T43" fmla="*/ 8064 h 174"/>
                <a:gd name="T44" fmla="*/ 7960 w 185"/>
                <a:gd name="T45" fmla="*/ 8014 h 174"/>
                <a:gd name="T46" fmla="*/ 7998 w 185"/>
                <a:gd name="T47" fmla="*/ 7920 h 174"/>
                <a:gd name="T48" fmla="*/ 8087 w 185"/>
                <a:gd name="T49" fmla="*/ 7780 h 174"/>
                <a:gd name="T50" fmla="*/ 8136 w 185"/>
                <a:gd name="T51" fmla="*/ 7651 h 174"/>
                <a:gd name="T52" fmla="*/ 8087 w 185"/>
                <a:gd name="T53" fmla="*/ 7651 h 174"/>
                <a:gd name="T54" fmla="*/ 8087 w 185"/>
                <a:gd name="T55" fmla="*/ 517 h 174"/>
                <a:gd name="T56" fmla="*/ 8136 w 185"/>
                <a:gd name="T57" fmla="*/ 463 h 1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5" h="174">
                  <a:moveTo>
                    <a:pt x="185" y="10"/>
                  </a:moveTo>
                  <a:lnTo>
                    <a:pt x="184" y="7"/>
                  </a:lnTo>
                  <a:lnTo>
                    <a:pt x="182" y="4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4"/>
                  </a:lnTo>
                  <a:lnTo>
                    <a:pt x="5" y="174"/>
                  </a:lnTo>
                  <a:lnTo>
                    <a:pt x="179" y="174"/>
                  </a:lnTo>
                  <a:lnTo>
                    <a:pt x="181" y="173"/>
                  </a:lnTo>
                  <a:lnTo>
                    <a:pt x="182" y="171"/>
                  </a:lnTo>
                  <a:lnTo>
                    <a:pt x="184" y="168"/>
                  </a:lnTo>
                  <a:lnTo>
                    <a:pt x="185" y="165"/>
                  </a:lnTo>
                  <a:lnTo>
                    <a:pt x="184" y="165"/>
                  </a:lnTo>
                  <a:lnTo>
                    <a:pt x="184" y="11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12" name="Rectangle 116"/>
            <p:cNvSpPr>
              <a:spLocks noChangeAspect="1" noChangeArrowheads="1"/>
            </p:cNvSpPr>
            <p:nvPr/>
          </p:nvSpPr>
          <p:spPr bwMode="auto">
            <a:xfrm>
              <a:off x="9548" y="8759"/>
              <a:ext cx="43" cy="30"/>
            </a:xfrm>
            <a:prstGeom prst="rect">
              <a:avLst/>
            </a:prstGeom>
            <a:solidFill>
              <a:srgbClr val="0D0D0D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grpSp>
          <p:nvGrpSpPr>
            <p:cNvPr id="113" name="Group 117"/>
            <p:cNvGrpSpPr>
              <a:grpSpLocks noChangeAspect="1"/>
            </p:cNvGrpSpPr>
            <p:nvPr/>
          </p:nvGrpSpPr>
          <p:grpSpPr bwMode="auto">
            <a:xfrm>
              <a:off x="9503" y="8061"/>
              <a:ext cx="693" cy="658"/>
              <a:chOff x="4745" y="1285"/>
              <a:chExt cx="195" cy="185"/>
            </a:xfrm>
          </p:grpSpPr>
          <p:sp>
            <p:nvSpPr>
              <p:cNvPr id="114" name="Freeform 118"/>
              <p:cNvSpPr>
                <a:spLocks noChangeAspect="1"/>
              </p:cNvSpPr>
              <p:nvPr/>
            </p:nvSpPr>
            <p:spPr bwMode="auto">
              <a:xfrm>
                <a:off x="4745" y="1285"/>
                <a:ext cx="195" cy="185"/>
              </a:xfrm>
              <a:custGeom>
                <a:avLst/>
                <a:gdLst>
                  <a:gd name="T0" fmla="*/ 195 w 195"/>
                  <a:gd name="T1" fmla="*/ 10 h 185"/>
                  <a:gd name="T2" fmla="*/ 195 w 195"/>
                  <a:gd name="T3" fmla="*/ 7 h 185"/>
                  <a:gd name="T4" fmla="*/ 193 w 195"/>
                  <a:gd name="T5" fmla="*/ 4 h 185"/>
                  <a:gd name="T6" fmla="*/ 192 w 195"/>
                  <a:gd name="T7" fmla="*/ 1 h 185"/>
                  <a:gd name="T8" fmla="*/ 190 w 195"/>
                  <a:gd name="T9" fmla="*/ 1 h 185"/>
                  <a:gd name="T10" fmla="*/ 6 w 195"/>
                  <a:gd name="T11" fmla="*/ 1 h 185"/>
                  <a:gd name="T12" fmla="*/ 6 w 195"/>
                  <a:gd name="T13" fmla="*/ 0 h 185"/>
                  <a:gd name="T14" fmla="*/ 3 w 195"/>
                  <a:gd name="T15" fmla="*/ 1 h 185"/>
                  <a:gd name="T16" fmla="*/ 2 w 195"/>
                  <a:gd name="T17" fmla="*/ 4 h 185"/>
                  <a:gd name="T18" fmla="*/ 1 w 195"/>
                  <a:gd name="T19" fmla="*/ 7 h 185"/>
                  <a:gd name="T20" fmla="*/ 0 w 195"/>
                  <a:gd name="T21" fmla="*/ 10 h 185"/>
                  <a:gd name="T22" fmla="*/ 1 w 195"/>
                  <a:gd name="T23" fmla="*/ 11 h 185"/>
                  <a:gd name="T24" fmla="*/ 1 w 195"/>
                  <a:gd name="T25" fmla="*/ 175 h 185"/>
                  <a:gd name="T26" fmla="*/ 0 w 195"/>
                  <a:gd name="T27" fmla="*/ 175 h 185"/>
                  <a:gd name="T28" fmla="*/ 1 w 195"/>
                  <a:gd name="T29" fmla="*/ 179 h 185"/>
                  <a:gd name="T30" fmla="*/ 2 w 195"/>
                  <a:gd name="T31" fmla="*/ 181 h 185"/>
                  <a:gd name="T32" fmla="*/ 3 w 195"/>
                  <a:gd name="T33" fmla="*/ 184 h 185"/>
                  <a:gd name="T34" fmla="*/ 6 w 195"/>
                  <a:gd name="T35" fmla="*/ 185 h 185"/>
                  <a:gd name="T36" fmla="*/ 6 w 195"/>
                  <a:gd name="T37" fmla="*/ 185 h 185"/>
                  <a:gd name="T38" fmla="*/ 190 w 195"/>
                  <a:gd name="T39" fmla="*/ 185 h 185"/>
                  <a:gd name="T40" fmla="*/ 192 w 195"/>
                  <a:gd name="T41" fmla="*/ 184 h 185"/>
                  <a:gd name="T42" fmla="*/ 193 w 195"/>
                  <a:gd name="T43" fmla="*/ 181 h 185"/>
                  <a:gd name="T44" fmla="*/ 195 w 195"/>
                  <a:gd name="T45" fmla="*/ 179 h 185"/>
                  <a:gd name="T46" fmla="*/ 195 w 195"/>
                  <a:gd name="T47" fmla="*/ 175 h 185"/>
                  <a:gd name="T48" fmla="*/ 195 w 195"/>
                  <a:gd name="T49" fmla="*/ 10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5" h="185">
                    <a:moveTo>
                      <a:pt x="195" y="10"/>
                    </a:moveTo>
                    <a:lnTo>
                      <a:pt x="195" y="7"/>
                    </a:lnTo>
                    <a:lnTo>
                      <a:pt x="193" y="4"/>
                    </a:lnTo>
                    <a:lnTo>
                      <a:pt x="192" y="1"/>
                    </a:lnTo>
                    <a:lnTo>
                      <a:pt x="19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2" y="181"/>
                    </a:lnTo>
                    <a:lnTo>
                      <a:pt x="3" y="184"/>
                    </a:lnTo>
                    <a:lnTo>
                      <a:pt x="6" y="185"/>
                    </a:lnTo>
                    <a:lnTo>
                      <a:pt x="190" y="185"/>
                    </a:lnTo>
                    <a:lnTo>
                      <a:pt x="192" y="184"/>
                    </a:lnTo>
                    <a:lnTo>
                      <a:pt x="193" y="181"/>
                    </a:lnTo>
                    <a:lnTo>
                      <a:pt x="195" y="179"/>
                    </a:lnTo>
                    <a:lnTo>
                      <a:pt x="195" y="175"/>
                    </a:lnTo>
                    <a:lnTo>
                      <a:pt x="195" y="10"/>
                    </a:lnTo>
                    <a:close/>
                  </a:path>
                </a:pathLst>
              </a:custGeom>
              <a:solidFill>
                <a:srgbClr val="333333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" name="Freeform 119"/>
              <p:cNvSpPr>
                <a:spLocks noChangeAspect="1"/>
              </p:cNvSpPr>
              <p:nvPr/>
            </p:nvSpPr>
            <p:spPr bwMode="auto">
              <a:xfrm>
                <a:off x="4751" y="1290"/>
                <a:ext cx="185" cy="174"/>
              </a:xfrm>
              <a:custGeom>
                <a:avLst/>
                <a:gdLst>
                  <a:gd name="T0" fmla="*/ 185 w 185"/>
                  <a:gd name="T1" fmla="*/ 10 h 174"/>
                  <a:gd name="T2" fmla="*/ 184 w 185"/>
                  <a:gd name="T3" fmla="*/ 7 h 174"/>
                  <a:gd name="T4" fmla="*/ 182 w 185"/>
                  <a:gd name="T5" fmla="*/ 4 h 174"/>
                  <a:gd name="T6" fmla="*/ 181 w 185"/>
                  <a:gd name="T7" fmla="*/ 2 h 174"/>
                  <a:gd name="T8" fmla="*/ 179 w 185"/>
                  <a:gd name="T9" fmla="*/ 1 h 174"/>
                  <a:gd name="T10" fmla="*/ 179 w 185"/>
                  <a:gd name="T11" fmla="*/ 0 h 174"/>
                  <a:gd name="T12" fmla="*/ 6 w 185"/>
                  <a:gd name="T13" fmla="*/ 0 h 174"/>
                  <a:gd name="T14" fmla="*/ 5 w 185"/>
                  <a:gd name="T15" fmla="*/ 0 h 174"/>
                  <a:gd name="T16" fmla="*/ 2 w 185"/>
                  <a:gd name="T17" fmla="*/ 1 h 174"/>
                  <a:gd name="T18" fmla="*/ 1 w 185"/>
                  <a:gd name="T19" fmla="*/ 4 h 174"/>
                  <a:gd name="T20" fmla="*/ 0 w 185"/>
                  <a:gd name="T21" fmla="*/ 6 h 174"/>
                  <a:gd name="T22" fmla="*/ 0 w 185"/>
                  <a:gd name="T23" fmla="*/ 10 h 174"/>
                  <a:gd name="T24" fmla="*/ 0 w 185"/>
                  <a:gd name="T25" fmla="*/ 10 h 174"/>
                  <a:gd name="T26" fmla="*/ 0 w 185"/>
                  <a:gd name="T27" fmla="*/ 165 h 174"/>
                  <a:gd name="T28" fmla="*/ 0 w 185"/>
                  <a:gd name="T29" fmla="*/ 165 h 174"/>
                  <a:gd name="T30" fmla="*/ 0 w 185"/>
                  <a:gd name="T31" fmla="*/ 169 h 174"/>
                  <a:gd name="T32" fmla="*/ 1 w 185"/>
                  <a:gd name="T33" fmla="*/ 171 h 174"/>
                  <a:gd name="T34" fmla="*/ 2 w 185"/>
                  <a:gd name="T35" fmla="*/ 174 h 174"/>
                  <a:gd name="T36" fmla="*/ 5 w 185"/>
                  <a:gd name="T37" fmla="*/ 174 h 174"/>
                  <a:gd name="T38" fmla="*/ 5 w 185"/>
                  <a:gd name="T39" fmla="*/ 174 h 174"/>
                  <a:gd name="T40" fmla="*/ 179 w 185"/>
                  <a:gd name="T41" fmla="*/ 174 h 174"/>
                  <a:gd name="T42" fmla="*/ 179 w 185"/>
                  <a:gd name="T43" fmla="*/ 174 h 174"/>
                  <a:gd name="T44" fmla="*/ 181 w 185"/>
                  <a:gd name="T45" fmla="*/ 173 h 174"/>
                  <a:gd name="T46" fmla="*/ 182 w 185"/>
                  <a:gd name="T47" fmla="*/ 171 h 174"/>
                  <a:gd name="T48" fmla="*/ 184 w 185"/>
                  <a:gd name="T49" fmla="*/ 168 h 174"/>
                  <a:gd name="T50" fmla="*/ 185 w 185"/>
                  <a:gd name="T51" fmla="*/ 165 h 174"/>
                  <a:gd name="T52" fmla="*/ 184 w 185"/>
                  <a:gd name="T53" fmla="*/ 165 h 174"/>
                  <a:gd name="T54" fmla="*/ 184 w 185"/>
                  <a:gd name="T55" fmla="*/ 11 h 174"/>
                  <a:gd name="T56" fmla="*/ 185 w 185"/>
                  <a:gd name="T57" fmla="*/ 10 h 1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5" h="174">
                    <a:moveTo>
                      <a:pt x="185" y="10"/>
                    </a:moveTo>
                    <a:lnTo>
                      <a:pt x="184" y="7"/>
                    </a:lnTo>
                    <a:lnTo>
                      <a:pt x="182" y="4"/>
                    </a:lnTo>
                    <a:lnTo>
                      <a:pt x="181" y="2"/>
                    </a:lnTo>
                    <a:lnTo>
                      <a:pt x="179" y="1"/>
                    </a:lnTo>
                    <a:lnTo>
                      <a:pt x="17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5" y="174"/>
                    </a:lnTo>
                    <a:lnTo>
                      <a:pt x="179" y="174"/>
                    </a:lnTo>
                    <a:lnTo>
                      <a:pt x="181" y="173"/>
                    </a:lnTo>
                    <a:lnTo>
                      <a:pt x="182" y="171"/>
                    </a:lnTo>
                    <a:lnTo>
                      <a:pt x="184" y="168"/>
                    </a:lnTo>
                    <a:lnTo>
                      <a:pt x="185" y="165"/>
                    </a:lnTo>
                    <a:lnTo>
                      <a:pt x="184" y="165"/>
                    </a:lnTo>
                    <a:lnTo>
                      <a:pt x="184" y="11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" name="Oval 120"/>
              <p:cNvSpPr>
                <a:spLocks noChangeAspect="1" noChangeArrowheads="1"/>
              </p:cNvSpPr>
              <p:nvPr/>
            </p:nvSpPr>
            <p:spPr bwMode="auto">
              <a:xfrm>
                <a:off x="4786" y="13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17" name="Oval 121"/>
              <p:cNvSpPr>
                <a:spLocks noChangeAspect="1" noChangeArrowheads="1"/>
              </p:cNvSpPr>
              <p:nvPr/>
            </p:nvSpPr>
            <p:spPr bwMode="auto">
              <a:xfrm>
                <a:off x="4786" y="1340"/>
                <a:ext cx="10" cy="1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18" name="Freeform 122"/>
              <p:cNvSpPr>
                <a:spLocks noChangeAspect="1"/>
              </p:cNvSpPr>
              <p:nvPr/>
            </p:nvSpPr>
            <p:spPr bwMode="auto">
              <a:xfrm>
                <a:off x="4840" y="1389"/>
                <a:ext cx="9" cy="6"/>
              </a:xfrm>
              <a:custGeom>
                <a:avLst/>
                <a:gdLst>
                  <a:gd name="T0" fmla="*/ 0 w 9"/>
                  <a:gd name="T1" fmla="*/ 2 h 6"/>
                  <a:gd name="T2" fmla="*/ 9 w 9"/>
                  <a:gd name="T3" fmla="*/ 6 h 6"/>
                  <a:gd name="T4" fmla="*/ 9 w 9"/>
                  <a:gd name="T5" fmla="*/ 4 h 6"/>
                  <a:gd name="T6" fmla="*/ 1 w 9"/>
                  <a:gd name="T7" fmla="*/ 0 h 6"/>
                  <a:gd name="T8" fmla="*/ 0 w 9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9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" name="Freeform 123"/>
              <p:cNvSpPr>
                <a:spLocks noChangeAspect="1"/>
              </p:cNvSpPr>
              <p:nvPr/>
            </p:nvSpPr>
            <p:spPr bwMode="auto">
              <a:xfrm>
                <a:off x="4797" y="1404"/>
                <a:ext cx="5" cy="11"/>
              </a:xfrm>
              <a:custGeom>
                <a:avLst/>
                <a:gdLst>
                  <a:gd name="T0" fmla="*/ 0 w 5"/>
                  <a:gd name="T1" fmla="*/ 1 h 11"/>
                  <a:gd name="T2" fmla="*/ 2 w 5"/>
                  <a:gd name="T3" fmla="*/ 11 h 11"/>
                  <a:gd name="T4" fmla="*/ 5 w 5"/>
                  <a:gd name="T5" fmla="*/ 10 h 11"/>
                  <a:gd name="T6" fmla="*/ 1 w 5"/>
                  <a:gd name="T7" fmla="*/ 0 h 11"/>
                  <a:gd name="T8" fmla="*/ 0 w 5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1"/>
                    </a:moveTo>
                    <a:lnTo>
                      <a:pt x="2" y="11"/>
                    </a:lnTo>
                    <a:lnTo>
                      <a:pt x="5" y="1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" name="Freeform 124"/>
              <p:cNvSpPr>
                <a:spLocks noChangeAspect="1"/>
              </p:cNvSpPr>
              <p:nvPr/>
            </p:nvSpPr>
            <p:spPr bwMode="auto">
              <a:xfrm>
                <a:off x="4809" y="1405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4 w 5"/>
                  <a:gd name="T3" fmla="*/ 10 h 10"/>
                  <a:gd name="T4" fmla="*/ 5 w 5"/>
                  <a:gd name="T5" fmla="*/ 10 h 10"/>
                  <a:gd name="T6" fmla="*/ 1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4" y="10"/>
                    </a:lnTo>
                    <a:lnTo>
                      <a:pt x="5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4824" y="1393"/>
                <a:ext cx="1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22" name="Freeform 126"/>
              <p:cNvSpPr>
                <a:spLocks noChangeAspect="1"/>
              </p:cNvSpPr>
              <p:nvPr/>
            </p:nvSpPr>
            <p:spPr bwMode="auto">
              <a:xfrm>
                <a:off x="4822" y="1404"/>
                <a:ext cx="3" cy="11"/>
              </a:xfrm>
              <a:custGeom>
                <a:avLst/>
                <a:gdLst>
                  <a:gd name="T0" fmla="*/ 0 w 3"/>
                  <a:gd name="T1" fmla="*/ 1 h 11"/>
                  <a:gd name="T2" fmla="*/ 2 w 3"/>
                  <a:gd name="T3" fmla="*/ 11 h 11"/>
                  <a:gd name="T4" fmla="*/ 3 w 3"/>
                  <a:gd name="T5" fmla="*/ 10 h 11"/>
                  <a:gd name="T6" fmla="*/ 1 w 3"/>
                  <a:gd name="T7" fmla="*/ 0 h 11"/>
                  <a:gd name="T8" fmla="*/ 0 w 3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0" y="1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4871" y="1316"/>
                <a:ext cx="2" cy="19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24" name="Oval 128"/>
              <p:cNvSpPr>
                <a:spLocks noChangeAspect="1" noChangeArrowheads="1"/>
              </p:cNvSpPr>
              <p:nvPr/>
            </p:nvSpPr>
            <p:spPr bwMode="auto">
              <a:xfrm>
                <a:off x="4868" y="1335"/>
                <a:ext cx="9" cy="1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25" name="Oval 129"/>
              <p:cNvSpPr>
                <a:spLocks noChangeAspect="1" noChangeArrowheads="1"/>
              </p:cNvSpPr>
              <p:nvPr/>
            </p:nvSpPr>
            <p:spPr bwMode="auto">
              <a:xfrm>
                <a:off x="4869" y="1338"/>
                <a:ext cx="8" cy="14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26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871" y="1350"/>
                <a:ext cx="2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27" name="Freeform 131"/>
              <p:cNvSpPr>
                <a:spLocks noChangeAspect="1"/>
              </p:cNvSpPr>
              <p:nvPr/>
            </p:nvSpPr>
            <p:spPr bwMode="auto">
              <a:xfrm>
                <a:off x="4868" y="1362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3 w 5"/>
                  <a:gd name="T3" fmla="*/ 10 h 10"/>
                  <a:gd name="T4" fmla="*/ 5 w 5"/>
                  <a:gd name="T5" fmla="*/ 9 h 10"/>
                  <a:gd name="T6" fmla="*/ 2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3" y="10"/>
                    </a:lnTo>
                    <a:lnTo>
                      <a:pt x="5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4871" y="1372"/>
                <a:ext cx="2" cy="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29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4861" y="1394"/>
                <a:ext cx="2" cy="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0" name="Freeform 134"/>
              <p:cNvSpPr>
                <a:spLocks noChangeAspect="1"/>
              </p:cNvSpPr>
              <p:nvPr/>
            </p:nvSpPr>
            <p:spPr bwMode="auto">
              <a:xfrm>
                <a:off x="4859" y="1405"/>
                <a:ext cx="4" cy="12"/>
              </a:xfrm>
              <a:custGeom>
                <a:avLst/>
                <a:gdLst>
                  <a:gd name="T0" fmla="*/ 0 w 4"/>
                  <a:gd name="T1" fmla="*/ 2 h 12"/>
                  <a:gd name="T2" fmla="*/ 2 w 4"/>
                  <a:gd name="T3" fmla="*/ 12 h 12"/>
                  <a:gd name="T4" fmla="*/ 4 w 4"/>
                  <a:gd name="T5" fmla="*/ 10 h 12"/>
                  <a:gd name="T6" fmla="*/ 1 w 4"/>
                  <a:gd name="T7" fmla="*/ 0 h 12"/>
                  <a:gd name="T8" fmla="*/ 0 w 4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0" y="2"/>
                    </a:moveTo>
                    <a:lnTo>
                      <a:pt x="2" y="12"/>
                    </a:lnTo>
                    <a:lnTo>
                      <a:pt x="4" y="1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4861" y="1415"/>
                <a:ext cx="2" cy="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2" name="Freeform 136"/>
              <p:cNvSpPr>
                <a:spLocks noChangeAspect="1"/>
              </p:cNvSpPr>
              <p:nvPr/>
            </p:nvSpPr>
            <p:spPr bwMode="auto">
              <a:xfrm>
                <a:off x="4871" y="1405"/>
                <a:ext cx="4" cy="12"/>
              </a:xfrm>
              <a:custGeom>
                <a:avLst/>
                <a:gdLst>
                  <a:gd name="T0" fmla="*/ 0 w 4"/>
                  <a:gd name="T1" fmla="*/ 2 h 12"/>
                  <a:gd name="T2" fmla="*/ 3 w 4"/>
                  <a:gd name="T3" fmla="*/ 12 h 12"/>
                  <a:gd name="T4" fmla="*/ 4 w 4"/>
                  <a:gd name="T5" fmla="*/ 12 h 12"/>
                  <a:gd name="T6" fmla="*/ 2 w 4"/>
                  <a:gd name="T7" fmla="*/ 0 h 12"/>
                  <a:gd name="T8" fmla="*/ 0 w 4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0" y="2"/>
                    </a:moveTo>
                    <a:lnTo>
                      <a:pt x="3" y="12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" name="Freeform 137"/>
              <p:cNvSpPr>
                <a:spLocks noChangeAspect="1"/>
              </p:cNvSpPr>
              <p:nvPr/>
            </p:nvSpPr>
            <p:spPr bwMode="auto">
              <a:xfrm>
                <a:off x="4882" y="1405"/>
                <a:ext cx="5" cy="12"/>
              </a:xfrm>
              <a:custGeom>
                <a:avLst/>
                <a:gdLst>
                  <a:gd name="T0" fmla="*/ 0 w 5"/>
                  <a:gd name="T1" fmla="*/ 2 h 12"/>
                  <a:gd name="T2" fmla="*/ 4 w 5"/>
                  <a:gd name="T3" fmla="*/ 12 h 12"/>
                  <a:gd name="T4" fmla="*/ 5 w 5"/>
                  <a:gd name="T5" fmla="*/ 10 h 12"/>
                  <a:gd name="T6" fmla="*/ 2 w 5"/>
                  <a:gd name="T7" fmla="*/ 0 h 12"/>
                  <a:gd name="T8" fmla="*/ 0 w 5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0" y="2"/>
                    </a:moveTo>
                    <a:lnTo>
                      <a:pt x="4" y="12"/>
                    </a:lnTo>
                    <a:lnTo>
                      <a:pt x="5" y="1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4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4771" y="1315"/>
                <a:ext cx="139" cy="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5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4788" y="1316"/>
                <a:ext cx="3" cy="19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6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4788" y="1351"/>
                <a:ext cx="3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7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4788" y="1362"/>
                <a:ext cx="3" cy="10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8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788" y="1372"/>
                <a:ext cx="3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39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4783" y="1393"/>
                <a:ext cx="58" cy="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0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4849" y="1393"/>
                <a:ext cx="47" cy="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1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4799" y="1393"/>
                <a:ext cx="3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2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4801" y="1415"/>
                <a:ext cx="1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3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4813" y="1393"/>
                <a:ext cx="1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4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4813" y="1415"/>
                <a:ext cx="1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5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4825" y="1415"/>
                <a:ext cx="2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6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4874" y="1394"/>
                <a:ext cx="1" cy="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7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4874" y="1417"/>
                <a:ext cx="1" cy="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8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4886" y="1394"/>
                <a:ext cx="1" cy="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14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4886" y="1415"/>
                <a:ext cx="1" cy="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150" name="Rectangle 154"/>
          <p:cNvSpPr>
            <a:spLocks noChangeAspect="1" noChangeArrowheads="1"/>
          </p:cNvSpPr>
          <p:nvPr/>
        </p:nvSpPr>
        <p:spPr bwMode="auto">
          <a:xfrm>
            <a:off x="7038975" y="1255713"/>
            <a:ext cx="1319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Engineering</a:t>
            </a:r>
          </a:p>
        </p:txBody>
      </p:sp>
      <p:grpSp>
        <p:nvGrpSpPr>
          <p:cNvPr id="151" name="Group 155"/>
          <p:cNvGrpSpPr>
            <a:grpSpLocks noChangeAspect="1"/>
          </p:cNvGrpSpPr>
          <p:nvPr/>
        </p:nvGrpSpPr>
        <p:grpSpPr bwMode="auto">
          <a:xfrm>
            <a:off x="4621213" y="4051300"/>
            <a:ext cx="765175" cy="120650"/>
            <a:chOff x="8243" y="12424"/>
            <a:chExt cx="1005" cy="144"/>
          </a:xfrm>
        </p:grpSpPr>
        <p:sp>
          <p:nvSpPr>
            <p:cNvPr id="152" name="Rectangle 156"/>
            <p:cNvSpPr>
              <a:spLocks noChangeAspect="1" noChangeArrowheads="1"/>
            </p:cNvSpPr>
            <p:nvPr/>
          </p:nvSpPr>
          <p:spPr bwMode="auto">
            <a:xfrm>
              <a:off x="8243" y="12424"/>
              <a:ext cx="144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53" name="Rectangle 157"/>
            <p:cNvSpPr>
              <a:spLocks noChangeAspect="1" noChangeArrowheads="1"/>
            </p:cNvSpPr>
            <p:nvPr/>
          </p:nvSpPr>
          <p:spPr bwMode="auto">
            <a:xfrm>
              <a:off x="8672" y="12424"/>
              <a:ext cx="144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54" name="Rectangle 158"/>
            <p:cNvSpPr>
              <a:spLocks noChangeAspect="1" noChangeArrowheads="1"/>
            </p:cNvSpPr>
            <p:nvPr/>
          </p:nvSpPr>
          <p:spPr bwMode="auto">
            <a:xfrm>
              <a:off x="9104" y="12424"/>
              <a:ext cx="144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</p:grpSp>
      <p:sp>
        <p:nvSpPr>
          <p:cNvPr id="155" name="Rectangle 160"/>
          <p:cNvSpPr>
            <a:spLocks noChangeAspect="1" noChangeArrowheads="1"/>
          </p:cNvSpPr>
          <p:nvPr/>
        </p:nvSpPr>
        <p:spPr bwMode="auto">
          <a:xfrm>
            <a:off x="1885950" y="1981200"/>
            <a:ext cx="66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156" name="Rectangle 161"/>
          <p:cNvSpPr>
            <a:spLocks noChangeAspect="1" noChangeArrowheads="1"/>
          </p:cNvSpPr>
          <p:nvPr/>
        </p:nvSpPr>
        <p:spPr bwMode="auto">
          <a:xfrm>
            <a:off x="7629525" y="26670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Station Bus</a:t>
            </a:r>
          </a:p>
        </p:txBody>
      </p:sp>
      <p:sp>
        <p:nvSpPr>
          <p:cNvPr id="157" name="Line 163"/>
          <p:cNvSpPr>
            <a:spLocks noChangeAspect="1" noChangeShapeType="1"/>
          </p:cNvSpPr>
          <p:nvPr/>
        </p:nvSpPr>
        <p:spPr bwMode="auto">
          <a:xfrm flipV="1">
            <a:off x="5048250" y="2109788"/>
            <a:ext cx="0" cy="9556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8" name="Line 165"/>
          <p:cNvSpPr>
            <a:spLocks noChangeAspect="1" noChangeShapeType="1"/>
          </p:cNvSpPr>
          <p:nvPr/>
        </p:nvSpPr>
        <p:spPr bwMode="auto">
          <a:xfrm flipV="1">
            <a:off x="3141663" y="1589088"/>
            <a:ext cx="0" cy="3508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59" name="Group 176"/>
          <p:cNvGrpSpPr>
            <a:grpSpLocks noChangeAspect="1"/>
          </p:cNvGrpSpPr>
          <p:nvPr/>
        </p:nvGrpSpPr>
        <p:grpSpPr bwMode="auto">
          <a:xfrm>
            <a:off x="2735263" y="1973263"/>
            <a:ext cx="827087" cy="236537"/>
            <a:chOff x="10326" y="10005"/>
            <a:chExt cx="1089" cy="288"/>
          </a:xfrm>
        </p:grpSpPr>
        <p:sp>
          <p:nvSpPr>
            <p:cNvPr id="160" name="Rectangle 177"/>
            <p:cNvSpPr>
              <a:spLocks noChangeAspect="1" noChangeArrowheads="1"/>
            </p:cNvSpPr>
            <p:nvPr/>
          </p:nvSpPr>
          <p:spPr bwMode="auto">
            <a:xfrm>
              <a:off x="10326" y="10005"/>
              <a:ext cx="1089" cy="288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61" name="Line 178"/>
            <p:cNvSpPr>
              <a:spLocks noChangeAspect="1" noChangeShapeType="1"/>
            </p:cNvSpPr>
            <p:nvPr/>
          </p:nvSpPr>
          <p:spPr bwMode="auto">
            <a:xfrm>
              <a:off x="10368" y="10224"/>
              <a:ext cx="34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2" name="Line 179"/>
            <p:cNvSpPr>
              <a:spLocks noChangeAspect="1" noChangeShapeType="1"/>
            </p:cNvSpPr>
            <p:nvPr/>
          </p:nvSpPr>
          <p:spPr bwMode="auto">
            <a:xfrm>
              <a:off x="10788" y="10224"/>
              <a:ext cx="34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3" name="Line 180"/>
            <p:cNvSpPr>
              <a:spLocks noChangeAspect="1" noChangeShapeType="1"/>
            </p:cNvSpPr>
            <p:nvPr/>
          </p:nvSpPr>
          <p:spPr bwMode="auto">
            <a:xfrm>
              <a:off x="11163" y="10224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" name="Line 181"/>
            <p:cNvSpPr>
              <a:spLocks noChangeAspect="1" noChangeShapeType="1"/>
            </p:cNvSpPr>
            <p:nvPr/>
          </p:nvSpPr>
          <p:spPr bwMode="auto">
            <a:xfrm>
              <a:off x="10383" y="10064"/>
              <a:ext cx="1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5" name="Line 182"/>
            <p:cNvSpPr>
              <a:spLocks noChangeAspect="1" noChangeShapeType="1"/>
            </p:cNvSpPr>
            <p:nvPr/>
          </p:nvSpPr>
          <p:spPr bwMode="auto">
            <a:xfrm>
              <a:off x="10543" y="10064"/>
              <a:ext cx="1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6" name="Line 183"/>
            <p:cNvSpPr>
              <a:spLocks noChangeAspect="1" noChangeShapeType="1"/>
            </p:cNvSpPr>
            <p:nvPr/>
          </p:nvSpPr>
          <p:spPr bwMode="auto">
            <a:xfrm>
              <a:off x="10693" y="10064"/>
              <a:ext cx="1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7" name="Line 184"/>
            <p:cNvSpPr>
              <a:spLocks noChangeAspect="1" noChangeShapeType="1"/>
            </p:cNvSpPr>
            <p:nvPr/>
          </p:nvSpPr>
          <p:spPr bwMode="auto">
            <a:xfrm>
              <a:off x="11153" y="10064"/>
              <a:ext cx="8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8" name="Line 185"/>
            <p:cNvSpPr>
              <a:spLocks noChangeAspect="1" noChangeShapeType="1"/>
            </p:cNvSpPr>
            <p:nvPr/>
          </p:nvSpPr>
          <p:spPr bwMode="auto">
            <a:xfrm>
              <a:off x="11263" y="10064"/>
              <a:ext cx="82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9" name="Group 186"/>
          <p:cNvGrpSpPr>
            <a:grpSpLocks noChangeAspect="1"/>
          </p:cNvGrpSpPr>
          <p:nvPr/>
        </p:nvGrpSpPr>
        <p:grpSpPr bwMode="auto">
          <a:xfrm>
            <a:off x="4681538" y="1249363"/>
            <a:ext cx="700087" cy="860425"/>
            <a:chOff x="9386" y="7949"/>
            <a:chExt cx="920" cy="1355"/>
          </a:xfrm>
        </p:grpSpPr>
        <p:sp>
          <p:nvSpPr>
            <p:cNvPr id="170" name="Freeform 187"/>
            <p:cNvSpPr>
              <a:spLocks noChangeAspect="1"/>
            </p:cNvSpPr>
            <p:nvPr/>
          </p:nvSpPr>
          <p:spPr bwMode="auto">
            <a:xfrm>
              <a:off x="9386" y="9061"/>
              <a:ext cx="915" cy="215"/>
            </a:xfrm>
            <a:custGeom>
              <a:avLst/>
              <a:gdLst>
                <a:gd name="T0" fmla="*/ 576 w 259"/>
                <a:gd name="T1" fmla="*/ 0 h 60"/>
                <a:gd name="T2" fmla="*/ 0 w 259"/>
                <a:gd name="T3" fmla="*/ 2759 h 60"/>
                <a:gd name="T4" fmla="*/ 11422 w 259"/>
                <a:gd name="T5" fmla="*/ 2759 h 60"/>
                <a:gd name="T6" fmla="*/ 10934 w 259"/>
                <a:gd name="T7" fmla="*/ 0 h 60"/>
                <a:gd name="T8" fmla="*/ 576 w 2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60">
                  <a:moveTo>
                    <a:pt x="13" y="0"/>
                  </a:moveTo>
                  <a:lnTo>
                    <a:pt x="0" y="60"/>
                  </a:lnTo>
                  <a:lnTo>
                    <a:pt x="259" y="60"/>
                  </a:lnTo>
                  <a:lnTo>
                    <a:pt x="24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1" name="Freeform 188"/>
            <p:cNvSpPr>
              <a:spLocks noChangeAspect="1"/>
            </p:cNvSpPr>
            <p:nvPr/>
          </p:nvSpPr>
          <p:spPr bwMode="auto">
            <a:xfrm>
              <a:off x="9433" y="9091"/>
              <a:ext cx="825" cy="173"/>
            </a:xfrm>
            <a:custGeom>
              <a:avLst/>
              <a:gdLst>
                <a:gd name="T0" fmla="*/ 522 w 234"/>
                <a:gd name="T1" fmla="*/ 0 h 48"/>
                <a:gd name="T2" fmla="*/ 0 w 234"/>
                <a:gd name="T3" fmla="*/ 2249 h 48"/>
                <a:gd name="T4" fmla="*/ 10256 w 234"/>
                <a:gd name="T5" fmla="*/ 2249 h 48"/>
                <a:gd name="T6" fmla="*/ 9858 w 234"/>
                <a:gd name="T7" fmla="*/ 0 h 48"/>
                <a:gd name="T8" fmla="*/ 522 w 23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48">
                  <a:moveTo>
                    <a:pt x="12" y="0"/>
                  </a:moveTo>
                  <a:lnTo>
                    <a:pt x="0" y="48"/>
                  </a:lnTo>
                  <a:lnTo>
                    <a:pt x="234" y="48"/>
                  </a:lnTo>
                  <a:lnTo>
                    <a:pt x="22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2" name="Freeform 189"/>
            <p:cNvSpPr>
              <a:spLocks noChangeAspect="1"/>
            </p:cNvSpPr>
            <p:nvPr/>
          </p:nvSpPr>
          <p:spPr bwMode="auto">
            <a:xfrm>
              <a:off x="10081" y="9101"/>
              <a:ext cx="165" cy="158"/>
            </a:xfrm>
            <a:custGeom>
              <a:avLst/>
              <a:gdLst>
                <a:gd name="T0" fmla="*/ 0 w 47"/>
                <a:gd name="T1" fmla="*/ 0 h 44"/>
                <a:gd name="T2" fmla="*/ 1724 w 47"/>
                <a:gd name="T3" fmla="*/ 0 h 44"/>
                <a:gd name="T4" fmla="*/ 2033 w 47"/>
                <a:gd name="T5" fmla="*/ 2036 h 44"/>
                <a:gd name="T6" fmla="*/ 172 w 47"/>
                <a:gd name="T7" fmla="*/ 2036 h 44"/>
                <a:gd name="T8" fmla="*/ 0 w 47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4">
                  <a:moveTo>
                    <a:pt x="0" y="0"/>
                  </a:moveTo>
                  <a:lnTo>
                    <a:pt x="40" y="0"/>
                  </a:lnTo>
                  <a:lnTo>
                    <a:pt x="47" y="44"/>
                  </a:lnTo>
                  <a:lnTo>
                    <a:pt x="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3" name="Freeform 190"/>
            <p:cNvSpPr>
              <a:spLocks noChangeAspect="1"/>
            </p:cNvSpPr>
            <p:nvPr/>
          </p:nvSpPr>
          <p:spPr bwMode="auto">
            <a:xfrm>
              <a:off x="9566" y="9101"/>
              <a:ext cx="512" cy="158"/>
            </a:xfrm>
            <a:custGeom>
              <a:avLst/>
              <a:gdLst>
                <a:gd name="T0" fmla="*/ 311 w 145"/>
                <a:gd name="T1" fmla="*/ 0 h 44"/>
                <a:gd name="T2" fmla="*/ 6208 w 145"/>
                <a:gd name="T3" fmla="*/ 0 h 44"/>
                <a:gd name="T4" fmla="*/ 6384 w 145"/>
                <a:gd name="T5" fmla="*/ 2036 h 44"/>
                <a:gd name="T6" fmla="*/ 0 w 145"/>
                <a:gd name="T7" fmla="*/ 2036 h 44"/>
                <a:gd name="T8" fmla="*/ 311 w 14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44">
                  <a:moveTo>
                    <a:pt x="7" y="0"/>
                  </a:moveTo>
                  <a:lnTo>
                    <a:pt x="141" y="0"/>
                  </a:lnTo>
                  <a:lnTo>
                    <a:pt x="145" y="4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4" name="Freeform 191"/>
            <p:cNvSpPr>
              <a:spLocks noChangeAspect="1"/>
            </p:cNvSpPr>
            <p:nvPr/>
          </p:nvSpPr>
          <p:spPr bwMode="auto">
            <a:xfrm>
              <a:off x="9446" y="9101"/>
              <a:ext cx="127" cy="158"/>
            </a:xfrm>
            <a:custGeom>
              <a:avLst/>
              <a:gdLst>
                <a:gd name="T0" fmla="*/ 434 w 36"/>
                <a:gd name="T1" fmla="*/ 0 h 44"/>
                <a:gd name="T2" fmla="*/ 1580 w 36"/>
                <a:gd name="T3" fmla="*/ 0 h 44"/>
                <a:gd name="T4" fmla="*/ 1231 w 36"/>
                <a:gd name="T5" fmla="*/ 2036 h 44"/>
                <a:gd name="T6" fmla="*/ 0 w 36"/>
                <a:gd name="T7" fmla="*/ 2036 h 44"/>
                <a:gd name="T8" fmla="*/ 434 w 3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4">
                  <a:moveTo>
                    <a:pt x="10" y="0"/>
                  </a:moveTo>
                  <a:lnTo>
                    <a:pt x="36" y="0"/>
                  </a:lnTo>
                  <a:lnTo>
                    <a:pt x="28" y="44"/>
                  </a:lnTo>
                  <a:lnTo>
                    <a:pt x="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5" name="Rectangle 192"/>
            <p:cNvSpPr>
              <a:spLocks noChangeAspect="1" noChangeArrowheads="1"/>
            </p:cNvSpPr>
            <p:nvPr/>
          </p:nvSpPr>
          <p:spPr bwMode="auto">
            <a:xfrm>
              <a:off x="9386" y="9276"/>
              <a:ext cx="920" cy="28"/>
            </a:xfrm>
            <a:prstGeom prst="rect">
              <a:avLst/>
            </a:prstGeom>
            <a:solidFill>
              <a:srgbClr val="999999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76" name="Freeform 193"/>
            <p:cNvSpPr>
              <a:spLocks noChangeAspect="1"/>
            </p:cNvSpPr>
            <p:nvPr/>
          </p:nvSpPr>
          <p:spPr bwMode="auto">
            <a:xfrm>
              <a:off x="9443" y="9231"/>
              <a:ext cx="103" cy="25"/>
            </a:xfrm>
            <a:custGeom>
              <a:avLst/>
              <a:gdLst>
                <a:gd name="T0" fmla="*/ 0 w 29"/>
                <a:gd name="T1" fmla="*/ 318 h 7"/>
                <a:gd name="T2" fmla="*/ 1211 w 29"/>
                <a:gd name="T3" fmla="*/ 318 h 7"/>
                <a:gd name="T4" fmla="*/ 1300 w 29"/>
                <a:gd name="T5" fmla="*/ 0 h 7"/>
                <a:gd name="T6" fmla="*/ 50 w 29"/>
                <a:gd name="T7" fmla="*/ 0 h 7"/>
                <a:gd name="T8" fmla="*/ 0 w 29"/>
                <a:gd name="T9" fmla="*/ 3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">
                  <a:moveTo>
                    <a:pt x="0" y="7"/>
                  </a:moveTo>
                  <a:lnTo>
                    <a:pt x="27" y="7"/>
                  </a:lnTo>
                  <a:lnTo>
                    <a:pt x="29" y="0"/>
                  </a:ln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7" name="Freeform 194"/>
            <p:cNvSpPr>
              <a:spLocks noChangeAspect="1"/>
            </p:cNvSpPr>
            <p:nvPr/>
          </p:nvSpPr>
          <p:spPr bwMode="auto">
            <a:xfrm>
              <a:off x="9451" y="9206"/>
              <a:ext cx="45" cy="20"/>
            </a:xfrm>
            <a:custGeom>
              <a:avLst/>
              <a:gdLst>
                <a:gd name="T0" fmla="*/ 83 w 13"/>
                <a:gd name="T1" fmla="*/ 0 h 6"/>
                <a:gd name="T2" fmla="*/ 540 w 13"/>
                <a:gd name="T3" fmla="*/ 0 h 6"/>
                <a:gd name="T4" fmla="*/ 502 w 13"/>
                <a:gd name="T5" fmla="*/ 223 h 6"/>
                <a:gd name="T6" fmla="*/ 0 w 13"/>
                <a:gd name="T7" fmla="*/ 223 h 6"/>
                <a:gd name="T8" fmla="*/ 83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2" y="0"/>
                  </a:moveTo>
                  <a:lnTo>
                    <a:pt x="13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8" name="Freeform 195"/>
            <p:cNvSpPr>
              <a:spLocks noChangeAspect="1"/>
            </p:cNvSpPr>
            <p:nvPr/>
          </p:nvSpPr>
          <p:spPr bwMode="auto">
            <a:xfrm>
              <a:off x="9498" y="9206"/>
              <a:ext cx="50" cy="20"/>
            </a:xfrm>
            <a:custGeom>
              <a:avLst/>
              <a:gdLst>
                <a:gd name="T0" fmla="*/ 639 w 14"/>
                <a:gd name="T1" fmla="*/ 0 h 6"/>
                <a:gd name="T2" fmla="*/ 586 w 14"/>
                <a:gd name="T3" fmla="*/ 223 h 6"/>
                <a:gd name="T4" fmla="*/ 0 w 14"/>
                <a:gd name="T5" fmla="*/ 223 h 6"/>
                <a:gd name="T6" fmla="*/ 50 w 14"/>
                <a:gd name="T7" fmla="*/ 0 h 6"/>
                <a:gd name="T8" fmla="*/ 63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3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79" name="Freeform 196"/>
            <p:cNvSpPr>
              <a:spLocks noChangeAspect="1"/>
            </p:cNvSpPr>
            <p:nvPr/>
          </p:nvSpPr>
          <p:spPr bwMode="auto">
            <a:xfrm>
              <a:off x="9456" y="9176"/>
              <a:ext cx="42" cy="25"/>
            </a:xfrm>
            <a:custGeom>
              <a:avLst/>
              <a:gdLst>
                <a:gd name="T0" fmla="*/ 49 w 12"/>
                <a:gd name="T1" fmla="*/ 0 h 7"/>
                <a:gd name="T2" fmla="*/ 0 w 12"/>
                <a:gd name="T3" fmla="*/ 318 h 7"/>
                <a:gd name="T4" fmla="*/ 480 w 12"/>
                <a:gd name="T5" fmla="*/ 318 h 7"/>
                <a:gd name="T6" fmla="*/ 515 w 12"/>
                <a:gd name="T7" fmla="*/ 0 h 7"/>
                <a:gd name="T8" fmla="*/ 49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0" y="7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0" name="Freeform 197"/>
            <p:cNvSpPr>
              <a:spLocks noChangeAspect="1"/>
            </p:cNvSpPr>
            <p:nvPr/>
          </p:nvSpPr>
          <p:spPr bwMode="auto">
            <a:xfrm>
              <a:off x="9503" y="9176"/>
              <a:ext cx="50" cy="25"/>
            </a:xfrm>
            <a:custGeom>
              <a:avLst/>
              <a:gdLst>
                <a:gd name="T0" fmla="*/ 639 w 14"/>
                <a:gd name="T1" fmla="*/ 0 h 7"/>
                <a:gd name="T2" fmla="*/ 586 w 14"/>
                <a:gd name="T3" fmla="*/ 318 h 7"/>
                <a:gd name="T4" fmla="*/ 0 w 14"/>
                <a:gd name="T5" fmla="*/ 318 h 7"/>
                <a:gd name="T6" fmla="*/ 139 w 14"/>
                <a:gd name="T7" fmla="*/ 0 h 7"/>
                <a:gd name="T8" fmla="*/ 63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3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1" name="Freeform 198"/>
            <p:cNvSpPr>
              <a:spLocks noChangeAspect="1"/>
            </p:cNvSpPr>
            <p:nvPr/>
          </p:nvSpPr>
          <p:spPr bwMode="auto">
            <a:xfrm>
              <a:off x="9461" y="9151"/>
              <a:ext cx="50" cy="23"/>
            </a:xfrm>
            <a:custGeom>
              <a:avLst/>
              <a:gdLst>
                <a:gd name="T0" fmla="*/ 89 w 14"/>
                <a:gd name="T1" fmla="*/ 0 h 6"/>
                <a:gd name="T2" fmla="*/ 0 w 14"/>
                <a:gd name="T3" fmla="*/ 337 h 6"/>
                <a:gd name="T4" fmla="*/ 550 w 14"/>
                <a:gd name="T5" fmla="*/ 337 h 6"/>
                <a:gd name="T6" fmla="*/ 639 w 14"/>
                <a:gd name="T7" fmla="*/ 0 h 6"/>
                <a:gd name="T8" fmla="*/ 8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2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2" name="Freeform 199"/>
            <p:cNvSpPr>
              <a:spLocks noChangeAspect="1"/>
            </p:cNvSpPr>
            <p:nvPr/>
          </p:nvSpPr>
          <p:spPr bwMode="auto">
            <a:xfrm>
              <a:off x="9513" y="9151"/>
              <a:ext cx="43" cy="23"/>
            </a:xfrm>
            <a:custGeom>
              <a:avLst/>
              <a:gdLst>
                <a:gd name="T0" fmla="*/ 552 w 12"/>
                <a:gd name="T1" fmla="*/ 0 h 6"/>
                <a:gd name="T2" fmla="*/ 552 w 12"/>
                <a:gd name="T3" fmla="*/ 337 h 6"/>
                <a:gd name="T4" fmla="*/ 0 w 12"/>
                <a:gd name="T5" fmla="*/ 337 h 6"/>
                <a:gd name="T6" fmla="*/ 50 w 12"/>
                <a:gd name="T7" fmla="*/ 0 h 6"/>
                <a:gd name="T8" fmla="*/ 552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3" name="Freeform 200"/>
            <p:cNvSpPr>
              <a:spLocks noChangeAspect="1"/>
            </p:cNvSpPr>
            <p:nvPr/>
          </p:nvSpPr>
          <p:spPr bwMode="auto">
            <a:xfrm>
              <a:off x="9468" y="9126"/>
              <a:ext cx="45" cy="23"/>
            </a:xfrm>
            <a:custGeom>
              <a:avLst/>
              <a:gdLst>
                <a:gd name="T0" fmla="*/ 83 w 13"/>
                <a:gd name="T1" fmla="*/ 0 h 6"/>
                <a:gd name="T2" fmla="*/ 0 w 13"/>
                <a:gd name="T3" fmla="*/ 337 h 6"/>
                <a:gd name="T4" fmla="*/ 502 w 13"/>
                <a:gd name="T5" fmla="*/ 337 h 6"/>
                <a:gd name="T6" fmla="*/ 540 w 13"/>
                <a:gd name="T7" fmla="*/ 0 h 6"/>
                <a:gd name="T8" fmla="*/ 83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2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4" name="Freeform 201"/>
            <p:cNvSpPr>
              <a:spLocks noChangeAspect="1"/>
            </p:cNvSpPr>
            <p:nvPr/>
          </p:nvSpPr>
          <p:spPr bwMode="auto">
            <a:xfrm>
              <a:off x="9516" y="9126"/>
              <a:ext cx="50" cy="23"/>
            </a:xfrm>
            <a:custGeom>
              <a:avLst/>
              <a:gdLst>
                <a:gd name="T0" fmla="*/ 639 w 14"/>
                <a:gd name="T1" fmla="*/ 0 h 6"/>
                <a:gd name="T2" fmla="*/ 496 w 14"/>
                <a:gd name="T3" fmla="*/ 337 h 6"/>
                <a:gd name="T4" fmla="*/ 0 w 14"/>
                <a:gd name="T5" fmla="*/ 337 h 6"/>
                <a:gd name="T6" fmla="*/ 50 w 14"/>
                <a:gd name="T7" fmla="*/ 0 h 6"/>
                <a:gd name="T8" fmla="*/ 63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1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5" name="Freeform 202"/>
            <p:cNvSpPr>
              <a:spLocks noChangeAspect="1"/>
            </p:cNvSpPr>
            <p:nvPr/>
          </p:nvSpPr>
          <p:spPr bwMode="auto">
            <a:xfrm>
              <a:off x="9476" y="9096"/>
              <a:ext cx="40" cy="23"/>
            </a:xfrm>
            <a:custGeom>
              <a:avLst/>
              <a:gdLst>
                <a:gd name="T0" fmla="*/ 33 w 12"/>
                <a:gd name="T1" fmla="*/ 0 h 6"/>
                <a:gd name="T2" fmla="*/ 0 w 12"/>
                <a:gd name="T3" fmla="*/ 337 h 6"/>
                <a:gd name="T4" fmla="*/ 410 w 12"/>
                <a:gd name="T5" fmla="*/ 337 h 6"/>
                <a:gd name="T6" fmla="*/ 443 w 12"/>
                <a:gd name="T7" fmla="*/ 0 h 6"/>
                <a:gd name="T8" fmla="*/ 33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6" name="Freeform 203"/>
            <p:cNvSpPr>
              <a:spLocks noChangeAspect="1"/>
            </p:cNvSpPr>
            <p:nvPr/>
          </p:nvSpPr>
          <p:spPr bwMode="auto">
            <a:xfrm>
              <a:off x="9521" y="9096"/>
              <a:ext cx="50" cy="23"/>
            </a:xfrm>
            <a:custGeom>
              <a:avLst/>
              <a:gdLst>
                <a:gd name="T0" fmla="*/ 639 w 14"/>
                <a:gd name="T1" fmla="*/ 0 h 6"/>
                <a:gd name="T2" fmla="*/ 586 w 14"/>
                <a:gd name="T3" fmla="*/ 337 h 6"/>
                <a:gd name="T4" fmla="*/ 0 w 14"/>
                <a:gd name="T5" fmla="*/ 337 h 6"/>
                <a:gd name="T6" fmla="*/ 139 w 14"/>
                <a:gd name="T7" fmla="*/ 0 h 6"/>
                <a:gd name="T8" fmla="*/ 639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3" y="6"/>
                  </a:lnTo>
                  <a:lnTo>
                    <a:pt x="0" y="6"/>
                  </a:lnTo>
                  <a:lnTo>
                    <a:pt x="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7" name="Freeform 204"/>
            <p:cNvSpPr>
              <a:spLocks noChangeAspect="1"/>
            </p:cNvSpPr>
            <p:nvPr/>
          </p:nvSpPr>
          <p:spPr bwMode="auto">
            <a:xfrm>
              <a:off x="9583" y="9096"/>
              <a:ext cx="480" cy="23"/>
            </a:xfrm>
            <a:custGeom>
              <a:avLst/>
              <a:gdLst>
                <a:gd name="T0" fmla="*/ 49 w 136"/>
                <a:gd name="T1" fmla="*/ 0 h 6"/>
                <a:gd name="T2" fmla="*/ 5929 w 136"/>
                <a:gd name="T3" fmla="*/ 0 h 6"/>
                <a:gd name="T4" fmla="*/ 5979 w 136"/>
                <a:gd name="T5" fmla="*/ 337 h 6"/>
                <a:gd name="T6" fmla="*/ 0 w 136"/>
                <a:gd name="T7" fmla="*/ 337 h 6"/>
                <a:gd name="T8" fmla="*/ 49 w 13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6">
                  <a:moveTo>
                    <a:pt x="1" y="0"/>
                  </a:moveTo>
                  <a:lnTo>
                    <a:pt x="135" y="0"/>
                  </a:lnTo>
                  <a:lnTo>
                    <a:pt x="136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8" name="Freeform 205"/>
            <p:cNvSpPr>
              <a:spLocks noChangeAspect="1"/>
            </p:cNvSpPr>
            <p:nvPr/>
          </p:nvSpPr>
          <p:spPr bwMode="auto">
            <a:xfrm>
              <a:off x="9576" y="9126"/>
              <a:ext cx="487" cy="25"/>
            </a:xfrm>
            <a:custGeom>
              <a:avLst/>
              <a:gdLst>
                <a:gd name="T0" fmla="*/ 88 w 138"/>
                <a:gd name="T1" fmla="*/ 0 h 7"/>
                <a:gd name="T2" fmla="*/ 6066 w 138"/>
                <a:gd name="T3" fmla="*/ 0 h 7"/>
                <a:gd name="T4" fmla="*/ 6066 w 138"/>
                <a:gd name="T5" fmla="*/ 318 h 7"/>
                <a:gd name="T6" fmla="*/ 0 w 138"/>
                <a:gd name="T7" fmla="*/ 318 h 7"/>
                <a:gd name="T8" fmla="*/ 88 w 13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7">
                  <a:moveTo>
                    <a:pt x="2" y="0"/>
                  </a:moveTo>
                  <a:lnTo>
                    <a:pt x="138" y="0"/>
                  </a:lnTo>
                  <a:lnTo>
                    <a:pt x="138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89" name="Freeform 206"/>
            <p:cNvSpPr>
              <a:spLocks noChangeAspect="1"/>
            </p:cNvSpPr>
            <p:nvPr/>
          </p:nvSpPr>
          <p:spPr bwMode="auto">
            <a:xfrm>
              <a:off x="9618" y="9151"/>
              <a:ext cx="410" cy="23"/>
            </a:xfrm>
            <a:custGeom>
              <a:avLst/>
              <a:gdLst>
                <a:gd name="T0" fmla="*/ 0 w 116"/>
                <a:gd name="T1" fmla="*/ 0 h 6"/>
                <a:gd name="T2" fmla="*/ 0 w 116"/>
                <a:gd name="T3" fmla="*/ 337 h 6"/>
                <a:gd name="T4" fmla="*/ 5121 w 116"/>
                <a:gd name="T5" fmla="*/ 337 h 6"/>
                <a:gd name="T6" fmla="*/ 5121 w 116"/>
                <a:gd name="T7" fmla="*/ 0 h 6"/>
                <a:gd name="T8" fmla="*/ 88 w 116"/>
                <a:gd name="T9" fmla="*/ 0 h 6"/>
                <a:gd name="T10" fmla="*/ 0 w 1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6">
                  <a:moveTo>
                    <a:pt x="0" y="0"/>
                  </a:moveTo>
                  <a:lnTo>
                    <a:pt x="0" y="6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0" name="Freeform 207"/>
            <p:cNvSpPr>
              <a:spLocks noChangeAspect="1"/>
            </p:cNvSpPr>
            <p:nvPr/>
          </p:nvSpPr>
          <p:spPr bwMode="auto">
            <a:xfrm>
              <a:off x="9623" y="9176"/>
              <a:ext cx="398" cy="25"/>
            </a:xfrm>
            <a:custGeom>
              <a:avLst/>
              <a:gdLst>
                <a:gd name="T0" fmla="*/ 49 w 113"/>
                <a:gd name="T1" fmla="*/ 0 h 7"/>
                <a:gd name="T2" fmla="*/ 0 w 113"/>
                <a:gd name="T3" fmla="*/ 318 h 7"/>
                <a:gd name="T4" fmla="*/ 4938 w 113"/>
                <a:gd name="T5" fmla="*/ 318 h 7"/>
                <a:gd name="T6" fmla="*/ 4938 w 113"/>
                <a:gd name="T7" fmla="*/ 0 h 7"/>
                <a:gd name="T8" fmla="*/ 88 w 113"/>
                <a:gd name="T9" fmla="*/ 0 h 7"/>
                <a:gd name="T10" fmla="*/ 49 w 11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7">
                  <a:moveTo>
                    <a:pt x="1" y="0"/>
                  </a:moveTo>
                  <a:lnTo>
                    <a:pt x="0" y="7"/>
                  </a:lnTo>
                  <a:lnTo>
                    <a:pt x="113" y="7"/>
                  </a:lnTo>
                  <a:lnTo>
                    <a:pt x="11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1" name="Freeform 208"/>
            <p:cNvSpPr>
              <a:spLocks noChangeAspect="1"/>
            </p:cNvSpPr>
            <p:nvPr/>
          </p:nvSpPr>
          <p:spPr bwMode="auto">
            <a:xfrm>
              <a:off x="9631" y="9206"/>
              <a:ext cx="380" cy="20"/>
            </a:xfrm>
            <a:custGeom>
              <a:avLst/>
              <a:gdLst>
                <a:gd name="T0" fmla="*/ 0 w 108"/>
                <a:gd name="T1" fmla="*/ 0 h 6"/>
                <a:gd name="T2" fmla="*/ 0 w 108"/>
                <a:gd name="T3" fmla="*/ 223 h 6"/>
                <a:gd name="T4" fmla="*/ 4704 w 108"/>
                <a:gd name="T5" fmla="*/ 223 h 6"/>
                <a:gd name="T6" fmla="*/ 4704 w 108"/>
                <a:gd name="T7" fmla="*/ 0 h 6"/>
                <a:gd name="T8" fmla="*/ 137 w 108"/>
                <a:gd name="T9" fmla="*/ 0 h 6"/>
                <a:gd name="T10" fmla="*/ 0 w 10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6">
                  <a:moveTo>
                    <a:pt x="0" y="0"/>
                  </a:moveTo>
                  <a:lnTo>
                    <a:pt x="0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2" name="Freeform 209"/>
            <p:cNvSpPr>
              <a:spLocks noChangeAspect="1"/>
            </p:cNvSpPr>
            <p:nvPr/>
          </p:nvSpPr>
          <p:spPr bwMode="auto">
            <a:xfrm>
              <a:off x="9573" y="9151"/>
              <a:ext cx="40" cy="23"/>
            </a:xfrm>
            <a:custGeom>
              <a:avLst/>
              <a:gdLst>
                <a:gd name="T0" fmla="*/ 55 w 11"/>
                <a:gd name="T1" fmla="*/ 0 h 6"/>
                <a:gd name="T2" fmla="*/ 527 w 11"/>
                <a:gd name="T3" fmla="*/ 0 h 6"/>
                <a:gd name="T4" fmla="*/ 476 w 11"/>
                <a:gd name="T5" fmla="*/ 337 h 6"/>
                <a:gd name="T6" fmla="*/ 0 w 11"/>
                <a:gd name="T7" fmla="*/ 337 h 6"/>
                <a:gd name="T8" fmla="*/ 55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" y="0"/>
                  </a:moveTo>
                  <a:lnTo>
                    <a:pt x="11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3" name="Rectangle 210"/>
            <p:cNvSpPr>
              <a:spLocks noChangeAspect="1" noChangeArrowheads="1"/>
            </p:cNvSpPr>
            <p:nvPr/>
          </p:nvSpPr>
          <p:spPr bwMode="auto">
            <a:xfrm>
              <a:off x="10038" y="9151"/>
              <a:ext cx="25" cy="23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94" name="Freeform 211"/>
            <p:cNvSpPr>
              <a:spLocks noChangeAspect="1"/>
            </p:cNvSpPr>
            <p:nvPr/>
          </p:nvSpPr>
          <p:spPr bwMode="auto">
            <a:xfrm>
              <a:off x="9571" y="9176"/>
              <a:ext cx="47" cy="25"/>
            </a:xfrm>
            <a:custGeom>
              <a:avLst/>
              <a:gdLst>
                <a:gd name="T0" fmla="*/ 34 w 14"/>
                <a:gd name="T1" fmla="*/ 0 h 7"/>
                <a:gd name="T2" fmla="*/ 530 w 14"/>
                <a:gd name="T3" fmla="*/ 0 h 7"/>
                <a:gd name="T4" fmla="*/ 450 w 14"/>
                <a:gd name="T5" fmla="*/ 318 h 7"/>
                <a:gd name="T6" fmla="*/ 0 w 14"/>
                <a:gd name="T7" fmla="*/ 318 h 7"/>
                <a:gd name="T8" fmla="*/ 34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lnTo>
                    <a:pt x="14" y="0"/>
                  </a:lnTo>
                  <a:lnTo>
                    <a:pt x="1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5" name="Freeform 212"/>
            <p:cNvSpPr>
              <a:spLocks noChangeAspect="1"/>
            </p:cNvSpPr>
            <p:nvPr/>
          </p:nvSpPr>
          <p:spPr bwMode="auto">
            <a:xfrm>
              <a:off x="10026" y="9176"/>
              <a:ext cx="45" cy="25"/>
            </a:xfrm>
            <a:custGeom>
              <a:avLst/>
              <a:gdLst>
                <a:gd name="T0" fmla="*/ 457 w 13"/>
                <a:gd name="T1" fmla="*/ 0 h 7"/>
                <a:gd name="T2" fmla="*/ 0 w 13"/>
                <a:gd name="T3" fmla="*/ 0 h 7"/>
                <a:gd name="T4" fmla="*/ 35 w 13"/>
                <a:gd name="T5" fmla="*/ 318 h 7"/>
                <a:gd name="T6" fmla="*/ 540 w 13"/>
                <a:gd name="T7" fmla="*/ 318 h 7"/>
                <a:gd name="T8" fmla="*/ 457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11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3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6" name="Freeform 213"/>
            <p:cNvSpPr>
              <a:spLocks noChangeAspect="1"/>
            </p:cNvSpPr>
            <p:nvPr/>
          </p:nvSpPr>
          <p:spPr bwMode="auto">
            <a:xfrm>
              <a:off x="9566" y="9206"/>
              <a:ext cx="57" cy="20"/>
            </a:xfrm>
            <a:custGeom>
              <a:avLst/>
              <a:gdLst>
                <a:gd name="T0" fmla="*/ 50 w 16"/>
                <a:gd name="T1" fmla="*/ 0 h 6"/>
                <a:gd name="T2" fmla="*/ 723 w 16"/>
                <a:gd name="T3" fmla="*/ 0 h 6"/>
                <a:gd name="T4" fmla="*/ 723 w 16"/>
                <a:gd name="T5" fmla="*/ 223 h 6"/>
                <a:gd name="T6" fmla="*/ 0 w 16"/>
                <a:gd name="T7" fmla="*/ 223 h 6"/>
                <a:gd name="T8" fmla="*/ 50 w 1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6">
                  <a:moveTo>
                    <a:pt x="1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7" name="Rectangle 214"/>
            <p:cNvSpPr>
              <a:spLocks noChangeAspect="1" noChangeArrowheads="1"/>
            </p:cNvSpPr>
            <p:nvPr/>
          </p:nvSpPr>
          <p:spPr bwMode="auto">
            <a:xfrm>
              <a:off x="10021" y="9206"/>
              <a:ext cx="50" cy="20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198" name="Freeform 215"/>
            <p:cNvSpPr>
              <a:spLocks noChangeAspect="1"/>
            </p:cNvSpPr>
            <p:nvPr/>
          </p:nvSpPr>
          <p:spPr bwMode="auto">
            <a:xfrm>
              <a:off x="10018" y="9231"/>
              <a:ext cx="25" cy="25"/>
            </a:xfrm>
            <a:custGeom>
              <a:avLst/>
              <a:gdLst>
                <a:gd name="T0" fmla="*/ 318 w 7"/>
                <a:gd name="T1" fmla="*/ 0 h 7"/>
                <a:gd name="T2" fmla="*/ 318 w 7"/>
                <a:gd name="T3" fmla="*/ 318 h 7"/>
                <a:gd name="T4" fmla="*/ 50 w 7"/>
                <a:gd name="T5" fmla="*/ 318 h 7"/>
                <a:gd name="T6" fmla="*/ 0 w 7"/>
                <a:gd name="T7" fmla="*/ 0 h 7"/>
                <a:gd name="T8" fmla="*/ 268 w 7"/>
                <a:gd name="T9" fmla="*/ 0 h 7"/>
                <a:gd name="T10" fmla="*/ 318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1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199" name="Freeform 216"/>
            <p:cNvSpPr>
              <a:spLocks noChangeAspect="1"/>
            </p:cNvSpPr>
            <p:nvPr/>
          </p:nvSpPr>
          <p:spPr bwMode="auto">
            <a:xfrm>
              <a:off x="10046" y="9231"/>
              <a:ext cx="27" cy="25"/>
            </a:xfrm>
            <a:custGeom>
              <a:avLst/>
              <a:gdLst>
                <a:gd name="T0" fmla="*/ 273 w 8"/>
                <a:gd name="T1" fmla="*/ 0 h 7"/>
                <a:gd name="T2" fmla="*/ 307 w 8"/>
                <a:gd name="T3" fmla="*/ 318 h 7"/>
                <a:gd name="T4" fmla="*/ 0 w 8"/>
                <a:gd name="T5" fmla="*/ 318 h 7"/>
                <a:gd name="T6" fmla="*/ 0 w 8"/>
                <a:gd name="T7" fmla="*/ 0 h 7"/>
                <a:gd name="T8" fmla="*/ 273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0" name="Freeform 217"/>
            <p:cNvSpPr>
              <a:spLocks noChangeAspect="1"/>
            </p:cNvSpPr>
            <p:nvPr/>
          </p:nvSpPr>
          <p:spPr bwMode="auto">
            <a:xfrm>
              <a:off x="9986" y="9231"/>
              <a:ext cx="25" cy="25"/>
            </a:xfrm>
            <a:custGeom>
              <a:avLst/>
              <a:gdLst>
                <a:gd name="T0" fmla="*/ 318 w 7"/>
                <a:gd name="T1" fmla="*/ 0 h 7"/>
                <a:gd name="T2" fmla="*/ 318 w 7"/>
                <a:gd name="T3" fmla="*/ 318 h 7"/>
                <a:gd name="T4" fmla="*/ 50 w 7"/>
                <a:gd name="T5" fmla="*/ 318 h 7"/>
                <a:gd name="T6" fmla="*/ 0 w 7"/>
                <a:gd name="T7" fmla="*/ 0 h 7"/>
                <a:gd name="T8" fmla="*/ 268 w 7"/>
                <a:gd name="T9" fmla="*/ 0 h 7"/>
                <a:gd name="T10" fmla="*/ 318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1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1" name="Freeform 218"/>
            <p:cNvSpPr>
              <a:spLocks noChangeAspect="1"/>
            </p:cNvSpPr>
            <p:nvPr/>
          </p:nvSpPr>
          <p:spPr bwMode="auto">
            <a:xfrm>
              <a:off x="9658" y="9231"/>
              <a:ext cx="325" cy="25"/>
            </a:xfrm>
            <a:custGeom>
              <a:avLst/>
              <a:gdLst>
                <a:gd name="T0" fmla="*/ 49 w 92"/>
                <a:gd name="T1" fmla="*/ 0 h 7"/>
                <a:gd name="T2" fmla="*/ 0 w 92"/>
                <a:gd name="T3" fmla="*/ 318 h 7"/>
                <a:gd name="T4" fmla="*/ 4055 w 92"/>
                <a:gd name="T5" fmla="*/ 318 h 7"/>
                <a:gd name="T6" fmla="*/ 4055 w 92"/>
                <a:gd name="T7" fmla="*/ 0 h 7"/>
                <a:gd name="T8" fmla="*/ 173 w 92"/>
                <a:gd name="T9" fmla="*/ 0 h 7"/>
                <a:gd name="T10" fmla="*/ 49 w 9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7">
                  <a:moveTo>
                    <a:pt x="1" y="0"/>
                  </a:moveTo>
                  <a:lnTo>
                    <a:pt x="0" y="7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2" name="Freeform 219"/>
            <p:cNvSpPr>
              <a:spLocks noChangeAspect="1"/>
            </p:cNvSpPr>
            <p:nvPr/>
          </p:nvSpPr>
          <p:spPr bwMode="auto">
            <a:xfrm>
              <a:off x="9626" y="9231"/>
              <a:ext cx="27" cy="25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318 h 7"/>
                <a:gd name="T4" fmla="*/ 230 w 8"/>
                <a:gd name="T5" fmla="*/ 318 h 7"/>
                <a:gd name="T6" fmla="*/ 307 w 8"/>
                <a:gd name="T7" fmla="*/ 0 h 7"/>
                <a:gd name="T8" fmla="*/ 34 w 8"/>
                <a:gd name="T9" fmla="*/ 0 h 7"/>
                <a:gd name="T10" fmla="*/ 0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3" name="Freeform 220"/>
            <p:cNvSpPr>
              <a:spLocks noChangeAspect="1"/>
            </p:cNvSpPr>
            <p:nvPr/>
          </p:nvSpPr>
          <p:spPr bwMode="auto">
            <a:xfrm>
              <a:off x="9591" y="9231"/>
              <a:ext cx="32" cy="25"/>
            </a:xfrm>
            <a:custGeom>
              <a:avLst/>
              <a:gdLst>
                <a:gd name="T0" fmla="*/ 50 w 9"/>
                <a:gd name="T1" fmla="*/ 0 h 7"/>
                <a:gd name="T2" fmla="*/ 0 w 9"/>
                <a:gd name="T3" fmla="*/ 318 h 7"/>
                <a:gd name="T4" fmla="*/ 356 w 9"/>
                <a:gd name="T5" fmla="*/ 318 h 7"/>
                <a:gd name="T6" fmla="*/ 405 w 9"/>
                <a:gd name="T7" fmla="*/ 0 h 7"/>
                <a:gd name="T8" fmla="*/ 139 w 9"/>
                <a:gd name="T9" fmla="*/ 0 h 7"/>
                <a:gd name="T10" fmla="*/ 50 w 9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9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4" name="Freeform 221"/>
            <p:cNvSpPr>
              <a:spLocks noChangeAspect="1"/>
            </p:cNvSpPr>
            <p:nvPr/>
          </p:nvSpPr>
          <p:spPr bwMode="auto">
            <a:xfrm>
              <a:off x="9558" y="9231"/>
              <a:ext cx="30" cy="25"/>
            </a:xfrm>
            <a:custGeom>
              <a:avLst/>
              <a:gdLst>
                <a:gd name="T0" fmla="*/ 113 w 8"/>
                <a:gd name="T1" fmla="*/ 0 h 7"/>
                <a:gd name="T2" fmla="*/ 424 w 8"/>
                <a:gd name="T3" fmla="*/ 0 h 7"/>
                <a:gd name="T4" fmla="*/ 368 w 8"/>
                <a:gd name="T5" fmla="*/ 318 h 7"/>
                <a:gd name="T6" fmla="*/ 0 w 8"/>
                <a:gd name="T7" fmla="*/ 318 h 7"/>
                <a:gd name="T8" fmla="*/ 113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8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5" name="Rectangle 222"/>
            <p:cNvSpPr>
              <a:spLocks noChangeAspect="1" noChangeArrowheads="1"/>
            </p:cNvSpPr>
            <p:nvPr/>
          </p:nvSpPr>
          <p:spPr bwMode="auto">
            <a:xfrm>
              <a:off x="10081" y="9096"/>
              <a:ext cx="142" cy="23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06" name="Freeform 223"/>
            <p:cNvSpPr>
              <a:spLocks noChangeAspect="1"/>
            </p:cNvSpPr>
            <p:nvPr/>
          </p:nvSpPr>
          <p:spPr bwMode="auto">
            <a:xfrm>
              <a:off x="10081" y="9126"/>
              <a:ext cx="145" cy="25"/>
            </a:xfrm>
            <a:custGeom>
              <a:avLst/>
              <a:gdLst>
                <a:gd name="T0" fmla="*/ 1814 w 41"/>
                <a:gd name="T1" fmla="*/ 0 h 7"/>
                <a:gd name="T2" fmla="*/ 1814 w 41"/>
                <a:gd name="T3" fmla="*/ 318 h 7"/>
                <a:gd name="T4" fmla="*/ 0 w 41"/>
                <a:gd name="T5" fmla="*/ 318 h 7"/>
                <a:gd name="T6" fmla="*/ 0 w 41"/>
                <a:gd name="T7" fmla="*/ 0 h 7"/>
                <a:gd name="T8" fmla="*/ 1726 w 41"/>
                <a:gd name="T9" fmla="*/ 0 h 7"/>
                <a:gd name="T10" fmla="*/ 1814 w 4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7">
                  <a:moveTo>
                    <a:pt x="41" y="0"/>
                  </a:moveTo>
                  <a:lnTo>
                    <a:pt x="4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7" name="Freeform 224"/>
            <p:cNvSpPr>
              <a:spLocks noChangeAspect="1"/>
            </p:cNvSpPr>
            <p:nvPr/>
          </p:nvSpPr>
          <p:spPr bwMode="auto">
            <a:xfrm>
              <a:off x="10088" y="9151"/>
              <a:ext cx="113" cy="23"/>
            </a:xfrm>
            <a:custGeom>
              <a:avLst/>
              <a:gdLst>
                <a:gd name="T0" fmla="*/ 0 w 32"/>
                <a:gd name="T1" fmla="*/ 0 h 6"/>
                <a:gd name="T2" fmla="*/ 1360 w 32"/>
                <a:gd name="T3" fmla="*/ 0 h 6"/>
                <a:gd name="T4" fmla="*/ 1409 w 32"/>
                <a:gd name="T5" fmla="*/ 337 h 6"/>
                <a:gd name="T6" fmla="*/ 0 w 32"/>
                <a:gd name="T7" fmla="*/ 337 h 6"/>
                <a:gd name="T8" fmla="*/ 0 w 32"/>
                <a:gd name="T9" fmla="*/ 58 h 6"/>
                <a:gd name="T10" fmla="*/ 0 w 3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6">
                  <a:moveTo>
                    <a:pt x="0" y="0"/>
                  </a:moveTo>
                  <a:lnTo>
                    <a:pt x="31" y="0"/>
                  </a:lnTo>
                  <a:lnTo>
                    <a:pt x="32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8" name="Freeform 225"/>
            <p:cNvSpPr>
              <a:spLocks noChangeAspect="1"/>
            </p:cNvSpPr>
            <p:nvPr/>
          </p:nvSpPr>
          <p:spPr bwMode="auto">
            <a:xfrm>
              <a:off x="10088" y="9176"/>
              <a:ext cx="118" cy="25"/>
            </a:xfrm>
            <a:custGeom>
              <a:avLst/>
              <a:gdLst>
                <a:gd name="T0" fmla="*/ 0 w 33"/>
                <a:gd name="T1" fmla="*/ 0 h 7"/>
                <a:gd name="T2" fmla="*/ 1459 w 33"/>
                <a:gd name="T3" fmla="*/ 0 h 7"/>
                <a:gd name="T4" fmla="*/ 1509 w 33"/>
                <a:gd name="T5" fmla="*/ 318 h 7"/>
                <a:gd name="T6" fmla="*/ 0 w 33"/>
                <a:gd name="T7" fmla="*/ 318 h 7"/>
                <a:gd name="T8" fmla="*/ 0 w 33"/>
                <a:gd name="T9" fmla="*/ 139 h 7"/>
                <a:gd name="T10" fmla="*/ 0 w 3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7">
                  <a:moveTo>
                    <a:pt x="0" y="0"/>
                  </a:moveTo>
                  <a:lnTo>
                    <a:pt x="32" y="0"/>
                  </a:lnTo>
                  <a:lnTo>
                    <a:pt x="3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09" name="Freeform 226"/>
            <p:cNvSpPr>
              <a:spLocks noChangeAspect="1"/>
            </p:cNvSpPr>
            <p:nvPr/>
          </p:nvSpPr>
          <p:spPr bwMode="auto">
            <a:xfrm>
              <a:off x="10091" y="9206"/>
              <a:ext cx="117" cy="20"/>
            </a:xfrm>
            <a:custGeom>
              <a:avLst/>
              <a:gdLst>
                <a:gd name="T0" fmla="*/ 0 w 33"/>
                <a:gd name="T1" fmla="*/ 0 h 6"/>
                <a:gd name="T2" fmla="*/ 1422 w 33"/>
                <a:gd name="T3" fmla="*/ 0 h 6"/>
                <a:gd name="T4" fmla="*/ 1471 w 33"/>
                <a:gd name="T5" fmla="*/ 223 h 6"/>
                <a:gd name="T6" fmla="*/ 0 w 33"/>
                <a:gd name="T7" fmla="*/ 223 h 6"/>
                <a:gd name="T8" fmla="*/ 0 w 33"/>
                <a:gd name="T9" fmla="*/ 33 h 6"/>
                <a:gd name="T10" fmla="*/ 0 w 3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32" y="0"/>
                  </a:lnTo>
                  <a:lnTo>
                    <a:pt x="33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0" name="Freeform 227"/>
            <p:cNvSpPr>
              <a:spLocks noChangeAspect="1"/>
            </p:cNvSpPr>
            <p:nvPr/>
          </p:nvSpPr>
          <p:spPr bwMode="auto">
            <a:xfrm>
              <a:off x="10091" y="9231"/>
              <a:ext cx="77" cy="25"/>
            </a:xfrm>
            <a:custGeom>
              <a:avLst/>
              <a:gdLst>
                <a:gd name="T0" fmla="*/ 0 w 22"/>
                <a:gd name="T1" fmla="*/ 0 h 7"/>
                <a:gd name="T2" fmla="*/ 907 w 22"/>
                <a:gd name="T3" fmla="*/ 0 h 7"/>
                <a:gd name="T4" fmla="*/ 945 w 22"/>
                <a:gd name="T5" fmla="*/ 318 h 7"/>
                <a:gd name="T6" fmla="*/ 0 w 22"/>
                <a:gd name="T7" fmla="*/ 318 h 7"/>
                <a:gd name="T8" fmla="*/ 0 w 22"/>
                <a:gd name="T9" fmla="*/ 89 h 7"/>
                <a:gd name="T10" fmla="*/ 0 w 2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lnTo>
                    <a:pt x="21" y="0"/>
                  </a:lnTo>
                  <a:lnTo>
                    <a:pt x="22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1" name="Freeform 228"/>
            <p:cNvSpPr>
              <a:spLocks noChangeAspect="1"/>
            </p:cNvSpPr>
            <p:nvPr/>
          </p:nvSpPr>
          <p:spPr bwMode="auto">
            <a:xfrm>
              <a:off x="10173" y="9231"/>
              <a:ext cx="43" cy="25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318 h 7"/>
                <a:gd name="T4" fmla="*/ 552 w 12"/>
                <a:gd name="T5" fmla="*/ 318 h 7"/>
                <a:gd name="T6" fmla="*/ 462 w 12"/>
                <a:gd name="T7" fmla="*/ 0 h 7"/>
                <a:gd name="T8" fmla="*/ 0 w 12"/>
                <a:gd name="T9" fmla="*/ 0 h 7"/>
                <a:gd name="T10" fmla="*/ 0 w 1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2" name="Freeform 229"/>
            <p:cNvSpPr>
              <a:spLocks noChangeAspect="1"/>
            </p:cNvSpPr>
            <p:nvPr/>
          </p:nvSpPr>
          <p:spPr bwMode="auto">
            <a:xfrm>
              <a:off x="10208" y="9206"/>
              <a:ext cx="35" cy="50"/>
            </a:xfrm>
            <a:custGeom>
              <a:avLst/>
              <a:gdLst>
                <a:gd name="T0" fmla="*/ 0 w 10"/>
                <a:gd name="T1" fmla="*/ 0 h 14"/>
                <a:gd name="T2" fmla="*/ 343 w 10"/>
                <a:gd name="T3" fmla="*/ 0 h 14"/>
                <a:gd name="T4" fmla="*/ 431 w 10"/>
                <a:gd name="T5" fmla="*/ 639 h 14"/>
                <a:gd name="T6" fmla="*/ 137 w 10"/>
                <a:gd name="T7" fmla="*/ 639 h 14"/>
                <a:gd name="T8" fmla="*/ 0 w 10"/>
                <a:gd name="T9" fmla="*/ 50 h 14"/>
                <a:gd name="T10" fmla="*/ 0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8" y="0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3" name="Freeform 230"/>
            <p:cNvSpPr>
              <a:spLocks noChangeAspect="1"/>
            </p:cNvSpPr>
            <p:nvPr/>
          </p:nvSpPr>
          <p:spPr bwMode="auto">
            <a:xfrm>
              <a:off x="10201" y="9151"/>
              <a:ext cx="35" cy="50"/>
            </a:xfrm>
            <a:custGeom>
              <a:avLst/>
              <a:gdLst>
                <a:gd name="T0" fmla="*/ 431 w 10"/>
                <a:gd name="T1" fmla="*/ 639 h 14"/>
                <a:gd name="T2" fmla="*/ 88 w 10"/>
                <a:gd name="T3" fmla="*/ 639 h 14"/>
                <a:gd name="T4" fmla="*/ 0 w 10"/>
                <a:gd name="T5" fmla="*/ 0 h 14"/>
                <a:gd name="T6" fmla="*/ 343 w 10"/>
                <a:gd name="T7" fmla="*/ 0 h 14"/>
                <a:gd name="T8" fmla="*/ 431 w 10"/>
                <a:gd name="T9" fmla="*/ 550 h 14"/>
                <a:gd name="T10" fmla="*/ 431 w 10"/>
                <a:gd name="T11" fmla="*/ 63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A6A6A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4" name="Freeform 231"/>
            <p:cNvSpPr>
              <a:spLocks noChangeAspect="1"/>
            </p:cNvSpPr>
            <p:nvPr/>
          </p:nvSpPr>
          <p:spPr bwMode="auto">
            <a:xfrm>
              <a:off x="9418" y="8971"/>
              <a:ext cx="843" cy="48"/>
            </a:xfrm>
            <a:custGeom>
              <a:avLst/>
              <a:gdLst>
                <a:gd name="T0" fmla="*/ 49 w 239"/>
                <a:gd name="T1" fmla="*/ 0 h 13"/>
                <a:gd name="T2" fmla="*/ 0 w 239"/>
                <a:gd name="T3" fmla="*/ 654 h 13"/>
                <a:gd name="T4" fmla="*/ 10486 w 239"/>
                <a:gd name="T5" fmla="*/ 654 h 13"/>
                <a:gd name="T6" fmla="*/ 10402 w 239"/>
                <a:gd name="T7" fmla="*/ 0 h 13"/>
                <a:gd name="T8" fmla="*/ 49 w 23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3">
                  <a:moveTo>
                    <a:pt x="1" y="0"/>
                  </a:moveTo>
                  <a:lnTo>
                    <a:pt x="0" y="13"/>
                  </a:lnTo>
                  <a:lnTo>
                    <a:pt x="239" y="13"/>
                  </a:lnTo>
                  <a:lnTo>
                    <a:pt x="2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999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5" name="Freeform 232"/>
            <p:cNvSpPr>
              <a:spLocks noChangeAspect="1"/>
            </p:cNvSpPr>
            <p:nvPr/>
          </p:nvSpPr>
          <p:spPr bwMode="auto">
            <a:xfrm>
              <a:off x="9426" y="8799"/>
              <a:ext cx="827" cy="172"/>
            </a:xfrm>
            <a:custGeom>
              <a:avLst/>
              <a:gdLst>
                <a:gd name="T0" fmla="*/ 0 w 235"/>
                <a:gd name="T1" fmla="*/ 2207 h 48"/>
                <a:gd name="T2" fmla="*/ 10241 w 235"/>
                <a:gd name="T3" fmla="*/ 2207 h 48"/>
                <a:gd name="T4" fmla="*/ 9635 w 235"/>
                <a:gd name="T5" fmla="*/ 0 h 48"/>
                <a:gd name="T6" fmla="*/ 658 w 235"/>
                <a:gd name="T7" fmla="*/ 0 h 48"/>
                <a:gd name="T8" fmla="*/ 0 w 235"/>
                <a:gd name="T9" fmla="*/ 220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" h="48">
                  <a:moveTo>
                    <a:pt x="0" y="48"/>
                  </a:moveTo>
                  <a:lnTo>
                    <a:pt x="235" y="48"/>
                  </a:lnTo>
                  <a:lnTo>
                    <a:pt x="221" y="0"/>
                  </a:lnTo>
                  <a:lnTo>
                    <a:pt x="15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16" name="Rectangle 233"/>
            <p:cNvSpPr>
              <a:spLocks noChangeAspect="1" noChangeArrowheads="1"/>
            </p:cNvSpPr>
            <p:nvPr/>
          </p:nvSpPr>
          <p:spPr bwMode="auto">
            <a:xfrm>
              <a:off x="9421" y="7949"/>
              <a:ext cx="840" cy="892"/>
            </a:xfrm>
            <a:prstGeom prst="rect">
              <a:avLst/>
            </a:prstGeom>
            <a:solidFill>
              <a:srgbClr val="A6A6A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17" name="Rectangle 234"/>
            <p:cNvSpPr>
              <a:spLocks noChangeAspect="1" noChangeArrowheads="1"/>
            </p:cNvSpPr>
            <p:nvPr/>
          </p:nvSpPr>
          <p:spPr bwMode="auto">
            <a:xfrm>
              <a:off x="9631" y="8839"/>
              <a:ext cx="422" cy="40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18" name="Oval 235"/>
            <p:cNvSpPr>
              <a:spLocks noChangeAspect="1" noChangeArrowheads="1"/>
            </p:cNvSpPr>
            <p:nvPr/>
          </p:nvSpPr>
          <p:spPr bwMode="auto">
            <a:xfrm>
              <a:off x="9553" y="8841"/>
              <a:ext cx="573" cy="5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19" name="Rectangle 236"/>
            <p:cNvSpPr>
              <a:spLocks noChangeAspect="1" noChangeArrowheads="1"/>
            </p:cNvSpPr>
            <p:nvPr/>
          </p:nvSpPr>
          <p:spPr bwMode="auto">
            <a:xfrm>
              <a:off x="9496" y="8759"/>
              <a:ext cx="95" cy="3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20" name="Freeform 237"/>
            <p:cNvSpPr>
              <a:spLocks noChangeAspect="1"/>
            </p:cNvSpPr>
            <p:nvPr/>
          </p:nvSpPr>
          <p:spPr bwMode="auto">
            <a:xfrm>
              <a:off x="9631" y="8871"/>
              <a:ext cx="415" cy="20"/>
            </a:xfrm>
            <a:custGeom>
              <a:avLst/>
              <a:gdLst>
                <a:gd name="T0" fmla="*/ 0 w 118"/>
                <a:gd name="T1" fmla="*/ 0 h 6"/>
                <a:gd name="T2" fmla="*/ 5135 w 118"/>
                <a:gd name="T3" fmla="*/ 0 h 6"/>
                <a:gd name="T4" fmla="*/ 5082 w 118"/>
                <a:gd name="T5" fmla="*/ 190 h 6"/>
                <a:gd name="T6" fmla="*/ 5047 w 118"/>
                <a:gd name="T7" fmla="*/ 190 h 6"/>
                <a:gd name="T8" fmla="*/ 4874 w 118"/>
                <a:gd name="T9" fmla="*/ 190 h 6"/>
                <a:gd name="T10" fmla="*/ 4614 w 118"/>
                <a:gd name="T11" fmla="*/ 190 h 6"/>
                <a:gd name="T12" fmla="*/ 4266 w 118"/>
                <a:gd name="T13" fmla="*/ 223 h 6"/>
                <a:gd name="T14" fmla="*/ 3921 w 118"/>
                <a:gd name="T15" fmla="*/ 223 h 6"/>
                <a:gd name="T16" fmla="*/ 3475 w 118"/>
                <a:gd name="T17" fmla="*/ 223 h 6"/>
                <a:gd name="T18" fmla="*/ 2472 w 118"/>
                <a:gd name="T19" fmla="*/ 223 h 6"/>
                <a:gd name="T20" fmla="*/ 1656 w 118"/>
                <a:gd name="T21" fmla="*/ 223 h 6"/>
                <a:gd name="T22" fmla="*/ 1213 w 118"/>
                <a:gd name="T23" fmla="*/ 223 h 6"/>
                <a:gd name="T24" fmla="*/ 830 w 118"/>
                <a:gd name="T25" fmla="*/ 223 h 6"/>
                <a:gd name="T26" fmla="*/ 570 w 118"/>
                <a:gd name="T27" fmla="*/ 190 h 6"/>
                <a:gd name="T28" fmla="*/ 309 w 118"/>
                <a:gd name="T29" fmla="*/ 190 h 6"/>
                <a:gd name="T30" fmla="*/ 137 w 118"/>
                <a:gd name="T31" fmla="*/ 110 h 6"/>
                <a:gd name="T32" fmla="*/ 88 w 118"/>
                <a:gd name="T33" fmla="*/ 110 h 6"/>
                <a:gd name="T34" fmla="*/ 0 w 118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8" h="6">
                  <a:moveTo>
                    <a:pt x="0" y="0"/>
                  </a:moveTo>
                  <a:lnTo>
                    <a:pt x="118" y="0"/>
                  </a:lnTo>
                  <a:lnTo>
                    <a:pt x="117" y="5"/>
                  </a:lnTo>
                  <a:lnTo>
                    <a:pt x="116" y="5"/>
                  </a:lnTo>
                  <a:lnTo>
                    <a:pt x="112" y="5"/>
                  </a:lnTo>
                  <a:lnTo>
                    <a:pt x="106" y="5"/>
                  </a:lnTo>
                  <a:lnTo>
                    <a:pt x="98" y="6"/>
                  </a:lnTo>
                  <a:lnTo>
                    <a:pt x="90" y="6"/>
                  </a:lnTo>
                  <a:lnTo>
                    <a:pt x="80" y="6"/>
                  </a:lnTo>
                  <a:lnTo>
                    <a:pt x="57" y="6"/>
                  </a:lnTo>
                  <a:lnTo>
                    <a:pt x="38" y="6"/>
                  </a:lnTo>
                  <a:lnTo>
                    <a:pt x="28" y="6"/>
                  </a:lnTo>
                  <a:lnTo>
                    <a:pt x="19" y="6"/>
                  </a:lnTo>
                  <a:lnTo>
                    <a:pt x="13" y="5"/>
                  </a:lnTo>
                  <a:lnTo>
                    <a:pt x="7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21" name="Freeform 238"/>
            <p:cNvSpPr>
              <a:spLocks noChangeAspect="1"/>
            </p:cNvSpPr>
            <p:nvPr/>
          </p:nvSpPr>
          <p:spPr bwMode="auto">
            <a:xfrm>
              <a:off x="9641" y="8906"/>
              <a:ext cx="397" cy="63"/>
            </a:xfrm>
            <a:custGeom>
              <a:avLst/>
              <a:gdLst>
                <a:gd name="T0" fmla="*/ 49 w 113"/>
                <a:gd name="T1" fmla="*/ 152 h 17"/>
                <a:gd name="T2" fmla="*/ 88 w 113"/>
                <a:gd name="T3" fmla="*/ 863 h 17"/>
                <a:gd name="T4" fmla="*/ 4901 w 113"/>
                <a:gd name="T5" fmla="*/ 863 h 17"/>
                <a:gd name="T6" fmla="*/ 4901 w 113"/>
                <a:gd name="T7" fmla="*/ 0 h 17"/>
                <a:gd name="T8" fmla="*/ 0 w 113"/>
                <a:gd name="T9" fmla="*/ 0 h 17"/>
                <a:gd name="T10" fmla="*/ 49 w 113"/>
                <a:gd name="T11" fmla="*/ 15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7">
                  <a:moveTo>
                    <a:pt x="1" y="3"/>
                  </a:moveTo>
                  <a:lnTo>
                    <a:pt x="2" y="17"/>
                  </a:lnTo>
                  <a:lnTo>
                    <a:pt x="113" y="17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22" name="Freeform 239"/>
            <p:cNvSpPr>
              <a:spLocks noChangeAspect="1"/>
            </p:cNvSpPr>
            <p:nvPr/>
          </p:nvSpPr>
          <p:spPr bwMode="auto">
            <a:xfrm>
              <a:off x="9556" y="8881"/>
              <a:ext cx="570" cy="63"/>
            </a:xfrm>
            <a:custGeom>
              <a:avLst/>
              <a:gdLst>
                <a:gd name="T0" fmla="*/ 0 w 162"/>
                <a:gd name="T1" fmla="*/ 452 h 17"/>
                <a:gd name="T2" fmla="*/ 222 w 162"/>
                <a:gd name="T3" fmla="*/ 604 h 17"/>
                <a:gd name="T4" fmla="*/ 570 w 162"/>
                <a:gd name="T5" fmla="*/ 660 h 17"/>
                <a:gd name="T6" fmla="*/ 866 w 162"/>
                <a:gd name="T7" fmla="*/ 715 h 17"/>
                <a:gd name="T8" fmla="*/ 1312 w 162"/>
                <a:gd name="T9" fmla="*/ 771 h 17"/>
                <a:gd name="T10" fmla="*/ 1745 w 162"/>
                <a:gd name="T11" fmla="*/ 771 h 17"/>
                <a:gd name="T12" fmla="*/ 2266 w 162"/>
                <a:gd name="T13" fmla="*/ 863 h 17"/>
                <a:gd name="T14" fmla="*/ 2871 w 162"/>
                <a:gd name="T15" fmla="*/ 863 h 17"/>
                <a:gd name="T16" fmla="*/ 3480 w 162"/>
                <a:gd name="T17" fmla="*/ 863 h 17"/>
                <a:gd name="T18" fmla="*/ 4134 w 162"/>
                <a:gd name="T19" fmla="*/ 863 h 17"/>
                <a:gd name="T20" fmla="*/ 4704 w 162"/>
                <a:gd name="T21" fmla="*/ 863 h 17"/>
                <a:gd name="T22" fmla="*/ 5274 w 162"/>
                <a:gd name="T23" fmla="*/ 771 h 17"/>
                <a:gd name="T24" fmla="*/ 5707 w 162"/>
                <a:gd name="T25" fmla="*/ 715 h 17"/>
                <a:gd name="T26" fmla="*/ 6140 w 162"/>
                <a:gd name="T27" fmla="*/ 660 h 17"/>
                <a:gd name="T28" fmla="*/ 6449 w 162"/>
                <a:gd name="T29" fmla="*/ 660 h 17"/>
                <a:gd name="T30" fmla="*/ 6749 w 162"/>
                <a:gd name="T31" fmla="*/ 508 h 17"/>
                <a:gd name="T32" fmla="*/ 6970 w 162"/>
                <a:gd name="T33" fmla="*/ 452 h 17"/>
                <a:gd name="T34" fmla="*/ 7058 w 162"/>
                <a:gd name="T35" fmla="*/ 452 h 17"/>
                <a:gd name="T36" fmla="*/ 7058 w 162"/>
                <a:gd name="T37" fmla="*/ 411 h 17"/>
                <a:gd name="T38" fmla="*/ 7058 w 162"/>
                <a:gd name="T39" fmla="*/ 208 h 17"/>
                <a:gd name="T40" fmla="*/ 7058 w 162"/>
                <a:gd name="T41" fmla="*/ 0 h 17"/>
                <a:gd name="T42" fmla="*/ 7058 w 162"/>
                <a:gd name="T43" fmla="*/ 0 h 17"/>
                <a:gd name="T44" fmla="*/ 6970 w 162"/>
                <a:gd name="T45" fmla="*/ 0 h 17"/>
                <a:gd name="T46" fmla="*/ 6970 w 162"/>
                <a:gd name="T47" fmla="*/ 0 h 17"/>
                <a:gd name="T48" fmla="*/ 6882 w 162"/>
                <a:gd name="T49" fmla="*/ 96 h 17"/>
                <a:gd name="T50" fmla="*/ 6661 w 162"/>
                <a:gd name="T51" fmla="*/ 152 h 17"/>
                <a:gd name="T52" fmla="*/ 6365 w 162"/>
                <a:gd name="T53" fmla="*/ 208 h 17"/>
                <a:gd name="T54" fmla="*/ 5929 w 162"/>
                <a:gd name="T55" fmla="*/ 259 h 17"/>
                <a:gd name="T56" fmla="*/ 5397 w 162"/>
                <a:gd name="T57" fmla="*/ 356 h 17"/>
                <a:gd name="T58" fmla="*/ 4877 w 162"/>
                <a:gd name="T59" fmla="*/ 356 h 17"/>
                <a:gd name="T60" fmla="*/ 3480 w 162"/>
                <a:gd name="T61" fmla="*/ 356 h 17"/>
                <a:gd name="T62" fmla="*/ 2699 w 162"/>
                <a:gd name="T63" fmla="*/ 356 h 17"/>
                <a:gd name="T64" fmla="*/ 2044 w 162"/>
                <a:gd name="T65" fmla="*/ 356 h 17"/>
                <a:gd name="T66" fmla="*/ 1524 w 162"/>
                <a:gd name="T67" fmla="*/ 259 h 17"/>
                <a:gd name="T68" fmla="*/ 1041 w 162"/>
                <a:gd name="T69" fmla="*/ 259 h 17"/>
                <a:gd name="T70" fmla="*/ 605 w 162"/>
                <a:gd name="T71" fmla="*/ 208 h 17"/>
                <a:gd name="T72" fmla="*/ 348 w 162"/>
                <a:gd name="T73" fmla="*/ 152 h 17"/>
                <a:gd name="T74" fmla="*/ 137 w 162"/>
                <a:gd name="T75" fmla="*/ 96 h 17"/>
                <a:gd name="T76" fmla="*/ 0 w 162"/>
                <a:gd name="T77" fmla="*/ 0 h 17"/>
                <a:gd name="T78" fmla="*/ 0 w 162"/>
                <a:gd name="T79" fmla="*/ 452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2" h="17">
                  <a:moveTo>
                    <a:pt x="0" y="9"/>
                  </a:moveTo>
                  <a:lnTo>
                    <a:pt x="5" y="12"/>
                  </a:lnTo>
                  <a:lnTo>
                    <a:pt x="13" y="13"/>
                  </a:lnTo>
                  <a:lnTo>
                    <a:pt x="20" y="14"/>
                  </a:lnTo>
                  <a:lnTo>
                    <a:pt x="30" y="15"/>
                  </a:lnTo>
                  <a:lnTo>
                    <a:pt x="40" y="15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80" y="17"/>
                  </a:lnTo>
                  <a:lnTo>
                    <a:pt x="95" y="17"/>
                  </a:lnTo>
                  <a:lnTo>
                    <a:pt x="108" y="17"/>
                  </a:lnTo>
                  <a:lnTo>
                    <a:pt x="121" y="15"/>
                  </a:lnTo>
                  <a:lnTo>
                    <a:pt x="131" y="14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5" y="10"/>
                  </a:lnTo>
                  <a:lnTo>
                    <a:pt x="160" y="9"/>
                  </a:lnTo>
                  <a:lnTo>
                    <a:pt x="162" y="9"/>
                  </a:lnTo>
                  <a:lnTo>
                    <a:pt x="162" y="8"/>
                  </a:lnTo>
                  <a:lnTo>
                    <a:pt x="162" y="4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8" y="2"/>
                  </a:lnTo>
                  <a:lnTo>
                    <a:pt x="153" y="3"/>
                  </a:lnTo>
                  <a:lnTo>
                    <a:pt x="146" y="4"/>
                  </a:lnTo>
                  <a:lnTo>
                    <a:pt x="136" y="5"/>
                  </a:lnTo>
                  <a:lnTo>
                    <a:pt x="124" y="7"/>
                  </a:lnTo>
                  <a:lnTo>
                    <a:pt x="112" y="7"/>
                  </a:lnTo>
                  <a:lnTo>
                    <a:pt x="80" y="7"/>
                  </a:lnTo>
                  <a:lnTo>
                    <a:pt x="62" y="7"/>
                  </a:lnTo>
                  <a:lnTo>
                    <a:pt x="47" y="7"/>
                  </a:lnTo>
                  <a:lnTo>
                    <a:pt x="35" y="5"/>
                  </a:lnTo>
                  <a:lnTo>
                    <a:pt x="24" y="5"/>
                  </a:lnTo>
                  <a:lnTo>
                    <a:pt x="14" y="4"/>
                  </a:lnTo>
                  <a:lnTo>
                    <a:pt x="8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23" name="Freeform 240"/>
            <p:cNvSpPr>
              <a:spLocks noChangeAspect="1"/>
            </p:cNvSpPr>
            <p:nvPr/>
          </p:nvSpPr>
          <p:spPr bwMode="auto">
            <a:xfrm>
              <a:off x="9553" y="8866"/>
              <a:ext cx="573" cy="58"/>
            </a:xfrm>
            <a:custGeom>
              <a:avLst/>
              <a:gdLst>
                <a:gd name="T0" fmla="*/ 0 w 163"/>
                <a:gd name="T1" fmla="*/ 435 h 16"/>
                <a:gd name="T2" fmla="*/ 221 w 163"/>
                <a:gd name="T3" fmla="*/ 526 h 16"/>
                <a:gd name="T4" fmla="*/ 520 w 163"/>
                <a:gd name="T5" fmla="*/ 580 h 16"/>
                <a:gd name="T6" fmla="*/ 865 w 163"/>
                <a:gd name="T7" fmla="*/ 616 h 16"/>
                <a:gd name="T8" fmla="*/ 1297 w 163"/>
                <a:gd name="T9" fmla="*/ 671 h 16"/>
                <a:gd name="T10" fmla="*/ 1779 w 163"/>
                <a:gd name="T11" fmla="*/ 671 h 16"/>
                <a:gd name="T12" fmla="*/ 2260 w 163"/>
                <a:gd name="T13" fmla="*/ 761 h 16"/>
                <a:gd name="T14" fmla="*/ 2869 w 163"/>
                <a:gd name="T15" fmla="*/ 761 h 16"/>
                <a:gd name="T16" fmla="*/ 3522 w 163"/>
                <a:gd name="T17" fmla="*/ 761 h 16"/>
                <a:gd name="T18" fmla="*/ 4166 w 163"/>
                <a:gd name="T19" fmla="*/ 761 h 16"/>
                <a:gd name="T20" fmla="*/ 4732 w 163"/>
                <a:gd name="T21" fmla="*/ 761 h 16"/>
                <a:gd name="T22" fmla="*/ 5213 w 163"/>
                <a:gd name="T23" fmla="*/ 671 h 16"/>
                <a:gd name="T24" fmla="*/ 5734 w 163"/>
                <a:gd name="T25" fmla="*/ 671 h 16"/>
                <a:gd name="T26" fmla="*/ 6082 w 163"/>
                <a:gd name="T27" fmla="*/ 616 h 16"/>
                <a:gd name="T28" fmla="*/ 6475 w 163"/>
                <a:gd name="T29" fmla="*/ 580 h 16"/>
                <a:gd name="T30" fmla="*/ 6771 w 163"/>
                <a:gd name="T31" fmla="*/ 526 h 16"/>
                <a:gd name="T32" fmla="*/ 6996 w 163"/>
                <a:gd name="T33" fmla="*/ 435 h 16"/>
                <a:gd name="T34" fmla="*/ 7080 w 163"/>
                <a:gd name="T35" fmla="*/ 330 h 16"/>
                <a:gd name="T36" fmla="*/ 7080 w 163"/>
                <a:gd name="T37" fmla="*/ 196 h 16"/>
                <a:gd name="T38" fmla="*/ 7080 w 163"/>
                <a:gd name="T39" fmla="*/ 54 h 16"/>
                <a:gd name="T40" fmla="*/ 7080 w 163"/>
                <a:gd name="T41" fmla="*/ 0 h 16"/>
                <a:gd name="T42" fmla="*/ 6996 w 163"/>
                <a:gd name="T43" fmla="*/ 0 h 16"/>
                <a:gd name="T44" fmla="*/ 6946 w 163"/>
                <a:gd name="T45" fmla="*/ 54 h 16"/>
                <a:gd name="T46" fmla="*/ 6908 w 163"/>
                <a:gd name="T47" fmla="*/ 91 h 16"/>
                <a:gd name="T48" fmla="*/ 6686 w 163"/>
                <a:gd name="T49" fmla="*/ 145 h 16"/>
                <a:gd name="T50" fmla="*/ 6387 w 163"/>
                <a:gd name="T51" fmla="*/ 196 h 16"/>
                <a:gd name="T52" fmla="*/ 5955 w 163"/>
                <a:gd name="T53" fmla="*/ 196 h 16"/>
                <a:gd name="T54" fmla="*/ 5424 w 163"/>
                <a:gd name="T55" fmla="*/ 290 h 16"/>
                <a:gd name="T56" fmla="*/ 4869 w 163"/>
                <a:gd name="T57" fmla="*/ 330 h 16"/>
                <a:gd name="T58" fmla="*/ 4215 w 163"/>
                <a:gd name="T59" fmla="*/ 330 h 16"/>
                <a:gd name="T60" fmla="*/ 3522 w 163"/>
                <a:gd name="T61" fmla="*/ 330 h 16"/>
                <a:gd name="T62" fmla="*/ 2731 w 163"/>
                <a:gd name="T63" fmla="*/ 330 h 16"/>
                <a:gd name="T64" fmla="*/ 2088 w 163"/>
                <a:gd name="T65" fmla="*/ 330 h 16"/>
                <a:gd name="T66" fmla="*/ 1519 w 163"/>
                <a:gd name="T67" fmla="*/ 290 h 16"/>
                <a:gd name="T68" fmla="*/ 1037 w 163"/>
                <a:gd name="T69" fmla="*/ 196 h 16"/>
                <a:gd name="T70" fmla="*/ 654 w 163"/>
                <a:gd name="T71" fmla="*/ 196 h 16"/>
                <a:gd name="T72" fmla="*/ 309 w 163"/>
                <a:gd name="T73" fmla="*/ 145 h 16"/>
                <a:gd name="T74" fmla="*/ 88 w 163"/>
                <a:gd name="T75" fmla="*/ 91 h 16"/>
                <a:gd name="T76" fmla="*/ 0 w 163"/>
                <a:gd name="T77" fmla="*/ 0 h 16"/>
                <a:gd name="T78" fmla="*/ 0 w 163"/>
                <a:gd name="T79" fmla="*/ 435 h 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3" h="16">
                  <a:moveTo>
                    <a:pt x="0" y="9"/>
                  </a:moveTo>
                  <a:lnTo>
                    <a:pt x="5" y="11"/>
                  </a:lnTo>
                  <a:lnTo>
                    <a:pt x="12" y="12"/>
                  </a:lnTo>
                  <a:lnTo>
                    <a:pt x="20" y="13"/>
                  </a:lnTo>
                  <a:lnTo>
                    <a:pt x="30" y="14"/>
                  </a:lnTo>
                  <a:lnTo>
                    <a:pt x="41" y="14"/>
                  </a:lnTo>
                  <a:lnTo>
                    <a:pt x="52" y="16"/>
                  </a:lnTo>
                  <a:lnTo>
                    <a:pt x="66" y="16"/>
                  </a:lnTo>
                  <a:lnTo>
                    <a:pt x="81" y="16"/>
                  </a:lnTo>
                  <a:lnTo>
                    <a:pt x="96" y="16"/>
                  </a:lnTo>
                  <a:lnTo>
                    <a:pt x="109" y="16"/>
                  </a:lnTo>
                  <a:lnTo>
                    <a:pt x="120" y="14"/>
                  </a:lnTo>
                  <a:lnTo>
                    <a:pt x="132" y="14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4" y="3"/>
                  </a:lnTo>
                  <a:lnTo>
                    <a:pt x="147" y="4"/>
                  </a:lnTo>
                  <a:lnTo>
                    <a:pt x="137" y="4"/>
                  </a:lnTo>
                  <a:lnTo>
                    <a:pt x="125" y="6"/>
                  </a:lnTo>
                  <a:lnTo>
                    <a:pt x="112" y="7"/>
                  </a:lnTo>
                  <a:lnTo>
                    <a:pt x="97" y="7"/>
                  </a:lnTo>
                  <a:lnTo>
                    <a:pt x="81" y="7"/>
                  </a:lnTo>
                  <a:lnTo>
                    <a:pt x="63" y="7"/>
                  </a:lnTo>
                  <a:lnTo>
                    <a:pt x="48" y="7"/>
                  </a:lnTo>
                  <a:lnTo>
                    <a:pt x="35" y="6"/>
                  </a:lnTo>
                  <a:lnTo>
                    <a:pt x="24" y="4"/>
                  </a:lnTo>
                  <a:lnTo>
                    <a:pt x="15" y="4"/>
                  </a:ln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24" name="Freeform 241"/>
            <p:cNvSpPr>
              <a:spLocks noChangeAspect="1"/>
            </p:cNvSpPr>
            <p:nvPr/>
          </p:nvSpPr>
          <p:spPr bwMode="auto">
            <a:xfrm>
              <a:off x="9513" y="8079"/>
              <a:ext cx="653" cy="625"/>
            </a:xfrm>
            <a:custGeom>
              <a:avLst/>
              <a:gdLst>
                <a:gd name="T0" fmla="*/ 8136 w 185"/>
                <a:gd name="T1" fmla="*/ 463 h 174"/>
                <a:gd name="T2" fmla="*/ 8087 w 185"/>
                <a:gd name="T3" fmla="*/ 323 h 174"/>
                <a:gd name="T4" fmla="*/ 7998 w 185"/>
                <a:gd name="T5" fmla="*/ 180 h 174"/>
                <a:gd name="T6" fmla="*/ 7960 w 185"/>
                <a:gd name="T7" fmla="*/ 90 h 174"/>
                <a:gd name="T8" fmla="*/ 7875 w 185"/>
                <a:gd name="T9" fmla="*/ 50 h 174"/>
                <a:gd name="T10" fmla="*/ 7875 w 185"/>
                <a:gd name="T11" fmla="*/ 0 h 174"/>
                <a:gd name="T12" fmla="*/ 261 w 185"/>
                <a:gd name="T13" fmla="*/ 0 h 174"/>
                <a:gd name="T14" fmla="*/ 226 w 185"/>
                <a:gd name="T15" fmla="*/ 0 h 174"/>
                <a:gd name="T16" fmla="*/ 88 w 185"/>
                <a:gd name="T17" fmla="*/ 50 h 174"/>
                <a:gd name="T18" fmla="*/ 49 w 185"/>
                <a:gd name="T19" fmla="*/ 180 h 174"/>
                <a:gd name="T20" fmla="*/ 0 w 185"/>
                <a:gd name="T21" fmla="*/ 284 h 174"/>
                <a:gd name="T22" fmla="*/ 0 w 185"/>
                <a:gd name="T23" fmla="*/ 463 h 174"/>
                <a:gd name="T24" fmla="*/ 0 w 185"/>
                <a:gd name="T25" fmla="*/ 463 h 174"/>
                <a:gd name="T26" fmla="*/ 0 w 185"/>
                <a:gd name="T27" fmla="*/ 7651 h 174"/>
                <a:gd name="T28" fmla="*/ 0 w 185"/>
                <a:gd name="T29" fmla="*/ 7651 h 174"/>
                <a:gd name="T30" fmla="*/ 0 w 185"/>
                <a:gd name="T31" fmla="*/ 7830 h 174"/>
                <a:gd name="T32" fmla="*/ 49 w 185"/>
                <a:gd name="T33" fmla="*/ 7920 h 174"/>
                <a:gd name="T34" fmla="*/ 88 w 185"/>
                <a:gd name="T35" fmla="*/ 8064 h 174"/>
                <a:gd name="T36" fmla="*/ 226 w 185"/>
                <a:gd name="T37" fmla="*/ 8064 h 174"/>
                <a:gd name="T38" fmla="*/ 226 w 185"/>
                <a:gd name="T39" fmla="*/ 8064 h 174"/>
                <a:gd name="T40" fmla="*/ 7875 w 185"/>
                <a:gd name="T41" fmla="*/ 8064 h 174"/>
                <a:gd name="T42" fmla="*/ 7875 w 185"/>
                <a:gd name="T43" fmla="*/ 8064 h 174"/>
                <a:gd name="T44" fmla="*/ 7960 w 185"/>
                <a:gd name="T45" fmla="*/ 8014 h 174"/>
                <a:gd name="T46" fmla="*/ 7998 w 185"/>
                <a:gd name="T47" fmla="*/ 7920 h 174"/>
                <a:gd name="T48" fmla="*/ 8087 w 185"/>
                <a:gd name="T49" fmla="*/ 7780 h 174"/>
                <a:gd name="T50" fmla="*/ 8136 w 185"/>
                <a:gd name="T51" fmla="*/ 7651 h 174"/>
                <a:gd name="T52" fmla="*/ 8087 w 185"/>
                <a:gd name="T53" fmla="*/ 7651 h 174"/>
                <a:gd name="T54" fmla="*/ 8087 w 185"/>
                <a:gd name="T55" fmla="*/ 517 h 174"/>
                <a:gd name="T56" fmla="*/ 8136 w 185"/>
                <a:gd name="T57" fmla="*/ 463 h 1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5" h="174">
                  <a:moveTo>
                    <a:pt x="185" y="10"/>
                  </a:moveTo>
                  <a:lnTo>
                    <a:pt x="184" y="7"/>
                  </a:lnTo>
                  <a:lnTo>
                    <a:pt x="182" y="4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4"/>
                  </a:lnTo>
                  <a:lnTo>
                    <a:pt x="5" y="174"/>
                  </a:lnTo>
                  <a:lnTo>
                    <a:pt x="179" y="174"/>
                  </a:lnTo>
                  <a:lnTo>
                    <a:pt x="181" y="173"/>
                  </a:lnTo>
                  <a:lnTo>
                    <a:pt x="182" y="171"/>
                  </a:lnTo>
                  <a:lnTo>
                    <a:pt x="184" y="168"/>
                  </a:lnTo>
                  <a:lnTo>
                    <a:pt x="185" y="165"/>
                  </a:lnTo>
                  <a:lnTo>
                    <a:pt x="184" y="165"/>
                  </a:lnTo>
                  <a:lnTo>
                    <a:pt x="184" y="11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IN"/>
            </a:p>
          </p:txBody>
        </p:sp>
        <p:sp>
          <p:nvSpPr>
            <p:cNvPr id="225" name="Rectangle 242"/>
            <p:cNvSpPr>
              <a:spLocks noChangeAspect="1" noChangeArrowheads="1"/>
            </p:cNvSpPr>
            <p:nvPr/>
          </p:nvSpPr>
          <p:spPr bwMode="auto">
            <a:xfrm>
              <a:off x="9548" y="8759"/>
              <a:ext cx="43" cy="30"/>
            </a:xfrm>
            <a:prstGeom prst="rect">
              <a:avLst/>
            </a:prstGeom>
            <a:solidFill>
              <a:srgbClr val="0D0D0D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grpSp>
          <p:nvGrpSpPr>
            <p:cNvPr id="226" name="Group 243"/>
            <p:cNvGrpSpPr>
              <a:grpSpLocks noChangeAspect="1"/>
            </p:cNvGrpSpPr>
            <p:nvPr/>
          </p:nvGrpSpPr>
          <p:grpSpPr bwMode="auto">
            <a:xfrm>
              <a:off x="9503" y="8061"/>
              <a:ext cx="693" cy="658"/>
              <a:chOff x="4745" y="1285"/>
              <a:chExt cx="195" cy="185"/>
            </a:xfrm>
          </p:grpSpPr>
          <p:sp>
            <p:nvSpPr>
              <p:cNvPr id="227" name="Freeform 244"/>
              <p:cNvSpPr>
                <a:spLocks noChangeAspect="1"/>
              </p:cNvSpPr>
              <p:nvPr/>
            </p:nvSpPr>
            <p:spPr bwMode="auto">
              <a:xfrm>
                <a:off x="4745" y="1285"/>
                <a:ext cx="195" cy="185"/>
              </a:xfrm>
              <a:custGeom>
                <a:avLst/>
                <a:gdLst>
                  <a:gd name="T0" fmla="*/ 195 w 195"/>
                  <a:gd name="T1" fmla="*/ 10 h 185"/>
                  <a:gd name="T2" fmla="*/ 195 w 195"/>
                  <a:gd name="T3" fmla="*/ 7 h 185"/>
                  <a:gd name="T4" fmla="*/ 193 w 195"/>
                  <a:gd name="T5" fmla="*/ 4 h 185"/>
                  <a:gd name="T6" fmla="*/ 192 w 195"/>
                  <a:gd name="T7" fmla="*/ 1 h 185"/>
                  <a:gd name="T8" fmla="*/ 190 w 195"/>
                  <a:gd name="T9" fmla="*/ 1 h 185"/>
                  <a:gd name="T10" fmla="*/ 6 w 195"/>
                  <a:gd name="T11" fmla="*/ 1 h 185"/>
                  <a:gd name="T12" fmla="*/ 6 w 195"/>
                  <a:gd name="T13" fmla="*/ 0 h 185"/>
                  <a:gd name="T14" fmla="*/ 3 w 195"/>
                  <a:gd name="T15" fmla="*/ 1 h 185"/>
                  <a:gd name="T16" fmla="*/ 2 w 195"/>
                  <a:gd name="T17" fmla="*/ 4 h 185"/>
                  <a:gd name="T18" fmla="*/ 1 w 195"/>
                  <a:gd name="T19" fmla="*/ 7 h 185"/>
                  <a:gd name="T20" fmla="*/ 0 w 195"/>
                  <a:gd name="T21" fmla="*/ 10 h 185"/>
                  <a:gd name="T22" fmla="*/ 1 w 195"/>
                  <a:gd name="T23" fmla="*/ 11 h 185"/>
                  <a:gd name="T24" fmla="*/ 1 w 195"/>
                  <a:gd name="T25" fmla="*/ 175 h 185"/>
                  <a:gd name="T26" fmla="*/ 0 w 195"/>
                  <a:gd name="T27" fmla="*/ 175 h 185"/>
                  <a:gd name="T28" fmla="*/ 1 w 195"/>
                  <a:gd name="T29" fmla="*/ 179 h 185"/>
                  <a:gd name="T30" fmla="*/ 2 w 195"/>
                  <a:gd name="T31" fmla="*/ 181 h 185"/>
                  <a:gd name="T32" fmla="*/ 3 w 195"/>
                  <a:gd name="T33" fmla="*/ 184 h 185"/>
                  <a:gd name="T34" fmla="*/ 6 w 195"/>
                  <a:gd name="T35" fmla="*/ 185 h 185"/>
                  <a:gd name="T36" fmla="*/ 6 w 195"/>
                  <a:gd name="T37" fmla="*/ 185 h 185"/>
                  <a:gd name="T38" fmla="*/ 190 w 195"/>
                  <a:gd name="T39" fmla="*/ 185 h 185"/>
                  <a:gd name="T40" fmla="*/ 192 w 195"/>
                  <a:gd name="T41" fmla="*/ 184 h 185"/>
                  <a:gd name="T42" fmla="*/ 193 w 195"/>
                  <a:gd name="T43" fmla="*/ 181 h 185"/>
                  <a:gd name="T44" fmla="*/ 195 w 195"/>
                  <a:gd name="T45" fmla="*/ 179 h 185"/>
                  <a:gd name="T46" fmla="*/ 195 w 195"/>
                  <a:gd name="T47" fmla="*/ 175 h 185"/>
                  <a:gd name="T48" fmla="*/ 195 w 195"/>
                  <a:gd name="T49" fmla="*/ 10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5" h="185">
                    <a:moveTo>
                      <a:pt x="195" y="10"/>
                    </a:moveTo>
                    <a:lnTo>
                      <a:pt x="195" y="7"/>
                    </a:lnTo>
                    <a:lnTo>
                      <a:pt x="193" y="4"/>
                    </a:lnTo>
                    <a:lnTo>
                      <a:pt x="192" y="1"/>
                    </a:lnTo>
                    <a:lnTo>
                      <a:pt x="19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2" y="181"/>
                    </a:lnTo>
                    <a:lnTo>
                      <a:pt x="3" y="184"/>
                    </a:lnTo>
                    <a:lnTo>
                      <a:pt x="6" y="185"/>
                    </a:lnTo>
                    <a:lnTo>
                      <a:pt x="190" y="185"/>
                    </a:lnTo>
                    <a:lnTo>
                      <a:pt x="192" y="184"/>
                    </a:lnTo>
                    <a:lnTo>
                      <a:pt x="193" y="181"/>
                    </a:lnTo>
                    <a:lnTo>
                      <a:pt x="195" y="179"/>
                    </a:lnTo>
                    <a:lnTo>
                      <a:pt x="195" y="175"/>
                    </a:lnTo>
                    <a:lnTo>
                      <a:pt x="195" y="10"/>
                    </a:lnTo>
                    <a:close/>
                  </a:path>
                </a:pathLst>
              </a:custGeom>
              <a:solidFill>
                <a:srgbClr val="333333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8" name="Freeform 245"/>
              <p:cNvSpPr>
                <a:spLocks noChangeAspect="1"/>
              </p:cNvSpPr>
              <p:nvPr/>
            </p:nvSpPr>
            <p:spPr bwMode="auto">
              <a:xfrm>
                <a:off x="4751" y="1290"/>
                <a:ext cx="185" cy="174"/>
              </a:xfrm>
              <a:custGeom>
                <a:avLst/>
                <a:gdLst>
                  <a:gd name="T0" fmla="*/ 185 w 185"/>
                  <a:gd name="T1" fmla="*/ 10 h 174"/>
                  <a:gd name="T2" fmla="*/ 184 w 185"/>
                  <a:gd name="T3" fmla="*/ 7 h 174"/>
                  <a:gd name="T4" fmla="*/ 182 w 185"/>
                  <a:gd name="T5" fmla="*/ 4 h 174"/>
                  <a:gd name="T6" fmla="*/ 181 w 185"/>
                  <a:gd name="T7" fmla="*/ 2 h 174"/>
                  <a:gd name="T8" fmla="*/ 179 w 185"/>
                  <a:gd name="T9" fmla="*/ 1 h 174"/>
                  <a:gd name="T10" fmla="*/ 179 w 185"/>
                  <a:gd name="T11" fmla="*/ 0 h 174"/>
                  <a:gd name="T12" fmla="*/ 6 w 185"/>
                  <a:gd name="T13" fmla="*/ 0 h 174"/>
                  <a:gd name="T14" fmla="*/ 5 w 185"/>
                  <a:gd name="T15" fmla="*/ 0 h 174"/>
                  <a:gd name="T16" fmla="*/ 2 w 185"/>
                  <a:gd name="T17" fmla="*/ 1 h 174"/>
                  <a:gd name="T18" fmla="*/ 1 w 185"/>
                  <a:gd name="T19" fmla="*/ 4 h 174"/>
                  <a:gd name="T20" fmla="*/ 0 w 185"/>
                  <a:gd name="T21" fmla="*/ 6 h 174"/>
                  <a:gd name="T22" fmla="*/ 0 w 185"/>
                  <a:gd name="T23" fmla="*/ 10 h 174"/>
                  <a:gd name="T24" fmla="*/ 0 w 185"/>
                  <a:gd name="T25" fmla="*/ 10 h 174"/>
                  <a:gd name="T26" fmla="*/ 0 w 185"/>
                  <a:gd name="T27" fmla="*/ 165 h 174"/>
                  <a:gd name="T28" fmla="*/ 0 w 185"/>
                  <a:gd name="T29" fmla="*/ 165 h 174"/>
                  <a:gd name="T30" fmla="*/ 0 w 185"/>
                  <a:gd name="T31" fmla="*/ 169 h 174"/>
                  <a:gd name="T32" fmla="*/ 1 w 185"/>
                  <a:gd name="T33" fmla="*/ 171 h 174"/>
                  <a:gd name="T34" fmla="*/ 2 w 185"/>
                  <a:gd name="T35" fmla="*/ 174 h 174"/>
                  <a:gd name="T36" fmla="*/ 5 w 185"/>
                  <a:gd name="T37" fmla="*/ 174 h 174"/>
                  <a:gd name="T38" fmla="*/ 5 w 185"/>
                  <a:gd name="T39" fmla="*/ 174 h 174"/>
                  <a:gd name="T40" fmla="*/ 179 w 185"/>
                  <a:gd name="T41" fmla="*/ 174 h 174"/>
                  <a:gd name="T42" fmla="*/ 179 w 185"/>
                  <a:gd name="T43" fmla="*/ 174 h 174"/>
                  <a:gd name="T44" fmla="*/ 181 w 185"/>
                  <a:gd name="T45" fmla="*/ 173 h 174"/>
                  <a:gd name="T46" fmla="*/ 182 w 185"/>
                  <a:gd name="T47" fmla="*/ 171 h 174"/>
                  <a:gd name="T48" fmla="*/ 184 w 185"/>
                  <a:gd name="T49" fmla="*/ 168 h 174"/>
                  <a:gd name="T50" fmla="*/ 185 w 185"/>
                  <a:gd name="T51" fmla="*/ 165 h 174"/>
                  <a:gd name="T52" fmla="*/ 184 w 185"/>
                  <a:gd name="T53" fmla="*/ 165 h 174"/>
                  <a:gd name="T54" fmla="*/ 184 w 185"/>
                  <a:gd name="T55" fmla="*/ 11 h 174"/>
                  <a:gd name="T56" fmla="*/ 185 w 185"/>
                  <a:gd name="T57" fmla="*/ 10 h 1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5" h="174">
                    <a:moveTo>
                      <a:pt x="185" y="10"/>
                    </a:moveTo>
                    <a:lnTo>
                      <a:pt x="184" y="7"/>
                    </a:lnTo>
                    <a:lnTo>
                      <a:pt x="182" y="4"/>
                    </a:lnTo>
                    <a:lnTo>
                      <a:pt x="181" y="2"/>
                    </a:lnTo>
                    <a:lnTo>
                      <a:pt x="179" y="1"/>
                    </a:lnTo>
                    <a:lnTo>
                      <a:pt x="17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5" y="174"/>
                    </a:lnTo>
                    <a:lnTo>
                      <a:pt x="179" y="174"/>
                    </a:lnTo>
                    <a:lnTo>
                      <a:pt x="181" y="173"/>
                    </a:lnTo>
                    <a:lnTo>
                      <a:pt x="182" y="171"/>
                    </a:lnTo>
                    <a:lnTo>
                      <a:pt x="184" y="168"/>
                    </a:lnTo>
                    <a:lnTo>
                      <a:pt x="185" y="165"/>
                    </a:lnTo>
                    <a:lnTo>
                      <a:pt x="184" y="165"/>
                    </a:lnTo>
                    <a:lnTo>
                      <a:pt x="184" y="11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9" name="Oval 246"/>
              <p:cNvSpPr>
                <a:spLocks noChangeAspect="1" noChangeArrowheads="1"/>
              </p:cNvSpPr>
              <p:nvPr/>
            </p:nvSpPr>
            <p:spPr bwMode="auto">
              <a:xfrm>
                <a:off x="4786" y="13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30" name="Oval 247"/>
              <p:cNvSpPr>
                <a:spLocks noChangeAspect="1" noChangeArrowheads="1"/>
              </p:cNvSpPr>
              <p:nvPr/>
            </p:nvSpPr>
            <p:spPr bwMode="auto">
              <a:xfrm>
                <a:off x="4786" y="1340"/>
                <a:ext cx="10" cy="1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31" name="Freeform 248"/>
              <p:cNvSpPr>
                <a:spLocks noChangeAspect="1"/>
              </p:cNvSpPr>
              <p:nvPr/>
            </p:nvSpPr>
            <p:spPr bwMode="auto">
              <a:xfrm>
                <a:off x="4840" y="1389"/>
                <a:ext cx="9" cy="6"/>
              </a:xfrm>
              <a:custGeom>
                <a:avLst/>
                <a:gdLst>
                  <a:gd name="T0" fmla="*/ 0 w 9"/>
                  <a:gd name="T1" fmla="*/ 2 h 6"/>
                  <a:gd name="T2" fmla="*/ 9 w 9"/>
                  <a:gd name="T3" fmla="*/ 6 h 6"/>
                  <a:gd name="T4" fmla="*/ 9 w 9"/>
                  <a:gd name="T5" fmla="*/ 4 h 6"/>
                  <a:gd name="T6" fmla="*/ 1 w 9"/>
                  <a:gd name="T7" fmla="*/ 0 h 6"/>
                  <a:gd name="T8" fmla="*/ 0 w 9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9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2" name="Freeform 249"/>
              <p:cNvSpPr>
                <a:spLocks noChangeAspect="1"/>
              </p:cNvSpPr>
              <p:nvPr/>
            </p:nvSpPr>
            <p:spPr bwMode="auto">
              <a:xfrm>
                <a:off x="4797" y="1404"/>
                <a:ext cx="5" cy="11"/>
              </a:xfrm>
              <a:custGeom>
                <a:avLst/>
                <a:gdLst>
                  <a:gd name="T0" fmla="*/ 0 w 5"/>
                  <a:gd name="T1" fmla="*/ 1 h 11"/>
                  <a:gd name="T2" fmla="*/ 2 w 5"/>
                  <a:gd name="T3" fmla="*/ 11 h 11"/>
                  <a:gd name="T4" fmla="*/ 5 w 5"/>
                  <a:gd name="T5" fmla="*/ 10 h 11"/>
                  <a:gd name="T6" fmla="*/ 1 w 5"/>
                  <a:gd name="T7" fmla="*/ 0 h 11"/>
                  <a:gd name="T8" fmla="*/ 0 w 5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1"/>
                    </a:moveTo>
                    <a:lnTo>
                      <a:pt x="2" y="11"/>
                    </a:lnTo>
                    <a:lnTo>
                      <a:pt x="5" y="1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3" name="Freeform 250"/>
              <p:cNvSpPr>
                <a:spLocks noChangeAspect="1"/>
              </p:cNvSpPr>
              <p:nvPr/>
            </p:nvSpPr>
            <p:spPr bwMode="auto">
              <a:xfrm>
                <a:off x="4809" y="1405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4 w 5"/>
                  <a:gd name="T3" fmla="*/ 10 h 10"/>
                  <a:gd name="T4" fmla="*/ 5 w 5"/>
                  <a:gd name="T5" fmla="*/ 10 h 10"/>
                  <a:gd name="T6" fmla="*/ 1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4" y="10"/>
                    </a:lnTo>
                    <a:lnTo>
                      <a:pt x="5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4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4824" y="1393"/>
                <a:ext cx="1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35" name="Freeform 252"/>
              <p:cNvSpPr>
                <a:spLocks noChangeAspect="1"/>
              </p:cNvSpPr>
              <p:nvPr/>
            </p:nvSpPr>
            <p:spPr bwMode="auto">
              <a:xfrm>
                <a:off x="4822" y="1404"/>
                <a:ext cx="3" cy="11"/>
              </a:xfrm>
              <a:custGeom>
                <a:avLst/>
                <a:gdLst>
                  <a:gd name="T0" fmla="*/ 0 w 3"/>
                  <a:gd name="T1" fmla="*/ 1 h 11"/>
                  <a:gd name="T2" fmla="*/ 2 w 3"/>
                  <a:gd name="T3" fmla="*/ 11 h 11"/>
                  <a:gd name="T4" fmla="*/ 3 w 3"/>
                  <a:gd name="T5" fmla="*/ 10 h 11"/>
                  <a:gd name="T6" fmla="*/ 1 w 3"/>
                  <a:gd name="T7" fmla="*/ 0 h 11"/>
                  <a:gd name="T8" fmla="*/ 0 w 3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0" y="1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6" name="Rectangle 253"/>
              <p:cNvSpPr>
                <a:spLocks noChangeAspect="1" noChangeArrowheads="1"/>
              </p:cNvSpPr>
              <p:nvPr/>
            </p:nvSpPr>
            <p:spPr bwMode="auto">
              <a:xfrm>
                <a:off x="4871" y="1316"/>
                <a:ext cx="2" cy="19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37" name="Oval 254"/>
              <p:cNvSpPr>
                <a:spLocks noChangeAspect="1" noChangeArrowheads="1"/>
              </p:cNvSpPr>
              <p:nvPr/>
            </p:nvSpPr>
            <p:spPr bwMode="auto">
              <a:xfrm>
                <a:off x="4868" y="1335"/>
                <a:ext cx="9" cy="1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38" name="Oval 255"/>
              <p:cNvSpPr>
                <a:spLocks noChangeAspect="1" noChangeArrowheads="1"/>
              </p:cNvSpPr>
              <p:nvPr/>
            </p:nvSpPr>
            <p:spPr bwMode="auto">
              <a:xfrm>
                <a:off x="4869" y="1338"/>
                <a:ext cx="8" cy="14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39" name="Rectangle 256"/>
              <p:cNvSpPr>
                <a:spLocks noChangeAspect="1" noChangeArrowheads="1"/>
              </p:cNvSpPr>
              <p:nvPr/>
            </p:nvSpPr>
            <p:spPr bwMode="auto">
              <a:xfrm>
                <a:off x="4871" y="1350"/>
                <a:ext cx="2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40" name="Freeform 257"/>
              <p:cNvSpPr>
                <a:spLocks noChangeAspect="1"/>
              </p:cNvSpPr>
              <p:nvPr/>
            </p:nvSpPr>
            <p:spPr bwMode="auto">
              <a:xfrm>
                <a:off x="4868" y="1362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3 w 5"/>
                  <a:gd name="T3" fmla="*/ 10 h 10"/>
                  <a:gd name="T4" fmla="*/ 5 w 5"/>
                  <a:gd name="T5" fmla="*/ 9 h 10"/>
                  <a:gd name="T6" fmla="*/ 2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3" y="10"/>
                    </a:lnTo>
                    <a:lnTo>
                      <a:pt x="5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1" name="Rectangle 258"/>
              <p:cNvSpPr>
                <a:spLocks noChangeAspect="1" noChangeArrowheads="1"/>
              </p:cNvSpPr>
              <p:nvPr/>
            </p:nvSpPr>
            <p:spPr bwMode="auto">
              <a:xfrm>
                <a:off x="4871" y="1372"/>
                <a:ext cx="2" cy="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42" name="Rectangle 259"/>
              <p:cNvSpPr>
                <a:spLocks noChangeAspect="1" noChangeArrowheads="1"/>
              </p:cNvSpPr>
              <p:nvPr/>
            </p:nvSpPr>
            <p:spPr bwMode="auto">
              <a:xfrm>
                <a:off x="4861" y="1394"/>
                <a:ext cx="2" cy="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43" name="Freeform 260"/>
              <p:cNvSpPr>
                <a:spLocks noChangeAspect="1"/>
              </p:cNvSpPr>
              <p:nvPr/>
            </p:nvSpPr>
            <p:spPr bwMode="auto">
              <a:xfrm>
                <a:off x="4859" y="1405"/>
                <a:ext cx="4" cy="12"/>
              </a:xfrm>
              <a:custGeom>
                <a:avLst/>
                <a:gdLst>
                  <a:gd name="T0" fmla="*/ 0 w 4"/>
                  <a:gd name="T1" fmla="*/ 2 h 12"/>
                  <a:gd name="T2" fmla="*/ 2 w 4"/>
                  <a:gd name="T3" fmla="*/ 12 h 12"/>
                  <a:gd name="T4" fmla="*/ 4 w 4"/>
                  <a:gd name="T5" fmla="*/ 10 h 12"/>
                  <a:gd name="T6" fmla="*/ 1 w 4"/>
                  <a:gd name="T7" fmla="*/ 0 h 12"/>
                  <a:gd name="T8" fmla="*/ 0 w 4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0" y="2"/>
                    </a:moveTo>
                    <a:lnTo>
                      <a:pt x="2" y="12"/>
                    </a:lnTo>
                    <a:lnTo>
                      <a:pt x="4" y="1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4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4861" y="1415"/>
                <a:ext cx="2" cy="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45" name="Freeform 262"/>
              <p:cNvSpPr>
                <a:spLocks noChangeAspect="1"/>
              </p:cNvSpPr>
              <p:nvPr/>
            </p:nvSpPr>
            <p:spPr bwMode="auto">
              <a:xfrm>
                <a:off x="4871" y="1405"/>
                <a:ext cx="4" cy="12"/>
              </a:xfrm>
              <a:custGeom>
                <a:avLst/>
                <a:gdLst>
                  <a:gd name="T0" fmla="*/ 0 w 4"/>
                  <a:gd name="T1" fmla="*/ 2 h 12"/>
                  <a:gd name="T2" fmla="*/ 3 w 4"/>
                  <a:gd name="T3" fmla="*/ 12 h 12"/>
                  <a:gd name="T4" fmla="*/ 4 w 4"/>
                  <a:gd name="T5" fmla="*/ 12 h 12"/>
                  <a:gd name="T6" fmla="*/ 2 w 4"/>
                  <a:gd name="T7" fmla="*/ 0 h 12"/>
                  <a:gd name="T8" fmla="*/ 0 w 4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0" y="2"/>
                    </a:moveTo>
                    <a:lnTo>
                      <a:pt x="3" y="12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6" name="Freeform 263"/>
              <p:cNvSpPr>
                <a:spLocks noChangeAspect="1"/>
              </p:cNvSpPr>
              <p:nvPr/>
            </p:nvSpPr>
            <p:spPr bwMode="auto">
              <a:xfrm>
                <a:off x="4882" y="1405"/>
                <a:ext cx="5" cy="12"/>
              </a:xfrm>
              <a:custGeom>
                <a:avLst/>
                <a:gdLst>
                  <a:gd name="T0" fmla="*/ 0 w 5"/>
                  <a:gd name="T1" fmla="*/ 2 h 12"/>
                  <a:gd name="T2" fmla="*/ 4 w 5"/>
                  <a:gd name="T3" fmla="*/ 12 h 12"/>
                  <a:gd name="T4" fmla="*/ 5 w 5"/>
                  <a:gd name="T5" fmla="*/ 10 h 12"/>
                  <a:gd name="T6" fmla="*/ 2 w 5"/>
                  <a:gd name="T7" fmla="*/ 0 h 12"/>
                  <a:gd name="T8" fmla="*/ 0 w 5"/>
                  <a:gd name="T9" fmla="*/ 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0" y="2"/>
                    </a:moveTo>
                    <a:lnTo>
                      <a:pt x="4" y="12"/>
                    </a:lnTo>
                    <a:lnTo>
                      <a:pt x="5" y="1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7" name="Rectangle 264"/>
              <p:cNvSpPr>
                <a:spLocks noChangeAspect="1" noChangeArrowheads="1"/>
              </p:cNvSpPr>
              <p:nvPr/>
            </p:nvSpPr>
            <p:spPr bwMode="auto">
              <a:xfrm>
                <a:off x="4771" y="1315"/>
                <a:ext cx="139" cy="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48" name="Rectangle 265"/>
              <p:cNvSpPr>
                <a:spLocks noChangeAspect="1" noChangeArrowheads="1"/>
              </p:cNvSpPr>
              <p:nvPr/>
            </p:nvSpPr>
            <p:spPr bwMode="auto">
              <a:xfrm>
                <a:off x="4788" y="1316"/>
                <a:ext cx="3" cy="19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49" name="Rectangle 266"/>
              <p:cNvSpPr>
                <a:spLocks noChangeAspect="1" noChangeArrowheads="1"/>
              </p:cNvSpPr>
              <p:nvPr/>
            </p:nvSpPr>
            <p:spPr bwMode="auto">
              <a:xfrm>
                <a:off x="4788" y="1351"/>
                <a:ext cx="3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0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4788" y="1362"/>
                <a:ext cx="3" cy="10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1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4788" y="1372"/>
                <a:ext cx="3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2" name="Rectangle 269"/>
              <p:cNvSpPr>
                <a:spLocks noChangeAspect="1" noChangeArrowheads="1"/>
              </p:cNvSpPr>
              <p:nvPr/>
            </p:nvSpPr>
            <p:spPr bwMode="auto">
              <a:xfrm>
                <a:off x="4783" y="1393"/>
                <a:ext cx="58" cy="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3" name="Rectangle 270"/>
              <p:cNvSpPr>
                <a:spLocks noChangeAspect="1" noChangeArrowheads="1"/>
              </p:cNvSpPr>
              <p:nvPr/>
            </p:nvSpPr>
            <p:spPr bwMode="auto">
              <a:xfrm>
                <a:off x="4849" y="1393"/>
                <a:ext cx="47" cy="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4" name="Rectangle 271"/>
              <p:cNvSpPr>
                <a:spLocks noChangeAspect="1" noChangeArrowheads="1"/>
              </p:cNvSpPr>
              <p:nvPr/>
            </p:nvSpPr>
            <p:spPr bwMode="auto">
              <a:xfrm>
                <a:off x="4799" y="1393"/>
                <a:ext cx="3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5" name="Rectangle 272"/>
              <p:cNvSpPr>
                <a:spLocks noChangeAspect="1" noChangeArrowheads="1"/>
              </p:cNvSpPr>
              <p:nvPr/>
            </p:nvSpPr>
            <p:spPr bwMode="auto">
              <a:xfrm>
                <a:off x="4801" y="1415"/>
                <a:ext cx="1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6" name="Rectangle 273"/>
              <p:cNvSpPr>
                <a:spLocks noChangeAspect="1" noChangeArrowheads="1"/>
              </p:cNvSpPr>
              <p:nvPr/>
            </p:nvSpPr>
            <p:spPr bwMode="auto">
              <a:xfrm>
                <a:off x="4813" y="1393"/>
                <a:ext cx="1" cy="12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7" name="Rectangle 274"/>
              <p:cNvSpPr>
                <a:spLocks noChangeAspect="1" noChangeArrowheads="1"/>
              </p:cNvSpPr>
              <p:nvPr/>
            </p:nvSpPr>
            <p:spPr bwMode="auto">
              <a:xfrm>
                <a:off x="4813" y="1415"/>
                <a:ext cx="1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8" name="Rectangle 275"/>
              <p:cNvSpPr>
                <a:spLocks noChangeAspect="1" noChangeArrowheads="1"/>
              </p:cNvSpPr>
              <p:nvPr/>
            </p:nvSpPr>
            <p:spPr bwMode="auto">
              <a:xfrm>
                <a:off x="4825" y="1415"/>
                <a:ext cx="2" cy="23"/>
              </a:xfrm>
              <a:prstGeom prst="rect">
                <a:avLst/>
              </a:prstGeom>
              <a:solidFill>
                <a:srgbClr val="8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59" name="Rectangle 276"/>
              <p:cNvSpPr>
                <a:spLocks noChangeAspect="1" noChangeArrowheads="1"/>
              </p:cNvSpPr>
              <p:nvPr/>
            </p:nvSpPr>
            <p:spPr bwMode="auto">
              <a:xfrm>
                <a:off x="4874" y="1394"/>
                <a:ext cx="1" cy="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60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4874" y="1417"/>
                <a:ext cx="1" cy="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61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4886" y="1394"/>
                <a:ext cx="1" cy="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262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4886" y="1415"/>
                <a:ext cx="1" cy="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63" name="Rectangle 280"/>
          <p:cNvSpPr>
            <a:spLocks noChangeAspect="1" noChangeArrowheads="1"/>
          </p:cNvSpPr>
          <p:nvPr/>
        </p:nvSpPr>
        <p:spPr bwMode="auto">
          <a:xfrm>
            <a:off x="2870200" y="4114800"/>
            <a:ext cx="704850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Relay A</a:t>
            </a:r>
          </a:p>
        </p:txBody>
      </p:sp>
      <p:sp>
        <p:nvSpPr>
          <p:cNvPr id="264" name="Rectangle 281"/>
          <p:cNvSpPr>
            <a:spLocks noChangeAspect="1" noChangeArrowheads="1"/>
          </p:cNvSpPr>
          <p:nvPr/>
        </p:nvSpPr>
        <p:spPr bwMode="auto">
          <a:xfrm>
            <a:off x="1604963" y="4114800"/>
            <a:ext cx="1066800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Bay Controller</a:t>
            </a:r>
            <a:endParaRPr lang="en-GB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5" name="Rectangle 282"/>
          <p:cNvSpPr>
            <a:spLocks noChangeAspect="1" noChangeArrowheads="1"/>
          </p:cNvSpPr>
          <p:nvPr/>
        </p:nvSpPr>
        <p:spPr bwMode="auto">
          <a:xfrm>
            <a:off x="1633538" y="5634038"/>
            <a:ext cx="1692275" cy="63182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Conventional Switchgear</a:t>
            </a:r>
          </a:p>
        </p:txBody>
      </p:sp>
      <p:sp>
        <p:nvSpPr>
          <p:cNvPr id="266" name="Rectangle 283"/>
          <p:cNvSpPr>
            <a:spLocks noChangeAspect="1" noChangeArrowheads="1"/>
          </p:cNvSpPr>
          <p:nvPr/>
        </p:nvSpPr>
        <p:spPr bwMode="auto">
          <a:xfrm>
            <a:off x="3503613" y="5638800"/>
            <a:ext cx="1266825" cy="508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Conventional</a:t>
            </a:r>
            <a:b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CT / VT's</a:t>
            </a:r>
          </a:p>
        </p:txBody>
      </p:sp>
      <p:sp>
        <p:nvSpPr>
          <p:cNvPr id="267" name="Rectangle 284"/>
          <p:cNvSpPr>
            <a:spLocks noChangeAspect="1" noChangeArrowheads="1"/>
          </p:cNvSpPr>
          <p:nvPr/>
        </p:nvSpPr>
        <p:spPr bwMode="auto">
          <a:xfrm>
            <a:off x="3714750" y="4114800"/>
            <a:ext cx="703263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Relay B</a:t>
            </a:r>
          </a:p>
        </p:txBody>
      </p:sp>
      <p:sp>
        <p:nvSpPr>
          <p:cNvPr id="268" name="Rectangle 285"/>
          <p:cNvSpPr>
            <a:spLocks noChangeAspect="1" noChangeArrowheads="1"/>
          </p:cNvSpPr>
          <p:nvPr/>
        </p:nvSpPr>
        <p:spPr bwMode="auto">
          <a:xfrm>
            <a:off x="6951663" y="4114800"/>
            <a:ext cx="703262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Relay A</a:t>
            </a:r>
          </a:p>
        </p:txBody>
      </p:sp>
      <p:sp>
        <p:nvSpPr>
          <p:cNvPr id="269" name="Rectangle 286"/>
          <p:cNvSpPr>
            <a:spLocks noChangeAspect="1" noChangeArrowheads="1"/>
          </p:cNvSpPr>
          <p:nvPr/>
        </p:nvSpPr>
        <p:spPr bwMode="auto">
          <a:xfrm>
            <a:off x="5684838" y="4114800"/>
            <a:ext cx="1066800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Bay Controller</a:t>
            </a:r>
            <a:endParaRPr lang="en-GB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0" name="Rectangle 287"/>
          <p:cNvSpPr>
            <a:spLocks noChangeAspect="1" noChangeArrowheads="1"/>
          </p:cNvSpPr>
          <p:nvPr/>
        </p:nvSpPr>
        <p:spPr bwMode="auto">
          <a:xfrm>
            <a:off x="5715000" y="5634038"/>
            <a:ext cx="1690688" cy="63182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Conventional Switchgear</a:t>
            </a:r>
          </a:p>
        </p:txBody>
      </p:sp>
      <p:sp>
        <p:nvSpPr>
          <p:cNvPr id="271" name="Rectangle 288"/>
          <p:cNvSpPr>
            <a:spLocks noChangeAspect="1" noChangeArrowheads="1"/>
          </p:cNvSpPr>
          <p:nvPr/>
        </p:nvSpPr>
        <p:spPr bwMode="auto">
          <a:xfrm>
            <a:off x="7796213" y="4114800"/>
            <a:ext cx="703262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Relay B</a:t>
            </a:r>
          </a:p>
        </p:txBody>
      </p:sp>
      <p:sp>
        <p:nvSpPr>
          <p:cNvPr id="272" name="Rectangle 291"/>
          <p:cNvSpPr>
            <a:spLocks noChangeAspect="1" noChangeArrowheads="1"/>
          </p:cNvSpPr>
          <p:nvPr/>
        </p:nvSpPr>
        <p:spPr bwMode="auto">
          <a:xfrm>
            <a:off x="7585075" y="5638800"/>
            <a:ext cx="1266825" cy="508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Conventional</a:t>
            </a:r>
            <a:b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CT / VT's</a:t>
            </a:r>
          </a:p>
        </p:txBody>
      </p:sp>
      <p:sp>
        <p:nvSpPr>
          <p:cNvPr id="273" name="Text Box 293"/>
          <p:cNvSpPr txBox="1">
            <a:spLocks noChangeArrowheads="1"/>
          </p:cNvSpPr>
          <p:nvPr/>
        </p:nvSpPr>
        <p:spPr bwMode="auto">
          <a:xfrm>
            <a:off x="2355850" y="166688"/>
            <a:ext cx="526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TRADITIONAL SYSTEM ARCHITECTURE</a:t>
            </a:r>
          </a:p>
        </p:txBody>
      </p:sp>
      <p:sp>
        <p:nvSpPr>
          <p:cNvPr id="274" name="Line 295"/>
          <p:cNvSpPr>
            <a:spLocks noChangeShapeType="1"/>
          </p:cNvSpPr>
          <p:nvPr/>
        </p:nvSpPr>
        <p:spPr bwMode="auto">
          <a:xfrm>
            <a:off x="1838325" y="30480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5" name="Line 296"/>
          <p:cNvSpPr>
            <a:spLocks noChangeShapeType="1"/>
          </p:cNvSpPr>
          <p:nvPr/>
        </p:nvSpPr>
        <p:spPr bwMode="auto">
          <a:xfrm>
            <a:off x="2143125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" name="Line 297"/>
          <p:cNvSpPr>
            <a:spLocks noChangeShapeType="1"/>
          </p:cNvSpPr>
          <p:nvPr/>
        </p:nvSpPr>
        <p:spPr bwMode="auto">
          <a:xfrm>
            <a:off x="3209925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7" name="Line 298"/>
          <p:cNvSpPr>
            <a:spLocks noChangeShapeType="1"/>
          </p:cNvSpPr>
          <p:nvPr/>
        </p:nvSpPr>
        <p:spPr bwMode="auto">
          <a:xfrm>
            <a:off x="4048125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8" name="Line 299"/>
          <p:cNvSpPr>
            <a:spLocks noChangeShapeType="1"/>
          </p:cNvSpPr>
          <p:nvPr/>
        </p:nvSpPr>
        <p:spPr bwMode="auto">
          <a:xfrm>
            <a:off x="6181725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9" name="Line 300"/>
          <p:cNvSpPr>
            <a:spLocks noChangeShapeType="1"/>
          </p:cNvSpPr>
          <p:nvPr/>
        </p:nvSpPr>
        <p:spPr bwMode="auto">
          <a:xfrm>
            <a:off x="7324725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0" name="Line 301"/>
          <p:cNvSpPr>
            <a:spLocks noChangeShapeType="1"/>
          </p:cNvSpPr>
          <p:nvPr/>
        </p:nvSpPr>
        <p:spPr bwMode="auto">
          <a:xfrm>
            <a:off x="8162925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1" name="Line 303"/>
          <p:cNvSpPr>
            <a:spLocks noChangeAspect="1" noChangeShapeType="1"/>
          </p:cNvSpPr>
          <p:nvPr/>
        </p:nvSpPr>
        <p:spPr bwMode="auto">
          <a:xfrm flipV="1">
            <a:off x="6562725" y="2057400"/>
            <a:ext cx="0" cy="9556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2" name="Line 304"/>
          <p:cNvSpPr>
            <a:spLocks noChangeAspect="1" noChangeShapeType="1"/>
          </p:cNvSpPr>
          <p:nvPr/>
        </p:nvSpPr>
        <p:spPr bwMode="auto">
          <a:xfrm flipV="1">
            <a:off x="3133725" y="2209800"/>
            <a:ext cx="0" cy="838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65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1061085" y="420158"/>
            <a:ext cx="8571230" cy="1260475"/>
          </a:xfrm>
        </p:spPr>
        <p:txBody>
          <a:bodyPr/>
          <a:lstStyle/>
          <a:p>
            <a:r>
              <a:rPr lang="en-US" altLang="en-US" sz="3529"/>
              <a:t>Naming and Groups of data modeling</a:t>
            </a:r>
            <a:endParaRPr lang="en-IN" altLang="en-US" sz="3529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36" y="1974744"/>
            <a:ext cx="8256111" cy="508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977053" y="336127"/>
            <a:ext cx="9411547" cy="635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APPROACH OF IEC 61850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985" b="1">
                <a:solidFill>
                  <a:srgbClr val="000099"/>
                </a:solidFill>
              </a:rPr>
              <a:t>LOGICAL NODES, LN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990000"/>
                </a:solidFill>
              </a:rPr>
              <a:t>    SMALLEST ENTITIES  IN A SUBSTATION PERFORMING FUNCTIONS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990000"/>
                </a:solidFill>
              </a:rPr>
              <a:t>    </a:t>
            </a:r>
            <a:r>
              <a:rPr lang="en-US" altLang="en-US" sz="1985" b="1">
                <a:solidFill>
                  <a:srgbClr val="000099"/>
                </a:solidFill>
              </a:rPr>
              <a:t>CONTAIN FUNCTION RELATED DATA &amp; THEIR  ATTRIBUTES TO BE 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985" b="1">
                <a:solidFill>
                  <a:srgbClr val="000099"/>
                </a:solidFill>
              </a:rPr>
              <a:t>       COMMUNICATED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990000"/>
                </a:solidFill>
              </a:rPr>
              <a:t>   COMMUNICATE WITH EACH OTHER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000099"/>
                </a:solidFill>
              </a:rPr>
              <a:t>   HAVE A STANDARDIZED MNEMONIC NAME  OF FOUR   LETTERS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1985" b="1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LOGICAL DEVICE, LD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000099"/>
                </a:solidFill>
              </a:rPr>
              <a:t> LOGICAL NODES FOR COMMON APPLICATION ARE  GROUPED INTO  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985" b="1">
                <a:solidFill>
                  <a:srgbClr val="000099"/>
                </a:solidFill>
              </a:rPr>
              <a:t>    LOGICAL DEVICE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1985" b="1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77054" y="504191"/>
            <a:ext cx="8739293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PHYSICAL DEVICE, PD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000099"/>
                </a:solidFill>
              </a:rPr>
              <a:t>  A SET OF LOGICAL DEVICES GROUPED TO DEFINE A  FUNCTION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985" b="1">
                <a:solidFill>
                  <a:srgbClr val="000099"/>
                </a:solidFill>
              </a:rPr>
              <a:t>     MODEL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990000"/>
                </a:solidFill>
              </a:rPr>
              <a:t> EACH IED IS A PHYSICAL DEVICE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000099"/>
                </a:solidFill>
              </a:rPr>
              <a:t> ALL LOGICAL NODES MUST RESIDE IN SOME  LOGICAL  DEVICE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990000"/>
                </a:solidFill>
              </a:rPr>
              <a:t> LLN0 CONTAINS COMMON DATA FOR ALL LOGICAL NODES OF A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    LOGICAL DEVICE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000099"/>
                </a:solidFill>
              </a:rPr>
              <a:t> ATTRIBUTES OF  PHYSICAL DEVICE  LIKE COMMUNICATION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985" b="1">
                <a:solidFill>
                  <a:srgbClr val="000099"/>
                </a:solidFill>
              </a:rPr>
              <a:t>    RELATED DATA SETS, CONTROL   BLOCKS STORED  IN LD0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85" b="1">
                <a:solidFill>
                  <a:srgbClr val="990000"/>
                </a:solidFill>
              </a:rPr>
              <a:t>THE SYSTEM INCLUDING THE CONFIGURATION IS DESCRIBED BY THE SUBSTATION CONFIGURATION DESCRIPTION LANGUAGE (SCL)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985" b="1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1985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808990" y="498938"/>
          <a:ext cx="8487198" cy="661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rawing" r:id="rId3" imgW="2101185" imgH="1638834" progId="FLW3Drawing">
                  <p:embed/>
                </p:oleObj>
              </mc:Choice>
              <mc:Fallback>
                <p:oleObj name="Drawing" r:id="rId3" imgW="2101185" imgH="1638834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" y="498938"/>
                        <a:ext cx="8487198" cy="6615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0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88832" y="84032"/>
            <a:ext cx="9747673" cy="66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47" b="1">
                <a:solidFill>
                  <a:srgbClr val="000099"/>
                </a:solidFill>
              </a:rPr>
              <a:t>SAMPLED MEASURED VALUES</a:t>
            </a:r>
            <a:endParaRPr lang="en-US" altLang="en-US" sz="1985" b="1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985" b="1">
                <a:solidFill>
                  <a:srgbClr val="990000"/>
                </a:solidFill>
              </a:rPr>
              <a:t>A METHOD FOR TRANSMITTING SAMPLED</a:t>
            </a:r>
            <a:r>
              <a:rPr lang="en-US" altLang="en-US" sz="2647" b="1">
                <a:solidFill>
                  <a:srgbClr val="99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   MEASUREMENTS FROM TRANSDUCERS SUCH AS CTS,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   VTS, AND DIGITAL I/O.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 b="1">
                <a:solidFill>
                  <a:srgbClr val="000099"/>
                </a:solidFill>
              </a:rPr>
              <a:t> ENABLES SHARING OF I/O SIGNALS AMONG IEDS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 b="1">
                <a:solidFill>
                  <a:srgbClr val="000099"/>
                </a:solidFill>
              </a:rPr>
              <a:t>  </a:t>
            </a:r>
            <a:r>
              <a:rPr lang="en-US" altLang="en-US" sz="2647" b="1">
                <a:solidFill>
                  <a:srgbClr val="990000"/>
                </a:solidFill>
              </a:rPr>
              <a:t>SUPPORTS 2 TRANSMISSION METHODS: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000099"/>
                </a:solidFill>
              </a:rPr>
              <a:t>   - MULTICAST SERVICE (MSVC) OVER ETHERNET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000099"/>
                </a:solidFill>
              </a:rPr>
              <a:t>   - </a:t>
            </a:r>
            <a:r>
              <a:rPr lang="en-US" altLang="en-US" sz="2647" b="1">
                <a:solidFill>
                  <a:srgbClr val="990000"/>
                </a:solidFill>
              </a:rPr>
              <a:t>UNICAST (POINT-TO-POINT) SERVICE (USVC)  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      OVER SERIAL LINKS.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72863" y="504191"/>
            <a:ext cx="9915737" cy="681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IEC61850 CONTROLS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47" b="1">
                <a:solidFill>
                  <a:srgbClr val="000099"/>
                </a:solidFill>
              </a:rPr>
              <a:t>4 CONTROL MODELS: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 b="1">
                <a:solidFill>
                  <a:srgbClr val="990000"/>
                </a:solidFill>
              </a:rPr>
              <a:t> DIRECT CONTROL WITH NORMAL SECURITY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 b="1">
                <a:solidFill>
                  <a:srgbClr val="000099"/>
                </a:solidFill>
              </a:rPr>
              <a:t> SBO CONTROL WITH NORMAL SECURITY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 b="1">
                <a:solidFill>
                  <a:srgbClr val="990000"/>
                </a:solidFill>
              </a:rPr>
              <a:t> DIRECT CONTROL WITH ENHANCED SECURITY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47" b="1">
                <a:solidFill>
                  <a:srgbClr val="000099"/>
                </a:solidFill>
              </a:rPr>
              <a:t> SBO CONTROL WITH ENHANCED SECURITY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ENHANCED SECURITY PROVIDES VALIDATION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SUPERVISION OF THE CONTROL ACTION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47" b="1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990000"/>
                </a:solidFill>
              </a:rPr>
              <a:t>REPORTING OF STATUS.</a:t>
            </a:r>
          </a:p>
        </p:txBody>
      </p:sp>
    </p:spTree>
    <p:extLst>
      <p:ext uri="{BB962C8B-B14F-4D97-AF65-F5344CB8AC3E}">
        <p14:creationId xmlns:p14="http://schemas.microsoft.com/office/powerpoint/2010/main" val="24608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5031" y="2416811"/>
            <a:ext cx="6081395" cy="3606165"/>
            <a:chOff x="2365031" y="2416811"/>
            <a:chExt cx="6081395" cy="3606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5031" y="2416811"/>
              <a:ext cx="6015499" cy="35572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95032" y="5836920"/>
              <a:ext cx="951230" cy="186055"/>
            </a:xfrm>
            <a:custGeom>
              <a:avLst/>
              <a:gdLst/>
              <a:ahLst/>
              <a:cxnLst/>
              <a:rect l="l" t="t" r="r" b="b"/>
              <a:pathLst>
                <a:path w="951229" h="186054">
                  <a:moveTo>
                    <a:pt x="950976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950976" y="185928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947" y="361265"/>
            <a:ext cx="11071353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Data Communication</a:t>
            </a:r>
            <a:r>
              <a:rPr spc="-80" dirty="0"/>
              <a:t> </a:t>
            </a:r>
            <a:r>
              <a:rPr spc="5" dirty="0"/>
              <a:t>using </a:t>
            </a:r>
            <a:r>
              <a:rPr spc="-45" dirty="0"/>
              <a:t>I</a:t>
            </a:r>
            <a:r>
              <a:rPr spc="5" dirty="0"/>
              <a:t>EC61850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4382770" cy="1654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Horizontal</a:t>
            </a:r>
            <a:r>
              <a:rPr sz="1400" b="1" spc="6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 marR="147320">
              <a:lnSpc>
                <a:spcPct val="101699"/>
              </a:lnSpc>
              <a:spcBef>
                <a:spcPts val="1019"/>
              </a:spcBef>
            </a:pPr>
            <a:r>
              <a:rPr sz="1200" b="1" spc="15" dirty="0">
                <a:latin typeface="Arial"/>
                <a:cs typeface="Arial"/>
              </a:rPr>
              <a:t>GOOSE</a:t>
            </a:r>
            <a:r>
              <a:rPr sz="1200" spc="15" dirty="0">
                <a:latin typeface="Arial MT"/>
                <a:cs typeface="Arial MT"/>
              </a:rPr>
              <a:t>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Is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mechanism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fast </a:t>
            </a:r>
            <a:r>
              <a:rPr sz="1200" spc="10" dirty="0">
                <a:latin typeface="Arial MT"/>
                <a:cs typeface="Arial MT"/>
              </a:rPr>
              <a:t>transmission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substation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events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such</a:t>
            </a:r>
            <a:r>
              <a:rPr sz="1200" dirty="0">
                <a:latin typeface="Arial MT"/>
                <a:cs typeface="Arial MT"/>
              </a:rPr>
              <a:t> as </a:t>
            </a:r>
            <a:r>
              <a:rPr sz="1200" spc="15" dirty="0">
                <a:latin typeface="Arial MT"/>
                <a:cs typeface="Arial MT"/>
              </a:rPr>
              <a:t>commands,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alarms, indications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messages.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 marR="5080">
              <a:lnSpc>
                <a:spcPct val="101699"/>
              </a:lnSpc>
              <a:spcBef>
                <a:spcPts val="1050"/>
              </a:spcBef>
            </a:pPr>
            <a:r>
              <a:rPr sz="1200" spc="1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20" dirty="0">
                <a:latin typeface="Arial MT"/>
                <a:cs typeface="Arial MT"/>
              </a:rPr>
              <a:t>GOOSE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message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sent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IED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received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used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several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other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IEDs.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6" y="361265"/>
            <a:ext cx="10766553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GO</a:t>
            </a:r>
            <a:r>
              <a:rPr spc="-35" dirty="0"/>
              <a:t>O</a:t>
            </a:r>
            <a:r>
              <a:rPr spc="5" dirty="0"/>
              <a:t>SE communication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5793" y="2943777"/>
            <a:ext cx="5107623" cy="176108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724958" y="252095"/>
            <a:ext cx="9663642" cy="672253"/>
          </a:xfrm>
          <a:noFill/>
          <a:effectLst>
            <a:outerShdw dist="35921" dir="2700000" algn="ctr" rotWithShape="0">
              <a:srgbClr val="91919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		 Typical Graphical Display (STATION LEVEL)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9465" y="1932729"/>
            <a:ext cx="6806565" cy="4289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77845" y="1932728"/>
            <a:ext cx="1428538" cy="25209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8791998" y="924348"/>
            <a:ext cx="1260475" cy="588222"/>
          </a:xfrm>
          <a:prstGeom prst="wedgeRoundRectCallout">
            <a:avLst>
              <a:gd name="adj1" fmla="val -44583"/>
              <a:gd name="adj2" fmla="val 127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3">
                <a:latin typeface="Verdana" panose="020B0604030504040204" pitchFamily="34" charset="0"/>
              </a:rPr>
              <a:t>Date and Time Display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724958" y="2016760"/>
            <a:ext cx="1260475" cy="588222"/>
          </a:xfrm>
          <a:prstGeom prst="wedgeRoundRectCallout">
            <a:avLst>
              <a:gd name="adj1" fmla="val 89583"/>
              <a:gd name="adj2" fmla="val 122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3">
                <a:latin typeface="Verdana" panose="020B0604030504040204" pitchFamily="34" charset="0"/>
              </a:rPr>
              <a:t>Single Line Diagrams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9128125" y="4369647"/>
            <a:ext cx="1260475" cy="588222"/>
          </a:xfrm>
          <a:prstGeom prst="wedgeRoundRectCallout">
            <a:avLst>
              <a:gd name="adj1" fmla="val -75139"/>
              <a:gd name="adj2" fmla="val -1113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3">
                <a:latin typeface="Verdana" panose="020B0604030504040204" pitchFamily="34" charset="0"/>
              </a:rPr>
              <a:t>Alarm Navigation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04800" y="4453678"/>
            <a:ext cx="1260475" cy="588222"/>
          </a:xfrm>
          <a:prstGeom prst="wedgeRoundRectCallout">
            <a:avLst>
              <a:gd name="adj1" fmla="val 111111"/>
              <a:gd name="adj2" fmla="val 47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3">
                <a:latin typeface="Verdana" panose="020B0604030504040204" pitchFamily="34" charset="0"/>
              </a:rPr>
              <a:t>Measurement Display</a:t>
            </a:r>
          </a:p>
        </p:txBody>
      </p:sp>
    </p:spTree>
    <p:extLst>
      <p:ext uri="{BB962C8B-B14F-4D97-AF65-F5344CB8AC3E}">
        <p14:creationId xmlns:p14="http://schemas.microsoft.com/office/powerpoint/2010/main" val="24053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97" y="2100792"/>
            <a:ext cx="6974628" cy="38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77053" y="1008380"/>
            <a:ext cx="9663642" cy="6722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191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88">
                <a:solidFill>
                  <a:srgbClr val="FF3300"/>
                </a:solidFill>
              </a:rPr>
              <a:t>		 Typical Graphical Display (BAY LEVEL)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514763" y="2142808"/>
            <a:ext cx="756285" cy="25209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</p:spTree>
    <p:extLst>
      <p:ext uri="{BB962C8B-B14F-4D97-AF65-F5344CB8AC3E}">
        <p14:creationId xmlns:p14="http://schemas.microsoft.com/office/powerpoint/2010/main" val="26502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52" y="1608836"/>
            <a:ext cx="1967864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Data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Exchange</a:t>
            </a:r>
            <a:endParaRPr sz="1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130"/>
              </a:spcBef>
            </a:pPr>
            <a:r>
              <a:rPr sz="1400" b="1" spc="-10" dirty="0">
                <a:latin typeface="Arial"/>
                <a:cs typeface="Arial"/>
              </a:rPr>
              <a:t>Monitored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Information: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977" y="558641"/>
            <a:ext cx="1173372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z="4000" spc="5" dirty="0"/>
              <a:t>Automation</a:t>
            </a:r>
            <a:r>
              <a:rPr spc="-5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–</a:t>
            </a:r>
            <a:r>
              <a:rPr spc="-30" dirty="0"/>
              <a:t> </a:t>
            </a:r>
            <a:r>
              <a:rPr spc="5" dirty="0"/>
              <a:t>Expectation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6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2467" y="1965452"/>
            <a:ext cx="17303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Control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Information: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2467" y="2225142"/>
            <a:ext cx="2778760" cy="12934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64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10" dirty="0">
                <a:latin typeface="Arial MT"/>
                <a:cs typeface="Arial MT"/>
              </a:rPr>
              <a:t>Close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trip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commands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Set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point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(analog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output)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commands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Regulating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step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command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7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-5" dirty="0">
                <a:latin typeface="Arial MT"/>
                <a:cs typeface="Arial MT"/>
              </a:rPr>
              <a:t>Time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synchronization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Parameter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setting</a:t>
            </a:r>
            <a:r>
              <a:rPr sz="1200" spc="10" dirty="0">
                <a:latin typeface="Arial MT"/>
                <a:cs typeface="Arial MT"/>
              </a:rPr>
              <a:t> commands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947" y="2225142"/>
            <a:ext cx="4083685" cy="23088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64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Single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Bit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indications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(alarms,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events)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Double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Bit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indications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(on/off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status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of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devices)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10" dirty="0">
                <a:latin typeface="Arial MT"/>
                <a:cs typeface="Arial MT"/>
              </a:rPr>
              <a:t>Step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position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indication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(Transformer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tap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position)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7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Analog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measurements </a:t>
            </a:r>
            <a:r>
              <a:rPr sz="1200" spc="5" dirty="0">
                <a:latin typeface="Arial MT"/>
                <a:cs typeface="Arial MT"/>
              </a:rPr>
              <a:t>(voltages,</a:t>
            </a:r>
            <a:r>
              <a:rPr sz="1200" spc="10" dirty="0">
                <a:latin typeface="Arial MT"/>
                <a:cs typeface="Arial MT"/>
              </a:rPr>
              <a:t> currents,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power,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etc.,)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5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10" dirty="0">
                <a:latin typeface="Arial MT"/>
                <a:cs typeface="Arial MT"/>
              </a:rPr>
              <a:t>Pulse</a:t>
            </a:r>
            <a:r>
              <a:rPr sz="1200" spc="5" dirty="0">
                <a:latin typeface="Arial MT"/>
                <a:cs typeface="Arial MT"/>
              </a:rPr>
              <a:t> counter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data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(kWH,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kVARH,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etc.,)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Protection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Events,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Sequence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event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records,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8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spc="5" dirty="0">
                <a:latin typeface="Arial MT"/>
                <a:cs typeface="Arial MT"/>
              </a:rPr>
              <a:t>Disturbance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records,</a:t>
            </a:r>
            <a:endParaRPr sz="12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spcBef>
                <a:spcPts val="550"/>
              </a:spcBef>
              <a:buChar char="•"/>
              <a:tabLst>
                <a:tab pos="262255" algn="l"/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IED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configuration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data.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523" y="5065267"/>
            <a:ext cx="45751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Exchange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of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Information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between</a:t>
            </a:r>
            <a:r>
              <a:rPr sz="1400" b="1" spc="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devices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via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GOOSE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008380"/>
            <a:ext cx="8067040" cy="52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77845" y="1008380"/>
            <a:ext cx="1428538" cy="25209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647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8371840" y="6386407"/>
            <a:ext cx="1260475" cy="588222"/>
          </a:xfrm>
          <a:prstGeom prst="wedgeRoundRectCallout">
            <a:avLst>
              <a:gd name="adj1" fmla="val -194861"/>
              <a:gd name="adj2" fmla="val -144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3">
                <a:latin typeface="Verdana" panose="020B0604030504040204" pitchFamily="34" charset="0"/>
              </a:rPr>
              <a:t>Track Select Point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733338" y="6386407"/>
            <a:ext cx="1260475" cy="588222"/>
          </a:xfrm>
          <a:prstGeom prst="wedgeRoundRectCallout">
            <a:avLst>
              <a:gd name="adj1" fmla="val 11111"/>
              <a:gd name="adj2" fmla="val -317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3">
                <a:latin typeface="Verdana" panose="020B0604030504040204" pitchFamily="34" charset="0"/>
              </a:rPr>
              <a:t>Control    Pop-Up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481243" y="420159"/>
            <a:ext cx="9663642" cy="6722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191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88">
                <a:solidFill>
                  <a:srgbClr val="FF3300"/>
                </a:solidFill>
              </a:rPr>
              <a:t>    Graphical Display with Control Pop-Ups</a:t>
            </a:r>
          </a:p>
        </p:txBody>
      </p:sp>
    </p:spTree>
    <p:extLst>
      <p:ext uri="{BB962C8B-B14F-4D97-AF65-F5344CB8AC3E}">
        <p14:creationId xmlns:p14="http://schemas.microsoft.com/office/powerpoint/2010/main" val="36612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7"/>
          <a:stretch>
            <a:fillRect/>
          </a:stretch>
        </p:blipFill>
        <p:spPr bwMode="auto">
          <a:xfrm>
            <a:off x="4926542" y="168063"/>
            <a:ext cx="5462058" cy="32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7408" b="14815"/>
          <a:stretch>
            <a:fillRect/>
          </a:stretch>
        </p:blipFill>
        <p:spPr bwMode="auto">
          <a:xfrm>
            <a:off x="4926542" y="3529330"/>
            <a:ext cx="5462058" cy="35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01402" y="1008381"/>
            <a:ext cx="1755609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0000FF"/>
                </a:solidFill>
                <a:latin typeface="Verdana" panose="020B0604030504040204" pitchFamily="34" charset="0"/>
              </a:rPr>
              <a:t>ALARMS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901402" y="4285616"/>
            <a:ext cx="1667444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47" b="1">
                <a:solidFill>
                  <a:srgbClr val="0000FF"/>
                </a:solidFill>
                <a:latin typeface="Verdana" panose="020B0604030504040204" pitchFamily="34" charset="0"/>
              </a:rPr>
              <a:t>EVENTS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08991" y="1848697"/>
            <a:ext cx="4038285" cy="70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FF0000"/>
                </a:solidFill>
                <a:latin typeface="Verdana" panose="020B0604030504040204" pitchFamily="34" charset="0"/>
              </a:rPr>
              <a:t>Reason for Circuit Breaker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85" b="1">
                <a:solidFill>
                  <a:srgbClr val="FF0000"/>
                </a:solidFill>
                <a:latin typeface="Verdana" panose="020B0604030504040204" pitchFamily="34" charset="0"/>
              </a:rPr>
              <a:t>Trip for necessary Action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56895" y="5041900"/>
            <a:ext cx="4235455" cy="16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985" b="1">
                <a:solidFill>
                  <a:srgbClr val="FF0000"/>
                </a:solidFill>
                <a:latin typeface="Verdana" panose="020B0604030504040204" pitchFamily="34" charset="0"/>
              </a:rPr>
              <a:t>Protection Events</a:t>
            </a:r>
          </a:p>
          <a:p>
            <a:pPr>
              <a:spcBef>
                <a:spcPct val="0"/>
              </a:spcBef>
            </a:pPr>
            <a:r>
              <a:rPr lang="en-US" altLang="en-US" sz="1985" b="1">
                <a:solidFill>
                  <a:schemeClr val="accent2"/>
                </a:solidFill>
                <a:latin typeface="Verdana" panose="020B0604030504040204" pitchFamily="34" charset="0"/>
              </a:rPr>
              <a:t>Circuit Breaker Open/Close</a:t>
            </a:r>
          </a:p>
          <a:p>
            <a:pPr>
              <a:spcBef>
                <a:spcPct val="0"/>
              </a:spcBef>
            </a:pPr>
            <a:r>
              <a:rPr lang="en-US" altLang="en-US" sz="1985" b="1">
                <a:solidFill>
                  <a:srgbClr val="FF0000"/>
                </a:solidFill>
                <a:latin typeface="Verdana" panose="020B0604030504040204" pitchFamily="34" charset="0"/>
              </a:rPr>
              <a:t>Update Rate upto msec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985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19" y="1848697"/>
            <a:ext cx="6039776" cy="45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45908" y="1008381"/>
            <a:ext cx="4648388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solidFill>
                  <a:srgbClr val="FF3300"/>
                </a:solidFill>
                <a:latin typeface="Verdana" panose="020B0604030504040204" pitchFamily="34" charset="0"/>
              </a:rPr>
              <a:t>BCU Server Communication Status</a:t>
            </a:r>
          </a:p>
        </p:txBody>
      </p:sp>
    </p:spTree>
    <p:extLst>
      <p:ext uri="{BB962C8B-B14F-4D97-AF65-F5344CB8AC3E}">
        <p14:creationId xmlns:p14="http://schemas.microsoft.com/office/powerpoint/2010/main" val="2623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212" y="252096"/>
            <a:ext cx="8991388" cy="1172942"/>
          </a:xfrm>
        </p:spPr>
        <p:txBody>
          <a:bodyPr/>
          <a:lstStyle/>
          <a:p>
            <a:pPr eaLnBrk="1" hangingPunct="1"/>
            <a:r>
              <a:rPr lang="en-US" altLang="en-US" sz="4411"/>
              <a:t>Control Modes of Operation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053" y="1932728"/>
            <a:ext cx="4621742" cy="479155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47"/>
              <a:t>Direct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  <a:p>
            <a:pPr eaLnBrk="1" hangingPunct="1">
              <a:lnSpc>
                <a:spcPct val="80000"/>
              </a:lnSpc>
            </a:pPr>
            <a:r>
              <a:rPr lang="en-US" altLang="en-US" sz="2647"/>
              <a:t>Select-Before-Operate (SBO)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  <a:p>
            <a:pPr eaLnBrk="1" hangingPunct="1">
              <a:lnSpc>
                <a:spcPct val="80000"/>
              </a:lnSpc>
            </a:pPr>
            <a:r>
              <a:rPr lang="en-US" altLang="en-US" sz="2647"/>
              <a:t>Direct with Enhanced Security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  <a:p>
            <a:pPr eaLnBrk="1" hangingPunct="1">
              <a:lnSpc>
                <a:spcPct val="80000"/>
              </a:lnSpc>
            </a:pPr>
            <a:r>
              <a:rPr lang="en-US" altLang="en-US" sz="2647"/>
              <a:t>Select-Before-Operate with Enhanced Security (SBOw)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47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47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9444" r="79761" b="36111"/>
          <a:stretch>
            <a:fillRect/>
          </a:stretch>
        </p:blipFill>
        <p:spPr bwMode="auto">
          <a:xfrm>
            <a:off x="4842510" y="1764665"/>
            <a:ext cx="1512570" cy="36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27777" r="79131" b="27779"/>
          <a:stretch>
            <a:fillRect/>
          </a:stretch>
        </p:blipFill>
        <p:spPr bwMode="auto">
          <a:xfrm>
            <a:off x="6691207" y="1764665"/>
            <a:ext cx="1512570" cy="36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3" t="20833" b="34953"/>
          <a:stretch>
            <a:fillRect/>
          </a:stretch>
        </p:blipFill>
        <p:spPr bwMode="auto">
          <a:xfrm>
            <a:off x="8539904" y="1764665"/>
            <a:ext cx="1428538" cy="36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SCADA features of IEC61850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 Modes of Operation</a:t>
            </a:r>
          </a:p>
          <a:p>
            <a:pPr eaLnBrk="1" hangingPunct="1"/>
            <a:r>
              <a:rPr lang="en-US" altLang="en-US" smtClean="0"/>
              <a:t>Scalability</a:t>
            </a:r>
          </a:p>
          <a:p>
            <a:pPr eaLnBrk="1" hangingPunct="1"/>
            <a:r>
              <a:rPr lang="en-US" altLang="en-US" smtClean="0"/>
              <a:t>Extensibility</a:t>
            </a:r>
          </a:p>
          <a:p>
            <a:pPr eaLnBrk="1" hangingPunct="1"/>
            <a:r>
              <a:rPr lang="en-US" altLang="en-US" smtClean="0"/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8423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92" y="1855700"/>
            <a:ext cx="1755911" cy="15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21" y="1848697"/>
            <a:ext cx="1755912" cy="15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9" y="1859201"/>
            <a:ext cx="1755911" cy="15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817370" y="3361267"/>
            <a:ext cx="1658018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latin typeface="Verdana" panose="020B0604030504040204" pitchFamily="34" charset="0"/>
              </a:rPr>
              <a:t>HISTORIAN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338321" y="3361267"/>
            <a:ext cx="1701107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latin typeface="Verdana" panose="020B0604030504040204" pitchFamily="34" charset="0"/>
              </a:rPr>
              <a:t>HMI Station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078103" y="3361267"/>
            <a:ext cx="1934312" cy="10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latin typeface="Verdana" panose="020B0604030504040204" pitchFamily="34" charset="0"/>
              </a:rPr>
              <a:t>Hot-stand by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latin typeface="Verdana" panose="020B0604030504040204" pitchFamily="34" charset="0"/>
              </a:rPr>
              <a:t>Redundant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latin typeface="Verdana" panose="020B0604030504040204" pitchFamily="34" charset="0"/>
              </a:rPr>
              <a:t>HMI Station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2321560" y="1680633"/>
            <a:ext cx="0" cy="16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7699587" y="1680633"/>
            <a:ext cx="0" cy="16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4926542" y="1680633"/>
            <a:ext cx="0" cy="16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985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977053" y="4453679"/>
            <a:ext cx="3025140" cy="212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FF0000"/>
                </a:solidFill>
                <a:latin typeface="Verdana" panose="020B0604030504040204" pitchFamily="34" charset="0"/>
              </a:rPr>
              <a:t>Trends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FF0000"/>
                </a:solidFill>
                <a:latin typeface="Verdana" panose="020B0604030504040204" pitchFamily="34" charset="0"/>
              </a:rPr>
              <a:t>Reports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FF0000"/>
                </a:solidFill>
                <a:latin typeface="Verdana" panose="020B0604030504040204" pitchFamily="34" charset="0"/>
              </a:rPr>
              <a:t>Disturbance Records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FF0000"/>
                </a:solidFill>
                <a:latin typeface="Verdana" panose="020B0604030504040204" pitchFamily="34" charset="0"/>
              </a:rPr>
              <a:t>Alarm Logging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FF0000"/>
                </a:solidFill>
                <a:latin typeface="Verdana" panose="020B0604030504040204" pitchFamily="34" charset="0"/>
              </a:rPr>
              <a:t>Event Logging</a:t>
            </a:r>
          </a:p>
          <a:p>
            <a:pPr>
              <a:spcBef>
                <a:spcPct val="0"/>
              </a:spcBef>
            </a:pPr>
            <a:endParaRPr lang="en-US" altLang="en-US" sz="1544">
              <a:solidFill>
                <a:srgbClr val="CC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985">
              <a:solidFill>
                <a:srgbClr val="CC33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985">
              <a:solidFill>
                <a:srgbClr val="CC3300"/>
              </a:solidFill>
              <a:latin typeface="Verdana" panose="020B0604030504040204" pitchFamily="34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086225" y="4509700"/>
            <a:ext cx="2404826" cy="27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SCADA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4 control Modes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of operation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SLDs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(Station Level &amp;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 Bay Level)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Alarm List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Event List</a:t>
            </a:r>
          </a:p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0000FF"/>
                </a:solidFill>
                <a:latin typeface="Verdana" panose="020B0604030504040204" pitchFamily="34" charset="0"/>
              </a:rPr>
              <a:t>File Transfer</a:t>
            </a:r>
          </a:p>
          <a:p>
            <a:pPr>
              <a:spcBef>
                <a:spcPct val="0"/>
              </a:spcBef>
            </a:pPr>
            <a:endParaRPr lang="en-US" altLang="en-US" sz="1544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985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859271" y="1176444"/>
            <a:ext cx="3195811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latin typeface="Verdana" panose="020B0604030504040204" pitchFamily="34" charset="0"/>
              </a:rPr>
              <a:t>LOCAL AREA NETWORK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111365" y="4509699"/>
            <a:ext cx="2393604" cy="6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44">
                <a:solidFill>
                  <a:srgbClr val="FF0000"/>
                </a:solidFill>
                <a:latin typeface="Verdana" panose="020B0604030504040204" pitchFamily="34" charset="0"/>
              </a:rPr>
              <a:t>Same as HMI Station</a:t>
            </a:r>
          </a:p>
          <a:p>
            <a:pPr>
              <a:spcBef>
                <a:spcPct val="0"/>
              </a:spcBef>
            </a:pPr>
            <a:endParaRPr lang="en-US" altLang="en-US" sz="1985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909782" y="336127"/>
            <a:ext cx="5681620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85">
                <a:solidFill>
                  <a:srgbClr val="FF3300"/>
                </a:solidFill>
                <a:latin typeface="Verdana" panose="020B0604030504040204" pitchFamily="34" charset="0"/>
              </a:rPr>
              <a:t>FEATURES OF HMI STATION AND STORIAN</a:t>
            </a:r>
          </a:p>
        </p:txBody>
      </p:sp>
    </p:spTree>
    <p:extLst>
      <p:ext uri="{BB962C8B-B14F-4D97-AF65-F5344CB8AC3E}">
        <p14:creationId xmlns:p14="http://schemas.microsoft.com/office/powerpoint/2010/main" val="30109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3269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Scope</a:t>
            </a:r>
            <a:r>
              <a:rPr sz="1400" b="1" spc="4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mapped</a:t>
            </a:r>
            <a:r>
              <a:rPr sz="1400" b="1" spc="6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to</a:t>
            </a:r>
            <a:r>
              <a:rPr sz="1400" b="1" spc="3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25"/>
                </a:solidFill>
                <a:latin typeface="Arial"/>
                <a:cs typeface="Arial"/>
              </a:rPr>
              <a:t>System</a:t>
            </a:r>
            <a:r>
              <a:rPr sz="1400" b="1" spc="5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Architecture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361265"/>
            <a:ext cx="10687304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50" dirty="0"/>
              <a:t> </a:t>
            </a:r>
            <a:r>
              <a:rPr spc="5" dirty="0"/>
              <a:t>Automation</a:t>
            </a:r>
            <a:r>
              <a:rPr spc="-35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spc="5" dirty="0"/>
              <a:t>IEC61850</a:t>
            </a:r>
            <a:r>
              <a:rPr dirty="0"/>
              <a:t> </a:t>
            </a:r>
            <a:r>
              <a:rPr spc="5" dirty="0"/>
              <a:t>Standard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965960" y="2634805"/>
            <a:ext cx="3784600" cy="2591435"/>
            <a:chOff x="1965960" y="2634805"/>
            <a:chExt cx="3784600" cy="25914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0" y="2675874"/>
              <a:ext cx="3775361" cy="2527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72055" y="2639568"/>
              <a:ext cx="3773804" cy="2581910"/>
            </a:xfrm>
            <a:custGeom>
              <a:avLst/>
              <a:gdLst/>
              <a:ahLst/>
              <a:cxnLst/>
              <a:rect l="l" t="t" r="r" b="b"/>
              <a:pathLst>
                <a:path w="3773804" h="2581910">
                  <a:moveTo>
                    <a:pt x="0" y="0"/>
                  </a:moveTo>
                  <a:lnTo>
                    <a:pt x="3773424" y="0"/>
                  </a:lnTo>
                  <a:lnTo>
                    <a:pt x="3773424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48583" y="3622851"/>
            <a:ext cx="1016000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ts val="1005"/>
              </a:lnSpc>
            </a:pPr>
            <a:r>
              <a:rPr sz="900" b="1" spc="5" dirty="0">
                <a:solidFill>
                  <a:srgbClr val="FF0025"/>
                </a:solidFill>
                <a:latin typeface="Arial"/>
                <a:cs typeface="Arial"/>
              </a:rPr>
              <a:t>Stat</a:t>
            </a:r>
            <a:r>
              <a:rPr sz="900" b="1" spc="15" dirty="0">
                <a:solidFill>
                  <a:srgbClr val="FF0025"/>
                </a:solidFill>
                <a:latin typeface="Arial"/>
                <a:cs typeface="Arial"/>
              </a:rPr>
              <a:t>i</a:t>
            </a:r>
            <a:r>
              <a:rPr sz="900" b="1" spc="5" dirty="0">
                <a:solidFill>
                  <a:srgbClr val="FF0025"/>
                </a:solidFill>
                <a:latin typeface="Arial"/>
                <a:cs typeface="Arial"/>
              </a:rPr>
              <a:t>on</a:t>
            </a:r>
            <a:r>
              <a:rPr sz="900" b="1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FF0025"/>
                </a:solidFill>
                <a:latin typeface="Arial"/>
                <a:cs typeface="Arial"/>
              </a:rPr>
              <a:t>B</a:t>
            </a:r>
            <a:r>
              <a:rPr sz="900" b="1" spc="-15" dirty="0">
                <a:solidFill>
                  <a:srgbClr val="FF0025"/>
                </a:solidFill>
                <a:latin typeface="Arial"/>
                <a:cs typeface="Arial"/>
              </a:rPr>
              <a:t>u</a:t>
            </a:r>
            <a:r>
              <a:rPr sz="900" b="1" spc="5" dirty="0">
                <a:solidFill>
                  <a:srgbClr val="FF0025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900" b="1" dirty="0">
                <a:solidFill>
                  <a:srgbClr val="FF0025"/>
                </a:solidFill>
                <a:latin typeface="Arial"/>
                <a:cs typeface="Arial"/>
              </a:rPr>
              <a:t>Process</a:t>
            </a:r>
            <a:r>
              <a:rPr sz="900" b="1" spc="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25"/>
                </a:solidFill>
                <a:latin typeface="Arial"/>
                <a:cs typeface="Arial"/>
              </a:rPr>
              <a:t>Bus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64579" y="3180588"/>
            <a:ext cx="3456940" cy="1435735"/>
            <a:chOff x="6164579" y="3180588"/>
            <a:chExt cx="3456940" cy="14357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0514" y="3199552"/>
              <a:ext cx="3425671" cy="6885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81343" y="3197352"/>
              <a:ext cx="3423285" cy="688975"/>
            </a:xfrm>
            <a:custGeom>
              <a:avLst/>
              <a:gdLst/>
              <a:ahLst/>
              <a:cxnLst/>
              <a:rect l="l" t="t" r="r" b="b"/>
              <a:pathLst>
                <a:path w="3423284" h="688975">
                  <a:moveTo>
                    <a:pt x="0" y="112775"/>
                  </a:moveTo>
                  <a:lnTo>
                    <a:pt x="9096" y="69437"/>
                  </a:lnTo>
                  <a:lnTo>
                    <a:pt x="33909" y="33527"/>
                  </a:lnTo>
                  <a:lnTo>
                    <a:pt x="70723" y="9048"/>
                  </a:lnTo>
                  <a:lnTo>
                    <a:pt x="115823" y="0"/>
                  </a:lnTo>
                  <a:lnTo>
                    <a:pt x="3307079" y="0"/>
                  </a:lnTo>
                  <a:lnTo>
                    <a:pt x="3352180" y="9048"/>
                  </a:lnTo>
                  <a:lnTo>
                    <a:pt x="3388994" y="33527"/>
                  </a:lnTo>
                  <a:lnTo>
                    <a:pt x="3413807" y="69437"/>
                  </a:lnTo>
                  <a:lnTo>
                    <a:pt x="3422904" y="112775"/>
                  </a:lnTo>
                  <a:lnTo>
                    <a:pt x="3422904" y="576071"/>
                  </a:lnTo>
                  <a:lnTo>
                    <a:pt x="3413807" y="619410"/>
                  </a:lnTo>
                  <a:lnTo>
                    <a:pt x="3388994" y="655319"/>
                  </a:lnTo>
                  <a:lnTo>
                    <a:pt x="3352180" y="679799"/>
                  </a:lnTo>
                  <a:lnTo>
                    <a:pt x="3307079" y="688847"/>
                  </a:lnTo>
                  <a:lnTo>
                    <a:pt x="115823" y="688847"/>
                  </a:lnTo>
                  <a:lnTo>
                    <a:pt x="70723" y="679799"/>
                  </a:lnTo>
                  <a:lnTo>
                    <a:pt x="33909" y="655319"/>
                  </a:lnTo>
                  <a:lnTo>
                    <a:pt x="9096" y="619410"/>
                  </a:lnTo>
                  <a:lnTo>
                    <a:pt x="0" y="576071"/>
                  </a:lnTo>
                  <a:lnTo>
                    <a:pt x="0" y="112775"/>
                  </a:lnTo>
                  <a:close/>
                </a:path>
              </a:pathLst>
            </a:custGeom>
            <a:ln w="3352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0514" y="3942167"/>
              <a:ext cx="3425671" cy="6683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81343" y="3944112"/>
              <a:ext cx="3423285" cy="668020"/>
            </a:xfrm>
            <a:custGeom>
              <a:avLst/>
              <a:gdLst/>
              <a:ahLst/>
              <a:cxnLst/>
              <a:rect l="l" t="t" r="r" b="b"/>
              <a:pathLst>
                <a:path w="3423284" h="668020">
                  <a:moveTo>
                    <a:pt x="0" y="112775"/>
                  </a:moveTo>
                  <a:lnTo>
                    <a:pt x="9048" y="69437"/>
                  </a:lnTo>
                  <a:lnTo>
                    <a:pt x="33528" y="33527"/>
                  </a:lnTo>
                  <a:lnTo>
                    <a:pt x="69437" y="9048"/>
                  </a:lnTo>
                  <a:lnTo>
                    <a:pt x="112776" y="0"/>
                  </a:lnTo>
                  <a:lnTo>
                    <a:pt x="3310128" y="0"/>
                  </a:lnTo>
                  <a:lnTo>
                    <a:pt x="3354752" y="9048"/>
                  </a:lnTo>
                  <a:lnTo>
                    <a:pt x="3390519" y="33527"/>
                  </a:lnTo>
                  <a:lnTo>
                    <a:pt x="3414283" y="69437"/>
                  </a:lnTo>
                  <a:lnTo>
                    <a:pt x="3422904" y="112775"/>
                  </a:lnTo>
                  <a:lnTo>
                    <a:pt x="3422904" y="557783"/>
                  </a:lnTo>
                  <a:lnTo>
                    <a:pt x="3414283" y="600646"/>
                  </a:lnTo>
                  <a:lnTo>
                    <a:pt x="3390519" y="635507"/>
                  </a:lnTo>
                  <a:lnTo>
                    <a:pt x="3354752" y="658939"/>
                  </a:lnTo>
                  <a:lnTo>
                    <a:pt x="3310128" y="667511"/>
                  </a:lnTo>
                  <a:lnTo>
                    <a:pt x="112776" y="667511"/>
                  </a:lnTo>
                  <a:lnTo>
                    <a:pt x="69437" y="658939"/>
                  </a:lnTo>
                  <a:lnTo>
                    <a:pt x="33527" y="635508"/>
                  </a:lnTo>
                  <a:lnTo>
                    <a:pt x="9048" y="600646"/>
                  </a:lnTo>
                  <a:lnTo>
                    <a:pt x="0" y="557783"/>
                  </a:lnTo>
                  <a:lnTo>
                    <a:pt x="0" y="11277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860804" y="2525268"/>
            <a:ext cx="4041775" cy="2813685"/>
            <a:chOff x="1860804" y="2525268"/>
            <a:chExt cx="4041775" cy="281368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0" y="2538984"/>
              <a:ext cx="4017264" cy="27889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77568" y="2542032"/>
              <a:ext cx="4008120" cy="2780030"/>
            </a:xfrm>
            <a:custGeom>
              <a:avLst/>
              <a:gdLst/>
              <a:ahLst/>
              <a:cxnLst/>
              <a:rect l="l" t="t" r="r" b="b"/>
              <a:pathLst>
                <a:path w="4008120" h="2780029">
                  <a:moveTo>
                    <a:pt x="0" y="463296"/>
                  </a:moveTo>
                  <a:lnTo>
                    <a:pt x="2423" y="415900"/>
                  </a:lnTo>
                  <a:lnTo>
                    <a:pt x="9530" y="369879"/>
                  </a:lnTo>
                  <a:lnTo>
                    <a:pt x="21076" y="325466"/>
                  </a:lnTo>
                  <a:lnTo>
                    <a:pt x="36814" y="282892"/>
                  </a:lnTo>
                  <a:lnTo>
                    <a:pt x="56498" y="242390"/>
                  </a:lnTo>
                  <a:lnTo>
                    <a:pt x="79884" y="204192"/>
                  </a:lnTo>
                  <a:lnTo>
                    <a:pt x="106726" y="168529"/>
                  </a:lnTo>
                  <a:lnTo>
                    <a:pt x="136778" y="135636"/>
                  </a:lnTo>
                  <a:lnTo>
                    <a:pt x="169795" y="105742"/>
                  </a:lnTo>
                  <a:lnTo>
                    <a:pt x="205531" y="79081"/>
                  </a:lnTo>
                  <a:lnTo>
                    <a:pt x="243741" y="55884"/>
                  </a:lnTo>
                  <a:lnTo>
                    <a:pt x="284178" y="36385"/>
                  </a:lnTo>
                  <a:lnTo>
                    <a:pt x="326598" y="20815"/>
                  </a:lnTo>
                  <a:lnTo>
                    <a:pt x="370754" y="9405"/>
                  </a:lnTo>
                  <a:lnTo>
                    <a:pt x="416402" y="2390"/>
                  </a:lnTo>
                  <a:lnTo>
                    <a:pt x="463295" y="0"/>
                  </a:lnTo>
                  <a:lnTo>
                    <a:pt x="3544824" y="0"/>
                  </a:lnTo>
                  <a:lnTo>
                    <a:pt x="3592219" y="2390"/>
                  </a:lnTo>
                  <a:lnTo>
                    <a:pt x="3638240" y="9405"/>
                  </a:lnTo>
                  <a:lnTo>
                    <a:pt x="3682653" y="20815"/>
                  </a:lnTo>
                  <a:lnTo>
                    <a:pt x="3725227" y="36385"/>
                  </a:lnTo>
                  <a:lnTo>
                    <a:pt x="3765729" y="55884"/>
                  </a:lnTo>
                  <a:lnTo>
                    <a:pt x="3803927" y="79081"/>
                  </a:lnTo>
                  <a:lnTo>
                    <a:pt x="3839590" y="105742"/>
                  </a:lnTo>
                  <a:lnTo>
                    <a:pt x="3872483" y="135636"/>
                  </a:lnTo>
                  <a:lnTo>
                    <a:pt x="3902377" y="168529"/>
                  </a:lnTo>
                  <a:lnTo>
                    <a:pt x="3929038" y="204192"/>
                  </a:lnTo>
                  <a:lnTo>
                    <a:pt x="3952235" y="242390"/>
                  </a:lnTo>
                  <a:lnTo>
                    <a:pt x="3971734" y="282892"/>
                  </a:lnTo>
                  <a:lnTo>
                    <a:pt x="3987304" y="325466"/>
                  </a:lnTo>
                  <a:lnTo>
                    <a:pt x="3998714" y="369879"/>
                  </a:lnTo>
                  <a:lnTo>
                    <a:pt x="4005729" y="415900"/>
                  </a:lnTo>
                  <a:lnTo>
                    <a:pt x="4008120" y="463296"/>
                  </a:lnTo>
                  <a:lnTo>
                    <a:pt x="4008120" y="2316480"/>
                  </a:lnTo>
                  <a:lnTo>
                    <a:pt x="4005729" y="2363875"/>
                  </a:lnTo>
                  <a:lnTo>
                    <a:pt x="3998714" y="2409896"/>
                  </a:lnTo>
                  <a:lnTo>
                    <a:pt x="3987304" y="2454309"/>
                  </a:lnTo>
                  <a:lnTo>
                    <a:pt x="3971734" y="2496883"/>
                  </a:lnTo>
                  <a:lnTo>
                    <a:pt x="3952235" y="2537385"/>
                  </a:lnTo>
                  <a:lnTo>
                    <a:pt x="3929038" y="2575583"/>
                  </a:lnTo>
                  <a:lnTo>
                    <a:pt x="3902377" y="2611246"/>
                  </a:lnTo>
                  <a:lnTo>
                    <a:pt x="3872484" y="2644140"/>
                  </a:lnTo>
                  <a:lnTo>
                    <a:pt x="3839590" y="2674033"/>
                  </a:lnTo>
                  <a:lnTo>
                    <a:pt x="3803927" y="2700694"/>
                  </a:lnTo>
                  <a:lnTo>
                    <a:pt x="3765729" y="2723891"/>
                  </a:lnTo>
                  <a:lnTo>
                    <a:pt x="3725227" y="2743390"/>
                  </a:lnTo>
                  <a:lnTo>
                    <a:pt x="3682653" y="2758960"/>
                  </a:lnTo>
                  <a:lnTo>
                    <a:pt x="3638240" y="2770370"/>
                  </a:lnTo>
                  <a:lnTo>
                    <a:pt x="3592219" y="2777385"/>
                  </a:lnTo>
                  <a:lnTo>
                    <a:pt x="3544824" y="2779776"/>
                  </a:lnTo>
                  <a:lnTo>
                    <a:pt x="463295" y="2779776"/>
                  </a:lnTo>
                  <a:lnTo>
                    <a:pt x="416402" y="2777385"/>
                  </a:lnTo>
                  <a:lnTo>
                    <a:pt x="370754" y="2770370"/>
                  </a:lnTo>
                  <a:lnTo>
                    <a:pt x="326598" y="2758960"/>
                  </a:lnTo>
                  <a:lnTo>
                    <a:pt x="284178" y="2743390"/>
                  </a:lnTo>
                  <a:lnTo>
                    <a:pt x="243741" y="2723891"/>
                  </a:lnTo>
                  <a:lnTo>
                    <a:pt x="205531" y="2700694"/>
                  </a:lnTo>
                  <a:lnTo>
                    <a:pt x="169795" y="2674033"/>
                  </a:lnTo>
                  <a:lnTo>
                    <a:pt x="136779" y="2644140"/>
                  </a:lnTo>
                  <a:lnTo>
                    <a:pt x="106726" y="2611246"/>
                  </a:lnTo>
                  <a:lnTo>
                    <a:pt x="79884" y="2575583"/>
                  </a:lnTo>
                  <a:lnTo>
                    <a:pt x="56498" y="2537385"/>
                  </a:lnTo>
                  <a:lnTo>
                    <a:pt x="36814" y="2496883"/>
                  </a:lnTo>
                  <a:lnTo>
                    <a:pt x="21076" y="2454309"/>
                  </a:lnTo>
                  <a:lnTo>
                    <a:pt x="9530" y="2409896"/>
                  </a:lnTo>
                  <a:lnTo>
                    <a:pt x="2423" y="2363875"/>
                  </a:lnTo>
                  <a:lnTo>
                    <a:pt x="0" y="2316480"/>
                  </a:lnTo>
                  <a:lnTo>
                    <a:pt x="0" y="463296"/>
                  </a:lnTo>
                  <a:close/>
                </a:path>
              </a:pathLst>
            </a:custGeom>
            <a:ln w="33528">
              <a:solidFill>
                <a:srgbClr val="7D0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560" y="4172711"/>
              <a:ext cx="411479" cy="4846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3704" y="4178808"/>
              <a:ext cx="396240" cy="472440"/>
            </a:xfrm>
            <a:custGeom>
              <a:avLst/>
              <a:gdLst/>
              <a:ahLst/>
              <a:cxnLst/>
              <a:rect l="l" t="t" r="r" b="b"/>
              <a:pathLst>
                <a:path w="396239" h="472439">
                  <a:moveTo>
                    <a:pt x="0" y="67055"/>
                  </a:moveTo>
                  <a:lnTo>
                    <a:pt x="5334" y="41147"/>
                  </a:lnTo>
                  <a:lnTo>
                    <a:pt x="19811" y="19811"/>
                  </a:lnTo>
                  <a:lnTo>
                    <a:pt x="41148" y="5333"/>
                  </a:lnTo>
                  <a:lnTo>
                    <a:pt x="67056" y="0"/>
                  </a:lnTo>
                  <a:lnTo>
                    <a:pt x="329184" y="0"/>
                  </a:lnTo>
                  <a:lnTo>
                    <a:pt x="355092" y="5333"/>
                  </a:lnTo>
                  <a:lnTo>
                    <a:pt x="376428" y="19811"/>
                  </a:lnTo>
                  <a:lnTo>
                    <a:pt x="390906" y="41147"/>
                  </a:lnTo>
                  <a:lnTo>
                    <a:pt x="396240" y="67055"/>
                  </a:lnTo>
                  <a:lnTo>
                    <a:pt x="396240" y="405383"/>
                  </a:lnTo>
                  <a:lnTo>
                    <a:pt x="390906" y="431291"/>
                  </a:lnTo>
                  <a:lnTo>
                    <a:pt x="376428" y="452627"/>
                  </a:lnTo>
                  <a:lnTo>
                    <a:pt x="355092" y="467105"/>
                  </a:lnTo>
                  <a:lnTo>
                    <a:pt x="329184" y="472439"/>
                  </a:lnTo>
                  <a:lnTo>
                    <a:pt x="67056" y="472439"/>
                  </a:lnTo>
                  <a:lnTo>
                    <a:pt x="41148" y="467105"/>
                  </a:lnTo>
                  <a:lnTo>
                    <a:pt x="19811" y="452627"/>
                  </a:lnTo>
                  <a:lnTo>
                    <a:pt x="5333" y="431291"/>
                  </a:lnTo>
                  <a:lnTo>
                    <a:pt x="0" y="405383"/>
                  </a:lnTo>
                  <a:lnTo>
                    <a:pt x="0" y="670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6456" y="4172711"/>
              <a:ext cx="405384" cy="4846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89504" y="4178808"/>
              <a:ext cx="396240" cy="472440"/>
            </a:xfrm>
            <a:custGeom>
              <a:avLst/>
              <a:gdLst/>
              <a:ahLst/>
              <a:cxnLst/>
              <a:rect l="l" t="t" r="r" b="b"/>
              <a:pathLst>
                <a:path w="396239" h="472439">
                  <a:moveTo>
                    <a:pt x="0" y="67055"/>
                  </a:moveTo>
                  <a:lnTo>
                    <a:pt x="5334" y="41147"/>
                  </a:lnTo>
                  <a:lnTo>
                    <a:pt x="19811" y="19811"/>
                  </a:lnTo>
                  <a:lnTo>
                    <a:pt x="41148" y="5333"/>
                  </a:lnTo>
                  <a:lnTo>
                    <a:pt x="67056" y="0"/>
                  </a:lnTo>
                  <a:lnTo>
                    <a:pt x="332232" y="0"/>
                  </a:lnTo>
                  <a:lnTo>
                    <a:pt x="356377" y="5333"/>
                  </a:lnTo>
                  <a:lnTo>
                    <a:pt x="376809" y="19811"/>
                  </a:lnTo>
                  <a:lnTo>
                    <a:pt x="390953" y="41147"/>
                  </a:lnTo>
                  <a:lnTo>
                    <a:pt x="396240" y="67055"/>
                  </a:lnTo>
                  <a:lnTo>
                    <a:pt x="396240" y="405383"/>
                  </a:lnTo>
                  <a:lnTo>
                    <a:pt x="390953" y="431291"/>
                  </a:lnTo>
                  <a:lnTo>
                    <a:pt x="376809" y="452627"/>
                  </a:lnTo>
                  <a:lnTo>
                    <a:pt x="356377" y="467105"/>
                  </a:lnTo>
                  <a:lnTo>
                    <a:pt x="332232" y="472439"/>
                  </a:lnTo>
                  <a:lnTo>
                    <a:pt x="67056" y="472439"/>
                  </a:lnTo>
                  <a:lnTo>
                    <a:pt x="41148" y="467105"/>
                  </a:lnTo>
                  <a:lnTo>
                    <a:pt x="19811" y="452627"/>
                  </a:lnTo>
                  <a:lnTo>
                    <a:pt x="5333" y="431291"/>
                  </a:lnTo>
                  <a:lnTo>
                    <a:pt x="0" y="405383"/>
                  </a:lnTo>
                  <a:lnTo>
                    <a:pt x="0" y="670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7408" y="4178808"/>
              <a:ext cx="408432" cy="4815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13504" y="4184903"/>
              <a:ext cx="396240" cy="472440"/>
            </a:xfrm>
            <a:custGeom>
              <a:avLst/>
              <a:gdLst/>
              <a:ahLst/>
              <a:cxnLst/>
              <a:rect l="l" t="t" r="r" b="b"/>
              <a:pathLst>
                <a:path w="396239" h="472439">
                  <a:moveTo>
                    <a:pt x="0" y="64008"/>
                  </a:moveTo>
                  <a:lnTo>
                    <a:pt x="5334" y="38576"/>
                  </a:lnTo>
                  <a:lnTo>
                    <a:pt x="19811" y="18288"/>
                  </a:lnTo>
                  <a:lnTo>
                    <a:pt x="41148" y="4857"/>
                  </a:lnTo>
                  <a:lnTo>
                    <a:pt x="67056" y="0"/>
                  </a:lnTo>
                  <a:lnTo>
                    <a:pt x="329184" y="0"/>
                  </a:lnTo>
                  <a:lnTo>
                    <a:pt x="355092" y="4857"/>
                  </a:lnTo>
                  <a:lnTo>
                    <a:pt x="376428" y="18288"/>
                  </a:lnTo>
                  <a:lnTo>
                    <a:pt x="390906" y="38576"/>
                  </a:lnTo>
                  <a:lnTo>
                    <a:pt x="396240" y="64008"/>
                  </a:lnTo>
                  <a:lnTo>
                    <a:pt x="396240" y="405384"/>
                  </a:lnTo>
                  <a:lnTo>
                    <a:pt x="390906" y="431292"/>
                  </a:lnTo>
                  <a:lnTo>
                    <a:pt x="376428" y="452628"/>
                  </a:lnTo>
                  <a:lnTo>
                    <a:pt x="355092" y="467106"/>
                  </a:lnTo>
                  <a:lnTo>
                    <a:pt x="329184" y="472440"/>
                  </a:lnTo>
                  <a:lnTo>
                    <a:pt x="67056" y="472440"/>
                  </a:lnTo>
                  <a:lnTo>
                    <a:pt x="41148" y="467106"/>
                  </a:lnTo>
                  <a:lnTo>
                    <a:pt x="19811" y="452628"/>
                  </a:lnTo>
                  <a:lnTo>
                    <a:pt x="5333" y="431292"/>
                  </a:lnTo>
                  <a:lnTo>
                    <a:pt x="0" y="405384"/>
                  </a:lnTo>
                  <a:lnTo>
                    <a:pt x="0" y="6400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6432" y="4172711"/>
              <a:ext cx="771144" cy="4815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62528" y="4175760"/>
              <a:ext cx="762000" cy="472440"/>
            </a:xfrm>
            <a:custGeom>
              <a:avLst/>
              <a:gdLst/>
              <a:ahLst/>
              <a:cxnLst/>
              <a:rect l="l" t="t" r="r" b="b"/>
              <a:pathLst>
                <a:path w="762000" h="472439">
                  <a:moveTo>
                    <a:pt x="0" y="79248"/>
                  </a:moveTo>
                  <a:lnTo>
                    <a:pt x="6381" y="47577"/>
                  </a:lnTo>
                  <a:lnTo>
                    <a:pt x="23622" y="22479"/>
                  </a:lnTo>
                  <a:lnTo>
                    <a:pt x="48863" y="5953"/>
                  </a:lnTo>
                  <a:lnTo>
                    <a:pt x="79248" y="0"/>
                  </a:lnTo>
                  <a:lnTo>
                    <a:pt x="682752" y="0"/>
                  </a:lnTo>
                  <a:lnTo>
                    <a:pt x="713136" y="5953"/>
                  </a:lnTo>
                  <a:lnTo>
                    <a:pt x="738378" y="22479"/>
                  </a:lnTo>
                  <a:lnTo>
                    <a:pt x="755618" y="47577"/>
                  </a:lnTo>
                  <a:lnTo>
                    <a:pt x="762000" y="79248"/>
                  </a:lnTo>
                  <a:lnTo>
                    <a:pt x="762000" y="393192"/>
                  </a:lnTo>
                  <a:lnTo>
                    <a:pt x="755618" y="423576"/>
                  </a:lnTo>
                  <a:lnTo>
                    <a:pt x="738378" y="448818"/>
                  </a:lnTo>
                  <a:lnTo>
                    <a:pt x="713136" y="466058"/>
                  </a:lnTo>
                  <a:lnTo>
                    <a:pt x="682752" y="472440"/>
                  </a:lnTo>
                  <a:lnTo>
                    <a:pt x="79248" y="472440"/>
                  </a:lnTo>
                  <a:lnTo>
                    <a:pt x="48863" y="466058"/>
                  </a:lnTo>
                  <a:lnTo>
                    <a:pt x="23621" y="448818"/>
                  </a:lnTo>
                  <a:lnTo>
                    <a:pt x="6381" y="423576"/>
                  </a:lnTo>
                  <a:lnTo>
                    <a:pt x="0" y="393192"/>
                  </a:lnTo>
                  <a:lnTo>
                    <a:pt x="0" y="79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6904" y="4172711"/>
              <a:ext cx="774192" cy="4815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53000" y="4175760"/>
              <a:ext cx="762000" cy="472440"/>
            </a:xfrm>
            <a:custGeom>
              <a:avLst/>
              <a:gdLst/>
              <a:ahLst/>
              <a:cxnLst/>
              <a:rect l="l" t="t" r="r" b="b"/>
              <a:pathLst>
                <a:path w="762000" h="472439">
                  <a:moveTo>
                    <a:pt x="0" y="79248"/>
                  </a:moveTo>
                  <a:lnTo>
                    <a:pt x="5953" y="47577"/>
                  </a:lnTo>
                  <a:lnTo>
                    <a:pt x="22479" y="22479"/>
                  </a:lnTo>
                  <a:lnTo>
                    <a:pt x="47577" y="5953"/>
                  </a:lnTo>
                  <a:lnTo>
                    <a:pt x="79248" y="0"/>
                  </a:lnTo>
                  <a:lnTo>
                    <a:pt x="682752" y="0"/>
                  </a:lnTo>
                  <a:lnTo>
                    <a:pt x="713136" y="5953"/>
                  </a:lnTo>
                  <a:lnTo>
                    <a:pt x="738378" y="22479"/>
                  </a:lnTo>
                  <a:lnTo>
                    <a:pt x="755618" y="47577"/>
                  </a:lnTo>
                  <a:lnTo>
                    <a:pt x="762000" y="79248"/>
                  </a:lnTo>
                  <a:lnTo>
                    <a:pt x="762000" y="393192"/>
                  </a:lnTo>
                  <a:lnTo>
                    <a:pt x="755618" y="423576"/>
                  </a:lnTo>
                  <a:lnTo>
                    <a:pt x="738378" y="448818"/>
                  </a:lnTo>
                  <a:lnTo>
                    <a:pt x="713136" y="466058"/>
                  </a:lnTo>
                  <a:lnTo>
                    <a:pt x="682752" y="472440"/>
                  </a:lnTo>
                  <a:lnTo>
                    <a:pt x="79248" y="472440"/>
                  </a:lnTo>
                  <a:lnTo>
                    <a:pt x="47577" y="466058"/>
                  </a:lnTo>
                  <a:lnTo>
                    <a:pt x="22479" y="448818"/>
                  </a:lnTo>
                  <a:lnTo>
                    <a:pt x="5953" y="423576"/>
                  </a:lnTo>
                  <a:lnTo>
                    <a:pt x="0" y="393192"/>
                  </a:lnTo>
                  <a:lnTo>
                    <a:pt x="0" y="79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94560" y="4974336"/>
              <a:ext cx="3358895" cy="2499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00656" y="4980431"/>
              <a:ext cx="3350260" cy="238125"/>
            </a:xfrm>
            <a:custGeom>
              <a:avLst/>
              <a:gdLst/>
              <a:ahLst/>
              <a:cxnLst/>
              <a:rect l="l" t="t" r="r" b="b"/>
              <a:pathLst>
                <a:path w="3350260" h="238125">
                  <a:moveTo>
                    <a:pt x="0" y="39624"/>
                  </a:moveTo>
                  <a:lnTo>
                    <a:pt x="3190" y="24431"/>
                  </a:lnTo>
                  <a:lnTo>
                    <a:pt x="11811" y="11811"/>
                  </a:lnTo>
                  <a:lnTo>
                    <a:pt x="24431" y="3190"/>
                  </a:lnTo>
                  <a:lnTo>
                    <a:pt x="39624" y="0"/>
                  </a:lnTo>
                  <a:lnTo>
                    <a:pt x="3310128" y="0"/>
                  </a:lnTo>
                  <a:lnTo>
                    <a:pt x="3325320" y="3190"/>
                  </a:lnTo>
                  <a:lnTo>
                    <a:pt x="3337941" y="11811"/>
                  </a:lnTo>
                  <a:lnTo>
                    <a:pt x="3346561" y="24431"/>
                  </a:lnTo>
                  <a:lnTo>
                    <a:pt x="3349752" y="39624"/>
                  </a:lnTo>
                  <a:lnTo>
                    <a:pt x="3349752" y="198120"/>
                  </a:lnTo>
                  <a:lnTo>
                    <a:pt x="3346561" y="213312"/>
                  </a:lnTo>
                  <a:lnTo>
                    <a:pt x="3337941" y="225933"/>
                  </a:lnTo>
                  <a:lnTo>
                    <a:pt x="3325320" y="234553"/>
                  </a:lnTo>
                  <a:lnTo>
                    <a:pt x="3310128" y="237744"/>
                  </a:lnTo>
                  <a:lnTo>
                    <a:pt x="39624" y="237744"/>
                  </a:lnTo>
                  <a:lnTo>
                    <a:pt x="24431" y="234553"/>
                  </a:lnTo>
                  <a:lnTo>
                    <a:pt x="11810" y="225933"/>
                  </a:lnTo>
                  <a:lnTo>
                    <a:pt x="3190" y="213312"/>
                  </a:lnTo>
                  <a:lnTo>
                    <a:pt x="0" y="198120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8016" y="2859024"/>
              <a:ext cx="877824" cy="57607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44112" y="2862071"/>
              <a:ext cx="866140" cy="567055"/>
            </a:xfrm>
            <a:custGeom>
              <a:avLst/>
              <a:gdLst/>
              <a:ahLst/>
              <a:cxnLst/>
              <a:rect l="l" t="t" r="r" b="b"/>
              <a:pathLst>
                <a:path w="866139" h="567054">
                  <a:moveTo>
                    <a:pt x="0" y="94487"/>
                  </a:moveTo>
                  <a:lnTo>
                    <a:pt x="7477" y="57864"/>
                  </a:lnTo>
                  <a:lnTo>
                    <a:pt x="27813" y="27812"/>
                  </a:lnTo>
                  <a:lnTo>
                    <a:pt x="57864" y="7477"/>
                  </a:lnTo>
                  <a:lnTo>
                    <a:pt x="94488" y="0"/>
                  </a:lnTo>
                  <a:lnTo>
                    <a:pt x="771144" y="0"/>
                  </a:lnTo>
                  <a:lnTo>
                    <a:pt x="807767" y="7477"/>
                  </a:lnTo>
                  <a:lnTo>
                    <a:pt x="837819" y="27812"/>
                  </a:lnTo>
                  <a:lnTo>
                    <a:pt x="858154" y="57864"/>
                  </a:lnTo>
                  <a:lnTo>
                    <a:pt x="865632" y="94487"/>
                  </a:lnTo>
                  <a:lnTo>
                    <a:pt x="865632" y="472440"/>
                  </a:lnTo>
                  <a:lnTo>
                    <a:pt x="858154" y="510349"/>
                  </a:lnTo>
                  <a:lnTo>
                    <a:pt x="837819" y="540258"/>
                  </a:lnTo>
                  <a:lnTo>
                    <a:pt x="807767" y="559879"/>
                  </a:lnTo>
                  <a:lnTo>
                    <a:pt x="771144" y="566928"/>
                  </a:lnTo>
                  <a:lnTo>
                    <a:pt x="94488" y="566928"/>
                  </a:lnTo>
                  <a:lnTo>
                    <a:pt x="57864" y="559879"/>
                  </a:lnTo>
                  <a:lnTo>
                    <a:pt x="27813" y="540258"/>
                  </a:lnTo>
                  <a:lnTo>
                    <a:pt x="7477" y="510349"/>
                  </a:lnTo>
                  <a:lnTo>
                    <a:pt x="0" y="472440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6728" y="2859024"/>
              <a:ext cx="877824" cy="57607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782824" y="2862071"/>
              <a:ext cx="862965" cy="567055"/>
            </a:xfrm>
            <a:custGeom>
              <a:avLst/>
              <a:gdLst/>
              <a:ahLst/>
              <a:cxnLst/>
              <a:rect l="l" t="t" r="r" b="b"/>
              <a:pathLst>
                <a:path w="862964" h="567054">
                  <a:moveTo>
                    <a:pt x="0" y="94487"/>
                  </a:moveTo>
                  <a:lnTo>
                    <a:pt x="7477" y="57864"/>
                  </a:lnTo>
                  <a:lnTo>
                    <a:pt x="27813" y="27812"/>
                  </a:lnTo>
                  <a:lnTo>
                    <a:pt x="57864" y="7477"/>
                  </a:lnTo>
                  <a:lnTo>
                    <a:pt x="94488" y="0"/>
                  </a:lnTo>
                  <a:lnTo>
                    <a:pt x="768096" y="0"/>
                  </a:lnTo>
                  <a:lnTo>
                    <a:pt x="806005" y="7477"/>
                  </a:lnTo>
                  <a:lnTo>
                    <a:pt x="835913" y="27812"/>
                  </a:lnTo>
                  <a:lnTo>
                    <a:pt x="855535" y="57864"/>
                  </a:lnTo>
                  <a:lnTo>
                    <a:pt x="862584" y="94487"/>
                  </a:lnTo>
                  <a:lnTo>
                    <a:pt x="862584" y="472440"/>
                  </a:lnTo>
                  <a:lnTo>
                    <a:pt x="855535" y="510349"/>
                  </a:lnTo>
                  <a:lnTo>
                    <a:pt x="835913" y="540258"/>
                  </a:lnTo>
                  <a:lnTo>
                    <a:pt x="806005" y="559879"/>
                  </a:lnTo>
                  <a:lnTo>
                    <a:pt x="768096" y="566928"/>
                  </a:lnTo>
                  <a:lnTo>
                    <a:pt x="94488" y="566928"/>
                  </a:lnTo>
                  <a:lnTo>
                    <a:pt x="57864" y="559879"/>
                  </a:lnTo>
                  <a:lnTo>
                    <a:pt x="27813" y="540258"/>
                  </a:lnTo>
                  <a:lnTo>
                    <a:pt x="7477" y="510349"/>
                  </a:lnTo>
                  <a:lnTo>
                    <a:pt x="0" y="472440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4560" y="3422904"/>
              <a:ext cx="3142487" cy="7559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200656" y="3428999"/>
              <a:ext cx="3133725" cy="746760"/>
            </a:xfrm>
            <a:custGeom>
              <a:avLst/>
              <a:gdLst/>
              <a:ahLst/>
              <a:cxnLst/>
              <a:rect l="l" t="t" r="r" b="b"/>
              <a:pathLst>
                <a:path w="3133725" h="746760">
                  <a:moveTo>
                    <a:pt x="0" y="124967"/>
                  </a:moveTo>
                  <a:lnTo>
                    <a:pt x="9667" y="77152"/>
                  </a:lnTo>
                  <a:lnTo>
                    <a:pt x="36195" y="37337"/>
                  </a:lnTo>
                  <a:lnTo>
                    <a:pt x="75866" y="10096"/>
                  </a:lnTo>
                  <a:lnTo>
                    <a:pt x="124968" y="0"/>
                  </a:lnTo>
                  <a:lnTo>
                    <a:pt x="3008376" y="0"/>
                  </a:lnTo>
                  <a:lnTo>
                    <a:pt x="3057477" y="10096"/>
                  </a:lnTo>
                  <a:lnTo>
                    <a:pt x="3097149" y="37337"/>
                  </a:lnTo>
                  <a:lnTo>
                    <a:pt x="3123676" y="77152"/>
                  </a:lnTo>
                  <a:lnTo>
                    <a:pt x="3133344" y="124967"/>
                  </a:lnTo>
                  <a:lnTo>
                    <a:pt x="3133344" y="621791"/>
                  </a:lnTo>
                  <a:lnTo>
                    <a:pt x="3123676" y="670893"/>
                  </a:lnTo>
                  <a:lnTo>
                    <a:pt x="3097149" y="710564"/>
                  </a:lnTo>
                  <a:lnTo>
                    <a:pt x="3057477" y="737092"/>
                  </a:lnTo>
                  <a:lnTo>
                    <a:pt x="3008376" y="746759"/>
                  </a:lnTo>
                  <a:lnTo>
                    <a:pt x="124968" y="746759"/>
                  </a:lnTo>
                  <a:lnTo>
                    <a:pt x="75866" y="737092"/>
                  </a:lnTo>
                  <a:lnTo>
                    <a:pt x="36194" y="710564"/>
                  </a:lnTo>
                  <a:lnTo>
                    <a:pt x="9667" y="670893"/>
                  </a:lnTo>
                  <a:lnTo>
                    <a:pt x="0" y="621791"/>
                  </a:lnTo>
                  <a:lnTo>
                    <a:pt x="0" y="1249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60" y="4642104"/>
              <a:ext cx="2033016" cy="3383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03704" y="4648200"/>
              <a:ext cx="2021205" cy="326390"/>
            </a:xfrm>
            <a:custGeom>
              <a:avLst/>
              <a:gdLst/>
              <a:ahLst/>
              <a:cxnLst/>
              <a:rect l="l" t="t" r="r" b="b"/>
              <a:pathLst>
                <a:path w="2021204" h="326389">
                  <a:moveTo>
                    <a:pt x="0" y="54863"/>
                  </a:moveTo>
                  <a:lnTo>
                    <a:pt x="4286" y="33432"/>
                  </a:lnTo>
                  <a:lnTo>
                    <a:pt x="16002" y="16001"/>
                  </a:lnTo>
                  <a:lnTo>
                    <a:pt x="33432" y="4286"/>
                  </a:lnTo>
                  <a:lnTo>
                    <a:pt x="54864" y="0"/>
                  </a:lnTo>
                  <a:lnTo>
                    <a:pt x="1965960" y="0"/>
                  </a:lnTo>
                  <a:lnTo>
                    <a:pt x="1987391" y="4286"/>
                  </a:lnTo>
                  <a:lnTo>
                    <a:pt x="2004822" y="16001"/>
                  </a:lnTo>
                  <a:lnTo>
                    <a:pt x="2016537" y="33432"/>
                  </a:lnTo>
                  <a:lnTo>
                    <a:pt x="2020824" y="54863"/>
                  </a:lnTo>
                  <a:lnTo>
                    <a:pt x="2020824" y="271271"/>
                  </a:lnTo>
                  <a:lnTo>
                    <a:pt x="2016537" y="292703"/>
                  </a:lnTo>
                  <a:lnTo>
                    <a:pt x="2004821" y="310133"/>
                  </a:lnTo>
                  <a:lnTo>
                    <a:pt x="1987391" y="321849"/>
                  </a:lnTo>
                  <a:lnTo>
                    <a:pt x="1965960" y="326135"/>
                  </a:lnTo>
                  <a:lnTo>
                    <a:pt x="54864" y="326135"/>
                  </a:lnTo>
                  <a:lnTo>
                    <a:pt x="33432" y="321849"/>
                  </a:lnTo>
                  <a:lnTo>
                    <a:pt x="16002" y="310133"/>
                  </a:lnTo>
                  <a:lnTo>
                    <a:pt x="4286" y="292703"/>
                  </a:lnTo>
                  <a:lnTo>
                    <a:pt x="0" y="271271"/>
                  </a:lnTo>
                  <a:lnTo>
                    <a:pt x="0" y="548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172200" y="4671060"/>
            <a:ext cx="3438525" cy="657225"/>
            <a:chOff x="6172200" y="4671060"/>
            <a:chExt cx="3438525" cy="657225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80514" y="4673696"/>
              <a:ext cx="3425671" cy="2995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81344" y="4675632"/>
              <a:ext cx="3423285" cy="295910"/>
            </a:xfrm>
            <a:custGeom>
              <a:avLst/>
              <a:gdLst/>
              <a:ahLst/>
              <a:cxnLst/>
              <a:rect l="l" t="t" r="r" b="b"/>
              <a:pathLst>
                <a:path w="3423284" h="295910">
                  <a:moveTo>
                    <a:pt x="0" y="51816"/>
                  </a:moveTo>
                  <a:lnTo>
                    <a:pt x="4190" y="32146"/>
                  </a:lnTo>
                  <a:lnTo>
                    <a:pt x="15240" y="15621"/>
                  </a:lnTo>
                  <a:lnTo>
                    <a:pt x="30860" y="4238"/>
                  </a:lnTo>
                  <a:lnTo>
                    <a:pt x="48768" y="0"/>
                  </a:lnTo>
                  <a:lnTo>
                    <a:pt x="3374136" y="0"/>
                  </a:lnTo>
                  <a:lnTo>
                    <a:pt x="3393328" y="4238"/>
                  </a:lnTo>
                  <a:lnTo>
                    <a:pt x="3408806" y="15621"/>
                  </a:lnTo>
                  <a:lnTo>
                    <a:pt x="3419141" y="32146"/>
                  </a:lnTo>
                  <a:lnTo>
                    <a:pt x="3422904" y="51816"/>
                  </a:lnTo>
                  <a:lnTo>
                    <a:pt x="3422904" y="246888"/>
                  </a:lnTo>
                  <a:lnTo>
                    <a:pt x="3419141" y="266080"/>
                  </a:lnTo>
                  <a:lnTo>
                    <a:pt x="3408806" y="281559"/>
                  </a:lnTo>
                  <a:lnTo>
                    <a:pt x="3393328" y="291893"/>
                  </a:lnTo>
                  <a:lnTo>
                    <a:pt x="3374136" y="295656"/>
                  </a:lnTo>
                  <a:lnTo>
                    <a:pt x="48768" y="295656"/>
                  </a:lnTo>
                  <a:lnTo>
                    <a:pt x="30860" y="291893"/>
                  </a:lnTo>
                  <a:lnTo>
                    <a:pt x="15239" y="281559"/>
                  </a:lnTo>
                  <a:lnTo>
                    <a:pt x="4190" y="266080"/>
                  </a:lnTo>
                  <a:lnTo>
                    <a:pt x="0" y="246888"/>
                  </a:lnTo>
                  <a:lnTo>
                    <a:pt x="0" y="518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200" y="5020056"/>
              <a:ext cx="3438143" cy="30784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81344" y="5026152"/>
              <a:ext cx="3423285" cy="295910"/>
            </a:xfrm>
            <a:custGeom>
              <a:avLst/>
              <a:gdLst/>
              <a:ahLst/>
              <a:cxnLst/>
              <a:rect l="l" t="t" r="r" b="b"/>
              <a:pathLst>
                <a:path w="3423284" h="295910">
                  <a:moveTo>
                    <a:pt x="0" y="48768"/>
                  </a:moveTo>
                  <a:lnTo>
                    <a:pt x="4190" y="29575"/>
                  </a:lnTo>
                  <a:lnTo>
                    <a:pt x="15240" y="14097"/>
                  </a:lnTo>
                  <a:lnTo>
                    <a:pt x="30860" y="3762"/>
                  </a:lnTo>
                  <a:lnTo>
                    <a:pt x="48768" y="0"/>
                  </a:lnTo>
                  <a:lnTo>
                    <a:pt x="3374136" y="0"/>
                  </a:lnTo>
                  <a:lnTo>
                    <a:pt x="3393328" y="3762"/>
                  </a:lnTo>
                  <a:lnTo>
                    <a:pt x="3408806" y="14097"/>
                  </a:lnTo>
                  <a:lnTo>
                    <a:pt x="3419141" y="29575"/>
                  </a:lnTo>
                  <a:lnTo>
                    <a:pt x="3422904" y="48768"/>
                  </a:lnTo>
                  <a:lnTo>
                    <a:pt x="3422904" y="246888"/>
                  </a:lnTo>
                  <a:lnTo>
                    <a:pt x="3419141" y="264795"/>
                  </a:lnTo>
                  <a:lnTo>
                    <a:pt x="3408806" y="280416"/>
                  </a:lnTo>
                  <a:lnTo>
                    <a:pt x="3393328" y="291465"/>
                  </a:lnTo>
                  <a:lnTo>
                    <a:pt x="3374136" y="295656"/>
                  </a:lnTo>
                  <a:lnTo>
                    <a:pt x="48768" y="295656"/>
                  </a:lnTo>
                  <a:lnTo>
                    <a:pt x="30860" y="291465"/>
                  </a:lnTo>
                  <a:lnTo>
                    <a:pt x="15239" y="280416"/>
                  </a:lnTo>
                  <a:lnTo>
                    <a:pt x="4190" y="264795"/>
                  </a:lnTo>
                  <a:lnTo>
                    <a:pt x="0" y="246888"/>
                  </a:lnTo>
                  <a:lnTo>
                    <a:pt x="0" y="487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54700" y="2715260"/>
            <a:ext cx="37382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6270">
              <a:lnSpc>
                <a:spcPct val="101699"/>
              </a:lnSpc>
              <a:spcBef>
                <a:spcPts val="100"/>
              </a:spcBef>
            </a:pPr>
            <a:r>
              <a:rPr sz="1200" spc="5" dirty="0">
                <a:latin typeface="Arial MT"/>
                <a:cs typeface="Arial MT"/>
              </a:rPr>
              <a:t>Published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standard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documents</a:t>
            </a:r>
            <a:r>
              <a:rPr sz="1200" dirty="0">
                <a:latin typeface="Arial MT"/>
                <a:cs typeface="Arial MT"/>
              </a:rPr>
              <a:t> related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substation</a:t>
            </a:r>
            <a:endParaRPr sz="1200">
              <a:latin typeface="Arial MT"/>
              <a:cs typeface="Arial MT"/>
            </a:endParaRPr>
          </a:p>
          <a:p>
            <a:pPr marL="563880" indent="-149860">
              <a:lnSpc>
                <a:spcPct val="100000"/>
              </a:lnSpc>
              <a:spcBef>
                <a:spcPts val="1110"/>
              </a:spcBef>
              <a:buClr>
                <a:srgbClr val="7D0009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General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parts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(Part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1-4)</a:t>
            </a:r>
            <a:endParaRPr sz="1550">
              <a:latin typeface="Arial MT"/>
              <a:cs typeface="Arial MT"/>
            </a:endParaRPr>
          </a:p>
          <a:p>
            <a:pPr marL="563880" indent="-149860">
              <a:lnSpc>
                <a:spcPct val="100000"/>
              </a:lnSpc>
              <a:spcBef>
                <a:spcPts val="1000"/>
              </a:spcBef>
              <a:buClr>
                <a:srgbClr val="7D0009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25" dirty="0">
                <a:latin typeface="Arial MT"/>
                <a:cs typeface="Arial MT"/>
              </a:rPr>
              <a:t>Comms.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functions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/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models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(part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5)</a:t>
            </a:r>
            <a:endParaRPr sz="1550">
              <a:latin typeface="Arial MT"/>
              <a:cs typeface="Arial MT"/>
            </a:endParaRPr>
          </a:p>
          <a:p>
            <a:pPr marL="563880" indent="-149860">
              <a:lnSpc>
                <a:spcPct val="100000"/>
              </a:lnSpc>
              <a:spcBef>
                <a:spcPts val="969"/>
              </a:spcBef>
              <a:buClr>
                <a:srgbClr val="7D0009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Configuration,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Engineering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(Part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6)</a:t>
            </a:r>
            <a:endParaRPr sz="1550">
              <a:latin typeface="Arial MT"/>
              <a:cs typeface="Arial MT"/>
            </a:endParaRPr>
          </a:p>
          <a:p>
            <a:pPr marL="563880" indent="-149860">
              <a:lnSpc>
                <a:spcPct val="100000"/>
              </a:lnSpc>
              <a:spcBef>
                <a:spcPts val="994"/>
              </a:spcBef>
              <a:buClr>
                <a:srgbClr val="7D0009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Data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modelling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(Part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7)</a:t>
            </a:r>
            <a:endParaRPr sz="1550">
              <a:latin typeface="Arial MT"/>
              <a:cs typeface="Arial MT"/>
            </a:endParaRPr>
          </a:p>
          <a:p>
            <a:pPr marL="563880" indent="-149860">
              <a:lnSpc>
                <a:spcPct val="100000"/>
              </a:lnSpc>
              <a:spcBef>
                <a:spcPts val="1045"/>
              </a:spcBef>
              <a:buClr>
                <a:srgbClr val="7D0009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Communication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services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(Part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8, </a:t>
            </a:r>
            <a:r>
              <a:rPr sz="1550" spc="15" dirty="0">
                <a:latin typeface="Arial MT"/>
                <a:cs typeface="Arial MT"/>
              </a:rPr>
              <a:t>9)</a:t>
            </a:r>
            <a:endParaRPr sz="1550">
              <a:latin typeface="Arial MT"/>
              <a:cs typeface="Arial MT"/>
            </a:endParaRPr>
          </a:p>
          <a:p>
            <a:pPr marL="563880" indent="-149860">
              <a:lnSpc>
                <a:spcPct val="100000"/>
              </a:lnSpc>
              <a:spcBef>
                <a:spcPts val="950"/>
              </a:spcBef>
              <a:buClr>
                <a:srgbClr val="7D0009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20" dirty="0">
                <a:latin typeface="Arial MT"/>
                <a:cs typeface="Arial MT"/>
              </a:rPr>
              <a:t>Conformance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testing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(Part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10)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31592" y="5449824"/>
            <a:ext cx="2121535" cy="1076325"/>
          </a:xfrm>
          <a:prstGeom prst="rect">
            <a:avLst/>
          </a:prstGeom>
          <a:ln w="9144">
            <a:solidFill>
              <a:srgbClr val="FF002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73025" marR="62230" indent="-5080" algn="ctr">
              <a:lnSpc>
                <a:spcPts val="1900"/>
              </a:lnSpc>
              <a:spcBef>
                <a:spcPts val="40"/>
              </a:spcBef>
            </a:pPr>
            <a:r>
              <a:rPr sz="1550" spc="15" dirty="0">
                <a:latin typeface="Arial MT"/>
                <a:cs typeface="Arial MT"/>
              </a:rPr>
              <a:t>Communication 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networks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and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systems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b="1" spc="15" dirty="0">
                <a:solidFill>
                  <a:srgbClr val="7D0009"/>
                </a:solidFill>
                <a:latin typeface="Arial"/>
                <a:cs typeface="Arial"/>
              </a:rPr>
              <a:t>in</a:t>
            </a:r>
            <a:r>
              <a:rPr sz="1550" b="1" spc="-5" dirty="0">
                <a:solidFill>
                  <a:srgbClr val="7D0009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7D0009"/>
                </a:solidFill>
                <a:latin typeface="Arial"/>
                <a:cs typeface="Arial"/>
              </a:rPr>
              <a:t>substations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647" y="1981200"/>
            <a:ext cx="3221990" cy="1896110"/>
          </a:xfrm>
          <a:prstGeom prst="rect">
            <a:avLst/>
          </a:prstGeom>
          <a:solidFill>
            <a:srgbClr val="FF0025"/>
          </a:solidFill>
        </p:spPr>
        <p:txBody>
          <a:bodyPr vert="horz" wrap="square" lIns="0" tIns="21336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680"/>
              </a:spcBef>
            </a:pPr>
            <a:r>
              <a:rPr sz="1750" dirty="0">
                <a:solidFill>
                  <a:srgbClr val="FFFFFF"/>
                </a:solidFill>
                <a:latin typeface="Arial MT"/>
                <a:cs typeface="Arial MT"/>
              </a:rPr>
              <a:t>System</a:t>
            </a:r>
            <a:r>
              <a:rPr sz="17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734604"/>
            <a:ext cx="85567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848453"/>
            <a:ext cx="2273935" cy="135890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Availability</a:t>
            </a:r>
            <a:endParaRPr sz="1400">
              <a:latin typeface="Arial"/>
              <a:cs typeface="Arial"/>
            </a:endParaRPr>
          </a:p>
          <a:p>
            <a:pPr marL="12700" marR="191135">
              <a:lnSpc>
                <a:spcPct val="101499"/>
              </a:lnSpc>
              <a:spcBef>
                <a:spcPts val="869"/>
              </a:spcBef>
            </a:pPr>
            <a:r>
              <a:rPr sz="1300" b="1" spc="20" dirty="0">
                <a:solidFill>
                  <a:srgbClr val="666666"/>
                </a:solidFill>
                <a:latin typeface="Arial"/>
                <a:cs typeface="Arial"/>
              </a:rPr>
              <a:t>MTTR</a:t>
            </a:r>
            <a:r>
              <a:rPr sz="1300" b="1" spc="-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5" dirty="0">
                <a:latin typeface="Arial MT"/>
                <a:cs typeface="Arial MT"/>
              </a:rPr>
              <a:t>(mean</a:t>
            </a:r>
            <a:r>
              <a:rPr sz="1300" spc="-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time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to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repair)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influenced</a:t>
            </a:r>
            <a:r>
              <a:rPr sz="1300" spc="20" dirty="0">
                <a:latin typeface="Arial MT"/>
                <a:cs typeface="Arial MT"/>
              </a:rPr>
              <a:t> by</a:t>
            </a:r>
            <a:endParaRPr sz="13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60"/>
              </a:spcBef>
              <a:buClr>
                <a:srgbClr val="002896"/>
              </a:buClr>
              <a:buSzPct val="69230"/>
              <a:buFont typeface="Wingdings"/>
              <a:buChar char=""/>
              <a:tabLst>
                <a:tab pos="171450" algn="l"/>
              </a:tabLst>
            </a:pPr>
            <a:r>
              <a:rPr sz="1300" spc="-15" dirty="0">
                <a:latin typeface="Arial MT"/>
                <a:cs typeface="Arial MT"/>
              </a:rPr>
              <a:t>Time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to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locate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failed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module</a:t>
            </a:r>
            <a:endParaRPr sz="13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85"/>
              </a:spcBef>
              <a:buClr>
                <a:srgbClr val="002896"/>
              </a:buClr>
              <a:buSzPct val="69230"/>
              <a:buFont typeface="Wingdings"/>
              <a:buChar char=""/>
              <a:tabLst>
                <a:tab pos="171450" algn="l"/>
              </a:tabLst>
            </a:pPr>
            <a:r>
              <a:rPr sz="1300" spc="-15" dirty="0">
                <a:latin typeface="Arial MT"/>
                <a:cs typeface="Arial MT"/>
              </a:rPr>
              <a:t>Time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to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exchange</a:t>
            </a:r>
            <a:r>
              <a:rPr sz="1300" spc="-70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module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947" y="3224276"/>
            <a:ext cx="30492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20"/>
              </a:spcBef>
              <a:buClr>
                <a:srgbClr val="002896"/>
              </a:buClr>
              <a:buSzPct val="69230"/>
              <a:buFont typeface="Wingdings"/>
              <a:buChar char=""/>
              <a:tabLst>
                <a:tab pos="171450" algn="l"/>
              </a:tabLst>
            </a:pPr>
            <a:r>
              <a:rPr sz="1300" spc="-15" dirty="0">
                <a:latin typeface="Arial MT"/>
                <a:cs typeface="Arial MT"/>
              </a:rPr>
              <a:t>Time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to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put</a:t>
            </a:r>
            <a:r>
              <a:rPr sz="1300" spc="-45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system</a:t>
            </a:r>
            <a:r>
              <a:rPr sz="1300" spc="-45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back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into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operation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99283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208" name="object 2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  <p:grpSp>
        <p:nvGrpSpPr>
          <p:cNvPr id="5" name="object 5"/>
          <p:cNvGrpSpPr/>
          <p:nvPr/>
        </p:nvGrpSpPr>
        <p:grpSpPr>
          <a:xfrm>
            <a:off x="5483225" y="4136009"/>
            <a:ext cx="2664460" cy="741045"/>
            <a:chOff x="5483225" y="4136009"/>
            <a:chExt cx="2664460" cy="741045"/>
          </a:xfrm>
        </p:grpSpPr>
        <p:sp>
          <p:nvSpPr>
            <p:cNvPr id="6" name="object 6"/>
            <p:cNvSpPr/>
            <p:nvPr/>
          </p:nvSpPr>
          <p:spPr>
            <a:xfrm>
              <a:off x="5486399" y="4139184"/>
              <a:ext cx="2658110" cy="24765"/>
            </a:xfrm>
            <a:custGeom>
              <a:avLst/>
              <a:gdLst/>
              <a:ahLst/>
              <a:cxnLst/>
              <a:rect l="l" t="t" r="r" b="b"/>
              <a:pathLst>
                <a:path w="2658109" h="24764">
                  <a:moveTo>
                    <a:pt x="0" y="0"/>
                  </a:moveTo>
                  <a:lnTo>
                    <a:pt x="2657856" y="0"/>
                  </a:lnTo>
                  <a:lnTo>
                    <a:pt x="2657856" y="24384"/>
                  </a:lnTo>
                  <a:lnTo>
                    <a:pt x="0" y="24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399" y="4163568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399" y="4197096"/>
              <a:ext cx="2658110" cy="24765"/>
            </a:xfrm>
            <a:custGeom>
              <a:avLst/>
              <a:gdLst/>
              <a:ahLst/>
              <a:cxnLst/>
              <a:rect l="l" t="t" r="r" b="b"/>
              <a:pathLst>
                <a:path w="2658109" h="24764">
                  <a:moveTo>
                    <a:pt x="0" y="24384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399" y="4221480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6399" y="4255008"/>
              <a:ext cx="2658110" cy="36830"/>
            </a:xfrm>
            <a:custGeom>
              <a:avLst/>
              <a:gdLst/>
              <a:ahLst/>
              <a:cxnLst/>
              <a:rect l="l" t="t" r="r" b="b"/>
              <a:pathLst>
                <a:path w="2658109" h="36829">
                  <a:moveTo>
                    <a:pt x="0" y="3657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399" y="4291584"/>
              <a:ext cx="2658110" cy="21590"/>
            </a:xfrm>
            <a:custGeom>
              <a:avLst/>
              <a:gdLst/>
              <a:ahLst/>
              <a:cxnLst/>
              <a:rect l="l" t="t" r="r" b="b"/>
              <a:pathLst>
                <a:path w="2658109" h="21589">
                  <a:moveTo>
                    <a:pt x="0" y="2133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1336"/>
                  </a:lnTo>
                  <a:lnTo>
                    <a:pt x="0" y="21336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399" y="4312920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6399" y="4346448"/>
              <a:ext cx="2658110" cy="36830"/>
            </a:xfrm>
            <a:custGeom>
              <a:avLst/>
              <a:gdLst/>
              <a:ahLst/>
              <a:cxnLst/>
              <a:rect l="l" t="t" r="r" b="b"/>
              <a:pathLst>
                <a:path w="2658109" h="36829">
                  <a:moveTo>
                    <a:pt x="0" y="3657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6399" y="4383024"/>
              <a:ext cx="2658110" cy="21590"/>
            </a:xfrm>
            <a:custGeom>
              <a:avLst/>
              <a:gdLst/>
              <a:ahLst/>
              <a:cxnLst/>
              <a:rect l="l" t="t" r="r" b="b"/>
              <a:pathLst>
                <a:path w="2658109" h="21589">
                  <a:moveTo>
                    <a:pt x="0" y="2133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1336"/>
                  </a:lnTo>
                  <a:lnTo>
                    <a:pt x="0" y="21336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6399" y="4404360"/>
              <a:ext cx="2658110" cy="36830"/>
            </a:xfrm>
            <a:custGeom>
              <a:avLst/>
              <a:gdLst/>
              <a:ahLst/>
              <a:cxnLst/>
              <a:rect l="l" t="t" r="r" b="b"/>
              <a:pathLst>
                <a:path w="2658109" h="36829">
                  <a:moveTo>
                    <a:pt x="0" y="3657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6400" y="4440948"/>
              <a:ext cx="2658110" cy="55244"/>
            </a:xfrm>
            <a:custGeom>
              <a:avLst/>
              <a:gdLst/>
              <a:ahLst/>
              <a:cxnLst/>
              <a:rect l="l" t="t" r="r" b="b"/>
              <a:pathLst>
                <a:path w="2658109" h="55245">
                  <a:moveTo>
                    <a:pt x="2657856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0" y="54864"/>
                  </a:lnTo>
                  <a:lnTo>
                    <a:pt x="2657856" y="54864"/>
                  </a:lnTo>
                  <a:lnTo>
                    <a:pt x="2657856" y="33528"/>
                  </a:lnTo>
                  <a:lnTo>
                    <a:pt x="2657856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6399" y="4495800"/>
              <a:ext cx="2658110" cy="24765"/>
            </a:xfrm>
            <a:custGeom>
              <a:avLst/>
              <a:gdLst/>
              <a:ahLst/>
              <a:cxnLst/>
              <a:rect l="l" t="t" r="r" b="b"/>
              <a:pathLst>
                <a:path w="2658109" h="24764">
                  <a:moveTo>
                    <a:pt x="0" y="24384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86399" y="4520184"/>
              <a:ext cx="2658110" cy="21590"/>
            </a:xfrm>
            <a:custGeom>
              <a:avLst/>
              <a:gdLst/>
              <a:ahLst/>
              <a:cxnLst/>
              <a:rect l="l" t="t" r="r" b="b"/>
              <a:pathLst>
                <a:path w="2658109" h="21589">
                  <a:moveTo>
                    <a:pt x="0" y="2133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1336"/>
                  </a:lnTo>
                  <a:lnTo>
                    <a:pt x="0" y="21336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6399" y="4541520"/>
              <a:ext cx="2658110" cy="36830"/>
            </a:xfrm>
            <a:custGeom>
              <a:avLst/>
              <a:gdLst/>
              <a:ahLst/>
              <a:cxnLst/>
              <a:rect l="l" t="t" r="r" b="b"/>
              <a:pathLst>
                <a:path w="2658109" h="36829">
                  <a:moveTo>
                    <a:pt x="0" y="3657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86399" y="4578096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6399" y="4611624"/>
              <a:ext cx="2658110" cy="24765"/>
            </a:xfrm>
            <a:custGeom>
              <a:avLst/>
              <a:gdLst/>
              <a:ahLst/>
              <a:cxnLst/>
              <a:rect l="l" t="t" r="r" b="b"/>
              <a:pathLst>
                <a:path w="2658109" h="24764">
                  <a:moveTo>
                    <a:pt x="0" y="24384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6399" y="4636008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6399" y="4669536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6399" y="4703064"/>
              <a:ext cx="2658110" cy="24765"/>
            </a:xfrm>
            <a:custGeom>
              <a:avLst/>
              <a:gdLst/>
              <a:ahLst/>
              <a:cxnLst/>
              <a:rect l="l" t="t" r="r" b="b"/>
              <a:pathLst>
                <a:path w="2658109" h="24764">
                  <a:moveTo>
                    <a:pt x="0" y="24384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6399" y="4727448"/>
              <a:ext cx="2658110" cy="21590"/>
            </a:xfrm>
            <a:custGeom>
              <a:avLst/>
              <a:gdLst/>
              <a:ahLst/>
              <a:cxnLst/>
              <a:rect l="l" t="t" r="r" b="b"/>
              <a:pathLst>
                <a:path w="2658109" h="21589">
                  <a:moveTo>
                    <a:pt x="0" y="21336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1336"/>
                  </a:lnTo>
                  <a:lnTo>
                    <a:pt x="0" y="21336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86399" y="4748784"/>
              <a:ext cx="2658110" cy="24765"/>
            </a:xfrm>
            <a:custGeom>
              <a:avLst/>
              <a:gdLst/>
              <a:ahLst/>
              <a:cxnLst/>
              <a:rect l="l" t="t" r="r" b="b"/>
              <a:pathLst>
                <a:path w="2658109" h="24764">
                  <a:moveTo>
                    <a:pt x="0" y="24384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86399" y="4773168"/>
              <a:ext cx="2658110" cy="33655"/>
            </a:xfrm>
            <a:custGeom>
              <a:avLst/>
              <a:gdLst/>
              <a:ahLst/>
              <a:cxnLst/>
              <a:rect l="l" t="t" r="r" b="b"/>
              <a:pathLst>
                <a:path w="2658109" h="33654">
                  <a:moveTo>
                    <a:pt x="0" y="33528"/>
                  </a:moveTo>
                  <a:lnTo>
                    <a:pt x="0" y="0"/>
                  </a:lnTo>
                  <a:lnTo>
                    <a:pt x="2657856" y="0"/>
                  </a:lnTo>
                  <a:lnTo>
                    <a:pt x="2657856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86400" y="4806708"/>
              <a:ext cx="2658110" cy="58419"/>
            </a:xfrm>
            <a:custGeom>
              <a:avLst/>
              <a:gdLst/>
              <a:ahLst/>
              <a:cxnLst/>
              <a:rect l="l" t="t" r="r" b="b"/>
              <a:pathLst>
                <a:path w="2658109" h="58420">
                  <a:moveTo>
                    <a:pt x="2657856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0" y="57912"/>
                  </a:lnTo>
                  <a:lnTo>
                    <a:pt x="2657856" y="57912"/>
                  </a:lnTo>
                  <a:lnTo>
                    <a:pt x="2657856" y="33528"/>
                  </a:lnTo>
                  <a:lnTo>
                    <a:pt x="265785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86399" y="4864608"/>
              <a:ext cx="2658110" cy="9525"/>
            </a:xfrm>
            <a:custGeom>
              <a:avLst/>
              <a:gdLst/>
              <a:ahLst/>
              <a:cxnLst/>
              <a:rect l="l" t="t" r="r" b="b"/>
              <a:pathLst>
                <a:path w="2658109" h="9525">
                  <a:moveTo>
                    <a:pt x="0" y="0"/>
                  </a:moveTo>
                  <a:lnTo>
                    <a:pt x="2657856" y="0"/>
                  </a:lnTo>
                  <a:lnTo>
                    <a:pt x="2657856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86400" y="4139184"/>
              <a:ext cx="2658110" cy="734695"/>
            </a:xfrm>
            <a:custGeom>
              <a:avLst/>
              <a:gdLst/>
              <a:ahLst/>
              <a:cxnLst/>
              <a:rect l="l" t="t" r="r" b="b"/>
              <a:pathLst>
                <a:path w="2658109" h="734695">
                  <a:moveTo>
                    <a:pt x="0" y="0"/>
                  </a:moveTo>
                  <a:lnTo>
                    <a:pt x="2657856" y="0"/>
                  </a:lnTo>
                  <a:lnTo>
                    <a:pt x="2657856" y="734568"/>
                  </a:lnTo>
                  <a:lnTo>
                    <a:pt x="0" y="7345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696711" y="4315460"/>
            <a:ext cx="32258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50" b="1" spc="20" dirty="0">
                <a:latin typeface="Arial"/>
                <a:cs typeface="Arial"/>
              </a:rPr>
              <a:t>A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=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61176" y="4474464"/>
            <a:ext cx="1469390" cy="0"/>
          </a:xfrm>
          <a:custGeom>
            <a:avLst/>
            <a:gdLst/>
            <a:ahLst/>
            <a:cxnLst/>
            <a:rect l="l" t="t" r="r" b="b"/>
            <a:pathLst>
              <a:path w="1469390">
                <a:moveTo>
                  <a:pt x="0" y="0"/>
                </a:moveTo>
                <a:lnTo>
                  <a:pt x="14691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43803" y="4961636"/>
            <a:ext cx="2434590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Availability</a:t>
            </a:r>
            <a:r>
              <a:rPr sz="1300" b="1" spc="90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(A)</a:t>
            </a:r>
            <a:r>
              <a:rPr sz="1300" spc="-15" dirty="0">
                <a:latin typeface="Arial MT"/>
                <a:cs typeface="Arial MT"/>
              </a:rPr>
              <a:t>=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Probability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that </a:t>
            </a:r>
            <a:r>
              <a:rPr sz="1300" spc="-350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an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item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will</a:t>
            </a:r>
            <a:r>
              <a:rPr sz="1300" spc="80" dirty="0">
                <a:latin typeface="Arial MT"/>
                <a:cs typeface="Arial MT"/>
              </a:rPr>
              <a:t> </a:t>
            </a:r>
            <a:r>
              <a:rPr sz="1300" spc="15" dirty="0">
                <a:latin typeface="Arial MT"/>
                <a:cs typeface="Arial MT"/>
              </a:rPr>
              <a:t>be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in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operable 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condition </a:t>
            </a:r>
            <a:r>
              <a:rPr sz="1300" spc="10" dirty="0">
                <a:latin typeface="Arial MT"/>
                <a:cs typeface="Arial MT"/>
              </a:rPr>
              <a:t>at </a:t>
            </a:r>
            <a:r>
              <a:rPr sz="1300" spc="15" dirty="0">
                <a:latin typeface="Arial MT"/>
                <a:cs typeface="Arial MT"/>
              </a:rPr>
              <a:t>any </a:t>
            </a:r>
            <a:r>
              <a:rPr sz="1300" dirty="0">
                <a:latin typeface="Arial MT"/>
                <a:cs typeface="Arial MT"/>
              </a:rPr>
              <a:t>point </a:t>
            </a:r>
            <a:r>
              <a:rPr sz="1300" spc="10" dirty="0">
                <a:latin typeface="Arial MT"/>
                <a:cs typeface="Arial MT"/>
              </a:rPr>
              <a:t>of </a:t>
            </a:r>
            <a:r>
              <a:rPr sz="1300" dirty="0">
                <a:latin typeface="Arial MT"/>
                <a:cs typeface="Arial MT"/>
              </a:rPr>
              <a:t>time </a:t>
            </a:r>
            <a:r>
              <a:rPr sz="1300" spc="5" dirty="0">
                <a:latin typeface="Arial MT"/>
                <a:cs typeface="Arial MT"/>
              </a:rPr>
              <a:t> along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its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life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cycle.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03448" y="3145409"/>
            <a:ext cx="5374005" cy="796290"/>
            <a:chOff x="2703448" y="3145409"/>
            <a:chExt cx="5374005" cy="796290"/>
          </a:xfrm>
        </p:grpSpPr>
        <p:sp>
          <p:nvSpPr>
            <p:cNvPr id="35" name="object 35"/>
            <p:cNvSpPr/>
            <p:nvPr/>
          </p:nvSpPr>
          <p:spPr>
            <a:xfrm>
              <a:off x="2706623" y="3148584"/>
              <a:ext cx="0" cy="789940"/>
            </a:xfrm>
            <a:custGeom>
              <a:avLst/>
              <a:gdLst/>
              <a:ahLst/>
              <a:cxnLst/>
              <a:rect l="l" t="t" r="r" b="b"/>
              <a:pathLst>
                <a:path h="789939">
                  <a:moveTo>
                    <a:pt x="0" y="0"/>
                  </a:moveTo>
                  <a:lnTo>
                    <a:pt x="0" y="789432"/>
                  </a:lnTo>
                </a:path>
              </a:pathLst>
            </a:custGeom>
            <a:ln w="6096">
              <a:solidFill>
                <a:srgbClr val="B000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06623" y="3151632"/>
              <a:ext cx="1478280" cy="9525"/>
            </a:xfrm>
            <a:custGeom>
              <a:avLst/>
              <a:gdLst/>
              <a:ahLst/>
              <a:cxnLst/>
              <a:rect l="l" t="t" r="r" b="b"/>
              <a:pathLst>
                <a:path w="1478279" h="9525">
                  <a:moveTo>
                    <a:pt x="146913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478162" y="9144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06623" y="3160776"/>
              <a:ext cx="1493520" cy="15240"/>
            </a:xfrm>
            <a:custGeom>
              <a:avLst/>
              <a:gdLst/>
              <a:ahLst/>
              <a:cxnLst/>
              <a:rect l="l" t="t" r="r" b="b"/>
              <a:pathLst>
                <a:path w="1493520" h="15239">
                  <a:moveTo>
                    <a:pt x="147816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493207" y="15240"/>
                  </a:lnTo>
                  <a:lnTo>
                    <a:pt x="1478162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06623" y="3176016"/>
              <a:ext cx="1508760" cy="15240"/>
            </a:xfrm>
            <a:custGeom>
              <a:avLst/>
              <a:gdLst/>
              <a:ahLst/>
              <a:cxnLst/>
              <a:rect l="l" t="t" r="r" b="b"/>
              <a:pathLst>
                <a:path w="1508760" h="15239">
                  <a:moveTo>
                    <a:pt x="149320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08252" y="15240"/>
                  </a:lnTo>
                  <a:lnTo>
                    <a:pt x="1493207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06623" y="3191256"/>
              <a:ext cx="1523365" cy="15240"/>
            </a:xfrm>
            <a:custGeom>
              <a:avLst/>
              <a:gdLst/>
              <a:ahLst/>
              <a:cxnLst/>
              <a:rect l="l" t="t" r="r" b="b"/>
              <a:pathLst>
                <a:path w="1523364" h="15239">
                  <a:moveTo>
                    <a:pt x="150825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23296" y="15240"/>
                  </a:lnTo>
                  <a:lnTo>
                    <a:pt x="15082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06623" y="3206496"/>
              <a:ext cx="1535430" cy="12700"/>
            </a:xfrm>
            <a:custGeom>
              <a:avLst/>
              <a:gdLst/>
              <a:ahLst/>
              <a:cxnLst/>
              <a:rect l="l" t="t" r="r" b="b"/>
              <a:pathLst>
                <a:path w="1535429" h="12700">
                  <a:moveTo>
                    <a:pt x="152329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535332" y="12192"/>
                  </a:lnTo>
                  <a:lnTo>
                    <a:pt x="152329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06623" y="3218688"/>
              <a:ext cx="1550670" cy="15240"/>
            </a:xfrm>
            <a:custGeom>
              <a:avLst/>
              <a:gdLst/>
              <a:ahLst/>
              <a:cxnLst/>
              <a:rect l="l" t="t" r="r" b="b"/>
              <a:pathLst>
                <a:path w="1550670" h="15239">
                  <a:moveTo>
                    <a:pt x="153533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50376" y="15240"/>
                  </a:lnTo>
                  <a:lnTo>
                    <a:pt x="1535332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06623" y="3233928"/>
              <a:ext cx="1565910" cy="15240"/>
            </a:xfrm>
            <a:custGeom>
              <a:avLst/>
              <a:gdLst/>
              <a:ahLst/>
              <a:cxnLst/>
              <a:rect l="l" t="t" r="r" b="b"/>
              <a:pathLst>
                <a:path w="1565910" h="15239">
                  <a:moveTo>
                    <a:pt x="155037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65421" y="15240"/>
                  </a:lnTo>
                  <a:lnTo>
                    <a:pt x="1550376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06623" y="3249168"/>
              <a:ext cx="1580515" cy="15240"/>
            </a:xfrm>
            <a:custGeom>
              <a:avLst/>
              <a:gdLst/>
              <a:ahLst/>
              <a:cxnLst/>
              <a:rect l="l" t="t" r="r" b="b"/>
              <a:pathLst>
                <a:path w="1580514" h="15239">
                  <a:moveTo>
                    <a:pt x="156542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80466" y="15240"/>
                  </a:lnTo>
                  <a:lnTo>
                    <a:pt x="1565421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06623" y="3264408"/>
              <a:ext cx="1595755" cy="15240"/>
            </a:xfrm>
            <a:custGeom>
              <a:avLst/>
              <a:gdLst/>
              <a:ahLst/>
              <a:cxnLst/>
              <a:rect l="l" t="t" r="r" b="b"/>
              <a:pathLst>
                <a:path w="1595754" h="15239">
                  <a:moveTo>
                    <a:pt x="158046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95510" y="15240"/>
                  </a:lnTo>
                  <a:lnTo>
                    <a:pt x="158046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06624" y="3279660"/>
              <a:ext cx="1625600" cy="30480"/>
            </a:xfrm>
            <a:custGeom>
              <a:avLst/>
              <a:gdLst/>
              <a:ahLst/>
              <a:cxnLst/>
              <a:rect l="l" t="t" r="r" b="b"/>
              <a:pathLst>
                <a:path w="1625600" h="30479">
                  <a:moveTo>
                    <a:pt x="1625600" y="30480"/>
                  </a:moveTo>
                  <a:lnTo>
                    <a:pt x="1610550" y="15240"/>
                  </a:lnTo>
                  <a:lnTo>
                    <a:pt x="1595501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1625600" y="3048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06623" y="3310128"/>
              <a:ext cx="1637664" cy="12700"/>
            </a:xfrm>
            <a:custGeom>
              <a:avLst/>
              <a:gdLst/>
              <a:ahLst/>
              <a:cxnLst/>
              <a:rect l="l" t="t" r="r" b="b"/>
              <a:pathLst>
                <a:path w="1637664" h="12700">
                  <a:moveTo>
                    <a:pt x="162560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637635" y="12192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6623" y="3322320"/>
              <a:ext cx="1652905" cy="15240"/>
            </a:xfrm>
            <a:custGeom>
              <a:avLst/>
              <a:gdLst/>
              <a:ahLst/>
              <a:cxnLst/>
              <a:rect l="l" t="t" r="r" b="b"/>
              <a:pathLst>
                <a:path w="1652904" h="15239">
                  <a:moveTo>
                    <a:pt x="163763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52680" y="15240"/>
                  </a:lnTo>
                  <a:lnTo>
                    <a:pt x="1637635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06623" y="3337560"/>
              <a:ext cx="1668145" cy="15240"/>
            </a:xfrm>
            <a:custGeom>
              <a:avLst/>
              <a:gdLst/>
              <a:ahLst/>
              <a:cxnLst/>
              <a:rect l="l" t="t" r="r" b="b"/>
              <a:pathLst>
                <a:path w="1668145" h="15239">
                  <a:moveTo>
                    <a:pt x="165268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67724" y="15240"/>
                  </a:lnTo>
                  <a:lnTo>
                    <a:pt x="1652680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06623" y="3352800"/>
              <a:ext cx="1683385" cy="15240"/>
            </a:xfrm>
            <a:custGeom>
              <a:avLst/>
              <a:gdLst/>
              <a:ahLst/>
              <a:cxnLst/>
              <a:rect l="l" t="t" r="r" b="b"/>
              <a:pathLst>
                <a:path w="1683385" h="15239">
                  <a:moveTo>
                    <a:pt x="166772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82769" y="15240"/>
                  </a:lnTo>
                  <a:lnTo>
                    <a:pt x="1667724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06623" y="3368040"/>
              <a:ext cx="1697989" cy="15240"/>
            </a:xfrm>
            <a:custGeom>
              <a:avLst/>
              <a:gdLst/>
              <a:ahLst/>
              <a:cxnLst/>
              <a:rect l="l" t="t" r="r" b="b"/>
              <a:pathLst>
                <a:path w="1697989" h="15239">
                  <a:moveTo>
                    <a:pt x="168276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97814" y="15240"/>
                  </a:lnTo>
                  <a:lnTo>
                    <a:pt x="1682769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06624" y="3383292"/>
              <a:ext cx="1701164" cy="15240"/>
            </a:xfrm>
            <a:custGeom>
              <a:avLst/>
              <a:gdLst/>
              <a:ahLst/>
              <a:cxnLst/>
              <a:rect l="l" t="t" r="r" b="b"/>
              <a:pathLst>
                <a:path w="1701164" h="15239">
                  <a:moveTo>
                    <a:pt x="170093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699183" y="15240"/>
                  </a:lnTo>
                  <a:lnTo>
                    <a:pt x="1699183" y="6350"/>
                  </a:lnTo>
                  <a:lnTo>
                    <a:pt x="1700936" y="6350"/>
                  </a:lnTo>
                  <a:lnTo>
                    <a:pt x="1700936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06623" y="3398520"/>
              <a:ext cx="1694814" cy="15240"/>
            </a:xfrm>
            <a:custGeom>
              <a:avLst/>
              <a:gdLst/>
              <a:ahLst/>
              <a:cxnLst/>
              <a:rect l="l" t="t" r="r" b="b"/>
              <a:pathLst>
                <a:path w="1694814" h="15239">
                  <a:moveTo>
                    <a:pt x="169480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79760" y="15240"/>
                  </a:lnTo>
                  <a:lnTo>
                    <a:pt x="1694805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06623" y="3413760"/>
              <a:ext cx="1680210" cy="21590"/>
            </a:xfrm>
            <a:custGeom>
              <a:avLst/>
              <a:gdLst/>
              <a:ahLst/>
              <a:cxnLst/>
              <a:rect l="l" t="t" r="r" b="b"/>
              <a:pathLst>
                <a:path w="1680210" h="21589">
                  <a:moveTo>
                    <a:pt x="167976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658698" y="21336"/>
                  </a:lnTo>
                  <a:lnTo>
                    <a:pt x="1679760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06623" y="3435096"/>
              <a:ext cx="1659255" cy="21590"/>
            </a:xfrm>
            <a:custGeom>
              <a:avLst/>
              <a:gdLst/>
              <a:ahLst/>
              <a:cxnLst/>
              <a:rect l="l" t="t" r="r" b="b"/>
              <a:pathLst>
                <a:path w="1659254" h="21589">
                  <a:moveTo>
                    <a:pt x="1658698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637635" y="21336"/>
                  </a:lnTo>
                  <a:lnTo>
                    <a:pt x="1658698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06623" y="3456432"/>
              <a:ext cx="1637664" cy="15240"/>
            </a:xfrm>
            <a:custGeom>
              <a:avLst/>
              <a:gdLst/>
              <a:ahLst/>
              <a:cxnLst/>
              <a:rect l="l" t="t" r="r" b="b"/>
              <a:pathLst>
                <a:path w="1637664" h="15239">
                  <a:moveTo>
                    <a:pt x="163763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22591" y="15240"/>
                  </a:lnTo>
                  <a:lnTo>
                    <a:pt x="1637635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06623" y="3471672"/>
              <a:ext cx="1623060" cy="15240"/>
            </a:xfrm>
            <a:custGeom>
              <a:avLst/>
              <a:gdLst/>
              <a:ahLst/>
              <a:cxnLst/>
              <a:rect l="l" t="t" r="r" b="b"/>
              <a:pathLst>
                <a:path w="1623060" h="15239">
                  <a:moveTo>
                    <a:pt x="162259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07546" y="15240"/>
                  </a:lnTo>
                  <a:lnTo>
                    <a:pt x="1622591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06624" y="3486924"/>
              <a:ext cx="1607820" cy="27940"/>
            </a:xfrm>
            <a:custGeom>
              <a:avLst/>
              <a:gdLst/>
              <a:ahLst/>
              <a:cxnLst/>
              <a:rect l="l" t="t" r="r" b="b"/>
              <a:pathLst>
                <a:path w="1607820" h="27939">
                  <a:moveTo>
                    <a:pt x="1607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7432"/>
                  </a:lnTo>
                  <a:lnTo>
                    <a:pt x="1580464" y="27432"/>
                  </a:lnTo>
                  <a:lnTo>
                    <a:pt x="1592491" y="15240"/>
                  </a:lnTo>
                  <a:lnTo>
                    <a:pt x="1607540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06623" y="3514344"/>
              <a:ext cx="1580515" cy="15240"/>
            </a:xfrm>
            <a:custGeom>
              <a:avLst/>
              <a:gdLst/>
              <a:ahLst/>
              <a:cxnLst/>
              <a:rect l="l" t="t" r="r" b="b"/>
              <a:pathLst>
                <a:path w="1580514" h="15239">
                  <a:moveTo>
                    <a:pt x="158046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65421" y="15240"/>
                  </a:lnTo>
                  <a:lnTo>
                    <a:pt x="1580466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06623" y="3529584"/>
              <a:ext cx="1565910" cy="24765"/>
            </a:xfrm>
            <a:custGeom>
              <a:avLst/>
              <a:gdLst/>
              <a:ahLst/>
              <a:cxnLst/>
              <a:rect l="l" t="t" r="r" b="b"/>
              <a:pathLst>
                <a:path w="1565910" h="24764">
                  <a:moveTo>
                    <a:pt x="156542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1541350" y="24384"/>
                  </a:lnTo>
                  <a:lnTo>
                    <a:pt x="1565421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6623" y="3553968"/>
              <a:ext cx="1541780" cy="21590"/>
            </a:xfrm>
            <a:custGeom>
              <a:avLst/>
              <a:gdLst/>
              <a:ahLst/>
              <a:cxnLst/>
              <a:rect l="l" t="t" r="r" b="b"/>
              <a:pathLst>
                <a:path w="1541779" h="21589">
                  <a:moveTo>
                    <a:pt x="154135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520287" y="21336"/>
                  </a:lnTo>
                  <a:lnTo>
                    <a:pt x="1541350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06623" y="3575304"/>
              <a:ext cx="1520825" cy="15240"/>
            </a:xfrm>
            <a:custGeom>
              <a:avLst/>
              <a:gdLst/>
              <a:ahLst/>
              <a:cxnLst/>
              <a:rect l="l" t="t" r="r" b="b"/>
              <a:pathLst>
                <a:path w="1520825" h="15239">
                  <a:moveTo>
                    <a:pt x="152028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505243" y="15240"/>
                  </a:lnTo>
                  <a:lnTo>
                    <a:pt x="1520287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06623" y="3590544"/>
              <a:ext cx="1505585" cy="15240"/>
            </a:xfrm>
            <a:custGeom>
              <a:avLst/>
              <a:gdLst/>
              <a:ahLst/>
              <a:cxnLst/>
              <a:rect l="l" t="t" r="r" b="b"/>
              <a:pathLst>
                <a:path w="1505585" h="15239">
                  <a:moveTo>
                    <a:pt x="150524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490198" y="15240"/>
                  </a:lnTo>
                  <a:lnTo>
                    <a:pt x="1505243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06623" y="3605784"/>
              <a:ext cx="1490345" cy="12700"/>
            </a:xfrm>
            <a:custGeom>
              <a:avLst/>
              <a:gdLst/>
              <a:ahLst/>
              <a:cxnLst/>
              <a:rect l="l" t="t" r="r" b="b"/>
              <a:pathLst>
                <a:path w="1490345" h="12700">
                  <a:moveTo>
                    <a:pt x="149019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478162" y="12192"/>
                  </a:lnTo>
                  <a:lnTo>
                    <a:pt x="149019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06623" y="3617976"/>
              <a:ext cx="1478280" cy="9525"/>
            </a:xfrm>
            <a:custGeom>
              <a:avLst/>
              <a:gdLst/>
              <a:ahLst/>
              <a:cxnLst/>
              <a:rect l="l" t="t" r="r" b="b"/>
              <a:pathLst>
                <a:path w="1478279" h="9525">
                  <a:moveTo>
                    <a:pt x="1478162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469136" y="9143"/>
                  </a:lnTo>
                  <a:lnTo>
                    <a:pt x="1478162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06623" y="3151632"/>
              <a:ext cx="1704339" cy="475615"/>
            </a:xfrm>
            <a:custGeom>
              <a:avLst/>
              <a:gdLst/>
              <a:ahLst/>
              <a:cxnLst/>
              <a:rect l="l" t="t" r="r" b="b"/>
              <a:pathLst>
                <a:path w="1704339" h="475614">
                  <a:moveTo>
                    <a:pt x="0" y="0"/>
                  </a:moveTo>
                  <a:lnTo>
                    <a:pt x="1469136" y="0"/>
                  </a:lnTo>
                  <a:lnTo>
                    <a:pt x="1703832" y="237744"/>
                  </a:lnTo>
                  <a:lnTo>
                    <a:pt x="1469136" y="475488"/>
                  </a:lnTo>
                  <a:lnTo>
                    <a:pt x="0" y="47548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38472" y="3151632"/>
              <a:ext cx="1478280" cy="9525"/>
            </a:xfrm>
            <a:custGeom>
              <a:avLst/>
              <a:gdLst/>
              <a:ahLst/>
              <a:cxnLst/>
              <a:rect l="l" t="t" r="r" b="b"/>
              <a:pathLst>
                <a:path w="1478279" h="9525">
                  <a:moveTo>
                    <a:pt x="1469136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1478162" y="9144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47616" y="3160776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018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4063" y="15240"/>
                  </a:lnTo>
                  <a:lnTo>
                    <a:pt x="1469018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62855" y="3176016"/>
              <a:ext cx="1483995" cy="15240"/>
            </a:xfrm>
            <a:custGeom>
              <a:avLst/>
              <a:gdLst/>
              <a:ahLst/>
              <a:cxnLst/>
              <a:rect l="l" t="t" r="r" b="b"/>
              <a:pathLst>
                <a:path w="1483995" h="15239">
                  <a:moveTo>
                    <a:pt x="1468823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3868" y="15240"/>
                  </a:lnTo>
                  <a:lnTo>
                    <a:pt x="146882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78095" y="3191256"/>
              <a:ext cx="1483995" cy="15240"/>
            </a:xfrm>
            <a:custGeom>
              <a:avLst/>
              <a:gdLst/>
              <a:ahLst/>
              <a:cxnLst/>
              <a:rect l="l" t="t" r="r" b="b"/>
              <a:pathLst>
                <a:path w="1483995" h="15239">
                  <a:moveTo>
                    <a:pt x="1468628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3672" y="15240"/>
                  </a:lnTo>
                  <a:lnTo>
                    <a:pt x="146862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93335" y="3206496"/>
              <a:ext cx="1480820" cy="12700"/>
            </a:xfrm>
            <a:custGeom>
              <a:avLst/>
              <a:gdLst/>
              <a:ahLst/>
              <a:cxnLst/>
              <a:rect l="l" t="t" r="r" b="b"/>
              <a:pathLst>
                <a:path w="1480820" h="12700">
                  <a:moveTo>
                    <a:pt x="1468432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1480468" y="12192"/>
                  </a:lnTo>
                  <a:lnTo>
                    <a:pt x="146843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05527" y="3218688"/>
              <a:ext cx="1483360" cy="15240"/>
            </a:xfrm>
            <a:custGeom>
              <a:avLst/>
              <a:gdLst/>
              <a:ahLst/>
              <a:cxnLst/>
              <a:rect l="l" t="t" r="r" b="b"/>
              <a:pathLst>
                <a:path w="1483360" h="15239">
                  <a:moveTo>
                    <a:pt x="1468276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3320" y="15240"/>
                  </a:lnTo>
                  <a:lnTo>
                    <a:pt x="1468276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20767" y="3233928"/>
              <a:ext cx="1483360" cy="15240"/>
            </a:xfrm>
            <a:custGeom>
              <a:avLst/>
              <a:gdLst/>
              <a:ahLst/>
              <a:cxnLst/>
              <a:rect l="l" t="t" r="r" b="b"/>
              <a:pathLst>
                <a:path w="1483360" h="15239">
                  <a:moveTo>
                    <a:pt x="1468080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3125" y="15240"/>
                  </a:lnTo>
                  <a:lnTo>
                    <a:pt x="146808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36007" y="3249168"/>
              <a:ext cx="1483360" cy="15240"/>
            </a:xfrm>
            <a:custGeom>
              <a:avLst/>
              <a:gdLst/>
              <a:ahLst/>
              <a:cxnLst/>
              <a:rect l="l" t="t" r="r" b="b"/>
              <a:pathLst>
                <a:path w="1483360" h="15239">
                  <a:moveTo>
                    <a:pt x="1467885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2930" y="15240"/>
                  </a:lnTo>
                  <a:lnTo>
                    <a:pt x="1467885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51248" y="3264408"/>
              <a:ext cx="1483360" cy="15240"/>
            </a:xfrm>
            <a:custGeom>
              <a:avLst/>
              <a:gdLst/>
              <a:ahLst/>
              <a:cxnLst/>
              <a:rect l="l" t="t" r="r" b="b"/>
              <a:pathLst>
                <a:path w="1483360" h="15239">
                  <a:moveTo>
                    <a:pt x="1467690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2734" y="15240"/>
                  </a:lnTo>
                  <a:lnTo>
                    <a:pt x="1467690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66488" y="3279660"/>
              <a:ext cx="1497965" cy="30480"/>
            </a:xfrm>
            <a:custGeom>
              <a:avLst/>
              <a:gdLst/>
              <a:ahLst/>
              <a:cxnLst/>
              <a:rect l="l" t="t" r="r" b="b"/>
              <a:pathLst>
                <a:path w="1497964" h="30479">
                  <a:moveTo>
                    <a:pt x="1497584" y="30480"/>
                  </a:moveTo>
                  <a:lnTo>
                    <a:pt x="1482534" y="15240"/>
                  </a:lnTo>
                  <a:lnTo>
                    <a:pt x="1467485" y="0"/>
                  </a:lnTo>
                  <a:lnTo>
                    <a:pt x="0" y="0"/>
                  </a:lnTo>
                  <a:lnTo>
                    <a:pt x="15240" y="15240"/>
                  </a:lnTo>
                  <a:lnTo>
                    <a:pt x="30480" y="30480"/>
                  </a:lnTo>
                  <a:lnTo>
                    <a:pt x="1497584" y="3048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96967" y="3310128"/>
              <a:ext cx="1479550" cy="12700"/>
            </a:xfrm>
            <a:custGeom>
              <a:avLst/>
              <a:gdLst/>
              <a:ahLst/>
              <a:cxnLst/>
              <a:rect l="l" t="t" r="r" b="b"/>
              <a:pathLst>
                <a:path w="1479550" h="12700">
                  <a:moveTo>
                    <a:pt x="1467104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1479139" y="12192"/>
                  </a:lnTo>
                  <a:lnTo>
                    <a:pt x="1467104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09160" y="3322320"/>
              <a:ext cx="1482090" cy="15240"/>
            </a:xfrm>
            <a:custGeom>
              <a:avLst/>
              <a:gdLst/>
              <a:ahLst/>
              <a:cxnLst/>
              <a:rect l="l" t="t" r="r" b="b"/>
              <a:pathLst>
                <a:path w="1482089" h="15239">
                  <a:moveTo>
                    <a:pt x="1466947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1992" y="15240"/>
                  </a:lnTo>
                  <a:lnTo>
                    <a:pt x="1466947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24400" y="3337560"/>
              <a:ext cx="1482090" cy="15240"/>
            </a:xfrm>
            <a:custGeom>
              <a:avLst/>
              <a:gdLst/>
              <a:ahLst/>
              <a:cxnLst/>
              <a:rect l="l" t="t" r="r" b="b"/>
              <a:pathLst>
                <a:path w="1482089" h="15239">
                  <a:moveTo>
                    <a:pt x="1466752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1796" y="15240"/>
                  </a:lnTo>
                  <a:lnTo>
                    <a:pt x="1466752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39639" y="3352800"/>
              <a:ext cx="1482090" cy="15240"/>
            </a:xfrm>
            <a:custGeom>
              <a:avLst/>
              <a:gdLst/>
              <a:ahLst/>
              <a:cxnLst/>
              <a:rect l="l" t="t" r="r" b="b"/>
              <a:pathLst>
                <a:path w="1482089" h="15239">
                  <a:moveTo>
                    <a:pt x="1466556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1601" y="15240"/>
                  </a:lnTo>
                  <a:lnTo>
                    <a:pt x="1466556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54879" y="3368040"/>
              <a:ext cx="1481455" cy="15240"/>
            </a:xfrm>
            <a:custGeom>
              <a:avLst/>
              <a:gdLst/>
              <a:ahLst/>
              <a:cxnLst/>
              <a:rect l="l" t="t" r="r" b="b"/>
              <a:pathLst>
                <a:path w="1481454" h="15239">
                  <a:moveTo>
                    <a:pt x="1466361" y="0"/>
                  </a:moveTo>
                  <a:lnTo>
                    <a:pt x="0" y="0"/>
                  </a:lnTo>
                  <a:lnTo>
                    <a:pt x="15240" y="15240"/>
                  </a:lnTo>
                  <a:lnTo>
                    <a:pt x="1481406" y="15240"/>
                  </a:lnTo>
                  <a:lnTo>
                    <a:pt x="1466361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67072" y="3383280"/>
              <a:ext cx="1475740" cy="15240"/>
            </a:xfrm>
            <a:custGeom>
              <a:avLst/>
              <a:gdLst/>
              <a:ahLst/>
              <a:cxnLst/>
              <a:rect l="l" t="t" r="r" b="b"/>
              <a:pathLst>
                <a:path w="1475739" h="15239">
                  <a:moveTo>
                    <a:pt x="1469214" y="0"/>
                  </a:moveTo>
                  <a:lnTo>
                    <a:pt x="3048" y="0"/>
                  </a:lnTo>
                  <a:lnTo>
                    <a:pt x="9144" y="6096"/>
                  </a:lnTo>
                  <a:lnTo>
                    <a:pt x="0" y="15240"/>
                  </a:lnTo>
                  <a:lnTo>
                    <a:pt x="1466205" y="15240"/>
                  </a:lnTo>
                  <a:lnTo>
                    <a:pt x="1475232" y="6096"/>
                  </a:lnTo>
                  <a:lnTo>
                    <a:pt x="1469214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51832" y="3398520"/>
              <a:ext cx="1481455" cy="15240"/>
            </a:xfrm>
            <a:custGeom>
              <a:avLst/>
              <a:gdLst/>
              <a:ahLst/>
              <a:cxnLst/>
              <a:rect l="l" t="t" r="r" b="b"/>
              <a:pathLst>
                <a:path w="1481454" h="15239">
                  <a:moveTo>
                    <a:pt x="1481445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1466400" y="15240"/>
                  </a:lnTo>
                  <a:lnTo>
                    <a:pt x="1481445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30495" y="3413760"/>
              <a:ext cx="1487805" cy="21590"/>
            </a:xfrm>
            <a:custGeom>
              <a:avLst/>
              <a:gdLst/>
              <a:ahLst/>
              <a:cxnLst/>
              <a:rect l="l" t="t" r="r" b="b"/>
              <a:pathLst>
                <a:path w="1487804" h="21589">
                  <a:moveTo>
                    <a:pt x="1487736" y="0"/>
                  </a:moveTo>
                  <a:lnTo>
                    <a:pt x="21336" y="0"/>
                  </a:lnTo>
                  <a:lnTo>
                    <a:pt x="0" y="21336"/>
                  </a:lnTo>
                  <a:lnTo>
                    <a:pt x="1466674" y="21336"/>
                  </a:lnTo>
                  <a:lnTo>
                    <a:pt x="1487736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09160" y="3435096"/>
              <a:ext cx="1488440" cy="21590"/>
            </a:xfrm>
            <a:custGeom>
              <a:avLst/>
              <a:gdLst/>
              <a:ahLst/>
              <a:cxnLst/>
              <a:rect l="l" t="t" r="r" b="b"/>
              <a:pathLst>
                <a:path w="1488439" h="21589">
                  <a:moveTo>
                    <a:pt x="1488010" y="0"/>
                  </a:moveTo>
                  <a:lnTo>
                    <a:pt x="21336" y="0"/>
                  </a:lnTo>
                  <a:lnTo>
                    <a:pt x="0" y="21336"/>
                  </a:lnTo>
                  <a:lnTo>
                    <a:pt x="1466947" y="21336"/>
                  </a:lnTo>
                  <a:lnTo>
                    <a:pt x="1488010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93919" y="3456432"/>
              <a:ext cx="1482725" cy="15240"/>
            </a:xfrm>
            <a:custGeom>
              <a:avLst/>
              <a:gdLst/>
              <a:ahLst/>
              <a:cxnLst/>
              <a:rect l="l" t="t" r="r" b="b"/>
              <a:pathLst>
                <a:path w="1482725" h="15239">
                  <a:moveTo>
                    <a:pt x="1482187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1467143" y="15240"/>
                  </a:lnTo>
                  <a:lnTo>
                    <a:pt x="1482187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78679" y="3471672"/>
              <a:ext cx="1482725" cy="15240"/>
            </a:xfrm>
            <a:custGeom>
              <a:avLst/>
              <a:gdLst/>
              <a:ahLst/>
              <a:cxnLst/>
              <a:rect l="l" t="t" r="r" b="b"/>
              <a:pathLst>
                <a:path w="1482725" h="15239">
                  <a:moveTo>
                    <a:pt x="1482383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1467338" y="15240"/>
                  </a:lnTo>
                  <a:lnTo>
                    <a:pt x="1482383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51235" y="3486924"/>
              <a:ext cx="1494790" cy="27940"/>
            </a:xfrm>
            <a:custGeom>
              <a:avLst/>
              <a:gdLst/>
              <a:ahLst/>
              <a:cxnLst/>
              <a:rect l="l" t="t" r="r" b="b"/>
              <a:pathLst>
                <a:path w="1494789" h="27939">
                  <a:moveTo>
                    <a:pt x="1494777" y="0"/>
                  </a:moveTo>
                  <a:lnTo>
                    <a:pt x="27432" y="0"/>
                  </a:lnTo>
                  <a:lnTo>
                    <a:pt x="12192" y="15240"/>
                  </a:lnTo>
                  <a:lnTo>
                    <a:pt x="0" y="27432"/>
                  </a:lnTo>
                  <a:lnTo>
                    <a:pt x="1467700" y="27432"/>
                  </a:lnTo>
                  <a:lnTo>
                    <a:pt x="1479727" y="15240"/>
                  </a:lnTo>
                  <a:lnTo>
                    <a:pt x="149477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36007" y="3514344"/>
              <a:ext cx="1483360" cy="15240"/>
            </a:xfrm>
            <a:custGeom>
              <a:avLst/>
              <a:gdLst/>
              <a:ahLst/>
              <a:cxnLst/>
              <a:rect l="l" t="t" r="r" b="b"/>
              <a:pathLst>
                <a:path w="1483360" h="15239">
                  <a:moveTo>
                    <a:pt x="1482930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1467885" y="15240"/>
                  </a:lnTo>
                  <a:lnTo>
                    <a:pt x="148293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11623" y="3529584"/>
              <a:ext cx="1492885" cy="24765"/>
            </a:xfrm>
            <a:custGeom>
              <a:avLst/>
              <a:gdLst/>
              <a:ahLst/>
              <a:cxnLst/>
              <a:rect l="l" t="t" r="r" b="b"/>
              <a:pathLst>
                <a:path w="1492885" h="24764">
                  <a:moveTo>
                    <a:pt x="1492269" y="0"/>
                  </a:moveTo>
                  <a:lnTo>
                    <a:pt x="24384" y="0"/>
                  </a:lnTo>
                  <a:lnTo>
                    <a:pt x="0" y="24384"/>
                  </a:lnTo>
                  <a:lnTo>
                    <a:pt x="1468198" y="24384"/>
                  </a:lnTo>
                  <a:lnTo>
                    <a:pt x="1492269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90288" y="3553968"/>
              <a:ext cx="1489710" cy="21590"/>
            </a:xfrm>
            <a:custGeom>
              <a:avLst/>
              <a:gdLst/>
              <a:ahLst/>
              <a:cxnLst/>
              <a:rect l="l" t="t" r="r" b="b"/>
              <a:pathLst>
                <a:path w="1489710" h="21589">
                  <a:moveTo>
                    <a:pt x="1489534" y="0"/>
                  </a:moveTo>
                  <a:lnTo>
                    <a:pt x="21336" y="0"/>
                  </a:lnTo>
                  <a:lnTo>
                    <a:pt x="0" y="21336"/>
                  </a:lnTo>
                  <a:lnTo>
                    <a:pt x="1468471" y="21336"/>
                  </a:lnTo>
                  <a:lnTo>
                    <a:pt x="1489534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75047" y="3575304"/>
              <a:ext cx="1483995" cy="15240"/>
            </a:xfrm>
            <a:custGeom>
              <a:avLst/>
              <a:gdLst/>
              <a:ahLst/>
              <a:cxnLst/>
              <a:rect l="l" t="t" r="r" b="b"/>
              <a:pathLst>
                <a:path w="1483995" h="15239">
                  <a:moveTo>
                    <a:pt x="1483711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1468667" y="15240"/>
                  </a:lnTo>
                  <a:lnTo>
                    <a:pt x="1483711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59807" y="3590544"/>
              <a:ext cx="1483995" cy="15240"/>
            </a:xfrm>
            <a:custGeom>
              <a:avLst/>
              <a:gdLst/>
              <a:ahLst/>
              <a:cxnLst/>
              <a:rect l="l" t="t" r="r" b="b"/>
              <a:pathLst>
                <a:path w="1483995" h="15239">
                  <a:moveTo>
                    <a:pt x="1483907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1468862" y="15240"/>
                  </a:lnTo>
                  <a:lnTo>
                    <a:pt x="148390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47616" y="3605784"/>
              <a:ext cx="1481455" cy="12700"/>
            </a:xfrm>
            <a:custGeom>
              <a:avLst/>
              <a:gdLst/>
              <a:ahLst/>
              <a:cxnLst/>
              <a:rect l="l" t="t" r="r" b="b"/>
              <a:pathLst>
                <a:path w="1481454" h="12700">
                  <a:moveTo>
                    <a:pt x="1481054" y="0"/>
                  </a:moveTo>
                  <a:lnTo>
                    <a:pt x="12192" y="0"/>
                  </a:lnTo>
                  <a:lnTo>
                    <a:pt x="0" y="12192"/>
                  </a:lnTo>
                  <a:lnTo>
                    <a:pt x="1469018" y="12192"/>
                  </a:lnTo>
                  <a:lnTo>
                    <a:pt x="148105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8472" y="3617976"/>
              <a:ext cx="1478280" cy="9525"/>
            </a:xfrm>
            <a:custGeom>
              <a:avLst/>
              <a:gdLst/>
              <a:ahLst/>
              <a:cxnLst/>
              <a:rect l="l" t="t" r="r" b="b"/>
              <a:pathLst>
                <a:path w="1478279" h="9525">
                  <a:moveTo>
                    <a:pt x="1478162" y="0"/>
                  </a:moveTo>
                  <a:lnTo>
                    <a:pt x="9143" y="0"/>
                  </a:lnTo>
                  <a:lnTo>
                    <a:pt x="0" y="9144"/>
                  </a:lnTo>
                  <a:lnTo>
                    <a:pt x="1469136" y="9144"/>
                  </a:lnTo>
                  <a:lnTo>
                    <a:pt x="1478162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38471" y="3151632"/>
              <a:ext cx="1704339" cy="475615"/>
            </a:xfrm>
            <a:custGeom>
              <a:avLst/>
              <a:gdLst/>
              <a:ahLst/>
              <a:cxnLst/>
              <a:rect l="l" t="t" r="r" b="b"/>
              <a:pathLst>
                <a:path w="1704339" h="475614">
                  <a:moveTo>
                    <a:pt x="0" y="0"/>
                  </a:moveTo>
                  <a:lnTo>
                    <a:pt x="1469136" y="0"/>
                  </a:lnTo>
                  <a:lnTo>
                    <a:pt x="1703832" y="237744"/>
                  </a:lnTo>
                  <a:lnTo>
                    <a:pt x="1469136" y="475488"/>
                  </a:lnTo>
                  <a:lnTo>
                    <a:pt x="0" y="475488"/>
                  </a:lnTo>
                  <a:lnTo>
                    <a:pt x="237744" y="23774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370320" y="3151632"/>
              <a:ext cx="1478280" cy="9525"/>
            </a:xfrm>
            <a:custGeom>
              <a:avLst/>
              <a:gdLst/>
              <a:ahLst/>
              <a:cxnLst/>
              <a:rect l="l" t="t" r="r" b="b"/>
              <a:pathLst>
                <a:path w="1478279" h="9525">
                  <a:moveTo>
                    <a:pt x="1469136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1478162" y="9144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79346" y="3160776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94391" y="3176016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409435" y="3191256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424480" y="3206496"/>
              <a:ext cx="1481455" cy="12700"/>
            </a:xfrm>
            <a:custGeom>
              <a:avLst/>
              <a:gdLst/>
              <a:ahLst/>
              <a:cxnLst/>
              <a:rect l="l" t="t" r="r" b="b"/>
              <a:pathLst>
                <a:path w="1481454" h="12700">
                  <a:moveTo>
                    <a:pt x="1469136" y="0"/>
                  </a:moveTo>
                  <a:lnTo>
                    <a:pt x="0" y="0"/>
                  </a:lnTo>
                  <a:lnTo>
                    <a:pt x="12035" y="12192"/>
                  </a:lnTo>
                  <a:lnTo>
                    <a:pt x="1481171" y="12192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36516" y="3218688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451560" y="3233928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66605" y="3249168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81650" y="3264408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96685" y="3279660"/>
              <a:ext cx="1499235" cy="30480"/>
            </a:xfrm>
            <a:custGeom>
              <a:avLst/>
              <a:gdLst/>
              <a:ahLst/>
              <a:cxnLst/>
              <a:rect l="l" t="t" r="r" b="b"/>
              <a:pathLst>
                <a:path w="1499234" h="30479">
                  <a:moveTo>
                    <a:pt x="1499235" y="30480"/>
                  </a:moveTo>
                  <a:lnTo>
                    <a:pt x="1484185" y="15240"/>
                  </a:lnTo>
                  <a:lnTo>
                    <a:pt x="1469136" y="0"/>
                  </a:lnTo>
                  <a:lnTo>
                    <a:pt x="0" y="0"/>
                  </a:lnTo>
                  <a:lnTo>
                    <a:pt x="15049" y="15240"/>
                  </a:lnTo>
                  <a:lnTo>
                    <a:pt x="30099" y="30480"/>
                  </a:lnTo>
                  <a:lnTo>
                    <a:pt x="1499235" y="3048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26784" y="3310128"/>
              <a:ext cx="1481455" cy="12700"/>
            </a:xfrm>
            <a:custGeom>
              <a:avLst/>
              <a:gdLst/>
              <a:ahLst/>
              <a:cxnLst/>
              <a:rect l="l" t="t" r="r" b="b"/>
              <a:pathLst>
                <a:path w="1481454" h="12700">
                  <a:moveTo>
                    <a:pt x="1469136" y="0"/>
                  </a:moveTo>
                  <a:lnTo>
                    <a:pt x="0" y="0"/>
                  </a:lnTo>
                  <a:lnTo>
                    <a:pt x="12035" y="12192"/>
                  </a:lnTo>
                  <a:lnTo>
                    <a:pt x="1481171" y="12192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38819" y="3322320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53864" y="3337560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68908" y="3352800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83953" y="3368040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69136" y="0"/>
                  </a:moveTo>
                  <a:lnTo>
                    <a:pt x="0" y="0"/>
                  </a:lnTo>
                  <a:lnTo>
                    <a:pt x="15044" y="15240"/>
                  </a:lnTo>
                  <a:lnTo>
                    <a:pt x="1484180" y="15240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95989" y="3383280"/>
              <a:ext cx="1478280" cy="15240"/>
            </a:xfrm>
            <a:custGeom>
              <a:avLst/>
              <a:gdLst/>
              <a:ahLst/>
              <a:cxnLst/>
              <a:rect l="l" t="t" r="r" b="b"/>
              <a:pathLst>
                <a:path w="1478279" h="15239">
                  <a:moveTo>
                    <a:pt x="1472144" y="0"/>
                  </a:moveTo>
                  <a:lnTo>
                    <a:pt x="3008" y="0"/>
                  </a:lnTo>
                  <a:lnTo>
                    <a:pt x="9026" y="6096"/>
                  </a:lnTo>
                  <a:lnTo>
                    <a:pt x="0" y="15240"/>
                  </a:lnTo>
                  <a:lnTo>
                    <a:pt x="1469136" y="15240"/>
                  </a:lnTo>
                  <a:lnTo>
                    <a:pt x="1478162" y="6096"/>
                  </a:lnTo>
                  <a:lnTo>
                    <a:pt x="1472144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583953" y="3398520"/>
              <a:ext cx="1481455" cy="12700"/>
            </a:xfrm>
            <a:custGeom>
              <a:avLst/>
              <a:gdLst/>
              <a:ahLst/>
              <a:cxnLst/>
              <a:rect l="l" t="t" r="r" b="b"/>
              <a:pathLst>
                <a:path w="1481454" h="12700">
                  <a:moveTo>
                    <a:pt x="1481171" y="0"/>
                  </a:moveTo>
                  <a:lnTo>
                    <a:pt x="12035" y="0"/>
                  </a:lnTo>
                  <a:lnTo>
                    <a:pt x="0" y="12192"/>
                  </a:lnTo>
                  <a:lnTo>
                    <a:pt x="1469136" y="12192"/>
                  </a:lnTo>
                  <a:lnTo>
                    <a:pt x="1481171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559882" y="3410712"/>
              <a:ext cx="1493520" cy="24765"/>
            </a:xfrm>
            <a:custGeom>
              <a:avLst/>
              <a:gdLst/>
              <a:ahLst/>
              <a:cxnLst/>
              <a:rect l="l" t="t" r="r" b="b"/>
              <a:pathLst>
                <a:path w="1493520" h="24764">
                  <a:moveTo>
                    <a:pt x="1493207" y="0"/>
                  </a:moveTo>
                  <a:lnTo>
                    <a:pt x="24071" y="0"/>
                  </a:lnTo>
                  <a:lnTo>
                    <a:pt x="0" y="24384"/>
                  </a:lnTo>
                  <a:lnTo>
                    <a:pt x="1469136" y="24384"/>
                  </a:lnTo>
                  <a:lnTo>
                    <a:pt x="1493207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538819" y="3435096"/>
              <a:ext cx="1490345" cy="21590"/>
            </a:xfrm>
            <a:custGeom>
              <a:avLst/>
              <a:gdLst/>
              <a:ahLst/>
              <a:cxnLst/>
              <a:rect l="l" t="t" r="r" b="b"/>
              <a:pathLst>
                <a:path w="1490345" h="21589">
                  <a:moveTo>
                    <a:pt x="1490198" y="0"/>
                  </a:moveTo>
                  <a:lnTo>
                    <a:pt x="21062" y="0"/>
                  </a:lnTo>
                  <a:lnTo>
                    <a:pt x="0" y="21336"/>
                  </a:lnTo>
                  <a:lnTo>
                    <a:pt x="1469136" y="21336"/>
                  </a:lnTo>
                  <a:lnTo>
                    <a:pt x="1490198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523775" y="3456432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84180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1469136" y="15240"/>
                  </a:lnTo>
                  <a:lnTo>
                    <a:pt x="1484180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08730" y="3471672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84180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1469136" y="15240"/>
                  </a:lnTo>
                  <a:lnTo>
                    <a:pt x="148418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481648" y="3486924"/>
              <a:ext cx="1496695" cy="27940"/>
            </a:xfrm>
            <a:custGeom>
              <a:avLst/>
              <a:gdLst/>
              <a:ahLst/>
              <a:cxnLst/>
              <a:rect l="l" t="t" r="r" b="b"/>
              <a:pathLst>
                <a:path w="1496695" h="27939">
                  <a:moveTo>
                    <a:pt x="1496212" y="0"/>
                  </a:moveTo>
                  <a:lnTo>
                    <a:pt x="27076" y="0"/>
                  </a:lnTo>
                  <a:lnTo>
                    <a:pt x="12026" y="15240"/>
                  </a:lnTo>
                  <a:lnTo>
                    <a:pt x="0" y="27432"/>
                  </a:lnTo>
                  <a:lnTo>
                    <a:pt x="1469136" y="27432"/>
                  </a:lnTo>
                  <a:lnTo>
                    <a:pt x="1481162" y="15240"/>
                  </a:lnTo>
                  <a:lnTo>
                    <a:pt x="1496212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66605" y="3514344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84180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1469136" y="15240"/>
                  </a:lnTo>
                  <a:lnTo>
                    <a:pt x="148418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442534" y="3529584"/>
              <a:ext cx="1493520" cy="24765"/>
            </a:xfrm>
            <a:custGeom>
              <a:avLst/>
              <a:gdLst/>
              <a:ahLst/>
              <a:cxnLst/>
              <a:rect l="l" t="t" r="r" b="b"/>
              <a:pathLst>
                <a:path w="1493520" h="24764">
                  <a:moveTo>
                    <a:pt x="1493207" y="0"/>
                  </a:moveTo>
                  <a:lnTo>
                    <a:pt x="24071" y="0"/>
                  </a:lnTo>
                  <a:lnTo>
                    <a:pt x="0" y="24384"/>
                  </a:lnTo>
                  <a:lnTo>
                    <a:pt x="1469136" y="24384"/>
                  </a:lnTo>
                  <a:lnTo>
                    <a:pt x="149320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21471" y="3553968"/>
              <a:ext cx="1490345" cy="21590"/>
            </a:xfrm>
            <a:custGeom>
              <a:avLst/>
              <a:gdLst/>
              <a:ahLst/>
              <a:cxnLst/>
              <a:rect l="l" t="t" r="r" b="b"/>
              <a:pathLst>
                <a:path w="1490345" h="21589">
                  <a:moveTo>
                    <a:pt x="1490198" y="0"/>
                  </a:moveTo>
                  <a:lnTo>
                    <a:pt x="21062" y="0"/>
                  </a:lnTo>
                  <a:lnTo>
                    <a:pt x="0" y="21336"/>
                  </a:lnTo>
                  <a:lnTo>
                    <a:pt x="1469136" y="21336"/>
                  </a:lnTo>
                  <a:lnTo>
                    <a:pt x="1490198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406427" y="3575304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84180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1469136" y="15240"/>
                  </a:lnTo>
                  <a:lnTo>
                    <a:pt x="1484180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91382" y="3590544"/>
              <a:ext cx="1484630" cy="15240"/>
            </a:xfrm>
            <a:custGeom>
              <a:avLst/>
              <a:gdLst/>
              <a:ahLst/>
              <a:cxnLst/>
              <a:rect l="l" t="t" r="r" b="b"/>
              <a:pathLst>
                <a:path w="1484629" h="15239">
                  <a:moveTo>
                    <a:pt x="1484180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1469136" y="15240"/>
                  </a:lnTo>
                  <a:lnTo>
                    <a:pt x="148418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79346" y="3605784"/>
              <a:ext cx="1481455" cy="12700"/>
            </a:xfrm>
            <a:custGeom>
              <a:avLst/>
              <a:gdLst/>
              <a:ahLst/>
              <a:cxnLst/>
              <a:rect l="l" t="t" r="r" b="b"/>
              <a:pathLst>
                <a:path w="1481454" h="12700">
                  <a:moveTo>
                    <a:pt x="1481171" y="0"/>
                  </a:moveTo>
                  <a:lnTo>
                    <a:pt x="12035" y="0"/>
                  </a:lnTo>
                  <a:lnTo>
                    <a:pt x="0" y="12192"/>
                  </a:lnTo>
                  <a:lnTo>
                    <a:pt x="1469136" y="12192"/>
                  </a:lnTo>
                  <a:lnTo>
                    <a:pt x="148117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70320" y="3617976"/>
              <a:ext cx="1478280" cy="9525"/>
            </a:xfrm>
            <a:custGeom>
              <a:avLst/>
              <a:gdLst/>
              <a:ahLst/>
              <a:cxnLst/>
              <a:rect l="l" t="t" r="r" b="b"/>
              <a:pathLst>
                <a:path w="1478279" h="9525">
                  <a:moveTo>
                    <a:pt x="1478162" y="0"/>
                  </a:moveTo>
                  <a:lnTo>
                    <a:pt x="9026" y="0"/>
                  </a:lnTo>
                  <a:lnTo>
                    <a:pt x="0" y="9143"/>
                  </a:lnTo>
                  <a:lnTo>
                    <a:pt x="1469136" y="9143"/>
                  </a:lnTo>
                  <a:lnTo>
                    <a:pt x="1478162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70320" y="3151632"/>
              <a:ext cx="1704339" cy="475615"/>
            </a:xfrm>
            <a:custGeom>
              <a:avLst/>
              <a:gdLst/>
              <a:ahLst/>
              <a:cxnLst/>
              <a:rect l="l" t="t" r="r" b="b"/>
              <a:pathLst>
                <a:path w="1704340" h="475614">
                  <a:moveTo>
                    <a:pt x="0" y="0"/>
                  </a:moveTo>
                  <a:lnTo>
                    <a:pt x="1469136" y="0"/>
                  </a:lnTo>
                  <a:lnTo>
                    <a:pt x="1703832" y="237744"/>
                  </a:lnTo>
                  <a:lnTo>
                    <a:pt x="1469136" y="475488"/>
                  </a:lnTo>
                  <a:lnTo>
                    <a:pt x="0" y="475488"/>
                  </a:lnTo>
                  <a:lnTo>
                    <a:pt x="234696" y="23774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3318764" y="2815844"/>
            <a:ext cx="43815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solidFill>
                  <a:srgbClr val="B0000E"/>
                </a:solidFill>
                <a:latin typeface="Arial MT"/>
                <a:cs typeface="Arial MT"/>
              </a:rPr>
              <a:t>MTTF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50611" y="2821939"/>
            <a:ext cx="43815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solidFill>
                  <a:srgbClr val="B0000E"/>
                </a:solidFill>
                <a:latin typeface="Arial MT"/>
                <a:cs typeface="Arial MT"/>
              </a:rPr>
              <a:t>MTTF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78300" y="2821939"/>
            <a:ext cx="45529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solidFill>
                  <a:srgbClr val="2C2C2C"/>
                </a:solidFill>
                <a:latin typeface="Arial MT"/>
                <a:cs typeface="Arial MT"/>
              </a:rPr>
              <a:t>MTTR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004052" y="2821939"/>
            <a:ext cx="45529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solidFill>
                  <a:srgbClr val="2C2C2C"/>
                </a:solidFill>
                <a:latin typeface="Arial MT"/>
                <a:cs typeface="Arial MT"/>
              </a:rPr>
              <a:t>MTTR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982459" y="2815844"/>
            <a:ext cx="43815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10" dirty="0">
                <a:solidFill>
                  <a:srgbClr val="B0000E"/>
                </a:solidFill>
                <a:latin typeface="Arial MT"/>
                <a:cs typeface="Arial MT"/>
              </a:rPr>
              <a:t>MTTF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706116" y="3699764"/>
            <a:ext cx="32829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5" dirty="0">
                <a:latin typeface="Arial MT"/>
                <a:cs typeface="Arial MT"/>
              </a:rPr>
              <a:t>start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208779" y="3699764"/>
            <a:ext cx="41655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2C2C2C"/>
                </a:solidFill>
                <a:latin typeface="Arial MT"/>
                <a:cs typeface="Arial MT"/>
              </a:rPr>
              <a:t>repair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224276" y="3699764"/>
            <a:ext cx="66421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B0000E"/>
                </a:solidFill>
                <a:latin typeface="Arial MT"/>
                <a:cs typeface="Arial MT"/>
              </a:rPr>
              <a:t>operation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056123" y="3699764"/>
            <a:ext cx="66421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B0000E"/>
                </a:solidFill>
                <a:latin typeface="Arial MT"/>
                <a:cs typeface="Arial MT"/>
              </a:rPr>
              <a:t>operation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037579" y="3699764"/>
            <a:ext cx="1721485" cy="1083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62965" algn="l"/>
              </a:tabLst>
            </a:pPr>
            <a:r>
              <a:rPr sz="1200" dirty="0">
                <a:solidFill>
                  <a:srgbClr val="2C2C2C"/>
                </a:solidFill>
                <a:latin typeface="Arial MT"/>
                <a:cs typeface="Arial MT"/>
              </a:rPr>
              <a:t>repair	</a:t>
            </a:r>
            <a:r>
              <a:rPr sz="1200" dirty="0">
                <a:solidFill>
                  <a:srgbClr val="B0000E"/>
                </a:solidFill>
                <a:latin typeface="Arial MT"/>
                <a:cs typeface="Arial MT"/>
              </a:rPr>
              <a:t>operation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Arial MT"/>
              <a:cs typeface="Arial MT"/>
            </a:endParaRPr>
          </a:p>
          <a:p>
            <a:pPr marL="390525" marR="5080" indent="328930">
              <a:lnSpc>
                <a:spcPct val="151000"/>
              </a:lnSpc>
            </a:pPr>
            <a:r>
              <a:rPr sz="1550" b="1" spc="15" dirty="0">
                <a:solidFill>
                  <a:srgbClr val="B0000E"/>
                </a:solidFill>
                <a:latin typeface="Arial"/>
                <a:cs typeface="Arial"/>
              </a:rPr>
              <a:t>MTTF </a:t>
            </a:r>
            <a:r>
              <a:rPr sz="1550" b="1" spc="20" dirty="0">
                <a:solidFill>
                  <a:srgbClr val="B0000E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B0000E"/>
                </a:solidFill>
                <a:latin typeface="Arial"/>
                <a:cs typeface="Arial"/>
              </a:rPr>
              <a:t>MTTF</a:t>
            </a:r>
            <a:r>
              <a:rPr sz="1550" b="1" spc="-20" dirty="0">
                <a:solidFill>
                  <a:srgbClr val="B0000E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+</a:t>
            </a:r>
            <a:r>
              <a:rPr sz="1550" b="1" spc="-45" dirty="0"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2C2C2C"/>
                </a:solidFill>
                <a:latin typeface="Arial"/>
                <a:cs typeface="Arial"/>
              </a:rPr>
              <a:t>MTTR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116316" y="2962148"/>
            <a:ext cx="51625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10" dirty="0">
                <a:solidFill>
                  <a:srgbClr val="B0000E"/>
                </a:solidFill>
                <a:latin typeface="Arial MT"/>
                <a:cs typeface="Arial MT"/>
              </a:rPr>
              <a:t>…</a:t>
            </a:r>
            <a:endParaRPr sz="3850">
              <a:latin typeface="Arial MT"/>
              <a:cs typeface="Arial MT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4218432" y="3145536"/>
            <a:ext cx="2344420" cy="485140"/>
            <a:chOff x="4218432" y="3145536"/>
            <a:chExt cx="2344420" cy="485140"/>
          </a:xfrm>
        </p:grpSpPr>
        <p:sp>
          <p:nvSpPr>
            <p:cNvPr id="138" name="object 138"/>
            <p:cNvSpPr/>
            <p:nvPr/>
          </p:nvSpPr>
          <p:spPr>
            <a:xfrm>
              <a:off x="4221480" y="3148584"/>
              <a:ext cx="280670" cy="6350"/>
            </a:xfrm>
            <a:custGeom>
              <a:avLst/>
              <a:gdLst/>
              <a:ahLst/>
              <a:cxnLst/>
              <a:rect l="l" t="t" r="r" b="b"/>
              <a:pathLst>
                <a:path w="280670" h="6350">
                  <a:moveTo>
                    <a:pt x="274320" y="0"/>
                  </a:moveTo>
                  <a:lnTo>
                    <a:pt x="0" y="0"/>
                  </a:lnTo>
                  <a:lnTo>
                    <a:pt x="6096" y="6096"/>
                  </a:lnTo>
                  <a:lnTo>
                    <a:pt x="280416" y="609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27576" y="3154680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236720" y="3163824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74320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286512" y="1219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248912" y="3176016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58056" y="3185160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267200" y="3194304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276344" y="3203460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10" h="21589">
                  <a:moveTo>
                    <a:pt x="295656" y="21336"/>
                  </a:moveTo>
                  <a:lnTo>
                    <a:pt x="286512" y="12192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12192" y="12192"/>
                  </a:lnTo>
                  <a:lnTo>
                    <a:pt x="21336" y="21336"/>
                  </a:lnTo>
                  <a:lnTo>
                    <a:pt x="295656" y="21336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297680" y="3224784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06824" y="3233928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315968" y="3243072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74320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286512" y="1219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28160" y="3255264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37304" y="3264408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46448" y="3273552"/>
              <a:ext cx="280670" cy="6350"/>
            </a:xfrm>
            <a:custGeom>
              <a:avLst/>
              <a:gdLst/>
              <a:ahLst/>
              <a:cxnLst/>
              <a:rect l="l" t="t" r="r" b="b"/>
              <a:pathLst>
                <a:path w="280670" h="6350">
                  <a:moveTo>
                    <a:pt x="274320" y="0"/>
                  </a:moveTo>
                  <a:lnTo>
                    <a:pt x="0" y="0"/>
                  </a:lnTo>
                  <a:lnTo>
                    <a:pt x="6096" y="6096"/>
                  </a:lnTo>
                  <a:lnTo>
                    <a:pt x="280416" y="609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352544" y="3279648"/>
              <a:ext cx="280670" cy="6350"/>
            </a:xfrm>
            <a:custGeom>
              <a:avLst/>
              <a:gdLst/>
              <a:ahLst/>
              <a:cxnLst/>
              <a:rect l="l" t="t" r="r" b="b"/>
              <a:pathLst>
                <a:path w="280670" h="6350">
                  <a:moveTo>
                    <a:pt x="274320" y="0"/>
                  </a:moveTo>
                  <a:lnTo>
                    <a:pt x="0" y="0"/>
                  </a:lnTo>
                  <a:lnTo>
                    <a:pt x="6096" y="6096"/>
                  </a:lnTo>
                  <a:lnTo>
                    <a:pt x="280416" y="609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358640" y="3285744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367784" y="3294888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376928" y="3304032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386072" y="3313176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395216" y="3322332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10" h="21589">
                  <a:moveTo>
                    <a:pt x="295656" y="21336"/>
                  </a:moveTo>
                  <a:lnTo>
                    <a:pt x="283464" y="9144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9144" y="9144"/>
                  </a:lnTo>
                  <a:lnTo>
                    <a:pt x="21336" y="21336"/>
                  </a:lnTo>
                  <a:lnTo>
                    <a:pt x="295656" y="21336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416552" y="3343656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425696" y="3352800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434840" y="3361944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5" h="9525">
                  <a:moveTo>
                    <a:pt x="274320" y="0"/>
                  </a:moveTo>
                  <a:lnTo>
                    <a:pt x="0" y="0"/>
                  </a:lnTo>
                  <a:lnTo>
                    <a:pt x="9144" y="9144"/>
                  </a:lnTo>
                  <a:lnTo>
                    <a:pt x="283464" y="914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443984" y="3371088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74320" y="0"/>
                  </a:moveTo>
                  <a:lnTo>
                    <a:pt x="0" y="0"/>
                  </a:lnTo>
                  <a:lnTo>
                    <a:pt x="12192" y="12192"/>
                  </a:lnTo>
                  <a:lnTo>
                    <a:pt x="286512" y="1219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43984" y="3383280"/>
              <a:ext cx="289560" cy="18415"/>
            </a:xfrm>
            <a:custGeom>
              <a:avLst/>
              <a:gdLst/>
              <a:ahLst/>
              <a:cxnLst/>
              <a:rect l="l" t="t" r="r" b="b"/>
              <a:pathLst>
                <a:path w="289560" h="18414">
                  <a:moveTo>
                    <a:pt x="286512" y="0"/>
                  </a:moveTo>
                  <a:lnTo>
                    <a:pt x="12192" y="0"/>
                  </a:lnTo>
                  <a:lnTo>
                    <a:pt x="15240" y="3048"/>
                  </a:lnTo>
                  <a:lnTo>
                    <a:pt x="0" y="18288"/>
                  </a:lnTo>
                  <a:lnTo>
                    <a:pt x="274320" y="18288"/>
                  </a:lnTo>
                  <a:lnTo>
                    <a:pt x="289560" y="3048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3504" y="3401568"/>
              <a:ext cx="304800" cy="30480"/>
            </a:xfrm>
            <a:custGeom>
              <a:avLst/>
              <a:gdLst/>
              <a:ahLst/>
              <a:cxnLst/>
              <a:rect l="l" t="t" r="r" b="b"/>
              <a:pathLst>
                <a:path w="304800" h="30479">
                  <a:moveTo>
                    <a:pt x="304800" y="0"/>
                  </a:moveTo>
                  <a:lnTo>
                    <a:pt x="30480" y="0"/>
                  </a:lnTo>
                  <a:lnTo>
                    <a:pt x="0" y="30480"/>
                  </a:lnTo>
                  <a:lnTo>
                    <a:pt x="274320" y="3048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392168" y="3432048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10" h="21589">
                  <a:moveTo>
                    <a:pt x="295656" y="0"/>
                  </a:moveTo>
                  <a:lnTo>
                    <a:pt x="21336" y="0"/>
                  </a:lnTo>
                  <a:lnTo>
                    <a:pt x="0" y="21336"/>
                  </a:lnTo>
                  <a:lnTo>
                    <a:pt x="274320" y="21336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376928" y="3453384"/>
              <a:ext cx="289560" cy="15240"/>
            </a:xfrm>
            <a:custGeom>
              <a:avLst/>
              <a:gdLst/>
              <a:ahLst/>
              <a:cxnLst/>
              <a:rect l="l" t="t" r="r" b="b"/>
              <a:pathLst>
                <a:path w="289560" h="15239">
                  <a:moveTo>
                    <a:pt x="289560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274320" y="1524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55592" y="3468624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10" h="21589">
                  <a:moveTo>
                    <a:pt x="295656" y="0"/>
                  </a:moveTo>
                  <a:lnTo>
                    <a:pt x="21336" y="0"/>
                  </a:lnTo>
                  <a:lnTo>
                    <a:pt x="0" y="21336"/>
                  </a:lnTo>
                  <a:lnTo>
                    <a:pt x="274320" y="21336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325112" y="3489960"/>
              <a:ext cx="304800" cy="30480"/>
            </a:xfrm>
            <a:custGeom>
              <a:avLst/>
              <a:gdLst/>
              <a:ahLst/>
              <a:cxnLst/>
              <a:rect l="l" t="t" r="r" b="b"/>
              <a:pathLst>
                <a:path w="304800" h="30479">
                  <a:moveTo>
                    <a:pt x="304800" y="0"/>
                  </a:moveTo>
                  <a:lnTo>
                    <a:pt x="30480" y="0"/>
                  </a:lnTo>
                  <a:lnTo>
                    <a:pt x="0" y="30480"/>
                  </a:lnTo>
                  <a:lnTo>
                    <a:pt x="274320" y="3048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73283" y="3520452"/>
              <a:ext cx="326390" cy="52069"/>
            </a:xfrm>
            <a:custGeom>
              <a:avLst/>
              <a:gdLst/>
              <a:ahLst/>
              <a:cxnLst/>
              <a:rect l="l" t="t" r="r" b="b"/>
              <a:pathLst>
                <a:path w="326389" h="52070">
                  <a:moveTo>
                    <a:pt x="326136" y="0"/>
                  </a:moveTo>
                  <a:lnTo>
                    <a:pt x="51816" y="0"/>
                  </a:lnTo>
                  <a:lnTo>
                    <a:pt x="21336" y="30480"/>
                  </a:lnTo>
                  <a:lnTo>
                    <a:pt x="0" y="51816"/>
                  </a:lnTo>
                  <a:lnTo>
                    <a:pt x="274320" y="51816"/>
                  </a:lnTo>
                  <a:lnTo>
                    <a:pt x="295656" y="30480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58056" y="3572256"/>
              <a:ext cx="289560" cy="15240"/>
            </a:xfrm>
            <a:custGeom>
              <a:avLst/>
              <a:gdLst/>
              <a:ahLst/>
              <a:cxnLst/>
              <a:rect l="l" t="t" r="r" b="b"/>
              <a:pathLst>
                <a:path w="289560" h="15239">
                  <a:moveTo>
                    <a:pt x="289560" y="0"/>
                  </a:moveTo>
                  <a:lnTo>
                    <a:pt x="15240" y="0"/>
                  </a:lnTo>
                  <a:lnTo>
                    <a:pt x="0" y="15240"/>
                  </a:lnTo>
                  <a:lnTo>
                    <a:pt x="274320" y="1524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236720" y="3587496"/>
              <a:ext cx="295910" cy="21590"/>
            </a:xfrm>
            <a:custGeom>
              <a:avLst/>
              <a:gdLst/>
              <a:ahLst/>
              <a:cxnLst/>
              <a:rect l="l" t="t" r="r" b="b"/>
              <a:pathLst>
                <a:path w="295910" h="21589">
                  <a:moveTo>
                    <a:pt x="295656" y="0"/>
                  </a:moveTo>
                  <a:lnTo>
                    <a:pt x="21336" y="0"/>
                  </a:lnTo>
                  <a:lnTo>
                    <a:pt x="0" y="21336"/>
                  </a:lnTo>
                  <a:lnTo>
                    <a:pt x="274320" y="21336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221480" y="3608832"/>
              <a:ext cx="289560" cy="15240"/>
            </a:xfrm>
            <a:custGeom>
              <a:avLst/>
              <a:gdLst/>
              <a:ahLst/>
              <a:cxnLst/>
              <a:rect l="l" t="t" r="r" b="b"/>
              <a:pathLst>
                <a:path w="289560" h="15239">
                  <a:moveTo>
                    <a:pt x="289559" y="0"/>
                  </a:moveTo>
                  <a:lnTo>
                    <a:pt x="15239" y="0"/>
                  </a:lnTo>
                  <a:lnTo>
                    <a:pt x="0" y="15240"/>
                  </a:lnTo>
                  <a:lnTo>
                    <a:pt x="274320" y="15240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21480" y="3148584"/>
              <a:ext cx="512445" cy="475615"/>
            </a:xfrm>
            <a:custGeom>
              <a:avLst/>
              <a:gdLst/>
              <a:ahLst/>
              <a:cxnLst/>
              <a:rect l="l" t="t" r="r" b="b"/>
              <a:pathLst>
                <a:path w="512445" h="475614">
                  <a:moveTo>
                    <a:pt x="0" y="0"/>
                  </a:moveTo>
                  <a:lnTo>
                    <a:pt x="274320" y="0"/>
                  </a:lnTo>
                  <a:lnTo>
                    <a:pt x="512064" y="237744"/>
                  </a:lnTo>
                  <a:lnTo>
                    <a:pt x="274320" y="475488"/>
                  </a:lnTo>
                  <a:lnTo>
                    <a:pt x="0" y="475488"/>
                  </a:lnTo>
                  <a:lnTo>
                    <a:pt x="237744" y="23774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050280" y="3151632"/>
              <a:ext cx="277495" cy="6350"/>
            </a:xfrm>
            <a:custGeom>
              <a:avLst/>
              <a:gdLst/>
              <a:ahLst/>
              <a:cxnLst/>
              <a:rect l="l" t="t" r="r" b="b"/>
              <a:pathLst>
                <a:path w="277495" h="6350">
                  <a:moveTo>
                    <a:pt x="271272" y="0"/>
                  </a:moveTo>
                  <a:lnTo>
                    <a:pt x="0" y="0"/>
                  </a:lnTo>
                  <a:lnTo>
                    <a:pt x="6017" y="6096"/>
                  </a:lnTo>
                  <a:lnTo>
                    <a:pt x="277368" y="6096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056297" y="3157728"/>
              <a:ext cx="280670" cy="9525"/>
            </a:xfrm>
            <a:custGeom>
              <a:avLst/>
              <a:gdLst/>
              <a:ahLst/>
              <a:cxnLst/>
              <a:rect l="l" t="t" r="r" b="b"/>
              <a:pathLst>
                <a:path w="280670" h="9525">
                  <a:moveTo>
                    <a:pt x="271350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0494" y="9144"/>
                  </a:lnTo>
                  <a:lnTo>
                    <a:pt x="271350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065324" y="3166872"/>
              <a:ext cx="283845" cy="12700"/>
            </a:xfrm>
            <a:custGeom>
              <a:avLst/>
              <a:gdLst/>
              <a:ahLst/>
              <a:cxnLst/>
              <a:rect l="l" t="t" r="r" b="b"/>
              <a:pathLst>
                <a:path w="283845" h="12700">
                  <a:moveTo>
                    <a:pt x="271467" y="0"/>
                  </a:moveTo>
                  <a:lnTo>
                    <a:pt x="0" y="0"/>
                  </a:lnTo>
                  <a:lnTo>
                    <a:pt x="12035" y="12192"/>
                  </a:lnTo>
                  <a:lnTo>
                    <a:pt x="283659" y="12192"/>
                  </a:lnTo>
                  <a:lnTo>
                    <a:pt x="271467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077360" y="3179064"/>
              <a:ext cx="281305" cy="9525"/>
            </a:xfrm>
            <a:custGeom>
              <a:avLst/>
              <a:gdLst/>
              <a:ahLst/>
              <a:cxnLst/>
              <a:rect l="l" t="t" r="r" b="b"/>
              <a:pathLst>
                <a:path w="281304" h="9525">
                  <a:moveTo>
                    <a:pt x="271623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0767" y="9144"/>
                  </a:lnTo>
                  <a:lnTo>
                    <a:pt x="271623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086387" y="3188208"/>
              <a:ext cx="281305" cy="9525"/>
            </a:xfrm>
            <a:custGeom>
              <a:avLst/>
              <a:gdLst/>
              <a:ahLst/>
              <a:cxnLst/>
              <a:rect l="l" t="t" r="r" b="b"/>
              <a:pathLst>
                <a:path w="281304" h="9525">
                  <a:moveTo>
                    <a:pt x="271740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0884" y="9144"/>
                  </a:lnTo>
                  <a:lnTo>
                    <a:pt x="271740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095413" y="3197352"/>
              <a:ext cx="281305" cy="9525"/>
            </a:xfrm>
            <a:custGeom>
              <a:avLst/>
              <a:gdLst/>
              <a:ahLst/>
              <a:cxnLst/>
              <a:rect l="l" t="t" r="r" b="b"/>
              <a:pathLst>
                <a:path w="281304" h="9525">
                  <a:moveTo>
                    <a:pt x="271858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1002" y="9144"/>
                  </a:lnTo>
                  <a:lnTo>
                    <a:pt x="271858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104433" y="3206508"/>
              <a:ext cx="293370" cy="21590"/>
            </a:xfrm>
            <a:custGeom>
              <a:avLst/>
              <a:gdLst/>
              <a:ahLst/>
              <a:cxnLst/>
              <a:rect l="l" t="t" r="r" b="b"/>
              <a:pathLst>
                <a:path w="293370" h="21589">
                  <a:moveTo>
                    <a:pt x="293319" y="21336"/>
                  </a:moveTo>
                  <a:lnTo>
                    <a:pt x="284175" y="12192"/>
                  </a:lnTo>
                  <a:lnTo>
                    <a:pt x="271983" y="0"/>
                  </a:lnTo>
                  <a:lnTo>
                    <a:pt x="0" y="0"/>
                  </a:lnTo>
                  <a:lnTo>
                    <a:pt x="12039" y="12192"/>
                  </a:lnTo>
                  <a:lnTo>
                    <a:pt x="21069" y="21336"/>
                  </a:lnTo>
                  <a:lnTo>
                    <a:pt x="293319" y="21336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125503" y="3227832"/>
              <a:ext cx="281940" cy="9525"/>
            </a:xfrm>
            <a:custGeom>
              <a:avLst/>
              <a:gdLst/>
              <a:ahLst/>
              <a:cxnLst/>
              <a:rect l="l" t="t" r="r" b="b"/>
              <a:pathLst>
                <a:path w="281939" h="9525">
                  <a:moveTo>
                    <a:pt x="272248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1392" y="9144"/>
                  </a:lnTo>
                  <a:lnTo>
                    <a:pt x="272248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134530" y="3236976"/>
              <a:ext cx="281940" cy="9525"/>
            </a:xfrm>
            <a:custGeom>
              <a:avLst/>
              <a:gdLst/>
              <a:ahLst/>
              <a:cxnLst/>
              <a:rect l="l" t="t" r="r" b="b"/>
              <a:pathLst>
                <a:path w="281939" h="9525">
                  <a:moveTo>
                    <a:pt x="272366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1510" y="9144"/>
                  </a:lnTo>
                  <a:lnTo>
                    <a:pt x="272366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143556" y="3246120"/>
              <a:ext cx="285115" cy="12700"/>
            </a:xfrm>
            <a:custGeom>
              <a:avLst/>
              <a:gdLst/>
              <a:ahLst/>
              <a:cxnLst/>
              <a:rect l="l" t="t" r="r" b="b"/>
              <a:pathLst>
                <a:path w="285114" h="12700">
                  <a:moveTo>
                    <a:pt x="272483" y="0"/>
                  </a:moveTo>
                  <a:lnTo>
                    <a:pt x="0" y="0"/>
                  </a:lnTo>
                  <a:lnTo>
                    <a:pt x="12035" y="12192"/>
                  </a:lnTo>
                  <a:lnTo>
                    <a:pt x="284675" y="12192"/>
                  </a:lnTo>
                  <a:lnTo>
                    <a:pt x="272483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155592" y="3258312"/>
              <a:ext cx="281940" cy="9525"/>
            </a:xfrm>
            <a:custGeom>
              <a:avLst/>
              <a:gdLst/>
              <a:ahLst/>
              <a:cxnLst/>
              <a:rect l="l" t="t" r="r" b="b"/>
              <a:pathLst>
                <a:path w="281939" h="9525">
                  <a:moveTo>
                    <a:pt x="272639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1783" y="9144"/>
                  </a:lnTo>
                  <a:lnTo>
                    <a:pt x="272639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164619" y="3267456"/>
              <a:ext cx="281940" cy="9525"/>
            </a:xfrm>
            <a:custGeom>
              <a:avLst/>
              <a:gdLst/>
              <a:ahLst/>
              <a:cxnLst/>
              <a:rect l="l" t="t" r="r" b="b"/>
              <a:pathLst>
                <a:path w="281939" h="9525">
                  <a:moveTo>
                    <a:pt x="272756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1900" y="9144"/>
                  </a:lnTo>
                  <a:lnTo>
                    <a:pt x="272756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73646" y="3276600"/>
              <a:ext cx="279400" cy="6350"/>
            </a:xfrm>
            <a:custGeom>
              <a:avLst/>
              <a:gdLst/>
              <a:ahLst/>
              <a:cxnLst/>
              <a:rect l="l" t="t" r="r" b="b"/>
              <a:pathLst>
                <a:path w="279400" h="6350">
                  <a:moveTo>
                    <a:pt x="272874" y="0"/>
                  </a:moveTo>
                  <a:lnTo>
                    <a:pt x="0" y="0"/>
                  </a:lnTo>
                  <a:lnTo>
                    <a:pt x="6017" y="6096"/>
                  </a:lnTo>
                  <a:lnTo>
                    <a:pt x="278970" y="6096"/>
                  </a:lnTo>
                  <a:lnTo>
                    <a:pt x="27287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79663" y="3282696"/>
              <a:ext cx="279400" cy="6350"/>
            </a:xfrm>
            <a:custGeom>
              <a:avLst/>
              <a:gdLst/>
              <a:ahLst/>
              <a:cxnLst/>
              <a:rect l="l" t="t" r="r" b="b"/>
              <a:pathLst>
                <a:path w="279400" h="6350">
                  <a:moveTo>
                    <a:pt x="272952" y="0"/>
                  </a:moveTo>
                  <a:lnTo>
                    <a:pt x="0" y="0"/>
                  </a:lnTo>
                  <a:lnTo>
                    <a:pt x="6017" y="6096"/>
                  </a:lnTo>
                  <a:lnTo>
                    <a:pt x="279048" y="6096"/>
                  </a:lnTo>
                  <a:lnTo>
                    <a:pt x="272952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185681" y="3288792"/>
              <a:ext cx="282575" cy="9525"/>
            </a:xfrm>
            <a:custGeom>
              <a:avLst/>
              <a:gdLst/>
              <a:ahLst/>
              <a:cxnLst/>
              <a:rect l="l" t="t" r="r" b="b"/>
              <a:pathLst>
                <a:path w="282575" h="9525">
                  <a:moveTo>
                    <a:pt x="273030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2174" y="9144"/>
                  </a:lnTo>
                  <a:lnTo>
                    <a:pt x="27303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194708" y="3297936"/>
              <a:ext cx="282575" cy="9525"/>
            </a:xfrm>
            <a:custGeom>
              <a:avLst/>
              <a:gdLst/>
              <a:ahLst/>
              <a:cxnLst/>
              <a:rect l="l" t="t" r="r" b="b"/>
              <a:pathLst>
                <a:path w="282575" h="9525">
                  <a:moveTo>
                    <a:pt x="273147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2291" y="9144"/>
                  </a:lnTo>
                  <a:lnTo>
                    <a:pt x="273147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203735" y="3307080"/>
              <a:ext cx="282575" cy="9525"/>
            </a:xfrm>
            <a:custGeom>
              <a:avLst/>
              <a:gdLst/>
              <a:ahLst/>
              <a:cxnLst/>
              <a:rect l="l" t="t" r="r" b="b"/>
              <a:pathLst>
                <a:path w="282575" h="9525">
                  <a:moveTo>
                    <a:pt x="273264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2408" y="9144"/>
                  </a:lnTo>
                  <a:lnTo>
                    <a:pt x="273264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212762" y="3316224"/>
              <a:ext cx="282575" cy="9525"/>
            </a:xfrm>
            <a:custGeom>
              <a:avLst/>
              <a:gdLst/>
              <a:ahLst/>
              <a:cxnLst/>
              <a:rect l="l" t="t" r="r" b="b"/>
              <a:pathLst>
                <a:path w="282575" h="9525">
                  <a:moveTo>
                    <a:pt x="273382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2526" y="9144"/>
                  </a:lnTo>
                  <a:lnTo>
                    <a:pt x="273382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221781" y="3325380"/>
              <a:ext cx="295275" cy="21590"/>
            </a:xfrm>
            <a:custGeom>
              <a:avLst/>
              <a:gdLst/>
              <a:ahLst/>
              <a:cxnLst/>
              <a:rect l="l" t="t" r="r" b="b"/>
              <a:pathLst>
                <a:path w="295275" h="21589">
                  <a:moveTo>
                    <a:pt x="294843" y="21336"/>
                  </a:moveTo>
                  <a:lnTo>
                    <a:pt x="282651" y="9144"/>
                  </a:lnTo>
                  <a:lnTo>
                    <a:pt x="273507" y="0"/>
                  </a:lnTo>
                  <a:lnTo>
                    <a:pt x="0" y="0"/>
                  </a:lnTo>
                  <a:lnTo>
                    <a:pt x="9029" y="9144"/>
                  </a:lnTo>
                  <a:lnTo>
                    <a:pt x="21069" y="21336"/>
                  </a:lnTo>
                  <a:lnTo>
                    <a:pt x="294843" y="21336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242851" y="3346704"/>
              <a:ext cx="283210" cy="9525"/>
            </a:xfrm>
            <a:custGeom>
              <a:avLst/>
              <a:gdLst/>
              <a:ahLst/>
              <a:cxnLst/>
              <a:rect l="l" t="t" r="r" b="b"/>
              <a:pathLst>
                <a:path w="283209" h="9525">
                  <a:moveTo>
                    <a:pt x="273772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2916" y="9144"/>
                  </a:lnTo>
                  <a:lnTo>
                    <a:pt x="273772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251877" y="3355848"/>
              <a:ext cx="283210" cy="9525"/>
            </a:xfrm>
            <a:custGeom>
              <a:avLst/>
              <a:gdLst/>
              <a:ahLst/>
              <a:cxnLst/>
              <a:rect l="l" t="t" r="r" b="b"/>
              <a:pathLst>
                <a:path w="283209" h="9525">
                  <a:moveTo>
                    <a:pt x="273890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3034" y="9144"/>
                  </a:lnTo>
                  <a:lnTo>
                    <a:pt x="273890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260904" y="3364992"/>
              <a:ext cx="283210" cy="9525"/>
            </a:xfrm>
            <a:custGeom>
              <a:avLst/>
              <a:gdLst/>
              <a:ahLst/>
              <a:cxnLst/>
              <a:rect l="l" t="t" r="r" b="b"/>
              <a:pathLst>
                <a:path w="283209" h="9525">
                  <a:moveTo>
                    <a:pt x="274007" y="0"/>
                  </a:moveTo>
                  <a:lnTo>
                    <a:pt x="0" y="0"/>
                  </a:lnTo>
                  <a:lnTo>
                    <a:pt x="9026" y="9144"/>
                  </a:lnTo>
                  <a:lnTo>
                    <a:pt x="283151" y="9144"/>
                  </a:lnTo>
                  <a:lnTo>
                    <a:pt x="27400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269931" y="3374136"/>
              <a:ext cx="286385" cy="12700"/>
            </a:xfrm>
            <a:custGeom>
              <a:avLst/>
              <a:gdLst/>
              <a:ahLst/>
              <a:cxnLst/>
              <a:rect l="l" t="t" r="r" b="b"/>
              <a:pathLst>
                <a:path w="286384" h="12700">
                  <a:moveTo>
                    <a:pt x="274124" y="0"/>
                  </a:moveTo>
                  <a:lnTo>
                    <a:pt x="0" y="0"/>
                  </a:lnTo>
                  <a:lnTo>
                    <a:pt x="12035" y="12192"/>
                  </a:lnTo>
                  <a:lnTo>
                    <a:pt x="286316" y="12192"/>
                  </a:lnTo>
                  <a:lnTo>
                    <a:pt x="274124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69931" y="3386328"/>
              <a:ext cx="289560" cy="18415"/>
            </a:xfrm>
            <a:custGeom>
              <a:avLst/>
              <a:gdLst/>
              <a:ahLst/>
              <a:cxnLst/>
              <a:rect l="l" t="t" r="r" b="b"/>
              <a:pathLst>
                <a:path w="289559" h="18414">
                  <a:moveTo>
                    <a:pt x="286316" y="0"/>
                  </a:moveTo>
                  <a:lnTo>
                    <a:pt x="12035" y="0"/>
                  </a:lnTo>
                  <a:lnTo>
                    <a:pt x="15044" y="3048"/>
                  </a:lnTo>
                  <a:lnTo>
                    <a:pt x="0" y="18288"/>
                  </a:lnTo>
                  <a:lnTo>
                    <a:pt x="274124" y="18288"/>
                  </a:lnTo>
                  <a:lnTo>
                    <a:pt x="289364" y="3048"/>
                  </a:lnTo>
                  <a:lnTo>
                    <a:pt x="28631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239842" y="3404616"/>
              <a:ext cx="304800" cy="30480"/>
            </a:xfrm>
            <a:custGeom>
              <a:avLst/>
              <a:gdLst/>
              <a:ahLst/>
              <a:cxnLst/>
              <a:rect l="l" t="t" r="r" b="b"/>
              <a:pathLst>
                <a:path w="304800" h="30479">
                  <a:moveTo>
                    <a:pt x="304213" y="0"/>
                  </a:moveTo>
                  <a:lnTo>
                    <a:pt x="30089" y="0"/>
                  </a:lnTo>
                  <a:lnTo>
                    <a:pt x="0" y="30480"/>
                  </a:lnTo>
                  <a:lnTo>
                    <a:pt x="273733" y="30480"/>
                  </a:lnTo>
                  <a:lnTo>
                    <a:pt x="304213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218779" y="3435096"/>
              <a:ext cx="295275" cy="21590"/>
            </a:xfrm>
            <a:custGeom>
              <a:avLst/>
              <a:gdLst/>
              <a:ahLst/>
              <a:cxnLst/>
              <a:rect l="l" t="t" r="r" b="b"/>
              <a:pathLst>
                <a:path w="295275" h="21589">
                  <a:moveTo>
                    <a:pt x="294796" y="0"/>
                  </a:moveTo>
                  <a:lnTo>
                    <a:pt x="21062" y="0"/>
                  </a:lnTo>
                  <a:lnTo>
                    <a:pt x="0" y="21336"/>
                  </a:lnTo>
                  <a:lnTo>
                    <a:pt x="273460" y="21336"/>
                  </a:lnTo>
                  <a:lnTo>
                    <a:pt x="29479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203735" y="3456432"/>
              <a:ext cx="288925" cy="15240"/>
            </a:xfrm>
            <a:custGeom>
              <a:avLst/>
              <a:gdLst/>
              <a:ahLst/>
              <a:cxnLst/>
              <a:rect l="l" t="t" r="r" b="b"/>
              <a:pathLst>
                <a:path w="288925" h="15239">
                  <a:moveTo>
                    <a:pt x="288504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273264" y="15240"/>
                  </a:lnTo>
                  <a:lnTo>
                    <a:pt x="288504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182672" y="3471672"/>
              <a:ext cx="294640" cy="21590"/>
            </a:xfrm>
            <a:custGeom>
              <a:avLst/>
              <a:gdLst/>
              <a:ahLst/>
              <a:cxnLst/>
              <a:rect l="l" t="t" r="r" b="b"/>
              <a:pathLst>
                <a:path w="294639" h="21589">
                  <a:moveTo>
                    <a:pt x="294327" y="0"/>
                  </a:moveTo>
                  <a:lnTo>
                    <a:pt x="21062" y="0"/>
                  </a:lnTo>
                  <a:lnTo>
                    <a:pt x="0" y="21336"/>
                  </a:lnTo>
                  <a:lnTo>
                    <a:pt x="272991" y="21336"/>
                  </a:lnTo>
                  <a:lnTo>
                    <a:pt x="294327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152583" y="3493008"/>
              <a:ext cx="303530" cy="30480"/>
            </a:xfrm>
            <a:custGeom>
              <a:avLst/>
              <a:gdLst/>
              <a:ahLst/>
              <a:cxnLst/>
              <a:rect l="l" t="t" r="r" b="b"/>
              <a:pathLst>
                <a:path w="303529" h="30479">
                  <a:moveTo>
                    <a:pt x="303080" y="0"/>
                  </a:moveTo>
                  <a:lnTo>
                    <a:pt x="30089" y="0"/>
                  </a:lnTo>
                  <a:lnTo>
                    <a:pt x="0" y="30480"/>
                  </a:lnTo>
                  <a:lnTo>
                    <a:pt x="272600" y="30480"/>
                  </a:lnTo>
                  <a:lnTo>
                    <a:pt x="303080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101423" y="3523500"/>
              <a:ext cx="323850" cy="52069"/>
            </a:xfrm>
            <a:custGeom>
              <a:avLst/>
              <a:gdLst/>
              <a:ahLst/>
              <a:cxnLst/>
              <a:rect l="l" t="t" r="r" b="b"/>
              <a:pathLst>
                <a:path w="323850" h="52070">
                  <a:moveTo>
                    <a:pt x="323748" y="0"/>
                  </a:moveTo>
                  <a:lnTo>
                    <a:pt x="51155" y="0"/>
                  </a:lnTo>
                  <a:lnTo>
                    <a:pt x="21069" y="30480"/>
                  </a:lnTo>
                  <a:lnTo>
                    <a:pt x="0" y="51816"/>
                  </a:lnTo>
                  <a:lnTo>
                    <a:pt x="271932" y="51816"/>
                  </a:lnTo>
                  <a:lnTo>
                    <a:pt x="293268" y="30480"/>
                  </a:lnTo>
                  <a:lnTo>
                    <a:pt x="323748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086387" y="3575304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980" y="0"/>
                  </a:moveTo>
                  <a:lnTo>
                    <a:pt x="15044" y="0"/>
                  </a:lnTo>
                  <a:lnTo>
                    <a:pt x="0" y="15240"/>
                  </a:lnTo>
                  <a:lnTo>
                    <a:pt x="271740" y="15240"/>
                  </a:lnTo>
                  <a:lnTo>
                    <a:pt x="28698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065324" y="3590544"/>
              <a:ext cx="293370" cy="21590"/>
            </a:xfrm>
            <a:custGeom>
              <a:avLst/>
              <a:gdLst/>
              <a:ahLst/>
              <a:cxnLst/>
              <a:rect l="l" t="t" r="r" b="b"/>
              <a:pathLst>
                <a:path w="293370" h="21589">
                  <a:moveTo>
                    <a:pt x="292803" y="0"/>
                  </a:moveTo>
                  <a:lnTo>
                    <a:pt x="21062" y="0"/>
                  </a:lnTo>
                  <a:lnTo>
                    <a:pt x="0" y="21336"/>
                  </a:lnTo>
                  <a:lnTo>
                    <a:pt x="271467" y="21336"/>
                  </a:lnTo>
                  <a:lnTo>
                    <a:pt x="29280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050280" y="3611880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511" y="0"/>
                  </a:moveTo>
                  <a:lnTo>
                    <a:pt x="15044" y="0"/>
                  </a:lnTo>
                  <a:lnTo>
                    <a:pt x="0" y="15239"/>
                  </a:lnTo>
                  <a:lnTo>
                    <a:pt x="271272" y="15239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050280" y="3151631"/>
              <a:ext cx="509270" cy="475615"/>
            </a:xfrm>
            <a:custGeom>
              <a:avLst/>
              <a:gdLst/>
              <a:ahLst/>
              <a:cxnLst/>
              <a:rect l="l" t="t" r="r" b="b"/>
              <a:pathLst>
                <a:path w="509270" h="475614">
                  <a:moveTo>
                    <a:pt x="0" y="0"/>
                  </a:moveTo>
                  <a:lnTo>
                    <a:pt x="271272" y="0"/>
                  </a:lnTo>
                  <a:lnTo>
                    <a:pt x="509016" y="237744"/>
                  </a:lnTo>
                  <a:lnTo>
                    <a:pt x="271272" y="475488"/>
                  </a:lnTo>
                  <a:lnTo>
                    <a:pt x="0" y="475488"/>
                  </a:lnTo>
                  <a:lnTo>
                    <a:pt x="234696" y="237744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420116" y="4239260"/>
            <a:ext cx="2108835" cy="116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200" b="1" spc="30" dirty="0">
                <a:solidFill>
                  <a:srgbClr val="B0000E"/>
                </a:solidFill>
                <a:latin typeface="Arial"/>
                <a:cs typeface="Arial"/>
              </a:rPr>
              <a:t>MTTF</a:t>
            </a:r>
            <a:r>
              <a:rPr sz="1200" b="1" spc="-50" dirty="0">
                <a:solidFill>
                  <a:srgbClr val="B0000E"/>
                </a:solidFill>
                <a:latin typeface="Arial"/>
                <a:cs typeface="Arial"/>
              </a:rPr>
              <a:t> </a:t>
            </a:r>
            <a:r>
              <a:rPr sz="1300" spc="15" dirty="0">
                <a:latin typeface="Arial MT"/>
                <a:cs typeface="Arial MT"/>
              </a:rPr>
              <a:t>(meant</a:t>
            </a:r>
            <a:r>
              <a:rPr sz="1300" spc="-7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time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10" dirty="0">
                <a:latin typeface="Arial MT"/>
                <a:cs typeface="Arial MT"/>
              </a:rPr>
              <a:t>to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failure)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influenced</a:t>
            </a:r>
            <a:r>
              <a:rPr sz="1300" spc="20" dirty="0">
                <a:latin typeface="Arial MT"/>
                <a:cs typeface="Arial MT"/>
              </a:rPr>
              <a:t> by</a:t>
            </a:r>
            <a:endParaRPr sz="13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60"/>
              </a:spcBef>
              <a:buClr>
                <a:srgbClr val="002896"/>
              </a:buClr>
              <a:buSzPct val="69230"/>
              <a:buFont typeface="Wingdings"/>
              <a:buChar char=""/>
              <a:tabLst>
                <a:tab pos="171450" algn="l"/>
              </a:tabLst>
            </a:pPr>
            <a:r>
              <a:rPr sz="1300" spc="20" dirty="0">
                <a:latin typeface="Arial MT"/>
                <a:cs typeface="Arial MT"/>
              </a:rPr>
              <a:t>Componen</a:t>
            </a:r>
            <a:r>
              <a:rPr sz="1300" spc="5" dirty="0">
                <a:latin typeface="Arial MT"/>
                <a:cs typeface="Arial MT"/>
              </a:rPr>
              <a:t>t</a:t>
            </a:r>
            <a:r>
              <a:rPr sz="1300" spc="-95" dirty="0">
                <a:latin typeface="Arial MT"/>
                <a:cs typeface="Arial MT"/>
              </a:rPr>
              <a:t> </a:t>
            </a:r>
            <a:r>
              <a:rPr sz="1300" spc="20" dirty="0">
                <a:latin typeface="Arial MT"/>
                <a:cs typeface="Arial MT"/>
              </a:rPr>
              <a:t>se</a:t>
            </a:r>
            <a:r>
              <a:rPr sz="1300" spc="-30" dirty="0">
                <a:latin typeface="Arial MT"/>
                <a:cs typeface="Arial MT"/>
              </a:rPr>
              <a:t>l</a:t>
            </a:r>
            <a:r>
              <a:rPr sz="1300" spc="15" dirty="0">
                <a:latin typeface="Arial MT"/>
                <a:cs typeface="Arial MT"/>
              </a:rPr>
              <a:t>ect</a:t>
            </a:r>
            <a:r>
              <a:rPr sz="1300" spc="-45" dirty="0">
                <a:latin typeface="Arial MT"/>
                <a:cs typeface="Arial MT"/>
              </a:rPr>
              <a:t>i</a:t>
            </a:r>
            <a:r>
              <a:rPr sz="1300" spc="20" dirty="0">
                <a:latin typeface="Arial MT"/>
                <a:cs typeface="Arial MT"/>
              </a:rPr>
              <a:t>on</a:t>
            </a:r>
            <a:endParaRPr sz="13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85"/>
              </a:spcBef>
              <a:buClr>
                <a:srgbClr val="002896"/>
              </a:buClr>
              <a:buSzPct val="69230"/>
              <a:buFont typeface="Wingdings"/>
              <a:buChar char=""/>
              <a:tabLst>
                <a:tab pos="171450" algn="l"/>
              </a:tabLst>
            </a:pPr>
            <a:r>
              <a:rPr sz="1300" spc="15" dirty="0">
                <a:latin typeface="Arial MT"/>
                <a:cs typeface="Arial MT"/>
              </a:rPr>
              <a:t>Environment</a:t>
            </a:r>
            <a:endParaRPr sz="130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360"/>
              </a:spcBef>
              <a:buClr>
                <a:srgbClr val="002896"/>
              </a:buClr>
              <a:buSzPct val="69230"/>
              <a:buFont typeface="Wingdings"/>
              <a:buChar char=""/>
              <a:tabLst>
                <a:tab pos="171450" algn="l"/>
              </a:tabLst>
            </a:pPr>
            <a:r>
              <a:rPr sz="1300" spc="10" dirty="0">
                <a:latin typeface="Arial MT"/>
                <a:cs typeface="Arial MT"/>
              </a:rPr>
              <a:t>Redundancy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20675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Single</a:t>
            </a:r>
            <a:r>
              <a:rPr sz="1400" b="1" spc="5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computer</a:t>
            </a:r>
            <a:r>
              <a:rPr sz="1400" b="1" spc="6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25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10683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862327" y="2298192"/>
            <a:ext cx="7641590" cy="4041775"/>
            <a:chOff x="1862327" y="2298192"/>
            <a:chExt cx="7641590" cy="4041775"/>
          </a:xfrm>
        </p:grpSpPr>
        <p:sp>
          <p:nvSpPr>
            <p:cNvPr id="5" name="object 5"/>
            <p:cNvSpPr/>
            <p:nvPr/>
          </p:nvSpPr>
          <p:spPr>
            <a:xfrm>
              <a:off x="1862327" y="2298192"/>
              <a:ext cx="7641590" cy="4041775"/>
            </a:xfrm>
            <a:custGeom>
              <a:avLst/>
              <a:gdLst/>
              <a:ahLst/>
              <a:cxnLst/>
              <a:rect l="l" t="t" r="r" b="b"/>
              <a:pathLst>
                <a:path w="7641590" h="4041775">
                  <a:moveTo>
                    <a:pt x="7641336" y="0"/>
                  </a:moveTo>
                  <a:lnTo>
                    <a:pt x="0" y="0"/>
                  </a:lnTo>
                  <a:lnTo>
                    <a:pt x="0" y="4041648"/>
                  </a:lnTo>
                  <a:lnTo>
                    <a:pt x="7641336" y="4041648"/>
                  </a:lnTo>
                  <a:lnTo>
                    <a:pt x="764133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7672" y="6182106"/>
              <a:ext cx="3581400" cy="0"/>
            </a:xfrm>
            <a:custGeom>
              <a:avLst/>
              <a:gdLst/>
              <a:ahLst/>
              <a:cxnLst/>
              <a:rect l="l" t="t" r="r" b="b"/>
              <a:pathLst>
                <a:path w="3581400">
                  <a:moveTo>
                    <a:pt x="0" y="0"/>
                  </a:moveTo>
                  <a:lnTo>
                    <a:pt x="3581400" y="0"/>
                  </a:lnTo>
                </a:path>
              </a:pathLst>
            </a:custGeom>
            <a:ln w="761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42882" y="2395728"/>
              <a:ext cx="0" cy="3782695"/>
            </a:xfrm>
            <a:custGeom>
              <a:avLst/>
              <a:gdLst/>
              <a:ahLst/>
              <a:cxnLst/>
              <a:rect l="l" t="t" r="r" b="b"/>
              <a:pathLst>
                <a:path h="3782695">
                  <a:moveTo>
                    <a:pt x="0" y="0"/>
                  </a:moveTo>
                  <a:lnTo>
                    <a:pt x="0" y="3782567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7672" y="2395728"/>
              <a:ext cx="3581400" cy="3782695"/>
            </a:xfrm>
            <a:custGeom>
              <a:avLst/>
              <a:gdLst/>
              <a:ahLst/>
              <a:cxnLst/>
              <a:rect l="l" t="t" r="r" b="b"/>
              <a:pathLst>
                <a:path w="3581400" h="3782695">
                  <a:moveTo>
                    <a:pt x="3581400" y="0"/>
                  </a:moveTo>
                  <a:lnTo>
                    <a:pt x="0" y="0"/>
                  </a:lnTo>
                  <a:lnTo>
                    <a:pt x="0" y="3782568"/>
                  </a:lnTo>
                  <a:lnTo>
                    <a:pt x="3581400" y="3782568"/>
                  </a:lnTo>
                  <a:lnTo>
                    <a:pt x="358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7672" y="2395728"/>
              <a:ext cx="3581400" cy="3782695"/>
            </a:xfrm>
            <a:custGeom>
              <a:avLst/>
              <a:gdLst/>
              <a:ahLst/>
              <a:cxnLst/>
              <a:rect l="l" t="t" r="r" b="b"/>
              <a:pathLst>
                <a:path w="3581400" h="3782695">
                  <a:moveTo>
                    <a:pt x="0" y="0"/>
                  </a:moveTo>
                  <a:lnTo>
                    <a:pt x="3581400" y="0"/>
                  </a:lnTo>
                  <a:lnTo>
                    <a:pt x="3581400" y="3782568"/>
                  </a:lnTo>
                  <a:lnTo>
                    <a:pt x="0" y="378256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5959" y="6182106"/>
              <a:ext cx="3648710" cy="0"/>
            </a:xfrm>
            <a:custGeom>
              <a:avLst/>
              <a:gdLst/>
              <a:ahLst/>
              <a:cxnLst/>
              <a:rect l="l" t="t" r="r" b="b"/>
              <a:pathLst>
                <a:path w="3648710">
                  <a:moveTo>
                    <a:pt x="0" y="0"/>
                  </a:moveTo>
                  <a:lnTo>
                    <a:pt x="3648455" y="0"/>
                  </a:lnTo>
                </a:path>
              </a:pathLst>
            </a:custGeom>
            <a:ln w="761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18225" y="2395728"/>
              <a:ext cx="0" cy="3782695"/>
            </a:xfrm>
            <a:custGeom>
              <a:avLst/>
              <a:gdLst/>
              <a:ahLst/>
              <a:cxnLst/>
              <a:rect l="l" t="t" r="r" b="b"/>
              <a:pathLst>
                <a:path h="3782695">
                  <a:moveTo>
                    <a:pt x="0" y="0"/>
                  </a:moveTo>
                  <a:lnTo>
                    <a:pt x="0" y="3782567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5959" y="2395728"/>
              <a:ext cx="3648710" cy="3782695"/>
            </a:xfrm>
            <a:custGeom>
              <a:avLst/>
              <a:gdLst/>
              <a:ahLst/>
              <a:cxnLst/>
              <a:rect l="l" t="t" r="r" b="b"/>
              <a:pathLst>
                <a:path w="3648710" h="3782695">
                  <a:moveTo>
                    <a:pt x="3648456" y="0"/>
                  </a:moveTo>
                  <a:lnTo>
                    <a:pt x="0" y="0"/>
                  </a:lnTo>
                  <a:lnTo>
                    <a:pt x="0" y="3782568"/>
                  </a:lnTo>
                  <a:lnTo>
                    <a:pt x="3648456" y="3782568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5959" y="2395728"/>
              <a:ext cx="3648710" cy="3782695"/>
            </a:xfrm>
            <a:custGeom>
              <a:avLst/>
              <a:gdLst/>
              <a:ahLst/>
              <a:cxnLst/>
              <a:rect l="l" t="t" r="r" b="b"/>
              <a:pathLst>
                <a:path w="3648710" h="3782695">
                  <a:moveTo>
                    <a:pt x="0" y="0"/>
                  </a:moveTo>
                  <a:lnTo>
                    <a:pt x="3648456" y="0"/>
                  </a:lnTo>
                  <a:lnTo>
                    <a:pt x="3648456" y="3782568"/>
                  </a:lnTo>
                  <a:lnTo>
                    <a:pt x="0" y="378256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57671" y="2689657"/>
            <a:ext cx="3581400" cy="14274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630"/>
              </a:spcBef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All</a:t>
            </a:r>
            <a:r>
              <a:rPr sz="1400" spc="-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functions</a:t>
            </a:r>
            <a:r>
              <a:rPr sz="1400" spc="3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one</a:t>
            </a:r>
            <a:r>
              <a:rPr sz="1400" spc="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computer</a:t>
            </a:r>
            <a:endParaRPr sz="1400">
              <a:latin typeface="Arial MT"/>
              <a:cs typeface="Arial MT"/>
            </a:endParaRPr>
          </a:p>
          <a:p>
            <a:pPr marL="179705" indent="-159385">
              <a:lnSpc>
                <a:spcPct val="100000"/>
              </a:lnSpc>
              <a:spcBef>
                <a:spcPts val="525"/>
              </a:spcBef>
              <a:buChar char="–"/>
              <a:tabLst>
                <a:tab pos="180340" algn="l"/>
              </a:tabLst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Local</a:t>
            </a:r>
            <a:r>
              <a:rPr sz="1400" spc="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HMI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endParaRPr sz="1400">
              <a:latin typeface="Arial MT"/>
              <a:cs typeface="Arial MT"/>
            </a:endParaRPr>
          </a:p>
          <a:p>
            <a:pPr marL="179705" indent="-159385">
              <a:lnSpc>
                <a:spcPct val="100000"/>
              </a:lnSpc>
              <a:spcBef>
                <a:spcPts val="530"/>
              </a:spcBef>
              <a:buChar char="–"/>
              <a:tabLst>
                <a:tab pos="18034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r>
              <a:rPr sz="1400" spc="1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gateway</a:t>
            </a:r>
            <a:endParaRPr sz="14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525"/>
              </a:spcBef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Solution</a:t>
            </a:r>
            <a:r>
              <a:rPr sz="1400" spc="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 especially</a:t>
            </a:r>
            <a:r>
              <a:rPr sz="1400" spc="6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suitable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for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e.g.</a:t>
            </a:r>
            <a:endParaRPr sz="1400">
              <a:latin typeface="Arial MT"/>
              <a:cs typeface="Arial MT"/>
            </a:endParaRPr>
          </a:p>
          <a:p>
            <a:pPr marL="179705" indent="-159385">
              <a:lnSpc>
                <a:spcPct val="100000"/>
              </a:lnSpc>
              <a:spcBef>
                <a:spcPts val="530"/>
              </a:spcBef>
              <a:buChar char="–"/>
              <a:tabLst>
                <a:tab pos="180340" algn="l"/>
              </a:tabLst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Small</a:t>
            </a:r>
            <a:r>
              <a:rPr sz="1400" spc="-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55520" y="2926080"/>
            <a:ext cx="3220720" cy="2425065"/>
            <a:chOff x="2255520" y="2926080"/>
            <a:chExt cx="3220720" cy="2425065"/>
          </a:xfrm>
        </p:grpSpPr>
        <p:sp>
          <p:nvSpPr>
            <p:cNvPr id="16" name="object 16"/>
            <p:cNvSpPr/>
            <p:nvPr/>
          </p:nvSpPr>
          <p:spPr>
            <a:xfrm>
              <a:off x="3837431" y="4468368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161544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4663" y="4666488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>
                  <a:moveTo>
                    <a:pt x="0" y="0"/>
                  </a:moveTo>
                  <a:lnTo>
                    <a:pt x="3130296" y="0"/>
                  </a:lnTo>
                </a:path>
              </a:pathLst>
            </a:custGeom>
            <a:ln w="24384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93263" y="4657344"/>
              <a:ext cx="948055" cy="390525"/>
            </a:xfrm>
            <a:custGeom>
              <a:avLst/>
              <a:gdLst/>
              <a:ahLst/>
              <a:cxnLst/>
              <a:rect l="l" t="t" r="r" b="b"/>
              <a:pathLst>
                <a:path w="948054" h="390525">
                  <a:moveTo>
                    <a:pt x="947927" y="0"/>
                  </a:moveTo>
                  <a:lnTo>
                    <a:pt x="947927" y="390144"/>
                  </a:lnTo>
                </a:path>
                <a:path w="948054" h="390525">
                  <a:moveTo>
                    <a:pt x="0" y="0"/>
                  </a:moveTo>
                  <a:lnTo>
                    <a:pt x="0" y="39014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4799" y="4672584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94175" y="4910328"/>
              <a:ext cx="844550" cy="429895"/>
            </a:xfrm>
            <a:custGeom>
              <a:avLst/>
              <a:gdLst/>
              <a:ahLst/>
              <a:cxnLst/>
              <a:rect l="l" t="t" r="r" b="b"/>
              <a:pathLst>
                <a:path w="844550" h="429895">
                  <a:moveTo>
                    <a:pt x="0" y="0"/>
                  </a:moveTo>
                  <a:lnTo>
                    <a:pt x="844296" y="0"/>
                  </a:lnTo>
                  <a:lnTo>
                    <a:pt x="844296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4550" h="429895">
                  <a:moveTo>
                    <a:pt x="3048" y="6095"/>
                  </a:moveTo>
                  <a:lnTo>
                    <a:pt x="838200" y="6095"/>
                  </a:lnTo>
                  <a:lnTo>
                    <a:pt x="838200" y="426719"/>
                  </a:lnTo>
                  <a:lnTo>
                    <a:pt x="3048" y="426719"/>
                  </a:lnTo>
                  <a:lnTo>
                    <a:pt x="3048" y="6095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0752" y="4946904"/>
              <a:ext cx="512445" cy="262255"/>
            </a:xfrm>
            <a:custGeom>
              <a:avLst/>
              <a:gdLst/>
              <a:ahLst/>
              <a:cxnLst/>
              <a:rect l="l" t="t" r="r" b="b"/>
              <a:pathLst>
                <a:path w="512445" h="262254">
                  <a:moveTo>
                    <a:pt x="512064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0752" y="4946904"/>
              <a:ext cx="512445" cy="262255"/>
            </a:xfrm>
            <a:custGeom>
              <a:avLst/>
              <a:gdLst/>
              <a:ahLst/>
              <a:cxnLst/>
              <a:rect l="l" t="t" r="r" b="b"/>
              <a:pathLst>
                <a:path w="512445" h="262254">
                  <a:moveTo>
                    <a:pt x="0" y="262128"/>
                  </a:moveTo>
                  <a:lnTo>
                    <a:pt x="0" y="0"/>
                  </a:lnTo>
                  <a:lnTo>
                    <a:pt x="512064" y="0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76344" y="4916424"/>
              <a:ext cx="256540" cy="421005"/>
            </a:xfrm>
            <a:custGeom>
              <a:avLst/>
              <a:gdLst/>
              <a:ahLst/>
              <a:cxnLst/>
              <a:rect l="l" t="t" r="r" b="b"/>
              <a:pathLst>
                <a:path w="256539" h="421004">
                  <a:moveTo>
                    <a:pt x="0" y="0"/>
                  </a:moveTo>
                  <a:lnTo>
                    <a:pt x="256031" y="0"/>
                  </a:lnTo>
                  <a:lnTo>
                    <a:pt x="256031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30752" y="4946904"/>
              <a:ext cx="512445" cy="262255"/>
            </a:xfrm>
            <a:custGeom>
              <a:avLst/>
              <a:gdLst/>
              <a:ahLst/>
              <a:cxnLst/>
              <a:rect l="l" t="t" r="r" b="b"/>
              <a:pathLst>
                <a:path w="512445" h="262254">
                  <a:moveTo>
                    <a:pt x="0" y="262128"/>
                  </a:moveTo>
                  <a:lnTo>
                    <a:pt x="0" y="0"/>
                  </a:lnTo>
                  <a:lnTo>
                    <a:pt x="512064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3107" y="4945380"/>
              <a:ext cx="222504" cy="3688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45023" y="4657344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0"/>
                  </a:moveTo>
                  <a:lnTo>
                    <a:pt x="0" y="262128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5223" y="4666488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19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29911" y="4916424"/>
              <a:ext cx="841375" cy="429895"/>
            </a:xfrm>
            <a:custGeom>
              <a:avLst/>
              <a:gdLst/>
              <a:ahLst/>
              <a:cxnLst/>
              <a:rect l="l" t="t" r="r" b="b"/>
              <a:pathLst>
                <a:path w="841375" h="429895">
                  <a:moveTo>
                    <a:pt x="0" y="0"/>
                  </a:moveTo>
                  <a:lnTo>
                    <a:pt x="841248" y="0"/>
                  </a:lnTo>
                  <a:lnTo>
                    <a:pt x="841248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1375" h="429895">
                  <a:moveTo>
                    <a:pt x="3048" y="3048"/>
                  </a:moveTo>
                  <a:lnTo>
                    <a:pt x="838200" y="3048"/>
                  </a:lnTo>
                  <a:lnTo>
                    <a:pt x="838200" y="423672"/>
                  </a:lnTo>
                  <a:lnTo>
                    <a:pt x="3048" y="423672"/>
                  </a:lnTo>
                  <a:lnTo>
                    <a:pt x="3048" y="304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3440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51511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63440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0" y="265175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5175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09032" y="4919472"/>
              <a:ext cx="259079" cy="421005"/>
            </a:xfrm>
            <a:custGeom>
              <a:avLst/>
              <a:gdLst/>
              <a:ahLst/>
              <a:cxnLst/>
              <a:rect l="l" t="t" r="r" b="b"/>
              <a:pathLst>
                <a:path w="259079" h="421004">
                  <a:moveTo>
                    <a:pt x="0" y="0"/>
                  </a:moveTo>
                  <a:lnTo>
                    <a:pt x="259080" y="0"/>
                  </a:lnTo>
                  <a:lnTo>
                    <a:pt x="259080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63440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0" y="265175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8844" y="4948428"/>
              <a:ext cx="219456" cy="3688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7832" y="4910328"/>
              <a:ext cx="426720" cy="4236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0151" y="4916424"/>
              <a:ext cx="423672" cy="4236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5520" y="4904232"/>
              <a:ext cx="426719" cy="4267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304031" y="3017520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1057655" y="0"/>
                  </a:moveTo>
                  <a:lnTo>
                    <a:pt x="18287" y="0"/>
                  </a:lnTo>
                  <a:lnTo>
                    <a:pt x="0" y="18288"/>
                  </a:lnTo>
                  <a:lnTo>
                    <a:pt x="0" y="728472"/>
                  </a:lnTo>
                  <a:lnTo>
                    <a:pt x="18287" y="743712"/>
                  </a:lnTo>
                  <a:lnTo>
                    <a:pt x="1057655" y="743712"/>
                  </a:lnTo>
                  <a:lnTo>
                    <a:pt x="1072895" y="728472"/>
                  </a:lnTo>
                  <a:lnTo>
                    <a:pt x="1072895" y="18288"/>
                  </a:lnTo>
                  <a:lnTo>
                    <a:pt x="1057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4031" y="3017520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414527" y="743712"/>
                  </a:moveTo>
                  <a:lnTo>
                    <a:pt x="18287" y="743712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7655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7655" y="743712"/>
                  </a:lnTo>
                  <a:lnTo>
                    <a:pt x="661415" y="743712"/>
                  </a:lnTo>
                  <a:lnTo>
                    <a:pt x="414527" y="743712"/>
                  </a:lnTo>
                  <a:close/>
                </a:path>
                <a:path w="1073150" h="744220">
                  <a:moveTo>
                    <a:pt x="414527" y="743712"/>
                  </a:moveTo>
                  <a:lnTo>
                    <a:pt x="661415" y="743712"/>
                  </a:lnTo>
                  <a:lnTo>
                    <a:pt x="414527" y="743712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95472" y="3105912"/>
              <a:ext cx="893444" cy="533400"/>
            </a:xfrm>
            <a:custGeom>
              <a:avLst/>
              <a:gdLst/>
              <a:ahLst/>
              <a:cxnLst/>
              <a:rect l="l" t="t" r="r" b="b"/>
              <a:pathLst>
                <a:path w="893445" h="533400">
                  <a:moveTo>
                    <a:pt x="893064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93064" y="533400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95472" y="3105912"/>
              <a:ext cx="893444" cy="533400"/>
            </a:xfrm>
            <a:custGeom>
              <a:avLst/>
              <a:gdLst/>
              <a:ahLst/>
              <a:cxnLst/>
              <a:rect l="l" t="t" r="r" b="b"/>
              <a:pathLst>
                <a:path w="893445" h="533400">
                  <a:moveTo>
                    <a:pt x="0" y="0"/>
                  </a:moveTo>
                  <a:lnTo>
                    <a:pt x="893064" y="0"/>
                  </a:lnTo>
                  <a:lnTo>
                    <a:pt x="89306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04031" y="3017520"/>
              <a:ext cx="1076325" cy="746760"/>
            </a:xfrm>
            <a:custGeom>
              <a:avLst/>
              <a:gdLst/>
              <a:ahLst/>
              <a:cxnLst/>
              <a:rect l="l" t="t" r="r" b="b"/>
              <a:pathLst>
                <a:path w="1076325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5240"/>
                  </a:lnTo>
                  <a:lnTo>
                    <a:pt x="18287" y="0"/>
                  </a:lnTo>
                  <a:lnTo>
                    <a:pt x="1057655" y="0"/>
                  </a:lnTo>
                  <a:lnTo>
                    <a:pt x="1075943" y="15240"/>
                  </a:lnTo>
                  <a:lnTo>
                    <a:pt x="1075943" y="728472"/>
                  </a:lnTo>
                  <a:lnTo>
                    <a:pt x="1057655" y="746760"/>
                  </a:lnTo>
                  <a:lnTo>
                    <a:pt x="661415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18559" y="3756660"/>
              <a:ext cx="247015" cy="15240"/>
            </a:xfrm>
            <a:custGeom>
              <a:avLst/>
              <a:gdLst/>
              <a:ahLst/>
              <a:cxnLst/>
              <a:rect l="l" t="t" r="r" b="b"/>
              <a:pathLst>
                <a:path w="247014" h="15239">
                  <a:moveTo>
                    <a:pt x="0" y="15240"/>
                  </a:moveTo>
                  <a:lnTo>
                    <a:pt x="246888" y="15240"/>
                  </a:lnTo>
                  <a:lnTo>
                    <a:pt x="246888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33215" y="3764280"/>
              <a:ext cx="417830" cy="201295"/>
            </a:xfrm>
            <a:custGeom>
              <a:avLst/>
              <a:gdLst/>
              <a:ahLst/>
              <a:cxnLst/>
              <a:rect l="l" t="t" r="r" b="b"/>
              <a:pathLst>
                <a:path w="417829" h="201295">
                  <a:moveTo>
                    <a:pt x="210312" y="0"/>
                  </a:moveTo>
                  <a:lnTo>
                    <a:pt x="210312" y="201168"/>
                  </a:lnTo>
                </a:path>
                <a:path w="417829" h="201295">
                  <a:moveTo>
                    <a:pt x="0" y="201168"/>
                  </a:moveTo>
                  <a:lnTo>
                    <a:pt x="417576" y="201168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5471" y="3090672"/>
              <a:ext cx="886968" cy="5516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8708" y="3073908"/>
              <a:ext cx="917448" cy="58521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386327" y="3081528"/>
              <a:ext cx="902335" cy="570230"/>
            </a:xfrm>
            <a:custGeom>
              <a:avLst/>
              <a:gdLst/>
              <a:ahLst/>
              <a:cxnLst/>
              <a:rect l="l" t="t" r="r" b="b"/>
              <a:pathLst>
                <a:path w="902335" h="570229">
                  <a:moveTo>
                    <a:pt x="0" y="0"/>
                  </a:moveTo>
                  <a:lnTo>
                    <a:pt x="902208" y="0"/>
                  </a:lnTo>
                  <a:lnTo>
                    <a:pt x="902208" y="569976"/>
                  </a:lnTo>
                  <a:lnTo>
                    <a:pt x="0" y="569976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43911" y="4319016"/>
              <a:ext cx="1021080" cy="3175"/>
            </a:xfrm>
            <a:custGeom>
              <a:avLst/>
              <a:gdLst/>
              <a:ahLst/>
              <a:cxnLst/>
              <a:rect l="l" t="t" r="r" b="b"/>
              <a:pathLst>
                <a:path w="1021079" h="3175">
                  <a:moveTo>
                    <a:pt x="0" y="0"/>
                  </a:moveTo>
                  <a:lnTo>
                    <a:pt x="1021080" y="3048"/>
                  </a:lnTo>
                </a:path>
              </a:pathLst>
            </a:custGeom>
            <a:ln w="2438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16480" y="2926080"/>
              <a:ext cx="73660" cy="1396365"/>
            </a:xfrm>
            <a:custGeom>
              <a:avLst/>
              <a:gdLst/>
              <a:ahLst/>
              <a:cxnLst/>
              <a:rect l="l" t="t" r="r" b="b"/>
              <a:pathLst>
                <a:path w="73660" h="1396364">
                  <a:moveTo>
                    <a:pt x="48767" y="64008"/>
                  </a:moveTo>
                  <a:lnTo>
                    <a:pt x="24383" y="64008"/>
                  </a:lnTo>
                  <a:lnTo>
                    <a:pt x="15239" y="1395984"/>
                  </a:lnTo>
                  <a:lnTo>
                    <a:pt x="39623" y="1395984"/>
                  </a:lnTo>
                  <a:lnTo>
                    <a:pt x="48767" y="64008"/>
                  </a:lnTo>
                  <a:close/>
                </a:path>
                <a:path w="73660" h="1396364">
                  <a:moveTo>
                    <a:pt x="36575" y="0"/>
                  </a:moveTo>
                  <a:lnTo>
                    <a:pt x="0" y="76200"/>
                  </a:lnTo>
                  <a:lnTo>
                    <a:pt x="24300" y="76200"/>
                  </a:lnTo>
                  <a:lnTo>
                    <a:pt x="24383" y="64008"/>
                  </a:lnTo>
                  <a:lnTo>
                    <a:pt x="67299" y="64008"/>
                  </a:lnTo>
                  <a:lnTo>
                    <a:pt x="36575" y="0"/>
                  </a:lnTo>
                  <a:close/>
                </a:path>
                <a:path w="73660" h="1396364">
                  <a:moveTo>
                    <a:pt x="67299" y="64008"/>
                  </a:moveTo>
                  <a:lnTo>
                    <a:pt x="48767" y="64008"/>
                  </a:lnTo>
                  <a:lnTo>
                    <a:pt x="48684" y="76200"/>
                  </a:lnTo>
                  <a:lnTo>
                    <a:pt x="73151" y="76200"/>
                  </a:lnTo>
                  <a:lnTo>
                    <a:pt x="67299" y="64008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7832" y="4108704"/>
              <a:ext cx="1225296" cy="420623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965960" y="2395728"/>
            <a:ext cx="3648710" cy="2131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  <a:spcBef>
                <a:spcPts val="730"/>
              </a:spcBef>
            </a:pPr>
            <a:endParaRPr lang="en-IN" sz="900" dirty="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  <a:spcBef>
                <a:spcPts val="730"/>
              </a:spcBef>
            </a:pPr>
            <a:r>
              <a:rPr lang="en-IN" sz="9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MHMI/SHMI/GATEWAY</a:t>
            </a:r>
            <a:endParaRPr sz="8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 MT"/>
              <a:cs typeface="Arial MT"/>
            </a:endParaRPr>
          </a:p>
          <a:p>
            <a:pPr marR="328930" algn="r">
              <a:lnSpc>
                <a:spcPct val="100000"/>
              </a:lnSpc>
            </a:pP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HMI</a:t>
            </a:r>
            <a:r>
              <a:rPr sz="800" spc="-3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0025"/>
                </a:solidFill>
                <a:latin typeface="Arial MT"/>
                <a:cs typeface="Arial MT"/>
              </a:rPr>
              <a:t>cum</a:t>
            </a:r>
            <a:r>
              <a:rPr sz="800" spc="-1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FF0025"/>
                </a:solidFill>
                <a:latin typeface="Arial MT"/>
                <a:cs typeface="Arial MT"/>
              </a:rPr>
              <a:t>Gateway</a:t>
            </a:r>
            <a:endParaRPr sz="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>
          <a:xfrm>
            <a:off x="927100" y="76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Advantages of Automation</a:t>
            </a:r>
            <a:endParaRPr lang="en-IN" altLang="en-US" dirty="0" smtClean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927100" y="914400"/>
            <a:ext cx="7772400" cy="6064250"/>
          </a:xfrm>
        </p:spPr>
        <p:txBody>
          <a:bodyPr lIns="92075" tIns="46038" rIns="92075" bIns="46038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LOCAL &amp; REMOTE GRAPHICAL VISUALISATION OF ELECTRICAL DIAGRAMS OF BAY &amp; SYSTEM VIEWS.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ALARM PAGES &amp; SOE ARE DISPLAYED AND PRINTABLE. 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TREND WINDOWS: SEVERAL CURVES CAN BE FULLY CUSTOMISED BY THE OPERATOR.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CONTROL WITH THE “SELECT-BEFORE OPERATE” SECURITY COMMANDS.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SAVING OF HISTORICAL FILES.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SYSTEM CONFIGUARATION SCREEN.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TIME SYNCHRONISATION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MONITORING OF CIRCUIT BREAKER.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MONITORING OF TRANSFORMER.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MONITORING OF CTs, PTs, &amp; CVTs.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MONITORING OF RELAYS, ENERGY METERS &amp; PANEL METERS.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CONFIGUARATION OF RELAYS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DISTURBANCE RECORD VIEW.</a:t>
            </a:r>
          </a:p>
        </p:txBody>
      </p:sp>
    </p:spTree>
    <p:extLst>
      <p:ext uri="{BB962C8B-B14F-4D97-AF65-F5344CB8AC3E}">
        <p14:creationId xmlns:p14="http://schemas.microsoft.com/office/powerpoint/2010/main" val="40003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20402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Distributed</a:t>
            </a:r>
            <a:r>
              <a:rPr sz="1400" b="1" spc="8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25"/>
                </a:solidFill>
                <a:latin typeface="Arial"/>
                <a:cs typeface="Arial"/>
              </a:rPr>
              <a:t>system</a:t>
            </a:r>
            <a:r>
              <a:rPr sz="1400" b="1" spc="1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(1/3)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10683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029967" y="2298192"/>
            <a:ext cx="7641590" cy="4041775"/>
            <a:chOff x="2029967" y="2298192"/>
            <a:chExt cx="7641590" cy="4041775"/>
          </a:xfrm>
        </p:grpSpPr>
        <p:sp>
          <p:nvSpPr>
            <p:cNvPr id="5" name="object 5"/>
            <p:cNvSpPr/>
            <p:nvPr/>
          </p:nvSpPr>
          <p:spPr>
            <a:xfrm>
              <a:off x="2029967" y="2298192"/>
              <a:ext cx="7641590" cy="4041775"/>
            </a:xfrm>
            <a:custGeom>
              <a:avLst/>
              <a:gdLst/>
              <a:ahLst/>
              <a:cxnLst/>
              <a:rect l="l" t="t" r="r" b="b"/>
              <a:pathLst>
                <a:path w="7641590" h="4041775">
                  <a:moveTo>
                    <a:pt x="7641336" y="0"/>
                  </a:moveTo>
                  <a:lnTo>
                    <a:pt x="0" y="0"/>
                  </a:lnTo>
                  <a:lnTo>
                    <a:pt x="0" y="4041648"/>
                  </a:lnTo>
                  <a:lnTo>
                    <a:pt x="7641336" y="4041648"/>
                  </a:lnTo>
                  <a:lnTo>
                    <a:pt x="764133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9" y="6182106"/>
              <a:ext cx="3648710" cy="0"/>
            </a:xfrm>
            <a:custGeom>
              <a:avLst/>
              <a:gdLst/>
              <a:ahLst/>
              <a:cxnLst/>
              <a:rect l="l" t="t" r="r" b="b"/>
              <a:pathLst>
                <a:path w="3648710">
                  <a:moveTo>
                    <a:pt x="0" y="0"/>
                  </a:moveTo>
                  <a:lnTo>
                    <a:pt x="3648455" y="0"/>
                  </a:lnTo>
                </a:path>
              </a:pathLst>
            </a:custGeom>
            <a:ln w="761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5865" y="2395728"/>
              <a:ext cx="0" cy="3782695"/>
            </a:xfrm>
            <a:custGeom>
              <a:avLst/>
              <a:gdLst/>
              <a:ahLst/>
              <a:cxnLst/>
              <a:rect l="l" t="t" r="r" b="b"/>
              <a:pathLst>
                <a:path h="3782695">
                  <a:moveTo>
                    <a:pt x="0" y="0"/>
                  </a:moveTo>
                  <a:lnTo>
                    <a:pt x="0" y="3782567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599" y="2395728"/>
              <a:ext cx="3648710" cy="3782695"/>
            </a:xfrm>
            <a:custGeom>
              <a:avLst/>
              <a:gdLst/>
              <a:ahLst/>
              <a:cxnLst/>
              <a:rect l="l" t="t" r="r" b="b"/>
              <a:pathLst>
                <a:path w="3648710" h="3782695">
                  <a:moveTo>
                    <a:pt x="3648456" y="0"/>
                  </a:moveTo>
                  <a:lnTo>
                    <a:pt x="0" y="0"/>
                  </a:lnTo>
                  <a:lnTo>
                    <a:pt x="0" y="3782568"/>
                  </a:lnTo>
                  <a:lnTo>
                    <a:pt x="3648456" y="3782568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599" y="2395728"/>
              <a:ext cx="3648710" cy="3782695"/>
            </a:xfrm>
            <a:custGeom>
              <a:avLst/>
              <a:gdLst/>
              <a:ahLst/>
              <a:cxnLst/>
              <a:rect l="l" t="t" r="r" b="b"/>
              <a:pathLst>
                <a:path w="3648710" h="3782695">
                  <a:moveTo>
                    <a:pt x="0" y="0"/>
                  </a:moveTo>
                  <a:lnTo>
                    <a:pt x="3648456" y="0"/>
                  </a:lnTo>
                  <a:lnTo>
                    <a:pt x="3648456" y="3782568"/>
                  </a:lnTo>
                  <a:lnTo>
                    <a:pt x="0" y="378256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416873" y="2926080"/>
            <a:ext cx="3227070" cy="2425065"/>
            <a:chOff x="2416873" y="2926080"/>
            <a:chExt cx="3227070" cy="2425065"/>
          </a:xfrm>
        </p:grpSpPr>
        <p:sp>
          <p:nvSpPr>
            <p:cNvPr id="12" name="object 12"/>
            <p:cNvSpPr/>
            <p:nvPr/>
          </p:nvSpPr>
          <p:spPr>
            <a:xfrm>
              <a:off x="3337559" y="4483608"/>
              <a:ext cx="3175" cy="165100"/>
            </a:xfrm>
            <a:custGeom>
              <a:avLst/>
              <a:gdLst/>
              <a:ahLst/>
              <a:cxnLst/>
              <a:rect l="l" t="t" r="r" b="b"/>
              <a:pathLst>
                <a:path w="3175" h="165100">
                  <a:moveTo>
                    <a:pt x="1524" y="-7620"/>
                  </a:moveTo>
                  <a:lnTo>
                    <a:pt x="1524" y="172211"/>
                  </a:lnTo>
                </a:path>
              </a:pathLst>
            </a:custGeom>
            <a:ln w="1828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9255" y="4666488"/>
              <a:ext cx="3133725" cy="0"/>
            </a:xfrm>
            <a:custGeom>
              <a:avLst/>
              <a:gdLst/>
              <a:ahLst/>
              <a:cxnLst/>
              <a:rect l="l" t="t" r="r" b="b"/>
              <a:pathLst>
                <a:path w="3133725">
                  <a:moveTo>
                    <a:pt x="0" y="0"/>
                  </a:moveTo>
                  <a:lnTo>
                    <a:pt x="3133344" y="0"/>
                  </a:lnTo>
                </a:path>
              </a:pathLst>
            </a:custGeom>
            <a:ln w="24384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0903" y="4657344"/>
              <a:ext cx="948055" cy="390525"/>
            </a:xfrm>
            <a:custGeom>
              <a:avLst/>
              <a:gdLst/>
              <a:ahLst/>
              <a:cxnLst/>
              <a:rect l="l" t="t" r="r" b="b"/>
              <a:pathLst>
                <a:path w="948054" h="390525">
                  <a:moveTo>
                    <a:pt x="947927" y="0"/>
                  </a:moveTo>
                  <a:lnTo>
                    <a:pt x="947927" y="390144"/>
                  </a:lnTo>
                </a:path>
                <a:path w="948054" h="390525">
                  <a:moveTo>
                    <a:pt x="0" y="0"/>
                  </a:moveTo>
                  <a:lnTo>
                    <a:pt x="0" y="39014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2439" y="4672584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1815" y="4910328"/>
              <a:ext cx="841375" cy="429895"/>
            </a:xfrm>
            <a:custGeom>
              <a:avLst/>
              <a:gdLst/>
              <a:ahLst/>
              <a:cxnLst/>
              <a:rect l="l" t="t" r="r" b="b"/>
              <a:pathLst>
                <a:path w="841375" h="429895">
                  <a:moveTo>
                    <a:pt x="0" y="0"/>
                  </a:moveTo>
                  <a:lnTo>
                    <a:pt x="841248" y="0"/>
                  </a:lnTo>
                  <a:lnTo>
                    <a:pt x="841248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1375" h="429895">
                  <a:moveTo>
                    <a:pt x="3048" y="6095"/>
                  </a:moveTo>
                  <a:lnTo>
                    <a:pt x="838200" y="6095"/>
                  </a:lnTo>
                  <a:lnTo>
                    <a:pt x="838200" y="426719"/>
                  </a:lnTo>
                  <a:lnTo>
                    <a:pt x="3048" y="426719"/>
                  </a:lnTo>
                  <a:lnTo>
                    <a:pt x="3048" y="6095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95343" y="4946904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515112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95343" y="4946904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40935" y="4916424"/>
              <a:ext cx="259079" cy="421005"/>
            </a:xfrm>
            <a:custGeom>
              <a:avLst/>
              <a:gdLst/>
              <a:ahLst/>
              <a:cxnLst/>
              <a:rect l="l" t="t" r="r" b="b"/>
              <a:pathLst>
                <a:path w="259079" h="421004">
                  <a:moveTo>
                    <a:pt x="0" y="0"/>
                  </a:moveTo>
                  <a:lnTo>
                    <a:pt x="259080" y="0"/>
                  </a:lnTo>
                  <a:lnTo>
                    <a:pt x="259080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95343" y="4946904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0747" y="4945380"/>
              <a:ext cx="219456" cy="3688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12664" y="4657344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0"/>
                  </a:moveTo>
                  <a:lnTo>
                    <a:pt x="0" y="262128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2864" y="4666488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19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97551" y="4916424"/>
              <a:ext cx="841375" cy="429895"/>
            </a:xfrm>
            <a:custGeom>
              <a:avLst/>
              <a:gdLst/>
              <a:ahLst/>
              <a:cxnLst/>
              <a:rect l="l" t="t" r="r" b="b"/>
              <a:pathLst>
                <a:path w="841375" h="429895">
                  <a:moveTo>
                    <a:pt x="0" y="0"/>
                  </a:moveTo>
                  <a:lnTo>
                    <a:pt x="841248" y="0"/>
                  </a:lnTo>
                  <a:lnTo>
                    <a:pt x="841248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1375" h="429895">
                  <a:moveTo>
                    <a:pt x="3048" y="3048"/>
                  </a:moveTo>
                  <a:lnTo>
                    <a:pt x="838200" y="3048"/>
                  </a:lnTo>
                  <a:lnTo>
                    <a:pt x="838200" y="423672"/>
                  </a:lnTo>
                  <a:lnTo>
                    <a:pt x="3048" y="423672"/>
                  </a:lnTo>
                  <a:lnTo>
                    <a:pt x="3048" y="304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31079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51511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31079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0" y="265175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5175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6671" y="4919472"/>
              <a:ext cx="259079" cy="421005"/>
            </a:xfrm>
            <a:custGeom>
              <a:avLst/>
              <a:gdLst/>
              <a:ahLst/>
              <a:cxnLst/>
              <a:rect l="l" t="t" r="r" b="b"/>
              <a:pathLst>
                <a:path w="259079" h="421004">
                  <a:moveTo>
                    <a:pt x="0" y="0"/>
                  </a:moveTo>
                  <a:lnTo>
                    <a:pt x="259080" y="0"/>
                  </a:lnTo>
                  <a:lnTo>
                    <a:pt x="259080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31079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0" y="265175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435" y="4948428"/>
              <a:ext cx="222504" cy="3688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8520" y="4910328"/>
              <a:ext cx="423671" cy="4236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7792" y="4916424"/>
              <a:ext cx="426719" cy="4236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3159" y="4904232"/>
              <a:ext cx="426719" cy="4267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191000" y="3072384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1054608" y="0"/>
                  </a:moveTo>
                  <a:lnTo>
                    <a:pt x="18287" y="0"/>
                  </a:lnTo>
                  <a:lnTo>
                    <a:pt x="0" y="18288"/>
                  </a:lnTo>
                  <a:lnTo>
                    <a:pt x="0" y="728472"/>
                  </a:lnTo>
                  <a:lnTo>
                    <a:pt x="18287" y="746760"/>
                  </a:lnTo>
                  <a:lnTo>
                    <a:pt x="1054608" y="746760"/>
                  </a:lnTo>
                  <a:lnTo>
                    <a:pt x="1072895" y="728472"/>
                  </a:lnTo>
                  <a:lnTo>
                    <a:pt x="1072895" y="18288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91000" y="3072384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58367" y="746760"/>
                  </a:lnTo>
                  <a:lnTo>
                    <a:pt x="414527" y="746760"/>
                  </a:lnTo>
                  <a:close/>
                </a:path>
                <a:path w="1073150" h="746760">
                  <a:moveTo>
                    <a:pt x="414527" y="746760"/>
                  </a:moveTo>
                  <a:lnTo>
                    <a:pt x="658367" y="746760"/>
                  </a:lnTo>
                  <a:lnTo>
                    <a:pt x="414527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2439" y="3160776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890016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90016" y="53340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2439" y="3160776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0" y="0"/>
                  </a:moveTo>
                  <a:lnTo>
                    <a:pt x="890016" y="0"/>
                  </a:lnTo>
                  <a:lnTo>
                    <a:pt x="89001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91000" y="3072384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58367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05528" y="3811524"/>
              <a:ext cx="243840" cy="15240"/>
            </a:xfrm>
            <a:custGeom>
              <a:avLst/>
              <a:gdLst/>
              <a:ahLst/>
              <a:cxnLst/>
              <a:rect l="l" t="t" r="r" b="b"/>
              <a:pathLst>
                <a:path w="243839" h="15239">
                  <a:moveTo>
                    <a:pt x="0" y="15240"/>
                  </a:moveTo>
                  <a:lnTo>
                    <a:pt x="243840" y="15240"/>
                  </a:lnTo>
                  <a:lnTo>
                    <a:pt x="24384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7136" y="3819144"/>
              <a:ext cx="421005" cy="201295"/>
            </a:xfrm>
            <a:custGeom>
              <a:avLst/>
              <a:gdLst/>
              <a:ahLst/>
              <a:cxnLst/>
              <a:rect l="l" t="t" r="r" b="b"/>
              <a:pathLst>
                <a:path w="421004" h="201295">
                  <a:moveTo>
                    <a:pt x="210311" y="0"/>
                  </a:moveTo>
                  <a:lnTo>
                    <a:pt x="210311" y="201168"/>
                  </a:lnTo>
                </a:path>
                <a:path w="421004" h="201295">
                  <a:moveTo>
                    <a:pt x="0" y="201168"/>
                  </a:moveTo>
                  <a:lnTo>
                    <a:pt x="420623" y="201168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2440" y="3145536"/>
              <a:ext cx="883919" cy="5547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5675" y="3131820"/>
              <a:ext cx="917448" cy="58216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273295" y="3139440"/>
              <a:ext cx="902335" cy="567055"/>
            </a:xfrm>
            <a:custGeom>
              <a:avLst/>
              <a:gdLst/>
              <a:ahLst/>
              <a:cxnLst/>
              <a:rect l="l" t="t" r="r" b="b"/>
              <a:pathLst>
                <a:path w="902335" h="567054">
                  <a:moveTo>
                    <a:pt x="0" y="0"/>
                  </a:moveTo>
                  <a:lnTo>
                    <a:pt x="902208" y="0"/>
                  </a:lnTo>
                  <a:lnTo>
                    <a:pt x="902208" y="566928"/>
                  </a:lnTo>
                  <a:lnTo>
                    <a:pt x="0" y="56692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11551" y="4319016"/>
              <a:ext cx="1021080" cy="3175"/>
            </a:xfrm>
            <a:custGeom>
              <a:avLst/>
              <a:gdLst/>
              <a:ahLst/>
              <a:cxnLst/>
              <a:rect l="l" t="t" r="r" b="b"/>
              <a:pathLst>
                <a:path w="1021079" h="3175">
                  <a:moveTo>
                    <a:pt x="0" y="0"/>
                  </a:moveTo>
                  <a:lnTo>
                    <a:pt x="1021080" y="3048"/>
                  </a:lnTo>
                </a:path>
              </a:pathLst>
            </a:custGeom>
            <a:ln w="2438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84120" y="2926080"/>
              <a:ext cx="73660" cy="1396365"/>
            </a:xfrm>
            <a:custGeom>
              <a:avLst/>
              <a:gdLst/>
              <a:ahLst/>
              <a:cxnLst/>
              <a:rect l="l" t="t" r="r" b="b"/>
              <a:pathLst>
                <a:path w="73660" h="1396364">
                  <a:moveTo>
                    <a:pt x="48767" y="64008"/>
                  </a:moveTo>
                  <a:lnTo>
                    <a:pt x="24383" y="64008"/>
                  </a:lnTo>
                  <a:lnTo>
                    <a:pt x="15239" y="1395984"/>
                  </a:lnTo>
                  <a:lnTo>
                    <a:pt x="39623" y="1395984"/>
                  </a:lnTo>
                  <a:lnTo>
                    <a:pt x="48767" y="64008"/>
                  </a:lnTo>
                  <a:close/>
                </a:path>
                <a:path w="73660" h="1396364">
                  <a:moveTo>
                    <a:pt x="36575" y="0"/>
                  </a:moveTo>
                  <a:lnTo>
                    <a:pt x="0" y="76200"/>
                  </a:lnTo>
                  <a:lnTo>
                    <a:pt x="24300" y="76200"/>
                  </a:lnTo>
                  <a:lnTo>
                    <a:pt x="24383" y="64008"/>
                  </a:lnTo>
                  <a:lnTo>
                    <a:pt x="67299" y="64008"/>
                  </a:lnTo>
                  <a:lnTo>
                    <a:pt x="36575" y="0"/>
                  </a:lnTo>
                  <a:close/>
                </a:path>
                <a:path w="73660" h="1396364">
                  <a:moveTo>
                    <a:pt x="67299" y="64008"/>
                  </a:moveTo>
                  <a:lnTo>
                    <a:pt x="48767" y="64008"/>
                  </a:lnTo>
                  <a:lnTo>
                    <a:pt x="48684" y="76200"/>
                  </a:lnTo>
                  <a:lnTo>
                    <a:pt x="73151" y="76200"/>
                  </a:lnTo>
                  <a:lnTo>
                    <a:pt x="67299" y="64008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8815" y="4108704"/>
              <a:ext cx="1231392" cy="4206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2232" y="4105656"/>
              <a:ext cx="1225296" cy="41757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706111" y="4483608"/>
              <a:ext cx="3175" cy="165100"/>
            </a:xfrm>
            <a:custGeom>
              <a:avLst/>
              <a:gdLst/>
              <a:ahLst/>
              <a:cxnLst/>
              <a:rect l="l" t="t" r="r" b="b"/>
              <a:pathLst>
                <a:path w="3175" h="165100">
                  <a:moveTo>
                    <a:pt x="1524" y="-7620"/>
                  </a:moveTo>
                  <a:lnTo>
                    <a:pt x="1524" y="172211"/>
                  </a:lnTo>
                </a:path>
              </a:pathLst>
            </a:custGeom>
            <a:ln w="1828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191255" y="3888740"/>
            <a:ext cx="3994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FF0025"/>
                </a:solidFill>
                <a:latin typeface="Arial MT"/>
                <a:cs typeface="Arial MT"/>
              </a:rPr>
              <a:t>G</a:t>
            </a:r>
            <a:r>
              <a:rPr sz="800" spc="-30" dirty="0">
                <a:solidFill>
                  <a:srgbClr val="FF0025"/>
                </a:solidFill>
                <a:latin typeface="Arial MT"/>
                <a:cs typeface="Arial MT"/>
              </a:rPr>
              <a:t>a</a:t>
            </a: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t</a:t>
            </a:r>
            <a:r>
              <a:rPr sz="800" spc="-45" dirty="0">
                <a:solidFill>
                  <a:srgbClr val="FF0025"/>
                </a:solidFill>
                <a:latin typeface="Arial MT"/>
                <a:cs typeface="Arial MT"/>
              </a:rPr>
              <a:t>e</a:t>
            </a:r>
            <a:r>
              <a:rPr sz="800" spc="-30" dirty="0">
                <a:solidFill>
                  <a:srgbClr val="FF0025"/>
                </a:solidFill>
                <a:latin typeface="Arial MT"/>
                <a:cs typeface="Arial MT"/>
              </a:rPr>
              <a:t>w</a:t>
            </a: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ay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17591" y="3922267"/>
            <a:ext cx="1974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HMI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957315" y="2430780"/>
            <a:ext cx="3615054" cy="3789045"/>
            <a:chOff x="5957315" y="2430780"/>
            <a:chExt cx="3615054" cy="3789045"/>
          </a:xfrm>
        </p:grpSpPr>
        <p:sp>
          <p:nvSpPr>
            <p:cNvPr id="51" name="object 51"/>
            <p:cNvSpPr/>
            <p:nvPr/>
          </p:nvSpPr>
          <p:spPr>
            <a:xfrm>
              <a:off x="5964935" y="6215633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>
                  <a:moveTo>
                    <a:pt x="0" y="0"/>
                  </a:moveTo>
                  <a:lnTo>
                    <a:pt x="3599688" y="0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68433" y="2438400"/>
              <a:ext cx="0" cy="3773804"/>
            </a:xfrm>
            <a:custGeom>
              <a:avLst/>
              <a:gdLst/>
              <a:ahLst/>
              <a:cxnLst/>
              <a:rect l="l" t="t" r="r" b="b"/>
              <a:pathLst>
                <a:path h="3773804">
                  <a:moveTo>
                    <a:pt x="0" y="0"/>
                  </a:moveTo>
                  <a:lnTo>
                    <a:pt x="0" y="3773423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64935" y="2438400"/>
              <a:ext cx="3599815" cy="3773804"/>
            </a:xfrm>
            <a:custGeom>
              <a:avLst/>
              <a:gdLst/>
              <a:ahLst/>
              <a:cxnLst/>
              <a:rect l="l" t="t" r="r" b="b"/>
              <a:pathLst>
                <a:path w="3599815" h="3773804">
                  <a:moveTo>
                    <a:pt x="3599688" y="0"/>
                  </a:moveTo>
                  <a:lnTo>
                    <a:pt x="0" y="0"/>
                  </a:lnTo>
                  <a:lnTo>
                    <a:pt x="0" y="3773424"/>
                  </a:lnTo>
                  <a:lnTo>
                    <a:pt x="3599688" y="3773424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64935" y="2438400"/>
              <a:ext cx="3599815" cy="3773804"/>
            </a:xfrm>
            <a:custGeom>
              <a:avLst/>
              <a:gdLst/>
              <a:ahLst/>
              <a:cxnLst/>
              <a:rect l="l" t="t" r="r" b="b"/>
              <a:pathLst>
                <a:path w="3599815" h="3773804">
                  <a:moveTo>
                    <a:pt x="0" y="0"/>
                  </a:moveTo>
                  <a:lnTo>
                    <a:pt x="3599688" y="0"/>
                  </a:lnTo>
                  <a:lnTo>
                    <a:pt x="3599688" y="3773424"/>
                  </a:lnTo>
                  <a:lnTo>
                    <a:pt x="0" y="3773424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964935" y="2438400"/>
            <a:ext cx="3599815" cy="377380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Functions</a:t>
            </a:r>
            <a:r>
              <a:rPr sz="1400" spc="7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are</a:t>
            </a:r>
            <a:r>
              <a:rPr sz="1400" spc="3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distributed</a:t>
            </a:r>
            <a:r>
              <a:rPr sz="1400" spc="9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two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computers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25"/>
              </a:spcBef>
              <a:buChar char="–"/>
              <a:tabLst>
                <a:tab pos="219710" algn="l"/>
              </a:tabLst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Local</a:t>
            </a:r>
            <a:r>
              <a:rPr sz="1400" spc="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HMI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30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r>
              <a:rPr sz="1400" spc="1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gateway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555555"/>
              </a:buClr>
              <a:buFont typeface="Arial MT"/>
              <a:buChar char="–"/>
            </a:pPr>
            <a:endParaRPr sz="1500">
              <a:latin typeface="Arial MT"/>
              <a:cs typeface="Arial MT"/>
            </a:endParaRPr>
          </a:p>
          <a:p>
            <a:pPr marL="6096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Solution</a:t>
            </a:r>
            <a:r>
              <a:rPr sz="1400" spc="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 especially</a:t>
            </a:r>
            <a:r>
              <a:rPr sz="1400" spc="6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suitable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for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e.g.</a:t>
            </a:r>
            <a:endParaRPr sz="1400">
              <a:latin typeface="Arial MT"/>
              <a:cs typeface="Arial MT"/>
            </a:endParaRPr>
          </a:p>
          <a:p>
            <a:pPr marL="608965" lvl="1" indent="-158750">
              <a:lnSpc>
                <a:spcPct val="100000"/>
              </a:lnSpc>
              <a:spcBef>
                <a:spcPts val="530"/>
              </a:spcBef>
              <a:buChar char="•"/>
              <a:tabLst>
                <a:tab pos="60960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Large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substations</a:t>
            </a:r>
            <a:endParaRPr sz="1400">
              <a:latin typeface="Arial MT"/>
              <a:cs typeface="Arial MT"/>
            </a:endParaRPr>
          </a:p>
          <a:p>
            <a:pPr marL="219075" marR="523240" indent="-158750">
              <a:lnSpc>
                <a:spcPct val="100000"/>
              </a:lnSpc>
              <a:spcBef>
                <a:spcPts val="525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Separation</a:t>
            </a:r>
            <a:r>
              <a:rPr sz="1400" spc="8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of</a:t>
            </a:r>
            <a:r>
              <a:rPr sz="1400" spc="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responsibility</a:t>
            </a:r>
            <a:r>
              <a:rPr sz="1400" spc="8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between </a:t>
            </a:r>
            <a:r>
              <a:rPr sz="1400" spc="-37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organizations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20402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Distributed</a:t>
            </a:r>
            <a:r>
              <a:rPr sz="1400" b="1" spc="8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25"/>
                </a:solidFill>
                <a:latin typeface="Arial"/>
                <a:cs typeface="Arial"/>
              </a:rPr>
              <a:t>system</a:t>
            </a:r>
            <a:r>
              <a:rPr sz="1400" b="1" spc="1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(2/3)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04714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996439" y="2298192"/>
            <a:ext cx="7641590" cy="4041775"/>
            <a:chOff x="1996439" y="2298192"/>
            <a:chExt cx="7641590" cy="4041775"/>
          </a:xfrm>
        </p:grpSpPr>
        <p:sp>
          <p:nvSpPr>
            <p:cNvPr id="5" name="object 5"/>
            <p:cNvSpPr/>
            <p:nvPr/>
          </p:nvSpPr>
          <p:spPr>
            <a:xfrm>
              <a:off x="1996439" y="2298192"/>
              <a:ext cx="7641590" cy="4041775"/>
            </a:xfrm>
            <a:custGeom>
              <a:avLst/>
              <a:gdLst/>
              <a:ahLst/>
              <a:cxnLst/>
              <a:rect l="l" t="t" r="r" b="b"/>
              <a:pathLst>
                <a:path w="7641590" h="4041775">
                  <a:moveTo>
                    <a:pt x="7641336" y="0"/>
                  </a:moveTo>
                  <a:lnTo>
                    <a:pt x="0" y="0"/>
                  </a:lnTo>
                  <a:lnTo>
                    <a:pt x="0" y="4041648"/>
                  </a:lnTo>
                  <a:lnTo>
                    <a:pt x="7641336" y="4041648"/>
                  </a:lnTo>
                  <a:lnTo>
                    <a:pt x="764133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0071" y="6182106"/>
              <a:ext cx="3648710" cy="0"/>
            </a:xfrm>
            <a:custGeom>
              <a:avLst/>
              <a:gdLst/>
              <a:ahLst/>
              <a:cxnLst/>
              <a:rect l="l" t="t" r="r" b="b"/>
              <a:pathLst>
                <a:path w="3648710">
                  <a:moveTo>
                    <a:pt x="0" y="0"/>
                  </a:moveTo>
                  <a:lnTo>
                    <a:pt x="3648455" y="0"/>
                  </a:lnTo>
                </a:path>
              </a:pathLst>
            </a:custGeom>
            <a:ln w="761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2337" y="2395728"/>
              <a:ext cx="0" cy="3782695"/>
            </a:xfrm>
            <a:custGeom>
              <a:avLst/>
              <a:gdLst/>
              <a:ahLst/>
              <a:cxnLst/>
              <a:rect l="l" t="t" r="r" b="b"/>
              <a:pathLst>
                <a:path h="3782695">
                  <a:moveTo>
                    <a:pt x="0" y="0"/>
                  </a:moveTo>
                  <a:lnTo>
                    <a:pt x="0" y="3782567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0071" y="2395728"/>
              <a:ext cx="3648710" cy="3782695"/>
            </a:xfrm>
            <a:custGeom>
              <a:avLst/>
              <a:gdLst/>
              <a:ahLst/>
              <a:cxnLst/>
              <a:rect l="l" t="t" r="r" b="b"/>
              <a:pathLst>
                <a:path w="3648710" h="3782695">
                  <a:moveTo>
                    <a:pt x="3648456" y="0"/>
                  </a:moveTo>
                  <a:lnTo>
                    <a:pt x="0" y="0"/>
                  </a:lnTo>
                  <a:lnTo>
                    <a:pt x="0" y="3782568"/>
                  </a:lnTo>
                  <a:lnTo>
                    <a:pt x="3648456" y="3782568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0071" y="2395728"/>
              <a:ext cx="3648710" cy="3782695"/>
            </a:xfrm>
            <a:custGeom>
              <a:avLst/>
              <a:gdLst/>
              <a:ahLst/>
              <a:cxnLst/>
              <a:rect l="l" t="t" r="r" b="b"/>
              <a:pathLst>
                <a:path w="3648710" h="3782695">
                  <a:moveTo>
                    <a:pt x="0" y="0"/>
                  </a:moveTo>
                  <a:lnTo>
                    <a:pt x="3648456" y="0"/>
                  </a:lnTo>
                  <a:lnTo>
                    <a:pt x="3648456" y="3782568"/>
                  </a:lnTo>
                  <a:lnTo>
                    <a:pt x="0" y="378256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7496" y="2544572"/>
            <a:ext cx="7880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spc="-15" dirty="0">
                <a:solidFill>
                  <a:srgbClr val="FF0025"/>
                </a:solidFill>
                <a:latin typeface="Arial MT"/>
                <a:cs typeface="Arial MT"/>
              </a:rPr>
              <a:t>MicroSCADA</a:t>
            </a:r>
            <a:r>
              <a:rPr sz="800" spc="-2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0025"/>
                </a:solidFill>
                <a:latin typeface="Arial MT"/>
                <a:cs typeface="Arial MT"/>
              </a:rPr>
              <a:t>Pro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83345" y="2926080"/>
            <a:ext cx="3227070" cy="2425065"/>
            <a:chOff x="2383345" y="2926080"/>
            <a:chExt cx="3227070" cy="2425065"/>
          </a:xfrm>
        </p:grpSpPr>
        <p:sp>
          <p:nvSpPr>
            <p:cNvPr id="12" name="object 12"/>
            <p:cNvSpPr/>
            <p:nvPr/>
          </p:nvSpPr>
          <p:spPr>
            <a:xfrm>
              <a:off x="3304031" y="4483608"/>
              <a:ext cx="3175" cy="165100"/>
            </a:xfrm>
            <a:custGeom>
              <a:avLst/>
              <a:gdLst/>
              <a:ahLst/>
              <a:cxnLst/>
              <a:rect l="l" t="t" r="r" b="b"/>
              <a:pathLst>
                <a:path w="3175" h="165100">
                  <a:moveTo>
                    <a:pt x="1523" y="-7620"/>
                  </a:moveTo>
                  <a:lnTo>
                    <a:pt x="1523" y="172211"/>
                  </a:lnTo>
                </a:path>
              </a:pathLst>
            </a:custGeom>
            <a:ln w="18287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95727" y="4666488"/>
              <a:ext cx="3133725" cy="0"/>
            </a:xfrm>
            <a:custGeom>
              <a:avLst/>
              <a:gdLst/>
              <a:ahLst/>
              <a:cxnLst/>
              <a:rect l="l" t="t" r="r" b="b"/>
              <a:pathLst>
                <a:path w="3133725">
                  <a:moveTo>
                    <a:pt x="0" y="0"/>
                  </a:moveTo>
                  <a:lnTo>
                    <a:pt x="3133344" y="0"/>
                  </a:lnTo>
                </a:path>
              </a:pathLst>
            </a:custGeom>
            <a:ln w="24384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27375" y="4657344"/>
              <a:ext cx="948055" cy="390525"/>
            </a:xfrm>
            <a:custGeom>
              <a:avLst/>
              <a:gdLst/>
              <a:ahLst/>
              <a:cxnLst/>
              <a:rect l="l" t="t" r="r" b="b"/>
              <a:pathLst>
                <a:path w="948054" h="390525">
                  <a:moveTo>
                    <a:pt x="947927" y="0"/>
                  </a:moveTo>
                  <a:lnTo>
                    <a:pt x="947927" y="390144"/>
                  </a:lnTo>
                </a:path>
                <a:path w="948054" h="390525">
                  <a:moveTo>
                    <a:pt x="0" y="0"/>
                  </a:moveTo>
                  <a:lnTo>
                    <a:pt x="0" y="390144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8911" y="4672584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8287" y="4910328"/>
              <a:ext cx="841375" cy="429895"/>
            </a:xfrm>
            <a:custGeom>
              <a:avLst/>
              <a:gdLst/>
              <a:ahLst/>
              <a:cxnLst/>
              <a:rect l="l" t="t" r="r" b="b"/>
              <a:pathLst>
                <a:path w="841375" h="429895">
                  <a:moveTo>
                    <a:pt x="0" y="0"/>
                  </a:moveTo>
                  <a:lnTo>
                    <a:pt x="841248" y="0"/>
                  </a:lnTo>
                  <a:lnTo>
                    <a:pt x="841248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1375" h="429895">
                  <a:moveTo>
                    <a:pt x="3048" y="6095"/>
                  </a:moveTo>
                  <a:lnTo>
                    <a:pt x="838200" y="6095"/>
                  </a:lnTo>
                  <a:lnTo>
                    <a:pt x="838200" y="426719"/>
                  </a:lnTo>
                  <a:lnTo>
                    <a:pt x="3048" y="426719"/>
                  </a:lnTo>
                  <a:lnTo>
                    <a:pt x="3048" y="6095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1815" y="4946904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515112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61815" y="4946904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7407" y="4916424"/>
              <a:ext cx="259079" cy="421005"/>
            </a:xfrm>
            <a:custGeom>
              <a:avLst/>
              <a:gdLst/>
              <a:ahLst/>
              <a:cxnLst/>
              <a:rect l="l" t="t" r="r" b="b"/>
              <a:pathLst>
                <a:path w="259079" h="421004">
                  <a:moveTo>
                    <a:pt x="0" y="0"/>
                  </a:moveTo>
                  <a:lnTo>
                    <a:pt x="259080" y="0"/>
                  </a:lnTo>
                  <a:lnTo>
                    <a:pt x="259080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61815" y="4946904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7219" y="4945380"/>
              <a:ext cx="222504" cy="3688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79135" y="4657344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0"/>
                  </a:moveTo>
                  <a:lnTo>
                    <a:pt x="0" y="262128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69335" y="4666488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19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4023" y="4916424"/>
              <a:ext cx="841375" cy="429895"/>
            </a:xfrm>
            <a:custGeom>
              <a:avLst/>
              <a:gdLst/>
              <a:ahLst/>
              <a:cxnLst/>
              <a:rect l="l" t="t" r="r" b="b"/>
              <a:pathLst>
                <a:path w="841375" h="429895">
                  <a:moveTo>
                    <a:pt x="0" y="0"/>
                  </a:moveTo>
                  <a:lnTo>
                    <a:pt x="841248" y="0"/>
                  </a:lnTo>
                  <a:lnTo>
                    <a:pt x="841248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1375" h="429895">
                  <a:moveTo>
                    <a:pt x="3048" y="3048"/>
                  </a:moveTo>
                  <a:lnTo>
                    <a:pt x="838200" y="3048"/>
                  </a:lnTo>
                  <a:lnTo>
                    <a:pt x="838200" y="423672"/>
                  </a:lnTo>
                  <a:lnTo>
                    <a:pt x="3048" y="423672"/>
                  </a:lnTo>
                  <a:lnTo>
                    <a:pt x="3048" y="304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97552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51511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97552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0" y="265175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5175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3143" y="4919472"/>
              <a:ext cx="259079" cy="421005"/>
            </a:xfrm>
            <a:custGeom>
              <a:avLst/>
              <a:gdLst/>
              <a:ahLst/>
              <a:cxnLst/>
              <a:rect l="l" t="t" r="r" b="b"/>
              <a:pathLst>
                <a:path w="259079" h="421004">
                  <a:moveTo>
                    <a:pt x="0" y="0"/>
                  </a:moveTo>
                  <a:lnTo>
                    <a:pt x="259080" y="0"/>
                  </a:lnTo>
                  <a:lnTo>
                    <a:pt x="259080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7552" y="4949952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29">
                  <a:moveTo>
                    <a:pt x="0" y="265175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9907" y="4948428"/>
              <a:ext cx="222504" cy="3688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4991" y="4910328"/>
              <a:ext cx="423672" cy="4236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4264" y="4916424"/>
              <a:ext cx="426720" cy="4236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2679" y="4904232"/>
              <a:ext cx="423672" cy="4267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157472" y="3072384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1054608" y="0"/>
                  </a:moveTo>
                  <a:lnTo>
                    <a:pt x="18287" y="0"/>
                  </a:lnTo>
                  <a:lnTo>
                    <a:pt x="0" y="18288"/>
                  </a:lnTo>
                  <a:lnTo>
                    <a:pt x="0" y="728472"/>
                  </a:lnTo>
                  <a:lnTo>
                    <a:pt x="18287" y="746760"/>
                  </a:lnTo>
                  <a:lnTo>
                    <a:pt x="1054608" y="746760"/>
                  </a:lnTo>
                  <a:lnTo>
                    <a:pt x="1072895" y="728472"/>
                  </a:lnTo>
                  <a:lnTo>
                    <a:pt x="1072895" y="18288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57472" y="3072384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58367" y="746760"/>
                  </a:lnTo>
                  <a:lnTo>
                    <a:pt x="414527" y="746760"/>
                  </a:lnTo>
                  <a:close/>
                </a:path>
                <a:path w="1073150" h="746760">
                  <a:moveTo>
                    <a:pt x="414527" y="746760"/>
                  </a:moveTo>
                  <a:lnTo>
                    <a:pt x="658367" y="746760"/>
                  </a:lnTo>
                  <a:lnTo>
                    <a:pt x="414527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48911" y="3160776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890016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90016" y="53340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8911" y="3160776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0" y="0"/>
                  </a:moveTo>
                  <a:lnTo>
                    <a:pt x="890016" y="0"/>
                  </a:lnTo>
                  <a:lnTo>
                    <a:pt x="89001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57472" y="3072384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58367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72000" y="3811524"/>
              <a:ext cx="243840" cy="15240"/>
            </a:xfrm>
            <a:custGeom>
              <a:avLst/>
              <a:gdLst/>
              <a:ahLst/>
              <a:cxnLst/>
              <a:rect l="l" t="t" r="r" b="b"/>
              <a:pathLst>
                <a:path w="243839" h="15239">
                  <a:moveTo>
                    <a:pt x="0" y="15240"/>
                  </a:moveTo>
                  <a:lnTo>
                    <a:pt x="243840" y="15240"/>
                  </a:lnTo>
                  <a:lnTo>
                    <a:pt x="24384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83607" y="3819144"/>
              <a:ext cx="421005" cy="201295"/>
            </a:xfrm>
            <a:custGeom>
              <a:avLst/>
              <a:gdLst/>
              <a:ahLst/>
              <a:cxnLst/>
              <a:rect l="l" t="t" r="r" b="b"/>
              <a:pathLst>
                <a:path w="421004" h="201295">
                  <a:moveTo>
                    <a:pt x="210311" y="0"/>
                  </a:moveTo>
                  <a:lnTo>
                    <a:pt x="210311" y="201168"/>
                  </a:lnTo>
                </a:path>
                <a:path w="421004" h="201295">
                  <a:moveTo>
                    <a:pt x="0" y="201168"/>
                  </a:moveTo>
                  <a:lnTo>
                    <a:pt x="420623" y="201168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8911" y="3145536"/>
              <a:ext cx="883920" cy="5547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2147" y="3131820"/>
              <a:ext cx="917448" cy="58216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239767" y="3139440"/>
              <a:ext cx="902335" cy="567055"/>
            </a:xfrm>
            <a:custGeom>
              <a:avLst/>
              <a:gdLst/>
              <a:ahLst/>
              <a:cxnLst/>
              <a:rect l="l" t="t" r="r" b="b"/>
              <a:pathLst>
                <a:path w="902335" h="567054">
                  <a:moveTo>
                    <a:pt x="0" y="0"/>
                  </a:moveTo>
                  <a:lnTo>
                    <a:pt x="902208" y="0"/>
                  </a:lnTo>
                  <a:lnTo>
                    <a:pt x="902208" y="566928"/>
                  </a:lnTo>
                  <a:lnTo>
                    <a:pt x="0" y="56692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78023" y="4319016"/>
              <a:ext cx="1021080" cy="3175"/>
            </a:xfrm>
            <a:custGeom>
              <a:avLst/>
              <a:gdLst/>
              <a:ahLst/>
              <a:cxnLst/>
              <a:rect l="l" t="t" r="r" b="b"/>
              <a:pathLst>
                <a:path w="1021079" h="3175">
                  <a:moveTo>
                    <a:pt x="0" y="0"/>
                  </a:moveTo>
                  <a:lnTo>
                    <a:pt x="1021080" y="3048"/>
                  </a:lnTo>
                </a:path>
              </a:pathLst>
            </a:custGeom>
            <a:ln w="2438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50591" y="2926080"/>
              <a:ext cx="73660" cy="1396365"/>
            </a:xfrm>
            <a:custGeom>
              <a:avLst/>
              <a:gdLst/>
              <a:ahLst/>
              <a:cxnLst/>
              <a:rect l="l" t="t" r="r" b="b"/>
              <a:pathLst>
                <a:path w="73660" h="1396364">
                  <a:moveTo>
                    <a:pt x="48767" y="64008"/>
                  </a:moveTo>
                  <a:lnTo>
                    <a:pt x="24383" y="64008"/>
                  </a:lnTo>
                  <a:lnTo>
                    <a:pt x="15239" y="1395984"/>
                  </a:lnTo>
                  <a:lnTo>
                    <a:pt x="39623" y="1395984"/>
                  </a:lnTo>
                  <a:lnTo>
                    <a:pt x="48767" y="64008"/>
                  </a:lnTo>
                  <a:close/>
                </a:path>
                <a:path w="73660" h="1396364">
                  <a:moveTo>
                    <a:pt x="36575" y="0"/>
                  </a:moveTo>
                  <a:lnTo>
                    <a:pt x="0" y="76200"/>
                  </a:lnTo>
                  <a:lnTo>
                    <a:pt x="24300" y="76200"/>
                  </a:lnTo>
                  <a:lnTo>
                    <a:pt x="24383" y="64008"/>
                  </a:lnTo>
                  <a:lnTo>
                    <a:pt x="67299" y="64008"/>
                  </a:lnTo>
                  <a:lnTo>
                    <a:pt x="36575" y="0"/>
                  </a:lnTo>
                  <a:close/>
                </a:path>
                <a:path w="73660" h="1396364">
                  <a:moveTo>
                    <a:pt x="67299" y="64008"/>
                  </a:moveTo>
                  <a:lnTo>
                    <a:pt x="48767" y="64008"/>
                  </a:lnTo>
                  <a:lnTo>
                    <a:pt x="48684" y="76200"/>
                  </a:lnTo>
                  <a:lnTo>
                    <a:pt x="73151" y="76200"/>
                  </a:lnTo>
                  <a:lnTo>
                    <a:pt x="67299" y="64008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91383" y="4108704"/>
              <a:ext cx="1225295" cy="4206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8703" y="4105656"/>
              <a:ext cx="1225296" cy="41757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72583" y="4483608"/>
              <a:ext cx="3175" cy="165100"/>
            </a:xfrm>
            <a:custGeom>
              <a:avLst/>
              <a:gdLst/>
              <a:ahLst/>
              <a:cxnLst/>
              <a:rect l="l" t="t" r="r" b="b"/>
              <a:pathLst>
                <a:path w="3175" h="165100">
                  <a:moveTo>
                    <a:pt x="1524" y="-7620"/>
                  </a:moveTo>
                  <a:lnTo>
                    <a:pt x="1524" y="172211"/>
                  </a:lnTo>
                </a:path>
              </a:pathLst>
            </a:custGeom>
            <a:ln w="1828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157727" y="3888740"/>
            <a:ext cx="3994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FF0025"/>
                </a:solidFill>
                <a:latin typeface="Arial MT"/>
                <a:cs typeface="Arial MT"/>
              </a:rPr>
              <a:t>G</a:t>
            </a:r>
            <a:r>
              <a:rPr sz="800" spc="-30" dirty="0">
                <a:solidFill>
                  <a:srgbClr val="FF0025"/>
                </a:solidFill>
                <a:latin typeface="Arial MT"/>
                <a:cs typeface="Arial MT"/>
              </a:rPr>
              <a:t>a</a:t>
            </a: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t</a:t>
            </a:r>
            <a:r>
              <a:rPr sz="800" spc="-45" dirty="0">
                <a:solidFill>
                  <a:srgbClr val="FF0025"/>
                </a:solidFill>
                <a:latin typeface="Arial MT"/>
                <a:cs typeface="Arial MT"/>
              </a:rPr>
              <a:t>e</a:t>
            </a:r>
            <a:r>
              <a:rPr sz="800" spc="-30" dirty="0">
                <a:solidFill>
                  <a:srgbClr val="FF0025"/>
                </a:solidFill>
                <a:latin typeface="Arial MT"/>
                <a:cs typeface="Arial MT"/>
              </a:rPr>
              <a:t>w</a:t>
            </a: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ay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95672" y="3922267"/>
            <a:ext cx="1974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HMI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923788" y="2430780"/>
            <a:ext cx="3615054" cy="3789045"/>
            <a:chOff x="5923788" y="2430780"/>
            <a:chExt cx="3615054" cy="3789045"/>
          </a:xfrm>
        </p:grpSpPr>
        <p:sp>
          <p:nvSpPr>
            <p:cNvPr id="51" name="object 51"/>
            <p:cNvSpPr/>
            <p:nvPr/>
          </p:nvSpPr>
          <p:spPr>
            <a:xfrm>
              <a:off x="5931408" y="6215633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>
                  <a:moveTo>
                    <a:pt x="0" y="0"/>
                  </a:moveTo>
                  <a:lnTo>
                    <a:pt x="3599688" y="0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4905" y="2438400"/>
              <a:ext cx="0" cy="3773804"/>
            </a:xfrm>
            <a:custGeom>
              <a:avLst/>
              <a:gdLst/>
              <a:ahLst/>
              <a:cxnLst/>
              <a:rect l="l" t="t" r="r" b="b"/>
              <a:pathLst>
                <a:path h="3773804">
                  <a:moveTo>
                    <a:pt x="0" y="0"/>
                  </a:moveTo>
                  <a:lnTo>
                    <a:pt x="0" y="3773423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31408" y="2438400"/>
              <a:ext cx="3599815" cy="3773804"/>
            </a:xfrm>
            <a:custGeom>
              <a:avLst/>
              <a:gdLst/>
              <a:ahLst/>
              <a:cxnLst/>
              <a:rect l="l" t="t" r="r" b="b"/>
              <a:pathLst>
                <a:path w="3599815" h="3773804">
                  <a:moveTo>
                    <a:pt x="3599688" y="0"/>
                  </a:moveTo>
                  <a:lnTo>
                    <a:pt x="0" y="0"/>
                  </a:lnTo>
                  <a:lnTo>
                    <a:pt x="0" y="3773424"/>
                  </a:lnTo>
                  <a:lnTo>
                    <a:pt x="3599688" y="3773424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31408" y="2438400"/>
              <a:ext cx="3599815" cy="3773804"/>
            </a:xfrm>
            <a:custGeom>
              <a:avLst/>
              <a:gdLst/>
              <a:ahLst/>
              <a:cxnLst/>
              <a:rect l="l" t="t" r="r" b="b"/>
              <a:pathLst>
                <a:path w="3599815" h="3773804">
                  <a:moveTo>
                    <a:pt x="0" y="0"/>
                  </a:moveTo>
                  <a:lnTo>
                    <a:pt x="3599688" y="0"/>
                  </a:lnTo>
                  <a:lnTo>
                    <a:pt x="3599688" y="3773424"/>
                  </a:lnTo>
                  <a:lnTo>
                    <a:pt x="0" y="3773424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931408" y="2438400"/>
            <a:ext cx="3599815" cy="377380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Functions</a:t>
            </a:r>
            <a:r>
              <a:rPr sz="1400" spc="7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are</a:t>
            </a:r>
            <a:r>
              <a:rPr sz="1400" spc="3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distributed</a:t>
            </a:r>
            <a:r>
              <a:rPr sz="1400" spc="9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two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computers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25"/>
              </a:spcBef>
              <a:buChar char="–"/>
              <a:tabLst>
                <a:tab pos="219710" algn="l"/>
              </a:tabLst>
            </a:pP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Local</a:t>
            </a:r>
            <a:r>
              <a:rPr sz="1400" spc="4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HMI</a:t>
            </a:r>
            <a:r>
              <a:rPr sz="1400" spc="1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in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r>
              <a:rPr sz="1400" spc="7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-Hot</a:t>
            </a:r>
            <a:r>
              <a:rPr sz="1400" spc="4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standby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30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r>
              <a:rPr sz="1400" spc="1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gateway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555555"/>
              </a:buClr>
              <a:buFont typeface="Arial MT"/>
              <a:buChar char="–"/>
            </a:pPr>
            <a:endParaRPr sz="1500">
              <a:latin typeface="Arial MT"/>
              <a:cs typeface="Arial MT"/>
            </a:endParaRPr>
          </a:p>
          <a:p>
            <a:pPr marL="6096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Solution</a:t>
            </a:r>
            <a:r>
              <a:rPr sz="1400" spc="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 especially</a:t>
            </a:r>
            <a:r>
              <a:rPr sz="1400" spc="6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suitable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for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e.g.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30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Large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substations</a:t>
            </a:r>
            <a:endParaRPr sz="1400">
              <a:latin typeface="Arial MT"/>
              <a:cs typeface="Arial MT"/>
            </a:endParaRPr>
          </a:p>
          <a:p>
            <a:pPr marL="219075" marR="523240" indent="-158750">
              <a:lnSpc>
                <a:spcPct val="100000"/>
              </a:lnSpc>
              <a:spcBef>
                <a:spcPts val="525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Separation</a:t>
            </a:r>
            <a:r>
              <a:rPr sz="1400" spc="8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of</a:t>
            </a:r>
            <a:r>
              <a:rPr sz="1400" spc="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responsibility</a:t>
            </a:r>
            <a:r>
              <a:rPr sz="1400" spc="8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between </a:t>
            </a:r>
            <a:r>
              <a:rPr sz="1400" spc="-37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organizations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30"/>
              </a:spcBef>
              <a:buChar char="–"/>
              <a:tabLst>
                <a:tab pos="219710" algn="l"/>
              </a:tabLst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High</a:t>
            </a:r>
            <a:r>
              <a:rPr sz="1400" spc="-4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availability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507991" y="3128772"/>
            <a:ext cx="1242060" cy="1416050"/>
            <a:chOff x="4507991" y="3128772"/>
            <a:chExt cx="1242060" cy="1416050"/>
          </a:xfrm>
        </p:grpSpPr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991" y="4126992"/>
              <a:ext cx="1228344" cy="4175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669536" y="3136392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1054608" y="0"/>
                  </a:moveTo>
                  <a:lnTo>
                    <a:pt x="18287" y="0"/>
                  </a:lnTo>
                  <a:lnTo>
                    <a:pt x="0" y="18288"/>
                  </a:lnTo>
                  <a:lnTo>
                    <a:pt x="0" y="728472"/>
                  </a:lnTo>
                  <a:lnTo>
                    <a:pt x="18287" y="746760"/>
                  </a:lnTo>
                  <a:lnTo>
                    <a:pt x="1054608" y="746760"/>
                  </a:lnTo>
                  <a:lnTo>
                    <a:pt x="1072895" y="728472"/>
                  </a:lnTo>
                  <a:lnTo>
                    <a:pt x="1072895" y="18288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69536" y="3136392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58367" y="746760"/>
                  </a:lnTo>
                  <a:lnTo>
                    <a:pt x="414527" y="746760"/>
                  </a:lnTo>
                  <a:close/>
                </a:path>
                <a:path w="1073150" h="746760">
                  <a:moveTo>
                    <a:pt x="414527" y="746760"/>
                  </a:moveTo>
                  <a:lnTo>
                    <a:pt x="658367" y="746760"/>
                  </a:lnTo>
                  <a:lnTo>
                    <a:pt x="414527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60975" y="3224784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890016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90016" y="53340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0975" y="3224784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0" y="0"/>
                  </a:moveTo>
                  <a:lnTo>
                    <a:pt x="890016" y="0"/>
                  </a:lnTo>
                  <a:lnTo>
                    <a:pt x="89001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69536" y="3136392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61415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84064" y="3875532"/>
              <a:ext cx="247015" cy="15240"/>
            </a:xfrm>
            <a:custGeom>
              <a:avLst/>
              <a:gdLst/>
              <a:ahLst/>
              <a:cxnLst/>
              <a:rect l="l" t="t" r="r" b="b"/>
              <a:pathLst>
                <a:path w="247014" h="15239">
                  <a:moveTo>
                    <a:pt x="0" y="15240"/>
                  </a:moveTo>
                  <a:lnTo>
                    <a:pt x="246888" y="15240"/>
                  </a:lnTo>
                  <a:lnTo>
                    <a:pt x="246888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95672" y="3883152"/>
              <a:ext cx="421005" cy="204470"/>
            </a:xfrm>
            <a:custGeom>
              <a:avLst/>
              <a:gdLst/>
              <a:ahLst/>
              <a:cxnLst/>
              <a:rect l="l" t="t" r="r" b="b"/>
              <a:pathLst>
                <a:path w="421004" h="204470">
                  <a:moveTo>
                    <a:pt x="213359" y="0"/>
                  </a:moveTo>
                  <a:lnTo>
                    <a:pt x="213359" y="204215"/>
                  </a:lnTo>
                </a:path>
                <a:path w="421004" h="204470">
                  <a:moveTo>
                    <a:pt x="0" y="204215"/>
                  </a:moveTo>
                  <a:lnTo>
                    <a:pt x="420623" y="204215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0976" y="3209544"/>
              <a:ext cx="883920" cy="5547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4211" y="3195828"/>
              <a:ext cx="917448" cy="58521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751831" y="3203448"/>
              <a:ext cx="902335" cy="570230"/>
            </a:xfrm>
            <a:custGeom>
              <a:avLst/>
              <a:gdLst/>
              <a:ahLst/>
              <a:cxnLst/>
              <a:rect l="l" t="t" r="r" b="b"/>
              <a:pathLst>
                <a:path w="902335" h="570229">
                  <a:moveTo>
                    <a:pt x="0" y="0"/>
                  </a:moveTo>
                  <a:lnTo>
                    <a:pt x="902208" y="0"/>
                  </a:lnTo>
                  <a:lnTo>
                    <a:pt x="902208" y="569976"/>
                  </a:lnTo>
                  <a:lnTo>
                    <a:pt x="0" y="569976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6" y="1968500"/>
            <a:ext cx="20402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Distributed</a:t>
            </a:r>
            <a:r>
              <a:rPr sz="1400" b="1" spc="8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25"/>
                </a:solidFill>
                <a:latin typeface="Arial"/>
                <a:cs typeface="Arial"/>
              </a:rPr>
              <a:t>system</a:t>
            </a:r>
            <a:r>
              <a:rPr sz="1400" b="1" spc="1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(3/3)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6" y="734604"/>
            <a:ext cx="10839704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72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371344" y="2289048"/>
            <a:ext cx="7641590" cy="4041775"/>
            <a:chOff x="2371344" y="2289048"/>
            <a:chExt cx="7641590" cy="4041775"/>
          </a:xfrm>
        </p:grpSpPr>
        <p:sp>
          <p:nvSpPr>
            <p:cNvPr id="5" name="object 5"/>
            <p:cNvSpPr/>
            <p:nvPr/>
          </p:nvSpPr>
          <p:spPr>
            <a:xfrm>
              <a:off x="2371344" y="2289048"/>
              <a:ext cx="7641590" cy="4041775"/>
            </a:xfrm>
            <a:custGeom>
              <a:avLst/>
              <a:gdLst/>
              <a:ahLst/>
              <a:cxnLst/>
              <a:rect l="l" t="t" r="r" b="b"/>
              <a:pathLst>
                <a:path w="7641590" h="4041775">
                  <a:moveTo>
                    <a:pt x="7641336" y="0"/>
                  </a:moveTo>
                  <a:lnTo>
                    <a:pt x="0" y="0"/>
                  </a:lnTo>
                  <a:lnTo>
                    <a:pt x="0" y="4041648"/>
                  </a:lnTo>
                  <a:lnTo>
                    <a:pt x="7641336" y="4041648"/>
                  </a:lnTo>
                  <a:lnTo>
                    <a:pt x="764133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4976" y="6172962"/>
              <a:ext cx="3651885" cy="0"/>
            </a:xfrm>
            <a:custGeom>
              <a:avLst/>
              <a:gdLst/>
              <a:ahLst/>
              <a:cxnLst/>
              <a:rect l="l" t="t" r="r" b="b"/>
              <a:pathLst>
                <a:path w="3651885">
                  <a:moveTo>
                    <a:pt x="0" y="0"/>
                  </a:moveTo>
                  <a:lnTo>
                    <a:pt x="3651504" y="0"/>
                  </a:lnTo>
                </a:path>
              </a:pathLst>
            </a:custGeom>
            <a:ln w="761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0290" y="2386584"/>
              <a:ext cx="0" cy="3782695"/>
            </a:xfrm>
            <a:custGeom>
              <a:avLst/>
              <a:gdLst/>
              <a:ahLst/>
              <a:cxnLst/>
              <a:rect l="l" t="t" r="r" b="b"/>
              <a:pathLst>
                <a:path h="3782695">
                  <a:moveTo>
                    <a:pt x="0" y="0"/>
                  </a:moveTo>
                  <a:lnTo>
                    <a:pt x="0" y="3782567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74976" y="2386584"/>
              <a:ext cx="3651885" cy="3782695"/>
            </a:xfrm>
            <a:custGeom>
              <a:avLst/>
              <a:gdLst/>
              <a:ahLst/>
              <a:cxnLst/>
              <a:rect l="l" t="t" r="r" b="b"/>
              <a:pathLst>
                <a:path w="3651885" h="3782695">
                  <a:moveTo>
                    <a:pt x="3651504" y="0"/>
                  </a:moveTo>
                  <a:lnTo>
                    <a:pt x="0" y="0"/>
                  </a:lnTo>
                  <a:lnTo>
                    <a:pt x="0" y="3782568"/>
                  </a:lnTo>
                  <a:lnTo>
                    <a:pt x="3651504" y="3782568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4976" y="2386584"/>
              <a:ext cx="3651885" cy="3782695"/>
            </a:xfrm>
            <a:custGeom>
              <a:avLst/>
              <a:gdLst/>
              <a:ahLst/>
              <a:cxnLst/>
              <a:rect l="l" t="t" r="r" b="b"/>
              <a:pathLst>
                <a:path w="3651885" h="3782695">
                  <a:moveTo>
                    <a:pt x="0" y="0"/>
                  </a:moveTo>
                  <a:lnTo>
                    <a:pt x="3651504" y="0"/>
                  </a:lnTo>
                  <a:lnTo>
                    <a:pt x="3651504" y="3782568"/>
                  </a:lnTo>
                  <a:lnTo>
                    <a:pt x="0" y="3782568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8936" y="4474464"/>
              <a:ext cx="3175" cy="161925"/>
            </a:xfrm>
            <a:custGeom>
              <a:avLst/>
              <a:gdLst/>
              <a:ahLst/>
              <a:cxnLst/>
              <a:rect l="l" t="t" r="r" b="b"/>
              <a:pathLst>
                <a:path w="3175" h="161925">
                  <a:moveTo>
                    <a:pt x="1524" y="-7619"/>
                  </a:moveTo>
                  <a:lnTo>
                    <a:pt x="1524" y="169163"/>
                  </a:lnTo>
                </a:path>
              </a:pathLst>
            </a:custGeom>
            <a:ln w="1828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3680" y="4657344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>
                  <a:moveTo>
                    <a:pt x="0" y="0"/>
                  </a:moveTo>
                  <a:lnTo>
                    <a:pt x="3130296" y="0"/>
                  </a:lnTo>
                </a:path>
              </a:pathLst>
            </a:custGeom>
            <a:ln w="24384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2280" y="4645151"/>
              <a:ext cx="948055" cy="393700"/>
            </a:xfrm>
            <a:custGeom>
              <a:avLst/>
              <a:gdLst/>
              <a:ahLst/>
              <a:cxnLst/>
              <a:rect l="l" t="t" r="r" b="b"/>
              <a:pathLst>
                <a:path w="948054" h="393700">
                  <a:moveTo>
                    <a:pt x="947927" y="0"/>
                  </a:moveTo>
                  <a:lnTo>
                    <a:pt x="947927" y="393192"/>
                  </a:lnTo>
                </a:path>
                <a:path w="948054" h="393700">
                  <a:moveTo>
                    <a:pt x="0" y="0"/>
                  </a:moveTo>
                  <a:lnTo>
                    <a:pt x="0" y="39319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3816" y="4663439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0792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3192" y="4901184"/>
              <a:ext cx="844550" cy="429895"/>
            </a:xfrm>
            <a:custGeom>
              <a:avLst/>
              <a:gdLst/>
              <a:ahLst/>
              <a:cxnLst/>
              <a:rect l="l" t="t" r="r" b="b"/>
              <a:pathLst>
                <a:path w="844550" h="429895">
                  <a:moveTo>
                    <a:pt x="0" y="0"/>
                  </a:moveTo>
                  <a:lnTo>
                    <a:pt x="844296" y="0"/>
                  </a:lnTo>
                  <a:lnTo>
                    <a:pt x="844296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4550" h="429895">
                  <a:moveTo>
                    <a:pt x="3048" y="3048"/>
                  </a:moveTo>
                  <a:lnTo>
                    <a:pt x="838200" y="3048"/>
                  </a:lnTo>
                  <a:lnTo>
                    <a:pt x="838200" y="426720"/>
                  </a:lnTo>
                  <a:lnTo>
                    <a:pt x="3048" y="426720"/>
                  </a:lnTo>
                  <a:lnTo>
                    <a:pt x="3048" y="304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9767" y="4937760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515112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9767" y="4937760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85360" y="4904232"/>
              <a:ext cx="256540" cy="424180"/>
            </a:xfrm>
            <a:custGeom>
              <a:avLst/>
              <a:gdLst/>
              <a:ahLst/>
              <a:cxnLst/>
              <a:rect l="l" t="t" r="r" b="b"/>
              <a:pathLst>
                <a:path w="256539" h="424179">
                  <a:moveTo>
                    <a:pt x="0" y="0"/>
                  </a:moveTo>
                  <a:lnTo>
                    <a:pt x="256032" y="0"/>
                  </a:lnTo>
                  <a:lnTo>
                    <a:pt x="256032" y="423672"/>
                  </a:lnTo>
                  <a:lnTo>
                    <a:pt x="0" y="42367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39767" y="4937760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06695" y="4937760"/>
              <a:ext cx="165100" cy="247015"/>
            </a:xfrm>
            <a:custGeom>
              <a:avLst/>
              <a:gdLst/>
              <a:ahLst/>
              <a:cxnLst/>
              <a:rect l="l" t="t" r="r" b="b"/>
              <a:pathLst>
                <a:path w="165100" h="247014">
                  <a:moveTo>
                    <a:pt x="0" y="0"/>
                  </a:moveTo>
                  <a:lnTo>
                    <a:pt x="164592" y="0"/>
                  </a:lnTo>
                  <a:lnTo>
                    <a:pt x="164592" y="246888"/>
                  </a:lnTo>
                  <a:lnTo>
                    <a:pt x="0" y="2468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9576" y="4937760"/>
              <a:ext cx="30480" cy="247015"/>
            </a:xfrm>
            <a:custGeom>
              <a:avLst/>
              <a:gdLst/>
              <a:ahLst/>
              <a:cxnLst/>
              <a:rect l="l" t="t" r="r" b="b"/>
              <a:pathLst>
                <a:path w="30479" h="247014">
                  <a:moveTo>
                    <a:pt x="30480" y="0"/>
                  </a:moveTo>
                  <a:lnTo>
                    <a:pt x="0" y="0"/>
                  </a:lnTo>
                  <a:lnTo>
                    <a:pt x="0" y="246888"/>
                  </a:lnTo>
                  <a:lnTo>
                    <a:pt x="30480" y="2468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89576" y="4937760"/>
              <a:ext cx="30480" cy="247015"/>
            </a:xfrm>
            <a:custGeom>
              <a:avLst/>
              <a:gdLst/>
              <a:ahLst/>
              <a:cxnLst/>
              <a:rect l="l" t="t" r="r" b="b"/>
              <a:pathLst>
                <a:path w="30479" h="247014">
                  <a:moveTo>
                    <a:pt x="0" y="0"/>
                  </a:moveTo>
                  <a:lnTo>
                    <a:pt x="30480" y="0"/>
                  </a:lnTo>
                  <a:lnTo>
                    <a:pt x="30480" y="246888"/>
                  </a:lnTo>
                  <a:lnTo>
                    <a:pt x="0" y="2468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89576" y="4953000"/>
              <a:ext cx="18415" cy="213360"/>
            </a:xfrm>
            <a:custGeom>
              <a:avLst/>
              <a:gdLst/>
              <a:ahLst/>
              <a:cxnLst/>
              <a:rect l="l" t="t" r="r" b="b"/>
              <a:pathLst>
                <a:path w="18414" h="213360">
                  <a:moveTo>
                    <a:pt x="0" y="0"/>
                  </a:moveTo>
                  <a:lnTo>
                    <a:pt x="18288" y="0"/>
                  </a:lnTo>
                </a:path>
                <a:path w="18414" h="213360">
                  <a:moveTo>
                    <a:pt x="0" y="27431"/>
                  </a:moveTo>
                  <a:lnTo>
                    <a:pt x="18288" y="27431"/>
                  </a:lnTo>
                </a:path>
                <a:path w="18414" h="213360">
                  <a:moveTo>
                    <a:pt x="0" y="54863"/>
                  </a:moveTo>
                  <a:lnTo>
                    <a:pt x="18288" y="54863"/>
                  </a:lnTo>
                </a:path>
                <a:path w="18414" h="213360">
                  <a:moveTo>
                    <a:pt x="0" y="79247"/>
                  </a:moveTo>
                  <a:lnTo>
                    <a:pt x="18288" y="79247"/>
                  </a:lnTo>
                </a:path>
                <a:path w="18414" h="213360">
                  <a:moveTo>
                    <a:pt x="0" y="106679"/>
                  </a:moveTo>
                  <a:lnTo>
                    <a:pt x="18288" y="106679"/>
                  </a:lnTo>
                </a:path>
                <a:path w="18414" h="213360">
                  <a:moveTo>
                    <a:pt x="0" y="134111"/>
                  </a:moveTo>
                  <a:lnTo>
                    <a:pt x="18288" y="134111"/>
                  </a:lnTo>
                </a:path>
                <a:path w="18414" h="213360">
                  <a:moveTo>
                    <a:pt x="0" y="158495"/>
                  </a:moveTo>
                  <a:lnTo>
                    <a:pt x="18288" y="158495"/>
                  </a:lnTo>
                </a:path>
                <a:path w="18414" h="213360">
                  <a:moveTo>
                    <a:pt x="0" y="185927"/>
                  </a:moveTo>
                  <a:lnTo>
                    <a:pt x="18288" y="185927"/>
                  </a:lnTo>
                </a:path>
                <a:path w="18414" h="213360">
                  <a:moveTo>
                    <a:pt x="0" y="213359"/>
                  </a:moveTo>
                  <a:lnTo>
                    <a:pt x="18288" y="213359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6695" y="5202936"/>
              <a:ext cx="165100" cy="94615"/>
            </a:xfrm>
            <a:custGeom>
              <a:avLst/>
              <a:gdLst/>
              <a:ahLst/>
              <a:cxnLst/>
              <a:rect l="l" t="t" r="r" b="b"/>
              <a:pathLst>
                <a:path w="165100" h="94614">
                  <a:moveTo>
                    <a:pt x="0" y="0"/>
                  </a:moveTo>
                  <a:lnTo>
                    <a:pt x="24384" y="0"/>
                  </a:lnTo>
                  <a:lnTo>
                    <a:pt x="24384" y="18288"/>
                  </a:lnTo>
                  <a:lnTo>
                    <a:pt x="0" y="18288"/>
                  </a:lnTo>
                  <a:lnTo>
                    <a:pt x="0" y="0"/>
                  </a:lnTo>
                  <a:close/>
                </a:path>
                <a:path w="165100" h="94614">
                  <a:moveTo>
                    <a:pt x="45719" y="0"/>
                  </a:moveTo>
                  <a:lnTo>
                    <a:pt x="70103" y="0"/>
                  </a:lnTo>
                  <a:lnTo>
                    <a:pt x="70103" y="18288"/>
                  </a:lnTo>
                  <a:lnTo>
                    <a:pt x="45719" y="18288"/>
                  </a:lnTo>
                  <a:lnTo>
                    <a:pt x="45719" y="0"/>
                  </a:lnTo>
                  <a:close/>
                </a:path>
                <a:path w="165100" h="94614">
                  <a:moveTo>
                    <a:pt x="94487" y="0"/>
                  </a:moveTo>
                  <a:lnTo>
                    <a:pt x="118872" y="0"/>
                  </a:lnTo>
                  <a:lnTo>
                    <a:pt x="118872" y="18288"/>
                  </a:lnTo>
                  <a:lnTo>
                    <a:pt x="94487" y="18288"/>
                  </a:lnTo>
                  <a:lnTo>
                    <a:pt x="94487" y="0"/>
                  </a:lnTo>
                  <a:close/>
                </a:path>
                <a:path w="165100" h="94614">
                  <a:moveTo>
                    <a:pt x="140207" y="0"/>
                  </a:moveTo>
                  <a:lnTo>
                    <a:pt x="164591" y="0"/>
                  </a:lnTo>
                  <a:lnTo>
                    <a:pt x="164591" y="18288"/>
                  </a:lnTo>
                  <a:lnTo>
                    <a:pt x="140207" y="18288"/>
                  </a:lnTo>
                  <a:lnTo>
                    <a:pt x="140207" y="0"/>
                  </a:lnTo>
                  <a:close/>
                </a:path>
                <a:path w="165100" h="94614">
                  <a:moveTo>
                    <a:pt x="45719" y="36576"/>
                  </a:moveTo>
                  <a:lnTo>
                    <a:pt x="70103" y="36576"/>
                  </a:lnTo>
                  <a:lnTo>
                    <a:pt x="70103" y="57912"/>
                  </a:lnTo>
                  <a:lnTo>
                    <a:pt x="45719" y="57912"/>
                  </a:lnTo>
                  <a:lnTo>
                    <a:pt x="45719" y="36576"/>
                  </a:lnTo>
                  <a:close/>
                </a:path>
                <a:path w="165100" h="94614">
                  <a:moveTo>
                    <a:pt x="94487" y="36576"/>
                  </a:moveTo>
                  <a:lnTo>
                    <a:pt x="118872" y="36576"/>
                  </a:lnTo>
                  <a:lnTo>
                    <a:pt x="118872" y="57912"/>
                  </a:lnTo>
                  <a:lnTo>
                    <a:pt x="94487" y="57912"/>
                  </a:lnTo>
                  <a:lnTo>
                    <a:pt x="94487" y="36576"/>
                  </a:lnTo>
                  <a:close/>
                </a:path>
                <a:path w="165100" h="94614">
                  <a:moveTo>
                    <a:pt x="140207" y="36576"/>
                  </a:moveTo>
                  <a:lnTo>
                    <a:pt x="164591" y="36576"/>
                  </a:lnTo>
                  <a:lnTo>
                    <a:pt x="164591" y="57912"/>
                  </a:lnTo>
                  <a:lnTo>
                    <a:pt x="140207" y="57912"/>
                  </a:lnTo>
                  <a:lnTo>
                    <a:pt x="140207" y="36576"/>
                  </a:lnTo>
                  <a:close/>
                </a:path>
                <a:path w="165100" h="94614">
                  <a:moveTo>
                    <a:pt x="0" y="76200"/>
                  </a:moveTo>
                  <a:lnTo>
                    <a:pt x="24384" y="76200"/>
                  </a:lnTo>
                  <a:lnTo>
                    <a:pt x="24384" y="94488"/>
                  </a:lnTo>
                  <a:lnTo>
                    <a:pt x="0" y="94488"/>
                  </a:lnTo>
                  <a:lnTo>
                    <a:pt x="0" y="76200"/>
                  </a:lnTo>
                  <a:close/>
                </a:path>
                <a:path w="165100" h="94614">
                  <a:moveTo>
                    <a:pt x="94487" y="76200"/>
                  </a:moveTo>
                  <a:lnTo>
                    <a:pt x="118872" y="76200"/>
                  </a:lnTo>
                  <a:lnTo>
                    <a:pt x="118872" y="94488"/>
                  </a:lnTo>
                  <a:lnTo>
                    <a:pt x="94487" y="94488"/>
                  </a:lnTo>
                  <a:lnTo>
                    <a:pt x="94487" y="76200"/>
                  </a:lnTo>
                  <a:close/>
                </a:path>
                <a:path w="165100" h="94614">
                  <a:moveTo>
                    <a:pt x="140207" y="76200"/>
                  </a:moveTo>
                  <a:lnTo>
                    <a:pt x="164591" y="76200"/>
                  </a:lnTo>
                  <a:lnTo>
                    <a:pt x="164591" y="94488"/>
                  </a:lnTo>
                  <a:lnTo>
                    <a:pt x="140207" y="94488"/>
                  </a:lnTo>
                  <a:lnTo>
                    <a:pt x="140207" y="76200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28031" y="4962144"/>
              <a:ext cx="125095" cy="195580"/>
            </a:xfrm>
            <a:custGeom>
              <a:avLst/>
              <a:gdLst/>
              <a:ahLst/>
              <a:cxnLst/>
              <a:rect l="l" t="t" r="r" b="b"/>
              <a:pathLst>
                <a:path w="125095" h="195579">
                  <a:moveTo>
                    <a:pt x="118872" y="0"/>
                  </a:moveTo>
                  <a:lnTo>
                    <a:pt x="6096" y="195072"/>
                  </a:lnTo>
                </a:path>
                <a:path w="125095" h="195579">
                  <a:moveTo>
                    <a:pt x="70104" y="12192"/>
                  </a:moveTo>
                  <a:lnTo>
                    <a:pt x="0" y="131064"/>
                  </a:lnTo>
                </a:path>
                <a:path w="125095" h="195579">
                  <a:moveTo>
                    <a:pt x="124968" y="70104"/>
                  </a:moveTo>
                  <a:lnTo>
                    <a:pt x="48768" y="195072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7088" y="4645151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176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44240" y="4657343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191"/>
                  </a:lnTo>
                </a:path>
              </a:pathLst>
            </a:custGeom>
            <a:ln w="15240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8927" y="4907280"/>
              <a:ext cx="841375" cy="429895"/>
            </a:xfrm>
            <a:custGeom>
              <a:avLst/>
              <a:gdLst/>
              <a:ahLst/>
              <a:cxnLst/>
              <a:rect l="l" t="t" r="r" b="b"/>
              <a:pathLst>
                <a:path w="841375" h="429895">
                  <a:moveTo>
                    <a:pt x="0" y="0"/>
                  </a:moveTo>
                  <a:lnTo>
                    <a:pt x="841248" y="0"/>
                  </a:lnTo>
                  <a:lnTo>
                    <a:pt x="841248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  <a:path w="841375" h="429895">
                  <a:moveTo>
                    <a:pt x="3048" y="3048"/>
                  </a:moveTo>
                  <a:lnTo>
                    <a:pt x="838200" y="3048"/>
                  </a:lnTo>
                  <a:lnTo>
                    <a:pt x="838200" y="423672"/>
                  </a:lnTo>
                  <a:lnTo>
                    <a:pt x="3048" y="423672"/>
                  </a:lnTo>
                  <a:lnTo>
                    <a:pt x="3048" y="304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72455" y="4940807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515112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72455" y="4940807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8047" y="4910327"/>
              <a:ext cx="259079" cy="421005"/>
            </a:xfrm>
            <a:custGeom>
              <a:avLst/>
              <a:gdLst/>
              <a:ahLst/>
              <a:cxnLst/>
              <a:rect l="l" t="t" r="r" b="b"/>
              <a:pathLst>
                <a:path w="259079" h="421004">
                  <a:moveTo>
                    <a:pt x="0" y="0"/>
                  </a:moveTo>
                  <a:lnTo>
                    <a:pt x="259080" y="0"/>
                  </a:lnTo>
                  <a:lnTo>
                    <a:pt x="259080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72455" y="4940807"/>
              <a:ext cx="515620" cy="262255"/>
            </a:xfrm>
            <a:custGeom>
              <a:avLst/>
              <a:gdLst/>
              <a:ahLst/>
              <a:cxnLst/>
              <a:rect l="l" t="t" r="r" b="b"/>
              <a:pathLst>
                <a:path w="515620" h="262254">
                  <a:moveTo>
                    <a:pt x="0" y="262128"/>
                  </a:moveTo>
                  <a:lnTo>
                    <a:pt x="0" y="0"/>
                  </a:lnTo>
                  <a:lnTo>
                    <a:pt x="515112" y="0"/>
                  </a:lnTo>
                </a:path>
              </a:pathLst>
            </a:custGeom>
            <a:ln w="9144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7859" y="4939283"/>
              <a:ext cx="219456" cy="3688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6847" y="4904232"/>
              <a:ext cx="423672" cy="4175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20" y="4907280"/>
              <a:ext cx="429767" cy="4236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4535" y="4895088"/>
              <a:ext cx="423672" cy="4236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32375" y="3063240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1054608" y="0"/>
                  </a:moveTo>
                  <a:lnTo>
                    <a:pt x="18287" y="0"/>
                  </a:lnTo>
                  <a:lnTo>
                    <a:pt x="0" y="18288"/>
                  </a:lnTo>
                  <a:lnTo>
                    <a:pt x="0" y="728472"/>
                  </a:lnTo>
                  <a:lnTo>
                    <a:pt x="18287" y="743712"/>
                  </a:lnTo>
                  <a:lnTo>
                    <a:pt x="1054608" y="743712"/>
                  </a:lnTo>
                  <a:lnTo>
                    <a:pt x="1072895" y="728472"/>
                  </a:lnTo>
                  <a:lnTo>
                    <a:pt x="1072895" y="18288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32375" y="3063240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414527" y="743712"/>
                  </a:moveTo>
                  <a:lnTo>
                    <a:pt x="18287" y="743712"/>
                  </a:lnTo>
                  <a:lnTo>
                    <a:pt x="0" y="728472"/>
                  </a:lnTo>
                  <a:lnTo>
                    <a:pt x="0" y="18288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8288"/>
                  </a:lnTo>
                  <a:lnTo>
                    <a:pt x="1072895" y="728472"/>
                  </a:lnTo>
                  <a:lnTo>
                    <a:pt x="1054608" y="743712"/>
                  </a:lnTo>
                  <a:lnTo>
                    <a:pt x="658367" y="743712"/>
                  </a:lnTo>
                  <a:lnTo>
                    <a:pt x="414527" y="743712"/>
                  </a:lnTo>
                  <a:close/>
                </a:path>
                <a:path w="1073150" h="744220">
                  <a:moveTo>
                    <a:pt x="414527" y="743712"/>
                  </a:moveTo>
                  <a:lnTo>
                    <a:pt x="658367" y="743712"/>
                  </a:lnTo>
                  <a:lnTo>
                    <a:pt x="414527" y="743712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3816" y="3151632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890016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90016" y="53340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23816" y="3151632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0" y="0"/>
                  </a:moveTo>
                  <a:lnTo>
                    <a:pt x="890016" y="0"/>
                  </a:lnTo>
                  <a:lnTo>
                    <a:pt x="89001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32375" y="3063239"/>
              <a:ext cx="1073150" cy="746760"/>
            </a:xfrm>
            <a:custGeom>
              <a:avLst/>
              <a:gdLst/>
              <a:ahLst/>
              <a:cxnLst/>
              <a:rect l="l" t="t" r="r" b="b"/>
              <a:pathLst>
                <a:path w="1073150" h="746760">
                  <a:moveTo>
                    <a:pt x="414527" y="746760"/>
                  </a:moveTo>
                  <a:lnTo>
                    <a:pt x="18287" y="746760"/>
                  </a:lnTo>
                  <a:lnTo>
                    <a:pt x="0" y="728472"/>
                  </a:lnTo>
                  <a:lnTo>
                    <a:pt x="0" y="15240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5240"/>
                  </a:lnTo>
                  <a:lnTo>
                    <a:pt x="1072895" y="728472"/>
                  </a:lnTo>
                  <a:lnTo>
                    <a:pt x="1054608" y="746760"/>
                  </a:lnTo>
                  <a:lnTo>
                    <a:pt x="658367" y="746760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46903" y="3802379"/>
              <a:ext cx="243840" cy="15240"/>
            </a:xfrm>
            <a:custGeom>
              <a:avLst/>
              <a:gdLst/>
              <a:ahLst/>
              <a:cxnLst/>
              <a:rect l="l" t="t" r="r" b="b"/>
              <a:pathLst>
                <a:path w="243839" h="15239">
                  <a:moveTo>
                    <a:pt x="0" y="15240"/>
                  </a:moveTo>
                  <a:lnTo>
                    <a:pt x="243840" y="15240"/>
                  </a:lnTo>
                  <a:lnTo>
                    <a:pt x="24384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58511" y="3809999"/>
              <a:ext cx="421005" cy="201295"/>
            </a:xfrm>
            <a:custGeom>
              <a:avLst/>
              <a:gdLst/>
              <a:ahLst/>
              <a:cxnLst/>
              <a:rect l="l" t="t" r="r" b="b"/>
              <a:pathLst>
                <a:path w="421004" h="201295">
                  <a:moveTo>
                    <a:pt x="213359" y="0"/>
                  </a:moveTo>
                  <a:lnTo>
                    <a:pt x="213359" y="201168"/>
                  </a:lnTo>
                </a:path>
                <a:path w="421004" h="201295">
                  <a:moveTo>
                    <a:pt x="0" y="201168"/>
                  </a:moveTo>
                  <a:lnTo>
                    <a:pt x="420623" y="201168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3136392"/>
              <a:ext cx="883920" cy="55473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7051" y="3119628"/>
              <a:ext cx="917448" cy="5852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614672" y="3127248"/>
              <a:ext cx="902335" cy="570230"/>
            </a:xfrm>
            <a:custGeom>
              <a:avLst/>
              <a:gdLst/>
              <a:ahLst/>
              <a:cxnLst/>
              <a:rect l="l" t="t" r="r" b="b"/>
              <a:pathLst>
                <a:path w="902335" h="570229">
                  <a:moveTo>
                    <a:pt x="0" y="0"/>
                  </a:moveTo>
                  <a:lnTo>
                    <a:pt x="902208" y="0"/>
                  </a:lnTo>
                  <a:lnTo>
                    <a:pt x="902208" y="569976"/>
                  </a:lnTo>
                  <a:lnTo>
                    <a:pt x="0" y="569976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52927" y="4309872"/>
              <a:ext cx="1021080" cy="3175"/>
            </a:xfrm>
            <a:custGeom>
              <a:avLst/>
              <a:gdLst/>
              <a:ahLst/>
              <a:cxnLst/>
              <a:rect l="l" t="t" r="r" b="b"/>
              <a:pathLst>
                <a:path w="1021079" h="3175">
                  <a:moveTo>
                    <a:pt x="0" y="0"/>
                  </a:moveTo>
                  <a:lnTo>
                    <a:pt x="1021080" y="3048"/>
                  </a:lnTo>
                </a:path>
              </a:pathLst>
            </a:custGeom>
            <a:ln w="2438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25495" y="2916936"/>
              <a:ext cx="76200" cy="1396365"/>
            </a:xfrm>
            <a:custGeom>
              <a:avLst/>
              <a:gdLst/>
              <a:ahLst/>
              <a:cxnLst/>
              <a:rect l="l" t="t" r="r" b="b"/>
              <a:pathLst>
                <a:path w="76200" h="1396364">
                  <a:moveTo>
                    <a:pt x="24293" y="74123"/>
                  </a:moveTo>
                  <a:lnTo>
                    <a:pt x="15239" y="1395984"/>
                  </a:lnTo>
                  <a:lnTo>
                    <a:pt x="39623" y="1395984"/>
                  </a:lnTo>
                  <a:lnTo>
                    <a:pt x="48691" y="75099"/>
                  </a:lnTo>
                  <a:lnTo>
                    <a:pt x="24293" y="74123"/>
                  </a:lnTo>
                  <a:close/>
                </a:path>
                <a:path w="76200" h="1396364">
                  <a:moveTo>
                    <a:pt x="68275" y="60960"/>
                  </a:moveTo>
                  <a:lnTo>
                    <a:pt x="24383" y="60960"/>
                  </a:lnTo>
                  <a:lnTo>
                    <a:pt x="48767" y="64008"/>
                  </a:lnTo>
                  <a:lnTo>
                    <a:pt x="48691" y="75099"/>
                  </a:lnTo>
                  <a:lnTo>
                    <a:pt x="76199" y="76200"/>
                  </a:lnTo>
                  <a:lnTo>
                    <a:pt x="68275" y="60960"/>
                  </a:lnTo>
                  <a:close/>
                </a:path>
                <a:path w="76200" h="1396364">
                  <a:moveTo>
                    <a:pt x="24383" y="60960"/>
                  </a:moveTo>
                  <a:lnTo>
                    <a:pt x="24293" y="74123"/>
                  </a:lnTo>
                  <a:lnTo>
                    <a:pt x="48691" y="75099"/>
                  </a:lnTo>
                  <a:lnTo>
                    <a:pt x="48767" y="64008"/>
                  </a:lnTo>
                  <a:lnTo>
                    <a:pt x="24383" y="60960"/>
                  </a:lnTo>
                  <a:close/>
                </a:path>
                <a:path w="76200" h="1396364">
                  <a:moveTo>
                    <a:pt x="36575" y="0"/>
                  </a:moveTo>
                  <a:lnTo>
                    <a:pt x="0" y="73152"/>
                  </a:lnTo>
                  <a:lnTo>
                    <a:pt x="24293" y="74123"/>
                  </a:lnTo>
                  <a:lnTo>
                    <a:pt x="24383" y="60960"/>
                  </a:lnTo>
                  <a:lnTo>
                    <a:pt x="68275" y="6096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3240" y="4099560"/>
              <a:ext cx="1228344" cy="42062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047488" y="4474464"/>
              <a:ext cx="3175" cy="161925"/>
            </a:xfrm>
            <a:custGeom>
              <a:avLst/>
              <a:gdLst/>
              <a:ahLst/>
              <a:cxnLst/>
              <a:rect l="l" t="t" r="r" b="b"/>
              <a:pathLst>
                <a:path w="3175" h="161925">
                  <a:moveTo>
                    <a:pt x="1524" y="-7619"/>
                  </a:moveTo>
                  <a:lnTo>
                    <a:pt x="1524" y="169163"/>
                  </a:lnTo>
                </a:path>
              </a:pathLst>
            </a:custGeom>
            <a:ln w="18288">
              <a:solidFill>
                <a:srgbClr val="FF0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474976" y="2386584"/>
            <a:ext cx="3651885" cy="3782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490345">
              <a:lnSpc>
                <a:spcPct val="100000"/>
              </a:lnSpc>
            </a:pPr>
            <a:r>
              <a:rPr sz="800" spc="-15" dirty="0">
                <a:solidFill>
                  <a:srgbClr val="FF0025"/>
                </a:solidFill>
                <a:latin typeface="Arial MT"/>
                <a:cs typeface="Arial MT"/>
              </a:rPr>
              <a:t>MicroSCADA </a:t>
            </a:r>
            <a:r>
              <a:rPr sz="800" spc="-10" dirty="0">
                <a:solidFill>
                  <a:srgbClr val="FF0025"/>
                </a:solidFill>
                <a:latin typeface="Arial MT"/>
                <a:cs typeface="Arial MT"/>
              </a:rPr>
              <a:t>Pro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1532890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solidFill>
                  <a:srgbClr val="FF0025"/>
                </a:solidFill>
                <a:latin typeface="Arial MT"/>
                <a:cs typeface="Arial MT"/>
              </a:rPr>
              <a:t>HMI</a:t>
            </a:r>
            <a:r>
              <a:rPr sz="800" spc="-3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0025"/>
                </a:solidFill>
                <a:latin typeface="Arial MT"/>
                <a:cs typeface="Arial MT"/>
              </a:rPr>
              <a:t>cum</a:t>
            </a:r>
            <a:r>
              <a:rPr sz="800" spc="-15" dirty="0">
                <a:solidFill>
                  <a:srgbClr val="FF0025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FF0025"/>
                </a:solidFill>
                <a:latin typeface="Arial MT"/>
                <a:cs typeface="Arial MT"/>
              </a:rPr>
              <a:t>Gateway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298691" y="2421636"/>
            <a:ext cx="3615054" cy="3789045"/>
            <a:chOff x="6298691" y="2421636"/>
            <a:chExt cx="3615054" cy="3789045"/>
          </a:xfrm>
        </p:grpSpPr>
        <p:sp>
          <p:nvSpPr>
            <p:cNvPr id="52" name="object 52"/>
            <p:cNvSpPr/>
            <p:nvPr/>
          </p:nvSpPr>
          <p:spPr>
            <a:xfrm>
              <a:off x="6306311" y="6206489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>
                  <a:moveTo>
                    <a:pt x="0" y="0"/>
                  </a:moveTo>
                  <a:lnTo>
                    <a:pt x="3599688" y="0"/>
                  </a:lnTo>
                </a:path>
              </a:pathLst>
            </a:custGeom>
            <a:ln w="761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909809" y="2429256"/>
              <a:ext cx="0" cy="3773804"/>
            </a:xfrm>
            <a:custGeom>
              <a:avLst/>
              <a:gdLst/>
              <a:ahLst/>
              <a:cxnLst/>
              <a:rect l="l" t="t" r="r" b="b"/>
              <a:pathLst>
                <a:path h="3773804">
                  <a:moveTo>
                    <a:pt x="0" y="0"/>
                  </a:moveTo>
                  <a:lnTo>
                    <a:pt x="0" y="3773423"/>
                  </a:lnTo>
                </a:path>
              </a:pathLst>
            </a:custGeom>
            <a:ln w="762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06311" y="2429256"/>
              <a:ext cx="3599815" cy="3773804"/>
            </a:xfrm>
            <a:custGeom>
              <a:avLst/>
              <a:gdLst/>
              <a:ahLst/>
              <a:cxnLst/>
              <a:rect l="l" t="t" r="r" b="b"/>
              <a:pathLst>
                <a:path w="3599815" h="3773804">
                  <a:moveTo>
                    <a:pt x="3599688" y="0"/>
                  </a:moveTo>
                  <a:lnTo>
                    <a:pt x="0" y="0"/>
                  </a:lnTo>
                  <a:lnTo>
                    <a:pt x="0" y="3773424"/>
                  </a:lnTo>
                  <a:lnTo>
                    <a:pt x="3599688" y="3773424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06311" y="2429256"/>
              <a:ext cx="3599815" cy="3773804"/>
            </a:xfrm>
            <a:custGeom>
              <a:avLst/>
              <a:gdLst/>
              <a:ahLst/>
              <a:cxnLst/>
              <a:rect l="l" t="t" r="r" b="b"/>
              <a:pathLst>
                <a:path w="3599815" h="3773804">
                  <a:moveTo>
                    <a:pt x="0" y="0"/>
                  </a:moveTo>
                  <a:lnTo>
                    <a:pt x="3599688" y="0"/>
                  </a:lnTo>
                  <a:lnTo>
                    <a:pt x="3599688" y="3773424"/>
                  </a:lnTo>
                  <a:lnTo>
                    <a:pt x="0" y="3773424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306311" y="2429256"/>
            <a:ext cx="3599815" cy="377380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Functions</a:t>
            </a:r>
            <a:r>
              <a:rPr sz="1400" spc="7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are</a:t>
            </a:r>
            <a:r>
              <a:rPr sz="1400" spc="3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distributed</a:t>
            </a:r>
            <a:r>
              <a:rPr sz="1400" spc="9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two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computers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25"/>
              </a:spcBef>
              <a:buChar char="–"/>
              <a:tabLst>
                <a:tab pos="219710" algn="l"/>
              </a:tabLst>
            </a:pP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Local</a:t>
            </a:r>
            <a:r>
              <a:rPr sz="1400" spc="4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HMI</a:t>
            </a:r>
            <a:r>
              <a:rPr sz="1400" spc="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in</a:t>
            </a:r>
            <a:r>
              <a:rPr sz="1400" spc="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substation-Hot</a:t>
            </a:r>
            <a:r>
              <a:rPr sz="1400" spc="11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standby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30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</a:t>
            </a:r>
            <a:r>
              <a:rPr sz="1400" spc="4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gateway</a:t>
            </a:r>
            <a:r>
              <a:rPr sz="1400" spc="6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–Hot</a:t>
            </a:r>
            <a:r>
              <a:rPr sz="1400" spc="3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 MT"/>
                <a:cs typeface="Arial MT"/>
              </a:rPr>
              <a:t>standby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555555"/>
              </a:buClr>
              <a:buFont typeface="Arial MT"/>
              <a:buChar char="–"/>
            </a:pPr>
            <a:endParaRPr sz="1500">
              <a:latin typeface="Arial MT"/>
              <a:cs typeface="Arial MT"/>
            </a:endParaRPr>
          </a:p>
          <a:p>
            <a:pPr marL="6096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Solution</a:t>
            </a:r>
            <a:r>
              <a:rPr sz="1400" spc="2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 especially</a:t>
            </a:r>
            <a:r>
              <a:rPr sz="1400" spc="6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suitable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for</a:t>
            </a:r>
            <a:r>
              <a:rPr sz="1400" spc="2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e.g.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30"/>
              </a:spcBef>
              <a:buChar char="–"/>
              <a:tabLst>
                <a:tab pos="219710" algn="l"/>
              </a:tabLst>
            </a:pP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Large</a:t>
            </a:r>
            <a:r>
              <a:rPr sz="1400" spc="15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 MT"/>
                <a:cs typeface="Arial MT"/>
              </a:rPr>
              <a:t>substations</a:t>
            </a:r>
            <a:endParaRPr sz="1400">
              <a:latin typeface="Arial MT"/>
              <a:cs typeface="Arial MT"/>
            </a:endParaRPr>
          </a:p>
          <a:p>
            <a:pPr marL="219075" indent="-158750">
              <a:lnSpc>
                <a:spcPct val="100000"/>
              </a:lnSpc>
              <a:spcBef>
                <a:spcPts val="525"/>
              </a:spcBef>
              <a:buChar char="–"/>
              <a:tabLst>
                <a:tab pos="219710" algn="l"/>
              </a:tabLst>
            </a:pP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High</a:t>
            </a:r>
            <a:r>
              <a:rPr sz="1400" spc="-40" dirty="0">
                <a:solidFill>
                  <a:srgbClr val="555555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555555"/>
                </a:solidFill>
                <a:latin typeface="Arial MT"/>
                <a:cs typeface="Arial MT"/>
              </a:rPr>
              <a:t>availability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183636" y="2889504"/>
            <a:ext cx="2763520" cy="1628139"/>
            <a:chOff x="3183636" y="2889504"/>
            <a:chExt cx="2763520" cy="1628139"/>
          </a:xfrm>
        </p:grpSpPr>
        <p:sp>
          <p:nvSpPr>
            <p:cNvPr id="58" name="object 58"/>
            <p:cNvSpPr/>
            <p:nvPr/>
          </p:nvSpPr>
          <p:spPr>
            <a:xfrm>
              <a:off x="3191256" y="3029711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1054608" y="0"/>
                  </a:moveTo>
                  <a:lnTo>
                    <a:pt x="18287" y="0"/>
                  </a:lnTo>
                  <a:lnTo>
                    <a:pt x="0" y="15240"/>
                  </a:lnTo>
                  <a:lnTo>
                    <a:pt x="0" y="728472"/>
                  </a:lnTo>
                  <a:lnTo>
                    <a:pt x="18287" y="743712"/>
                  </a:lnTo>
                  <a:lnTo>
                    <a:pt x="1054608" y="743712"/>
                  </a:lnTo>
                  <a:lnTo>
                    <a:pt x="1072895" y="728472"/>
                  </a:lnTo>
                  <a:lnTo>
                    <a:pt x="1072895" y="15240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91256" y="3029711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414527" y="743712"/>
                  </a:moveTo>
                  <a:lnTo>
                    <a:pt x="18287" y="743712"/>
                  </a:lnTo>
                  <a:lnTo>
                    <a:pt x="0" y="728472"/>
                  </a:lnTo>
                  <a:lnTo>
                    <a:pt x="0" y="15240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5240"/>
                  </a:lnTo>
                  <a:lnTo>
                    <a:pt x="1072895" y="728472"/>
                  </a:lnTo>
                  <a:lnTo>
                    <a:pt x="1054608" y="743712"/>
                  </a:lnTo>
                  <a:lnTo>
                    <a:pt x="658367" y="743712"/>
                  </a:lnTo>
                  <a:lnTo>
                    <a:pt x="414527" y="743712"/>
                  </a:lnTo>
                  <a:close/>
                </a:path>
                <a:path w="1073150" h="744220">
                  <a:moveTo>
                    <a:pt x="414527" y="743712"/>
                  </a:moveTo>
                  <a:lnTo>
                    <a:pt x="658367" y="743712"/>
                  </a:lnTo>
                  <a:lnTo>
                    <a:pt x="414527" y="743712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82695" y="3118104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890016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90016" y="53340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82695" y="3118104"/>
              <a:ext cx="890269" cy="533400"/>
            </a:xfrm>
            <a:custGeom>
              <a:avLst/>
              <a:gdLst/>
              <a:ahLst/>
              <a:cxnLst/>
              <a:rect l="l" t="t" r="r" b="b"/>
              <a:pathLst>
                <a:path w="890270" h="533400">
                  <a:moveTo>
                    <a:pt x="0" y="0"/>
                  </a:moveTo>
                  <a:lnTo>
                    <a:pt x="890016" y="0"/>
                  </a:lnTo>
                  <a:lnTo>
                    <a:pt x="89001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91256" y="3029711"/>
              <a:ext cx="1073150" cy="744220"/>
            </a:xfrm>
            <a:custGeom>
              <a:avLst/>
              <a:gdLst/>
              <a:ahLst/>
              <a:cxnLst/>
              <a:rect l="l" t="t" r="r" b="b"/>
              <a:pathLst>
                <a:path w="1073150" h="744220">
                  <a:moveTo>
                    <a:pt x="414527" y="743712"/>
                  </a:moveTo>
                  <a:lnTo>
                    <a:pt x="18287" y="743712"/>
                  </a:lnTo>
                  <a:lnTo>
                    <a:pt x="0" y="728472"/>
                  </a:lnTo>
                  <a:lnTo>
                    <a:pt x="0" y="15240"/>
                  </a:lnTo>
                  <a:lnTo>
                    <a:pt x="18287" y="0"/>
                  </a:lnTo>
                  <a:lnTo>
                    <a:pt x="1054608" y="0"/>
                  </a:lnTo>
                  <a:lnTo>
                    <a:pt x="1072895" y="15240"/>
                  </a:lnTo>
                  <a:lnTo>
                    <a:pt x="1072895" y="728472"/>
                  </a:lnTo>
                  <a:lnTo>
                    <a:pt x="1054608" y="743712"/>
                  </a:lnTo>
                  <a:lnTo>
                    <a:pt x="658367" y="743712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05784" y="3765803"/>
              <a:ext cx="243840" cy="15240"/>
            </a:xfrm>
            <a:custGeom>
              <a:avLst/>
              <a:gdLst/>
              <a:ahLst/>
              <a:cxnLst/>
              <a:rect l="l" t="t" r="r" b="b"/>
              <a:pathLst>
                <a:path w="243839" h="15239">
                  <a:moveTo>
                    <a:pt x="0" y="15240"/>
                  </a:moveTo>
                  <a:lnTo>
                    <a:pt x="243840" y="15240"/>
                  </a:lnTo>
                  <a:lnTo>
                    <a:pt x="24384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17392" y="3773423"/>
              <a:ext cx="421005" cy="204470"/>
            </a:xfrm>
            <a:custGeom>
              <a:avLst/>
              <a:gdLst/>
              <a:ahLst/>
              <a:cxnLst/>
              <a:rect l="l" t="t" r="r" b="b"/>
              <a:pathLst>
                <a:path w="421004" h="204470">
                  <a:moveTo>
                    <a:pt x="210311" y="0"/>
                  </a:moveTo>
                  <a:lnTo>
                    <a:pt x="210311" y="204215"/>
                  </a:lnTo>
                </a:path>
                <a:path w="421004" h="204470">
                  <a:moveTo>
                    <a:pt x="0" y="204215"/>
                  </a:moveTo>
                  <a:lnTo>
                    <a:pt x="420623" y="204215"/>
                  </a:lnTo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2696" y="3102864"/>
              <a:ext cx="883919" cy="5516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65931" y="3086100"/>
              <a:ext cx="917448" cy="58521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273551" y="3093720"/>
              <a:ext cx="902335" cy="570230"/>
            </a:xfrm>
            <a:custGeom>
              <a:avLst/>
              <a:gdLst/>
              <a:ahLst/>
              <a:cxnLst/>
              <a:rect l="l" t="t" r="r" b="b"/>
              <a:pathLst>
                <a:path w="902335" h="570229">
                  <a:moveTo>
                    <a:pt x="0" y="0"/>
                  </a:moveTo>
                  <a:lnTo>
                    <a:pt x="902208" y="0"/>
                  </a:lnTo>
                  <a:lnTo>
                    <a:pt x="902208" y="569976"/>
                  </a:lnTo>
                  <a:lnTo>
                    <a:pt x="0" y="569976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73751" y="4276344"/>
              <a:ext cx="1021080" cy="3175"/>
            </a:xfrm>
            <a:custGeom>
              <a:avLst/>
              <a:gdLst/>
              <a:ahLst/>
              <a:cxnLst/>
              <a:rect l="l" t="t" r="r" b="b"/>
              <a:pathLst>
                <a:path w="1021079" h="3175">
                  <a:moveTo>
                    <a:pt x="0" y="0"/>
                  </a:moveTo>
                  <a:lnTo>
                    <a:pt x="1021080" y="3048"/>
                  </a:lnTo>
                </a:path>
              </a:pathLst>
            </a:custGeom>
            <a:ln w="2438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73495" y="2889504"/>
              <a:ext cx="73660" cy="1396365"/>
            </a:xfrm>
            <a:custGeom>
              <a:avLst/>
              <a:gdLst/>
              <a:ahLst/>
              <a:cxnLst/>
              <a:rect l="l" t="t" r="r" b="b"/>
              <a:pathLst>
                <a:path w="73660" h="1396364">
                  <a:moveTo>
                    <a:pt x="48768" y="60960"/>
                  </a:moveTo>
                  <a:lnTo>
                    <a:pt x="24384" y="60960"/>
                  </a:lnTo>
                  <a:lnTo>
                    <a:pt x="15240" y="1395984"/>
                  </a:lnTo>
                  <a:lnTo>
                    <a:pt x="39624" y="1395984"/>
                  </a:lnTo>
                  <a:lnTo>
                    <a:pt x="48768" y="60960"/>
                  </a:lnTo>
                  <a:close/>
                </a:path>
                <a:path w="73660" h="1396364">
                  <a:moveTo>
                    <a:pt x="36576" y="0"/>
                  </a:moveTo>
                  <a:lnTo>
                    <a:pt x="0" y="73152"/>
                  </a:lnTo>
                  <a:lnTo>
                    <a:pt x="24300" y="73152"/>
                  </a:lnTo>
                  <a:lnTo>
                    <a:pt x="24384" y="60960"/>
                  </a:lnTo>
                  <a:lnTo>
                    <a:pt x="67056" y="60960"/>
                  </a:lnTo>
                  <a:lnTo>
                    <a:pt x="36576" y="0"/>
                  </a:lnTo>
                  <a:close/>
                </a:path>
                <a:path w="73660" h="1396364">
                  <a:moveTo>
                    <a:pt x="67056" y="60960"/>
                  </a:moveTo>
                  <a:lnTo>
                    <a:pt x="48768" y="60960"/>
                  </a:lnTo>
                  <a:lnTo>
                    <a:pt x="48684" y="73152"/>
                  </a:lnTo>
                  <a:lnTo>
                    <a:pt x="73152" y="73152"/>
                  </a:lnTo>
                  <a:lnTo>
                    <a:pt x="67056" y="6096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0559" y="4096511"/>
              <a:ext cx="1231392" cy="420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4902200" cy="1285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40" dirty="0">
                <a:solidFill>
                  <a:srgbClr val="FF0025"/>
                </a:solidFill>
                <a:latin typeface="Arial"/>
                <a:cs typeface="Arial"/>
              </a:rPr>
              <a:t>Types</a:t>
            </a:r>
            <a:r>
              <a:rPr sz="1400" b="1" spc="7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SCL</a:t>
            </a:r>
            <a:r>
              <a:rPr sz="1400" b="1" spc="-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files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099"/>
              </a:lnSpc>
              <a:spcBef>
                <a:spcPts val="890"/>
              </a:spcBef>
            </a:pPr>
            <a:r>
              <a:rPr sz="1200" b="1" dirty="0">
                <a:latin typeface="Arial"/>
                <a:cs typeface="Arial"/>
              </a:rPr>
              <a:t>IED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Capability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Description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(ICD)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file</a:t>
            </a:r>
            <a:r>
              <a:rPr sz="1200" dirty="0">
                <a:latin typeface="Arial MT"/>
                <a:cs typeface="Arial MT"/>
              </a:rPr>
              <a:t>: It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defines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complete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capability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IED.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This file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needs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be</a:t>
            </a:r>
            <a:r>
              <a:rPr sz="1200" spc="5" dirty="0">
                <a:latin typeface="Arial MT"/>
                <a:cs typeface="Arial MT"/>
              </a:rPr>
              <a:t> supplied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each </a:t>
            </a:r>
            <a:r>
              <a:rPr sz="1200" spc="5" dirty="0">
                <a:latin typeface="Arial MT"/>
                <a:cs typeface="Arial MT"/>
              </a:rPr>
              <a:t>manufacturer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make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complete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configuration.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contains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single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IED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section, an </a:t>
            </a:r>
            <a:r>
              <a:rPr sz="1200" dirty="0">
                <a:latin typeface="Arial MT"/>
                <a:cs typeface="Arial MT"/>
              </a:rPr>
              <a:t>optional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section and an </a:t>
            </a:r>
            <a:r>
              <a:rPr sz="1200" dirty="0">
                <a:latin typeface="Arial MT"/>
                <a:cs typeface="Arial MT"/>
              </a:rPr>
              <a:t>optional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substation </a:t>
            </a:r>
            <a:r>
              <a:rPr sz="1200" spc="10" dirty="0">
                <a:latin typeface="Arial MT"/>
                <a:cs typeface="Arial MT"/>
              </a:rPr>
              <a:t> part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which </a:t>
            </a:r>
            <a:r>
              <a:rPr sz="1200" spc="5" dirty="0">
                <a:latin typeface="Arial MT"/>
                <a:cs typeface="Arial MT"/>
              </a:rPr>
              <a:t>denotes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spc="5" dirty="0">
                <a:latin typeface="Arial MT"/>
                <a:cs typeface="Arial MT"/>
              </a:rPr>
              <a:t>physical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entities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corresponding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 the</a:t>
            </a:r>
            <a:r>
              <a:rPr sz="1200" spc="5" dirty="0">
                <a:latin typeface="Arial MT"/>
                <a:cs typeface="Arial MT"/>
              </a:rPr>
              <a:t> IED.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5167" y="2721864"/>
            <a:ext cx="4925567" cy="320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8947" y="3800348"/>
            <a:ext cx="4851400" cy="9620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sz="1200" b="1" spc="10" dirty="0">
                <a:latin typeface="Arial"/>
                <a:cs typeface="Arial"/>
              </a:rPr>
              <a:t>System </a:t>
            </a:r>
            <a:r>
              <a:rPr sz="1200" b="1" spc="5" dirty="0">
                <a:latin typeface="Arial"/>
                <a:cs typeface="Arial"/>
              </a:rPr>
              <a:t>Specification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Description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(SSD)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file</a:t>
            </a:r>
            <a:r>
              <a:rPr sz="1200" dirty="0">
                <a:latin typeface="Arial MT"/>
                <a:cs typeface="Arial MT"/>
              </a:rPr>
              <a:t>: This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contains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complete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specification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 a</a:t>
            </a:r>
            <a:r>
              <a:rPr sz="1200" spc="5" dirty="0">
                <a:latin typeface="Arial MT"/>
                <a:cs typeface="Arial MT"/>
              </a:rPr>
              <a:t> substation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automation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system </a:t>
            </a:r>
            <a:r>
              <a:rPr sz="1200" spc="5" dirty="0">
                <a:latin typeface="Arial MT"/>
                <a:cs typeface="Arial MT"/>
              </a:rPr>
              <a:t>including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single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line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diagram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for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the </a:t>
            </a:r>
            <a:r>
              <a:rPr sz="1200" spc="5" dirty="0">
                <a:latin typeface="Arial MT"/>
                <a:cs typeface="Arial MT"/>
              </a:rPr>
              <a:t>substation</a:t>
            </a:r>
            <a:r>
              <a:rPr sz="1200" spc="10" dirty="0">
                <a:latin typeface="Arial MT"/>
                <a:cs typeface="Arial MT"/>
              </a:rPr>
              <a:t> and </a:t>
            </a:r>
            <a:r>
              <a:rPr sz="1200" spc="5" dirty="0">
                <a:latin typeface="Arial MT"/>
                <a:cs typeface="Arial MT"/>
              </a:rPr>
              <a:t>its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functionalities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(logical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nodes).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will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have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Substation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Data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type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templates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logical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node </a:t>
            </a:r>
            <a:r>
              <a:rPr sz="1200" dirty="0">
                <a:latin typeface="Arial MT"/>
                <a:cs typeface="Arial MT"/>
              </a:rPr>
              <a:t>type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definitions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but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need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15" dirty="0">
                <a:latin typeface="Arial MT"/>
                <a:cs typeface="Arial MT"/>
              </a:rPr>
              <a:t> have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section.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112237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73</a:t>
            </a:fld>
            <a:endParaRPr spc="-5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4898390" cy="1099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40" dirty="0">
                <a:solidFill>
                  <a:srgbClr val="FF0025"/>
                </a:solidFill>
                <a:latin typeface="Arial"/>
                <a:cs typeface="Arial"/>
              </a:rPr>
              <a:t>Types</a:t>
            </a:r>
            <a:r>
              <a:rPr sz="1400" b="1" spc="7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SCL</a:t>
            </a:r>
            <a:r>
              <a:rPr sz="1400" b="1" spc="-20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25"/>
                </a:solidFill>
                <a:latin typeface="Arial"/>
                <a:cs typeface="Arial"/>
              </a:rPr>
              <a:t>files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890"/>
              </a:spcBef>
            </a:pPr>
            <a:r>
              <a:rPr sz="1200" b="1" spc="5" dirty="0">
                <a:latin typeface="Arial"/>
                <a:cs typeface="Arial"/>
              </a:rPr>
              <a:t>Substation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Configuration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Description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(SCD)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file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describing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complete</a:t>
            </a:r>
            <a:r>
              <a:rPr sz="1200" spc="5" dirty="0">
                <a:latin typeface="Arial MT"/>
                <a:cs typeface="Arial MT"/>
              </a:rPr>
              <a:t> substation </a:t>
            </a:r>
            <a:r>
              <a:rPr sz="1200" dirty="0">
                <a:latin typeface="Arial MT"/>
                <a:cs typeface="Arial MT"/>
              </a:rPr>
              <a:t>detail.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contains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substation,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communication,</a:t>
            </a:r>
            <a:r>
              <a:rPr sz="1200" spc="10" dirty="0">
                <a:latin typeface="Arial MT"/>
                <a:cs typeface="Arial MT"/>
              </a:rPr>
              <a:t> IED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Data </a:t>
            </a:r>
            <a:r>
              <a:rPr sz="1200" spc="5" dirty="0">
                <a:latin typeface="Arial MT"/>
                <a:cs typeface="Arial MT"/>
              </a:rPr>
              <a:t>type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template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sections.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 </a:t>
            </a:r>
            <a:r>
              <a:rPr sz="1200" spc="5" dirty="0">
                <a:latin typeface="Arial MT"/>
                <a:cs typeface="Arial MT"/>
              </a:rPr>
              <a:t>.SSD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different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.ICD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contribute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making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SCD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file.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5167" y="2721864"/>
            <a:ext cx="4925567" cy="320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8947" y="3867404"/>
            <a:ext cx="4833620" cy="958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200" b="1" dirty="0">
                <a:latin typeface="Arial"/>
                <a:cs typeface="Arial"/>
              </a:rPr>
              <a:t>Configured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IED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Description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(CID)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file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It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 </a:t>
            </a:r>
            <a:r>
              <a:rPr sz="1200" spc="10" dirty="0">
                <a:latin typeface="Arial MT"/>
                <a:cs typeface="Arial MT"/>
              </a:rPr>
              <a:t>a </a:t>
            </a:r>
            <a:r>
              <a:rPr sz="1200" spc="5" dirty="0">
                <a:latin typeface="Arial MT"/>
                <a:cs typeface="Arial MT"/>
              </a:rPr>
              <a:t>file </a:t>
            </a:r>
            <a:r>
              <a:rPr sz="1200" spc="10" dirty="0">
                <a:latin typeface="Arial MT"/>
                <a:cs typeface="Arial MT"/>
              </a:rPr>
              <a:t>used 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20" dirty="0">
                <a:latin typeface="Arial MT"/>
                <a:cs typeface="Arial MT"/>
              </a:rPr>
              <a:t>have 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between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configuration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tool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 </a:t>
            </a:r>
            <a:r>
              <a:rPr sz="1200" dirty="0">
                <a:latin typeface="Arial MT"/>
                <a:cs typeface="Arial MT"/>
              </a:rPr>
              <a:t>IED.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20" dirty="0">
                <a:latin typeface="Arial MT"/>
                <a:cs typeface="Arial MT"/>
              </a:rPr>
              <a:t>can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be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considered </a:t>
            </a:r>
            <a:r>
              <a:rPr sz="1200" spc="10" dirty="0">
                <a:latin typeface="Arial MT"/>
                <a:cs typeface="Arial MT"/>
              </a:rPr>
              <a:t>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 </a:t>
            </a:r>
            <a:r>
              <a:rPr sz="1200" spc="15" dirty="0">
                <a:latin typeface="Arial MT"/>
                <a:cs typeface="Arial MT"/>
              </a:rPr>
              <a:t>SCD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file</a:t>
            </a:r>
            <a:r>
              <a:rPr sz="1200" spc="10" dirty="0">
                <a:latin typeface="Arial MT"/>
                <a:cs typeface="Arial MT"/>
              </a:rPr>
              <a:t> stripped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down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what</a:t>
            </a:r>
            <a:r>
              <a:rPr sz="1200" spc="10" dirty="0">
                <a:latin typeface="Arial MT"/>
                <a:cs typeface="Arial MT"/>
              </a:rPr>
              <a:t> the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concerned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IED </a:t>
            </a:r>
            <a:r>
              <a:rPr sz="1200" spc="5" dirty="0">
                <a:latin typeface="Arial MT"/>
                <a:cs typeface="Arial MT"/>
              </a:rPr>
              <a:t> need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know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contains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mandatory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communication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section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addressed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IED.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117571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Design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74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30581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Network</a:t>
            </a:r>
            <a:r>
              <a:rPr sz="1400" b="1" spc="4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States</a:t>
            </a:r>
            <a:r>
              <a:rPr sz="1400" b="1" spc="5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&amp;</a:t>
            </a:r>
            <a:r>
              <a:rPr sz="1400" b="1" spc="-6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25"/>
                </a:solidFill>
                <a:latin typeface="Arial"/>
                <a:cs typeface="Arial"/>
              </a:rPr>
              <a:t>Automation</a:t>
            </a:r>
            <a:r>
              <a:rPr sz="1400" b="1" spc="105" dirty="0">
                <a:solidFill>
                  <a:srgbClr val="FF0025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0025"/>
                </a:solidFill>
                <a:latin typeface="Arial"/>
                <a:cs typeface="Arial"/>
              </a:rPr>
              <a:t>Tasks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1588" y="2476237"/>
            <a:ext cx="6247130" cy="3863975"/>
            <a:chOff x="2171588" y="2476237"/>
            <a:chExt cx="6247130" cy="3863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1588" y="2476237"/>
              <a:ext cx="6246734" cy="38636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97879" y="2874264"/>
              <a:ext cx="1301750" cy="563880"/>
            </a:xfrm>
            <a:custGeom>
              <a:avLst/>
              <a:gdLst/>
              <a:ahLst/>
              <a:cxnLst/>
              <a:rect l="l" t="t" r="r" b="b"/>
              <a:pathLst>
                <a:path w="1301750" h="563879">
                  <a:moveTo>
                    <a:pt x="652272" y="0"/>
                  </a:moveTo>
                  <a:lnTo>
                    <a:pt x="585173" y="1475"/>
                  </a:lnTo>
                  <a:lnTo>
                    <a:pt x="520106" y="5804"/>
                  </a:lnTo>
                  <a:lnTo>
                    <a:pt x="457388" y="12838"/>
                  </a:lnTo>
                  <a:lnTo>
                    <a:pt x="397335" y="22431"/>
                  </a:lnTo>
                  <a:lnTo>
                    <a:pt x="340264" y="34435"/>
                  </a:lnTo>
                  <a:lnTo>
                    <a:pt x="286494" y="48702"/>
                  </a:lnTo>
                  <a:lnTo>
                    <a:pt x="236339" y="65086"/>
                  </a:lnTo>
                  <a:lnTo>
                    <a:pt x="190119" y="83438"/>
                  </a:lnTo>
                  <a:lnTo>
                    <a:pt x="148148" y="103613"/>
                  </a:lnTo>
                  <a:lnTo>
                    <a:pt x="110745" y="125462"/>
                  </a:lnTo>
                  <a:lnTo>
                    <a:pt x="78227" y="148837"/>
                  </a:lnTo>
                  <a:lnTo>
                    <a:pt x="29113" y="199580"/>
                  </a:lnTo>
                  <a:lnTo>
                    <a:pt x="3340" y="254663"/>
                  </a:lnTo>
                  <a:lnTo>
                    <a:pt x="0" y="283463"/>
                  </a:lnTo>
                  <a:lnTo>
                    <a:pt x="3340" y="312230"/>
                  </a:lnTo>
                  <a:lnTo>
                    <a:pt x="29113" y="367065"/>
                  </a:lnTo>
                  <a:lnTo>
                    <a:pt x="78227" y="417383"/>
                  </a:lnTo>
                  <a:lnTo>
                    <a:pt x="110745" y="440501"/>
                  </a:lnTo>
                  <a:lnTo>
                    <a:pt x="148148" y="462074"/>
                  </a:lnTo>
                  <a:lnTo>
                    <a:pt x="190119" y="481964"/>
                  </a:lnTo>
                  <a:lnTo>
                    <a:pt x="236339" y="500033"/>
                  </a:lnTo>
                  <a:lnTo>
                    <a:pt x="286494" y="516141"/>
                  </a:lnTo>
                  <a:lnTo>
                    <a:pt x="340264" y="530151"/>
                  </a:lnTo>
                  <a:lnTo>
                    <a:pt x="397335" y="541924"/>
                  </a:lnTo>
                  <a:lnTo>
                    <a:pt x="457388" y="551322"/>
                  </a:lnTo>
                  <a:lnTo>
                    <a:pt x="520106" y="558206"/>
                  </a:lnTo>
                  <a:lnTo>
                    <a:pt x="585173" y="562438"/>
                  </a:lnTo>
                  <a:lnTo>
                    <a:pt x="652272" y="563879"/>
                  </a:lnTo>
                  <a:lnTo>
                    <a:pt x="718833" y="562438"/>
                  </a:lnTo>
                  <a:lnTo>
                    <a:pt x="783431" y="558206"/>
                  </a:lnTo>
                  <a:lnTo>
                    <a:pt x="845742" y="551322"/>
                  </a:lnTo>
                  <a:lnTo>
                    <a:pt x="905446" y="541924"/>
                  </a:lnTo>
                  <a:lnTo>
                    <a:pt x="962221" y="530151"/>
                  </a:lnTo>
                  <a:lnTo>
                    <a:pt x="1015746" y="516141"/>
                  </a:lnTo>
                  <a:lnTo>
                    <a:pt x="1065698" y="500033"/>
                  </a:lnTo>
                  <a:lnTo>
                    <a:pt x="1111758" y="481964"/>
                  </a:lnTo>
                  <a:lnTo>
                    <a:pt x="1153602" y="462074"/>
                  </a:lnTo>
                  <a:lnTo>
                    <a:pt x="1190910" y="440501"/>
                  </a:lnTo>
                  <a:lnTo>
                    <a:pt x="1223361" y="417383"/>
                  </a:lnTo>
                  <a:lnTo>
                    <a:pt x="1272403" y="367065"/>
                  </a:lnTo>
                  <a:lnTo>
                    <a:pt x="1298156" y="312230"/>
                  </a:lnTo>
                  <a:lnTo>
                    <a:pt x="1301496" y="283463"/>
                  </a:lnTo>
                  <a:lnTo>
                    <a:pt x="1298156" y="254663"/>
                  </a:lnTo>
                  <a:lnTo>
                    <a:pt x="1272403" y="199580"/>
                  </a:lnTo>
                  <a:lnTo>
                    <a:pt x="1223361" y="148837"/>
                  </a:lnTo>
                  <a:lnTo>
                    <a:pt x="1190910" y="125462"/>
                  </a:lnTo>
                  <a:lnTo>
                    <a:pt x="1153602" y="103613"/>
                  </a:lnTo>
                  <a:lnTo>
                    <a:pt x="1111758" y="83438"/>
                  </a:lnTo>
                  <a:lnTo>
                    <a:pt x="1065698" y="65086"/>
                  </a:lnTo>
                  <a:lnTo>
                    <a:pt x="1015746" y="48702"/>
                  </a:lnTo>
                  <a:lnTo>
                    <a:pt x="962221" y="34435"/>
                  </a:lnTo>
                  <a:lnTo>
                    <a:pt x="905446" y="22431"/>
                  </a:lnTo>
                  <a:lnTo>
                    <a:pt x="845742" y="12838"/>
                  </a:lnTo>
                  <a:lnTo>
                    <a:pt x="783431" y="5804"/>
                  </a:lnTo>
                  <a:lnTo>
                    <a:pt x="718833" y="1475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946" y="734604"/>
            <a:ext cx="9242553" cy="76078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50" dirty="0"/>
              <a:t> </a:t>
            </a:r>
            <a:r>
              <a:rPr spc="5" dirty="0"/>
              <a:t>Automation</a:t>
            </a:r>
            <a:r>
              <a:rPr spc="-35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spc="5" dirty="0"/>
              <a:t>O</a:t>
            </a:r>
            <a:r>
              <a:rPr spc="-35" dirty="0"/>
              <a:t>v</a:t>
            </a:r>
            <a:r>
              <a:rPr spc="5" dirty="0"/>
              <a:t>erview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1420" y="2980436"/>
            <a:ext cx="53530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ormal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7879" y="3843528"/>
            <a:ext cx="1301750" cy="563880"/>
          </a:xfrm>
          <a:custGeom>
            <a:avLst/>
            <a:gdLst/>
            <a:ahLst/>
            <a:cxnLst/>
            <a:rect l="l" t="t" r="r" b="b"/>
            <a:pathLst>
              <a:path w="1301750" h="563879">
                <a:moveTo>
                  <a:pt x="652272" y="0"/>
                </a:moveTo>
                <a:lnTo>
                  <a:pt x="585173" y="1441"/>
                </a:lnTo>
                <a:lnTo>
                  <a:pt x="520106" y="5673"/>
                </a:lnTo>
                <a:lnTo>
                  <a:pt x="457388" y="12557"/>
                </a:lnTo>
                <a:lnTo>
                  <a:pt x="397335" y="21955"/>
                </a:lnTo>
                <a:lnTo>
                  <a:pt x="340264" y="33728"/>
                </a:lnTo>
                <a:lnTo>
                  <a:pt x="286494" y="47738"/>
                </a:lnTo>
                <a:lnTo>
                  <a:pt x="236339" y="63846"/>
                </a:lnTo>
                <a:lnTo>
                  <a:pt x="190119" y="81914"/>
                </a:lnTo>
                <a:lnTo>
                  <a:pt x="148148" y="101805"/>
                </a:lnTo>
                <a:lnTo>
                  <a:pt x="110745" y="123378"/>
                </a:lnTo>
                <a:lnTo>
                  <a:pt x="78227" y="146496"/>
                </a:lnTo>
                <a:lnTo>
                  <a:pt x="29113" y="196814"/>
                </a:lnTo>
                <a:lnTo>
                  <a:pt x="3340" y="251649"/>
                </a:lnTo>
                <a:lnTo>
                  <a:pt x="0" y="280415"/>
                </a:lnTo>
                <a:lnTo>
                  <a:pt x="3340" y="309216"/>
                </a:lnTo>
                <a:lnTo>
                  <a:pt x="29113" y="364299"/>
                </a:lnTo>
                <a:lnTo>
                  <a:pt x="78227" y="415042"/>
                </a:lnTo>
                <a:lnTo>
                  <a:pt x="110745" y="438417"/>
                </a:lnTo>
                <a:lnTo>
                  <a:pt x="148148" y="460266"/>
                </a:lnTo>
                <a:lnTo>
                  <a:pt x="190119" y="480440"/>
                </a:lnTo>
                <a:lnTo>
                  <a:pt x="236339" y="498793"/>
                </a:lnTo>
                <a:lnTo>
                  <a:pt x="286494" y="515177"/>
                </a:lnTo>
                <a:lnTo>
                  <a:pt x="340264" y="529444"/>
                </a:lnTo>
                <a:lnTo>
                  <a:pt x="397335" y="541448"/>
                </a:lnTo>
                <a:lnTo>
                  <a:pt x="457388" y="551041"/>
                </a:lnTo>
                <a:lnTo>
                  <a:pt x="520106" y="558075"/>
                </a:lnTo>
                <a:lnTo>
                  <a:pt x="585173" y="562404"/>
                </a:lnTo>
                <a:lnTo>
                  <a:pt x="652272" y="563879"/>
                </a:lnTo>
                <a:lnTo>
                  <a:pt x="718833" y="562404"/>
                </a:lnTo>
                <a:lnTo>
                  <a:pt x="783431" y="558075"/>
                </a:lnTo>
                <a:lnTo>
                  <a:pt x="845742" y="551041"/>
                </a:lnTo>
                <a:lnTo>
                  <a:pt x="905446" y="541448"/>
                </a:lnTo>
                <a:lnTo>
                  <a:pt x="962221" y="529444"/>
                </a:lnTo>
                <a:lnTo>
                  <a:pt x="1015746" y="515177"/>
                </a:lnTo>
                <a:lnTo>
                  <a:pt x="1065698" y="498793"/>
                </a:lnTo>
                <a:lnTo>
                  <a:pt x="1111758" y="480440"/>
                </a:lnTo>
                <a:lnTo>
                  <a:pt x="1153602" y="460266"/>
                </a:lnTo>
                <a:lnTo>
                  <a:pt x="1190910" y="438417"/>
                </a:lnTo>
                <a:lnTo>
                  <a:pt x="1223361" y="415042"/>
                </a:lnTo>
                <a:lnTo>
                  <a:pt x="1272403" y="364299"/>
                </a:lnTo>
                <a:lnTo>
                  <a:pt x="1298156" y="309216"/>
                </a:lnTo>
                <a:lnTo>
                  <a:pt x="1301496" y="280415"/>
                </a:lnTo>
                <a:lnTo>
                  <a:pt x="1298156" y="251649"/>
                </a:lnTo>
                <a:lnTo>
                  <a:pt x="1272403" y="196814"/>
                </a:lnTo>
                <a:lnTo>
                  <a:pt x="1223361" y="146496"/>
                </a:lnTo>
                <a:lnTo>
                  <a:pt x="1190910" y="123378"/>
                </a:lnTo>
                <a:lnTo>
                  <a:pt x="1153602" y="101805"/>
                </a:lnTo>
                <a:lnTo>
                  <a:pt x="1111758" y="81914"/>
                </a:lnTo>
                <a:lnTo>
                  <a:pt x="1065698" y="63846"/>
                </a:lnTo>
                <a:lnTo>
                  <a:pt x="1015746" y="47738"/>
                </a:lnTo>
                <a:lnTo>
                  <a:pt x="962221" y="33728"/>
                </a:lnTo>
                <a:lnTo>
                  <a:pt x="905446" y="21955"/>
                </a:lnTo>
                <a:lnTo>
                  <a:pt x="845742" y="12557"/>
                </a:lnTo>
                <a:lnTo>
                  <a:pt x="783431" y="5673"/>
                </a:lnTo>
                <a:lnTo>
                  <a:pt x="718833" y="1441"/>
                </a:lnTo>
                <a:lnTo>
                  <a:pt x="652272" y="0"/>
                </a:lnTo>
                <a:close/>
              </a:path>
            </a:pathLst>
          </a:custGeom>
          <a:solidFill>
            <a:srgbClr val="FFC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69811" y="3949700"/>
            <a:ext cx="34861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latin typeface="Arial"/>
                <a:cs typeface="Arial"/>
              </a:rPr>
              <a:t>alert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9384" y="4809744"/>
            <a:ext cx="1460500" cy="563880"/>
          </a:xfrm>
          <a:custGeom>
            <a:avLst/>
            <a:gdLst/>
            <a:ahLst/>
            <a:cxnLst/>
            <a:rect l="l" t="t" r="r" b="b"/>
            <a:pathLst>
              <a:path w="1460500" h="563879">
                <a:moveTo>
                  <a:pt x="731520" y="0"/>
                </a:moveTo>
                <a:lnTo>
                  <a:pt x="664732" y="1140"/>
                </a:lnTo>
                <a:lnTo>
                  <a:pt x="599665" y="4498"/>
                </a:lnTo>
                <a:lnTo>
                  <a:pt x="536575" y="9976"/>
                </a:lnTo>
                <a:lnTo>
                  <a:pt x="475713" y="17476"/>
                </a:lnTo>
                <a:lnTo>
                  <a:pt x="417336" y="26902"/>
                </a:lnTo>
                <a:lnTo>
                  <a:pt x="361696" y="38156"/>
                </a:lnTo>
                <a:lnTo>
                  <a:pt x="309047" y="51141"/>
                </a:lnTo>
                <a:lnTo>
                  <a:pt x="259644" y="65759"/>
                </a:lnTo>
                <a:lnTo>
                  <a:pt x="213741" y="81914"/>
                </a:lnTo>
                <a:lnTo>
                  <a:pt x="171591" y="99509"/>
                </a:lnTo>
                <a:lnTo>
                  <a:pt x="133448" y="118446"/>
                </a:lnTo>
                <a:lnTo>
                  <a:pt x="99568" y="138627"/>
                </a:lnTo>
                <a:lnTo>
                  <a:pt x="45607" y="182336"/>
                </a:lnTo>
                <a:lnTo>
                  <a:pt x="11740" y="229858"/>
                </a:lnTo>
                <a:lnTo>
                  <a:pt x="0" y="280415"/>
                </a:lnTo>
                <a:lnTo>
                  <a:pt x="2977" y="306505"/>
                </a:lnTo>
                <a:lnTo>
                  <a:pt x="26035" y="356446"/>
                </a:lnTo>
                <a:lnTo>
                  <a:pt x="70202" y="402775"/>
                </a:lnTo>
                <a:lnTo>
                  <a:pt x="133448" y="444738"/>
                </a:lnTo>
                <a:lnTo>
                  <a:pt x="171591" y="463847"/>
                </a:lnTo>
                <a:lnTo>
                  <a:pt x="213741" y="481583"/>
                </a:lnTo>
                <a:lnTo>
                  <a:pt x="259644" y="497852"/>
                </a:lnTo>
                <a:lnTo>
                  <a:pt x="309047" y="512559"/>
                </a:lnTo>
                <a:lnTo>
                  <a:pt x="361696" y="525610"/>
                </a:lnTo>
                <a:lnTo>
                  <a:pt x="417336" y="536912"/>
                </a:lnTo>
                <a:lnTo>
                  <a:pt x="475713" y="546369"/>
                </a:lnTo>
                <a:lnTo>
                  <a:pt x="536575" y="553889"/>
                </a:lnTo>
                <a:lnTo>
                  <a:pt x="599665" y="559376"/>
                </a:lnTo>
                <a:lnTo>
                  <a:pt x="664732" y="562738"/>
                </a:lnTo>
                <a:lnTo>
                  <a:pt x="731520" y="563879"/>
                </a:lnTo>
                <a:lnTo>
                  <a:pt x="797827" y="562738"/>
                </a:lnTo>
                <a:lnTo>
                  <a:pt x="862466" y="559376"/>
                </a:lnTo>
                <a:lnTo>
                  <a:pt x="925180" y="553889"/>
                </a:lnTo>
                <a:lnTo>
                  <a:pt x="985712" y="546369"/>
                </a:lnTo>
                <a:lnTo>
                  <a:pt x="1043804" y="536912"/>
                </a:lnTo>
                <a:lnTo>
                  <a:pt x="1099199" y="525610"/>
                </a:lnTo>
                <a:lnTo>
                  <a:pt x="1151640" y="512559"/>
                </a:lnTo>
                <a:lnTo>
                  <a:pt x="1200870" y="497852"/>
                </a:lnTo>
                <a:lnTo>
                  <a:pt x="1246632" y="481583"/>
                </a:lnTo>
                <a:lnTo>
                  <a:pt x="1288668" y="463847"/>
                </a:lnTo>
                <a:lnTo>
                  <a:pt x="1326722" y="444738"/>
                </a:lnTo>
                <a:lnTo>
                  <a:pt x="1360536" y="424349"/>
                </a:lnTo>
                <a:lnTo>
                  <a:pt x="1414418" y="380109"/>
                </a:lnTo>
                <a:lnTo>
                  <a:pt x="1448255" y="331880"/>
                </a:lnTo>
                <a:lnTo>
                  <a:pt x="1459992" y="280415"/>
                </a:lnTo>
                <a:lnTo>
                  <a:pt x="1457015" y="254806"/>
                </a:lnTo>
                <a:lnTo>
                  <a:pt x="1433971" y="205669"/>
                </a:lnTo>
                <a:lnTo>
                  <a:pt x="1389854" y="159956"/>
                </a:lnTo>
                <a:lnTo>
                  <a:pt x="1326722" y="118446"/>
                </a:lnTo>
                <a:lnTo>
                  <a:pt x="1288668" y="99509"/>
                </a:lnTo>
                <a:lnTo>
                  <a:pt x="1246632" y="81914"/>
                </a:lnTo>
                <a:lnTo>
                  <a:pt x="1200870" y="65759"/>
                </a:lnTo>
                <a:lnTo>
                  <a:pt x="1151640" y="51141"/>
                </a:lnTo>
                <a:lnTo>
                  <a:pt x="1099199" y="38156"/>
                </a:lnTo>
                <a:lnTo>
                  <a:pt x="1043804" y="26902"/>
                </a:lnTo>
                <a:lnTo>
                  <a:pt x="985712" y="17476"/>
                </a:lnTo>
                <a:lnTo>
                  <a:pt x="925180" y="9976"/>
                </a:lnTo>
                <a:lnTo>
                  <a:pt x="862466" y="4498"/>
                </a:lnTo>
                <a:lnTo>
                  <a:pt x="797827" y="1140"/>
                </a:lnTo>
                <a:lnTo>
                  <a:pt x="731520" y="0"/>
                </a:lnTo>
                <a:close/>
              </a:path>
            </a:pathLst>
          </a:custGeom>
          <a:solidFill>
            <a:srgbClr val="FF6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61964" y="4915916"/>
            <a:ext cx="83693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Arial MT"/>
                <a:cs typeface="Arial MT"/>
              </a:rPr>
              <a:t>e</a:t>
            </a:r>
            <a:r>
              <a:rPr sz="1200" b="1" dirty="0">
                <a:latin typeface="Arial"/>
                <a:cs typeface="Arial"/>
              </a:rPr>
              <a:t>mergency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8632" y="5775960"/>
            <a:ext cx="1460500" cy="563880"/>
          </a:xfrm>
          <a:custGeom>
            <a:avLst/>
            <a:gdLst/>
            <a:ahLst/>
            <a:cxnLst/>
            <a:rect l="l" t="t" r="r" b="b"/>
            <a:pathLst>
              <a:path w="1460500" h="563879">
                <a:moveTo>
                  <a:pt x="731520" y="0"/>
                </a:moveTo>
                <a:lnTo>
                  <a:pt x="664732" y="1141"/>
                </a:lnTo>
                <a:lnTo>
                  <a:pt x="599665" y="4503"/>
                </a:lnTo>
                <a:lnTo>
                  <a:pt x="536575" y="9990"/>
                </a:lnTo>
                <a:lnTo>
                  <a:pt x="475713" y="17510"/>
                </a:lnTo>
                <a:lnTo>
                  <a:pt x="417336" y="26967"/>
                </a:lnTo>
                <a:lnTo>
                  <a:pt x="361696" y="38269"/>
                </a:lnTo>
                <a:lnTo>
                  <a:pt x="309047" y="51320"/>
                </a:lnTo>
                <a:lnTo>
                  <a:pt x="259644" y="66027"/>
                </a:lnTo>
                <a:lnTo>
                  <a:pt x="213741" y="82296"/>
                </a:lnTo>
                <a:lnTo>
                  <a:pt x="171591" y="100032"/>
                </a:lnTo>
                <a:lnTo>
                  <a:pt x="133448" y="119141"/>
                </a:lnTo>
                <a:lnTo>
                  <a:pt x="99568" y="139530"/>
                </a:lnTo>
                <a:lnTo>
                  <a:pt x="45607" y="183770"/>
                </a:lnTo>
                <a:lnTo>
                  <a:pt x="11740" y="231999"/>
                </a:lnTo>
                <a:lnTo>
                  <a:pt x="0" y="283464"/>
                </a:lnTo>
                <a:lnTo>
                  <a:pt x="2977" y="309073"/>
                </a:lnTo>
                <a:lnTo>
                  <a:pt x="26035" y="358210"/>
                </a:lnTo>
                <a:lnTo>
                  <a:pt x="70202" y="403923"/>
                </a:lnTo>
                <a:lnTo>
                  <a:pt x="133448" y="445433"/>
                </a:lnTo>
                <a:lnTo>
                  <a:pt x="171591" y="464370"/>
                </a:lnTo>
                <a:lnTo>
                  <a:pt x="213741" y="481965"/>
                </a:lnTo>
                <a:lnTo>
                  <a:pt x="259644" y="498120"/>
                </a:lnTo>
                <a:lnTo>
                  <a:pt x="309047" y="512738"/>
                </a:lnTo>
                <a:lnTo>
                  <a:pt x="361696" y="525723"/>
                </a:lnTo>
                <a:lnTo>
                  <a:pt x="417336" y="536977"/>
                </a:lnTo>
                <a:lnTo>
                  <a:pt x="475713" y="546403"/>
                </a:lnTo>
                <a:lnTo>
                  <a:pt x="536575" y="553903"/>
                </a:lnTo>
                <a:lnTo>
                  <a:pt x="599665" y="559381"/>
                </a:lnTo>
                <a:lnTo>
                  <a:pt x="664732" y="562739"/>
                </a:lnTo>
                <a:lnTo>
                  <a:pt x="731520" y="563880"/>
                </a:lnTo>
                <a:lnTo>
                  <a:pt x="797827" y="562739"/>
                </a:lnTo>
                <a:lnTo>
                  <a:pt x="862466" y="559381"/>
                </a:lnTo>
                <a:lnTo>
                  <a:pt x="925180" y="553903"/>
                </a:lnTo>
                <a:lnTo>
                  <a:pt x="985712" y="546403"/>
                </a:lnTo>
                <a:lnTo>
                  <a:pt x="1043804" y="536977"/>
                </a:lnTo>
                <a:lnTo>
                  <a:pt x="1099199" y="525723"/>
                </a:lnTo>
                <a:lnTo>
                  <a:pt x="1151640" y="512738"/>
                </a:lnTo>
                <a:lnTo>
                  <a:pt x="1200870" y="498120"/>
                </a:lnTo>
                <a:lnTo>
                  <a:pt x="1246632" y="481965"/>
                </a:lnTo>
                <a:lnTo>
                  <a:pt x="1288668" y="464370"/>
                </a:lnTo>
                <a:lnTo>
                  <a:pt x="1326722" y="445433"/>
                </a:lnTo>
                <a:lnTo>
                  <a:pt x="1360536" y="425252"/>
                </a:lnTo>
                <a:lnTo>
                  <a:pt x="1414418" y="381543"/>
                </a:lnTo>
                <a:lnTo>
                  <a:pt x="1448255" y="334021"/>
                </a:lnTo>
                <a:lnTo>
                  <a:pt x="1459992" y="283464"/>
                </a:lnTo>
                <a:lnTo>
                  <a:pt x="1457015" y="257374"/>
                </a:lnTo>
                <a:lnTo>
                  <a:pt x="1433971" y="207433"/>
                </a:lnTo>
                <a:lnTo>
                  <a:pt x="1389854" y="161104"/>
                </a:lnTo>
                <a:lnTo>
                  <a:pt x="1326722" y="119141"/>
                </a:lnTo>
                <a:lnTo>
                  <a:pt x="1288668" y="100032"/>
                </a:lnTo>
                <a:lnTo>
                  <a:pt x="1246632" y="82296"/>
                </a:lnTo>
                <a:lnTo>
                  <a:pt x="1200870" y="66027"/>
                </a:lnTo>
                <a:lnTo>
                  <a:pt x="1151640" y="51320"/>
                </a:lnTo>
                <a:lnTo>
                  <a:pt x="1099199" y="38269"/>
                </a:lnTo>
                <a:lnTo>
                  <a:pt x="1043804" y="26967"/>
                </a:lnTo>
                <a:lnTo>
                  <a:pt x="985712" y="17510"/>
                </a:lnTo>
                <a:lnTo>
                  <a:pt x="925180" y="9990"/>
                </a:lnTo>
                <a:lnTo>
                  <a:pt x="862466" y="4503"/>
                </a:lnTo>
                <a:lnTo>
                  <a:pt x="797827" y="1141"/>
                </a:lnTo>
                <a:lnTo>
                  <a:pt x="73152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98540" y="5882132"/>
            <a:ext cx="76009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Arial MT"/>
                <a:cs typeface="Arial MT"/>
              </a:rPr>
              <a:t>interrupted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8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1965452"/>
            <a:ext cx="83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25"/>
                </a:solidFill>
                <a:latin typeface="Arial"/>
                <a:cs typeface="Arial"/>
              </a:rPr>
              <a:t>Definition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171" y="379823"/>
            <a:ext cx="9223058" cy="1507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Substation</a:t>
            </a:r>
            <a:r>
              <a:rPr spc="-165" dirty="0"/>
              <a:t> </a:t>
            </a:r>
            <a:r>
              <a:rPr spc="5" dirty="0"/>
              <a:t>Automation</a:t>
            </a:r>
            <a:r>
              <a:rPr spc="-50" dirty="0"/>
              <a:t> </a:t>
            </a:r>
            <a:r>
              <a:rPr spc="5" dirty="0"/>
              <a:t>Sys</a:t>
            </a:r>
            <a:r>
              <a:rPr spc="-35" dirty="0"/>
              <a:t>t</a:t>
            </a:r>
            <a:r>
              <a:rPr spc="5" dirty="0"/>
              <a:t>em –</a:t>
            </a:r>
            <a:r>
              <a:rPr spc="-30" dirty="0"/>
              <a:t> </a:t>
            </a:r>
            <a:r>
              <a:rPr lang="en-IN" spc="-30" dirty="0"/>
              <a:t>C</a:t>
            </a:r>
            <a:r>
              <a:rPr lang="en-IN" spc="-30" dirty="0" smtClean="0"/>
              <a:t>ommunication </a:t>
            </a:r>
            <a:r>
              <a:rPr spc="5" dirty="0" smtClean="0"/>
              <a:t>Protocol</a:t>
            </a:r>
            <a:endParaRPr spc="5" dirty="0"/>
          </a:p>
        </p:txBody>
      </p:sp>
      <p:sp>
        <p:nvSpPr>
          <p:cNvPr id="6" name="object 6"/>
          <p:cNvSpPr txBox="1"/>
          <p:nvPr/>
        </p:nvSpPr>
        <p:spPr>
          <a:xfrm>
            <a:off x="193548" y="6510404"/>
            <a:ext cx="186055" cy="144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800" spc="-5" dirty="0">
                <a:latin typeface="Arial MT"/>
                <a:cs typeface="Arial MT"/>
              </a:rPr>
              <a:t>9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3716" y="2600045"/>
            <a:ext cx="5434965" cy="32962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509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171450" algn="l"/>
              </a:tabLst>
            </a:pPr>
            <a:r>
              <a:rPr sz="1550" b="1" spc="15" dirty="0">
                <a:latin typeface="Arial"/>
                <a:cs typeface="Arial"/>
              </a:rPr>
              <a:t>Communication</a:t>
            </a:r>
            <a:r>
              <a:rPr sz="1550" b="1" spc="-5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protocol</a:t>
            </a:r>
            <a:endParaRPr sz="1550" dirty="0">
              <a:latin typeface="Arial"/>
              <a:cs typeface="Arial"/>
            </a:endParaRPr>
          </a:p>
          <a:p>
            <a:pPr marL="563880" marR="110489" lvl="1" indent="-149860">
              <a:lnSpc>
                <a:spcPct val="101899"/>
              </a:lnSpc>
              <a:spcBef>
                <a:spcPts val="385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15" dirty="0">
                <a:latin typeface="Arial MT"/>
                <a:cs typeface="Arial MT"/>
              </a:rPr>
              <a:t>Set</a:t>
            </a:r>
            <a:r>
              <a:rPr sz="1550" spc="10" dirty="0">
                <a:latin typeface="Arial MT"/>
                <a:cs typeface="Arial MT"/>
              </a:rPr>
              <a:t> of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rules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that</a:t>
            </a:r>
            <a:r>
              <a:rPr sz="1550" spc="15" dirty="0">
                <a:latin typeface="Arial MT"/>
                <a:cs typeface="Arial MT"/>
              </a:rPr>
              <a:t> determines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the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behavior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of </a:t>
            </a:r>
            <a:r>
              <a:rPr sz="1550" spc="15" dirty="0">
                <a:latin typeface="Arial MT"/>
                <a:cs typeface="Arial MT"/>
              </a:rPr>
              <a:t>functional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units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in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achieving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and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performing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communication</a:t>
            </a:r>
            <a:endParaRPr sz="155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0025"/>
              </a:buClr>
              <a:buFont typeface="Wingdings"/>
              <a:buChar char=""/>
            </a:pPr>
            <a:endParaRPr sz="2300" dirty="0">
              <a:latin typeface="Arial MT"/>
              <a:cs typeface="Arial MT"/>
            </a:endParaRPr>
          </a:p>
          <a:p>
            <a:pPr marL="170815" indent="-158750">
              <a:lnSpc>
                <a:spcPct val="100000"/>
              </a:lnSpc>
              <a:spcBef>
                <a:spcPts val="5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171450" algn="l"/>
              </a:tabLst>
            </a:pPr>
            <a:r>
              <a:rPr sz="1550" b="1" spc="20" dirty="0">
                <a:latin typeface="Arial"/>
                <a:cs typeface="Arial"/>
              </a:rPr>
              <a:t>Open</a:t>
            </a:r>
            <a:r>
              <a:rPr sz="1550" b="1" spc="-5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protocol</a:t>
            </a:r>
            <a:endParaRPr sz="1550" dirty="0">
              <a:latin typeface="Arial"/>
              <a:cs typeface="Arial"/>
            </a:endParaRPr>
          </a:p>
          <a:p>
            <a:pPr marL="563880" marR="5080" lvl="1" indent="-149860">
              <a:lnSpc>
                <a:spcPct val="101299"/>
              </a:lnSpc>
              <a:spcBef>
                <a:spcPts val="395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20" dirty="0">
                <a:latin typeface="Arial MT"/>
                <a:cs typeface="Arial MT"/>
              </a:rPr>
              <a:t>A </a:t>
            </a:r>
            <a:r>
              <a:rPr sz="1550" spc="15" dirty="0">
                <a:latin typeface="Arial MT"/>
                <a:cs typeface="Arial MT"/>
              </a:rPr>
              <a:t>communication </a:t>
            </a:r>
            <a:r>
              <a:rPr sz="1550" spc="10" dirty="0">
                <a:latin typeface="Arial MT"/>
                <a:cs typeface="Arial MT"/>
              </a:rPr>
              <a:t>protocol whose </a:t>
            </a:r>
            <a:r>
              <a:rPr sz="1550" spc="15" dirty="0">
                <a:latin typeface="Arial MT"/>
                <a:cs typeface="Arial MT"/>
              </a:rPr>
              <a:t>stack </a:t>
            </a:r>
            <a:r>
              <a:rPr sz="1550" spc="10" dirty="0">
                <a:latin typeface="Arial MT"/>
                <a:cs typeface="Arial MT"/>
              </a:rPr>
              <a:t>is either </a:t>
            </a:r>
            <a:r>
              <a:rPr sz="1550" spc="15" dirty="0">
                <a:latin typeface="Arial MT"/>
                <a:cs typeface="Arial MT"/>
              </a:rPr>
              <a:t> standardized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or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publicly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available</a:t>
            </a:r>
            <a:r>
              <a:rPr sz="1550" i="1" spc="15" dirty="0">
                <a:latin typeface="Arial"/>
                <a:cs typeface="Arial"/>
              </a:rPr>
              <a:t>.</a:t>
            </a:r>
            <a:r>
              <a:rPr sz="1550" i="1" spc="-60" dirty="0">
                <a:latin typeface="Arial"/>
                <a:cs typeface="Arial"/>
              </a:rPr>
              <a:t> </a:t>
            </a:r>
            <a:r>
              <a:rPr sz="1550" i="1" spc="20" dirty="0">
                <a:latin typeface="Arial"/>
                <a:cs typeface="Arial"/>
              </a:rPr>
              <a:t>Normally</a:t>
            </a:r>
            <a:r>
              <a:rPr sz="1550" i="1" spc="-85" dirty="0">
                <a:latin typeface="Arial"/>
                <a:cs typeface="Arial"/>
              </a:rPr>
              <a:t> </a:t>
            </a:r>
            <a:r>
              <a:rPr sz="1550" i="1" spc="15" dirty="0">
                <a:latin typeface="Arial"/>
                <a:cs typeface="Arial"/>
              </a:rPr>
              <a:t>follows</a:t>
            </a:r>
            <a:r>
              <a:rPr sz="1550" i="1" spc="-65" dirty="0">
                <a:latin typeface="Arial"/>
                <a:cs typeface="Arial"/>
              </a:rPr>
              <a:t> </a:t>
            </a:r>
            <a:r>
              <a:rPr sz="1550" i="1" spc="20" dirty="0">
                <a:latin typeface="Arial"/>
                <a:cs typeface="Arial"/>
              </a:rPr>
              <a:t>the </a:t>
            </a:r>
            <a:r>
              <a:rPr sz="1550" i="1" spc="-415" dirty="0">
                <a:latin typeface="Arial"/>
                <a:cs typeface="Arial"/>
              </a:rPr>
              <a:t> </a:t>
            </a:r>
            <a:r>
              <a:rPr sz="1550" i="1" spc="15" dirty="0">
                <a:latin typeface="Arial"/>
                <a:cs typeface="Arial"/>
              </a:rPr>
              <a:t>ISO</a:t>
            </a:r>
            <a:r>
              <a:rPr sz="1550" i="1" spc="-25" dirty="0">
                <a:latin typeface="Arial"/>
                <a:cs typeface="Arial"/>
              </a:rPr>
              <a:t> </a:t>
            </a:r>
            <a:r>
              <a:rPr sz="1550" i="1" spc="15" dirty="0">
                <a:latin typeface="Arial"/>
                <a:cs typeface="Arial"/>
              </a:rPr>
              <a:t>OSI</a:t>
            </a:r>
            <a:r>
              <a:rPr sz="1550" i="1" spc="5" dirty="0">
                <a:latin typeface="Arial"/>
                <a:cs typeface="Arial"/>
              </a:rPr>
              <a:t> </a:t>
            </a:r>
            <a:r>
              <a:rPr sz="1550" i="1" spc="15" dirty="0">
                <a:latin typeface="Arial"/>
                <a:cs typeface="Arial"/>
              </a:rPr>
              <a:t>Seven</a:t>
            </a:r>
            <a:r>
              <a:rPr sz="1550" i="1" spc="5" dirty="0">
                <a:latin typeface="Arial"/>
                <a:cs typeface="Arial"/>
              </a:rPr>
              <a:t> </a:t>
            </a:r>
            <a:r>
              <a:rPr sz="1550" i="1" spc="15" dirty="0">
                <a:latin typeface="Arial"/>
                <a:cs typeface="Arial"/>
              </a:rPr>
              <a:t>Layer</a:t>
            </a:r>
            <a:r>
              <a:rPr sz="1550" i="1" spc="-40" dirty="0">
                <a:latin typeface="Arial"/>
                <a:cs typeface="Arial"/>
              </a:rPr>
              <a:t> </a:t>
            </a:r>
            <a:r>
              <a:rPr sz="1550" i="1" spc="20" dirty="0">
                <a:latin typeface="Arial"/>
                <a:cs typeface="Arial"/>
              </a:rPr>
              <a:t>Reference</a:t>
            </a:r>
            <a:r>
              <a:rPr sz="1550" i="1" spc="-40" dirty="0">
                <a:latin typeface="Arial"/>
                <a:cs typeface="Arial"/>
              </a:rPr>
              <a:t> </a:t>
            </a:r>
            <a:r>
              <a:rPr sz="1550" i="1" spc="10" dirty="0">
                <a:latin typeface="Arial"/>
                <a:cs typeface="Arial"/>
              </a:rPr>
              <a:t>Model</a:t>
            </a:r>
            <a:endParaRPr sz="15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0025"/>
              </a:buClr>
              <a:buFont typeface="Wingdings"/>
              <a:buChar char=""/>
            </a:pPr>
            <a:endParaRPr sz="2300" dirty="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buClr>
                <a:srgbClr val="FF0025"/>
              </a:buClr>
              <a:buSzPct val="70967"/>
              <a:buFont typeface="Wingdings"/>
              <a:buChar char=""/>
              <a:tabLst>
                <a:tab pos="171450" algn="l"/>
              </a:tabLst>
            </a:pPr>
            <a:r>
              <a:rPr sz="1550" spc="15" dirty="0">
                <a:latin typeface="Arial MT"/>
                <a:cs typeface="Arial MT"/>
              </a:rPr>
              <a:t>Proprietary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protocol</a:t>
            </a:r>
            <a:endParaRPr sz="1550" dirty="0">
              <a:latin typeface="Arial MT"/>
              <a:cs typeface="Arial MT"/>
            </a:endParaRPr>
          </a:p>
          <a:p>
            <a:pPr marL="563880" marR="904240" lvl="1" indent="-149860">
              <a:lnSpc>
                <a:spcPct val="101899"/>
              </a:lnSpc>
              <a:spcBef>
                <a:spcPts val="360"/>
              </a:spcBef>
              <a:buClr>
                <a:srgbClr val="FF0025"/>
              </a:buClr>
              <a:buSzPct val="70967"/>
              <a:buFont typeface="Wingdings"/>
              <a:buChar char=""/>
              <a:tabLst>
                <a:tab pos="564515" algn="l"/>
              </a:tabLst>
            </a:pPr>
            <a:r>
              <a:rPr sz="1550" spc="20" dirty="0">
                <a:latin typeface="Arial MT"/>
                <a:cs typeface="Arial MT"/>
              </a:rPr>
              <a:t>A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communication</a:t>
            </a:r>
            <a:r>
              <a:rPr sz="1550" spc="10" dirty="0">
                <a:latin typeface="Arial MT"/>
                <a:cs typeface="Arial MT"/>
              </a:rPr>
              <a:t> protocol owned</a:t>
            </a:r>
            <a:r>
              <a:rPr sz="1550" spc="15" dirty="0">
                <a:latin typeface="Arial MT"/>
                <a:cs typeface="Arial MT"/>
              </a:rPr>
              <a:t> by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 single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organization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or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individual</a:t>
            </a:r>
            <a:endParaRPr sz="155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4601</Words>
  <Application>Microsoft Office PowerPoint</Application>
  <PresentationFormat>Custom</PresentationFormat>
  <Paragraphs>983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Arial MT</vt:lpstr>
      <vt:lpstr>Calibri</vt:lpstr>
      <vt:lpstr>Calibri Light</vt:lpstr>
      <vt:lpstr>Times New Roman</vt:lpstr>
      <vt:lpstr>Verdana</vt:lpstr>
      <vt:lpstr>Wingdings</vt:lpstr>
      <vt:lpstr>Office Theme</vt:lpstr>
      <vt:lpstr>Lotus Freelance 9 Drawing</vt:lpstr>
      <vt:lpstr>Table of contents</vt:lpstr>
      <vt:lpstr>Substation Automation</vt:lpstr>
      <vt:lpstr>Power System</vt:lpstr>
      <vt:lpstr>Substation Automation - Overview</vt:lpstr>
      <vt:lpstr>PowerPoint Presentation</vt:lpstr>
      <vt:lpstr>Substation Automation System – Expectation</vt:lpstr>
      <vt:lpstr>Advantages of Automation</vt:lpstr>
      <vt:lpstr>Substation Automation – Overview</vt:lpstr>
      <vt:lpstr>Substation Automation System – Communication Protocol</vt:lpstr>
      <vt:lpstr>PowerPoint Presentation</vt:lpstr>
      <vt:lpstr>Substation Automation System – Communication Protocols</vt:lpstr>
      <vt:lpstr>Protocols</vt:lpstr>
      <vt:lpstr>Protocols</vt:lpstr>
      <vt:lpstr>PowerPoint Presentation</vt:lpstr>
      <vt:lpstr>Substation Automation System – Communication Protocols</vt:lpstr>
      <vt:lpstr>Substation Automation</vt:lpstr>
      <vt:lpstr>Ethernet for Substation</vt:lpstr>
      <vt:lpstr>Ethernet for Substation – Star Topology</vt:lpstr>
      <vt:lpstr>Ethernet for Substation – Bus Topology</vt:lpstr>
      <vt:lpstr>Ethernet for Substation – Ring Topology</vt:lpstr>
      <vt:lpstr>Ethernet for Substation – Redundancy Protocols</vt:lpstr>
      <vt:lpstr>Ethernet for Substation – RSTP</vt:lpstr>
      <vt:lpstr>RSTP – Advantages/Disadvantages</vt:lpstr>
      <vt:lpstr>Ethernet for Substation – PRP/HSR</vt:lpstr>
      <vt:lpstr>Ethernet for Substation – PRP</vt:lpstr>
      <vt:lpstr>PRP – Advantages/Disadvantages</vt:lpstr>
      <vt:lpstr>Ethernet for Substation – HSR</vt:lpstr>
      <vt:lpstr>HSR – Advantages/Disadvantages</vt:lpstr>
      <vt:lpstr>Ethernet for Substation – Summary of Redundancy methods</vt:lpstr>
      <vt:lpstr>Substation Automation</vt:lpstr>
      <vt:lpstr>PowerPoint Presentation</vt:lpstr>
      <vt:lpstr>PowerPoint Presentation</vt:lpstr>
      <vt:lpstr>PowerPoint Presentation</vt:lpstr>
      <vt:lpstr>PowerPoint Presentation</vt:lpstr>
      <vt:lpstr>IEC 61850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Client-Server Communication </vt:lpstr>
      <vt:lpstr>Goose Communication</vt:lpstr>
      <vt:lpstr>PowerPoint Presentation</vt:lpstr>
      <vt:lpstr>PowerPoint Presentation</vt:lpstr>
      <vt:lpstr>PowerPoint Presentation</vt:lpstr>
      <vt:lpstr>IEC 61850 – Modeling Approach</vt:lpstr>
      <vt:lpstr>Data Modeling in IEC 61850</vt:lpstr>
      <vt:lpstr>Substation Automation – Data Modeling in IEC61850</vt:lpstr>
      <vt:lpstr>Naming and Groups of data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Substation Automation – Data Communication using IEC61850</vt:lpstr>
      <vt:lpstr>Substation Automation – GOOSE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Modes of Operation</vt:lpstr>
      <vt:lpstr>SCADA features of IEC61850</vt:lpstr>
      <vt:lpstr>PowerPoint Presentation</vt:lpstr>
      <vt:lpstr>Substation Automation – IEC61850 Standard</vt:lpstr>
      <vt:lpstr>Substation Automation</vt:lpstr>
      <vt:lpstr>Substation Automation – System Design</vt:lpstr>
      <vt:lpstr>Substation Automation – System Design</vt:lpstr>
      <vt:lpstr>Substation Automation – System Design</vt:lpstr>
      <vt:lpstr>Substation Automation – System Design</vt:lpstr>
      <vt:lpstr>Substation Automation – System Design</vt:lpstr>
      <vt:lpstr>Substation Automation – System Design</vt:lpstr>
      <vt:lpstr>Substation Automation – System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2023-11-07T07:15:01Z</dcterms:created>
  <dcterms:modified xsi:type="dcterms:W3CDTF">2024-01-24T06:26:25Z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LastSaved">
    <vt:filetime>2023-11-07T00:00:00Z</vt:filetime>
  </property>
</Properties>
</file>