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415" r:id="rId2"/>
    <p:sldId id="286" r:id="rId3"/>
    <p:sldId id="267" r:id="rId4"/>
    <p:sldId id="270" r:id="rId5"/>
    <p:sldId id="277" r:id="rId6"/>
    <p:sldId id="278" r:id="rId7"/>
    <p:sldId id="279" r:id="rId8"/>
    <p:sldId id="269" r:id="rId9"/>
    <p:sldId id="262" r:id="rId10"/>
    <p:sldId id="284" r:id="rId11"/>
    <p:sldId id="282" r:id="rId12"/>
    <p:sldId id="283" r:id="rId13"/>
    <p:sldId id="264" r:id="rId14"/>
    <p:sldId id="280" r:id="rId15"/>
    <p:sldId id="281" r:id="rId16"/>
    <p:sldId id="275" r:id="rId17"/>
    <p:sldId id="642" r:id="rId18"/>
    <p:sldId id="274" r:id="rId19"/>
    <p:sldId id="285" r:id="rId20"/>
    <p:sldId id="287" r:id="rId21"/>
    <p:sldId id="272" r:id="rId22"/>
    <p:sldId id="310" r:id="rId23"/>
    <p:sldId id="311" r:id="rId24"/>
    <p:sldId id="271" r:id="rId25"/>
    <p:sldId id="641" r:id="rId26"/>
    <p:sldId id="265" r:id="rId27"/>
    <p:sldId id="266" r:id="rId28"/>
    <p:sldId id="416" r:id="rId29"/>
    <p:sldId id="312" r:id="rId30"/>
    <p:sldId id="598" r:id="rId31"/>
    <p:sldId id="644" r:id="rId32"/>
    <p:sldId id="429" r:id="rId33"/>
    <p:sldId id="599" r:id="rId34"/>
    <p:sldId id="419" r:id="rId35"/>
    <p:sldId id="600" r:id="rId36"/>
    <p:sldId id="601" r:id="rId37"/>
    <p:sldId id="602" r:id="rId38"/>
    <p:sldId id="603" r:id="rId39"/>
    <p:sldId id="604" r:id="rId40"/>
    <p:sldId id="605" r:id="rId41"/>
    <p:sldId id="606" r:id="rId42"/>
    <p:sldId id="607" r:id="rId43"/>
    <p:sldId id="608" r:id="rId44"/>
    <p:sldId id="609" r:id="rId45"/>
    <p:sldId id="610" r:id="rId46"/>
    <p:sldId id="611" r:id="rId47"/>
    <p:sldId id="612" r:id="rId48"/>
    <p:sldId id="613" r:id="rId49"/>
    <p:sldId id="614" r:id="rId50"/>
    <p:sldId id="615" r:id="rId51"/>
    <p:sldId id="616" r:id="rId52"/>
    <p:sldId id="617" r:id="rId53"/>
    <p:sldId id="618" r:id="rId54"/>
    <p:sldId id="619" r:id="rId55"/>
    <p:sldId id="620" r:id="rId56"/>
    <p:sldId id="621" r:id="rId57"/>
    <p:sldId id="622" r:id="rId58"/>
    <p:sldId id="623" r:id="rId59"/>
    <p:sldId id="624" r:id="rId60"/>
    <p:sldId id="625" r:id="rId61"/>
    <p:sldId id="626" r:id="rId62"/>
    <p:sldId id="627" r:id="rId63"/>
    <p:sldId id="628" r:id="rId64"/>
    <p:sldId id="629" r:id="rId65"/>
    <p:sldId id="630" r:id="rId66"/>
    <p:sldId id="420" r:id="rId67"/>
    <p:sldId id="631" r:id="rId68"/>
    <p:sldId id="632" r:id="rId69"/>
    <p:sldId id="425" r:id="rId70"/>
    <p:sldId id="423" r:id="rId71"/>
    <p:sldId id="424" r:id="rId72"/>
    <p:sldId id="426" r:id="rId73"/>
    <p:sldId id="633" r:id="rId74"/>
    <p:sldId id="422" r:id="rId75"/>
    <p:sldId id="634" r:id="rId76"/>
    <p:sldId id="635" r:id="rId77"/>
    <p:sldId id="636" r:id="rId78"/>
    <p:sldId id="637" r:id="rId79"/>
    <p:sldId id="638" r:id="rId80"/>
    <p:sldId id="639" r:id="rId81"/>
    <p:sldId id="640"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63EF96-607D-48E8-87CD-7E3FCB9C93D1}" v="1" dt="2024-04-29T06:31:31.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32" autoAdjust="0"/>
    <p:restoredTop sz="89519" autoAdjust="0"/>
  </p:normalViewPr>
  <p:slideViewPr>
    <p:cSldViewPr>
      <p:cViewPr varScale="1">
        <p:scale>
          <a:sx n="56" d="100"/>
          <a:sy n="56" d="100"/>
        </p:scale>
        <p:origin x="181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RINAGESH ALAPATI" userId="2e8794d4cdde9f96" providerId="LiveId" clId="{FFEAD01E-5255-446C-9FCD-47288A2F92C2}"/>
    <pc:docChg chg="modSld">
      <pc:chgData name="SRINAGESH ALAPATI" userId="2e8794d4cdde9f96" providerId="LiveId" clId="{FFEAD01E-5255-446C-9FCD-47288A2F92C2}" dt="2024-02-19T08:59:07.112" v="31" actId="20577"/>
      <pc:docMkLst>
        <pc:docMk/>
      </pc:docMkLst>
      <pc:sldChg chg="modSp mod">
        <pc:chgData name="SRINAGESH ALAPATI" userId="2e8794d4cdde9f96" providerId="LiveId" clId="{FFEAD01E-5255-446C-9FCD-47288A2F92C2}" dt="2024-02-19T08:59:07.112" v="31" actId="20577"/>
        <pc:sldMkLst>
          <pc:docMk/>
          <pc:sldMk cId="3652856059" sldId="415"/>
        </pc:sldMkLst>
        <pc:spChg chg="mod">
          <ac:chgData name="SRINAGESH ALAPATI" userId="2e8794d4cdde9f96" providerId="LiveId" clId="{FFEAD01E-5255-446C-9FCD-47288A2F92C2}" dt="2024-02-19T08:59:07.112" v="31" actId="20577"/>
          <ac:spMkLst>
            <pc:docMk/>
            <pc:sldMk cId="3652856059" sldId="415"/>
            <ac:spMk id="3" creationId="{BF0C8038-2402-4C12-BCA2-0E21F5A2A4B2}"/>
          </ac:spMkLst>
        </pc:spChg>
      </pc:sldChg>
    </pc:docChg>
  </pc:docChgLst>
  <pc:docChgLst>
    <pc:chgData name="SRINAGESH ALAPATI" userId="2e8794d4cdde9f96" providerId="LiveId" clId="{5263EF96-607D-48E8-87CD-7E3FCB9C93D1}"/>
    <pc:docChg chg="addSld modSld">
      <pc:chgData name="SRINAGESH ALAPATI" userId="2e8794d4cdde9f96" providerId="LiveId" clId="{5263EF96-607D-48E8-87CD-7E3FCB9C93D1}" dt="2024-04-29T06:31:43.762" v="7" actId="14100"/>
      <pc:docMkLst>
        <pc:docMk/>
      </pc:docMkLst>
      <pc:sldChg chg="addSp modSp new mod">
        <pc:chgData name="SRINAGESH ALAPATI" userId="2e8794d4cdde9f96" providerId="LiveId" clId="{5263EF96-607D-48E8-87CD-7E3FCB9C93D1}" dt="2024-04-29T06:31:43.762" v="7" actId="14100"/>
        <pc:sldMkLst>
          <pc:docMk/>
          <pc:sldMk cId="1056961384" sldId="644"/>
        </pc:sldMkLst>
        <pc:picChg chg="add mod">
          <ac:chgData name="SRINAGESH ALAPATI" userId="2e8794d4cdde9f96" providerId="LiveId" clId="{5263EF96-607D-48E8-87CD-7E3FCB9C93D1}" dt="2024-04-29T06:31:43.762" v="7" actId="14100"/>
          <ac:picMkLst>
            <pc:docMk/>
            <pc:sldMk cId="1056961384" sldId="644"/>
            <ac:picMk id="3" creationId="{7761A3EF-7234-03BA-CC88-AC56E32187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11B21-3962-485D-96B4-177E3E45B1CD}" type="datetimeFigureOut">
              <a:rPr lang="en-IN" smtClean="0"/>
              <a:t>22-10-2024</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8CA47-35D6-4BA1-803E-457F1507F656}" type="slidenum">
              <a:rPr lang="en-IN" smtClean="0"/>
              <a:t>‹#›</a:t>
            </a:fld>
            <a:endParaRPr lang="en-IN"/>
          </a:p>
        </p:txBody>
      </p:sp>
    </p:spTree>
    <p:extLst>
      <p:ext uri="{BB962C8B-B14F-4D97-AF65-F5344CB8AC3E}">
        <p14:creationId xmlns:p14="http://schemas.microsoft.com/office/powerpoint/2010/main" val="74608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noFill/>
          <a:ln>
            <a:solidFill>
              <a:srgbClr val="000000"/>
            </a:solidFill>
            <a:miter lim="800000"/>
            <a:headEnd/>
            <a:tailEnd/>
          </a:ln>
        </p:spPr>
      </p:sp>
      <p:sp>
        <p:nvSpPr>
          <p:cNvPr id="25603" name="Rectangle 3"/>
          <p:cNvSpPr>
            <a:spLocks noGrp="1"/>
          </p:cNvSpPr>
          <p:nvPr>
            <p:ph type="body" idx="1"/>
          </p:nvPr>
        </p:nvSpPr>
        <p:spPr bwMode="auto">
          <a:noFill/>
        </p:spPr>
        <p:txBody>
          <a:bodyPr/>
          <a:lstStyle/>
          <a:p>
            <a:pPr eaLnBrk="1" hangingPunct="1"/>
            <a:endParaRPr lang="en-GB" dirty="0">
              <a:ea typeface="ＭＳ Ｐゴシック" pitchFamily="34" charset="-128"/>
            </a:endParaRPr>
          </a:p>
        </p:txBody>
      </p:sp>
    </p:spTree>
    <p:extLst>
      <p:ext uri="{BB962C8B-B14F-4D97-AF65-F5344CB8AC3E}">
        <p14:creationId xmlns:p14="http://schemas.microsoft.com/office/powerpoint/2010/main" val="123883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story of three fishes</a:t>
            </a:r>
            <a:r>
              <a:rPr lang="en-US" baseline="0" dirty="0"/>
              <a:t> from Panchtantra</a:t>
            </a:r>
            <a:endParaRPr lang="en-US" dirty="0"/>
          </a:p>
        </p:txBody>
      </p:sp>
      <p:sp>
        <p:nvSpPr>
          <p:cNvPr id="4" name="Slide Number Placeholder 3"/>
          <p:cNvSpPr>
            <a:spLocks noGrp="1"/>
          </p:cNvSpPr>
          <p:nvPr>
            <p:ph type="sldNum" sz="quarter" idx="10"/>
          </p:nvPr>
        </p:nvSpPr>
        <p:spPr/>
        <p:txBody>
          <a:bodyPr/>
          <a:lstStyle/>
          <a:p>
            <a:fld id="{61C09150-267D-4DEF-A376-C928A27DF1F2}" type="slidenum">
              <a:rPr lang="en-US" smtClean="0"/>
              <a:pPr/>
              <a:t>73</a:t>
            </a:fld>
            <a:endParaRPr lang="en-US" dirty="0"/>
          </a:p>
        </p:txBody>
      </p:sp>
    </p:spTree>
    <p:extLst>
      <p:ext uri="{BB962C8B-B14F-4D97-AF65-F5344CB8AC3E}">
        <p14:creationId xmlns:p14="http://schemas.microsoft.com/office/powerpoint/2010/main" val="3713182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Footer Placeholder 4"/>
          <p:cNvSpPr txBox="1">
            <a:spLocks/>
          </p:cNvSpPr>
          <p:nvPr/>
        </p:nvSpPr>
        <p:spPr>
          <a:xfrm>
            <a:off x="0" y="6356350"/>
            <a:ext cx="457200" cy="365125"/>
          </a:xfrm>
          <a:prstGeom prst="rect">
            <a:avLst/>
          </a:prstGeom>
        </p:spPr>
        <p:txBody>
          <a:bodyPr anchor="ctr"/>
          <a:lstStyle/>
          <a:p>
            <a:pPr algn="r">
              <a:defRPr/>
            </a:pPr>
            <a:fld id="{41B59476-0F56-49E8-8C89-CA50AA98C054}" type="slidenum">
              <a:rPr lang="en-US" sz="900" b="1">
                <a:latin typeface="Arial" pitchFamily="34" charset="0"/>
                <a:ea typeface="ＭＳ Ｐゴシック" pitchFamily="1" charset="-128"/>
              </a:rPr>
              <a:pPr algn="r">
                <a:defRPr/>
              </a:pPr>
              <a:t>‹#›</a:t>
            </a:fld>
            <a:endParaRPr lang="en-US" sz="900">
              <a:latin typeface="Tahoma" pitchFamily="34" charset="0"/>
              <a:ea typeface="ＭＳ Ｐゴシック" pitchFamily="1" charset="-128"/>
            </a:endParaRPr>
          </a:p>
        </p:txBody>
      </p:sp>
      <p:sp>
        <p:nvSpPr>
          <p:cNvPr id="4" name="Rectangle 6"/>
          <p:cNvSpPr>
            <a:spLocks noChangeArrowheads="1"/>
          </p:cNvSpPr>
          <p:nvPr userDrawn="1"/>
        </p:nvSpPr>
        <p:spPr bwMode="auto">
          <a:xfrm>
            <a:off x="8083550" y="5986463"/>
            <a:ext cx="184150" cy="641350"/>
          </a:xfrm>
          <a:prstGeom prst="rect">
            <a:avLst/>
          </a:prstGeom>
          <a:noFill/>
          <a:ln>
            <a:noFill/>
          </a:ln>
          <a:effectLst/>
        </p:spPr>
        <p:txBody>
          <a:bodyPr wrap="none">
            <a:spAutoFit/>
          </a:bodyPr>
          <a:lstStyle/>
          <a:p>
            <a:pPr>
              <a:defRPr/>
            </a:pPr>
            <a:endParaRPr lang="en-GB">
              <a:latin typeface="Arial Black" charset="0"/>
              <a:ea typeface="ＭＳ Ｐゴシック" charset="0"/>
            </a:endParaRPr>
          </a:p>
        </p:txBody>
      </p:sp>
      <p:sp>
        <p:nvSpPr>
          <p:cNvPr id="2" name="Title 1"/>
          <p:cNvSpPr>
            <a:spLocks noGrp="1"/>
          </p:cNvSpPr>
          <p:nvPr>
            <p:ph type="ctrTitle"/>
          </p:nvPr>
        </p:nvSpPr>
        <p:spPr>
          <a:xfrm>
            <a:off x="457200" y="2819400"/>
            <a:ext cx="7772400" cy="1981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274825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7.pn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http://www.bing.com/images/search?q=managing+stress+in+the+workplac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mumbaihungama.com/rnd.php"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gif"/><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7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0C8038-2402-4C12-BCA2-0E21F5A2A4B2}"/>
              </a:ext>
            </a:extLst>
          </p:cNvPr>
          <p:cNvSpPr>
            <a:spLocks noGrp="1"/>
          </p:cNvSpPr>
          <p:nvPr>
            <p:ph idx="4294967295"/>
          </p:nvPr>
        </p:nvSpPr>
        <p:spPr>
          <a:xfrm>
            <a:off x="1" y="0"/>
            <a:ext cx="9143998" cy="6705600"/>
          </a:xfrm>
        </p:spPr>
        <p:txBody>
          <a:bodyPr>
            <a:normAutofit/>
          </a:bodyPr>
          <a:lstStyle/>
          <a:p>
            <a:pPr marL="0" indent="0" algn="ctr">
              <a:buNone/>
            </a:pPr>
            <a:r>
              <a:rPr lang="en-GB" b="1" i="0" dirty="0">
                <a:solidFill>
                  <a:schemeClr val="accent3">
                    <a:lumMod val="50000"/>
                  </a:schemeClr>
                </a:solidFill>
                <a:effectLst/>
                <a:latin typeface="Times New Roman" panose="02020603050405020304" pitchFamily="18" charset="0"/>
              </a:rPr>
              <a:t>Stress  Management &amp;Work-Life Integration</a:t>
            </a:r>
            <a:endParaRPr lang="en-GB" b="1" dirty="0">
              <a:solidFill>
                <a:srgbClr val="000000"/>
              </a:solidFill>
              <a:latin typeface="Times New Roman" panose="02020603050405020304" pitchFamily="18" charset="0"/>
            </a:endParaRPr>
          </a:p>
          <a:p>
            <a:endParaRPr lang="en-GB" b="1" i="0" dirty="0">
              <a:solidFill>
                <a:srgbClr val="000000"/>
              </a:solidFill>
              <a:effectLst/>
              <a:latin typeface="Times New Roman" panose="02020603050405020304" pitchFamily="18" charset="0"/>
            </a:endParaRPr>
          </a:p>
          <a:p>
            <a:endParaRPr lang="en-GB" b="1" dirty="0">
              <a:solidFill>
                <a:srgbClr val="000000"/>
              </a:solidFill>
              <a:latin typeface="Times New Roman" panose="02020603050405020304" pitchFamily="18" charset="0"/>
            </a:endParaRPr>
          </a:p>
          <a:p>
            <a:endParaRPr lang="en-GB" b="1" i="0" dirty="0">
              <a:solidFill>
                <a:srgbClr val="000000"/>
              </a:solidFill>
              <a:effectLst/>
              <a:latin typeface="Times New Roman" panose="02020603050405020304" pitchFamily="18" charset="0"/>
            </a:endParaRPr>
          </a:p>
          <a:p>
            <a:endParaRPr lang="en-GB" b="1" dirty="0">
              <a:solidFill>
                <a:srgbClr val="000000"/>
              </a:solidFill>
              <a:latin typeface="Times New Roman" panose="02020603050405020304" pitchFamily="18" charset="0"/>
            </a:endParaRPr>
          </a:p>
          <a:p>
            <a:endParaRPr lang="en-GB" b="1" i="0" dirty="0">
              <a:solidFill>
                <a:srgbClr val="000000"/>
              </a:solidFill>
              <a:effectLst/>
              <a:latin typeface="Times New Roman" panose="02020603050405020304" pitchFamily="18" charset="0"/>
            </a:endParaRPr>
          </a:p>
          <a:p>
            <a:pPr marL="0" indent="0">
              <a:buNone/>
            </a:pPr>
            <a:r>
              <a:rPr lang="en-GB" b="1" i="1" dirty="0">
                <a:solidFill>
                  <a:srgbClr val="000000"/>
                </a:solidFill>
                <a:latin typeface="Times New Roman" panose="02020603050405020304" pitchFamily="18" charset="0"/>
              </a:rPr>
              <a:t>                                  </a:t>
            </a:r>
          </a:p>
          <a:p>
            <a:pPr marL="0" indent="0">
              <a:buNone/>
            </a:pPr>
            <a:r>
              <a:rPr lang="en-GB" b="1" i="1" dirty="0">
                <a:solidFill>
                  <a:srgbClr val="C00000"/>
                </a:solidFill>
                <a:latin typeface="Times New Roman" panose="02020603050405020304" pitchFamily="18" charset="0"/>
              </a:rPr>
              <a:t>                                 </a:t>
            </a:r>
          </a:p>
          <a:p>
            <a:pPr marL="0" indent="0">
              <a:buNone/>
            </a:pPr>
            <a:endParaRPr lang="en-GB" b="1" i="1" dirty="0">
              <a:solidFill>
                <a:srgbClr val="C00000"/>
              </a:solidFill>
              <a:latin typeface="Times New Roman" panose="02020603050405020304" pitchFamily="18" charset="0"/>
            </a:endParaRPr>
          </a:p>
          <a:p>
            <a:pPr marL="0" indent="0">
              <a:buNone/>
            </a:pPr>
            <a:r>
              <a:rPr lang="en-GB" b="1" i="1" dirty="0">
                <a:solidFill>
                  <a:srgbClr val="C00000"/>
                </a:solidFill>
                <a:latin typeface="Times New Roman" panose="02020603050405020304" pitchFamily="18" charset="0"/>
              </a:rPr>
              <a:t>                                       -</a:t>
            </a:r>
            <a:r>
              <a:rPr lang="en-GB" b="1" i="1" dirty="0" err="1">
                <a:solidFill>
                  <a:srgbClr val="C00000"/>
                </a:solidFill>
                <a:latin typeface="Times New Roman" panose="02020603050405020304" pitchFamily="18" charset="0"/>
              </a:rPr>
              <a:t>Prof.Dr.Alapati</a:t>
            </a:r>
            <a:r>
              <a:rPr lang="en-GB" b="1" i="1" dirty="0">
                <a:solidFill>
                  <a:srgbClr val="C00000"/>
                </a:solidFill>
                <a:latin typeface="Times New Roman" panose="02020603050405020304" pitchFamily="18" charset="0"/>
              </a:rPr>
              <a:t> Srinagesh</a:t>
            </a:r>
            <a:endParaRPr lang="en-IN" i="1" dirty="0">
              <a:solidFill>
                <a:srgbClr val="C00000"/>
              </a:solidFill>
            </a:endParaRPr>
          </a:p>
        </p:txBody>
      </p:sp>
      <p:pic>
        <p:nvPicPr>
          <p:cNvPr id="1026" name="Picture 2" descr="Stress Management | Coping with stress, Stress, Stress management">
            <a:extLst>
              <a:ext uri="{FF2B5EF4-FFF2-40B4-BE49-F238E27FC236}">
                <a16:creationId xmlns:a16="http://schemas.microsoft.com/office/drawing/2014/main" id="{259D617B-ABE6-47D8-8E1F-9CA8DD3F7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899054" cy="2819400"/>
          </a:xfrm>
          <a:prstGeom prst="rect">
            <a:avLst/>
          </a:prstGeom>
          <a:noFill/>
        </p:spPr>
      </p:pic>
      <p:pic>
        <p:nvPicPr>
          <p:cNvPr id="2" name="Picture 1">
            <a:extLst>
              <a:ext uri="{FF2B5EF4-FFF2-40B4-BE49-F238E27FC236}">
                <a16:creationId xmlns:a16="http://schemas.microsoft.com/office/drawing/2014/main" id="{32FFB305-7854-1694-1608-E62FB9A50F4B}"/>
              </a:ext>
            </a:extLst>
          </p:cNvPr>
          <p:cNvPicPr>
            <a:picLocks noChangeAspect="1"/>
          </p:cNvPicPr>
          <p:nvPr/>
        </p:nvPicPr>
        <p:blipFill>
          <a:blip r:embed="rId3"/>
          <a:stretch>
            <a:fillRect/>
          </a:stretch>
        </p:blipFill>
        <p:spPr>
          <a:xfrm>
            <a:off x="4899054" y="1600200"/>
            <a:ext cx="4244945" cy="2819400"/>
          </a:xfrm>
          <a:prstGeom prst="rect">
            <a:avLst/>
          </a:prstGeom>
        </p:spPr>
      </p:pic>
    </p:spTree>
    <p:extLst>
      <p:ext uri="{BB962C8B-B14F-4D97-AF65-F5344CB8AC3E}">
        <p14:creationId xmlns:p14="http://schemas.microsoft.com/office/powerpoint/2010/main" val="365285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cent understanding about stress">
            <a:extLst>
              <a:ext uri="{FF2B5EF4-FFF2-40B4-BE49-F238E27FC236}">
                <a16:creationId xmlns:a16="http://schemas.microsoft.com/office/drawing/2014/main" id="{85F3D3A8-2C76-44FF-A936-6E4D69A53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032"/>
            <a:ext cx="9143999" cy="703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292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8CC1-3981-401A-AD2A-173C0F2E44D2}"/>
              </a:ext>
            </a:extLst>
          </p:cNvPr>
          <p:cNvSpPr>
            <a:spLocks noGrp="1"/>
          </p:cNvSpPr>
          <p:nvPr>
            <p:ph type="title"/>
          </p:nvPr>
        </p:nvSpPr>
        <p:spPr/>
        <p:txBody>
          <a:bodyPr/>
          <a:lstStyle/>
          <a:p>
            <a:r>
              <a:rPr lang="en-IN" dirty="0"/>
              <a:t>Unimportant and Urgent things</a:t>
            </a:r>
          </a:p>
        </p:txBody>
      </p:sp>
      <p:sp>
        <p:nvSpPr>
          <p:cNvPr id="5" name="Content Placeholder 4">
            <a:extLst>
              <a:ext uri="{FF2B5EF4-FFF2-40B4-BE49-F238E27FC236}">
                <a16:creationId xmlns:a16="http://schemas.microsoft.com/office/drawing/2014/main" id="{6E78DE81-57E9-4ABD-A0B4-A835C01580A8}"/>
              </a:ext>
            </a:extLst>
          </p:cNvPr>
          <p:cNvSpPr>
            <a:spLocks noGrp="1"/>
          </p:cNvSpPr>
          <p:nvPr>
            <p:ph idx="1"/>
          </p:nvPr>
        </p:nvSpPr>
        <p:spPr/>
        <p:txBody>
          <a:bodyPr/>
          <a:lstStyle/>
          <a:p>
            <a:r>
              <a:rPr lang="en-IN" dirty="0"/>
              <a:t>Assigning it to Third Parties: ATMs &amp; Courier</a:t>
            </a:r>
          </a:p>
        </p:txBody>
      </p:sp>
      <p:pic>
        <p:nvPicPr>
          <p:cNvPr id="4" name="Picture 3">
            <a:extLst>
              <a:ext uri="{FF2B5EF4-FFF2-40B4-BE49-F238E27FC236}">
                <a16:creationId xmlns:a16="http://schemas.microsoft.com/office/drawing/2014/main" id="{B48170E6-90FE-4DD3-BD26-87D44617E136}"/>
              </a:ext>
            </a:extLst>
          </p:cNvPr>
          <p:cNvPicPr>
            <a:picLocks noChangeAspect="1"/>
          </p:cNvPicPr>
          <p:nvPr/>
        </p:nvPicPr>
        <p:blipFill>
          <a:blip r:embed="rId2"/>
          <a:stretch>
            <a:fillRect/>
          </a:stretch>
        </p:blipFill>
        <p:spPr>
          <a:xfrm>
            <a:off x="3061774" y="2398662"/>
            <a:ext cx="5562600" cy="3705225"/>
          </a:xfrm>
          <a:prstGeom prst="rect">
            <a:avLst/>
          </a:prstGeom>
        </p:spPr>
      </p:pic>
      <p:pic>
        <p:nvPicPr>
          <p:cNvPr id="2050" name="Picture 2" descr="Don't Do It Wall Sticker - TenStickers">
            <a:extLst>
              <a:ext uri="{FF2B5EF4-FFF2-40B4-BE49-F238E27FC236}">
                <a16:creationId xmlns:a16="http://schemas.microsoft.com/office/drawing/2014/main" id="{946B6DD6-4879-45AE-9C91-A1E4AC1C5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24" y="3055470"/>
            <a:ext cx="2437228" cy="239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528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A6D4F-E0D7-4159-87F4-563103D8F87E}"/>
              </a:ext>
            </a:extLst>
          </p:cNvPr>
          <p:cNvSpPr>
            <a:spLocks noGrp="1"/>
          </p:cNvSpPr>
          <p:nvPr>
            <p:ph type="title"/>
          </p:nvPr>
        </p:nvSpPr>
        <p:spPr/>
        <p:txBody>
          <a:bodyPr/>
          <a:lstStyle/>
          <a:p>
            <a:r>
              <a:rPr lang="en-IN" dirty="0"/>
              <a:t>Causative Factors for Stress</a:t>
            </a:r>
          </a:p>
        </p:txBody>
      </p:sp>
      <p:sp>
        <p:nvSpPr>
          <p:cNvPr id="3" name="Content Placeholder 2">
            <a:extLst>
              <a:ext uri="{FF2B5EF4-FFF2-40B4-BE49-F238E27FC236}">
                <a16:creationId xmlns:a16="http://schemas.microsoft.com/office/drawing/2014/main" id="{0421C39E-3546-46B7-8C8D-A35ADB544ACC}"/>
              </a:ext>
            </a:extLst>
          </p:cNvPr>
          <p:cNvSpPr>
            <a:spLocks noGrp="1"/>
          </p:cNvSpPr>
          <p:nvPr>
            <p:ph idx="1"/>
          </p:nvPr>
        </p:nvSpPr>
        <p:spPr/>
        <p:txBody>
          <a:bodyPr/>
          <a:lstStyle/>
          <a:p>
            <a:endParaRPr lang="en-IN" dirty="0"/>
          </a:p>
          <a:p>
            <a:endParaRPr lang="en-IN" dirty="0"/>
          </a:p>
          <a:p>
            <a:endParaRPr lang="en-IN" dirty="0"/>
          </a:p>
          <a:p>
            <a:endParaRPr lang="en-IN" dirty="0"/>
          </a:p>
          <a:p>
            <a:r>
              <a:rPr lang="en-IN" dirty="0"/>
              <a:t>Ability vs. Expectations ( Supply vs. Demand)</a:t>
            </a:r>
          </a:p>
          <a:p>
            <a:r>
              <a:rPr lang="en-IN" dirty="0"/>
              <a:t>Railway Reservation:</a:t>
            </a:r>
          </a:p>
          <a:p>
            <a:pPr marL="0" indent="0">
              <a:buNone/>
            </a:pPr>
            <a:r>
              <a:rPr lang="en-IN" dirty="0"/>
              <a:t>    Solution: Learn K&amp;S</a:t>
            </a:r>
          </a:p>
          <a:p>
            <a:endParaRPr lang="en-IN" dirty="0"/>
          </a:p>
        </p:txBody>
      </p:sp>
      <p:pic>
        <p:nvPicPr>
          <p:cNvPr id="3074" name="Picture 2" descr="125 Compelling Cause and Effect Essay Topics">
            <a:extLst>
              <a:ext uri="{FF2B5EF4-FFF2-40B4-BE49-F238E27FC236}">
                <a16:creationId xmlns:a16="http://schemas.microsoft.com/office/drawing/2014/main" id="{0EA17260-3809-4C61-B357-B949243B8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93166"/>
            <a:ext cx="3810000" cy="2133600"/>
          </a:xfrm>
          <a:prstGeom prst="rect">
            <a:avLst/>
          </a:prstGeom>
          <a:noFill/>
        </p:spPr>
      </p:pic>
    </p:spTree>
    <p:extLst>
      <p:ext uri="{BB962C8B-B14F-4D97-AF65-F5344CB8AC3E}">
        <p14:creationId xmlns:p14="http://schemas.microsoft.com/office/powerpoint/2010/main" val="3615990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1066800"/>
          </a:xfrm>
        </p:spPr>
        <p:txBody>
          <a:bodyPr>
            <a:normAutofit fontScale="90000"/>
          </a:bodyPr>
          <a:lstStyle/>
          <a:p>
            <a:r>
              <a:rPr lang="en-US" sz="7300" b="1" dirty="0">
                <a:solidFill>
                  <a:srgbClr val="00B050"/>
                </a:solidFill>
              </a:rPr>
              <a:t>RELIEVING</a:t>
            </a:r>
            <a:r>
              <a:rPr lang="en-US" sz="6000" b="1" dirty="0"/>
              <a:t> </a:t>
            </a:r>
            <a:r>
              <a:rPr lang="en-US" sz="8000" b="1" dirty="0">
                <a:solidFill>
                  <a:srgbClr val="FF0000"/>
                </a:solidFill>
              </a:rPr>
              <a:t>S</a:t>
            </a:r>
            <a:r>
              <a:rPr lang="en-US" sz="7300" b="1" dirty="0">
                <a:solidFill>
                  <a:srgbClr val="FF0000"/>
                </a:solidFill>
              </a:rPr>
              <a:t>T</a:t>
            </a:r>
            <a:r>
              <a:rPr lang="en-US" sz="6700" b="1" dirty="0">
                <a:solidFill>
                  <a:srgbClr val="FF0000"/>
                </a:solidFill>
              </a:rPr>
              <a:t>R</a:t>
            </a:r>
            <a:r>
              <a:rPr lang="en-US" sz="5300" b="1" dirty="0">
                <a:solidFill>
                  <a:srgbClr val="FF0000"/>
                </a:solidFill>
              </a:rPr>
              <a:t>E</a:t>
            </a:r>
            <a:r>
              <a:rPr lang="en-US" b="1" dirty="0">
                <a:solidFill>
                  <a:srgbClr val="FF0000"/>
                </a:solidFill>
              </a:rPr>
              <a:t>S</a:t>
            </a:r>
            <a:r>
              <a:rPr lang="en-US" sz="3600" b="1" dirty="0">
                <a:solidFill>
                  <a:srgbClr val="FF0000"/>
                </a:solidFill>
              </a:rPr>
              <a:t>S</a:t>
            </a:r>
            <a:r>
              <a:rPr lang="en-US" sz="6000" b="1" dirty="0"/>
              <a:t> </a:t>
            </a:r>
            <a:endParaRPr lang="en-US" sz="6000" dirty="0"/>
          </a:p>
        </p:txBody>
      </p:sp>
      <p:sp>
        <p:nvSpPr>
          <p:cNvPr id="3" name="Content Placeholder 2"/>
          <p:cNvSpPr>
            <a:spLocks noGrp="1"/>
          </p:cNvSpPr>
          <p:nvPr>
            <p:ph idx="4294967295"/>
          </p:nvPr>
        </p:nvSpPr>
        <p:spPr>
          <a:xfrm>
            <a:off x="0" y="1066800"/>
            <a:ext cx="9144000" cy="5791200"/>
          </a:xfrm>
        </p:spPr>
        <p:txBody>
          <a:bodyPr>
            <a:normAutofit/>
          </a:bodyPr>
          <a:lstStyle/>
          <a:p>
            <a:pPr lvl="0"/>
            <a:r>
              <a:rPr lang="en-US" b="1" dirty="0">
                <a:solidFill>
                  <a:srgbClr val="002060"/>
                </a:solidFill>
              </a:rPr>
              <a:t>Physical</a:t>
            </a:r>
            <a:r>
              <a:rPr lang="en-US" dirty="0"/>
              <a:t>-  Rest, Relaxation, Sleep/Nap, </a:t>
            </a:r>
          </a:p>
          <a:p>
            <a:pPr lvl="0">
              <a:buNone/>
            </a:pPr>
            <a:r>
              <a:rPr lang="en-US" dirty="0"/>
              <a:t>                      Food &amp; Nutrition</a:t>
            </a:r>
          </a:p>
          <a:p>
            <a:pPr lvl="0"/>
            <a:endParaRPr lang="en-US" dirty="0"/>
          </a:p>
          <a:p>
            <a:pPr lvl="0"/>
            <a:endParaRPr lang="en-US" dirty="0"/>
          </a:p>
        </p:txBody>
      </p:sp>
      <p:pic>
        <p:nvPicPr>
          <p:cNvPr id="5122" name="Picture 2" descr="http://t3.gstatic.com/images?q=tbn:ANd9GcQlr-GYMAXJAqgFkLsvCgCi49qv_92xwFeXE2efn7oj4eP-TOOrM_Mzqshc"/>
          <p:cNvPicPr>
            <a:picLocks noChangeAspect="1" noChangeArrowheads="1"/>
          </p:cNvPicPr>
          <p:nvPr/>
        </p:nvPicPr>
        <p:blipFill>
          <a:blip r:embed="rId2"/>
          <a:srcRect/>
          <a:stretch>
            <a:fillRect/>
          </a:stretch>
        </p:blipFill>
        <p:spPr bwMode="auto">
          <a:xfrm>
            <a:off x="3886200" y="2743200"/>
            <a:ext cx="2133600" cy="1524001"/>
          </a:xfrm>
          <a:prstGeom prst="rect">
            <a:avLst/>
          </a:prstGeom>
          <a:noFill/>
        </p:spPr>
      </p:pic>
      <p:pic>
        <p:nvPicPr>
          <p:cNvPr id="3074" name="Picture 2" descr="http://t2.gstatic.com/images?q=tbn:ANd9GcTgGVdTXz9WQMA0h1x0-QYc4aeg2i3gmBawwjNTQDMsEW7RQ0N24Q"/>
          <p:cNvPicPr>
            <a:picLocks noChangeAspect="1" noChangeArrowheads="1"/>
          </p:cNvPicPr>
          <p:nvPr/>
        </p:nvPicPr>
        <p:blipFill>
          <a:blip r:embed="rId3"/>
          <a:srcRect/>
          <a:stretch>
            <a:fillRect/>
          </a:stretch>
        </p:blipFill>
        <p:spPr bwMode="auto">
          <a:xfrm>
            <a:off x="533401" y="2286001"/>
            <a:ext cx="3124200" cy="2286000"/>
          </a:xfrm>
          <a:prstGeom prst="rect">
            <a:avLst/>
          </a:prstGeom>
          <a:noFill/>
        </p:spPr>
      </p:pic>
      <p:pic>
        <p:nvPicPr>
          <p:cNvPr id="3076" name="Picture 4" descr="http://t2.gstatic.com/images?q=tbn:ANd9GcQI32w7tl5ADjz-1QxePnMXbmatD6sMuWw3_PdGpWm8Khu5ZHXV"/>
          <p:cNvPicPr>
            <a:picLocks noChangeAspect="1" noChangeArrowheads="1"/>
          </p:cNvPicPr>
          <p:nvPr/>
        </p:nvPicPr>
        <p:blipFill>
          <a:blip r:embed="rId4"/>
          <a:srcRect/>
          <a:stretch>
            <a:fillRect/>
          </a:stretch>
        </p:blipFill>
        <p:spPr bwMode="auto">
          <a:xfrm>
            <a:off x="5943600" y="1600200"/>
            <a:ext cx="3200400" cy="3886200"/>
          </a:xfrm>
          <a:prstGeom prst="rect">
            <a:avLst/>
          </a:prstGeom>
          <a:noFill/>
        </p:spPr>
      </p:pic>
      <p:pic>
        <p:nvPicPr>
          <p:cNvPr id="3078" name="Picture 6" descr="http://t1.gstatic.com/images?q=tbn:ANd9GcSl-jlPKutjV8YcfEyGIrfYw33hpeFZIa_jJgPLq9Ovpy2w69ZL"/>
          <p:cNvPicPr>
            <a:picLocks noChangeAspect="1" noChangeArrowheads="1"/>
          </p:cNvPicPr>
          <p:nvPr/>
        </p:nvPicPr>
        <p:blipFill>
          <a:blip r:embed="rId5"/>
          <a:srcRect/>
          <a:stretch>
            <a:fillRect/>
          </a:stretch>
        </p:blipFill>
        <p:spPr bwMode="auto">
          <a:xfrm>
            <a:off x="3886200" y="4991099"/>
            <a:ext cx="4829175" cy="1866901"/>
          </a:xfrm>
          <a:prstGeom prst="rect">
            <a:avLst/>
          </a:prstGeom>
          <a:noFill/>
        </p:spPr>
      </p:pic>
      <p:sp>
        <p:nvSpPr>
          <p:cNvPr id="3080" name="AutoShape 8" descr="https://www.health.ny.gov/prevention/nutrition/cacfp/images/good_nutrition_pays_1204x758.png"/>
          <p:cNvSpPr>
            <a:spLocks noChangeAspect="1" noChangeArrowheads="1"/>
          </p:cNvSpPr>
          <p:nvPr/>
        </p:nvSpPr>
        <p:spPr bwMode="auto">
          <a:xfrm>
            <a:off x="155575" y="-1455738"/>
            <a:ext cx="4829175" cy="3038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 name="AutoShape 10" descr="https://www.health.ny.gov/prevention/nutrition/cacfp/images/good_nutrition_pays_1204x758.png"/>
          <p:cNvSpPr>
            <a:spLocks noChangeAspect="1" noChangeArrowheads="1"/>
          </p:cNvSpPr>
          <p:nvPr/>
        </p:nvSpPr>
        <p:spPr bwMode="auto">
          <a:xfrm>
            <a:off x="155575" y="-1455738"/>
            <a:ext cx="4829175" cy="3038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4" name="AutoShape 12" descr="https://www.health.ny.gov/prevention/nutrition/cacfp/images/good_nutrition_pays_1204x758.png"/>
          <p:cNvSpPr>
            <a:spLocks noChangeAspect="1" noChangeArrowheads="1"/>
          </p:cNvSpPr>
          <p:nvPr/>
        </p:nvSpPr>
        <p:spPr bwMode="auto">
          <a:xfrm>
            <a:off x="155575" y="-1455738"/>
            <a:ext cx="4829175" cy="3038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6" name="AutoShape 14" descr="https://www.health.ny.gov/prevention/nutrition/cacfp/images/good_nutrition_pays_1204x758.png"/>
          <p:cNvSpPr>
            <a:spLocks noChangeAspect="1" noChangeArrowheads="1"/>
          </p:cNvSpPr>
          <p:nvPr/>
        </p:nvSpPr>
        <p:spPr bwMode="auto">
          <a:xfrm>
            <a:off x="155575" y="-1455738"/>
            <a:ext cx="4829175" cy="3038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ffects of heavy school bags and breathing difficulties on kids">
            <a:extLst>
              <a:ext uri="{FF2B5EF4-FFF2-40B4-BE49-F238E27FC236}">
                <a16:creationId xmlns:a16="http://schemas.microsoft.com/office/drawing/2014/main" id="{B0D27C99-913A-47CB-BA00-FE355A4DE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247" y="-17060"/>
            <a:ext cx="5774637" cy="33802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School boy carrying heavy school bag on white background.">
            <a:extLst>
              <a:ext uri="{FF2B5EF4-FFF2-40B4-BE49-F238E27FC236}">
                <a16:creationId xmlns:a16="http://schemas.microsoft.com/office/drawing/2014/main" id="{33933018-0C49-49F7-B189-10D7DD336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0" y="1752600"/>
            <a:ext cx="3795713"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005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3 common strength training mistakes (and how to fix them)">
            <a:extLst>
              <a:ext uri="{FF2B5EF4-FFF2-40B4-BE49-F238E27FC236}">
                <a16:creationId xmlns:a16="http://schemas.microsoft.com/office/drawing/2014/main" id="{4AE5CD5C-F332-4016-8929-75918BF582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057400"/>
            <a:ext cx="342632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stage for arangetram | Bharatanatyam, Stage decorations,  Decor">
            <a:extLst>
              <a:ext uri="{FF2B5EF4-FFF2-40B4-BE49-F238E27FC236}">
                <a16:creationId xmlns:a16="http://schemas.microsoft.com/office/drawing/2014/main" id="{C5CFEE37-A9EE-41F8-B38D-DEEADEA5F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723" y="1523999"/>
            <a:ext cx="5213077" cy="5334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79970CBC-625C-4B78-97AB-A82B1EB9D1F0}"/>
              </a:ext>
            </a:extLst>
          </p:cNvPr>
          <p:cNvSpPr>
            <a:spLocks noGrp="1"/>
          </p:cNvSpPr>
          <p:nvPr>
            <p:ph type="title" idx="4294967295"/>
          </p:nvPr>
        </p:nvSpPr>
        <p:spPr>
          <a:xfrm>
            <a:off x="1371600" y="274638"/>
            <a:ext cx="6858000" cy="1143000"/>
          </a:xfrm>
        </p:spPr>
        <p:txBody>
          <a:bodyPr>
            <a:normAutofit fontScale="90000"/>
          </a:bodyPr>
          <a:lstStyle/>
          <a:p>
            <a:r>
              <a:rPr lang="en-IN" sz="3600" dirty="0"/>
              <a:t>Stress  is proportional to  Load and Time</a:t>
            </a:r>
          </a:p>
        </p:txBody>
      </p:sp>
    </p:spTree>
    <p:extLst>
      <p:ext uri="{BB962C8B-B14F-4D97-AF65-F5344CB8AC3E}">
        <p14:creationId xmlns:p14="http://schemas.microsoft.com/office/powerpoint/2010/main" val="604716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fontScale="90000"/>
          </a:bodyPr>
          <a:lstStyle/>
          <a:p>
            <a:r>
              <a:rPr lang="en-US" b="1" dirty="0">
                <a:solidFill>
                  <a:schemeClr val="accent6">
                    <a:lumMod val="75000"/>
                  </a:schemeClr>
                </a:solidFill>
              </a:rPr>
              <a:t>EMOTIONAL- EQ, EI</a:t>
            </a:r>
            <a:br>
              <a:rPr lang="en-US" b="1" dirty="0">
                <a:solidFill>
                  <a:schemeClr val="accent6">
                    <a:lumMod val="75000"/>
                  </a:schemeClr>
                </a:solidFill>
              </a:rPr>
            </a:br>
            <a:r>
              <a:rPr lang="en-US" dirty="0"/>
              <a:t> By increasing </a:t>
            </a:r>
            <a:br>
              <a:rPr lang="en-US" dirty="0"/>
            </a:br>
            <a:r>
              <a:rPr lang="en-US" dirty="0"/>
              <a:t>POSITIVE EMOTIONS</a:t>
            </a:r>
          </a:p>
        </p:txBody>
      </p:sp>
      <p:pic>
        <p:nvPicPr>
          <p:cNvPr id="1026" name="Picture 2" descr="http://fjjpe1major.weebly.com/uploads/2/0/5/3/20538694/953890_orig.jpg"/>
          <p:cNvPicPr>
            <a:picLocks noChangeAspect="1" noChangeArrowheads="1"/>
          </p:cNvPicPr>
          <p:nvPr/>
        </p:nvPicPr>
        <p:blipFill>
          <a:blip r:embed="rId2"/>
          <a:srcRect/>
          <a:stretch>
            <a:fillRect/>
          </a:stretch>
        </p:blipFill>
        <p:spPr bwMode="auto">
          <a:xfrm>
            <a:off x="0" y="2286000"/>
            <a:ext cx="1758461" cy="1676400"/>
          </a:xfrm>
          <a:prstGeom prst="rect">
            <a:avLst/>
          </a:prstGeom>
          <a:noFill/>
        </p:spPr>
      </p:pic>
      <p:pic>
        <p:nvPicPr>
          <p:cNvPr id="1028" name="Picture 4" descr="http://2.bp.blogspot.com/-9ssdfYFFmpc/TyU5PlaNw-I/AAAAAAAABBU/kq16ewrSocQ/s1600/smileyface2.jpg"/>
          <p:cNvPicPr>
            <a:picLocks noChangeAspect="1" noChangeArrowheads="1"/>
          </p:cNvPicPr>
          <p:nvPr/>
        </p:nvPicPr>
        <p:blipFill>
          <a:blip r:embed="rId3"/>
          <a:srcRect/>
          <a:stretch>
            <a:fillRect/>
          </a:stretch>
        </p:blipFill>
        <p:spPr bwMode="auto">
          <a:xfrm>
            <a:off x="3276599" y="5000624"/>
            <a:ext cx="2590800" cy="2057400"/>
          </a:xfrm>
          <a:prstGeom prst="rect">
            <a:avLst/>
          </a:prstGeom>
          <a:noFill/>
        </p:spPr>
      </p:pic>
      <p:pic>
        <p:nvPicPr>
          <p:cNvPr id="1030" name="Picture 6" descr="https://encrypted-tbn1.gstatic.com/images?q=tbn:ANd9GcTDVAfc2NJ3Aoyr4-p3HSir0YKDTOwE7n3WSzfBwRCoVbqjyC56"/>
          <p:cNvPicPr>
            <a:picLocks noChangeAspect="1" noChangeArrowheads="1"/>
          </p:cNvPicPr>
          <p:nvPr/>
        </p:nvPicPr>
        <p:blipFill>
          <a:blip r:embed="rId4"/>
          <a:srcRect/>
          <a:stretch>
            <a:fillRect/>
          </a:stretch>
        </p:blipFill>
        <p:spPr bwMode="auto">
          <a:xfrm>
            <a:off x="7467600" y="2438400"/>
            <a:ext cx="1489075" cy="1600200"/>
          </a:xfrm>
          <a:prstGeom prst="rect">
            <a:avLst/>
          </a:prstGeom>
          <a:noFill/>
        </p:spPr>
      </p:pic>
      <p:pic>
        <p:nvPicPr>
          <p:cNvPr id="2050" name="Picture 2" descr="http://www.practical-wellness-guide.com/wp-content/uploads/eating-smiles.jpg"/>
          <p:cNvPicPr>
            <a:picLocks noChangeAspect="1" noChangeArrowheads="1"/>
          </p:cNvPicPr>
          <p:nvPr/>
        </p:nvPicPr>
        <p:blipFill>
          <a:blip r:embed="rId5"/>
          <a:srcRect/>
          <a:stretch>
            <a:fillRect/>
          </a:stretch>
        </p:blipFill>
        <p:spPr bwMode="auto">
          <a:xfrm>
            <a:off x="10836" y="5181600"/>
            <a:ext cx="1970364" cy="1676400"/>
          </a:xfrm>
          <a:prstGeom prst="rect">
            <a:avLst/>
          </a:prstGeom>
          <a:noFill/>
        </p:spPr>
      </p:pic>
      <p:pic>
        <p:nvPicPr>
          <p:cNvPr id="2052" name="Picture 4" descr="https://encrypted-tbn1.gstatic.com/images?q=tbn:ANd9GcRFljKo7utqMIf-SMl4q2ghJXlTB5fsPTp7bXdxj2mANNNWKtJiRg"/>
          <p:cNvPicPr>
            <a:picLocks noChangeAspect="1" noChangeArrowheads="1"/>
          </p:cNvPicPr>
          <p:nvPr/>
        </p:nvPicPr>
        <p:blipFill>
          <a:blip r:embed="rId6"/>
          <a:srcRect/>
          <a:stretch>
            <a:fillRect/>
          </a:stretch>
        </p:blipFill>
        <p:spPr bwMode="auto">
          <a:xfrm>
            <a:off x="6381750" y="5200649"/>
            <a:ext cx="2762250" cy="1657351"/>
          </a:xfrm>
          <a:prstGeom prst="rect">
            <a:avLst/>
          </a:prstGeom>
          <a:noFill/>
        </p:spPr>
      </p:pic>
      <p:pic>
        <p:nvPicPr>
          <p:cNvPr id="2054" name="Picture 6" descr="https://encrypted-tbn1.gstatic.com/images?q=tbn:ANd9GcSYbPrEDqBAPiB6R2CbLQKsjtRKfHWsqtZWKYyJgZkmVpJ-cH_s7g"/>
          <p:cNvPicPr>
            <a:picLocks noChangeAspect="1" noChangeArrowheads="1"/>
          </p:cNvPicPr>
          <p:nvPr/>
        </p:nvPicPr>
        <p:blipFill>
          <a:blip r:embed="rId7"/>
          <a:srcRect/>
          <a:stretch>
            <a:fillRect/>
          </a:stretch>
        </p:blipFill>
        <p:spPr bwMode="auto">
          <a:xfrm>
            <a:off x="2847049" y="1938020"/>
            <a:ext cx="3743325" cy="1143000"/>
          </a:xfrm>
          <a:prstGeom prst="rect">
            <a:avLst/>
          </a:prstGeom>
          <a:noFill/>
        </p:spPr>
      </p:pic>
      <p:pic>
        <p:nvPicPr>
          <p:cNvPr id="9" name="Picture 2" descr="http://www.handsonscotland.co.uk/flourishing_and_wellbeing_in_children_and_young_people/emotional_balance/positive_emotions_diagram.gif"/>
          <p:cNvPicPr>
            <a:picLocks noChangeAspect="1" noChangeArrowheads="1"/>
          </p:cNvPicPr>
          <p:nvPr/>
        </p:nvPicPr>
        <p:blipFill>
          <a:blip r:embed="rId8"/>
          <a:srcRect/>
          <a:stretch>
            <a:fillRect/>
          </a:stretch>
        </p:blipFill>
        <p:spPr bwMode="auto">
          <a:xfrm>
            <a:off x="0" y="-13170"/>
            <a:ext cx="2438400" cy="2522690"/>
          </a:xfrm>
          <a:prstGeom prst="rect">
            <a:avLst/>
          </a:prstGeom>
          <a:noFill/>
        </p:spPr>
      </p:pic>
      <p:sp>
        <p:nvSpPr>
          <p:cNvPr id="10" name="Rectangle 9"/>
          <p:cNvSpPr/>
          <p:nvPr/>
        </p:nvSpPr>
        <p:spPr>
          <a:xfrm>
            <a:off x="990600" y="3810000"/>
            <a:ext cx="7391400" cy="1569660"/>
          </a:xfrm>
          <a:prstGeom prst="rect">
            <a:avLst/>
          </a:prstGeom>
        </p:spPr>
        <p:txBody>
          <a:bodyPr wrap="square">
            <a:spAutoFit/>
          </a:bodyPr>
          <a:lstStyle/>
          <a:p>
            <a:r>
              <a:rPr lang="en-US" sz="2400" b="1" dirty="0"/>
              <a:t>HAPPINESS – Absolute Vs Relative Locus of Control –</a:t>
            </a:r>
          </a:p>
          <a:p>
            <a:r>
              <a:rPr lang="en-US" sz="2400" b="1" dirty="0"/>
              <a:t> External and Internal</a:t>
            </a:r>
          </a:p>
          <a:p>
            <a:r>
              <a:rPr lang="en-US" sz="2400" b="1" dirty="0"/>
              <a:t> Happiness is along the way, not at  the end of the road</a:t>
            </a:r>
          </a:p>
          <a:p>
            <a:r>
              <a:rPr lang="en-US" sz="2400" b="1" dirty="0"/>
              <a:t>    </a:t>
            </a:r>
            <a:r>
              <a:rPr lang="en-US" sz="2400" b="1" dirty="0">
                <a:solidFill>
                  <a:srgbClr val="00B050"/>
                </a:solidFill>
              </a:rPr>
              <a:t>COURAGE,OPTIMISM,CONTENTMENT</a:t>
            </a:r>
          </a:p>
        </p:txBody>
      </p:sp>
      <p:pic>
        <p:nvPicPr>
          <p:cNvPr id="11" name="Picture 8" descr="http://thumbs.dreamstime.com/x/positive-emotions-16117785.jpg"/>
          <p:cNvPicPr>
            <a:picLocks noChangeAspect="1" noChangeArrowheads="1"/>
          </p:cNvPicPr>
          <p:nvPr/>
        </p:nvPicPr>
        <p:blipFill>
          <a:blip r:embed="rId9"/>
          <a:srcRect/>
          <a:stretch>
            <a:fillRect/>
          </a:stretch>
        </p:blipFill>
        <p:spPr bwMode="auto">
          <a:xfrm>
            <a:off x="6858000" y="228600"/>
            <a:ext cx="2286000" cy="2209800"/>
          </a:xfrm>
          <a:prstGeom prst="rect">
            <a:avLst/>
          </a:prstGeom>
          <a:noFill/>
        </p:spPr>
      </p:pic>
    </p:spTree>
    <p:extLst>
      <p:ext uri="{BB962C8B-B14F-4D97-AF65-F5344CB8AC3E}">
        <p14:creationId xmlns:p14="http://schemas.microsoft.com/office/powerpoint/2010/main" val="3114671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5CFEB-4372-9D79-94B8-C88F8017A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543800" cy="5657850"/>
          </a:xfrm>
          <a:prstGeom prst="rect">
            <a:avLst/>
          </a:prstGeom>
        </p:spPr>
      </p:pic>
      <p:pic>
        <p:nvPicPr>
          <p:cNvPr id="2" name="Share Care Joy">
            <a:hlinkClick r:id="" action="ppaction://media"/>
            <a:extLst>
              <a:ext uri="{FF2B5EF4-FFF2-40B4-BE49-F238E27FC236}">
                <a16:creationId xmlns:a16="http://schemas.microsoft.com/office/drawing/2014/main" id="{F975D4E5-E7E5-CDEB-E1B6-6D97253487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26740" y="5604510"/>
            <a:ext cx="1566863" cy="1253490"/>
          </a:xfrm>
          <a:prstGeom prst="rect">
            <a:avLst/>
          </a:prstGeom>
        </p:spPr>
      </p:pic>
    </p:spTree>
    <p:extLst>
      <p:ext uri="{BB962C8B-B14F-4D97-AF65-F5344CB8AC3E}">
        <p14:creationId xmlns:p14="http://schemas.microsoft.com/office/powerpoint/2010/main" val="366781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b="1" dirty="0">
                <a:solidFill>
                  <a:schemeClr val="accent6">
                    <a:lumMod val="75000"/>
                  </a:schemeClr>
                </a:solidFill>
              </a:rPr>
              <a:t>EMOTIONAL- EQ, EI</a:t>
            </a:r>
            <a:endParaRPr lang="en-US" dirty="0"/>
          </a:p>
        </p:txBody>
      </p:sp>
      <p:sp>
        <p:nvSpPr>
          <p:cNvPr id="3" name="Content Placeholder 2"/>
          <p:cNvSpPr>
            <a:spLocks noGrp="1"/>
          </p:cNvSpPr>
          <p:nvPr>
            <p:ph idx="4294967295"/>
          </p:nvPr>
        </p:nvSpPr>
        <p:spPr>
          <a:xfrm>
            <a:off x="0" y="2971800"/>
            <a:ext cx="8839200" cy="3352800"/>
          </a:xfrm>
        </p:spPr>
        <p:txBody>
          <a:bodyPr>
            <a:normAutofit fontScale="85000" lnSpcReduction="20000"/>
          </a:bodyPr>
          <a:lstStyle/>
          <a:p>
            <a:r>
              <a:rPr lang="en-US" i="1" dirty="0">
                <a:solidFill>
                  <a:srgbClr val="FF0000"/>
                </a:solidFill>
              </a:rPr>
              <a:t>By REDUCING NEGATIVE EMOTIONS OF KKLMMM</a:t>
            </a:r>
            <a:endParaRPr lang="en-US" dirty="0"/>
          </a:p>
          <a:p>
            <a:r>
              <a:rPr lang="en-US" dirty="0"/>
              <a:t>KAMA-LUST</a:t>
            </a:r>
          </a:p>
          <a:p>
            <a:r>
              <a:rPr lang="en-US" dirty="0"/>
              <a:t>KRODHA- RAGE</a:t>
            </a:r>
          </a:p>
          <a:p>
            <a:r>
              <a:rPr lang="en-US" dirty="0"/>
              <a:t>LOBHA- GREED</a:t>
            </a:r>
          </a:p>
          <a:p>
            <a:r>
              <a:rPr lang="en-US" dirty="0"/>
              <a:t>MOHA- MANIA ( EXCESSIVE &amp; UNDESIRABLE LIKING)</a:t>
            </a:r>
          </a:p>
          <a:p>
            <a:r>
              <a:rPr lang="en-US" dirty="0"/>
              <a:t>MADA- EGOISM</a:t>
            </a:r>
          </a:p>
          <a:p>
            <a:r>
              <a:rPr lang="en-US" dirty="0"/>
              <a:t>MATSARYA- JEALOUSY/ENVY</a:t>
            </a:r>
          </a:p>
          <a:p>
            <a:r>
              <a:rPr lang="en-US" b="1" dirty="0">
                <a:solidFill>
                  <a:srgbClr val="7030A0"/>
                </a:solidFill>
              </a:rPr>
              <a:t>FEARS &amp; PHOBIAS, DEPRESSION, SHYNESS,INFERIORITY….</a:t>
            </a:r>
          </a:p>
          <a:p>
            <a:endParaRPr lang="en-US" dirty="0"/>
          </a:p>
        </p:txBody>
      </p:sp>
      <p:pic>
        <p:nvPicPr>
          <p:cNvPr id="26626" name="Picture 2" descr="https://encrypted-tbn3.gstatic.com/images?q=tbn:ANd9GcTK4TNos_p3BVvcNy2gpFMPppPs6Duo3QmAr0iqp_XtvV2SCEU8"/>
          <p:cNvPicPr>
            <a:picLocks noChangeAspect="1" noChangeArrowheads="1"/>
          </p:cNvPicPr>
          <p:nvPr/>
        </p:nvPicPr>
        <p:blipFill>
          <a:blip r:embed="rId2"/>
          <a:srcRect/>
          <a:stretch>
            <a:fillRect/>
          </a:stretch>
        </p:blipFill>
        <p:spPr bwMode="auto">
          <a:xfrm>
            <a:off x="304801" y="1447800"/>
            <a:ext cx="1295400" cy="1211646"/>
          </a:xfrm>
          <a:prstGeom prst="rect">
            <a:avLst/>
          </a:prstGeom>
          <a:noFill/>
        </p:spPr>
      </p:pic>
      <p:sp>
        <p:nvSpPr>
          <p:cNvPr id="26628" name="AutoShape 4" descr="data:image/jpeg;base64,/9j/4AAQSkZJRgABAQAAAQABAAD/2wCEAAkGBxQSEhUUEBQUFBQWFxQVFBUUFBQXFBUVFBQWFhUUFxQYHCggGBolHRUUITEhJSkrLjEuFx8zODMuNygtLisBCgoKDg0OGxAQGiwlHiYsLC8sLywsLCwsLCwsLCwsLCwsLCwsLCwsLCwsLCwsLCwsLCwsLCwsLCwsLCwsLCwsLP/AABEIALcBEwMBIgACEQEDEQH/xAAcAAABBQEBAQAAAAAAAAAAAAABAAIDBAUGBwj/xAA/EAABAwIDBQUFBwMDBAMAAAABAAIRAyEEEjEFIkFRYQYTMnGBQpGhsfAHFCNScsHRYoLhkqKyM0Pi8RZTY//EABkBAQADAQEAAAAAAAAAAAAAAAABAgQDBf/EACQRAQACAgICAgMAAwAAAAAAAAABAgMRITEEEkFREyIyI2GR/9oADAMBAAIRAxEAPwD0xFNCKsHIpqSBwRQCKAhOTQiEDkUEUBSSRQJJJFAlR2jtejQ/61RjLEy4w0fqIG76q1iHuDSWtzETbMGk20E295Cwdq4xtehmojeh5BcIdTqUjBaWfnDhBaS3lJm4VcL2q+8F33VzTVpFwdh3FgZWaDOalXAjMWw5pnKZuBctt4XtlhXUhUc91MWDjVpVWtY8Wexz8uXM10tInULyHGYx2Hr95RcM8E1adKaWSozORUlpiWue9sERlOWDJK5/G7SdVe6rUIe9zs7nZWiczQCTkaALNEjTWwKD6ZwdXM0ONi6TEgwNLEa8L8dVOAvmzYnaXE4MjuXE0j4WFz8gJ0AyuBbM+RJm66mt9obqpaK7ywSc2WMnPebmeHDUAZXAiOJzAPZcTUDRcxy6kXy+oB+KbSxTXOygjNewIJgOykx6j/UOa8Mx32gPq5aYp0jTztuGtp1HhrgQCWDcHOCb8YkHVwfaprzQFKhkYyox1TugC9xLILIZBaSWk7pJ0vMyHssJLK2FiXVGBxFNrTJytzOtmIBzTEmLjgVrQgaUE4hKEDUkUkASSCSAIJyCAIFFNKBqSMJKRWBTpTAU4FQHIpsoyoBTgmohA4JwTAnBA8IpoTggIRQRQEIoBFSM7bm2KWFYH1n5d5oAglziTGUNH1Mc14dtXtO9+IxFXCOqNZWzZyAA4tL8wfEbu7DQdQGMmeOr9pXal7sVlLHUxSa5gaKgDvxAMziWkwXNIECLfDiadZz872loc0AiTFrgxOuotKgZ2Jc8Z3TAfJJJ8W9OsXPFWHViyjTAjfGabaNc5pBjhIMDVQY2oHlrWTad0cyZIHPkntpubE6iIiIbcnXnJNhzTaR/FdfKQ2GhubdBDWhrQJ1sBonPp5Q2wJIJPHLDiABGm6BY/NXKWJcCcxLybOLs3HhqD9aKV9GmWx5S64IMWJFxrxB9OKjadMmo4NJPhjIMvGQ0AwPME9LDiFr0q72jR7YIAIdqHAuIa2IAuRI5a2WZicE4GbmP28kTUdlhxN7i/tWEn0B+CbRp739nuNbWa97W5GEsFOnme4NLA5ryC8nWJtYXFjmntF859je19XCP3Q17Kk7pmGOtviTAIFo4jXQL3TYFerVY2pUq0nhwBy0Qe7ANxvOJcTznloFKGukiUFISEIpIBCBCcggagnFBA1NT0xA6EEUlIoopqUqA6UZTJRlQJAUQVGCnAolIEQmApwKISBOTAnBA8IpoTkBCodoar2Yaq6l4wx2SGh5zRaGHxHpfyOivhFB8t9o8NVpVD94a5lR/4mV5DnEPJ3nRoSQT+w0VPCtcWuANjE+lwt3tuXvx1Z9Yy4unyboxoHRuUKPZFEGx4/UfXJUtbUL1jc6V8HsCoWyG3doT9fUJfc3scGjM5wkSJJA6ax0XZ4ek+oAGCBpPAcz9cvUdFs/Y9Jg3WS43Jdck+ZWWfI121R4++nA7O7O4mQ9rTBB4zPvIlbdDsm5xFg0GZBzEA8x7vLReh4ZgA0+fzVltCZdHl/7VZzWleMNYcQOzAaNJjUc7a/Ky4rtRs4UjY2OgP10XrWJm9vl5Lgu2uAu1/vsLa8bSVXFlmbcpzYoivDgsE3LUEgkToOZ5r3z7OXvdh2CAzuw1jnbpfVhod7NmgZrgiRfmXO8M7jM8kD64L6O7MYUChTfLi4t3r+1JzA8yHF116MPPlsJJyClAJIoIAkikgagnIFA0pieU1AkkklIzkk2UJVQ+UZUcoyiT5TgVHKIKCUFPBUIKe0oJgU8KMFPCIPCcmhEIHhOCYE8IPE/tY2E6jjBiImlWDYPBtRjQ3IfMNBHquX2XcgnS2i9n+1Oq1uB3xINWmOvtE/AFeUbM2fDGNeZ8QJHGDulvQiCOhC45J+HbHHy6LY2Pok5QQCNAeI8+a6jBVIMDj9arj2dl6JEd4aLzdji7jyI4rY2KatL8OvvOabEaEdHLHbHWeYbqXmOJdVhvC4nr6dVboVA1hc+zdZcbRz8lQw784kLP2xT76BWflptuWyADGhceiViI7WsqbT7XUA7LSGdoOVzo3Z5TCrbXoCvh3FnDebPLj8F0GEq4XI2lS7vLG60FsEcSPzSZuo8TSY0FrA1pcDA0E84S2oniFa7mOZeYdmdjOxeIa1g3WuaahiwbJJHmYgevJfQlKmGiB1+Jkrzv7MaDWNewR/1A6faIDQ0Zuu64x1K9HW7HaZ2wZaxXQJJSkurkCSKEIEgiggCBRQKAFMTymOQFBJBSMtCUCUCVUOlKUyUZUJOlEFRynAoJWlSAqAFStKkTtKkaoGlStRCUJwTAnhA4J4TAnhBgdvtnd/garYkty1B/YZcR1y515Nsk5GU54EtEweYEzw06L3l7A4FrhIIIIOhBEELyjtT2dbgXtFMl1N+ZzQ65bBEtn2hcX1+a45Int2xTHSJmxqdYOzZ2Oc3ISBMc8s2ExwhaP/x402M7mv4J8QjNJsPFuAaWsRqpdlVg6mIAnyUe28Z3LW02GarzIm8Nb4nfIeZWP3t03fjr2dsAVO5qjMe8a4hp4OHMAjnNweGqlxOwDVBzZyx7QHD2hz8j+y0diU8wnmBfrcp1TaBpVg2pvU32BPsuvx4SqxMr+saGjsGk2k1rWEinLmlziS1ztS2dCYGiTsOBciXDQnUWi3Ky2n1hlAZ6rNqjNbmQPeYVp5ntSNRHSTsns4UwCBcl73dS5xDR6A/BdMosPQawQ3/JUq346etdPPy397bDKkigujmSCKCBIIpIAgUUCgaU0pxQKBqCKCkYxKaSgmkqofKWZMlAqEnynByhlOBQWGlSNKrtKlaUDNpY4UaTqh4RE6SSAJ6SUdkYo1mZ2lzhzhoafIawuY7fY6G06LdXHvHeQ3W+8l3+laXZbaznMZRpgANbcnlpKzZrzFtRLThpE15h0ZqOmwa7pOU+6CpWVbw4Fp66e8Jp5Pbm8v4KY7L7LnNj2XA5bfAKtc1onlNsVZ6WwpGqJjpAPO6katkMiQLjvtOwxNCnUHsPIPQPGvvaB6rsQqe2sAMRQqUjbO0gE8HatPoQCotG4TWdTt5l2drEW4Kr2mwrqtUVKboeGwPLklsmQajX2cwlrhxa4GD8ZUVTGua4Et3ZDS8bwZM7zmjey21grBr9npVn9YdD2TxNcUw2oGgC2YOuR+n/ACtXFYZrqbmu1N5J4zII8iFnbJwxewFtdmoj8F0wQOb4OsKXE4qpTc1hyVg62dm7ktq8SQAeEGZ4cUXiY+F7B1DEFXcA2arPOfcJ/ZYP3ktMHrEdFpdn9pgYjI8RLLOOgObT5e8Jhr7XiHPPbVJl2CSSC9F5ooLP2rtinQgOkvd4WDUjmeQ9/ks920a9TwjIPQQOpMn5LnbLWvDpXHazcfWaDBcJ5TfzhPBWHsek2S4uzF3HgesrXzZX5dQRIP7fXJUpm3K18WoSpJILu4kgUUCgaUESgUASSSUjAKakSmkqqRJQlNlCVAdKcCo5RBQTNKmYq7Squ28Z3WHqPBg5SG/qdut+Jn0TeiHE7Zxnf4h7wZaHZW/pZYEecE/3LR2JVc17Q2xeR7li7OozbhC7DYGDkgxovOvO5b6RqHZUKRA3TfjxUjqp9pgPl/CZSrhoJJuBpEk+Sq4fE1ahdnaGMkhpPiLeFuB6rpWsz0pa0R2u0tOXTlPBTNKo1sa1nMnkP5XNbe27Uc0spnurwcrt8jztl46e9ejTFaeIYbWje3RbX7RYfC2rPGc3DG7z45lvAdTC47aH2mF720sJSLcxM1KsSGtEkim069SeOi4zatT8VgF5Jk85F5PEys6oe7rUzwzFh/vGUfEhdPxaV9lrZ+2e6xNVtSXNdPmQdTPMG/qt2th85a5p1Ah7TEiZE9VyG3tmujvWatv6cVPsDbzmCHAuZy4jyWDyMU1tuG3Bl41LvcLg3wLjnIDZV+ls8mHPLiW+GSMo6hoGvUrBw+3qcS2qB0dIPyUo7QuNqUuPP2R/Kzcts5N/LRx7skDVx0HIKphMRNYsPBkk8y53/iPenYWj7VQy868mzr6rK2BX7zEVqg0LiG/pZDB/wn1Wjwa7zQyeVb/G73AdpO7DWVwSJyh4N9LAg6+a6CjtCm7R7fImD7ivN9onPUo0xrm7x3RjQ4X8yQPetmo/K0zoAIP7L17YK26ebF5ha2zicuLOamXuLGdyR4SzjLuEPz9bhQ4yoXACs4NBsKbLZjy5kfBYWGx787i1rQXmAT4mgW0+PqugwGyQ8h7zmcCDJ1tw8ui8XPSa5Jh6eK0TSJdJsijlpgERYR0UeIlp8rj04eSv4QS2DwTMVQkWVZjjhMWjfI06gcARxTlTwLoJb6j9x8lcWzHb2rtkvX1tok0oppV1CQSQQJJJJSOcJTCiSmEqoMpSmylKhIynSmJSgmaVynbbGFz6dBvDfd5mzR6CT/cF04fAJOgEnyFyuB2FWfisR3rhJdDiOAtAb6aei5Zraq64a7s1sDs0tA5wF1ux6YYAmU6IPCChWfka5xIhokx8BPMmyx0rNparTqC2/t6nhxmdvH2Wj5noPrjHOVNsVsQ67y1kAlgMGNQbLOrDv6YrHjIqNkwLgZwOEZRb15zTc40q2FvYl1F3VpbLD/tC97BgjHXnt5eXJNpa7nlriCbOi/p8k/7vAPqUzFM3fT5WUuHfLPeFq04uc2nR/Eon/wDQBZXaNsVS0WtI/ULhdFjac1aA5Oc7/S3/ACqu39ld4czfELhcrV3E6WiWZt3bb6NNopU2mWU6rnPDjLKnhDALeZnUERxUmH2ex+WrRvSqgObHA+0w8iDIWZtOpuYdtTeaQ40XSQA0EF9GoBchpgAjg48gtrsTQaTlpuLII76k/wAIdHiAMZXHS1ullkzV94mJ+I4d8VvWYaVLYgHsyrGFp5DBbC3208tuCwdsbWDKgpsAc43J4NHMrya1m86h6MzFY2j7S7Q7qg7LZzhA5ieKo9k293TaDYwJ90rL2/i3OqNaTqJ9ZACj2Dtt/wB7NEgOZLsrgILSybHgQYn1XqeLh/Db9mHPk/JHDuqLx3ziNYAn9PD3k+9aJdmt9Suc2ZV/GPktSliQMxJgCSfIL0mRAW77W0/G0lzncGtJ3p5k8v4T6FfF0ajqjXNdRADsrje0mGwOvFDZbSKT6jvFVJd1APhHu+amxO93NLg9xL/0MGZw9bD1WfL42PJ+1o5daZrU4h3Wz9qMrQWEaBarTIXl+Dr93ULqRhpcWtBAyuE3aCDaDmAtwXd7N2mH20PEGxXj3pOO01s3RMWruEmPplpD28CrLHggEaG6mIDhBWZh3llU0j4S0ub0IIzD4g+hVsU6tr7VyRuu/pdKBSKC0s5FBJBAUEklI5lxTCUiU0lUSMpSmEpByB4KIUYcqe1sTkYGjxVHBg8tXn/SD6kKaxudImdMjb/ayi0OoUpe97XtLhZjRlMmTqfK3VU+wOKbTe+Yh2oPAk8DyJJt6Lldr0smNqA6AOI8nimQf+S6PAYdtOmXFwaAC4uOgAEknotM+LW8TWVK5prO4ehHEM8+g+S5/HVocWE+NwfGmgeI9AW+6Vn9nNtsqkBpOsFpBBHJwn2Sre38I55a6md5gLo/MOMeX8q2HxaYo3XkyZ7X4nhRwo7l2X2HEkdCdR+6o9pKGRtNw0bVpOB5DOJHuWlTIe3K8a8OI6hVtp0HPoVaLruLHGm7mQJHqtMdcOLRq3b9cfoqDAOuWn0TtnVhUoNePaa1w9RP7qq4lrwQryge7nEdGNgebj/AT63iKs4eJLuJVeqLqIHLOw2ak6nlzOoYnMwRJh94A46n3BNweDdRc51N0ETTdkmYGoOYQ8TPO2hmVZ2lQd3lcMmXMp1RABJNJ0ugGxMTAR2ZXBDRYyHAuknPkIy2JkHKQTFt7hC4a/df4XqXaOq0ZSGOGgqZsoYYkBwcfgDPRZ1N0Fzy4VHH8pn4hNOyg+nRJJEONYiAZNQh0GdCBAnkFZqU1WuGsWm2lpyWmvrtgbY2jBY7uyKl7EgtAixnU6TEequ9l6WU1HOic3isTECd4cOPqsfaDw6vLvC12S2u803HDlI5LoMCMrRzNz5nXgErzfaJ6amzKv4hKlr1C94pjw6v68gsvC1crieau4Z955mV2rO1Zh0gqbjR5/JV2y4mDBDSwH8udzQXegE+igbX3UxzpYRwe9od+mC5w9Q3L6rpKrawtNjqcZRkcMtNp/KPCfkVls7W/dK7qNSnma2A2owtzQWgw4QASJieisPxhLu7YYdG8T/2mc/M8B/lc1t3EsbUDwNxoFNlpc83cXDi6XF11n8jDTJHP/XXFktSeHqmze0lKq0ObN+EX9U+tiZd3keG8f08R7iV592a2k50ENEdTeF3OGdmb5hc8Xi0pz2tfPa3DeY8ES0gg6EaFErmez+KLH12GSxtQQOWamxzgPVxP90cl0bXgiQZC45Mc0lNbbOQSQXNYUEpSUjlSUwlIlMJVEjKUpkpSgcHLA2xVfeu1ucU5ZTZJEy6HOmDcx7mg8VuSsl9SGGf+2HA+bdT8Fp8WsTaZlyyzw5bbmPp1W0nPpVqVVzsrXEMLHNNjmIdMDnHotXDt3SyoBEEOaeLSI9RBTMTgS/D4Z2ppmm884Iv8wfQp2EY9oHtUzcNPip8hHKIC213vlxlPsPZdKlVlggDecXEk2Fmyfl5qxtytVL6dXC3NKS5n/2sdEgdREhZ2MxhwwFVwLqTnkVR7TQ4MDXjmAWut/WeS6TB4hpaCzI8FoIda4IsQfKFaIjqEcqVGsyswVKehmxs5jhq0jgQpQMzf6hceas5GjQAFxvYcuPNQluV/Q/ukQlUwFMMzMAgA2HAA7waOgBA9FDimXUzXRVeP0/8QliWqdcIMwj7JVFHhHaqV4kqEs2uIxNF3MOHwn9lzO2n1cJWDA78ME1KWYktawg5qeXTiQP7V1eNb+LSPV3/ABKo9ssH3lMEeICQudq7iUxLBoberHu2ktE5Gw0NzG7mkQ7R26ALx1ureH2lVcDmDABE5i3NGUy0Bpu6deUgWK5nZrznY2JOcDKDlc8yRlzSIJzZQeEnyPQV2GG0GFrS/JmneIaKcGN6wbMTF5gHULPFrfa+kOz8EDUNRpcYdOa4BeWiQ2wkCdesCdVplXm4YMYGN0aIH8qrWZC7RT1hXe0AU9Gqqzio+9hRHCZa/wB40UG2ccGU6c3GeSOgY73XLVm08SZVPbtfNUoM4bzj6lo/Yq034Rpt1tomjQ3pdUqb9WDBIOjJ4cB6Eqt2TqDGPq08ZJJy1KWU5cuUZHMbGjYLLcgVX2fXbVqu73wuOXyAFlads8YGrh6vGrWaxjb2puOV7nGbWdYfwqzMzP8ApPTpcLs5tF7e6zMA3cpcXN9CTxuurw+KDRe54AXJMTHwXPnCkHdcIPslswehnz96ko0S0jeNnB3kMtx5LRFXPbYJ71hLHmCc0sdYkW8rRHoo9m4qrRdeo6o2dHhoMcQC0CfUeq4/C7QdgdoVGVSe4xLi++jKrjOboCbH0PBdjlkpqLRMTBvTr0lBga2em09IPmLFTLyZjU6a4JFNlFByDioyUnFMlUSMoymJSgfKxO0FcU3NkWrAtd0LAL+oIH9q2FzH2hgihSeNWVh/uY7+IXTHb1ttW0bhdw2Llo6wP8fsrFuAhclgscS1rmGDr5zr+/qujwtfNP19f5XpUt7M0xpLjKIeC112mxB8lmbDpPwzu5Jz0XE907jTJuWH+nUjzWs0yOqjDbg8tOp4BdJhVdY+X9Gn4x/ke9W3gEXCp4LdtqIM9Zu4+9WfvABLTq2CerT7fl/CrKWPUJGJqAj2aZHUFpE+9pHorVVVsfiJxRb+WlSnzL6rvkW+9WSVMdEqTLFXS2ypVRqVbY6wSBSxzd+meRPxBCj7QOysDjpkJPoTKsYxklvnKz+1tcfdyDrld7oUfaXn9VoGIeLRJkHNBtdpLbgG4nguzwVIF9aPy0CDe007MBPiADW7156xJ5HBUi/EEtic8tkxJa9sAXEm4hs30suuwLz94qNdlBdSpOIEDeYxrbtHhsQYsIIIABhZcf8ATpZcbUtdRVCCEyk7fiOJH16KQst1WiOYUZlRUMbVgLUxFAHmsjaNCQYMei5WjS0Sr0sVoqOKxGasXflAaPQE/MqB0t4qCk6/qVxmy0Q29i1g2pTL/AHAu/TmE/Bdp21psqUxWa7N3Za4RpDTNlwGz5I/uj04rXoYsupPpnkQR6arpS2o0rMPTHm4U2Hpy5x/SY9P5Wbsav3lCk/iWMn9QEO+IK0adSD7vmtkfbkp7e2U3E0yHC40PJQdk8S8A0apzFngdxLeR6hbhvp6rIxOzgH95TJa6ZtofMJMfJt2nZ934bhyqOH+1p/daSobDp5aQJ1cS8+th8AFeJXlZOby1V6gpRTUlVZxjimykkqJKUpSSQJYnbVoODeP6mR5gz8gUklNe4RPTz7ZtWDlOh06Fdd2dqE5p5fGyCS3Yv6hxt00e8PsmNJVgVCL6nQeZskktLkuYd4lhHQKHH0HGk1zRNSmyQJjMABnYT/ULeYaeCKSSQ5bBYprsbVyuLm5KUEgzGRpaL8g4LpC5BJKdJtHKKoFJSNkElPygKuq5Ht3joy0xx1QSVMnFU17ZOxqDTWbZxALCTlYcu82QWuJzTNoNpg2JW2x8Y8wwtBMES0xNMCCQN7eIM63HUpJLPXuHSV6ru1L8T8SCFJNr/XVFJaPlRVqrLxo1SSVbJhz2KEFZgdEdfmCkkslu3SG9s8w1vXe9CZH7KaqMr+h/dJJW+EO57C4vNh3MOtN5Ho6HfMuW/VIEE8/2SSW3H/MOM9paVTmhXPAanQ8uZSSVtjrdmVw+m0gRAyxygR/CspJLzMkRFphqr0CSSSo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0" name="AutoShape 6" descr="data:image/jpeg;base64,/9j/4AAQSkZJRgABAQAAAQABAAD/2wCEAAkGBxQSEhUUEBQUFBQWFxQVFBUUFBQXFBUVFBQWFhUUFxQYHCggGBolHRUUITEhJSkrLjEuFx8zODMuNygtLisBCgoKDg0OGxAQGiwlHiYsLC8sLywsLCwsLCwsLCwsLCwsLCwsLCwsLCwsLCwsLCwsLCwsLCwsLCwsLCwsLCwsLP/AABEIALcBEwMBIgACEQEDEQH/xAAcAAABBQEBAQAAAAAAAAAAAAABAAIDBAUGBwj/xAA/EAABAwIDBQUFBwMDBAMAAAABAAIRAyEEEjEFIkFRYQYTMnGBQpGhsfAHFCNScsHRYoLhkqKyM0Pi8RZTY//EABkBAQADAQEAAAAAAAAAAAAAAAABAgQDBf/EACQRAQACAgICAgMAAwAAAAAAAAABAgMRITEEEkFREyIyI2GR/9oADAMBAAIRAxEAPwD0xFNCKsHIpqSBwRQCKAhOTQiEDkUEUBSSRQJJJFAlR2jtejQ/61RjLEy4w0fqIG76q1iHuDSWtzETbMGk20E295Cwdq4xtehmojeh5BcIdTqUjBaWfnDhBaS3lJm4VcL2q+8F33VzTVpFwdh3FgZWaDOalXAjMWw5pnKZuBctt4XtlhXUhUc91MWDjVpVWtY8Wexz8uXM10tInULyHGYx2Hr95RcM8E1adKaWSozORUlpiWue9sERlOWDJK5/G7SdVe6rUIe9zs7nZWiczQCTkaALNEjTWwKD6ZwdXM0ONi6TEgwNLEa8L8dVOAvmzYnaXE4MjuXE0j4WFz8gJ0AyuBbM+RJm66mt9obqpaK7ywSc2WMnPebmeHDUAZXAiOJzAPZcTUDRcxy6kXy+oB+KbSxTXOygjNewIJgOykx6j/UOa8Mx32gPq5aYp0jTztuGtp1HhrgQCWDcHOCb8YkHVwfaprzQFKhkYyox1TugC9xLILIZBaSWk7pJ0vMyHssJLK2FiXVGBxFNrTJytzOtmIBzTEmLjgVrQgaUE4hKEDUkUkASSCSAIJyCAIFFNKBqSMJKRWBTpTAU4FQHIpsoyoBTgmohA4JwTAnBA8IpoTggIRQRQEIoBFSM7bm2KWFYH1n5d5oAglziTGUNH1Mc14dtXtO9+IxFXCOqNZWzZyAA4tL8wfEbu7DQdQGMmeOr9pXal7sVlLHUxSa5gaKgDvxAMziWkwXNIECLfDiadZz872loc0AiTFrgxOuotKgZ2Jc8Z3TAfJJJ8W9OsXPFWHViyjTAjfGabaNc5pBjhIMDVQY2oHlrWTad0cyZIHPkntpubE6iIiIbcnXnJNhzTaR/FdfKQ2GhubdBDWhrQJ1sBonPp5Q2wJIJPHLDiABGm6BY/NXKWJcCcxLybOLs3HhqD9aKV9GmWx5S64IMWJFxrxB9OKjadMmo4NJPhjIMvGQ0AwPME9LDiFr0q72jR7YIAIdqHAuIa2IAuRI5a2WZicE4GbmP28kTUdlhxN7i/tWEn0B+CbRp739nuNbWa97W5GEsFOnme4NLA5ryC8nWJtYXFjmntF859je19XCP3Q17Kk7pmGOtviTAIFo4jXQL3TYFerVY2pUq0nhwBy0Qe7ANxvOJcTznloFKGukiUFISEIpIBCBCcggagnFBA1NT0xA6EEUlIoopqUqA6UZTJRlQJAUQVGCnAolIEQmApwKISBOTAnBA8IpoTkBCodoar2Yaq6l4wx2SGh5zRaGHxHpfyOivhFB8t9o8NVpVD94a5lR/4mV5DnEPJ3nRoSQT+w0VPCtcWuANjE+lwt3tuXvx1Z9Yy4unyboxoHRuUKPZFEGx4/UfXJUtbUL1jc6V8HsCoWyG3doT9fUJfc3scGjM5wkSJJA6ax0XZ4ek+oAGCBpPAcz9cvUdFs/Y9Jg3WS43Jdck+ZWWfI121R4++nA7O7O4mQ9rTBB4zPvIlbdDsm5xFg0GZBzEA8x7vLReh4ZgA0+fzVltCZdHl/7VZzWleMNYcQOzAaNJjUc7a/Ky4rtRs4UjY2OgP10XrWJm9vl5Lgu2uAu1/vsLa8bSVXFlmbcpzYoivDgsE3LUEgkToOZ5r3z7OXvdh2CAzuw1jnbpfVhod7NmgZrgiRfmXO8M7jM8kD64L6O7MYUChTfLi4t3r+1JzA8yHF116MPPlsJJyClAJIoIAkikgagnIFA0pieU1AkkklIzkk2UJVQ+UZUcoyiT5TgVHKIKCUFPBUIKe0oJgU8KMFPCIPCcmhEIHhOCYE8IPE/tY2E6jjBiImlWDYPBtRjQ3IfMNBHquX2XcgnS2i9n+1Oq1uB3xINWmOvtE/AFeUbM2fDGNeZ8QJHGDulvQiCOhC45J+HbHHy6LY2Pok5QQCNAeI8+a6jBVIMDj9arj2dl6JEd4aLzdji7jyI4rY2KatL8OvvOabEaEdHLHbHWeYbqXmOJdVhvC4nr6dVboVA1hc+zdZcbRz8lQw784kLP2xT76BWflptuWyADGhceiViI7WsqbT7XUA7LSGdoOVzo3Z5TCrbXoCvh3FnDebPLj8F0GEq4XI2lS7vLG60FsEcSPzSZuo8TSY0FrA1pcDA0E84S2oniFa7mOZeYdmdjOxeIa1g3WuaahiwbJJHmYgevJfQlKmGiB1+Jkrzv7MaDWNewR/1A6faIDQ0Zuu64x1K9HW7HaZ2wZaxXQJJSkurkCSKEIEgiggCBRQKAFMTymOQFBJBSMtCUCUCVUOlKUyUZUJOlEFRynAoJWlSAqAFStKkTtKkaoGlStRCUJwTAnhA4J4TAnhBgdvtnd/garYkty1B/YZcR1y515Nsk5GU54EtEweYEzw06L3l7A4FrhIIIIOhBEELyjtT2dbgXtFMl1N+ZzQ65bBEtn2hcX1+a45Int2xTHSJmxqdYOzZ2Oc3ISBMc8s2ExwhaP/x402M7mv4J8QjNJsPFuAaWsRqpdlVg6mIAnyUe28Z3LW02GarzIm8Nb4nfIeZWP3t03fjr2dsAVO5qjMe8a4hp4OHMAjnNweGqlxOwDVBzZyx7QHD2hz8j+y0diU8wnmBfrcp1TaBpVg2pvU32BPsuvx4SqxMr+saGjsGk2k1rWEinLmlziS1ztS2dCYGiTsOBciXDQnUWi3Ky2n1hlAZ6rNqjNbmQPeYVp5ntSNRHSTsns4UwCBcl73dS5xDR6A/BdMosPQawQ3/JUq346etdPPy397bDKkigujmSCKCBIIpIAgUUCgaU0pxQKBqCKCkYxKaSgmkqofKWZMlAqEnynByhlOBQWGlSNKrtKlaUDNpY4UaTqh4RE6SSAJ6SUdkYo1mZ2lzhzhoafIawuY7fY6G06LdXHvHeQ3W+8l3+laXZbaznMZRpgANbcnlpKzZrzFtRLThpE15h0ZqOmwa7pOU+6CpWVbw4Fp66e8Jp5Pbm8v4KY7L7LnNj2XA5bfAKtc1onlNsVZ6WwpGqJjpAPO6katkMiQLjvtOwxNCnUHsPIPQPGvvaB6rsQqe2sAMRQqUjbO0gE8HatPoQCotG4TWdTt5l2drEW4Kr2mwrqtUVKboeGwPLklsmQajX2cwlrhxa4GD8ZUVTGua4Et3ZDS8bwZM7zmjey21grBr9npVn9YdD2TxNcUw2oGgC2YOuR+n/ACtXFYZrqbmu1N5J4zII8iFnbJwxewFtdmoj8F0wQOb4OsKXE4qpTc1hyVg62dm7ktq8SQAeEGZ4cUXiY+F7B1DEFXcA2arPOfcJ/ZYP3ktMHrEdFpdn9pgYjI8RLLOOgObT5e8Jhr7XiHPPbVJl2CSSC9F5ooLP2rtinQgOkvd4WDUjmeQ9/ks920a9TwjIPQQOpMn5LnbLWvDpXHazcfWaDBcJ5TfzhPBWHsek2S4uzF3HgesrXzZX5dQRIP7fXJUpm3K18WoSpJILu4kgUUCgaUESgUASSSUjAKakSmkqqRJQlNlCVAdKcCo5RBQTNKmYq7Squ28Z3WHqPBg5SG/qdut+Jn0TeiHE7Zxnf4h7wZaHZW/pZYEecE/3LR2JVc17Q2xeR7li7OozbhC7DYGDkgxovOvO5b6RqHZUKRA3TfjxUjqp9pgPl/CZSrhoJJuBpEk+Sq4fE1ahdnaGMkhpPiLeFuB6rpWsz0pa0R2u0tOXTlPBTNKo1sa1nMnkP5XNbe27Uc0spnurwcrt8jztl46e9ejTFaeIYbWje3RbX7RYfC2rPGc3DG7z45lvAdTC47aH2mF720sJSLcxM1KsSGtEkim069SeOi4zatT8VgF5Jk85F5PEys6oe7rUzwzFh/vGUfEhdPxaV9lrZ+2e6xNVtSXNdPmQdTPMG/qt2th85a5p1Ah7TEiZE9VyG3tmujvWatv6cVPsDbzmCHAuZy4jyWDyMU1tuG3Bl41LvcLg3wLjnIDZV+ls8mHPLiW+GSMo6hoGvUrBw+3qcS2qB0dIPyUo7QuNqUuPP2R/Kzcts5N/LRx7skDVx0HIKphMRNYsPBkk8y53/iPenYWj7VQy868mzr6rK2BX7zEVqg0LiG/pZDB/wn1Wjwa7zQyeVb/G73AdpO7DWVwSJyh4N9LAg6+a6CjtCm7R7fImD7ivN9onPUo0xrm7x3RjQ4X8yQPetmo/K0zoAIP7L17YK26ebF5ha2zicuLOamXuLGdyR4SzjLuEPz9bhQ4yoXACs4NBsKbLZjy5kfBYWGx787i1rQXmAT4mgW0+PqugwGyQ8h7zmcCDJ1tw8ui8XPSa5Jh6eK0TSJdJsijlpgERYR0UeIlp8rj04eSv4QS2DwTMVQkWVZjjhMWjfI06gcARxTlTwLoJb6j9x8lcWzHb2rtkvX1tok0oppV1CQSQQJJJJSOcJTCiSmEqoMpSmylKhIynSmJSgmaVynbbGFz6dBvDfd5mzR6CT/cF04fAJOgEnyFyuB2FWfisR3rhJdDiOAtAb6aei5Zraq64a7s1sDs0tA5wF1ux6YYAmU6IPCChWfka5xIhokx8BPMmyx0rNparTqC2/t6nhxmdvH2Wj5noPrjHOVNsVsQ67y1kAlgMGNQbLOrDv6YrHjIqNkwLgZwOEZRb15zTc40q2FvYl1F3VpbLD/tC97BgjHXnt5eXJNpa7nlriCbOi/p8k/7vAPqUzFM3fT5WUuHfLPeFq04uc2nR/Eon/wDQBZXaNsVS0WtI/ULhdFjac1aA5Oc7/S3/ACqu39ld4czfELhcrV3E6WiWZt3bb6NNopU2mWU6rnPDjLKnhDALeZnUERxUmH2ex+WrRvSqgObHA+0w8iDIWZtOpuYdtTeaQ40XSQA0EF9GoBchpgAjg48gtrsTQaTlpuLII76k/wAIdHiAMZXHS1ullkzV94mJ+I4d8VvWYaVLYgHsyrGFp5DBbC3208tuCwdsbWDKgpsAc43J4NHMrya1m86h6MzFY2j7S7Q7qg7LZzhA5ieKo9k293TaDYwJ90rL2/i3OqNaTqJ9ZACj2Dtt/wB7NEgOZLsrgILSybHgQYn1XqeLh/Db9mHPk/JHDuqLx3ziNYAn9PD3k+9aJdmt9Suc2ZV/GPktSliQMxJgCSfIL0mRAW77W0/G0lzncGtJ3p5k8v4T6FfF0ajqjXNdRADsrje0mGwOvFDZbSKT6jvFVJd1APhHu+amxO93NLg9xL/0MGZw9bD1WfL42PJ+1o5daZrU4h3Wz9qMrQWEaBarTIXl+Dr93ULqRhpcWtBAyuE3aCDaDmAtwXd7N2mH20PEGxXj3pOO01s3RMWruEmPplpD28CrLHggEaG6mIDhBWZh3llU0j4S0ub0IIzD4g+hVsU6tr7VyRuu/pdKBSKC0s5FBJBAUEklI5lxTCUiU0lUSMpSmEpByB4KIUYcqe1sTkYGjxVHBg8tXn/SD6kKaxudImdMjb/ayi0OoUpe97XtLhZjRlMmTqfK3VU+wOKbTe+Yh2oPAk8DyJJt6Lldr0smNqA6AOI8nimQf+S6PAYdtOmXFwaAC4uOgAEknotM+LW8TWVK5prO4ehHEM8+g+S5/HVocWE+NwfGmgeI9AW+6Vn9nNtsqkBpOsFpBBHJwn2Sre38I55a6md5gLo/MOMeX8q2HxaYo3XkyZ7X4nhRwo7l2X2HEkdCdR+6o9pKGRtNw0bVpOB5DOJHuWlTIe3K8a8OI6hVtp0HPoVaLruLHGm7mQJHqtMdcOLRq3b9cfoqDAOuWn0TtnVhUoNePaa1w9RP7qq4lrwQryge7nEdGNgebj/AT63iKs4eJLuJVeqLqIHLOw2ak6nlzOoYnMwRJh94A46n3BNweDdRc51N0ETTdkmYGoOYQ8TPO2hmVZ2lQd3lcMmXMp1RABJNJ0ugGxMTAR2ZXBDRYyHAuknPkIy2JkHKQTFt7hC4a/df4XqXaOq0ZSGOGgqZsoYYkBwcfgDPRZ1N0Fzy4VHH8pn4hNOyg+nRJJEONYiAZNQh0GdCBAnkFZqU1WuGsWm2lpyWmvrtgbY2jBY7uyKl7EgtAixnU6TEequ9l6WU1HOic3isTECd4cOPqsfaDw6vLvC12S2u803HDlI5LoMCMrRzNz5nXgErzfaJ6amzKv4hKlr1C94pjw6v68gsvC1crieau4Z955mV2rO1Zh0gqbjR5/JV2y4mDBDSwH8udzQXegE+igbX3UxzpYRwe9od+mC5w9Q3L6rpKrawtNjqcZRkcMtNp/KPCfkVls7W/dK7qNSnma2A2owtzQWgw4QASJieisPxhLu7YYdG8T/2mc/M8B/lc1t3EsbUDwNxoFNlpc83cXDi6XF11n8jDTJHP/XXFktSeHqmze0lKq0ObN+EX9U+tiZd3keG8f08R7iV592a2k50ENEdTeF3OGdmb5hc8Xi0pz2tfPa3DeY8ES0gg6EaFErmez+KLH12GSxtQQOWamxzgPVxP90cl0bXgiQZC45Mc0lNbbOQSQXNYUEpSUjlSUwlIlMJVEjKUpkpSgcHLA2xVfeu1ucU5ZTZJEy6HOmDcx7mg8VuSsl9SGGf+2HA+bdT8Fp8WsTaZlyyzw5bbmPp1W0nPpVqVVzsrXEMLHNNjmIdMDnHotXDt3SyoBEEOaeLSI9RBTMTgS/D4Z2ppmm884Iv8wfQp2EY9oHtUzcNPip8hHKIC213vlxlPsPZdKlVlggDecXEk2Fmyfl5qxtytVL6dXC3NKS5n/2sdEgdREhZ2MxhwwFVwLqTnkVR7TQ4MDXjmAWut/WeS6TB4hpaCzI8FoIda4IsQfKFaIjqEcqVGsyswVKehmxs5jhq0jgQpQMzf6hceas5GjQAFxvYcuPNQluV/Q/ukQlUwFMMzMAgA2HAA7waOgBA9FDimXUzXRVeP0/8QliWqdcIMwj7JVFHhHaqV4kqEs2uIxNF3MOHwn9lzO2n1cJWDA78ME1KWYktawg5qeXTiQP7V1eNb+LSPV3/ABKo9ssH3lMEeICQudq7iUxLBoberHu2ktE5Gw0NzG7mkQ7R26ALx1ureH2lVcDmDABE5i3NGUy0Bpu6deUgWK5nZrznY2JOcDKDlc8yRlzSIJzZQeEnyPQV2GG0GFrS/JmneIaKcGN6wbMTF5gHULPFrfa+kOz8EDUNRpcYdOa4BeWiQ2wkCdesCdVplXm4YMYGN0aIH8qrWZC7RT1hXe0AU9Gqqzio+9hRHCZa/wB40UG2ccGU6c3GeSOgY73XLVm08SZVPbtfNUoM4bzj6lo/Yq034Rpt1tomjQ3pdUqb9WDBIOjJ4cB6Eqt2TqDGPq08ZJJy1KWU5cuUZHMbGjYLLcgVX2fXbVqu73wuOXyAFlads8YGrh6vGrWaxjb2puOV7nGbWdYfwqzMzP8ApPTpcLs5tF7e6zMA3cpcXN9CTxuurw+KDRe54AXJMTHwXPnCkHdcIPslswehnz96ko0S0jeNnB3kMtx5LRFXPbYJ71hLHmCc0sdYkW8rRHoo9m4qrRdeo6o2dHhoMcQC0CfUeq4/C7QdgdoVGVSe4xLi++jKrjOboCbH0PBdjlkpqLRMTBvTr0lBga2em09IPmLFTLyZjU6a4JFNlFByDioyUnFMlUSMoymJSgfKxO0FcU3NkWrAtd0LAL+oIH9q2FzH2hgihSeNWVh/uY7+IXTHb1ttW0bhdw2Llo6wP8fsrFuAhclgscS1rmGDr5zr+/qujwtfNP19f5XpUt7M0xpLjKIeC112mxB8lmbDpPwzu5Jz0XE907jTJuWH+nUjzWs0yOqjDbg8tOp4BdJhVdY+X9Gn4x/ke9W3gEXCp4LdtqIM9Zu4+9WfvABLTq2CerT7fl/CrKWPUJGJqAj2aZHUFpE+9pHorVVVsfiJxRb+WlSnzL6rvkW+9WSVMdEqTLFXS2ypVRqVbY6wSBSxzd+meRPxBCj7QOysDjpkJPoTKsYxklvnKz+1tcfdyDrld7oUfaXn9VoGIeLRJkHNBtdpLbgG4nguzwVIF9aPy0CDe007MBPiADW7156xJ5HBUi/EEtic8tkxJa9sAXEm4hs30suuwLz94qNdlBdSpOIEDeYxrbtHhsQYsIIIABhZcf8ATpZcbUtdRVCCEyk7fiOJH16KQst1WiOYUZlRUMbVgLUxFAHmsjaNCQYMei5WjS0Sr0sVoqOKxGasXflAaPQE/MqB0t4qCk6/qVxmy0Q29i1g2pTL/AHAu/TmE/Bdp21psqUxWa7N3Za4RpDTNlwGz5I/uj04rXoYsupPpnkQR6arpS2o0rMPTHm4U2Hpy5x/SY9P5Wbsav3lCk/iWMn9QEO+IK0adSD7vmtkfbkp7e2U3E0yHC40PJQdk8S8A0apzFngdxLeR6hbhvp6rIxOzgH95TJa6ZtofMJMfJt2nZ934bhyqOH+1p/daSobDp5aQJ1cS8+th8AFeJXlZOby1V6gpRTUlVZxjimykkqJKUpSSQJYnbVoODeP6mR5gz8gUklNe4RPTz7ZtWDlOh06Fdd2dqE5p5fGyCS3Yv6hxt00e8PsmNJVgVCL6nQeZskktLkuYd4lhHQKHH0HGk1zRNSmyQJjMABnYT/ULeYaeCKSSQ5bBYprsbVyuLm5KUEgzGRpaL8g4LpC5BJKdJtHKKoFJSNkElPygKuq5Ht3joy0xx1QSVMnFU17ZOxqDTWbZxALCTlYcu82QWuJzTNoNpg2JW2x8Y8wwtBMES0xNMCCQN7eIM63HUpJLPXuHSV6ru1L8T8SCFJNr/XVFJaPlRVqrLxo1SSVbJhz2KEFZgdEdfmCkkslu3SG9s8w1vXe9CZH7KaqMr+h/dJJW+EO57C4vNh3MOtN5Ho6HfMuW/VIEE8/2SSW3H/MOM9paVTmhXPAanQ8uZSSVtjrdmVw+m0gRAyxygR/CspJLzMkRFphqr0CSSSo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2" name="AutoShape 8" descr="data:image/jpeg;base64,/9j/4AAQSkZJRgABAQAAAQABAAD/2wCEAAkGBxQSEhUUEBQUFBQWFxQVFBUUFBQXFBUVFBQWFhUUFxQYHCggGBolHRUUITEhJSkrLjEuFx8zODMuNygtLisBCgoKDg0OGxAQGiwlHiYsLC8sLywsLCwsLCwsLCwsLCwsLCwsLCwsLCwsLCwsLCwsLCwsLCwsLCwsLCwsLCwsLP/AABEIALcBEwMBIgACEQEDEQH/xAAcAAABBQEBAQAAAAAAAAAAAAABAAIDBAUGBwj/xAA/EAABAwIDBQUFBwMDBAMAAAABAAIRAyEEEjEFIkFRYQYTMnGBQpGhsfAHFCNScsHRYoLhkqKyM0Pi8RZTY//EABkBAQADAQEAAAAAAAAAAAAAAAABAgQDBf/EACQRAQACAgICAgMAAwAAAAAAAAABAgMRITEEEkFREyIyI2GR/9oADAMBAAIRAxEAPwD0xFNCKsHIpqSBwRQCKAhOTQiEDkUEUBSSRQJJJFAlR2jtejQ/61RjLEy4w0fqIG76q1iHuDSWtzETbMGk20E295Cwdq4xtehmojeh5BcIdTqUjBaWfnDhBaS3lJm4VcL2q+8F33VzTVpFwdh3FgZWaDOalXAjMWw5pnKZuBctt4XtlhXUhUc91MWDjVpVWtY8Wexz8uXM10tInULyHGYx2Hr95RcM8E1adKaWSozORUlpiWue9sERlOWDJK5/G7SdVe6rUIe9zs7nZWiczQCTkaALNEjTWwKD6ZwdXM0ONi6TEgwNLEa8L8dVOAvmzYnaXE4MjuXE0j4WFz8gJ0AyuBbM+RJm66mt9obqpaK7ywSc2WMnPebmeHDUAZXAiOJzAPZcTUDRcxy6kXy+oB+KbSxTXOygjNewIJgOykx6j/UOa8Mx32gPq5aYp0jTztuGtp1HhrgQCWDcHOCb8YkHVwfaprzQFKhkYyox1TugC9xLILIZBaSWk7pJ0vMyHssJLK2FiXVGBxFNrTJytzOtmIBzTEmLjgVrQgaUE4hKEDUkUkASSCSAIJyCAIFFNKBqSMJKRWBTpTAU4FQHIpsoyoBTgmohA4JwTAnBA8IpoTggIRQRQEIoBFSM7bm2KWFYH1n5d5oAglziTGUNH1Mc14dtXtO9+IxFXCOqNZWzZyAA4tL8wfEbu7DQdQGMmeOr9pXal7sVlLHUxSa5gaKgDvxAMziWkwXNIECLfDiadZz872loc0AiTFrgxOuotKgZ2Jc8Z3TAfJJJ8W9OsXPFWHViyjTAjfGabaNc5pBjhIMDVQY2oHlrWTad0cyZIHPkntpubE6iIiIbcnXnJNhzTaR/FdfKQ2GhubdBDWhrQJ1sBonPp5Q2wJIJPHLDiABGm6BY/NXKWJcCcxLybOLs3HhqD9aKV9GmWx5S64IMWJFxrxB9OKjadMmo4NJPhjIMvGQ0AwPME9LDiFr0q72jR7YIAIdqHAuIa2IAuRI5a2WZicE4GbmP28kTUdlhxN7i/tWEn0B+CbRp739nuNbWa97W5GEsFOnme4NLA5ryC8nWJtYXFjmntF859je19XCP3Q17Kk7pmGOtviTAIFo4jXQL3TYFerVY2pUq0nhwBy0Qe7ANxvOJcTznloFKGukiUFISEIpIBCBCcggagnFBA1NT0xA6EEUlIoopqUqA6UZTJRlQJAUQVGCnAolIEQmApwKISBOTAnBA8IpoTkBCodoar2Yaq6l4wx2SGh5zRaGHxHpfyOivhFB8t9o8NVpVD94a5lR/4mV5DnEPJ3nRoSQT+w0VPCtcWuANjE+lwt3tuXvx1Z9Yy4unyboxoHRuUKPZFEGx4/UfXJUtbUL1jc6V8HsCoWyG3doT9fUJfc3scGjM5wkSJJA6ax0XZ4ek+oAGCBpPAcz9cvUdFs/Y9Jg3WS43Jdck+ZWWfI121R4++nA7O7O4mQ9rTBB4zPvIlbdDsm5xFg0GZBzEA8x7vLReh4ZgA0+fzVltCZdHl/7VZzWleMNYcQOzAaNJjUc7a/Ky4rtRs4UjY2OgP10XrWJm9vl5Lgu2uAu1/vsLa8bSVXFlmbcpzYoivDgsE3LUEgkToOZ5r3z7OXvdh2CAzuw1jnbpfVhod7NmgZrgiRfmXO8M7jM8kD64L6O7MYUChTfLi4t3r+1JzA8yHF116MPPlsJJyClAJIoIAkikgagnIFA0pieU1AkkklIzkk2UJVQ+UZUcoyiT5TgVHKIKCUFPBUIKe0oJgU8KMFPCIPCcmhEIHhOCYE8IPE/tY2E6jjBiImlWDYPBtRjQ3IfMNBHquX2XcgnS2i9n+1Oq1uB3xINWmOvtE/AFeUbM2fDGNeZ8QJHGDulvQiCOhC45J+HbHHy6LY2Pok5QQCNAeI8+a6jBVIMDj9arj2dl6JEd4aLzdji7jyI4rY2KatL8OvvOabEaEdHLHbHWeYbqXmOJdVhvC4nr6dVboVA1hc+zdZcbRz8lQw784kLP2xT76BWflptuWyADGhceiViI7WsqbT7XUA7LSGdoOVzo3Z5TCrbXoCvh3FnDebPLj8F0GEq4XI2lS7vLG60FsEcSPzSZuo8TSY0FrA1pcDA0E84S2oniFa7mOZeYdmdjOxeIa1g3WuaahiwbJJHmYgevJfQlKmGiB1+Jkrzv7MaDWNewR/1A6faIDQ0Zuu64x1K9HW7HaZ2wZaxXQJJSkurkCSKEIEgiggCBRQKAFMTymOQFBJBSMtCUCUCVUOlKUyUZUJOlEFRynAoJWlSAqAFStKkTtKkaoGlStRCUJwTAnhA4J4TAnhBgdvtnd/garYkty1B/YZcR1y515Nsk5GU54EtEweYEzw06L3l7A4FrhIIIIOhBEELyjtT2dbgXtFMl1N+ZzQ65bBEtn2hcX1+a45Int2xTHSJmxqdYOzZ2Oc3ISBMc8s2ExwhaP/x402M7mv4J8QjNJsPFuAaWsRqpdlVg6mIAnyUe28Z3LW02GarzIm8Nb4nfIeZWP3t03fjr2dsAVO5qjMe8a4hp4OHMAjnNweGqlxOwDVBzZyx7QHD2hz8j+y0diU8wnmBfrcp1TaBpVg2pvU32BPsuvx4SqxMr+saGjsGk2k1rWEinLmlziS1ztS2dCYGiTsOBciXDQnUWi3Ky2n1hlAZ6rNqjNbmQPeYVp5ntSNRHSTsns4UwCBcl73dS5xDR6A/BdMosPQawQ3/JUq346etdPPy397bDKkigujmSCKCBIIpIAgUUCgaU0pxQKBqCKCkYxKaSgmkqofKWZMlAqEnynByhlOBQWGlSNKrtKlaUDNpY4UaTqh4RE6SSAJ6SUdkYo1mZ2lzhzhoafIawuY7fY6G06LdXHvHeQ3W+8l3+laXZbaznMZRpgANbcnlpKzZrzFtRLThpE15h0ZqOmwa7pOU+6CpWVbw4Fp66e8Jp5Pbm8v4KY7L7LnNj2XA5bfAKtc1onlNsVZ6WwpGqJjpAPO6katkMiQLjvtOwxNCnUHsPIPQPGvvaB6rsQqe2sAMRQqUjbO0gE8HatPoQCotG4TWdTt5l2drEW4Kr2mwrqtUVKboeGwPLklsmQajX2cwlrhxa4GD8ZUVTGua4Et3ZDS8bwZM7zmjey21grBr9npVn9YdD2TxNcUw2oGgC2YOuR+n/ACtXFYZrqbmu1N5J4zII8iFnbJwxewFtdmoj8F0wQOb4OsKXE4qpTc1hyVg62dm7ktq8SQAeEGZ4cUXiY+F7B1DEFXcA2arPOfcJ/ZYP3ktMHrEdFpdn9pgYjI8RLLOOgObT5e8Jhr7XiHPPbVJl2CSSC9F5ooLP2rtinQgOkvd4WDUjmeQ9/ks920a9TwjIPQQOpMn5LnbLWvDpXHazcfWaDBcJ5TfzhPBWHsek2S4uzF3HgesrXzZX5dQRIP7fXJUpm3K18WoSpJILu4kgUUCgaUESgUASSSUjAKakSmkqqRJQlNlCVAdKcCo5RBQTNKmYq7Squ28Z3WHqPBg5SG/qdut+Jn0TeiHE7Zxnf4h7wZaHZW/pZYEecE/3LR2JVc17Q2xeR7li7OozbhC7DYGDkgxovOvO5b6RqHZUKRA3TfjxUjqp9pgPl/CZSrhoJJuBpEk+Sq4fE1ahdnaGMkhpPiLeFuB6rpWsz0pa0R2u0tOXTlPBTNKo1sa1nMnkP5XNbe27Uc0spnurwcrt8jztl46e9ejTFaeIYbWje3RbX7RYfC2rPGc3DG7z45lvAdTC47aH2mF720sJSLcxM1KsSGtEkim069SeOi4zatT8VgF5Jk85F5PEys6oe7rUzwzFh/vGUfEhdPxaV9lrZ+2e6xNVtSXNdPmQdTPMG/qt2th85a5p1Ah7TEiZE9VyG3tmujvWatv6cVPsDbzmCHAuZy4jyWDyMU1tuG3Bl41LvcLg3wLjnIDZV+ls8mHPLiW+GSMo6hoGvUrBw+3qcS2qB0dIPyUo7QuNqUuPP2R/Kzcts5N/LRx7skDVx0HIKphMRNYsPBkk8y53/iPenYWj7VQy868mzr6rK2BX7zEVqg0LiG/pZDB/wn1Wjwa7zQyeVb/G73AdpO7DWVwSJyh4N9LAg6+a6CjtCm7R7fImD7ivN9onPUo0xrm7x3RjQ4X8yQPetmo/K0zoAIP7L17YK26ebF5ha2zicuLOamXuLGdyR4SzjLuEPz9bhQ4yoXACs4NBsKbLZjy5kfBYWGx787i1rQXmAT4mgW0+PqugwGyQ8h7zmcCDJ1tw8ui8XPSa5Jh6eK0TSJdJsijlpgERYR0UeIlp8rj04eSv4QS2DwTMVQkWVZjjhMWjfI06gcARxTlTwLoJb6j9x8lcWzHb2rtkvX1tok0oppV1CQSQQJJJJSOcJTCiSmEqoMpSmylKhIynSmJSgmaVynbbGFz6dBvDfd5mzR6CT/cF04fAJOgEnyFyuB2FWfisR3rhJdDiOAtAb6aei5Zraq64a7s1sDs0tA5wF1ux6YYAmU6IPCChWfka5xIhokx8BPMmyx0rNparTqC2/t6nhxmdvH2Wj5noPrjHOVNsVsQ67y1kAlgMGNQbLOrDv6YrHjIqNkwLgZwOEZRb15zTc40q2FvYl1F3VpbLD/tC97BgjHXnt5eXJNpa7nlriCbOi/p8k/7vAPqUzFM3fT5WUuHfLPeFq04uc2nR/Eon/wDQBZXaNsVS0WtI/ULhdFjac1aA5Oc7/S3/ACqu39ld4czfELhcrV3E6WiWZt3bb6NNopU2mWU6rnPDjLKnhDALeZnUERxUmH2ex+WrRvSqgObHA+0w8iDIWZtOpuYdtTeaQ40XSQA0EF9GoBchpgAjg48gtrsTQaTlpuLII76k/wAIdHiAMZXHS1ullkzV94mJ+I4d8VvWYaVLYgHsyrGFp5DBbC3208tuCwdsbWDKgpsAc43J4NHMrya1m86h6MzFY2j7S7Q7qg7LZzhA5ieKo9k293TaDYwJ90rL2/i3OqNaTqJ9ZACj2Dtt/wB7NEgOZLsrgILSybHgQYn1XqeLh/Db9mHPk/JHDuqLx3ziNYAn9PD3k+9aJdmt9Suc2ZV/GPktSliQMxJgCSfIL0mRAW77W0/G0lzncGtJ3p5k8v4T6FfF0ajqjXNdRADsrje0mGwOvFDZbSKT6jvFVJd1APhHu+amxO93NLg9xL/0MGZw9bD1WfL42PJ+1o5daZrU4h3Wz9qMrQWEaBarTIXl+Dr93ULqRhpcWtBAyuE3aCDaDmAtwXd7N2mH20PEGxXj3pOO01s3RMWruEmPplpD28CrLHggEaG6mIDhBWZh3llU0j4S0ub0IIzD4g+hVsU6tr7VyRuu/pdKBSKC0s5FBJBAUEklI5lxTCUiU0lUSMpSmEpByB4KIUYcqe1sTkYGjxVHBg8tXn/SD6kKaxudImdMjb/ayi0OoUpe97XtLhZjRlMmTqfK3VU+wOKbTe+Yh2oPAk8DyJJt6Lldr0smNqA6AOI8nimQf+S6PAYdtOmXFwaAC4uOgAEknotM+LW8TWVK5prO4ehHEM8+g+S5/HVocWE+NwfGmgeI9AW+6Vn9nNtsqkBpOsFpBBHJwn2Sre38I55a6md5gLo/MOMeX8q2HxaYo3XkyZ7X4nhRwo7l2X2HEkdCdR+6o9pKGRtNw0bVpOB5DOJHuWlTIe3K8a8OI6hVtp0HPoVaLruLHGm7mQJHqtMdcOLRq3b9cfoqDAOuWn0TtnVhUoNePaa1w9RP7qq4lrwQryge7nEdGNgebj/AT63iKs4eJLuJVeqLqIHLOw2ak6nlzOoYnMwRJh94A46n3BNweDdRc51N0ETTdkmYGoOYQ8TPO2hmVZ2lQd3lcMmXMp1RABJNJ0ugGxMTAR2ZXBDRYyHAuknPkIy2JkHKQTFt7hC4a/df4XqXaOq0ZSGOGgqZsoYYkBwcfgDPRZ1N0Fzy4VHH8pn4hNOyg+nRJJEONYiAZNQh0GdCBAnkFZqU1WuGsWm2lpyWmvrtgbY2jBY7uyKl7EgtAixnU6TEequ9l6WU1HOic3isTECd4cOPqsfaDw6vLvC12S2u803HDlI5LoMCMrRzNz5nXgErzfaJ6amzKv4hKlr1C94pjw6v68gsvC1crieau4Z955mV2rO1Zh0gqbjR5/JV2y4mDBDSwH8udzQXegE+igbX3UxzpYRwe9od+mC5w9Q3L6rpKrawtNjqcZRkcMtNp/KPCfkVls7W/dK7qNSnma2A2owtzQWgw4QASJieisPxhLu7YYdG8T/2mc/M8B/lc1t3EsbUDwNxoFNlpc83cXDi6XF11n8jDTJHP/XXFktSeHqmze0lKq0ObN+EX9U+tiZd3keG8f08R7iV592a2k50ENEdTeF3OGdmb5hc8Xi0pz2tfPa3DeY8ES0gg6EaFErmez+KLH12GSxtQQOWamxzgPVxP90cl0bXgiQZC45Mc0lNbbOQSQXNYUEpSUjlSUwlIlMJVEjKUpkpSgcHLA2xVfeu1ucU5ZTZJEy6HOmDcx7mg8VuSsl9SGGf+2HA+bdT8Fp8WsTaZlyyzw5bbmPp1W0nPpVqVVzsrXEMLHNNjmIdMDnHotXDt3SyoBEEOaeLSI9RBTMTgS/D4Z2ppmm884Iv8wfQp2EY9oHtUzcNPip8hHKIC213vlxlPsPZdKlVlggDecXEk2Fmyfl5qxtytVL6dXC3NKS5n/2sdEgdREhZ2MxhwwFVwLqTnkVR7TQ4MDXjmAWut/WeS6TB4hpaCzI8FoIda4IsQfKFaIjqEcqVGsyswVKehmxs5jhq0jgQpQMzf6hceas5GjQAFxvYcuPNQluV/Q/ukQlUwFMMzMAgA2HAA7waOgBA9FDimXUzXRVeP0/8QliWqdcIMwj7JVFHhHaqV4kqEs2uIxNF3MOHwn9lzO2n1cJWDA78ME1KWYktawg5qeXTiQP7V1eNb+LSPV3/ABKo9ssH3lMEeICQudq7iUxLBoberHu2ktE5Gw0NzG7mkQ7R26ALx1ureH2lVcDmDABE5i3NGUy0Bpu6deUgWK5nZrznY2JOcDKDlc8yRlzSIJzZQeEnyPQV2GG0GFrS/JmneIaKcGN6wbMTF5gHULPFrfa+kOz8EDUNRpcYdOa4BeWiQ2wkCdesCdVplXm4YMYGN0aIH8qrWZC7RT1hXe0AU9Gqqzio+9hRHCZa/wB40UG2ccGU6c3GeSOgY73XLVm08SZVPbtfNUoM4bzj6lo/Yq034Rpt1tomjQ3pdUqb9WDBIOjJ4cB6Eqt2TqDGPq08ZJJy1KWU5cuUZHMbGjYLLcgVX2fXbVqu73wuOXyAFlads8YGrh6vGrWaxjb2puOV7nGbWdYfwqzMzP8ApPTpcLs5tF7e6zMA3cpcXN9CTxuurw+KDRe54AXJMTHwXPnCkHdcIPslswehnz96ko0S0jeNnB3kMtx5LRFXPbYJ71hLHmCc0sdYkW8rRHoo9m4qrRdeo6o2dHhoMcQC0CfUeq4/C7QdgdoVGVSe4xLi++jKrjOboCbH0PBdjlkpqLRMTBvTr0lBga2em09IPmLFTLyZjU6a4JFNlFByDioyUnFMlUSMoymJSgfKxO0FcU3NkWrAtd0LAL+oIH9q2FzH2hgihSeNWVh/uY7+IXTHb1ttW0bhdw2Llo6wP8fsrFuAhclgscS1rmGDr5zr+/qujwtfNP19f5XpUt7M0xpLjKIeC112mxB8lmbDpPwzu5Jz0XE907jTJuWH+nUjzWs0yOqjDbg8tOp4BdJhVdY+X9Gn4x/ke9W3gEXCp4LdtqIM9Zu4+9WfvABLTq2CerT7fl/CrKWPUJGJqAj2aZHUFpE+9pHorVVVsfiJxRb+WlSnzL6rvkW+9WSVMdEqTLFXS2ypVRqVbY6wSBSxzd+meRPxBCj7QOysDjpkJPoTKsYxklvnKz+1tcfdyDrld7oUfaXn9VoGIeLRJkHNBtdpLbgG4nguzwVIF9aPy0CDe007MBPiADW7156xJ5HBUi/EEtic8tkxJa9sAXEm4hs30suuwLz94qNdlBdSpOIEDeYxrbtHhsQYsIIIABhZcf8ATpZcbUtdRVCCEyk7fiOJH16KQst1WiOYUZlRUMbVgLUxFAHmsjaNCQYMei5WjS0Sr0sVoqOKxGasXflAaPQE/MqB0t4qCk6/qVxmy0Q29i1g2pTL/AHAu/TmE/Bdp21psqUxWa7N3Za4RpDTNlwGz5I/uj04rXoYsupPpnkQR6arpS2o0rMPTHm4U2Hpy5x/SY9P5Wbsav3lCk/iWMn9QEO+IK0adSD7vmtkfbkp7e2U3E0yHC40PJQdk8S8A0apzFngdxLeR6hbhvp6rIxOzgH95TJa6ZtofMJMfJt2nZ934bhyqOH+1p/daSobDp5aQJ1cS8+th8AFeJXlZOby1V6gpRTUlVZxjimykkqJKUpSSQJYnbVoODeP6mR5gz8gUklNe4RPTz7ZtWDlOh06Fdd2dqE5p5fGyCS3Yv6hxt00e8PsmNJVgVCL6nQeZskktLkuYd4lhHQKHH0HGk1zRNSmyQJjMABnYT/ULeYaeCKSSQ5bBYprsbVyuLm5KUEgzGRpaL8g4LpC5BJKdJtHKKoFJSNkElPygKuq5Ht3joy0xx1QSVMnFU17ZOxqDTWbZxALCTlYcu82QWuJzTNoNpg2JW2x8Y8wwtBMES0xNMCCQN7eIM63HUpJLPXuHSV6ru1L8T8SCFJNr/XVFJaPlRVqrLxo1SSVbJhz2KEFZgdEdfmCkkslu3SG9s8w1vXe9CZH7KaqMr+h/dJJW+EO57C4vNh3MOtN5Ho6HfMuW/VIEE8/2SSW3H/MOM9paVTmhXPAanQ8uZSSVtjrdmVw+m0gRAyxygR/CspJLzMkRFphqr0CSSSo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634" name="Picture 10" descr="http://t0.gstatic.com/images?q=tbn:ANd9GcS3UO7AFarGZ7spidMVaM2Aqk2nW9sIAOnVBeijNxh79Vq_OMhu"/>
          <p:cNvPicPr>
            <a:picLocks noChangeAspect="1" noChangeArrowheads="1"/>
          </p:cNvPicPr>
          <p:nvPr/>
        </p:nvPicPr>
        <p:blipFill>
          <a:blip r:embed="rId3"/>
          <a:srcRect/>
          <a:stretch>
            <a:fillRect/>
          </a:stretch>
        </p:blipFill>
        <p:spPr bwMode="auto">
          <a:xfrm>
            <a:off x="1676400" y="1447801"/>
            <a:ext cx="1371600" cy="1066800"/>
          </a:xfrm>
          <a:prstGeom prst="rect">
            <a:avLst/>
          </a:prstGeom>
          <a:noFill/>
        </p:spPr>
      </p:pic>
      <p:pic>
        <p:nvPicPr>
          <p:cNvPr id="26636" name="Picture 12" descr="http://sustainableman.org/wp-content/uploads/2013/12/Greed_by_Liol.jpg"/>
          <p:cNvPicPr>
            <a:picLocks noChangeAspect="1" noChangeArrowheads="1"/>
          </p:cNvPicPr>
          <p:nvPr/>
        </p:nvPicPr>
        <p:blipFill>
          <a:blip r:embed="rId4" cstate="print"/>
          <a:srcRect/>
          <a:stretch>
            <a:fillRect/>
          </a:stretch>
        </p:blipFill>
        <p:spPr bwMode="auto">
          <a:xfrm>
            <a:off x="3352800" y="1371600"/>
            <a:ext cx="1390803" cy="1371600"/>
          </a:xfrm>
          <a:prstGeom prst="rect">
            <a:avLst/>
          </a:prstGeom>
          <a:noFill/>
        </p:spPr>
      </p:pic>
      <p:pic>
        <p:nvPicPr>
          <p:cNvPr id="26638" name="Picture 14" descr="http://juggleglass.files.wordpress.com/2013/02/mania-bipolardisorder.jpg"/>
          <p:cNvPicPr>
            <a:picLocks noChangeAspect="1" noChangeArrowheads="1"/>
          </p:cNvPicPr>
          <p:nvPr/>
        </p:nvPicPr>
        <p:blipFill>
          <a:blip r:embed="rId5"/>
          <a:srcRect/>
          <a:stretch>
            <a:fillRect/>
          </a:stretch>
        </p:blipFill>
        <p:spPr bwMode="auto">
          <a:xfrm>
            <a:off x="4953000" y="1371600"/>
            <a:ext cx="1214343" cy="1219200"/>
          </a:xfrm>
          <a:prstGeom prst="rect">
            <a:avLst/>
          </a:prstGeom>
          <a:noFill/>
        </p:spPr>
      </p:pic>
      <p:pic>
        <p:nvPicPr>
          <p:cNvPr id="26640" name="Picture 16" descr="https://lh3.googleusercontent.com/-hot4m28misM/TYHqM-zep-I/AAAAAAAAAN0/-NPKpNeKaPg/s1600/ego.jpg"/>
          <p:cNvPicPr>
            <a:picLocks noChangeAspect="1" noChangeArrowheads="1"/>
          </p:cNvPicPr>
          <p:nvPr/>
        </p:nvPicPr>
        <p:blipFill>
          <a:blip r:embed="rId6"/>
          <a:srcRect/>
          <a:stretch>
            <a:fillRect/>
          </a:stretch>
        </p:blipFill>
        <p:spPr bwMode="auto">
          <a:xfrm>
            <a:off x="6248400" y="1295400"/>
            <a:ext cx="1233714" cy="1295400"/>
          </a:xfrm>
          <a:prstGeom prst="rect">
            <a:avLst/>
          </a:prstGeom>
          <a:noFill/>
        </p:spPr>
      </p:pic>
      <p:pic>
        <p:nvPicPr>
          <p:cNvPr id="26642" name="Picture 18" descr="https://encrypted-tbn1.gstatic.com/images?q=tbn:ANd9GcSfAvuJndd6PeEa3U0Y7G-sStsFqH2cv5vh5pYrJOrhjlA44UViOw"/>
          <p:cNvPicPr>
            <a:picLocks noChangeAspect="1" noChangeArrowheads="1"/>
          </p:cNvPicPr>
          <p:nvPr/>
        </p:nvPicPr>
        <p:blipFill>
          <a:blip r:embed="rId7"/>
          <a:srcRect/>
          <a:stretch>
            <a:fillRect/>
          </a:stretch>
        </p:blipFill>
        <p:spPr bwMode="auto">
          <a:xfrm>
            <a:off x="7543801" y="1371601"/>
            <a:ext cx="1295399" cy="1219199"/>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629ABC-B956-4852-A686-715DA7068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548" y="152400"/>
            <a:ext cx="8322252" cy="6210300"/>
          </a:xfrm>
          <a:prstGeom prst="rect">
            <a:avLst/>
          </a:prstGeom>
        </p:spPr>
      </p:pic>
    </p:spTree>
    <p:extLst>
      <p:ext uri="{BB962C8B-B14F-4D97-AF65-F5344CB8AC3E}">
        <p14:creationId xmlns:p14="http://schemas.microsoft.com/office/powerpoint/2010/main" val="3677204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EE2C-3C6A-4CBA-82A9-721AAFA8791D}"/>
              </a:ext>
            </a:extLst>
          </p:cNvPr>
          <p:cNvSpPr>
            <a:spLocks noGrp="1"/>
          </p:cNvSpPr>
          <p:nvPr>
            <p:ph type="title"/>
          </p:nvPr>
        </p:nvSpPr>
        <p:spPr>
          <a:xfrm>
            <a:off x="457200" y="274638"/>
            <a:ext cx="8229600" cy="868362"/>
          </a:xfrm>
        </p:spPr>
        <p:txBody>
          <a:bodyPr>
            <a:normAutofit fontScale="90000"/>
          </a:bodyPr>
          <a:lstStyle/>
          <a:p>
            <a:br>
              <a:rPr lang="en-IN" dirty="0">
                <a:solidFill>
                  <a:srgbClr val="002060"/>
                </a:solidFill>
              </a:rPr>
            </a:br>
            <a:r>
              <a:rPr lang="en-IN" dirty="0">
                <a:solidFill>
                  <a:srgbClr val="002060"/>
                </a:solidFill>
              </a:rPr>
              <a:t>Do you experience Stress?</a:t>
            </a:r>
            <a:br>
              <a:rPr lang="en-IN" dirty="0">
                <a:solidFill>
                  <a:srgbClr val="002060"/>
                </a:solidFill>
              </a:rPr>
            </a:br>
            <a:endParaRPr lang="en-IN" dirty="0">
              <a:solidFill>
                <a:srgbClr val="002060"/>
              </a:solidFill>
            </a:endParaRPr>
          </a:p>
        </p:txBody>
      </p:sp>
      <p:sp>
        <p:nvSpPr>
          <p:cNvPr id="3" name="Content Placeholder 2">
            <a:extLst>
              <a:ext uri="{FF2B5EF4-FFF2-40B4-BE49-F238E27FC236}">
                <a16:creationId xmlns:a16="http://schemas.microsoft.com/office/drawing/2014/main" id="{DA6E0C1B-7699-48CE-B0E3-5ACF7CEE3F86}"/>
              </a:ext>
            </a:extLst>
          </p:cNvPr>
          <p:cNvSpPr>
            <a:spLocks noGrp="1"/>
          </p:cNvSpPr>
          <p:nvPr>
            <p:ph idx="1"/>
          </p:nvPr>
        </p:nvSpPr>
        <p:spPr>
          <a:xfrm>
            <a:off x="457200" y="990600"/>
            <a:ext cx="8229600" cy="5135563"/>
          </a:xfrm>
        </p:spPr>
        <p:txBody>
          <a:bodyPr/>
          <a:lstStyle/>
          <a:p>
            <a:endParaRPr lang="en-IN" dirty="0"/>
          </a:p>
          <a:p>
            <a:r>
              <a:rPr lang="en-IN" dirty="0"/>
              <a:t>When (What times?)</a:t>
            </a:r>
          </a:p>
          <a:p>
            <a:r>
              <a:rPr lang="en-IN" dirty="0"/>
              <a:t>Where(Which areas of life?)</a:t>
            </a:r>
          </a:p>
          <a:p>
            <a:r>
              <a:rPr lang="en-IN" dirty="0"/>
              <a:t>Types of Stress</a:t>
            </a:r>
          </a:p>
        </p:txBody>
      </p:sp>
      <p:pic>
        <p:nvPicPr>
          <p:cNvPr id="5" name="Picture 4">
            <a:extLst>
              <a:ext uri="{FF2B5EF4-FFF2-40B4-BE49-F238E27FC236}">
                <a16:creationId xmlns:a16="http://schemas.microsoft.com/office/drawing/2014/main" id="{F09B5349-92F6-4C31-B471-A058D5C79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517" y="3429000"/>
            <a:ext cx="3886200" cy="3080360"/>
          </a:xfrm>
          <a:prstGeom prst="rect">
            <a:avLst/>
          </a:prstGeom>
        </p:spPr>
      </p:pic>
    </p:spTree>
    <p:extLst>
      <p:ext uri="{BB962C8B-B14F-4D97-AF65-F5344CB8AC3E}">
        <p14:creationId xmlns:p14="http://schemas.microsoft.com/office/powerpoint/2010/main" val="3430097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aging Stress - How to reduce, prevent and Cope with stress ?">
            <a:extLst>
              <a:ext uri="{FF2B5EF4-FFF2-40B4-BE49-F238E27FC236}">
                <a16:creationId xmlns:a16="http://schemas.microsoft.com/office/drawing/2014/main" id="{CC5195E9-950D-4D3E-B774-FF8C8AA6C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5538"/>
            <a:ext cx="8839200" cy="6602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388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533400"/>
            <a:ext cx="8991600" cy="5509200"/>
          </a:xfrm>
          <a:prstGeom prst="rect">
            <a:avLst/>
          </a:prstGeom>
        </p:spPr>
        <p:txBody>
          <a:bodyPr wrap="square">
            <a:spAutoFit/>
          </a:bodyPr>
          <a:lstStyle/>
          <a:p>
            <a:pPr lvl="0"/>
            <a:r>
              <a:rPr lang="en-US" sz="2800" b="1" dirty="0">
                <a:solidFill>
                  <a:srgbClr val="00B050"/>
                </a:solidFill>
              </a:rPr>
              <a:t>                            </a:t>
            </a:r>
            <a:r>
              <a:rPr lang="en-US" sz="3600" b="1" dirty="0">
                <a:solidFill>
                  <a:srgbClr val="00B050"/>
                </a:solidFill>
              </a:rPr>
              <a:t>Avoidance</a:t>
            </a:r>
            <a:r>
              <a:rPr lang="en-US" sz="2800" b="1" dirty="0">
                <a:solidFill>
                  <a:srgbClr val="00B050"/>
                </a:solidFill>
              </a:rPr>
              <a:t> </a:t>
            </a:r>
            <a:r>
              <a:rPr lang="en-US" sz="2800" dirty="0"/>
              <a:t>of Stressors </a:t>
            </a:r>
          </a:p>
          <a:p>
            <a:pPr lvl="0">
              <a:buNone/>
            </a:pPr>
            <a:r>
              <a:rPr lang="en-US" sz="2800" dirty="0"/>
              <a:t>      Ex: Target oriented jobs</a:t>
            </a:r>
          </a:p>
          <a:p>
            <a:pPr>
              <a:buNone/>
            </a:pPr>
            <a:r>
              <a:rPr lang="en-US" sz="2800" dirty="0"/>
              <a:t>            Traffic – Eleventh Hour- 3 Fish story</a:t>
            </a:r>
          </a:p>
          <a:p>
            <a:pPr>
              <a:buNone/>
            </a:pPr>
            <a:endParaRPr lang="en-US" sz="2800" dirty="0"/>
          </a:p>
          <a:p>
            <a:pPr lvl="0"/>
            <a:r>
              <a:rPr lang="en-US" sz="2800" b="1" dirty="0">
                <a:solidFill>
                  <a:srgbClr val="00B050"/>
                </a:solidFill>
              </a:rPr>
              <a:t>                         </a:t>
            </a:r>
            <a:r>
              <a:rPr lang="en-US" sz="3600" b="1" dirty="0">
                <a:solidFill>
                  <a:srgbClr val="00B050"/>
                </a:solidFill>
              </a:rPr>
              <a:t>Elimination</a:t>
            </a:r>
            <a:r>
              <a:rPr lang="en-US" sz="3600" dirty="0">
                <a:solidFill>
                  <a:srgbClr val="00B050"/>
                </a:solidFill>
              </a:rPr>
              <a:t> </a:t>
            </a:r>
            <a:r>
              <a:rPr lang="en-US" sz="2800" dirty="0"/>
              <a:t> of Stressors  </a:t>
            </a:r>
          </a:p>
          <a:p>
            <a:pPr lvl="0"/>
            <a:endParaRPr lang="en-US" sz="2800" dirty="0"/>
          </a:p>
          <a:p>
            <a:pPr lvl="0"/>
            <a:r>
              <a:rPr lang="en-US" sz="2800" dirty="0"/>
              <a:t>     Management of Stress by Change in Perception, </a:t>
            </a:r>
          </a:p>
          <a:p>
            <a:pPr lvl="0">
              <a:buNone/>
            </a:pPr>
            <a:r>
              <a:rPr lang="en-US" sz="2800" dirty="0"/>
              <a:t>     i.e. ATTITUDE CHANGE towards Problems &amp; Stress as  </a:t>
            </a:r>
          </a:p>
          <a:p>
            <a:pPr lvl="0">
              <a:buNone/>
            </a:pPr>
            <a:r>
              <a:rPr lang="en-US" sz="2800" dirty="0"/>
              <a:t>     Challenges &amp; opportunities for Growth / Development/</a:t>
            </a:r>
          </a:p>
          <a:p>
            <a:pPr lvl="0">
              <a:buNone/>
            </a:pPr>
            <a:r>
              <a:rPr lang="en-US" sz="2800" dirty="0"/>
              <a:t>     Increase in Abilities/ Personality Improvement</a:t>
            </a:r>
          </a:p>
          <a:p>
            <a:pPr lvl="0">
              <a:buNone/>
            </a:pPr>
            <a:endParaRPr lang="en-US" sz="2800" dirty="0"/>
          </a:p>
          <a:p>
            <a:pPr lvl="0">
              <a:buNone/>
            </a:pPr>
            <a:r>
              <a:rPr lang="en-US" sz="2800" dirty="0"/>
              <a:t>     Ex :  Smooth Roads</a:t>
            </a:r>
          </a:p>
        </p:txBody>
      </p:sp>
      <p:pic>
        <p:nvPicPr>
          <p:cNvPr id="23554" name="Picture 2" descr="http://thumbs.dreamstime.com/z/risk-avoidance-preventing-loss-liability-management-arrow-jumping-over-danger-risky-trouble-problem-to-illustrate-35852927.jpg"/>
          <p:cNvPicPr>
            <a:picLocks noChangeAspect="1" noChangeArrowheads="1"/>
          </p:cNvPicPr>
          <p:nvPr/>
        </p:nvPicPr>
        <p:blipFill>
          <a:blip r:embed="rId4" cstate="print"/>
          <a:srcRect/>
          <a:stretch>
            <a:fillRect/>
          </a:stretch>
        </p:blipFill>
        <p:spPr bwMode="auto">
          <a:xfrm>
            <a:off x="6553200" y="457200"/>
            <a:ext cx="2209800" cy="2590800"/>
          </a:xfrm>
          <a:prstGeom prst="rect">
            <a:avLst/>
          </a:prstGeom>
          <a:noFill/>
        </p:spPr>
      </p:pic>
      <p:pic>
        <p:nvPicPr>
          <p:cNvPr id="2" name="No Arms but PILOT">
            <a:hlinkClick r:id="" action="ppaction://media"/>
            <a:extLst>
              <a:ext uri="{FF2B5EF4-FFF2-40B4-BE49-F238E27FC236}">
                <a16:creationId xmlns:a16="http://schemas.microsoft.com/office/drawing/2014/main" id="{C662BCB8-AD1E-6D6F-26BC-A40DDCC746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16800" y="5394900"/>
            <a:ext cx="1727200"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143000"/>
          </a:xfrm>
        </p:spPr>
        <p:txBody>
          <a:bodyPr>
            <a:normAutofit/>
          </a:bodyPr>
          <a:lstStyle/>
          <a:p>
            <a:r>
              <a:rPr lang="en-US" b="1" dirty="0">
                <a:solidFill>
                  <a:srgbClr val="C00000"/>
                </a:solidFill>
              </a:rPr>
              <a:t>Sculptor-Strain-Stones</a:t>
            </a:r>
          </a:p>
        </p:txBody>
      </p:sp>
      <p:pic>
        <p:nvPicPr>
          <p:cNvPr id="4" name="Picture 6" descr="http://www.anthonyfernando.com/uploads/Image/chisel.jpg"/>
          <p:cNvPicPr>
            <a:picLocks noChangeAspect="1" noChangeArrowheads="1"/>
          </p:cNvPicPr>
          <p:nvPr/>
        </p:nvPicPr>
        <p:blipFill>
          <a:blip r:embed="rId2"/>
          <a:srcRect/>
          <a:stretch>
            <a:fillRect/>
          </a:stretch>
        </p:blipFill>
        <p:spPr bwMode="auto">
          <a:xfrm>
            <a:off x="4847731" y="1472832"/>
            <a:ext cx="3275855" cy="3014243"/>
          </a:xfrm>
          <a:prstGeom prst="rect">
            <a:avLst/>
          </a:prstGeom>
          <a:noFill/>
        </p:spPr>
      </p:pic>
      <p:pic>
        <p:nvPicPr>
          <p:cNvPr id="3" name="Picture 2">
            <a:extLst>
              <a:ext uri="{FF2B5EF4-FFF2-40B4-BE49-F238E27FC236}">
                <a16:creationId xmlns:a16="http://schemas.microsoft.com/office/drawing/2014/main" id="{3B352A64-F36C-4F42-A144-115B7EB63B91}"/>
              </a:ext>
            </a:extLst>
          </p:cNvPr>
          <p:cNvPicPr>
            <a:picLocks noChangeAspect="1"/>
          </p:cNvPicPr>
          <p:nvPr/>
        </p:nvPicPr>
        <p:blipFill>
          <a:blip r:embed="rId3"/>
          <a:stretch>
            <a:fillRect/>
          </a:stretch>
        </p:blipFill>
        <p:spPr>
          <a:xfrm>
            <a:off x="339732" y="1447800"/>
            <a:ext cx="3956539" cy="2967404"/>
          </a:xfrm>
          <a:prstGeom prst="rect">
            <a:avLst/>
          </a:prstGeom>
        </p:spPr>
      </p:pic>
    </p:spTree>
    <p:extLst>
      <p:ext uri="{BB962C8B-B14F-4D97-AF65-F5344CB8AC3E}">
        <p14:creationId xmlns:p14="http://schemas.microsoft.com/office/powerpoint/2010/main" val="3376546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792162"/>
          </a:xfrm>
        </p:spPr>
        <p:txBody>
          <a:bodyPr/>
          <a:lstStyle/>
          <a:p>
            <a:r>
              <a:rPr lang="en-US" dirty="0"/>
              <a:t>       Struggle- Cocoon</a:t>
            </a:r>
          </a:p>
        </p:txBody>
      </p:sp>
      <p:sp>
        <p:nvSpPr>
          <p:cNvPr id="25602" name="AutoShape 2" descr="Image result for butterfly cocoon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604" name="Picture 4" descr="http://www.todayifoundout.com/wp-content/uploads/2011/10/chrysalys.jpg"/>
          <p:cNvPicPr>
            <a:picLocks noChangeAspect="1" noChangeArrowheads="1"/>
          </p:cNvPicPr>
          <p:nvPr/>
        </p:nvPicPr>
        <p:blipFill>
          <a:blip r:embed="rId2"/>
          <a:srcRect/>
          <a:stretch>
            <a:fillRect/>
          </a:stretch>
        </p:blipFill>
        <p:spPr bwMode="auto">
          <a:xfrm>
            <a:off x="609600" y="1090310"/>
            <a:ext cx="7924800" cy="5493052"/>
          </a:xfrm>
          <a:prstGeom prst="rect">
            <a:avLst/>
          </a:prstGeom>
          <a:noFill/>
        </p:spPr>
      </p:pic>
      <p:sp>
        <p:nvSpPr>
          <p:cNvPr id="25606" name="AutoShape 6" descr="Image result for butterfly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10" name="AutoShape 10" descr="Image result for caterpillar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12" name="AutoShape 12" descr="https://encrypted-tbn2.gstatic.com/images?q=tbn:ANd9GcRh7TLRYDbXw3EQvDzat0jwvE6C0DBqwtwz4TNmBorjPbXA1h7ho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14" name="AutoShape 14" descr="https://encrypted-tbn3.gstatic.com/images?q=tbn:ANd9GcRGXBykpVLzR3p8E24SwhOmCAn4ha6JERtdYUfBNJHRR8eu6IzAf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16" name="AutoShape 16" descr="https://encrypted-tbn3.gstatic.com/images?q=tbn:ANd9GcRGXBykpVLzR3p8E24SwhOmCAn4ha6JERtdYUfBNJHRR8eu6IzAf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79129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752600"/>
            <a:ext cx="8915400" cy="646331"/>
          </a:xfrm>
          <a:prstGeom prst="rect">
            <a:avLst/>
          </a:prstGeom>
        </p:spPr>
        <p:txBody>
          <a:bodyPr wrap="square">
            <a:spAutoFit/>
          </a:bodyPr>
          <a:lstStyle/>
          <a:p>
            <a:pPr lvl="0"/>
            <a:r>
              <a:rPr lang="en-US" sz="3600" b="1" dirty="0" err="1">
                <a:solidFill>
                  <a:srgbClr val="002060"/>
                </a:solidFill>
              </a:rPr>
              <a:t>Humour</a:t>
            </a:r>
            <a:r>
              <a:rPr lang="en-US" sz="3600" b="1" dirty="0">
                <a:solidFill>
                  <a:srgbClr val="002060"/>
                </a:solidFill>
              </a:rPr>
              <a:t> </a:t>
            </a:r>
            <a:r>
              <a:rPr lang="en-US" sz="3600" dirty="0"/>
              <a:t>- </a:t>
            </a:r>
            <a:r>
              <a:rPr lang="en-US" sz="2400" dirty="0"/>
              <a:t>Jokes, Fun, Comedy Books, Channels, Movies, Laugh                    </a:t>
            </a:r>
            <a:endParaRPr lang="en-US" sz="2000" dirty="0"/>
          </a:p>
        </p:txBody>
      </p:sp>
      <p:sp>
        <p:nvSpPr>
          <p:cNvPr id="4" name="Rectangle 3"/>
          <p:cNvSpPr/>
          <p:nvPr/>
        </p:nvSpPr>
        <p:spPr>
          <a:xfrm>
            <a:off x="914400" y="2590800"/>
            <a:ext cx="8001000" cy="2062103"/>
          </a:xfrm>
          <a:prstGeom prst="rect">
            <a:avLst/>
          </a:prstGeom>
        </p:spPr>
        <p:txBody>
          <a:bodyPr wrap="square">
            <a:spAutoFit/>
          </a:bodyPr>
          <a:lstStyle/>
          <a:p>
            <a:pPr lvl="0"/>
            <a:r>
              <a:rPr lang="en-US" sz="2400" dirty="0"/>
              <a:t>Increasing Abilities to meet demands- </a:t>
            </a:r>
            <a:r>
              <a:rPr lang="en-US" sz="3200" b="1" dirty="0">
                <a:solidFill>
                  <a:srgbClr val="002060"/>
                </a:solidFill>
              </a:rPr>
              <a:t>LEARN</a:t>
            </a:r>
          </a:p>
          <a:p>
            <a:pPr lvl="0"/>
            <a:endParaRPr lang="en-US" dirty="0"/>
          </a:p>
          <a:p>
            <a:pPr lvl="0"/>
            <a:r>
              <a:rPr lang="en-US" sz="2400" dirty="0"/>
              <a:t>Adapting </a:t>
            </a:r>
            <a:r>
              <a:rPr lang="en-US" sz="3200" b="1" dirty="0">
                <a:solidFill>
                  <a:srgbClr val="002060"/>
                </a:solidFill>
              </a:rPr>
              <a:t>CHANGE</a:t>
            </a:r>
          </a:p>
          <a:p>
            <a:pPr lvl="0"/>
            <a:endParaRPr lang="en-US" b="1" dirty="0">
              <a:solidFill>
                <a:srgbClr val="002060"/>
              </a:solidFill>
            </a:endParaRPr>
          </a:p>
          <a:p>
            <a:pPr lvl="0"/>
            <a:r>
              <a:rPr lang="en-US" sz="2800" dirty="0"/>
              <a:t>Retaining</a:t>
            </a:r>
            <a:r>
              <a:rPr lang="en-US" dirty="0"/>
              <a:t> </a:t>
            </a:r>
            <a:r>
              <a:rPr lang="en-US" sz="2800" b="1" dirty="0">
                <a:solidFill>
                  <a:schemeClr val="accent2">
                    <a:lumMod val="75000"/>
                  </a:schemeClr>
                </a:solidFill>
              </a:rPr>
              <a:t>VALUES,MORALS,ETHICS</a:t>
            </a:r>
            <a:r>
              <a:rPr lang="en-US" dirty="0"/>
              <a:t> </a:t>
            </a:r>
            <a:r>
              <a:rPr lang="en-US" sz="2400" dirty="0"/>
              <a:t>- </a:t>
            </a:r>
            <a:r>
              <a:rPr lang="en-US" sz="2400" dirty="0" err="1"/>
              <a:t>Trikarana</a:t>
            </a:r>
            <a:r>
              <a:rPr lang="en-US" sz="2400" dirty="0"/>
              <a:t> </a:t>
            </a:r>
            <a:r>
              <a:rPr lang="en-US" sz="2400" dirty="0" err="1"/>
              <a:t>Suddhi</a:t>
            </a:r>
            <a:endParaRPr lang="en-US" dirty="0"/>
          </a:p>
        </p:txBody>
      </p:sp>
      <p:sp>
        <p:nvSpPr>
          <p:cNvPr id="5" name="Title 4"/>
          <p:cNvSpPr>
            <a:spLocks noGrp="1"/>
          </p:cNvSpPr>
          <p:nvPr>
            <p:ph type="title"/>
          </p:nvPr>
        </p:nvSpPr>
        <p:spPr>
          <a:xfrm>
            <a:off x="228600" y="381000"/>
            <a:ext cx="8686800" cy="1219200"/>
          </a:xfrm>
        </p:spPr>
        <p:txBody>
          <a:bodyPr>
            <a:normAutofit fontScale="90000"/>
          </a:bodyPr>
          <a:lstStyle/>
          <a:p>
            <a:r>
              <a:rPr lang="en-US" dirty="0"/>
              <a:t>HUMOUR,LEARNING,CHANGING,ETHICS</a:t>
            </a:r>
            <a:br>
              <a:rPr lang="en-US" dirty="0"/>
            </a:br>
            <a:endParaRPr lang="en-US" dirty="0"/>
          </a:p>
        </p:txBody>
      </p:sp>
      <p:pic>
        <p:nvPicPr>
          <p:cNvPr id="24578" name="Picture 2" descr="http://t0.gstatic.com/images?q=tbn:ANd9GcR2lHMdzPUWORh6vXevtns7bS6Ui5mezKBUEnC2R_817zpbzlXySg"/>
          <p:cNvPicPr>
            <a:picLocks noChangeAspect="1" noChangeArrowheads="1"/>
          </p:cNvPicPr>
          <p:nvPr/>
        </p:nvPicPr>
        <p:blipFill>
          <a:blip r:embed="rId2"/>
          <a:srcRect/>
          <a:stretch>
            <a:fillRect/>
          </a:stretch>
        </p:blipFill>
        <p:spPr bwMode="auto">
          <a:xfrm>
            <a:off x="963197" y="4652903"/>
            <a:ext cx="2514600" cy="2057400"/>
          </a:xfrm>
          <a:prstGeom prst="rect">
            <a:avLst/>
          </a:prstGeom>
          <a:noFill/>
        </p:spPr>
      </p:pic>
      <p:pic>
        <p:nvPicPr>
          <p:cNvPr id="24580" name="Picture 4" descr="http://t1.gstatic.com/images?q=tbn:ANd9GcQN-edmxKsEJGJe_UlsBhINOsfvU6-P4_uwYWNNuPmrJutBtekY1A"/>
          <p:cNvPicPr>
            <a:picLocks noChangeAspect="1" noChangeArrowheads="1"/>
          </p:cNvPicPr>
          <p:nvPr/>
        </p:nvPicPr>
        <p:blipFill>
          <a:blip r:embed="rId3"/>
          <a:srcRect/>
          <a:stretch>
            <a:fillRect/>
          </a:stretch>
        </p:blipFill>
        <p:spPr bwMode="auto">
          <a:xfrm>
            <a:off x="3352800" y="4495800"/>
            <a:ext cx="4829175" cy="1819276"/>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CFAA3-2F2B-9F55-F685-776CC5CB9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spTree>
    <p:extLst>
      <p:ext uri="{BB962C8B-B14F-4D97-AF65-F5344CB8AC3E}">
        <p14:creationId xmlns:p14="http://schemas.microsoft.com/office/powerpoint/2010/main" val="3305273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3050"/>
            <a:ext cx="3008313" cy="1162050"/>
          </a:xfrm>
        </p:spPr>
        <p:txBody>
          <a:bodyPr>
            <a:normAutofit/>
          </a:bodyPr>
          <a:lstStyle/>
          <a:p>
            <a:r>
              <a:rPr lang="en-US" sz="2800" b="1" dirty="0">
                <a:solidFill>
                  <a:srgbClr val="0070C0"/>
                </a:solidFill>
              </a:rPr>
              <a:t>COPING UP WITH STRESS</a:t>
            </a:r>
          </a:p>
        </p:txBody>
      </p:sp>
      <p:sp>
        <p:nvSpPr>
          <p:cNvPr id="3" name="Content Placeholder 2"/>
          <p:cNvSpPr>
            <a:spLocks noGrp="1"/>
          </p:cNvSpPr>
          <p:nvPr>
            <p:ph idx="4294967295"/>
          </p:nvPr>
        </p:nvSpPr>
        <p:spPr>
          <a:xfrm>
            <a:off x="2743200" y="304800"/>
            <a:ext cx="6400800" cy="6553200"/>
          </a:xfrm>
        </p:spPr>
        <p:txBody>
          <a:bodyPr>
            <a:normAutofit fontScale="70000" lnSpcReduction="20000"/>
          </a:bodyPr>
          <a:lstStyle/>
          <a:p>
            <a:pPr lvl="0"/>
            <a:r>
              <a:rPr lang="en-US" dirty="0"/>
              <a:t>Planning</a:t>
            </a:r>
          </a:p>
          <a:p>
            <a:pPr lvl="0"/>
            <a:r>
              <a:rPr lang="en-US" dirty="0"/>
              <a:t>Timely Decision-Making</a:t>
            </a:r>
          </a:p>
          <a:p>
            <a:pPr lvl="0"/>
            <a:r>
              <a:rPr lang="en-US" dirty="0"/>
              <a:t>Prioritizing, Preparation</a:t>
            </a:r>
          </a:p>
          <a:p>
            <a:pPr lvl="0">
              <a:buNone/>
            </a:pPr>
            <a:r>
              <a:rPr lang="en-US" dirty="0"/>
              <a:t>                     </a:t>
            </a:r>
            <a:r>
              <a:rPr lang="en-US" b="1" dirty="0">
                <a:solidFill>
                  <a:schemeClr val="accent6">
                    <a:lumMod val="75000"/>
                  </a:schemeClr>
                </a:solidFill>
              </a:rPr>
              <a:t>SQ- Spirituality Quotient</a:t>
            </a:r>
          </a:p>
          <a:p>
            <a:pPr lvl="0">
              <a:buNone/>
            </a:pPr>
            <a:r>
              <a:rPr lang="en-US" dirty="0"/>
              <a:t>    </a:t>
            </a:r>
            <a:r>
              <a:rPr lang="en-US" b="1" dirty="0">
                <a:solidFill>
                  <a:srgbClr val="C00000"/>
                </a:solidFill>
              </a:rPr>
              <a:t>For Theists</a:t>
            </a:r>
            <a:r>
              <a:rPr lang="en-US" b="1" dirty="0"/>
              <a:t>: </a:t>
            </a:r>
          </a:p>
          <a:p>
            <a:pPr lvl="0">
              <a:buNone/>
            </a:pPr>
            <a:r>
              <a:rPr lang="en-US" b="1" dirty="0"/>
              <a:t>    </a:t>
            </a:r>
            <a:r>
              <a:rPr lang="en-US" dirty="0"/>
              <a:t>Prayer, Worship, Piety, Pilgrimages, Chanting  </a:t>
            </a:r>
          </a:p>
          <a:p>
            <a:pPr lvl="0">
              <a:buNone/>
            </a:pPr>
            <a:r>
              <a:rPr lang="en-US" dirty="0"/>
              <a:t>    </a:t>
            </a:r>
          </a:p>
          <a:p>
            <a:pPr lvl="0">
              <a:buNone/>
            </a:pPr>
            <a:r>
              <a:rPr lang="en-US" dirty="0">
                <a:solidFill>
                  <a:srgbClr val="002060"/>
                </a:solidFill>
              </a:rPr>
              <a:t>    </a:t>
            </a:r>
            <a:r>
              <a:rPr lang="en-US" b="1" dirty="0">
                <a:solidFill>
                  <a:srgbClr val="002060"/>
                </a:solidFill>
              </a:rPr>
              <a:t>For Atheists </a:t>
            </a:r>
            <a:r>
              <a:rPr lang="en-US" dirty="0"/>
              <a:t>: </a:t>
            </a:r>
          </a:p>
          <a:p>
            <a:pPr lvl="0">
              <a:buNone/>
            </a:pPr>
            <a:r>
              <a:rPr lang="en-US" dirty="0"/>
              <a:t>    Philanthropic Activities</a:t>
            </a:r>
          </a:p>
          <a:p>
            <a:pPr lvl="0">
              <a:buNone/>
            </a:pPr>
            <a:r>
              <a:rPr lang="en-US" dirty="0"/>
              <a:t>    </a:t>
            </a:r>
            <a:r>
              <a:rPr lang="en-US" i="1" dirty="0"/>
              <a:t>Service to humanity is service to God,</a:t>
            </a:r>
          </a:p>
          <a:p>
            <a:pPr lvl="0">
              <a:buNone/>
            </a:pPr>
            <a:r>
              <a:rPr lang="en-US" i="1" dirty="0"/>
              <a:t>    Helping Hands are holier than praying lips</a:t>
            </a:r>
          </a:p>
          <a:p>
            <a:pPr lvl="0">
              <a:buNone/>
            </a:pPr>
            <a:endParaRPr lang="en-US" i="1" dirty="0"/>
          </a:p>
          <a:p>
            <a:pPr lvl="0"/>
            <a:r>
              <a:rPr lang="en-US" dirty="0"/>
              <a:t>Pleasure Trips, Tours</a:t>
            </a:r>
          </a:p>
          <a:p>
            <a:pPr lvl="0"/>
            <a:r>
              <a:rPr lang="en-US" dirty="0"/>
              <a:t>1/7 Exclude- Day out - week-end</a:t>
            </a:r>
          </a:p>
          <a:p>
            <a:pPr lvl="0"/>
            <a:r>
              <a:rPr lang="en-US" dirty="0"/>
              <a:t>Recliner/Easy chair/ Swing</a:t>
            </a:r>
          </a:p>
          <a:p>
            <a:pPr lvl="0"/>
            <a:r>
              <a:rPr lang="en-US" dirty="0"/>
              <a:t>Funny GAMES/SPORTS- Out-door</a:t>
            </a:r>
          </a:p>
          <a:p>
            <a:pPr lvl="0"/>
            <a:r>
              <a:rPr lang="en-US" dirty="0"/>
              <a:t>HOBBIES, Extra – Curricular Activities, Activities, Interests- Gardening</a:t>
            </a:r>
          </a:p>
          <a:p>
            <a:pPr lvl="0"/>
            <a:endParaRPr lang="en-US" dirty="0"/>
          </a:p>
          <a:p>
            <a:pPr lvl="0"/>
            <a:endParaRPr lang="en-US" dirty="0"/>
          </a:p>
        </p:txBody>
      </p:sp>
      <p:pic>
        <p:nvPicPr>
          <p:cNvPr id="3075" name="Picture 3"/>
          <p:cNvPicPr>
            <a:picLocks noChangeAspect="1" noChangeArrowheads="1"/>
          </p:cNvPicPr>
          <p:nvPr/>
        </p:nvPicPr>
        <p:blipFill>
          <a:blip r:embed="rId2"/>
          <a:srcRect/>
          <a:stretch>
            <a:fillRect/>
          </a:stretch>
        </p:blipFill>
        <p:spPr bwMode="auto">
          <a:xfrm>
            <a:off x="304800" y="3962400"/>
            <a:ext cx="1905000" cy="2362199"/>
          </a:xfrm>
          <a:prstGeom prst="rect">
            <a:avLst/>
          </a:prstGeom>
          <a:noFill/>
          <a:ln w="9525">
            <a:noFill/>
            <a:miter lim="800000"/>
            <a:headEnd/>
            <a:tailEnd/>
          </a:ln>
          <a:effectLst/>
        </p:spPr>
      </p:pic>
      <p:pic>
        <p:nvPicPr>
          <p:cNvPr id="2050" name="Picture 2" descr="http://www.rainbow-cambridge.org.uk/CHANTLOG.GIF"/>
          <p:cNvPicPr>
            <a:picLocks noChangeAspect="1" noChangeArrowheads="1"/>
          </p:cNvPicPr>
          <p:nvPr/>
        </p:nvPicPr>
        <p:blipFill>
          <a:blip r:embed="rId3"/>
          <a:srcRect/>
          <a:stretch>
            <a:fillRect/>
          </a:stretch>
        </p:blipFill>
        <p:spPr bwMode="auto">
          <a:xfrm>
            <a:off x="152400" y="1447800"/>
            <a:ext cx="2509827" cy="2209800"/>
          </a:xfrm>
          <a:prstGeom prst="rect">
            <a:avLst/>
          </a:prstGeom>
          <a:noFill/>
        </p:spPr>
      </p:pic>
      <p:pic>
        <p:nvPicPr>
          <p:cNvPr id="2052" name="Picture 4" descr="http://backtogodhead.in/wp-content/uploads/1983/02/Back-To-Godhead-Chanting-on-Japa-Beads.jpg"/>
          <p:cNvPicPr>
            <a:picLocks noChangeAspect="1" noChangeArrowheads="1"/>
          </p:cNvPicPr>
          <p:nvPr/>
        </p:nvPicPr>
        <p:blipFill>
          <a:blip r:embed="rId4"/>
          <a:srcRect/>
          <a:stretch>
            <a:fillRect/>
          </a:stretch>
        </p:blipFill>
        <p:spPr bwMode="auto">
          <a:xfrm>
            <a:off x="8077200" y="1219200"/>
            <a:ext cx="935567" cy="1295400"/>
          </a:xfrm>
          <a:prstGeom prst="rect">
            <a:avLst/>
          </a:prstGeom>
          <a:noFill/>
        </p:spPr>
      </p:pic>
      <p:pic>
        <p:nvPicPr>
          <p:cNvPr id="2054" name="Picture 6" descr="http://t0.gstatic.com/images?q=tbn:ANd9GcSwj6H3I9cwzdZbZzfUhtYpRmn_E-83CFaQndDZ7ElRFi6tayyjVA"/>
          <p:cNvPicPr>
            <a:picLocks noChangeAspect="1" noChangeArrowheads="1"/>
          </p:cNvPicPr>
          <p:nvPr/>
        </p:nvPicPr>
        <p:blipFill>
          <a:blip r:embed="rId5"/>
          <a:srcRect/>
          <a:stretch>
            <a:fillRect/>
          </a:stretch>
        </p:blipFill>
        <p:spPr bwMode="auto">
          <a:xfrm>
            <a:off x="7924800" y="2774949"/>
            <a:ext cx="1219200" cy="1219201"/>
          </a:xfrm>
          <a:prstGeom prst="rect">
            <a:avLst/>
          </a:prstGeom>
          <a:noFill/>
        </p:spPr>
      </p:pic>
      <p:pic>
        <p:nvPicPr>
          <p:cNvPr id="2056" name="Picture 8" descr="http://t0.gstatic.com/images?q=tbn:ANd9GcR5Hd_y7dj9nsuNGbo7Jl2HAqAr297m3KHe21IGIWr2ku0FVmlS3g"/>
          <p:cNvPicPr>
            <a:picLocks noChangeAspect="1" noChangeArrowheads="1"/>
          </p:cNvPicPr>
          <p:nvPr/>
        </p:nvPicPr>
        <p:blipFill>
          <a:blip r:embed="rId6"/>
          <a:srcRect/>
          <a:stretch>
            <a:fillRect/>
          </a:stretch>
        </p:blipFill>
        <p:spPr bwMode="auto">
          <a:xfrm>
            <a:off x="7162800" y="4267200"/>
            <a:ext cx="1752600" cy="12192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066800"/>
          </a:xfrm>
        </p:spPr>
        <p:txBody>
          <a:bodyPr>
            <a:normAutofit/>
          </a:bodyPr>
          <a:lstStyle/>
          <a:p>
            <a:r>
              <a:rPr lang="en-US" sz="3600" b="1" dirty="0">
                <a:solidFill>
                  <a:srgbClr val="CC0099"/>
                </a:solidFill>
              </a:rPr>
              <a:t>THERAPIES,TECHNIQUES TO COMBAT </a:t>
            </a:r>
            <a:r>
              <a:rPr lang="en-US" sz="3600" b="1" dirty="0">
                <a:solidFill>
                  <a:srgbClr val="FF0000"/>
                </a:solidFill>
              </a:rPr>
              <a:t>STRESS</a:t>
            </a:r>
            <a:endParaRPr lang="en-US" dirty="0">
              <a:solidFill>
                <a:srgbClr val="FF0000"/>
              </a:solidFill>
            </a:endParaRPr>
          </a:p>
        </p:txBody>
      </p:sp>
      <p:sp>
        <p:nvSpPr>
          <p:cNvPr id="3" name="Content Placeholder 2"/>
          <p:cNvSpPr>
            <a:spLocks noGrp="1"/>
          </p:cNvSpPr>
          <p:nvPr>
            <p:ph idx="1"/>
          </p:nvPr>
        </p:nvSpPr>
        <p:spPr>
          <a:xfrm>
            <a:off x="0" y="990600"/>
            <a:ext cx="9144000" cy="5867400"/>
          </a:xfrm>
        </p:spPr>
        <p:txBody>
          <a:bodyPr>
            <a:normAutofit fontScale="85000" lnSpcReduction="20000"/>
          </a:bodyPr>
          <a:lstStyle/>
          <a:p>
            <a:pPr lvl="0"/>
            <a:r>
              <a:rPr lang="en-US" b="1" dirty="0"/>
              <a:t>Music- therapy</a:t>
            </a:r>
          </a:p>
          <a:p>
            <a:pPr lvl="0"/>
            <a:r>
              <a:rPr lang="en-US" b="1" dirty="0"/>
              <a:t>Aroma-Therapy</a:t>
            </a:r>
          </a:p>
          <a:p>
            <a:pPr lvl="0"/>
            <a:r>
              <a:rPr lang="en-US" b="1" dirty="0"/>
              <a:t>Cognitive Behavioral therapy</a:t>
            </a:r>
          </a:p>
          <a:p>
            <a:pPr lvl="0"/>
            <a:r>
              <a:rPr lang="en-US" b="1" dirty="0"/>
              <a:t>Helio-Therapy</a:t>
            </a:r>
          </a:p>
          <a:p>
            <a:pPr lvl="0"/>
            <a:r>
              <a:rPr lang="en-US" b="1" dirty="0"/>
              <a:t>Play Therapy</a:t>
            </a:r>
          </a:p>
          <a:p>
            <a:pPr lvl="0"/>
            <a:r>
              <a:rPr lang="en-US" b="1" dirty="0"/>
              <a:t>Animal Assisted Therapy  </a:t>
            </a:r>
          </a:p>
          <a:p>
            <a:pPr lvl="0"/>
            <a:r>
              <a:rPr lang="en-US" b="1" dirty="0"/>
              <a:t>Pleasant </a:t>
            </a:r>
            <a:r>
              <a:rPr lang="en-US" sz="2800" b="1" dirty="0"/>
              <a:t>Environment-  </a:t>
            </a:r>
          </a:p>
          <a:p>
            <a:pPr lvl="0">
              <a:buNone/>
            </a:pPr>
            <a:r>
              <a:rPr lang="en-US" sz="2800" b="1" dirty="0"/>
              <a:t>     Office, Personal, Greenery, Scenery</a:t>
            </a:r>
          </a:p>
          <a:p>
            <a:pPr lvl="0"/>
            <a:r>
              <a:rPr lang="en-US" b="1" dirty="0"/>
              <a:t>Physical Activities</a:t>
            </a:r>
            <a:endParaRPr lang="en-US" sz="2800" b="1" dirty="0"/>
          </a:p>
          <a:p>
            <a:pPr lvl="0">
              <a:buNone/>
            </a:pPr>
            <a:r>
              <a:rPr lang="en-US" sz="2800" b="1" dirty="0"/>
              <a:t>      Dance, Swimming, Skipping…..</a:t>
            </a:r>
            <a:endParaRPr lang="en-US" b="1" dirty="0"/>
          </a:p>
          <a:p>
            <a:pPr lvl="0"/>
            <a:r>
              <a:rPr lang="en-US" b="1" dirty="0"/>
              <a:t>Water as stress buster</a:t>
            </a:r>
          </a:p>
          <a:p>
            <a:pPr lvl="0"/>
            <a:r>
              <a:rPr lang="en-US" b="1" dirty="0"/>
              <a:t>Meditation, Chanting, </a:t>
            </a:r>
            <a:r>
              <a:rPr lang="en-US" b="1" dirty="0" err="1"/>
              <a:t>Mouna-Vrat</a:t>
            </a:r>
            <a:r>
              <a:rPr lang="en-US" b="1" dirty="0"/>
              <a:t>,</a:t>
            </a:r>
          </a:p>
          <a:p>
            <a:pPr lvl="0">
              <a:buNone/>
            </a:pPr>
            <a:r>
              <a:rPr lang="en-US" b="1" dirty="0"/>
              <a:t>    Occasional Fasting for cleansing</a:t>
            </a:r>
          </a:p>
          <a:p>
            <a:pPr lvl="0"/>
            <a:r>
              <a:rPr lang="en-US" b="1" dirty="0"/>
              <a:t>Sharing- Team working</a:t>
            </a:r>
          </a:p>
          <a:p>
            <a:pPr lvl="0"/>
            <a:endParaRPr lang="en-US" dirty="0"/>
          </a:p>
        </p:txBody>
      </p:sp>
      <p:pic>
        <p:nvPicPr>
          <p:cNvPr id="4098" name="Picture 2" descr="http://t2.gstatic.com/images?q=tbn:ANd9GcSXBueWncdagfeJSAmwFK6Fjl5feGbj-z_h4g4jW0bZqQP5rxaBwg"/>
          <p:cNvPicPr>
            <a:picLocks noChangeAspect="1" noChangeArrowheads="1"/>
          </p:cNvPicPr>
          <p:nvPr/>
        </p:nvPicPr>
        <p:blipFill>
          <a:blip r:embed="rId2"/>
          <a:srcRect/>
          <a:stretch>
            <a:fillRect/>
          </a:stretch>
        </p:blipFill>
        <p:spPr bwMode="auto">
          <a:xfrm>
            <a:off x="7391400" y="2438400"/>
            <a:ext cx="1568242" cy="1219199"/>
          </a:xfrm>
          <a:prstGeom prst="rect">
            <a:avLst/>
          </a:prstGeom>
          <a:noFill/>
        </p:spPr>
      </p:pic>
      <p:pic>
        <p:nvPicPr>
          <p:cNvPr id="4102" name="Picture 6" descr="http://gostress.com/wp-content/uploads/2009/11/stress-relief-resized.jpg"/>
          <p:cNvPicPr>
            <a:picLocks noChangeAspect="1" noChangeArrowheads="1"/>
          </p:cNvPicPr>
          <p:nvPr/>
        </p:nvPicPr>
        <p:blipFill>
          <a:blip r:embed="rId3"/>
          <a:srcRect/>
          <a:stretch>
            <a:fillRect/>
          </a:stretch>
        </p:blipFill>
        <p:spPr bwMode="auto">
          <a:xfrm>
            <a:off x="7086600" y="914400"/>
            <a:ext cx="2057400" cy="1341894"/>
          </a:xfrm>
          <a:prstGeom prst="rect">
            <a:avLst/>
          </a:prstGeom>
          <a:noFill/>
        </p:spPr>
      </p:pic>
      <p:pic>
        <p:nvPicPr>
          <p:cNvPr id="1030" name="Picture 6" descr="http://t0.gstatic.com/images?q=tbn:ANd9GcTK-JMEgYMl7hWItvfz4uoYhVvpF5uElnIPvsroDcIlKZVx67xL"/>
          <p:cNvPicPr>
            <a:picLocks noChangeAspect="1" noChangeArrowheads="1"/>
          </p:cNvPicPr>
          <p:nvPr/>
        </p:nvPicPr>
        <p:blipFill>
          <a:blip r:embed="rId4"/>
          <a:srcRect/>
          <a:stretch>
            <a:fillRect/>
          </a:stretch>
        </p:blipFill>
        <p:spPr bwMode="auto">
          <a:xfrm>
            <a:off x="7010400" y="5410200"/>
            <a:ext cx="1855722" cy="1233488"/>
          </a:xfrm>
          <a:prstGeom prst="rect">
            <a:avLst/>
          </a:prstGeom>
          <a:noFill/>
        </p:spPr>
      </p:pic>
      <p:pic>
        <p:nvPicPr>
          <p:cNvPr id="1032" name="Picture 8" descr="http://t3.gstatic.com/images?q=tbn:ANd9GcS_9oicWlCZJO_WHZORBrmvfIwF0C8ZSLgpiqku6OxqVzBBiaKXeQ"/>
          <p:cNvPicPr>
            <a:picLocks noChangeAspect="1" noChangeArrowheads="1"/>
          </p:cNvPicPr>
          <p:nvPr/>
        </p:nvPicPr>
        <p:blipFill>
          <a:blip r:embed="rId5"/>
          <a:srcRect/>
          <a:stretch>
            <a:fillRect/>
          </a:stretch>
        </p:blipFill>
        <p:spPr bwMode="auto">
          <a:xfrm>
            <a:off x="5257800" y="2155825"/>
            <a:ext cx="1568242" cy="1501774"/>
          </a:xfrm>
          <a:prstGeom prst="rect">
            <a:avLst/>
          </a:prstGeom>
          <a:noFill/>
        </p:spPr>
      </p:pic>
      <p:pic>
        <p:nvPicPr>
          <p:cNvPr id="1034" name="Picture 10" descr="http://4.bp.blogspot.com/-arinD_ZtS9Y/UZ_6V6h_iZI/AAAAAAAAAt4/jcUP0TNxu5A/s1600/aromatherapy+3.jpg"/>
          <p:cNvPicPr>
            <a:picLocks noChangeAspect="1" noChangeArrowheads="1"/>
          </p:cNvPicPr>
          <p:nvPr/>
        </p:nvPicPr>
        <p:blipFill>
          <a:blip r:embed="rId6" cstate="print"/>
          <a:srcRect/>
          <a:stretch>
            <a:fillRect/>
          </a:stretch>
        </p:blipFill>
        <p:spPr bwMode="auto">
          <a:xfrm>
            <a:off x="5257800" y="914400"/>
            <a:ext cx="1518687" cy="116522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C7283-BBA8-4294-AE4A-DBA51D577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261" y="1103288"/>
            <a:ext cx="4641742" cy="5754712"/>
          </a:xfrm>
          <a:prstGeom prst="rect">
            <a:avLst/>
          </a:prstGeom>
        </p:spPr>
      </p:pic>
      <p:pic>
        <p:nvPicPr>
          <p:cNvPr id="4" name="Picture 4" descr="http://t2.gstatic.com/images?q=tbn:ANd9GcTimvckbQ9Kgvz_8JMU1ggzpIxnEoOILOWD0LMVWjMth3xsuAec">
            <a:extLst>
              <a:ext uri="{FF2B5EF4-FFF2-40B4-BE49-F238E27FC236}">
                <a16:creationId xmlns:a16="http://schemas.microsoft.com/office/drawing/2014/main" id="{96711950-837B-432F-80F5-058D7AA54DDC}"/>
              </a:ext>
            </a:extLst>
          </p:cNvPr>
          <p:cNvPicPr>
            <a:picLocks noChangeAspect="1" noChangeArrowheads="1"/>
          </p:cNvPicPr>
          <p:nvPr/>
        </p:nvPicPr>
        <p:blipFill>
          <a:blip r:embed="rId3"/>
          <a:srcRect/>
          <a:stretch>
            <a:fillRect/>
          </a:stretch>
        </p:blipFill>
        <p:spPr bwMode="auto">
          <a:xfrm>
            <a:off x="1141055" y="5187462"/>
            <a:ext cx="2428386" cy="1676400"/>
          </a:xfrm>
          <a:prstGeom prst="rect">
            <a:avLst/>
          </a:prstGeom>
          <a:noFill/>
        </p:spPr>
      </p:pic>
      <p:sp>
        <p:nvSpPr>
          <p:cNvPr id="5" name="Title 4">
            <a:extLst>
              <a:ext uri="{FF2B5EF4-FFF2-40B4-BE49-F238E27FC236}">
                <a16:creationId xmlns:a16="http://schemas.microsoft.com/office/drawing/2014/main" id="{EF031FAD-E81A-4DF5-A730-3C2677CBBC92}"/>
              </a:ext>
            </a:extLst>
          </p:cNvPr>
          <p:cNvSpPr>
            <a:spLocks noGrp="1"/>
          </p:cNvSpPr>
          <p:nvPr>
            <p:ph type="title" idx="4294967295"/>
          </p:nvPr>
        </p:nvSpPr>
        <p:spPr>
          <a:xfrm>
            <a:off x="228600" y="274638"/>
            <a:ext cx="8610600" cy="639762"/>
          </a:xfrm>
        </p:spPr>
        <p:txBody>
          <a:bodyPr>
            <a:normAutofit fontScale="90000"/>
          </a:bodyPr>
          <a:lstStyle/>
          <a:p>
            <a:r>
              <a:rPr lang="en-GB" dirty="0"/>
              <a:t>     ASHTANGA YOGA FOR STRESS RELIEF</a:t>
            </a:r>
            <a:endParaRPr lang="en-IN" dirty="0"/>
          </a:p>
        </p:txBody>
      </p:sp>
      <p:pic>
        <p:nvPicPr>
          <p:cNvPr id="1026" name="Picture 2" descr="Ashtanga Yoga -">
            <a:extLst>
              <a:ext uri="{FF2B5EF4-FFF2-40B4-BE49-F238E27FC236}">
                <a16:creationId xmlns:a16="http://schemas.microsoft.com/office/drawing/2014/main" id="{37B86BA7-1770-486D-8E16-F9F3C2801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54" y="1103288"/>
            <a:ext cx="4597854" cy="4250198"/>
          </a:xfrm>
          <a:prstGeom prst="rect">
            <a:avLst/>
          </a:prstGeom>
          <a:noFill/>
        </p:spPr>
      </p:pic>
    </p:spTree>
    <p:extLst>
      <p:ext uri="{BB962C8B-B14F-4D97-AF65-F5344CB8AC3E}">
        <p14:creationId xmlns:p14="http://schemas.microsoft.com/office/powerpoint/2010/main" val="3919648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dway Students: Four 'A's of Stress Management">
            <a:extLst>
              <a:ext uri="{FF2B5EF4-FFF2-40B4-BE49-F238E27FC236}">
                <a16:creationId xmlns:a16="http://schemas.microsoft.com/office/drawing/2014/main" id="{EA68F144-8EED-4818-B10A-07EB26ECA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86"/>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361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533400"/>
          </a:xfrm>
        </p:spPr>
        <p:txBody>
          <a:bodyPr>
            <a:normAutofit fontScale="90000"/>
          </a:bodyPr>
          <a:lstStyle/>
          <a:p>
            <a:r>
              <a:rPr lang="en-US" dirty="0"/>
              <a:t>STRESS MANAGEMENT</a:t>
            </a:r>
          </a:p>
        </p:txBody>
      </p:sp>
      <p:sp>
        <p:nvSpPr>
          <p:cNvPr id="3" name="Content Placeholder 2"/>
          <p:cNvSpPr>
            <a:spLocks noGrp="1"/>
          </p:cNvSpPr>
          <p:nvPr>
            <p:ph idx="1"/>
          </p:nvPr>
        </p:nvSpPr>
        <p:spPr>
          <a:xfrm>
            <a:off x="0" y="3581400"/>
            <a:ext cx="9144000" cy="2971800"/>
          </a:xfrm>
        </p:spPr>
        <p:txBody>
          <a:bodyPr>
            <a:normAutofit/>
          </a:bodyPr>
          <a:lstStyle/>
          <a:p>
            <a:endParaRPr lang="en-US" sz="2400" b="1" dirty="0"/>
          </a:p>
          <a:p>
            <a:r>
              <a:rPr lang="en-US" sz="2400" b="1" dirty="0"/>
              <a:t>Stress is the feeling we have when under pressure, while stressors are the things we respond to in our environment. </a:t>
            </a:r>
          </a:p>
          <a:p>
            <a:endParaRPr lang="en-US" sz="2400" b="1" dirty="0"/>
          </a:p>
          <a:p>
            <a:r>
              <a:rPr lang="en-US" sz="2400" b="1" dirty="0"/>
              <a:t>Stressor - a stressor is an agent or stimulus that causes stress.</a:t>
            </a:r>
          </a:p>
        </p:txBody>
      </p:sp>
      <p:pic>
        <p:nvPicPr>
          <p:cNvPr id="4" name="Picture 2" descr="https://encrypted-tbn1.gstatic.com/images?q=tbn:ANd9GcRmwrR8kJiOmMez6xpfzcTNzpePzT1t7-QMrGRqq9pWVtNbOZnp"/>
          <p:cNvPicPr>
            <a:picLocks noChangeAspect="1" noChangeArrowheads="1"/>
          </p:cNvPicPr>
          <p:nvPr/>
        </p:nvPicPr>
        <p:blipFill>
          <a:blip r:embed="rId2"/>
          <a:srcRect/>
          <a:stretch>
            <a:fillRect/>
          </a:stretch>
        </p:blipFill>
        <p:spPr bwMode="auto">
          <a:xfrm>
            <a:off x="952498" y="1327051"/>
            <a:ext cx="2057400" cy="2247901"/>
          </a:xfrm>
          <a:prstGeom prst="rect">
            <a:avLst/>
          </a:prstGeom>
          <a:noFill/>
        </p:spPr>
      </p:pic>
      <p:pic>
        <p:nvPicPr>
          <p:cNvPr id="5" name="Picture 2" descr="https://encrypted-tbn1.gstatic.com/images?q=tbn:ANd9GcTIXClM2B_yXF7jbv22KvUrNAE4MJyW04Kkt5lV4vk5yvzLz_RB"/>
          <p:cNvPicPr>
            <a:picLocks noChangeAspect="1" noChangeArrowheads="1"/>
          </p:cNvPicPr>
          <p:nvPr/>
        </p:nvPicPr>
        <p:blipFill>
          <a:blip r:embed="rId3"/>
          <a:srcRect/>
          <a:stretch>
            <a:fillRect/>
          </a:stretch>
        </p:blipFill>
        <p:spPr bwMode="auto">
          <a:xfrm>
            <a:off x="3276600" y="1247921"/>
            <a:ext cx="2590800" cy="2286000"/>
          </a:xfrm>
          <a:prstGeom prst="rect">
            <a:avLst/>
          </a:prstGeom>
          <a:noFill/>
        </p:spPr>
      </p:pic>
      <p:pic>
        <p:nvPicPr>
          <p:cNvPr id="6" name="Picture 5" descr="http://ts4.mm.bing.net/images/thumbnail.aspx?q=307963758375&amp;id=05e1035697992a126a9b952d06d592d3&amp;url=http%3a%2f%2fwww.manageyourlifenow.com%2fPortals%2f0%2fArticleImages%2fno-stress-sign.jpg">
            <a:hlinkClick r:id="rId4"/>
          </p:cNvPr>
          <p:cNvPicPr/>
          <p:nvPr/>
        </p:nvPicPr>
        <p:blipFill>
          <a:blip r:embed="rId5"/>
          <a:srcRect/>
          <a:stretch>
            <a:fillRect/>
          </a:stretch>
        </p:blipFill>
        <p:spPr bwMode="auto">
          <a:xfrm>
            <a:off x="57147" y="209843"/>
            <a:ext cx="1524000" cy="1447800"/>
          </a:xfrm>
          <a:prstGeom prst="rect">
            <a:avLst/>
          </a:prstGeom>
          <a:noFill/>
          <a:ln w="9525">
            <a:noFill/>
            <a:miter lim="800000"/>
            <a:headEnd/>
            <a:tailEnd/>
          </a:ln>
        </p:spPr>
      </p:pic>
      <p:pic>
        <p:nvPicPr>
          <p:cNvPr id="7" name="Picture 8" descr="http://www.finerminds.com/wp-content/blogs.dir/33/files/2009/07/multitasking.jpg"/>
          <p:cNvPicPr>
            <a:picLocks noChangeAspect="1" noChangeArrowheads="1"/>
          </p:cNvPicPr>
          <p:nvPr/>
        </p:nvPicPr>
        <p:blipFill>
          <a:blip r:embed="rId6"/>
          <a:srcRect/>
          <a:stretch>
            <a:fillRect/>
          </a:stretch>
        </p:blipFill>
        <p:spPr bwMode="auto">
          <a:xfrm>
            <a:off x="6289433" y="1327051"/>
            <a:ext cx="1905000" cy="2362200"/>
          </a:xfrm>
          <a:prstGeom prst="rect">
            <a:avLst/>
          </a:prstGeom>
          <a:noFill/>
        </p:spPr>
      </p:pic>
    </p:spTree>
    <p:extLst>
      <p:ext uri="{BB962C8B-B14F-4D97-AF65-F5344CB8AC3E}">
        <p14:creationId xmlns:p14="http://schemas.microsoft.com/office/powerpoint/2010/main" val="3136690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38737CB-CACC-67BE-FDDF-D8E27B98058A}"/>
              </a:ext>
            </a:extLst>
          </p:cNvPr>
          <p:cNvSpPr>
            <a:spLocks noGrp="1" noChangeArrowheads="1"/>
          </p:cNvSpPr>
          <p:nvPr>
            <p:ph type="title"/>
          </p:nvPr>
        </p:nvSpPr>
        <p:spPr>
          <a:xfrm>
            <a:off x="457200" y="274638"/>
            <a:ext cx="8229600" cy="563562"/>
          </a:xfrm>
        </p:spPr>
        <p:txBody>
          <a:bodyPr anchor="ctr">
            <a:normAutofit fontScale="90000"/>
          </a:bodyPr>
          <a:lstStyle/>
          <a:p>
            <a:r>
              <a:rPr lang="en-US" altLang="en-US" dirty="0">
                <a:solidFill>
                  <a:srgbClr val="CC3300"/>
                </a:solidFill>
              </a:rPr>
              <a:t>TIME  MANAGEMENT</a:t>
            </a:r>
            <a:r>
              <a:rPr lang="en-US" altLang="en-US" dirty="0"/>
              <a:t> </a:t>
            </a:r>
          </a:p>
        </p:txBody>
      </p:sp>
      <p:sp>
        <p:nvSpPr>
          <p:cNvPr id="3" name="Content Placeholder 2">
            <a:extLst>
              <a:ext uri="{FF2B5EF4-FFF2-40B4-BE49-F238E27FC236}">
                <a16:creationId xmlns:a16="http://schemas.microsoft.com/office/drawing/2014/main" id="{C108C49D-1266-FE20-3843-7DD4906E1D4E}"/>
              </a:ext>
            </a:extLst>
          </p:cNvPr>
          <p:cNvSpPr>
            <a:spLocks noGrp="1"/>
          </p:cNvSpPr>
          <p:nvPr>
            <p:ph idx="1"/>
          </p:nvPr>
        </p:nvSpPr>
        <p:spPr>
          <a:xfrm>
            <a:off x="0" y="4876800"/>
            <a:ext cx="9144000" cy="1981200"/>
          </a:xfrm>
        </p:spPr>
        <p:txBody>
          <a:bodyPr>
            <a:normAutofit fontScale="25000" lnSpcReduction="2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sz="9600" dirty="0"/>
              <a:t>                                                           </a:t>
            </a:r>
            <a:r>
              <a:rPr lang="en-GB" sz="9600" b="1" i="1" dirty="0">
                <a:solidFill>
                  <a:schemeClr val="accent6">
                    <a:lumMod val="50000"/>
                  </a:schemeClr>
                </a:solidFill>
              </a:rPr>
              <a:t>By </a:t>
            </a:r>
            <a:r>
              <a:rPr lang="en-GB" sz="9600" b="1" i="1" dirty="0" err="1">
                <a:solidFill>
                  <a:schemeClr val="accent6">
                    <a:lumMod val="50000"/>
                  </a:schemeClr>
                </a:solidFill>
              </a:rPr>
              <a:t>Prof.Dr.Alapati</a:t>
            </a:r>
            <a:r>
              <a:rPr lang="en-GB" sz="9600" b="1" i="1" dirty="0">
                <a:solidFill>
                  <a:schemeClr val="accent6">
                    <a:lumMod val="50000"/>
                  </a:schemeClr>
                </a:solidFill>
              </a:rPr>
              <a:t> Srinagesh</a:t>
            </a:r>
            <a:endParaRPr lang="en-IN" sz="9600" b="1" i="1" dirty="0">
              <a:solidFill>
                <a:srgbClr val="002060"/>
              </a:solidFill>
            </a:endParaRPr>
          </a:p>
        </p:txBody>
      </p:sp>
      <p:pic>
        <p:nvPicPr>
          <p:cNvPr id="2053" name="Picture 5">
            <a:extLst>
              <a:ext uri="{FF2B5EF4-FFF2-40B4-BE49-F238E27FC236}">
                <a16:creationId xmlns:a16="http://schemas.microsoft.com/office/drawing/2014/main" id="{015BFA70-CB16-762D-D912-A38908CC463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 y="2011662"/>
            <a:ext cx="5029658" cy="30937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172939-8AFB-F52F-A01C-B16F4D4B9830}"/>
              </a:ext>
            </a:extLst>
          </p:cNvPr>
          <p:cNvPicPr>
            <a:picLocks noChangeAspect="1"/>
          </p:cNvPicPr>
          <p:nvPr/>
        </p:nvPicPr>
        <p:blipFill>
          <a:blip r:embed="rId3"/>
          <a:stretch>
            <a:fillRect/>
          </a:stretch>
        </p:blipFill>
        <p:spPr>
          <a:xfrm>
            <a:off x="5312075" y="1600200"/>
            <a:ext cx="3461657" cy="3276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1A3EF-7234-03BA-CC88-AC56E3218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506"/>
            <a:ext cx="9144000" cy="6823494"/>
          </a:xfrm>
          <a:prstGeom prst="rect">
            <a:avLst/>
          </a:prstGeom>
        </p:spPr>
      </p:pic>
    </p:spTree>
    <p:extLst>
      <p:ext uri="{BB962C8B-B14F-4D97-AF65-F5344CB8AC3E}">
        <p14:creationId xmlns:p14="http://schemas.microsoft.com/office/powerpoint/2010/main" val="1056961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EA456-7A73-EFAB-CB2A-66A2DADC39DA}"/>
              </a:ext>
            </a:extLst>
          </p:cNvPr>
          <p:cNvPicPr>
            <a:picLocks noChangeAspect="1"/>
          </p:cNvPicPr>
          <p:nvPr/>
        </p:nvPicPr>
        <p:blipFill>
          <a:blip r:embed="rId2"/>
          <a:stretch>
            <a:fillRect/>
          </a:stretch>
        </p:blipFill>
        <p:spPr>
          <a:xfrm>
            <a:off x="0" y="1"/>
            <a:ext cx="9144000" cy="7010400"/>
          </a:xfrm>
          <a:prstGeom prst="rect">
            <a:avLst/>
          </a:prstGeom>
        </p:spPr>
      </p:pic>
    </p:spTree>
    <p:extLst>
      <p:ext uri="{BB962C8B-B14F-4D97-AF65-F5344CB8AC3E}">
        <p14:creationId xmlns:p14="http://schemas.microsoft.com/office/powerpoint/2010/main" val="2015822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accent4"/>
          </a:solidFill>
        </p:spPr>
        <p:txBody>
          <a:bodyPr/>
          <a:lstStyle/>
          <a:p>
            <a:r>
              <a:rPr lang="en-US" dirty="0">
                <a:solidFill>
                  <a:schemeClr val="accent2">
                    <a:lumMod val="20000"/>
                    <a:lumOff val="80000"/>
                  </a:schemeClr>
                </a:solidFill>
              </a:rPr>
              <a:t>Quote of the Day</a:t>
            </a:r>
          </a:p>
        </p:txBody>
      </p:sp>
      <p:sp>
        <p:nvSpPr>
          <p:cNvPr id="3" name="Content Placeholder 2"/>
          <p:cNvSpPr>
            <a:spLocks noGrp="1"/>
          </p:cNvSpPr>
          <p:nvPr>
            <p:ph idx="1"/>
          </p:nvPr>
        </p:nvSpPr>
        <p:spPr>
          <a:xfrm>
            <a:off x="0" y="990600"/>
            <a:ext cx="9144000" cy="2133600"/>
          </a:xfrm>
        </p:spPr>
        <p:txBody>
          <a:bodyPr>
            <a:normAutofit fontScale="92500" lnSpcReduction="10000"/>
          </a:bodyPr>
          <a:lstStyle/>
          <a:p>
            <a:endParaRPr lang="en-US" dirty="0">
              <a:solidFill>
                <a:schemeClr val="accent4">
                  <a:lumMod val="75000"/>
                </a:schemeClr>
              </a:solidFill>
            </a:endParaRPr>
          </a:p>
          <a:p>
            <a:r>
              <a:rPr lang="en-US" dirty="0">
                <a:solidFill>
                  <a:schemeClr val="accent4">
                    <a:lumMod val="75000"/>
                  </a:schemeClr>
                </a:solidFill>
              </a:rPr>
              <a:t>To get what you want, stop doing what isn’t working</a:t>
            </a:r>
          </a:p>
          <a:p>
            <a:r>
              <a:rPr lang="en-US" dirty="0">
                <a:solidFill>
                  <a:schemeClr val="accent4">
                    <a:lumMod val="75000"/>
                  </a:schemeClr>
                </a:solidFill>
              </a:rPr>
              <a:t>Live as if there were no tomorrow and</a:t>
            </a:r>
          </a:p>
          <a:p>
            <a:pPr marL="0" indent="0">
              <a:buNone/>
            </a:pPr>
            <a:r>
              <a:rPr lang="en-US" dirty="0">
                <a:solidFill>
                  <a:schemeClr val="accent4">
                    <a:lumMod val="75000"/>
                  </a:schemeClr>
                </a:solidFill>
              </a:rPr>
              <a:t>    Learn as if you were going to live forever.</a:t>
            </a:r>
          </a:p>
          <a:p>
            <a:endParaRPr lang="en-US" dirty="0">
              <a:solidFill>
                <a:schemeClr val="accent4">
                  <a:lumMod val="75000"/>
                </a:schemeClr>
              </a:solidFill>
            </a:endParaRPr>
          </a:p>
          <a:p>
            <a:pPr>
              <a:buNone/>
            </a:pPr>
            <a:endParaRPr lang="en-US" dirty="0">
              <a:solidFill>
                <a:schemeClr val="accent4">
                  <a:lumMod val="75000"/>
                </a:schemeClr>
              </a:solidFill>
            </a:endParaRPr>
          </a:p>
          <a:p>
            <a:pPr>
              <a:buNone/>
            </a:pPr>
            <a:endParaRPr lang="en-US" dirty="0"/>
          </a:p>
        </p:txBody>
      </p:sp>
      <p:pic>
        <p:nvPicPr>
          <p:cNvPr id="5" name="Picture 2" descr="http://2.bp.blogspot.com/-GRNzTBEW2qY/UJvmdXLoOiI/AAAAAAAAAUc/EcjJltHvHiY/s1600/jy.jpg"/>
          <p:cNvPicPr>
            <a:picLocks noChangeAspect="1" noChangeArrowheads="1"/>
          </p:cNvPicPr>
          <p:nvPr/>
        </p:nvPicPr>
        <p:blipFill>
          <a:blip r:embed="rId2"/>
          <a:srcRect/>
          <a:stretch>
            <a:fillRect/>
          </a:stretch>
        </p:blipFill>
        <p:spPr bwMode="auto">
          <a:xfrm>
            <a:off x="2514600" y="3352800"/>
            <a:ext cx="3733800" cy="3429000"/>
          </a:xfrm>
          <a:prstGeom prst="rect">
            <a:avLst/>
          </a:prstGeom>
          <a:noFill/>
        </p:spPr>
      </p:pic>
    </p:spTree>
    <p:extLst>
      <p:ext uri="{BB962C8B-B14F-4D97-AF65-F5344CB8AC3E}">
        <p14:creationId xmlns:p14="http://schemas.microsoft.com/office/powerpoint/2010/main" val="4203076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74638"/>
            <a:ext cx="5410200" cy="1143000"/>
          </a:xfrm>
          <a:solidFill>
            <a:srgbClr val="FFFF00"/>
          </a:solidFill>
        </p:spPr>
        <p:txBody>
          <a:bodyPr/>
          <a:lstStyle/>
          <a:p>
            <a:r>
              <a:rPr lang="en-US" dirty="0">
                <a:solidFill>
                  <a:schemeClr val="accent2">
                    <a:lumMod val="75000"/>
                  </a:schemeClr>
                </a:solidFill>
              </a:rPr>
              <a:t>Quotations </a:t>
            </a:r>
          </a:p>
        </p:txBody>
      </p:sp>
      <p:sp>
        <p:nvSpPr>
          <p:cNvPr id="3" name="Content Placeholder 2"/>
          <p:cNvSpPr>
            <a:spLocks noGrp="1"/>
          </p:cNvSpPr>
          <p:nvPr>
            <p:ph idx="1"/>
          </p:nvPr>
        </p:nvSpPr>
        <p:spPr>
          <a:xfrm>
            <a:off x="152400" y="2667000"/>
            <a:ext cx="8839200" cy="3886200"/>
          </a:xfrm>
        </p:spPr>
        <p:txBody>
          <a:bodyPr>
            <a:normAutofit fontScale="92500" lnSpcReduction="10000"/>
          </a:bodyPr>
          <a:lstStyle/>
          <a:p>
            <a:r>
              <a:rPr lang="en-US" sz="2000" b="1" dirty="0">
                <a:solidFill>
                  <a:srgbClr val="0070C0"/>
                </a:solidFill>
              </a:rPr>
              <a:t>“Time is a great healer, but a poor beautician.”</a:t>
            </a:r>
          </a:p>
          <a:p>
            <a:pPr>
              <a:buNone/>
            </a:pPr>
            <a:r>
              <a:rPr lang="en-US" sz="2000" dirty="0"/>
              <a:t>                                                                                                                  </a:t>
            </a:r>
            <a:r>
              <a:rPr lang="en-US" sz="1800" i="1" dirty="0"/>
              <a:t>– Lucille S. Harper</a:t>
            </a:r>
            <a:endParaRPr lang="en-US" sz="2000" i="1" dirty="0"/>
          </a:p>
          <a:p>
            <a:r>
              <a:rPr lang="en-US" sz="2000" dirty="0"/>
              <a:t> </a:t>
            </a:r>
            <a:r>
              <a:rPr lang="en-US" sz="2000" b="1" dirty="0">
                <a:solidFill>
                  <a:srgbClr val="0070C0"/>
                </a:solidFill>
              </a:rPr>
              <a:t>“You will never find time for anything. If you want time you must make it.”   </a:t>
            </a:r>
          </a:p>
          <a:p>
            <a:pPr marL="0" indent="0">
              <a:buNone/>
            </a:pPr>
            <a:r>
              <a:rPr lang="en-US" sz="2000" b="1" dirty="0">
                <a:solidFill>
                  <a:srgbClr val="0070C0"/>
                </a:solidFill>
              </a:rPr>
              <a:t>                                                                                                                   </a:t>
            </a:r>
            <a:r>
              <a:rPr lang="en-US" sz="1800" i="1" dirty="0"/>
              <a:t>– Charles Buxton</a:t>
            </a:r>
            <a:endParaRPr lang="en-US" sz="2000" i="1" dirty="0"/>
          </a:p>
          <a:p>
            <a:r>
              <a:rPr lang="en-US" sz="2000" b="1" dirty="0">
                <a:solidFill>
                  <a:srgbClr val="0070C0"/>
                </a:solidFill>
              </a:rPr>
              <a:t>“Those who make the worst of their time most complain about its shortness.” </a:t>
            </a:r>
          </a:p>
          <a:p>
            <a:pPr marL="0" indent="0">
              <a:buNone/>
            </a:pPr>
            <a:r>
              <a:rPr lang="en-US" sz="2000" b="1" dirty="0">
                <a:solidFill>
                  <a:srgbClr val="0070C0"/>
                </a:solidFill>
              </a:rPr>
              <a:t>                                                                                                                      </a:t>
            </a:r>
            <a:r>
              <a:rPr lang="en-US" sz="1800" i="1" dirty="0"/>
              <a:t>– La Bruyere</a:t>
            </a:r>
            <a:endParaRPr lang="en-US" sz="2000" i="1" dirty="0"/>
          </a:p>
          <a:p>
            <a:r>
              <a:rPr lang="en-US" sz="2000" b="1" dirty="0">
                <a:solidFill>
                  <a:srgbClr val="0070C0"/>
                </a:solidFill>
              </a:rPr>
              <a:t>“Time is money.”</a:t>
            </a:r>
            <a:r>
              <a:rPr lang="en-US" sz="2000" dirty="0"/>
              <a:t>         </a:t>
            </a:r>
          </a:p>
          <a:p>
            <a:r>
              <a:rPr lang="en-US" sz="2000" dirty="0"/>
              <a:t>                                                                                                          </a:t>
            </a:r>
            <a:r>
              <a:rPr lang="en-US" sz="1800" i="1" dirty="0"/>
              <a:t>– Benjamin Franklin</a:t>
            </a:r>
            <a:endParaRPr lang="en-US" sz="2000" i="1" dirty="0"/>
          </a:p>
          <a:p>
            <a:r>
              <a:rPr lang="en-US" sz="2000" b="1" dirty="0">
                <a:solidFill>
                  <a:srgbClr val="0070C0"/>
                </a:solidFill>
              </a:rPr>
              <a:t>“Know the true value of time; snatch, seize, and enjoy every moment of it. No idleness, no laziness, no procrastination; Never put off till tomorrow what you can do today.”  </a:t>
            </a:r>
          </a:p>
          <a:p>
            <a:pPr marL="0" indent="0">
              <a:buNone/>
            </a:pPr>
            <a:r>
              <a:rPr lang="en-US" sz="2000" b="1" dirty="0">
                <a:solidFill>
                  <a:srgbClr val="0070C0"/>
                </a:solidFill>
              </a:rPr>
              <a:t>                                                                                                                 </a:t>
            </a:r>
            <a:r>
              <a:rPr lang="en-US" sz="1800" i="1" dirty="0"/>
              <a:t>– Lord Chesterfield</a:t>
            </a:r>
          </a:p>
          <a:p>
            <a:endParaRPr lang="en-US" sz="2600" dirty="0"/>
          </a:p>
          <a:p>
            <a:endParaRPr lang="en-US" dirty="0"/>
          </a:p>
          <a:p>
            <a:endParaRPr lang="en-US" dirty="0"/>
          </a:p>
        </p:txBody>
      </p:sp>
      <p:pic>
        <p:nvPicPr>
          <p:cNvPr id="33794" name="Picture 2" descr="http://t2.gstatic.com/images?q=tbn:ANd9GcSDEKn3jk2ry0IKk7_vUJhjMuK7O7Oj6DeYmPPuVH8WFhzTK4tjhw"/>
          <p:cNvPicPr>
            <a:picLocks noChangeAspect="1" noChangeArrowheads="1"/>
          </p:cNvPicPr>
          <p:nvPr/>
        </p:nvPicPr>
        <p:blipFill>
          <a:blip r:embed="rId2"/>
          <a:srcRect/>
          <a:stretch>
            <a:fillRect/>
          </a:stretch>
        </p:blipFill>
        <p:spPr bwMode="auto">
          <a:xfrm>
            <a:off x="-3313" y="0"/>
            <a:ext cx="2514600" cy="2362200"/>
          </a:xfrm>
          <a:prstGeom prst="rect">
            <a:avLst/>
          </a:prstGeom>
          <a:noFill/>
        </p:spPr>
      </p:pic>
    </p:spTree>
    <p:extLst>
      <p:ext uri="{BB962C8B-B14F-4D97-AF65-F5344CB8AC3E}">
        <p14:creationId xmlns:p14="http://schemas.microsoft.com/office/powerpoint/2010/main" val="2286093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2362200"/>
            <a:ext cx="8839200" cy="4267200"/>
          </a:xfrm>
        </p:spPr>
        <p:txBody>
          <a:bodyPr>
            <a:normAutofit lnSpcReduction="10000"/>
          </a:bodyPr>
          <a:lstStyle/>
          <a:p>
            <a:pPr marL="0" indent="0">
              <a:buNone/>
            </a:pPr>
            <a:r>
              <a:rPr lang="en-US" b="1" dirty="0">
                <a:solidFill>
                  <a:srgbClr val="0070C0"/>
                </a:solidFill>
              </a:rPr>
              <a:t> </a:t>
            </a:r>
          </a:p>
          <a:p>
            <a:pPr marL="0" indent="0">
              <a:buNone/>
            </a:pPr>
            <a:r>
              <a:rPr lang="en-US" sz="1800" b="1" dirty="0">
                <a:solidFill>
                  <a:srgbClr val="0070C0"/>
                </a:solidFill>
              </a:rPr>
              <a:t>* “The bad news is time flies. The good news is you’re the pilot.”</a:t>
            </a:r>
          </a:p>
          <a:p>
            <a:pPr marL="0" indent="0">
              <a:buNone/>
            </a:pPr>
            <a:r>
              <a:rPr lang="en-US" sz="1800" b="1" dirty="0">
                <a:solidFill>
                  <a:srgbClr val="0070C0"/>
                </a:solidFill>
              </a:rPr>
              <a:t>                                                                                                         </a:t>
            </a:r>
            <a:r>
              <a:rPr lang="en-US" sz="1800" i="1" dirty="0"/>
              <a:t>– Michael Altshuler</a:t>
            </a:r>
            <a:endParaRPr lang="en-US" sz="1800" dirty="0"/>
          </a:p>
          <a:p>
            <a:r>
              <a:rPr lang="en-US" sz="1800" b="1" dirty="0">
                <a:solidFill>
                  <a:srgbClr val="0070C0"/>
                </a:solidFill>
              </a:rPr>
              <a:t>“Ordinary people think merely how they will spend their time, a man of intellect tries to use it.” </a:t>
            </a:r>
            <a:r>
              <a:rPr lang="en-US" sz="1800" b="1" i="1" dirty="0">
                <a:solidFill>
                  <a:srgbClr val="0070C0"/>
                </a:solidFill>
              </a:rPr>
              <a:t>                                                                                                     </a:t>
            </a:r>
          </a:p>
          <a:p>
            <a:pPr marL="0" indent="0">
              <a:buNone/>
            </a:pPr>
            <a:r>
              <a:rPr lang="en-US" sz="1800" b="1" i="1" dirty="0">
                <a:solidFill>
                  <a:srgbClr val="0070C0"/>
                </a:solidFill>
              </a:rPr>
              <a:t>                                                                                                              </a:t>
            </a:r>
            <a:r>
              <a:rPr lang="en-US" sz="1800" i="1" dirty="0"/>
              <a:t>– Schopenhauer</a:t>
            </a:r>
          </a:p>
          <a:p>
            <a:r>
              <a:rPr lang="en-US" sz="1800" b="1" dirty="0">
                <a:solidFill>
                  <a:srgbClr val="0070C0"/>
                </a:solidFill>
              </a:rPr>
              <a:t>“The worst days of those who enjoy what they do are better than  the best days of those who don’t.” </a:t>
            </a:r>
          </a:p>
          <a:p>
            <a:pPr marL="0" indent="0">
              <a:buNone/>
            </a:pPr>
            <a:r>
              <a:rPr lang="en-US" sz="1800" b="1" i="1" dirty="0">
                <a:solidFill>
                  <a:srgbClr val="0070C0"/>
                </a:solidFill>
              </a:rPr>
              <a:t>                                                                                                                      </a:t>
            </a:r>
            <a:r>
              <a:rPr lang="en-US" sz="1800" i="1" dirty="0"/>
              <a:t>– Jim Rohn</a:t>
            </a:r>
            <a:endParaRPr lang="en-US" sz="1800" dirty="0"/>
          </a:p>
          <a:p>
            <a:r>
              <a:rPr lang="en-US" sz="1800" b="1" dirty="0">
                <a:solidFill>
                  <a:srgbClr val="0070C0"/>
                </a:solidFill>
              </a:rPr>
              <a:t>“It is better to have lived one day as a tiger than a thousand years as a    sheep.” </a:t>
            </a:r>
          </a:p>
          <a:p>
            <a:pPr marL="0" indent="0">
              <a:buNone/>
            </a:pPr>
            <a:r>
              <a:rPr lang="en-US" sz="1800" b="1" i="1" dirty="0">
                <a:solidFill>
                  <a:srgbClr val="0070C0"/>
                </a:solidFill>
              </a:rPr>
              <a:t>                                                                                                                </a:t>
            </a:r>
            <a:r>
              <a:rPr lang="en-US" sz="1600" i="1" dirty="0"/>
              <a:t>– Tibetan saying</a:t>
            </a:r>
          </a:p>
          <a:p>
            <a:r>
              <a:rPr lang="en-US" sz="1800" b="1" dirty="0">
                <a:solidFill>
                  <a:srgbClr val="0070C0"/>
                </a:solidFill>
              </a:rPr>
              <a:t>“A stitch in time saves nine.”</a:t>
            </a:r>
          </a:p>
          <a:p>
            <a:pPr marL="0" indent="0">
              <a:buNone/>
            </a:pPr>
            <a:r>
              <a:rPr lang="en-US" sz="1800" b="1" dirty="0">
                <a:solidFill>
                  <a:srgbClr val="0070C0"/>
                </a:solidFill>
              </a:rPr>
              <a:t>                                                   </a:t>
            </a:r>
            <a:r>
              <a:rPr lang="en-US" sz="1600" i="1" dirty="0"/>
              <a:t>– popularized by Benjamin Franklin in his “Poor Richard’s Almanac”</a:t>
            </a:r>
            <a:endParaRPr lang="en-US" sz="1800" i="1" dirty="0"/>
          </a:p>
          <a:p>
            <a:endParaRPr lang="en-US" sz="2800" i="1" dirty="0"/>
          </a:p>
          <a:p>
            <a:pPr>
              <a:buNone/>
            </a:pPr>
            <a:endParaRPr lang="en-US" i="1" dirty="0"/>
          </a:p>
        </p:txBody>
      </p:sp>
      <p:pic>
        <p:nvPicPr>
          <p:cNvPr id="32770" name="Picture 2" descr="http://t3.gstatic.com/images?q=tbn:ANd9GcSxfuIOqbhoeYRIeuw2oiK0AcyuyzxfBca5ti2YBx_zWku5ewuZug"/>
          <p:cNvPicPr>
            <a:picLocks noChangeAspect="1" noChangeArrowheads="1"/>
          </p:cNvPicPr>
          <p:nvPr/>
        </p:nvPicPr>
        <p:blipFill>
          <a:blip r:embed="rId2"/>
          <a:srcRect/>
          <a:stretch>
            <a:fillRect/>
          </a:stretch>
        </p:blipFill>
        <p:spPr bwMode="auto">
          <a:xfrm>
            <a:off x="2157412" y="0"/>
            <a:ext cx="4829175" cy="1981200"/>
          </a:xfrm>
          <a:prstGeom prst="rect">
            <a:avLst/>
          </a:prstGeom>
          <a:noFill/>
        </p:spPr>
      </p:pic>
    </p:spTree>
    <p:extLst>
      <p:ext uri="{BB962C8B-B14F-4D97-AF65-F5344CB8AC3E}">
        <p14:creationId xmlns:p14="http://schemas.microsoft.com/office/powerpoint/2010/main" val="1883982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zephyrconsulting.dk/wp-content/uploads/2019/09/cirkel_UK-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6934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03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STEPHEN COVEY’S 3 CIRLCES CONCEPT</a:t>
            </a:r>
          </a:p>
        </p:txBody>
      </p:sp>
      <p:sp>
        <p:nvSpPr>
          <p:cNvPr id="3" name="Content Placeholder 2"/>
          <p:cNvSpPr>
            <a:spLocks noGrp="1"/>
          </p:cNvSpPr>
          <p:nvPr>
            <p:ph idx="1"/>
          </p:nvPr>
        </p:nvSpPr>
        <p:spPr>
          <a:xfrm>
            <a:off x="0" y="1600200"/>
            <a:ext cx="9067800" cy="4525963"/>
          </a:xfrm>
        </p:spPr>
        <p:txBody>
          <a:bodyPr>
            <a:normAutofit fontScale="92500" lnSpcReduction="10000"/>
          </a:bodyPr>
          <a:lstStyle/>
          <a:p>
            <a:r>
              <a:rPr lang="en-IN" dirty="0"/>
              <a:t>In the book The 7 Habits of Highly Effective People, </a:t>
            </a:r>
            <a:r>
              <a:rPr lang="en-IN" b="1" dirty="0"/>
              <a:t>Stephen</a:t>
            </a:r>
            <a:r>
              <a:rPr lang="en-IN" dirty="0"/>
              <a:t> R. </a:t>
            </a:r>
            <a:r>
              <a:rPr lang="en-IN" b="1" dirty="0"/>
              <a:t>Covey</a:t>
            </a:r>
            <a:r>
              <a:rPr lang="en-IN" dirty="0"/>
              <a:t> talked about the concept of </a:t>
            </a:r>
            <a:r>
              <a:rPr lang="en-IN" b="1" dirty="0"/>
              <a:t>Circle</a:t>
            </a:r>
            <a:r>
              <a:rPr lang="en-IN" dirty="0"/>
              <a:t> of </a:t>
            </a:r>
            <a:r>
              <a:rPr lang="en-IN" b="1" dirty="0"/>
              <a:t>Concern</a:t>
            </a:r>
            <a:r>
              <a:rPr lang="en-IN" dirty="0"/>
              <a:t> and </a:t>
            </a:r>
            <a:r>
              <a:rPr lang="en-IN" b="1" dirty="0"/>
              <a:t>Circle</a:t>
            </a:r>
            <a:r>
              <a:rPr lang="en-IN" dirty="0"/>
              <a:t> of </a:t>
            </a:r>
            <a:r>
              <a:rPr lang="en-IN" b="1" dirty="0"/>
              <a:t>Influence</a:t>
            </a:r>
            <a:r>
              <a:rPr lang="en-IN" dirty="0"/>
              <a:t>. </a:t>
            </a:r>
          </a:p>
          <a:p>
            <a:r>
              <a:rPr lang="en-IN" dirty="0"/>
              <a:t>Proactive people </a:t>
            </a:r>
            <a:r>
              <a:rPr lang="en-IN" b="1" dirty="0"/>
              <a:t>focus their</a:t>
            </a:r>
            <a:r>
              <a:rPr lang="en-IN" dirty="0"/>
              <a:t> efforts on </a:t>
            </a:r>
            <a:r>
              <a:rPr lang="en-IN" b="1" dirty="0">
                <a:solidFill>
                  <a:srgbClr val="FFC000"/>
                </a:solidFill>
              </a:rPr>
              <a:t>their Circle of Influence</a:t>
            </a:r>
            <a:r>
              <a:rPr lang="en-IN" dirty="0">
                <a:solidFill>
                  <a:srgbClr val="FFC000"/>
                </a:solidFill>
              </a:rPr>
              <a:t>. </a:t>
            </a:r>
            <a:r>
              <a:rPr lang="en-IN" b="1" dirty="0"/>
              <a:t>They</a:t>
            </a:r>
            <a:r>
              <a:rPr lang="en-IN" dirty="0"/>
              <a:t> work on </a:t>
            </a:r>
            <a:r>
              <a:rPr lang="en-IN" b="1" dirty="0"/>
              <a:t>the</a:t>
            </a:r>
            <a:r>
              <a:rPr lang="en-IN" dirty="0"/>
              <a:t> things </a:t>
            </a:r>
            <a:r>
              <a:rPr lang="en-IN" b="1" dirty="0"/>
              <a:t>they</a:t>
            </a:r>
            <a:r>
              <a:rPr lang="en-IN" dirty="0"/>
              <a:t> can do something about: health, children, or problems at work. </a:t>
            </a:r>
          </a:p>
          <a:p>
            <a:r>
              <a:rPr lang="en-IN" dirty="0"/>
              <a:t>Reactive people </a:t>
            </a:r>
            <a:r>
              <a:rPr lang="en-IN" b="1" dirty="0"/>
              <a:t>focus their</a:t>
            </a:r>
            <a:r>
              <a:rPr lang="en-IN" dirty="0"/>
              <a:t> efforts in </a:t>
            </a:r>
            <a:r>
              <a:rPr lang="en-IN" b="1" dirty="0">
                <a:solidFill>
                  <a:srgbClr val="FF0000"/>
                </a:solidFill>
              </a:rPr>
              <a:t>the Circle of Concern</a:t>
            </a:r>
            <a:r>
              <a:rPr lang="en-IN" dirty="0"/>
              <a:t>--things over which </a:t>
            </a:r>
            <a:r>
              <a:rPr lang="en-IN" b="1" dirty="0"/>
              <a:t>they</a:t>
            </a:r>
            <a:r>
              <a:rPr lang="en-IN" dirty="0"/>
              <a:t> have little or no control: </a:t>
            </a:r>
            <a:r>
              <a:rPr lang="en-IN" b="1" dirty="0"/>
              <a:t>the</a:t>
            </a:r>
            <a:r>
              <a:rPr lang="en-IN" dirty="0"/>
              <a:t> national debt, terrorism, or </a:t>
            </a:r>
            <a:r>
              <a:rPr lang="en-IN" b="1" dirty="0"/>
              <a:t>the</a:t>
            </a:r>
            <a:r>
              <a:rPr lang="en-IN" dirty="0"/>
              <a:t> weather.</a:t>
            </a:r>
          </a:p>
        </p:txBody>
      </p:sp>
    </p:spTree>
    <p:extLst>
      <p:ext uri="{BB962C8B-B14F-4D97-AF65-F5344CB8AC3E}">
        <p14:creationId xmlns:p14="http://schemas.microsoft.com/office/powerpoint/2010/main" val="2760849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1.bp.blogspot.com/-CGBLl4u35eo/URYWW3IIqZI/AAAAAAAAAWA/KwsQLd2BYxE/s1600/circles-of-concern-and-influe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2" y="0"/>
            <a:ext cx="91572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052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ircle of control and influ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32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600200"/>
            <a:ext cx="8382000" cy="5105399"/>
          </a:xfrm>
        </p:spPr>
        <p:txBody>
          <a:bodyPr>
            <a:normAutofit fontScale="77500" lnSpcReduction="20000"/>
          </a:bodyPr>
          <a:lstStyle/>
          <a:p>
            <a:pPr lvl="0"/>
            <a:endParaRPr lang="en-US" b="1" dirty="0"/>
          </a:p>
          <a:p>
            <a:pPr lvl="0"/>
            <a:r>
              <a:rPr lang="en-US" b="1" dirty="0"/>
              <a:t>Immune system goes down</a:t>
            </a:r>
          </a:p>
          <a:p>
            <a:pPr lvl="0"/>
            <a:r>
              <a:rPr lang="en-US" b="1" dirty="0"/>
              <a:t>Muscles become tense</a:t>
            </a:r>
          </a:p>
          <a:p>
            <a:pPr lvl="0"/>
            <a:r>
              <a:rPr lang="en-US" b="1" dirty="0"/>
              <a:t>We do not sleep (heightened state of alertness)</a:t>
            </a:r>
          </a:p>
          <a:p>
            <a:pPr lvl="0"/>
            <a:r>
              <a:rPr lang="en-US" b="1" dirty="0"/>
              <a:t>Digestive system slows down</a:t>
            </a:r>
          </a:p>
          <a:p>
            <a:pPr lvl="0"/>
            <a:r>
              <a:rPr lang="en-US" b="1" dirty="0"/>
              <a:t>Feeling anxious, irritable, or depressed </a:t>
            </a:r>
          </a:p>
          <a:p>
            <a:pPr lvl="0"/>
            <a:r>
              <a:rPr lang="en-US" b="1" dirty="0"/>
              <a:t>Apathy </a:t>
            </a:r>
          </a:p>
          <a:p>
            <a:pPr lvl="0"/>
            <a:r>
              <a:rPr lang="en-US" b="1" dirty="0"/>
              <a:t>Loss of interest in work </a:t>
            </a:r>
          </a:p>
          <a:p>
            <a:pPr lvl="0"/>
            <a:r>
              <a:rPr lang="en-US" b="1" dirty="0"/>
              <a:t>Fatigue </a:t>
            </a:r>
          </a:p>
          <a:p>
            <a:pPr lvl="0"/>
            <a:r>
              <a:rPr lang="en-US" b="1" dirty="0"/>
              <a:t>Using alcohol or drugs to cope</a:t>
            </a:r>
          </a:p>
          <a:p>
            <a:pPr lvl="0"/>
            <a:r>
              <a:rPr lang="en-US" b="1" dirty="0"/>
              <a:t>Muscle tension or Headaches </a:t>
            </a:r>
          </a:p>
          <a:p>
            <a:pPr lvl="0"/>
            <a:r>
              <a:rPr lang="en-US" b="1" dirty="0"/>
              <a:t>Stomach problems </a:t>
            </a:r>
          </a:p>
          <a:p>
            <a:pPr lvl="0"/>
            <a:r>
              <a:rPr lang="en-US" b="1" dirty="0"/>
              <a:t>Social withdrawal   </a:t>
            </a:r>
          </a:p>
        </p:txBody>
      </p:sp>
      <p:pic>
        <p:nvPicPr>
          <p:cNvPr id="2054" name="Picture 6" descr="http://t2.gstatic.com/images?q=tbn:ANd9GcRqDnde5ODZ5WW9RtrhSdQ5EwBwUlrf3ofS3Tqib8aH4cWZafpmAw"/>
          <p:cNvPicPr>
            <a:picLocks noChangeAspect="1" noChangeArrowheads="1"/>
          </p:cNvPicPr>
          <p:nvPr/>
        </p:nvPicPr>
        <p:blipFill>
          <a:blip r:embed="rId2"/>
          <a:srcRect/>
          <a:stretch>
            <a:fillRect/>
          </a:stretch>
        </p:blipFill>
        <p:spPr bwMode="auto">
          <a:xfrm>
            <a:off x="5562600" y="4025198"/>
            <a:ext cx="2900046" cy="2465204"/>
          </a:xfrm>
          <a:prstGeom prst="rect">
            <a:avLst/>
          </a:prstGeom>
          <a:noFill/>
        </p:spPr>
      </p:pic>
      <p:pic>
        <p:nvPicPr>
          <p:cNvPr id="4" name="Picture 4" descr="http://t1.gstatic.com/images?q=tbn:ANd9GcSqCTvjNOIe_MbgOKKF6fxxw9hrnchSf9Ig5xGIlMmPXv-x5tXEgw">
            <a:extLst>
              <a:ext uri="{FF2B5EF4-FFF2-40B4-BE49-F238E27FC236}">
                <a16:creationId xmlns:a16="http://schemas.microsoft.com/office/drawing/2014/main" id="{611860D3-C1BC-4955-81EB-961288E25890}"/>
              </a:ext>
            </a:extLst>
          </p:cNvPr>
          <p:cNvPicPr>
            <a:picLocks noChangeAspect="1" noChangeArrowheads="1"/>
          </p:cNvPicPr>
          <p:nvPr/>
        </p:nvPicPr>
        <p:blipFill>
          <a:blip r:embed="rId3"/>
          <a:srcRect/>
          <a:stretch>
            <a:fillRect/>
          </a:stretch>
        </p:blipFill>
        <p:spPr bwMode="auto">
          <a:xfrm>
            <a:off x="1905000" y="152401"/>
            <a:ext cx="5410200" cy="14478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2971800"/>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r>
              <a:rPr lang="en-US" dirty="0"/>
              <a:t>Proactive &amp; Reactive Behavior</a:t>
            </a:r>
            <a:br>
              <a:rPr lang="en-US" dirty="0"/>
            </a:br>
            <a:br>
              <a:rPr lang="en-US" dirty="0"/>
            </a:br>
            <a:r>
              <a:rPr lang="en-US" dirty="0">
                <a:solidFill>
                  <a:srgbClr val="C00000"/>
                </a:solidFill>
              </a:rPr>
              <a:t>Story of 3 FISHES</a:t>
            </a:r>
            <a:br>
              <a:rPr lang="en-US" dirty="0">
                <a:solidFill>
                  <a:srgbClr val="C00000"/>
                </a:solidFill>
              </a:rPr>
            </a:br>
            <a:r>
              <a:rPr lang="en-US" sz="4000" dirty="0">
                <a:solidFill>
                  <a:srgbClr val="C00000"/>
                </a:solidFill>
              </a:rPr>
              <a:t>“</a:t>
            </a:r>
            <a:r>
              <a:rPr lang="en-US" sz="4000" dirty="0" err="1">
                <a:solidFill>
                  <a:srgbClr val="C00000"/>
                </a:solidFill>
              </a:rPr>
              <a:t>Buddimathi</a:t>
            </a:r>
            <a:r>
              <a:rPr lang="en-US" sz="4000" dirty="0">
                <a:solidFill>
                  <a:srgbClr val="C00000"/>
                </a:solidFill>
              </a:rPr>
              <a:t>”,“</a:t>
            </a:r>
            <a:r>
              <a:rPr lang="en-US" sz="4000" dirty="0" err="1">
                <a:solidFill>
                  <a:srgbClr val="C00000"/>
                </a:solidFill>
              </a:rPr>
              <a:t>Kalamathi</a:t>
            </a:r>
            <a:r>
              <a:rPr lang="en-US" sz="4000" dirty="0">
                <a:solidFill>
                  <a:srgbClr val="C00000"/>
                </a:solidFill>
              </a:rPr>
              <a:t>” and “</a:t>
            </a:r>
            <a:r>
              <a:rPr lang="en-US" sz="4000" dirty="0" err="1">
                <a:solidFill>
                  <a:srgbClr val="C00000"/>
                </a:solidFill>
              </a:rPr>
              <a:t>Mandamathi</a:t>
            </a:r>
            <a:r>
              <a:rPr lang="en-US" sz="4000" dirty="0">
                <a:solidFill>
                  <a:srgbClr val="C00000"/>
                </a:solidFill>
              </a:rPr>
              <a:t>”.</a:t>
            </a:r>
            <a:br>
              <a:rPr lang="en-US" sz="4000" dirty="0">
                <a:solidFill>
                  <a:srgbClr val="C00000"/>
                </a:solidFill>
              </a:rPr>
            </a:br>
            <a:br>
              <a:rPr lang="en-US" dirty="0"/>
            </a:br>
            <a:br>
              <a:rPr lang="en-US" dirty="0"/>
            </a:br>
            <a:br>
              <a:rPr lang="en-US" dirty="0"/>
            </a:br>
            <a:br>
              <a:rPr lang="en-US" dirty="0"/>
            </a:br>
            <a:br>
              <a:rPr lang="en-US" dirty="0"/>
            </a:br>
            <a:endParaRPr lang="en-US" dirty="0"/>
          </a:p>
        </p:txBody>
      </p:sp>
      <p:pic>
        <p:nvPicPr>
          <p:cNvPr id="36868" name="Picture 4" descr="http://www.chandiramani.com/Image1/imi24.png"/>
          <p:cNvPicPr>
            <a:picLocks noChangeAspect="1" noChangeArrowheads="1"/>
          </p:cNvPicPr>
          <p:nvPr/>
        </p:nvPicPr>
        <p:blipFill>
          <a:blip r:embed="rId2"/>
          <a:srcRect/>
          <a:stretch>
            <a:fillRect/>
          </a:stretch>
        </p:blipFill>
        <p:spPr bwMode="auto">
          <a:xfrm>
            <a:off x="5076494" y="3581399"/>
            <a:ext cx="4067505" cy="3276601"/>
          </a:xfrm>
          <a:prstGeom prst="rect">
            <a:avLst/>
          </a:prstGeom>
          <a:noFill/>
        </p:spPr>
      </p:pic>
      <p:pic>
        <p:nvPicPr>
          <p:cNvPr id="4" name="Picture 3">
            <a:extLst>
              <a:ext uri="{FF2B5EF4-FFF2-40B4-BE49-F238E27FC236}">
                <a16:creationId xmlns:a16="http://schemas.microsoft.com/office/drawing/2014/main" id="{BD4BA53D-3A99-4AA3-9811-88651483F590}"/>
              </a:ext>
            </a:extLst>
          </p:cNvPr>
          <p:cNvPicPr>
            <a:picLocks noChangeAspect="1"/>
          </p:cNvPicPr>
          <p:nvPr/>
        </p:nvPicPr>
        <p:blipFill>
          <a:blip r:embed="rId3"/>
          <a:stretch>
            <a:fillRect/>
          </a:stretch>
        </p:blipFill>
        <p:spPr>
          <a:xfrm>
            <a:off x="181470" y="3561521"/>
            <a:ext cx="4914902" cy="3276601"/>
          </a:xfrm>
          <a:prstGeom prst="rect">
            <a:avLst/>
          </a:prstGeom>
        </p:spPr>
      </p:pic>
    </p:spTree>
    <p:extLst>
      <p:ext uri="{BB962C8B-B14F-4D97-AF65-F5344CB8AC3E}">
        <p14:creationId xmlns:p14="http://schemas.microsoft.com/office/powerpoint/2010/main" val="980133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876800"/>
            <a:ext cx="9144000" cy="1981200"/>
          </a:xfrm>
        </p:spPr>
        <p:txBody>
          <a:bodyPr>
            <a:normAutofit/>
          </a:bodyPr>
          <a:lstStyle/>
          <a:p>
            <a:r>
              <a:rPr lang="en-US" b="1" dirty="0">
                <a:solidFill>
                  <a:srgbClr val="00B050"/>
                </a:solidFill>
              </a:rPr>
              <a:t>We can stop the clock </a:t>
            </a:r>
            <a:br>
              <a:rPr lang="en-US" dirty="0"/>
            </a:br>
            <a:r>
              <a:rPr lang="en-US" sz="5300" b="1" dirty="0">
                <a:solidFill>
                  <a:srgbClr val="FF0000"/>
                </a:solidFill>
              </a:rPr>
              <a:t>Can we stop the time?</a:t>
            </a:r>
          </a:p>
        </p:txBody>
      </p:sp>
      <p:pic>
        <p:nvPicPr>
          <p:cNvPr id="5" name="Picture 2" descr="http://www.timemanagementtools.info/wp-content/uploads/2013/02/tmtools-skills.jpg"/>
          <p:cNvPicPr>
            <a:picLocks noChangeAspect="1" noChangeArrowheads="1"/>
          </p:cNvPicPr>
          <p:nvPr/>
        </p:nvPicPr>
        <p:blipFill>
          <a:blip r:embed="rId2"/>
          <a:srcRect/>
          <a:stretch>
            <a:fillRect/>
          </a:stretch>
        </p:blipFill>
        <p:spPr bwMode="auto">
          <a:xfrm>
            <a:off x="1523999" y="15814"/>
            <a:ext cx="6617693" cy="463238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124754"/>
          </a:xfrm>
          <a:prstGeom prst="rect">
            <a:avLst/>
          </a:prstGeom>
        </p:spPr>
        <p:txBody>
          <a:bodyPr wrap="square">
            <a:spAutoFit/>
          </a:bodyPr>
          <a:lstStyle/>
          <a:p>
            <a:pPr lvl="0" algn="ctr" fontAlgn="base">
              <a:spcBef>
                <a:spcPct val="0"/>
              </a:spcBef>
              <a:spcAft>
                <a:spcPct val="0"/>
              </a:spcAft>
            </a:pPr>
            <a:r>
              <a:rPr lang="en-US" sz="8000" b="1" dirty="0">
                <a:solidFill>
                  <a:schemeClr val="tx2">
                    <a:lumMod val="50000"/>
                  </a:schemeClr>
                </a:solidFill>
                <a:latin typeface="Verdana" pitchFamily="34" charset="0"/>
              </a:rPr>
              <a:t>The Time Bank</a:t>
            </a:r>
            <a:endParaRPr lang="en-US" sz="3200" b="1" dirty="0">
              <a:solidFill>
                <a:schemeClr val="tx2">
                  <a:lumMod val="50000"/>
                </a:schemeClr>
              </a:solidFill>
              <a:latin typeface="Verdana" pitchFamily="34" charset="0"/>
            </a:endParaRPr>
          </a:p>
          <a:p>
            <a:pPr lvl="0" algn="ctr" eaLnBrk="0" fontAlgn="base" hangingPunct="0">
              <a:spcBef>
                <a:spcPct val="0"/>
              </a:spcBef>
              <a:spcAft>
                <a:spcPct val="0"/>
              </a:spcAft>
            </a:pPr>
            <a:endParaRPr lang="en-US" sz="4800" dirty="0">
              <a:solidFill>
                <a:srgbClr val="5F497A"/>
              </a:solidFill>
              <a:latin typeface="Times New Roman" pitchFamily="18" charset="0"/>
              <a:cs typeface="Times New Roman" pitchFamily="18" charset="0"/>
            </a:endParaRPr>
          </a:p>
          <a:p>
            <a:pPr lvl="0" algn="ctr" eaLnBrk="0" fontAlgn="base" hangingPunct="0">
              <a:spcBef>
                <a:spcPct val="0"/>
              </a:spcBef>
              <a:spcAft>
                <a:spcPct val="0"/>
              </a:spcAft>
            </a:pPr>
            <a:r>
              <a:rPr lang="en-US" sz="6000" dirty="0">
                <a:solidFill>
                  <a:srgbClr val="FF0000"/>
                </a:solidFill>
                <a:latin typeface="Times New Roman" pitchFamily="18" charset="0"/>
                <a:cs typeface="Times New Roman" pitchFamily="18" charset="0"/>
              </a:rPr>
              <a:t>Imagine there is a bank </a:t>
            </a:r>
            <a:endParaRPr lang="en-US" sz="4800" dirty="0">
              <a:solidFill>
                <a:srgbClr val="FF0000"/>
              </a:solidFill>
              <a:latin typeface="Arial" pitchFamily="34" charset="0"/>
            </a:endParaRPr>
          </a:p>
          <a:p>
            <a:pPr lvl="0" algn="ctr" eaLnBrk="0" fontAlgn="base" hangingPunct="0">
              <a:spcBef>
                <a:spcPct val="0"/>
              </a:spcBef>
              <a:spcAft>
                <a:spcPct val="0"/>
              </a:spcAft>
            </a:pPr>
            <a:r>
              <a:rPr lang="en-US" sz="6000" dirty="0">
                <a:solidFill>
                  <a:srgbClr val="FF0000"/>
                </a:solidFill>
                <a:latin typeface="Times New Roman" pitchFamily="18" charset="0"/>
                <a:cs typeface="Times New Roman" pitchFamily="18" charset="0"/>
              </a:rPr>
              <a:t>that credits your account</a:t>
            </a:r>
            <a:endParaRPr lang="en-US" sz="4800" dirty="0">
              <a:solidFill>
                <a:srgbClr val="FF0000"/>
              </a:solidFill>
              <a:latin typeface="Arial" pitchFamily="34" charset="0"/>
            </a:endParaRPr>
          </a:p>
          <a:p>
            <a:pPr lvl="0" algn="ctr" eaLnBrk="0" fontAlgn="base" hangingPunct="0">
              <a:spcBef>
                <a:spcPct val="0"/>
              </a:spcBef>
              <a:spcAft>
                <a:spcPct val="0"/>
              </a:spcAft>
            </a:pPr>
            <a:r>
              <a:rPr lang="en-US" sz="6000" dirty="0">
                <a:solidFill>
                  <a:srgbClr val="FF0000"/>
                </a:solidFill>
                <a:latin typeface="Times New Roman" pitchFamily="18" charset="0"/>
                <a:cs typeface="Times New Roman" pitchFamily="18" charset="0"/>
              </a:rPr>
              <a:t> each morning with Rs.86,400.</a:t>
            </a:r>
            <a:br>
              <a:rPr lang="en-US" sz="2400" dirty="0">
                <a:solidFill>
                  <a:srgbClr val="FF0000"/>
                </a:solidFill>
                <a:latin typeface="Times New Roman" pitchFamily="18" charset="0"/>
                <a:cs typeface="Times New Roman" pitchFamily="18" charset="0"/>
              </a:rPr>
            </a:br>
            <a:endParaRPr lang="en-US" sz="2400"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2985433"/>
          </a:xfrm>
          <a:prstGeom prst="rect">
            <a:avLst/>
          </a:prstGeom>
        </p:spPr>
        <p:txBody>
          <a:bodyPr wrap="square">
            <a:spAutoFit/>
          </a:bodyPr>
          <a:lstStyle/>
          <a:p>
            <a:pPr lvl="0" algn="ctr" eaLnBrk="0" fontAlgn="base" hangingPunct="0">
              <a:spcBef>
                <a:spcPct val="0"/>
              </a:spcBef>
              <a:spcAft>
                <a:spcPct val="0"/>
              </a:spcAft>
            </a:pPr>
            <a:r>
              <a:rPr lang="en-US" sz="4000" dirty="0">
                <a:solidFill>
                  <a:srgbClr val="FF0000"/>
                </a:solidFill>
                <a:latin typeface="Times New Roman" pitchFamily="18" charset="0"/>
                <a:cs typeface="Times New Roman" pitchFamily="18" charset="0"/>
              </a:rPr>
              <a:t>It carries over no balance from day to day.</a:t>
            </a:r>
            <a:endParaRPr lang="en-US" sz="3200" dirty="0">
              <a:solidFill>
                <a:srgbClr val="FF0000"/>
              </a:solidFill>
              <a:latin typeface="Arial" pitchFamily="34" charset="0"/>
            </a:endParaRPr>
          </a:p>
          <a:p>
            <a:pPr lvl="0" algn="ctr" eaLnBrk="0" fontAlgn="base" hangingPunct="0">
              <a:spcBef>
                <a:spcPct val="0"/>
              </a:spcBef>
              <a:spcAft>
                <a:spcPct val="0"/>
              </a:spcAft>
            </a:pPr>
            <a:r>
              <a:rPr lang="en-US" sz="4000" dirty="0">
                <a:solidFill>
                  <a:srgbClr val="FF0000"/>
                </a:solidFill>
                <a:latin typeface="Times New Roman" pitchFamily="18" charset="0"/>
                <a:cs typeface="Times New Roman" pitchFamily="18" charset="0"/>
              </a:rPr>
              <a:t> Every evening the bank deletes</a:t>
            </a:r>
            <a:endParaRPr lang="en-US" sz="3200" dirty="0">
              <a:solidFill>
                <a:srgbClr val="FF0000"/>
              </a:solidFill>
              <a:latin typeface="Arial" pitchFamily="34" charset="0"/>
            </a:endParaRPr>
          </a:p>
          <a:p>
            <a:pPr lvl="0" algn="ctr" eaLnBrk="0" fontAlgn="base" hangingPunct="0">
              <a:spcBef>
                <a:spcPct val="0"/>
              </a:spcBef>
              <a:spcAft>
                <a:spcPct val="0"/>
              </a:spcAft>
            </a:pPr>
            <a:r>
              <a:rPr lang="en-US" sz="4000" dirty="0">
                <a:solidFill>
                  <a:srgbClr val="FF0000"/>
                </a:solidFill>
                <a:latin typeface="Times New Roman" pitchFamily="18" charset="0"/>
                <a:cs typeface="Times New Roman" pitchFamily="18" charset="0"/>
              </a:rPr>
              <a:t> whatever part of the balance</a:t>
            </a:r>
            <a:endParaRPr lang="en-US" sz="3200" dirty="0">
              <a:solidFill>
                <a:srgbClr val="FF0000"/>
              </a:solidFill>
              <a:latin typeface="Arial" pitchFamily="34" charset="0"/>
            </a:endParaRPr>
          </a:p>
          <a:p>
            <a:pPr lvl="0" algn="ctr" eaLnBrk="0" fontAlgn="base" hangingPunct="0">
              <a:spcBef>
                <a:spcPct val="0"/>
              </a:spcBef>
              <a:spcAft>
                <a:spcPct val="0"/>
              </a:spcAft>
            </a:pPr>
            <a:r>
              <a:rPr lang="en-US" sz="4000" dirty="0">
                <a:solidFill>
                  <a:srgbClr val="FF0000"/>
                </a:solidFill>
                <a:latin typeface="Times New Roman" pitchFamily="18" charset="0"/>
                <a:cs typeface="Times New Roman" pitchFamily="18" charset="0"/>
              </a:rPr>
              <a:t> you failed to use during the day</a:t>
            </a:r>
            <a:r>
              <a:rPr lang="en-US" sz="3600" dirty="0">
                <a:solidFill>
                  <a:srgbClr val="FF0000"/>
                </a:solidFill>
                <a:latin typeface="Times New Roman" pitchFamily="18" charset="0"/>
                <a:cs typeface="Times New Roman" pitchFamily="18" charset="0"/>
              </a:rPr>
              <a:t>.</a:t>
            </a:r>
            <a:br>
              <a:rPr lang="en-US" sz="3600" dirty="0">
                <a:solidFill>
                  <a:srgbClr val="FF0000"/>
                </a:solidFill>
                <a:latin typeface="Times New Roman" pitchFamily="18" charset="0"/>
                <a:cs typeface="Times New Roman" pitchFamily="18" charset="0"/>
              </a:rPr>
            </a:br>
            <a:r>
              <a:rPr lang="en-US" sz="2800" dirty="0">
                <a:solidFill>
                  <a:srgbClr val="E0E0E0"/>
                </a:solidFill>
                <a:latin typeface="Times New Roman" pitchFamily="18" charset="0"/>
                <a:cs typeface="Times New Roman" pitchFamily="18" charset="0"/>
                <a:hlinkClick r:id="rId2" tooltip=" nOn-$toP Entertainment Only @ Mumbai Hangout"/>
              </a:rPr>
              <a:t>  </a:t>
            </a:r>
            <a:endParaRPr lang="en-US" sz="104400" dirty="0">
              <a:solidFill>
                <a:srgbClr val="E0E0E0"/>
              </a:solidFill>
              <a:latin typeface="Times New Roman" pitchFamily="18" charset="0"/>
              <a:cs typeface="Times New Roman" pitchFamily="18" charset="0"/>
            </a:endParaRPr>
          </a:p>
        </p:txBody>
      </p:sp>
      <p:pic>
        <p:nvPicPr>
          <p:cNvPr id="5" name="Picture 3"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3048000"/>
            <a:ext cx="9144000" cy="3810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2286000"/>
          </a:xfrm>
        </p:spPr>
        <p:txBody>
          <a:bodyPr>
            <a:normAutofit fontScale="90000"/>
          </a:bodyPr>
          <a:lstStyle/>
          <a:p>
            <a:br>
              <a:rPr lang="en-US" dirty="0">
                <a:hlinkClick r:id="rId2" tooltip=" nOn-$toP Entertainment Only @ Mumbai Hangout"/>
              </a:rPr>
            </a:br>
            <a:br>
              <a:rPr lang="en-US" dirty="0">
                <a:hlinkClick r:id="rId2" tooltip=" nOn-$toP Entertainment Only @ Mumbai Hangout"/>
              </a:rPr>
            </a:br>
            <a:r>
              <a:rPr lang="en-US" dirty="0">
                <a:hlinkClick r:id="rId2" tooltip=" nOn-$toP Entertainment Only @ Mumbai Hangout"/>
              </a:rPr>
              <a:t>What would you do? </a:t>
            </a:r>
            <a:br>
              <a:rPr lang="en-US" dirty="0"/>
            </a:br>
            <a:r>
              <a:rPr lang="en-US" dirty="0">
                <a:hlinkClick r:id="rId2" tooltip=" nOn-$toP Entertainment Only @ Mumbai Hangout"/>
              </a:rPr>
              <a:t>Draw out every Rupee, of course!!!!</a:t>
            </a:r>
            <a:br>
              <a:rPr lang="en-US" dirty="0">
                <a:hlinkClick r:id="rId2" tooltip=" nOn-$toP Entertainment Only @ Mumbai Hangout"/>
              </a:rPr>
            </a:br>
            <a:br>
              <a:rPr lang="en-US" dirty="0"/>
            </a:br>
            <a:endParaRPr lang="en-US" dirty="0"/>
          </a:p>
        </p:txBody>
      </p:sp>
      <p:pic>
        <p:nvPicPr>
          <p:cNvPr id="4098" name="Picture 2"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2362200"/>
            <a:ext cx="9144000" cy="44958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2819400"/>
          </a:xfrm>
        </p:spPr>
        <p:txBody>
          <a:bodyPr>
            <a:normAutofit fontScale="90000"/>
          </a:bodyPr>
          <a:lstStyle/>
          <a:p>
            <a:br>
              <a:rPr lang="en-US" dirty="0">
                <a:hlinkClick r:id="rId2" tooltip=" nOn-$toP Entertainment Only @ Mumbai Hangout"/>
              </a:rPr>
            </a:br>
            <a:r>
              <a:rPr lang="en-US" dirty="0">
                <a:hlinkClick r:id="rId2" tooltip=" nOn-$toP Entertainment Only @ Mumbai Hangout"/>
              </a:rPr>
              <a:t>Each of us has such a bank.</a:t>
            </a:r>
            <a:br>
              <a:rPr lang="en-US" dirty="0"/>
            </a:br>
            <a:r>
              <a:rPr lang="en-US" dirty="0">
                <a:hlinkClick r:id="rId2" tooltip=" nOn-$toP Entertainment Only @ Mumbai Hangout"/>
              </a:rPr>
              <a:t> Its name is TIME.</a:t>
            </a:r>
            <a:br>
              <a:rPr lang="en-US" dirty="0">
                <a:hlinkClick r:id="rId2" tooltip=" nOn-$toP Entertainment Only @ Mumbai Hangout"/>
              </a:rPr>
            </a:br>
            <a:r>
              <a:rPr lang="en-US" dirty="0">
                <a:hlinkClick r:id="rId2" tooltip=" nOn-$toP Entertainment Only @ Mumbai Hangout"/>
              </a:rPr>
              <a:t>Every morning, </a:t>
            </a:r>
            <a:br>
              <a:rPr lang="en-US" dirty="0"/>
            </a:br>
            <a:r>
              <a:rPr lang="en-US" dirty="0">
                <a:hlinkClick r:id="rId2" tooltip=" nOn-$toP Entertainment Only @ Mumbai Hangout"/>
              </a:rPr>
              <a:t>it credits you with 86,400 seconds.</a:t>
            </a:r>
            <a:br>
              <a:rPr lang="en-US" dirty="0"/>
            </a:br>
            <a:endParaRPr lang="en-US" dirty="0"/>
          </a:p>
        </p:txBody>
      </p:sp>
      <p:pic>
        <p:nvPicPr>
          <p:cNvPr id="4099" name="Picture 3"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1371600" y="2697480"/>
            <a:ext cx="6553200" cy="393192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0"/>
            <a:ext cx="9144000" cy="2565317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sng" strike="noStrike" cap="none" normalizeH="0" baseline="0" dirty="0">
                <a:ln>
                  <a:noFill/>
                </a:ln>
                <a:solidFill>
                  <a:schemeClr val="accent3">
                    <a:lumMod val="75000"/>
                  </a:schemeClr>
                </a:solidFill>
                <a:effectLst/>
                <a:latin typeface="Times New Roman" pitchFamily="18" charset="0"/>
                <a:cs typeface="Times New Roman" pitchFamily="18" charset="0"/>
              </a:rPr>
              <a:t>Every night it writes off, as lost,</a:t>
            </a:r>
            <a:endParaRPr kumimoji="0" lang="en-US" sz="3200" b="0" i="0" u="sng" strike="noStrike" cap="none" normalizeH="0" baseline="0" dirty="0">
              <a:ln>
                <a:noFill/>
              </a:ln>
              <a:solidFill>
                <a:schemeClr val="accent3">
                  <a:lumMod val="75000"/>
                </a:schemeClr>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0" b="0" i="0" u="sng" strike="noStrike" cap="none" normalizeH="0" baseline="0" dirty="0">
                <a:ln>
                  <a:noFill/>
                </a:ln>
                <a:solidFill>
                  <a:schemeClr val="accent3">
                    <a:lumMod val="75000"/>
                  </a:schemeClr>
                </a:solidFill>
                <a:effectLst/>
                <a:latin typeface="Times New Roman" pitchFamily="18" charset="0"/>
                <a:cs typeface="Times New Roman" pitchFamily="18" charset="0"/>
              </a:rPr>
              <a:t> whatever of this you have failed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0" b="0" i="0" u="sng" strike="noStrike" cap="none" normalizeH="0" baseline="0" dirty="0">
                <a:ln>
                  <a:noFill/>
                </a:ln>
                <a:solidFill>
                  <a:schemeClr val="accent3">
                    <a:lumMod val="75000"/>
                  </a:schemeClr>
                </a:solidFill>
                <a:effectLst/>
                <a:latin typeface="Times New Roman" pitchFamily="18" charset="0"/>
                <a:cs typeface="Times New Roman" pitchFamily="18" charset="0"/>
              </a:rPr>
              <a:t>to </a:t>
            </a:r>
            <a:r>
              <a:rPr kumimoji="0" lang="en-US" sz="4000" b="0" i="0" u="sng" strike="noStrike" cap="none" normalizeH="0" baseline="0">
                <a:ln>
                  <a:noFill/>
                </a:ln>
                <a:solidFill>
                  <a:schemeClr val="accent3">
                    <a:lumMod val="75000"/>
                  </a:schemeClr>
                </a:solidFill>
                <a:effectLst/>
                <a:latin typeface="Times New Roman" pitchFamily="18" charset="0"/>
                <a:cs typeface="Times New Roman" pitchFamily="18" charset="0"/>
              </a:rPr>
              <a:t>invest for good purpose </a:t>
            </a:r>
            <a:br>
              <a:rPr kumimoji="0" lang="en-US" sz="4000" b="0" i="0" u="sng" strike="noStrike" cap="none" normalizeH="0" baseline="0" dirty="0">
                <a:ln>
                  <a:noFill/>
                </a:ln>
                <a:solidFill>
                  <a:srgbClr val="00B050"/>
                </a:solidFill>
                <a:effectLst/>
                <a:latin typeface="Times New Roman" pitchFamily="18" charset="0"/>
                <a:cs typeface="Times New Roman" pitchFamily="18" charset="0"/>
              </a:rPr>
            </a:br>
            <a:endParaRPr kumimoji="0" lang="en-US" sz="154700" b="0" i="0" u="sng" strike="noStrike" cap="none" normalizeH="0" baseline="0" dirty="0">
              <a:ln>
                <a:noFill/>
              </a:ln>
              <a:solidFill>
                <a:srgbClr val="00B050"/>
              </a:solidFill>
              <a:effectLst/>
              <a:latin typeface="Times New Roman" pitchFamily="18" charset="0"/>
              <a:cs typeface="Times New Roman" pitchFamily="18" charset="0"/>
            </a:endParaRPr>
          </a:p>
        </p:txBody>
      </p:sp>
      <p:pic>
        <p:nvPicPr>
          <p:cNvPr id="3076" name="Picture 4"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2057400" y="2743200"/>
            <a:ext cx="5257800" cy="41148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046988"/>
          </a:xfrm>
          <a:prstGeom prst="rect">
            <a:avLst/>
          </a:prstGeom>
        </p:spPr>
        <p:txBody>
          <a:bodyPr wrap="square">
            <a:spAutoFit/>
          </a:bodyPr>
          <a:lstStyle/>
          <a:p>
            <a:endParaRPr lang="en-US" sz="3200" dirty="0">
              <a:solidFill>
                <a:srgbClr val="00B050"/>
              </a:solidFill>
              <a:hlinkClick r:id="rId2" tooltip=" nOn-$toP Entertainment Only @ Mumbai Hangout"/>
            </a:endParaRPr>
          </a:p>
          <a:p>
            <a:r>
              <a:rPr lang="en-US" sz="3200" dirty="0">
                <a:solidFill>
                  <a:srgbClr val="00B050"/>
                </a:solidFill>
                <a:hlinkClick r:id="rId2" tooltip=" nOn-$toP Entertainment Only @ Mumbai Hangout"/>
              </a:rPr>
              <a:t>It carries over no balance. </a:t>
            </a:r>
            <a:endParaRPr lang="en-US" sz="3200" dirty="0">
              <a:solidFill>
                <a:srgbClr val="00B050"/>
              </a:solidFill>
            </a:endParaRPr>
          </a:p>
          <a:p>
            <a:r>
              <a:rPr lang="en-US" sz="3200" dirty="0">
                <a:solidFill>
                  <a:srgbClr val="00B050"/>
                </a:solidFill>
                <a:hlinkClick r:id="rId2" tooltip=" nOn-$toP Entertainment Only @ Mumbai Hangout"/>
              </a:rPr>
              <a:t>It allows no overdraft.</a:t>
            </a:r>
            <a:br>
              <a:rPr lang="en-US" sz="3200" dirty="0">
                <a:solidFill>
                  <a:srgbClr val="00B050"/>
                </a:solidFill>
                <a:hlinkClick r:id="rId2" tooltip=" nOn-$toP Entertainment Only @ Mumbai Hangout"/>
              </a:rPr>
            </a:br>
            <a:r>
              <a:rPr lang="en-US" sz="3200" dirty="0">
                <a:solidFill>
                  <a:srgbClr val="00B050"/>
                </a:solidFill>
                <a:hlinkClick r:id="rId2" tooltip=" nOn-$toP Entertainment Only @ Mumbai Hangout"/>
              </a:rPr>
              <a:t>Each day it opens a new account for you.</a:t>
            </a:r>
            <a:br>
              <a:rPr lang="en-US" sz="3200" dirty="0">
                <a:solidFill>
                  <a:srgbClr val="00B050"/>
                </a:solidFill>
                <a:hlinkClick r:id="rId2" tooltip=" nOn-$toP Entertainment Only @ Mumbai Hangout"/>
              </a:rPr>
            </a:br>
            <a:r>
              <a:rPr lang="en-US" sz="3200" dirty="0">
                <a:solidFill>
                  <a:srgbClr val="00B050"/>
                </a:solidFill>
                <a:hlinkClick r:id="rId2" tooltip=" nOn-$toP Entertainment Only @ Mumbai Hangout"/>
              </a:rPr>
              <a:t>Each night it burns the remains of the day.</a:t>
            </a:r>
            <a:br>
              <a:rPr lang="en-US" sz="3200" dirty="0">
                <a:solidFill>
                  <a:srgbClr val="00B050"/>
                </a:solidFill>
                <a:hlinkClick r:id="rId2" tooltip=" nOn-$toP Entertainment Only @ Mumbai Hangout"/>
              </a:rPr>
            </a:br>
            <a:endParaRPr lang="en-US" sz="3200" dirty="0">
              <a:solidFill>
                <a:srgbClr val="00B050"/>
              </a:solidFill>
            </a:endParaRPr>
          </a:p>
        </p:txBody>
      </p:sp>
      <p:pic>
        <p:nvPicPr>
          <p:cNvPr id="24579" name="Picture 3"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3048000"/>
            <a:ext cx="9144000" cy="3810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2554545"/>
          </a:xfrm>
          <a:prstGeom prst="rect">
            <a:avLst/>
          </a:prstGeom>
        </p:spPr>
        <p:txBody>
          <a:bodyPr wrap="square">
            <a:spAutoFit/>
          </a:bodyPr>
          <a:lstStyle/>
          <a:p>
            <a:r>
              <a:rPr lang="en-US" sz="3200" dirty="0">
                <a:hlinkClick r:id="rId2" tooltip=" nOn-$toP Entertainment&#10;&#10; Only&#10; @ Mumbai Hangout"/>
              </a:rPr>
              <a:t>If you fail to use the day's deposits,</a:t>
            </a:r>
            <a:endParaRPr lang="en-US" sz="3200" dirty="0"/>
          </a:p>
          <a:p>
            <a:r>
              <a:rPr lang="en-US" sz="3200" dirty="0">
                <a:hlinkClick r:id="rId2" tooltip=" nOn-$toP Entertainment Only @ Mumbai Hangout"/>
              </a:rPr>
              <a:t> the loss is yours. </a:t>
            </a:r>
            <a:endParaRPr lang="en-US" sz="3200" dirty="0"/>
          </a:p>
          <a:p>
            <a:r>
              <a:rPr lang="en-US" sz="3200" dirty="0">
                <a:hlinkClick r:id="rId2" tooltip=" nOn-$toP Entertainment Only @ Mumbai Hangout"/>
              </a:rPr>
              <a:t>There is no going back.</a:t>
            </a:r>
            <a:endParaRPr lang="en-US" sz="3200" dirty="0"/>
          </a:p>
          <a:p>
            <a:r>
              <a:rPr lang="en-US" sz="3200" dirty="0">
                <a:hlinkClick r:id="rId2" tooltip=" nOn-$toP Entertainment Only @ Mumbai Hangout"/>
              </a:rPr>
              <a:t> There is no drawing against the "tomorrow".</a:t>
            </a:r>
            <a:br>
              <a:rPr lang="en-US" sz="3200" dirty="0">
                <a:hlinkClick r:id="rId2" tooltip=" nOn-$toP Entertainment Only @ Mumbai Hangout"/>
              </a:rPr>
            </a:br>
            <a:endParaRPr lang="en-US" sz="3200" dirty="0"/>
          </a:p>
        </p:txBody>
      </p:sp>
      <p:pic>
        <p:nvPicPr>
          <p:cNvPr id="23554" name="Picture 2"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2667000"/>
            <a:ext cx="9144000" cy="4191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2895600"/>
          </a:xfrm>
        </p:spPr>
        <p:txBody>
          <a:bodyPr>
            <a:normAutofit fontScale="90000"/>
          </a:bodyPr>
          <a:lstStyle/>
          <a:p>
            <a:br>
              <a:rPr lang="en-US" dirty="0">
                <a:hlinkClick r:id="rId2" tooltip=" nOn-$toP Entertainment Only @ Mumbai Hangout"/>
              </a:rPr>
            </a:br>
            <a:br>
              <a:rPr lang="en-US" dirty="0">
                <a:hlinkClick r:id="rId2" tooltip=" nOn-$toP Entertainment Only @ Mumbai Hangout"/>
              </a:rPr>
            </a:br>
            <a:r>
              <a:rPr lang="en-US" dirty="0">
                <a:hlinkClick r:id="rId2" tooltip=" nOn-$toP Entertainment Only @ Mumbai Hangout"/>
              </a:rPr>
              <a:t>You must live in the present</a:t>
            </a:r>
            <a:br>
              <a:rPr lang="en-US" dirty="0"/>
            </a:br>
            <a:r>
              <a:rPr lang="en-US" dirty="0">
                <a:hlinkClick r:id="rId2" tooltip=" nOn-$toP Entertainment Only @ Mumbai Hangout"/>
              </a:rPr>
              <a:t> on today's deposits.</a:t>
            </a:r>
            <a:br>
              <a:rPr lang="en-US" dirty="0"/>
            </a:br>
            <a:r>
              <a:rPr lang="en-US" dirty="0">
                <a:hlinkClick r:id="rId2" tooltip=" nOn-$toP Entertainment Only @ Mumbai Hangout"/>
              </a:rPr>
              <a:t> Invest it so as to get from</a:t>
            </a:r>
            <a:br>
              <a:rPr lang="en-US" dirty="0"/>
            </a:br>
            <a:r>
              <a:rPr lang="en-US" dirty="0">
                <a:hlinkClick r:id="rId2" tooltip=" nOn-$toP Entertainment Only @ Mumbai Hangout"/>
              </a:rPr>
              <a:t> it the utmost in health, happiness, and success!</a:t>
            </a:r>
            <a:br>
              <a:rPr lang="en-US" dirty="0">
                <a:hlinkClick r:id="rId2" tooltip=" nOn-$toP Entertainment Only @ Mumbai Hangout"/>
              </a:rPr>
            </a:br>
            <a:br>
              <a:rPr lang="en-US" dirty="0"/>
            </a:br>
            <a:endParaRPr lang="en-US" dirty="0"/>
          </a:p>
        </p:txBody>
      </p:sp>
      <p:sp>
        <p:nvSpPr>
          <p:cNvPr id="3073" name="Rectangle 1"/>
          <p:cNvSpPr>
            <a:spLocks noChangeArrowheads="1"/>
          </p:cNvSpPr>
          <p:nvPr/>
        </p:nvSpPr>
        <p:spPr bwMode="auto">
          <a:xfrm>
            <a:off x="0" y="3200400"/>
            <a:ext cx="5791200" cy="413959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E0E0E0"/>
                </a:solidFill>
                <a:effectLst/>
                <a:latin typeface="Times New Roman" pitchFamily="18" charset="0"/>
                <a:cs typeface="Times New Roman" pitchFamily="18" charset="0"/>
                <a:hlinkClick r:id="rId2" tooltip=" nOn-$toP Entertainment Only @ Mumbai Hangout"/>
              </a:rPr>
              <a:t>  </a:t>
            </a:r>
            <a:r>
              <a:rPr kumimoji="0" lang="en-US" sz="25500" b="0" i="0" u="none" strike="noStrike" cap="none" normalizeH="0" baseline="0" dirty="0">
                <a:ln>
                  <a:noFill/>
                </a:ln>
                <a:solidFill>
                  <a:srgbClr val="E0E0E0"/>
                </a:solidFill>
                <a:effectLst/>
                <a:latin typeface="Times New Roman" pitchFamily="18" charset="0"/>
                <a:cs typeface="Times New Roman" pitchFamily="18" charset="0"/>
              </a:rPr>
              <a:t> </a:t>
            </a:r>
            <a:br>
              <a:rPr kumimoji="0" lang="en-US" sz="1400" b="0" i="0" u="none" strike="noStrike" cap="none" normalizeH="0" baseline="0" dirty="0">
                <a:ln>
                  <a:noFill/>
                </a:ln>
                <a:solidFill>
                  <a:srgbClr val="E0E0E0"/>
                </a:solidFill>
                <a:effectLst/>
                <a:latin typeface="Times New Roman" pitchFamily="18" charset="0"/>
                <a:cs typeface="Times New Roman" pitchFamily="18" charset="0"/>
                <a:hlinkClick r:id="rId2" tooltip=" nOn-$toP Entertainment Only @ Mumbai Hangout"/>
              </a:rPr>
            </a:br>
            <a:endParaRPr kumimoji="0" lang="en-US" sz="1400" b="0" i="0" u="none" strike="noStrike" cap="none" normalizeH="0" baseline="0" dirty="0">
              <a:ln>
                <a:noFill/>
              </a:ln>
              <a:solidFill>
                <a:srgbClr val="E0E0E0"/>
              </a:solidFill>
              <a:effectLst/>
              <a:latin typeface="Times New Roman" pitchFamily="18" charset="0"/>
              <a:cs typeface="Times New Roman" pitchFamily="18" charset="0"/>
            </a:endParaRPr>
          </a:p>
        </p:txBody>
      </p:sp>
      <p:pic>
        <p:nvPicPr>
          <p:cNvPr id="3074" name="Picture 2"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3505200"/>
            <a:ext cx="9144000" cy="33528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BF69-3BDC-4152-B6CB-75C26491506F}"/>
              </a:ext>
            </a:extLst>
          </p:cNvPr>
          <p:cNvSpPr>
            <a:spLocks noGrp="1"/>
          </p:cNvSpPr>
          <p:nvPr>
            <p:ph type="title"/>
          </p:nvPr>
        </p:nvSpPr>
        <p:spPr/>
        <p:txBody>
          <a:bodyPr>
            <a:normAutofit fontScale="90000"/>
          </a:bodyPr>
          <a:lstStyle/>
          <a:p>
            <a:r>
              <a:rPr lang="en-IN" b="0" i="0" dirty="0">
                <a:solidFill>
                  <a:srgbClr val="24262A"/>
                </a:solidFill>
                <a:effectLst/>
                <a:latin typeface="Poppins"/>
              </a:rPr>
              <a:t>History of stress</a:t>
            </a:r>
            <a:br>
              <a:rPr lang="en-IN" b="0" i="0" dirty="0">
                <a:solidFill>
                  <a:srgbClr val="24262A"/>
                </a:solidFill>
                <a:effectLst/>
                <a:latin typeface="Poppins"/>
              </a:rPr>
            </a:br>
            <a:endParaRPr lang="en-IN" dirty="0"/>
          </a:p>
        </p:txBody>
      </p:sp>
      <p:sp>
        <p:nvSpPr>
          <p:cNvPr id="3" name="Content Placeholder 2">
            <a:extLst>
              <a:ext uri="{FF2B5EF4-FFF2-40B4-BE49-F238E27FC236}">
                <a16:creationId xmlns:a16="http://schemas.microsoft.com/office/drawing/2014/main" id="{798116F6-6D72-4DCF-B40E-F9A4D8E941D1}"/>
              </a:ext>
            </a:extLst>
          </p:cNvPr>
          <p:cNvSpPr>
            <a:spLocks noGrp="1"/>
          </p:cNvSpPr>
          <p:nvPr>
            <p:ph idx="1"/>
          </p:nvPr>
        </p:nvSpPr>
        <p:spPr>
          <a:xfrm>
            <a:off x="457200" y="1143000"/>
            <a:ext cx="8229600" cy="4983163"/>
          </a:xfrm>
        </p:spPr>
        <p:txBody>
          <a:bodyPr>
            <a:normAutofit/>
          </a:bodyPr>
          <a:lstStyle/>
          <a:p>
            <a:r>
              <a:rPr lang="en-US" sz="2800" b="1" dirty="0">
                <a:solidFill>
                  <a:srgbClr val="C00000"/>
                </a:solidFill>
              </a:rPr>
              <a:t>Hans Selye</a:t>
            </a:r>
            <a:r>
              <a:rPr lang="en-US" sz="2800" dirty="0"/>
              <a:t>: Hungarian-Canadian Endocrinologist</a:t>
            </a:r>
          </a:p>
          <a:p>
            <a:endParaRPr lang="en-US" sz="2800" dirty="0"/>
          </a:p>
          <a:p>
            <a:r>
              <a:rPr lang="en-US" sz="2800" b="1" dirty="0">
                <a:solidFill>
                  <a:schemeClr val="accent6">
                    <a:lumMod val="50000"/>
                  </a:schemeClr>
                </a:solidFill>
              </a:rPr>
              <a:t>Father of Stress Research</a:t>
            </a:r>
          </a:p>
          <a:p>
            <a:pPr marL="0" indent="0">
              <a:buNone/>
            </a:pPr>
            <a:endParaRPr lang="en-US" sz="2800" dirty="0"/>
          </a:p>
          <a:p>
            <a:r>
              <a:rPr lang="en-US" sz="2800" dirty="0"/>
              <a:t>Borrowed the term STRESS from the field of Physics to Medical field and began using this since 1920. </a:t>
            </a:r>
          </a:p>
          <a:p>
            <a:endParaRPr lang="en-US" sz="2800" dirty="0"/>
          </a:p>
          <a:p>
            <a:r>
              <a:rPr lang="en-US" sz="2800" dirty="0"/>
              <a:t>He conducted important scientific work on the hypothetical non-specific response of an organism</a:t>
            </a:r>
          </a:p>
          <a:p>
            <a:pPr marL="0" indent="0">
              <a:buNone/>
            </a:pPr>
            <a:r>
              <a:rPr lang="en-US" sz="2800" dirty="0"/>
              <a:t>    to stressors</a:t>
            </a:r>
          </a:p>
        </p:txBody>
      </p:sp>
    </p:spTree>
    <p:extLst>
      <p:ext uri="{BB962C8B-B14F-4D97-AF65-F5344CB8AC3E}">
        <p14:creationId xmlns:p14="http://schemas.microsoft.com/office/powerpoint/2010/main" val="3097712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0"/>
            <a:ext cx="6096000" cy="144655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bg2">
                    <a:lumMod val="50000"/>
                  </a:schemeClr>
                </a:solidFill>
                <a:effectLst/>
                <a:latin typeface="Times New Roman" pitchFamily="18" charset="0"/>
                <a:cs typeface="Times New Roman" pitchFamily="18" charset="0"/>
                <a:hlinkClick r:id="rId2" tooltip=" nOn-$toP Entertainment Only @ Mumbai Hangout"/>
              </a:rPr>
              <a:t>The clock is running.</a:t>
            </a:r>
            <a:endParaRPr kumimoji="0" lang="en-US" sz="3200" b="0" i="0" u="none" strike="noStrike" cap="none" normalizeH="0" baseline="0" dirty="0">
              <a:ln>
                <a:noFill/>
              </a:ln>
              <a:solidFill>
                <a:schemeClr val="bg2">
                  <a:lumMod val="50000"/>
                </a:schemeClr>
              </a:solidFill>
              <a:effectLst/>
              <a:latin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a:ln>
                  <a:noFill/>
                </a:ln>
                <a:solidFill>
                  <a:schemeClr val="bg2">
                    <a:lumMod val="50000"/>
                  </a:schemeClr>
                </a:solidFill>
                <a:effectLst/>
                <a:latin typeface="Times New Roman" pitchFamily="18" charset="0"/>
                <a:cs typeface="Times New Roman" pitchFamily="18" charset="0"/>
                <a:hlinkClick r:id="rId2" tooltip=" nOn-$toP Entertainment Only @ Mumbai Hangout"/>
              </a:rPr>
              <a:t> Make the most of today.</a:t>
            </a:r>
            <a:br>
              <a:rPr kumimoji="0" lang="en-US" sz="4000" b="0" i="0" u="none" strike="noStrike" cap="none" normalizeH="0" baseline="0" dirty="0">
                <a:ln>
                  <a:noFill/>
                </a:ln>
                <a:solidFill>
                  <a:schemeClr val="bg2">
                    <a:lumMod val="50000"/>
                  </a:schemeClr>
                </a:solidFill>
                <a:effectLst/>
                <a:latin typeface="Times New Roman" pitchFamily="18" charset="0"/>
                <a:cs typeface="Times New Roman" pitchFamily="18" charset="0"/>
                <a:hlinkClick r:id="rId2" tooltip=" nOn-$toP Entertainment Only @ Mumbai Hangout"/>
              </a:rPr>
            </a:br>
            <a:r>
              <a:rPr kumimoji="0" lang="en-US" sz="1400" b="0" i="0" u="none" strike="noStrike" cap="none" normalizeH="0" baseline="0" dirty="0">
                <a:ln>
                  <a:noFill/>
                </a:ln>
                <a:solidFill>
                  <a:schemeClr val="bg2">
                    <a:lumMod val="50000"/>
                  </a:schemeClr>
                </a:solidFill>
                <a:effectLst/>
                <a:latin typeface="Times New Roman" pitchFamily="18" charset="0"/>
                <a:cs typeface="Times New Roman" pitchFamily="18" charset="0"/>
                <a:hlinkClick r:id="rId2" tooltip=" nOn-$toP Entertainment Only @ Mumbai Hangout"/>
              </a:rPr>
              <a:t>   </a:t>
            </a:r>
            <a:endParaRPr kumimoji="0" lang="en-US" sz="25200" b="0" i="0" u="none" strike="noStrike" cap="none" normalizeH="0" baseline="0" dirty="0">
              <a:ln>
                <a:noFill/>
              </a:ln>
              <a:solidFill>
                <a:schemeClr val="bg2">
                  <a:lumMod val="50000"/>
                </a:schemeClr>
              </a:solidFill>
              <a:effectLst/>
              <a:latin typeface="Times New Roman" pitchFamily="18" charset="0"/>
              <a:cs typeface="Times New Roman" pitchFamily="18" charset="0"/>
            </a:endParaRPr>
          </a:p>
        </p:txBody>
      </p:sp>
      <p:pic>
        <p:nvPicPr>
          <p:cNvPr id="26627" name="Picture 3"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1371600"/>
            <a:ext cx="9144000" cy="54864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0"/>
            <a:ext cx="7848600" cy="206210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br>
              <a:rPr kumimoji="0" lang="en-US" sz="1400" b="0" i="0" u="none" strike="noStrike" cap="none" normalizeH="0" baseline="0" dirty="0">
                <a:ln>
                  <a:noFill/>
                </a:ln>
                <a:solidFill>
                  <a:srgbClr val="999999"/>
                </a:solidFill>
                <a:effectLst/>
                <a:latin typeface="Times New Roman" pitchFamily="18" charset="0"/>
                <a:cs typeface="Times New Roman" pitchFamily="18" charset="0"/>
                <a:hlinkClick r:id="rId2" tooltip=" nOn-$toP Entertainment Only @ Mumbai Hangout"/>
              </a:rPr>
            </a:br>
            <a:r>
              <a:rPr kumimoji="0" lang="en-US" sz="4000" b="0" i="0" u="none" strike="noStrike" cap="none" normalizeH="0" baseline="0" dirty="0">
                <a:ln>
                  <a:noFill/>
                </a:ln>
                <a:solidFill>
                  <a:srgbClr val="999999"/>
                </a:solidFill>
                <a:effectLst/>
                <a:latin typeface="Times New Roman" pitchFamily="18" charset="0"/>
                <a:cs typeface="Times New Roman" pitchFamily="18" charset="0"/>
                <a:hlinkClick r:id="rId2" tooltip=" nOn-$toP Entertainment Only @ Mumbai Hangout"/>
              </a:rPr>
              <a:t>To realize the value of ONE YEAR,</a:t>
            </a:r>
            <a:endParaRPr kumimoji="0" lang="en-US" sz="3200" b="0" i="0" u="none" strike="noStrike" cap="none" normalizeH="0" baseline="0" dirty="0">
              <a:ln>
                <a:noFill/>
              </a:ln>
              <a:solidFill>
                <a:schemeClr val="tx1"/>
              </a:solidFill>
              <a:effectLst/>
              <a:latin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sz="4000" b="0" i="0" u="none" strike="noStrike" cap="none" normalizeH="0" baseline="0" dirty="0">
                <a:ln>
                  <a:noFill/>
                </a:ln>
                <a:solidFill>
                  <a:srgbClr val="5F497A"/>
                </a:solidFill>
                <a:effectLst/>
                <a:latin typeface="Times New Roman" pitchFamily="18" charset="0"/>
                <a:cs typeface="Times New Roman" pitchFamily="18" charset="0"/>
                <a:hlinkClick r:id="rId2" tooltip=" nOn-$toP Entertainment Only @ Mumbai Hangout"/>
              </a:rPr>
              <a:t> ask a student who failed a grade.</a:t>
            </a:r>
            <a:br>
              <a:rPr kumimoji="0" lang="en-US" sz="4000" b="0" i="0" u="none" strike="noStrike" cap="none" normalizeH="0" baseline="0" dirty="0">
                <a:ln>
                  <a:noFill/>
                </a:ln>
                <a:solidFill>
                  <a:srgbClr val="5F497A"/>
                </a:solidFill>
                <a:effectLst/>
                <a:latin typeface="Times New Roman" pitchFamily="18" charset="0"/>
                <a:cs typeface="Times New Roman" pitchFamily="18" charset="0"/>
                <a:hlinkClick r:id="rId2" tooltip=" nOn-$toP Entertainment Only @ Mumbai Hangout"/>
              </a:rPr>
            </a:br>
            <a:r>
              <a:rPr kumimoji="0" lang="en-US" sz="4000" b="0" i="0" u="none" strike="noStrike" cap="none" normalizeH="0" baseline="0" dirty="0">
                <a:ln>
                  <a:noFill/>
                </a:ln>
                <a:solidFill>
                  <a:srgbClr val="999999"/>
                </a:solidFill>
                <a:effectLst/>
                <a:latin typeface="Times New Roman" pitchFamily="18" charset="0"/>
                <a:cs typeface="Times New Roman" pitchFamily="18" charset="0"/>
                <a:hlinkClick r:id="rId2" tooltip=" nOn-$toP Entertainment Only @ Mumbai Hangout"/>
              </a:rPr>
              <a:t>  </a:t>
            </a:r>
            <a:endParaRPr kumimoji="0" lang="en-US" sz="154700" b="0" i="0" u="none" strike="noStrike" cap="none" normalizeH="0" baseline="0" dirty="0">
              <a:ln>
                <a:noFill/>
              </a:ln>
              <a:solidFill>
                <a:srgbClr val="999999"/>
              </a:solidFill>
              <a:effectLst/>
              <a:latin typeface="Times New Roman" pitchFamily="18" charset="0"/>
              <a:cs typeface="Times New Roman" pitchFamily="18" charset="0"/>
            </a:endParaRPr>
          </a:p>
        </p:txBody>
      </p:sp>
      <p:pic>
        <p:nvPicPr>
          <p:cNvPr id="25602" name="Picture 2"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1676400"/>
            <a:ext cx="9144000" cy="51816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1"/>
            <a:ext cx="9144000" cy="246221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4000" b="0" i="0" strike="noStrike" cap="none" normalizeH="0" baseline="0" dirty="0">
                <a:ln>
                  <a:noFill/>
                </a:ln>
                <a:solidFill>
                  <a:srgbClr val="999999"/>
                </a:solidFill>
                <a:effectLst/>
                <a:latin typeface="Times New Roman" pitchFamily="18" charset="0"/>
                <a:cs typeface="Times New Roman" pitchFamily="18" charset="0"/>
                <a:hlinkClick r:id="rId2" tooltip=" nOn-$toP Entertainment Only @ Mumbai Hangout"/>
              </a:rPr>
              <a:t>     To realize the value of ONE MONTH,</a:t>
            </a:r>
            <a:endParaRPr kumimoji="0" lang="en-US" sz="3200" b="0" i="0" strike="noStrike" cap="none" normalizeH="0" baseline="0" dirty="0">
              <a:ln>
                <a:noFill/>
              </a:ln>
              <a:solidFill>
                <a:schemeClr val="tx1"/>
              </a:solidFill>
              <a:effectLst/>
              <a:latin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4000" b="0" i="0" strike="noStrike" cap="none" normalizeH="0" baseline="0" dirty="0">
                <a:ln>
                  <a:noFill/>
                </a:ln>
                <a:solidFill>
                  <a:srgbClr val="5F497A"/>
                </a:solidFill>
                <a:effectLst/>
                <a:latin typeface="Times New Roman" pitchFamily="18" charset="0"/>
                <a:cs typeface="Times New Roman" pitchFamily="18" charset="0"/>
              </a:rPr>
              <a:t>                         ask a mother </a:t>
            </a:r>
          </a:p>
          <a:p>
            <a:pPr marL="0" marR="0" lvl="0" indent="0" defTabSz="914400" rtl="0" eaLnBrk="0" fontAlgn="base" latinLnBrk="0" hangingPunct="0">
              <a:lnSpc>
                <a:spcPct val="100000"/>
              </a:lnSpc>
              <a:spcBef>
                <a:spcPct val="0"/>
              </a:spcBef>
              <a:spcAft>
                <a:spcPct val="0"/>
              </a:spcAft>
              <a:buClrTx/>
              <a:buSzTx/>
              <a:buFontTx/>
              <a:buNone/>
              <a:tabLst/>
            </a:pPr>
            <a:r>
              <a:rPr lang="en-US" sz="4000" dirty="0">
                <a:solidFill>
                  <a:srgbClr val="5F497A"/>
                </a:solidFill>
                <a:latin typeface="Times New Roman" pitchFamily="18" charset="0"/>
                <a:cs typeface="Times New Roman" pitchFamily="18" charset="0"/>
              </a:rPr>
              <a:t>       </a:t>
            </a:r>
            <a:r>
              <a:rPr kumimoji="0" lang="en-US" sz="4000" b="0" i="0" strike="noStrike" cap="none" normalizeH="0" baseline="0" dirty="0">
                <a:ln>
                  <a:noFill/>
                </a:ln>
                <a:solidFill>
                  <a:srgbClr val="5F497A"/>
                </a:solidFill>
                <a:effectLst/>
                <a:latin typeface="Times New Roman" pitchFamily="18" charset="0"/>
                <a:cs typeface="Times New Roman" pitchFamily="18" charset="0"/>
              </a:rPr>
              <a:t>who gave birth to a premature baby.</a:t>
            </a:r>
            <a:br>
              <a:rPr kumimoji="0" lang="en-US" sz="4000" b="0" i="0" strike="noStrike" cap="none" normalizeH="0" baseline="0" dirty="0">
                <a:ln>
                  <a:noFill/>
                </a:ln>
                <a:solidFill>
                  <a:srgbClr val="5F497A"/>
                </a:solidFill>
                <a:effectLst/>
                <a:latin typeface="Times New Roman" pitchFamily="18" charset="0"/>
                <a:cs typeface="Times New Roman" pitchFamily="18" charset="0"/>
              </a:rPr>
            </a:br>
            <a:r>
              <a:rPr kumimoji="0" lang="en-US" sz="40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4000" b="0" i="0" u="none" strike="noStrike" cap="none" normalizeH="0" baseline="0" dirty="0">
                <a:ln>
                  <a:noFill/>
                </a:ln>
                <a:solidFill>
                  <a:srgbClr val="999999"/>
                </a:solidFill>
                <a:effectLst/>
                <a:latin typeface="Times New Roman" pitchFamily="18" charset="0"/>
                <a:cs typeface="Times New Roman" pitchFamily="18" charset="0"/>
              </a:rPr>
              <a:t>  </a:t>
            </a:r>
            <a:endParaRPr kumimoji="0" lang="en-US" sz="154700" b="0" i="0" u="none" strike="noStrike" cap="none" normalizeH="0" baseline="0" dirty="0">
              <a:ln>
                <a:noFill/>
              </a:ln>
              <a:solidFill>
                <a:srgbClr val="999999"/>
              </a:solidFill>
              <a:effectLst/>
              <a:latin typeface="Times New Roman" pitchFamily="18" charset="0"/>
              <a:cs typeface="Times New Roman" pitchFamily="18" charset="0"/>
            </a:endParaRPr>
          </a:p>
        </p:txBody>
      </p:sp>
      <p:pic>
        <p:nvPicPr>
          <p:cNvPr id="1026" name="Picture 2" descr="https://ichef.bbci.co.uk/news/660/cpsprodpb/7DE7/production/_102613223_c0091670-newborn_baby_s_grip_reflex-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981200"/>
            <a:ext cx="7235405"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bcdn-sphotos-c-a.akamaihd.net/hphotos-ak-frc3/s403x403/988364_640250609382778_1190383487_n.jpg"/>
          <p:cNvPicPr>
            <a:picLocks noChangeAspect="1" noChangeArrowheads="1"/>
          </p:cNvPicPr>
          <p:nvPr/>
        </p:nvPicPr>
        <p:blipFill>
          <a:blip r:embed="rId2"/>
          <a:srcRect/>
          <a:stretch>
            <a:fillRect/>
          </a:stretch>
        </p:blipFill>
        <p:spPr bwMode="auto">
          <a:xfrm>
            <a:off x="838200" y="463061"/>
            <a:ext cx="7429498" cy="5861539"/>
          </a:xfrm>
          <a:prstGeom prst="rect">
            <a:avLst/>
          </a:prstGeom>
          <a:noFill/>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8610600" cy="203132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a:ln>
                  <a:noFill/>
                </a:ln>
                <a:solidFill>
                  <a:srgbClr val="999999"/>
                </a:solidFill>
                <a:effectLst/>
                <a:latin typeface="Times New Roman" pitchFamily="18" charset="0"/>
                <a:cs typeface="Times New Roman" pitchFamily="18" charset="0"/>
                <a:hlinkClick r:id="rId2" tooltip=" nOn-$toP Entertainment Only @ Mumbai Hangout"/>
              </a:rPr>
              <a:t>To realize the value of ONE WEEK,</a:t>
            </a:r>
            <a:endParaRPr kumimoji="0" lang="en-US" sz="3600" b="0" i="0" u="none" strike="noStrike" cap="none" normalizeH="0" baseline="0" dirty="0">
              <a:ln>
                <a:noFill/>
              </a:ln>
              <a:solidFill>
                <a:schemeClr val="tx1"/>
              </a:solidFill>
              <a:effectLst/>
              <a:latin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sz="4400" b="0" i="0" u="none" strike="noStrike" cap="none" normalizeH="0" baseline="0" dirty="0">
                <a:ln>
                  <a:noFill/>
                </a:ln>
                <a:solidFill>
                  <a:srgbClr val="5F497A"/>
                </a:solidFill>
                <a:effectLst/>
                <a:latin typeface="Times New Roman" pitchFamily="18" charset="0"/>
                <a:cs typeface="Times New Roman" pitchFamily="18" charset="0"/>
                <a:hlinkClick r:id="rId2" tooltip=" nOn-$toP Entertainment Only @ Mumbai Hangout"/>
              </a:rPr>
              <a:t> ask the editor of a weekly newspaper.</a:t>
            </a:r>
            <a:br>
              <a:rPr kumimoji="0" lang="en-US" sz="4400" b="0" i="0" u="none" strike="noStrike" cap="none" normalizeH="0" baseline="0" dirty="0">
                <a:ln>
                  <a:noFill/>
                </a:ln>
                <a:solidFill>
                  <a:srgbClr val="5F497A"/>
                </a:solidFill>
                <a:effectLst/>
                <a:latin typeface="Times New Roman" pitchFamily="18" charset="0"/>
                <a:cs typeface="Times New Roman" pitchFamily="18" charset="0"/>
                <a:hlinkClick r:id="rId2" tooltip=" nOn-$toP Entertainment Only @ Mumbai Hangout"/>
              </a:rPr>
            </a:br>
            <a:r>
              <a:rPr kumimoji="0" lang="en-US" sz="4400" b="0" i="0" u="none" strike="noStrike" cap="none" normalizeH="0" baseline="0" dirty="0">
                <a:ln>
                  <a:noFill/>
                </a:ln>
                <a:solidFill>
                  <a:srgbClr val="999999"/>
                </a:solidFill>
                <a:effectLst/>
                <a:latin typeface="Times New Roman" pitchFamily="18" charset="0"/>
                <a:cs typeface="Times New Roman" pitchFamily="18" charset="0"/>
                <a:hlinkClick r:id="rId2" tooltip=" nOn-$toP Entertainment Only @ Mumbai Hangout"/>
              </a:rPr>
              <a:t>  </a:t>
            </a:r>
            <a:endParaRPr kumimoji="0" lang="en-US" sz="123000" b="0" i="0" u="none" strike="noStrike" cap="none" normalizeH="0" baseline="0" dirty="0">
              <a:ln>
                <a:noFill/>
              </a:ln>
              <a:solidFill>
                <a:srgbClr val="999999"/>
              </a:solidFill>
              <a:effectLst/>
              <a:latin typeface="Times New Roman" pitchFamily="18" charset="0"/>
              <a:cs typeface="Times New Roman" pitchFamily="18" charset="0"/>
            </a:endParaRPr>
          </a:p>
        </p:txBody>
      </p:sp>
      <p:pic>
        <p:nvPicPr>
          <p:cNvPr id="28674" name="Picture 2"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1778726"/>
            <a:ext cx="5462868" cy="4953000"/>
          </a:xfrm>
          <a:prstGeom prst="rect">
            <a:avLst/>
          </a:prstGeom>
          <a:noFill/>
        </p:spPr>
      </p:pic>
      <p:pic>
        <p:nvPicPr>
          <p:cNvPr id="2050" name="Picture 2" descr="http://www.holdthefrontpage.co.uk/wp-content/uploads/MWN-Presentation-sample-cover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473" y="1371600"/>
            <a:ext cx="4324350" cy="6115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123658"/>
          </a:xfrm>
          <a:prstGeom prst="rect">
            <a:avLst/>
          </a:prstGeom>
        </p:spPr>
        <p:txBody>
          <a:bodyPr wrap="square">
            <a:spAutoFit/>
          </a:bodyPr>
          <a:lstStyle/>
          <a:p>
            <a:pPr lvl="0" algn="ctr" fontAlgn="base">
              <a:spcBef>
                <a:spcPct val="0"/>
              </a:spcBef>
              <a:spcAft>
                <a:spcPct val="0"/>
              </a:spcAft>
            </a:pPr>
            <a:r>
              <a:rPr lang="en-US" sz="4400" dirty="0">
                <a:solidFill>
                  <a:schemeClr val="accent4">
                    <a:lumMod val="75000"/>
                  </a:schemeClr>
                </a:solidFill>
                <a:latin typeface="Times New Roman" pitchFamily="18" charset="0"/>
                <a:cs typeface="Times New Roman" pitchFamily="18" charset="0"/>
                <a:hlinkClick r:id="rId2" tooltip=" nOn-$toP Entertainment Only @ Mumbai Hangout"/>
              </a:rPr>
              <a:t>    To realize the value of ONE DAY, ask the daily wage worker</a:t>
            </a:r>
            <a:endParaRPr lang="en-US" sz="3600" dirty="0">
              <a:solidFill>
                <a:schemeClr val="accent4">
                  <a:lumMod val="75000"/>
                </a:schemeClr>
              </a:solidFill>
              <a:latin typeface="Arial" pitchFamily="34" charset="0"/>
            </a:endParaRPr>
          </a:p>
          <a:p>
            <a:pPr lvl="0" algn="r" eaLnBrk="0" fontAlgn="base" hangingPunct="0">
              <a:spcBef>
                <a:spcPct val="0"/>
              </a:spcBef>
              <a:spcAft>
                <a:spcPct val="0"/>
              </a:spcAft>
            </a:pPr>
            <a:r>
              <a:rPr lang="en-US" sz="4400" dirty="0">
                <a:solidFill>
                  <a:schemeClr val="accent4">
                    <a:lumMod val="75000"/>
                  </a:schemeClr>
                </a:solidFill>
                <a:latin typeface="Times New Roman" pitchFamily="18" charset="0"/>
                <a:cs typeface="Times New Roman" pitchFamily="18" charset="0"/>
              </a:rPr>
              <a:t> </a:t>
            </a:r>
            <a:endParaRPr lang="en-US" u="sng" dirty="0">
              <a:solidFill>
                <a:schemeClr val="accent4">
                  <a:lumMod val="75000"/>
                </a:schemeClr>
              </a:solidFill>
            </a:endParaRPr>
          </a:p>
        </p:txBody>
      </p:sp>
      <p:pic>
        <p:nvPicPr>
          <p:cNvPr id="1028" name="Picture 4" descr="http://www.ekantipur.com/uploads/tkp/news/2011/gallery_10_19/farmers_20111020091441.jpg"/>
          <p:cNvPicPr>
            <a:picLocks noChangeAspect="1" noChangeArrowheads="1"/>
          </p:cNvPicPr>
          <p:nvPr/>
        </p:nvPicPr>
        <p:blipFill>
          <a:blip r:embed="rId3"/>
          <a:srcRect/>
          <a:stretch>
            <a:fillRect/>
          </a:stretch>
        </p:blipFill>
        <p:spPr bwMode="auto">
          <a:xfrm>
            <a:off x="1117600" y="1447800"/>
            <a:ext cx="6908800" cy="51816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0" y="457199"/>
            <a:ext cx="9144000" cy="203132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a:ln>
                  <a:noFill/>
                </a:ln>
                <a:solidFill>
                  <a:srgbClr val="999999"/>
                </a:solidFill>
                <a:effectLst/>
                <a:latin typeface="Times New Roman" pitchFamily="18" charset="0"/>
                <a:cs typeface="Times New Roman" pitchFamily="18" charset="0"/>
                <a:hlinkClick r:id="rId2" tooltip=" nOn-$toP Entertainment Only @ Mumbai Hangout"/>
              </a:rPr>
              <a:t>To realize the value of ONE HOUR,</a:t>
            </a:r>
            <a:endParaRPr kumimoji="0" lang="en-US" sz="3600" b="0"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400" b="0" i="0" u="none" strike="noStrike" cap="none" normalizeH="0" baseline="0" dirty="0">
                <a:ln>
                  <a:noFill/>
                </a:ln>
                <a:solidFill>
                  <a:srgbClr val="5F497A"/>
                </a:solidFill>
                <a:effectLst/>
                <a:latin typeface="Times New Roman" pitchFamily="18" charset="0"/>
                <a:cs typeface="Times New Roman" pitchFamily="18" charset="0"/>
                <a:hlinkClick r:id="rId2" tooltip=" nOn-$toP Entertainment Only @ Mumbai Hangout"/>
              </a:rPr>
              <a:t> ask the friends who are waiting to meet.</a:t>
            </a:r>
            <a:br>
              <a:rPr kumimoji="0" lang="en-US" sz="4400" b="0" i="0" u="none" strike="noStrike" cap="none" normalizeH="0" baseline="0" dirty="0">
                <a:ln>
                  <a:noFill/>
                </a:ln>
                <a:solidFill>
                  <a:srgbClr val="5F497A"/>
                </a:solidFill>
                <a:effectLst/>
                <a:latin typeface="Times New Roman" pitchFamily="18" charset="0"/>
                <a:cs typeface="Times New Roman" pitchFamily="18" charset="0"/>
                <a:hlinkClick r:id="rId2" tooltip=" nOn-$toP Entertainment Only @ Mumbai Hangout"/>
              </a:rPr>
            </a:br>
            <a:r>
              <a:rPr kumimoji="0" lang="en-US" sz="4400" b="0" i="0" u="none" strike="noStrike" cap="none" normalizeH="0" baseline="0" dirty="0">
                <a:ln>
                  <a:noFill/>
                </a:ln>
                <a:solidFill>
                  <a:srgbClr val="000000"/>
                </a:solidFill>
                <a:effectLst/>
                <a:latin typeface="Times New Roman" pitchFamily="18" charset="0"/>
                <a:cs typeface="Times New Roman" pitchFamily="18" charset="0"/>
                <a:hlinkClick r:id="rId2" tooltip=" nOn-$toP Entertainment Only @ Mumbai Hangout"/>
              </a:rPr>
              <a:t> </a:t>
            </a:r>
            <a:r>
              <a:rPr kumimoji="0" lang="en-US" sz="4400" b="0" i="0" u="none" strike="noStrike" cap="none" normalizeH="0" baseline="0" dirty="0">
                <a:ln>
                  <a:noFill/>
                </a:ln>
                <a:solidFill>
                  <a:srgbClr val="999999"/>
                </a:solidFill>
                <a:effectLst/>
                <a:latin typeface="Times New Roman" pitchFamily="18" charset="0"/>
                <a:cs typeface="Times New Roman" pitchFamily="18" charset="0"/>
                <a:hlinkClick r:id="rId2" tooltip=" nOn-$toP Entertainment Only @ Mumbai Hangout"/>
              </a:rPr>
              <a:t>  </a:t>
            </a:r>
            <a:endParaRPr kumimoji="0" lang="en-US" sz="124100" b="0" i="0" u="none" strike="noStrike" cap="none" normalizeH="0" baseline="0" dirty="0">
              <a:ln>
                <a:noFill/>
              </a:ln>
              <a:solidFill>
                <a:srgbClr val="999999"/>
              </a:solidFill>
              <a:effectLst/>
              <a:latin typeface="Times New Roman" pitchFamily="18" charset="0"/>
              <a:cs typeface="Times New Roman" pitchFamily="18" charset="0"/>
            </a:endParaRPr>
          </a:p>
        </p:txBody>
      </p:sp>
      <p:pic>
        <p:nvPicPr>
          <p:cNvPr id="27650" name="Picture 2"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2362200"/>
            <a:ext cx="9144000" cy="44958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2031326"/>
          </a:xfrm>
          <a:prstGeom prst="rect">
            <a:avLst/>
          </a:prstGeom>
        </p:spPr>
        <p:txBody>
          <a:bodyPr wrap="square">
            <a:spAutoFit/>
          </a:bodyPr>
          <a:lstStyle/>
          <a:p>
            <a:pPr algn="ctr"/>
            <a:br>
              <a:rPr lang="en-US" dirty="0">
                <a:hlinkClick r:id="rId2" tooltip=" nOn-$toP Entertainment Only @ Mumbai Hangout"/>
              </a:rPr>
            </a:br>
            <a:r>
              <a:rPr lang="en-US" sz="3600" dirty="0">
                <a:hlinkClick r:id="rId2" tooltip=" nOn-$toP Entertainment Only @ Mumbai Hangout"/>
              </a:rPr>
              <a:t>To realize the value of ONE MINUTE,</a:t>
            </a:r>
            <a:endParaRPr lang="en-US" sz="3600" dirty="0"/>
          </a:p>
          <a:p>
            <a:pPr algn="ctr"/>
            <a:r>
              <a:rPr lang="en-US" sz="3600" dirty="0">
                <a:hlinkClick r:id="rId2" tooltip=" nOn-$toP Entertainment Only @ Mumbai Hangout"/>
              </a:rPr>
              <a:t> ask a person who missed the train.</a:t>
            </a:r>
            <a:br>
              <a:rPr lang="en-US" sz="3600" dirty="0">
                <a:hlinkClick r:id="rId2" tooltip=" nOn-$toP Entertainment Only @ Mumbai Hangout"/>
              </a:rPr>
            </a:br>
            <a:endParaRPr lang="en-US" sz="3600" dirty="0"/>
          </a:p>
        </p:txBody>
      </p:sp>
      <p:pic>
        <p:nvPicPr>
          <p:cNvPr id="31747" name="Picture 3"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1600200"/>
            <a:ext cx="9144000" cy="5274906"/>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57200"/>
            <a:ext cx="9067800" cy="1754326"/>
          </a:xfrm>
          <a:prstGeom prst="rect">
            <a:avLst/>
          </a:prstGeom>
        </p:spPr>
        <p:txBody>
          <a:bodyPr wrap="square">
            <a:spAutoFit/>
          </a:bodyPr>
          <a:lstStyle/>
          <a:p>
            <a:pPr algn="ctr"/>
            <a:r>
              <a:rPr lang="en-US" sz="3600" dirty="0">
                <a:hlinkClick r:id="rId2" tooltip=" nOn-$toP Entertainment Only @ Mumbai Hangout"/>
              </a:rPr>
              <a:t>To realize the value of ONE SECOND,</a:t>
            </a:r>
            <a:endParaRPr lang="en-US" sz="3600" dirty="0"/>
          </a:p>
          <a:p>
            <a:pPr algn="ctr"/>
            <a:r>
              <a:rPr lang="en-US" sz="3600" dirty="0">
                <a:hlinkClick r:id="rId2" tooltip=" nOn-$toP Entertainment Only @ Mumbai Hangout"/>
              </a:rPr>
              <a:t> ask a person who just avoided an accident.</a:t>
            </a:r>
            <a:br>
              <a:rPr lang="en-US" sz="3600" dirty="0">
                <a:hlinkClick r:id="rId2" tooltip=" nOn-$toP Entertainment Only @ Mumbai Hangout"/>
              </a:rPr>
            </a:br>
            <a:endParaRPr lang="en-US" sz="3600" dirty="0"/>
          </a:p>
        </p:txBody>
      </p:sp>
      <p:pic>
        <p:nvPicPr>
          <p:cNvPr id="30722" name="Picture 2"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0" y="1828800"/>
            <a:ext cx="9144000" cy="50292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2616101"/>
          </a:xfrm>
          <a:prstGeom prst="rect">
            <a:avLst/>
          </a:prstGeom>
        </p:spPr>
        <p:txBody>
          <a:bodyPr wrap="square">
            <a:spAutoFit/>
          </a:bodyPr>
          <a:lstStyle/>
          <a:p>
            <a:r>
              <a:rPr lang="en-US" sz="3200" dirty="0">
                <a:hlinkClick r:id="rId2" tooltip=" nOn-$toP Entertainment Only @ Mumbai Hangout"/>
              </a:rPr>
              <a:t>Treasure every moment that you have! </a:t>
            </a:r>
          </a:p>
          <a:p>
            <a:r>
              <a:rPr lang="en-US" sz="3200" dirty="0">
                <a:hlinkClick r:id="rId2" tooltip=" nOn-$toP Entertainment Only @ Mumbai Hangout"/>
              </a:rPr>
              <a:t>And reassure it more because you shared it with someone special, special enough to spend your time.</a:t>
            </a:r>
            <a:br>
              <a:rPr lang="en-US" sz="3200" dirty="0">
                <a:hlinkClick r:id="rId2" tooltip=" nOn-$toP Entertainment Only @ Mumbai Hangout"/>
              </a:rPr>
            </a:br>
            <a:br>
              <a:rPr lang="en-US" sz="3200" dirty="0">
                <a:hlinkClick r:id="rId2" tooltip=" nOn-$toP Entertainment Only @ Mumbai Hangout"/>
              </a:rPr>
            </a:br>
            <a:br>
              <a:rPr lang="en-US" dirty="0">
                <a:hlinkClick r:id="rId2" tooltip=" nOn-$toP Entertainment Only @ Mumbai Hangout"/>
              </a:rPr>
            </a:br>
            <a:endParaRPr lang="en-US" dirty="0"/>
          </a:p>
        </p:txBody>
      </p:sp>
      <p:pic>
        <p:nvPicPr>
          <p:cNvPr id="33795" name="Picture 3" descr="Visit Us @ www.MumbaiHangOut.Org">
            <a:hlinkClick r:id="rId2" tooltip=" nOn-$toP Entertainment Only @ Mumbai Hangout"/>
          </p:cNvPr>
          <p:cNvPicPr>
            <a:picLocks noChangeAspect="1" noChangeArrowheads="1"/>
          </p:cNvPicPr>
          <p:nvPr/>
        </p:nvPicPr>
        <p:blipFill>
          <a:blip r:embed="rId3"/>
          <a:srcRect/>
          <a:stretch>
            <a:fillRect/>
          </a:stretch>
        </p:blipFill>
        <p:spPr bwMode="auto">
          <a:xfrm>
            <a:off x="1143000" y="1752600"/>
            <a:ext cx="6629400" cy="5105399"/>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DB22-88AC-4467-A037-873387CCB713}"/>
              </a:ext>
            </a:extLst>
          </p:cNvPr>
          <p:cNvSpPr>
            <a:spLocks noGrp="1"/>
          </p:cNvSpPr>
          <p:nvPr>
            <p:ph type="title"/>
          </p:nvPr>
        </p:nvSpPr>
        <p:spPr>
          <a:xfrm>
            <a:off x="457200" y="274638"/>
            <a:ext cx="8229600" cy="563562"/>
          </a:xfrm>
        </p:spPr>
        <p:txBody>
          <a:bodyPr>
            <a:normAutofit fontScale="90000"/>
          </a:bodyPr>
          <a:lstStyle/>
          <a:p>
            <a:r>
              <a:rPr lang="en-US" dirty="0">
                <a:solidFill>
                  <a:srgbClr val="002060"/>
                </a:solidFill>
              </a:rPr>
              <a:t>General Adaptation Syndrome</a:t>
            </a:r>
            <a:endParaRPr lang="en-IN" dirty="0">
              <a:solidFill>
                <a:srgbClr val="002060"/>
              </a:solidFill>
            </a:endParaRPr>
          </a:p>
        </p:txBody>
      </p:sp>
      <p:sp>
        <p:nvSpPr>
          <p:cNvPr id="3" name="Content Placeholder 2">
            <a:extLst>
              <a:ext uri="{FF2B5EF4-FFF2-40B4-BE49-F238E27FC236}">
                <a16:creationId xmlns:a16="http://schemas.microsoft.com/office/drawing/2014/main" id="{EBF56283-4148-4ABE-9EE3-40139D924DBF}"/>
              </a:ext>
            </a:extLst>
          </p:cNvPr>
          <p:cNvSpPr>
            <a:spLocks noGrp="1"/>
          </p:cNvSpPr>
          <p:nvPr>
            <p:ph idx="1"/>
          </p:nvPr>
        </p:nvSpPr>
        <p:spPr>
          <a:xfrm>
            <a:off x="457200" y="1219200"/>
            <a:ext cx="8229600" cy="5638800"/>
          </a:xfrm>
        </p:spPr>
        <p:txBody>
          <a:bodyPr>
            <a:normAutofit/>
          </a:bodyPr>
          <a:lstStyle/>
          <a:p>
            <a:endParaRPr lang="en-US" sz="2400" dirty="0"/>
          </a:p>
          <a:p>
            <a:endParaRPr lang="en-US" sz="2400" dirty="0"/>
          </a:p>
          <a:p>
            <a:endParaRPr lang="en-US" sz="2400" dirty="0"/>
          </a:p>
          <a:p>
            <a:endParaRPr lang="en-US" sz="2400" dirty="0"/>
          </a:p>
          <a:p>
            <a:pPr marL="0" indent="0">
              <a:buNone/>
            </a:pPr>
            <a:endParaRPr lang="en-US" sz="2400" dirty="0"/>
          </a:p>
          <a:p>
            <a:pPr marL="0" indent="0">
              <a:buNone/>
            </a:pPr>
            <a:r>
              <a:rPr lang="en-US" sz="2400" dirty="0"/>
              <a:t>                In Hans Selye’s theory, G.A.S. had </a:t>
            </a:r>
            <a:r>
              <a:rPr lang="en-US" sz="2800" b="1" dirty="0">
                <a:solidFill>
                  <a:srgbClr val="002060"/>
                </a:solidFill>
              </a:rPr>
              <a:t>3</a:t>
            </a:r>
            <a:r>
              <a:rPr lang="en-US" sz="2400" dirty="0"/>
              <a:t> </a:t>
            </a:r>
            <a:r>
              <a:rPr lang="en-US" sz="2800" b="1" dirty="0">
                <a:solidFill>
                  <a:srgbClr val="002060"/>
                </a:solidFill>
              </a:rPr>
              <a:t>stages.</a:t>
            </a:r>
            <a:endParaRPr lang="en-US" sz="2400" b="1" dirty="0">
              <a:solidFill>
                <a:srgbClr val="002060"/>
              </a:solidFill>
            </a:endParaRPr>
          </a:p>
          <a:p>
            <a:pPr marL="0" indent="0">
              <a:buNone/>
            </a:pPr>
            <a:r>
              <a:rPr lang="en-US" sz="2400" dirty="0">
                <a:solidFill>
                  <a:srgbClr val="C00000"/>
                </a:solidFill>
              </a:rPr>
              <a:t>                                 </a:t>
            </a:r>
            <a:r>
              <a:rPr lang="en-US" sz="2800" b="1" dirty="0">
                <a:solidFill>
                  <a:srgbClr val="C00000"/>
                </a:solidFill>
              </a:rPr>
              <a:t>Stage 1 : Alarm reaction</a:t>
            </a:r>
            <a:endParaRPr lang="en-US" sz="2400" b="1" dirty="0">
              <a:solidFill>
                <a:srgbClr val="C00000"/>
              </a:solidFill>
            </a:endParaRPr>
          </a:p>
          <a:p>
            <a:r>
              <a:rPr lang="en-US" sz="2400" dirty="0"/>
              <a:t>This is the immediate reaction to a stressor. </a:t>
            </a:r>
          </a:p>
          <a:p>
            <a:r>
              <a:rPr lang="en-US" sz="2400" dirty="0"/>
              <a:t>In the initial phase of stress, </a:t>
            </a:r>
          </a:p>
          <a:p>
            <a:pPr marL="0" indent="0">
              <a:buNone/>
            </a:pPr>
            <a:r>
              <a:rPr lang="en-US" sz="2400" dirty="0"/>
              <a:t>     humans exhibit a </a:t>
            </a:r>
            <a:r>
              <a:rPr lang="en-US" sz="2400" b="1" dirty="0">
                <a:solidFill>
                  <a:srgbClr val="C00000"/>
                </a:solidFill>
              </a:rPr>
              <a:t>“fight </a:t>
            </a:r>
            <a:r>
              <a:rPr lang="en-US" sz="2400" dirty="0"/>
              <a:t>or </a:t>
            </a:r>
            <a:r>
              <a:rPr lang="en-US" sz="2400" b="1" dirty="0">
                <a:solidFill>
                  <a:schemeClr val="accent3">
                    <a:lumMod val="50000"/>
                  </a:schemeClr>
                </a:solidFill>
              </a:rPr>
              <a:t>flight”</a:t>
            </a:r>
            <a:r>
              <a:rPr lang="en-US" sz="2400" dirty="0"/>
              <a:t> response. </a:t>
            </a:r>
          </a:p>
          <a:p>
            <a:r>
              <a:rPr lang="en-US" sz="2400" dirty="0"/>
              <a:t>This stage takes energy away from other systems (e.g. immune system) increasing our vulnerability to illness.</a:t>
            </a:r>
            <a:endParaRPr lang="en-IN" sz="2400" dirty="0"/>
          </a:p>
        </p:txBody>
      </p:sp>
      <p:pic>
        <p:nvPicPr>
          <p:cNvPr id="5" name="Picture 4">
            <a:extLst>
              <a:ext uri="{FF2B5EF4-FFF2-40B4-BE49-F238E27FC236}">
                <a16:creationId xmlns:a16="http://schemas.microsoft.com/office/drawing/2014/main" id="{AFBD4859-D0F6-4879-8A04-00381EE12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391" y="1021816"/>
            <a:ext cx="2963217" cy="2407184"/>
          </a:xfrm>
          <a:prstGeom prst="rect">
            <a:avLst/>
          </a:prstGeom>
        </p:spPr>
      </p:pic>
    </p:spTree>
    <p:extLst>
      <p:ext uri="{BB962C8B-B14F-4D97-AF65-F5344CB8AC3E}">
        <p14:creationId xmlns:p14="http://schemas.microsoft.com/office/powerpoint/2010/main" val="1549125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610600" cy="3170099"/>
          </a:xfrm>
          <a:prstGeom prst="rect">
            <a:avLst/>
          </a:prstGeom>
        </p:spPr>
        <p:txBody>
          <a:bodyPr wrap="square">
            <a:spAutoFit/>
          </a:bodyPr>
          <a:lstStyle/>
          <a:p>
            <a:r>
              <a:rPr lang="en-US" sz="4000" i="1" dirty="0">
                <a:hlinkClick r:id="rId2" tooltip=" nOn-$toP Entertainment Only @ Mumbai Hangout"/>
              </a:rPr>
              <a:t>Remember that time waits for no one.</a:t>
            </a:r>
            <a:br>
              <a:rPr lang="en-US" sz="4000" i="1" dirty="0">
                <a:hlinkClick r:id="rId2" tooltip=" nOn-$toP Entertainment Only @ Mumbai Hangout"/>
              </a:rPr>
            </a:br>
            <a:r>
              <a:rPr lang="en-US" sz="4000" dirty="0">
                <a:hlinkClick r:id="rId2" tooltip=" nOn-$toP Entertainment Only @ Mumbai Hangout"/>
              </a:rPr>
              <a:t>Yesterday is history.</a:t>
            </a:r>
            <a:br>
              <a:rPr lang="en-US" sz="4000" dirty="0">
                <a:hlinkClick r:id="rId2" tooltip=" nOn-$toP Entertainment Only @ Mumbai Hangout"/>
              </a:rPr>
            </a:br>
            <a:r>
              <a:rPr lang="en-US" sz="4000" dirty="0">
                <a:hlinkClick r:id="rId2" tooltip=" nOn-$toP Entertainment Only @ Mumbai Hangout"/>
              </a:rPr>
              <a:t>Tomorrow is mystery.</a:t>
            </a:r>
            <a:br>
              <a:rPr lang="en-US" sz="4000" dirty="0">
                <a:hlinkClick r:id="rId2" tooltip=" nOn-$toP Entertainment Only @ Mumbai Hangout"/>
              </a:rPr>
            </a:br>
            <a:r>
              <a:rPr lang="en-US" sz="4000" dirty="0">
                <a:hlinkClick r:id="rId2" tooltip=" nOn-$toP Entertainment Only @ Mumbai Hangout"/>
              </a:rPr>
              <a:t>Today is a gift.</a:t>
            </a:r>
            <a:br>
              <a:rPr lang="en-US" sz="4000" dirty="0">
                <a:hlinkClick r:id="rId2" tooltip=" nOn-$toP Entertainment Only @ Mumbai Hangout"/>
              </a:rPr>
            </a:br>
            <a:r>
              <a:rPr lang="en-US" sz="4000" dirty="0">
                <a:hlinkClick r:id="rId2" tooltip=" nOn-$toP Entertainment Only @ Mumbai Hangout"/>
              </a:rPr>
              <a:t>That's why it's called the PRESENT!</a:t>
            </a:r>
            <a:endParaRPr lang="en-US" sz="4000" dirty="0"/>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238499"/>
            <a:ext cx="4343400" cy="3619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0"/>
            <a:ext cx="9144000" cy="6858000"/>
          </a:xfrm>
        </p:spPr>
        <p:txBody>
          <a:bodyPr>
            <a:normAutofit/>
          </a:bodyPr>
          <a:lstStyle/>
          <a:p>
            <a:r>
              <a:rPr lang="en-US" sz="6700" b="1" dirty="0">
                <a:solidFill>
                  <a:schemeClr val="bg2">
                    <a:lumMod val="75000"/>
                  </a:schemeClr>
                </a:solidFill>
              </a:rPr>
              <a:t>LIFE = TIME</a:t>
            </a:r>
            <a:br>
              <a:rPr lang="en-US" sz="6700" b="1" dirty="0">
                <a:solidFill>
                  <a:schemeClr val="bg2">
                    <a:lumMod val="75000"/>
                  </a:schemeClr>
                </a:solidFill>
              </a:rPr>
            </a:br>
            <a:br>
              <a:rPr lang="en-US" dirty="0"/>
            </a:br>
            <a:r>
              <a:rPr lang="en-US" sz="4900" b="1" dirty="0">
                <a:solidFill>
                  <a:schemeClr val="bg1">
                    <a:lumMod val="85000"/>
                  </a:schemeClr>
                </a:solidFill>
              </a:rPr>
              <a:t>ONE TIME OPPORTUNITY</a:t>
            </a:r>
            <a:br>
              <a:rPr lang="en-US" sz="4900" b="1" dirty="0">
                <a:solidFill>
                  <a:schemeClr val="bg1">
                    <a:lumMod val="85000"/>
                  </a:schemeClr>
                </a:solidFill>
              </a:rPr>
            </a:br>
            <a:br>
              <a:rPr lang="en-US" dirty="0"/>
            </a:br>
            <a:endParaRPr lang="en-US" b="1" dirty="0">
              <a:solidFill>
                <a:srgbClr val="FFFF00"/>
              </a:solidFill>
            </a:endParaRPr>
          </a:p>
        </p:txBody>
      </p:sp>
    </p:spTree>
    <p:extLst>
      <p:ext uri="{BB962C8B-B14F-4D97-AF65-F5344CB8AC3E}">
        <p14:creationId xmlns:p14="http://schemas.microsoft.com/office/powerpoint/2010/main" val="414839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B050"/>
                </a:solidFill>
              </a:rPr>
              <a:t>WORK </a:t>
            </a:r>
            <a:r>
              <a:rPr lang="en-US" b="1" dirty="0">
                <a:solidFill>
                  <a:srgbClr val="C00000"/>
                </a:solidFill>
              </a:rPr>
              <a:t>HARD</a:t>
            </a:r>
            <a:r>
              <a:rPr lang="en-US" b="1" dirty="0">
                <a:solidFill>
                  <a:srgbClr val="00B050"/>
                </a:solidFill>
              </a:rPr>
              <a:t> and </a:t>
            </a:r>
            <a:r>
              <a:rPr lang="en-US" b="1" dirty="0">
                <a:solidFill>
                  <a:srgbClr val="002060"/>
                </a:solidFill>
              </a:rPr>
              <a:t>SMART</a:t>
            </a:r>
          </a:p>
        </p:txBody>
      </p:sp>
      <p:sp>
        <p:nvSpPr>
          <p:cNvPr id="3" name="Content Placeholder 2"/>
          <p:cNvSpPr>
            <a:spLocks noGrp="1"/>
          </p:cNvSpPr>
          <p:nvPr>
            <p:ph idx="1"/>
          </p:nvPr>
        </p:nvSpPr>
        <p:spPr>
          <a:xfrm>
            <a:off x="457200" y="3276600"/>
            <a:ext cx="8229600" cy="3276600"/>
          </a:xfrm>
        </p:spPr>
        <p:txBody>
          <a:bodyPr>
            <a:normAutofit fontScale="92500" lnSpcReduction="10000"/>
          </a:bodyPr>
          <a:lstStyle/>
          <a:p>
            <a:r>
              <a:rPr lang="en-US" dirty="0"/>
              <a:t>Working smart means organizing yourself  so that you invest your  time only In value added activities, contributing towards achieving your goals and objectives.</a:t>
            </a:r>
          </a:p>
          <a:p>
            <a:r>
              <a:rPr lang="en-US" dirty="0"/>
              <a:t>3 types of demand on your time :</a:t>
            </a:r>
          </a:p>
          <a:p>
            <a:pPr>
              <a:buNone/>
            </a:pPr>
            <a:r>
              <a:rPr lang="en-US" dirty="0"/>
              <a:t>    Your time - planning, doing, interacting</a:t>
            </a:r>
          </a:p>
          <a:p>
            <a:pPr>
              <a:buNone/>
            </a:pPr>
            <a:r>
              <a:rPr lang="en-US" dirty="0"/>
              <a:t>    Manage interruptions, Have “ To do” list</a:t>
            </a:r>
          </a:p>
        </p:txBody>
      </p:sp>
      <p:pic>
        <p:nvPicPr>
          <p:cNvPr id="32770" name="Picture 2" descr="http://4.bp.blogspot.com/-gUofzi4fOMo/Ud2KYKIneVI/AAAAAAAABcY/FmhnfTzsWdo/s400/Hard+work+vs+smart+work.jpg"/>
          <p:cNvPicPr>
            <a:picLocks noChangeAspect="1" noChangeArrowheads="1"/>
          </p:cNvPicPr>
          <p:nvPr/>
        </p:nvPicPr>
        <p:blipFill>
          <a:blip r:embed="rId2"/>
          <a:srcRect/>
          <a:stretch>
            <a:fillRect/>
          </a:stretch>
        </p:blipFill>
        <p:spPr bwMode="auto">
          <a:xfrm>
            <a:off x="2209800" y="1295400"/>
            <a:ext cx="4572000" cy="1676400"/>
          </a:xfrm>
          <a:prstGeom prst="rect">
            <a:avLst/>
          </a:prstGeom>
          <a:noFill/>
        </p:spPr>
      </p:pic>
    </p:spTree>
    <p:extLst>
      <p:ext uri="{BB962C8B-B14F-4D97-AF65-F5344CB8AC3E}">
        <p14:creationId xmlns:p14="http://schemas.microsoft.com/office/powerpoint/2010/main" val="3427731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PARETO PRINCIPLE</a:t>
            </a:r>
          </a:p>
        </p:txBody>
      </p:sp>
      <p:pic>
        <p:nvPicPr>
          <p:cNvPr id="4" name="Picture 2" descr="http://www.hetwebsite.org/het/profiles/image/pareto4.gif"/>
          <p:cNvPicPr>
            <a:picLocks noChangeAspect="1" noChangeArrowheads="1"/>
          </p:cNvPicPr>
          <p:nvPr/>
        </p:nvPicPr>
        <p:blipFill>
          <a:blip r:embed="rId2"/>
          <a:srcRect/>
          <a:stretch>
            <a:fillRect/>
          </a:stretch>
        </p:blipFill>
        <p:spPr bwMode="auto">
          <a:xfrm>
            <a:off x="685800" y="1295400"/>
            <a:ext cx="2076450" cy="2609850"/>
          </a:xfrm>
          <a:prstGeom prst="rect">
            <a:avLst/>
          </a:prstGeom>
          <a:noFill/>
        </p:spPr>
      </p:pic>
      <p:pic>
        <p:nvPicPr>
          <p:cNvPr id="5" name="Picture 6" descr="http://farm4.staticflickr.com/3616/3366611997_95f255e4a3.jpg"/>
          <p:cNvPicPr>
            <a:picLocks noChangeAspect="1" noChangeArrowheads="1"/>
          </p:cNvPicPr>
          <p:nvPr/>
        </p:nvPicPr>
        <p:blipFill>
          <a:blip r:embed="rId3"/>
          <a:srcRect/>
          <a:stretch>
            <a:fillRect/>
          </a:stretch>
        </p:blipFill>
        <p:spPr bwMode="auto">
          <a:xfrm>
            <a:off x="3345297" y="1295400"/>
            <a:ext cx="5510317" cy="5153025"/>
          </a:xfrm>
          <a:prstGeom prst="rect">
            <a:avLst/>
          </a:prstGeom>
          <a:noFill/>
        </p:spPr>
      </p:pic>
      <p:pic>
        <p:nvPicPr>
          <p:cNvPr id="6" name="Picture 4" descr="http://lmlrn.com/wp-content/uploads/2013/05/pareto-principle.jpg"/>
          <p:cNvPicPr>
            <a:picLocks noChangeAspect="1" noChangeArrowheads="1"/>
          </p:cNvPicPr>
          <p:nvPr/>
        </p:nvPicPr>
        <p:blipFill>
          <a:blip r:embed="rId4"/>
          <a:srcRect/>
          <a:stretch>
            <a:fillRect/>
          </a:stretch>
        </p:blipFill>
        <p:spPr bwMode="auto">
          <a:xfrm>
            <a:off x="228600" y="4267200"/>
            <a:ext cx="3038475" cy="2247901"/>
          </a:xfrm>
          <a:prstGeom prst="rect">
            <a:avLst/>
          </a:prstGeom>
          <a:noFill/>
        </p:spPr>
      </p:pic>
    </p:spTree>
    <p:extLst>
      <p:ext uri="{BB962C8B-B14F-4D97-AF65-F5344CB8AC3E}">
        <p14:creationId xmlns:p14="http://schemas.microsoft.com/office/powerpoint/2010/main" val="2760092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Placeholder 2"/>
          <p:cNvSpPr>
            <a:spLocks/>
          </p:cNvSpPr>
          <p:nvPr/>
        </p:nvSpPr>
        <p:spPr bwMode="auto">
          <a:xfrm>
            <a:off x="466725" y="1801813"/>
            <a:ext cx="7197725" cy="4506912"/>
          </a:xfrm>
          <a:prstGeom prst="rect">
            <a:avLst/>
          </a:prstGeom>
          <a:noFill/>
          <a:ln w="9525">
            <a:noFill/>
            <a:miter lim="800000"/>
            <a:headEnd/>
            <a:tailEnd/>
          </a:ln>
        </p:spPr>
        <p:txBody>
          <a:bodyPr lIns="0" tIns="0" rIns="0" bIns="0"/>
          <a:lstStyle/>
          <a:p>
            <a:pPr marL="192088" indent="-192088">
              <a:spcBef>
                <a:spcPct val="20000"/>
              </a:spcBef>
            </a:pPr>
            <a:endParaRPr lang="en-GB" sz="2200" b="1" dirty="0">
              <a:latin typeface="Arial" pitchFamily="34" charset="0"/>
            </a:endParaRPr>
          </a:p>
        </p:txBody>
      </p:sp>
      <p:sp>
        <p:nvSpPr>
          <p:cNvPr id="2" name="AutoShape 2" descr="data:image/jpeg;base64,/9j/4AAQSkZJRgABAQAAAQABAAD/2wCEAAkGBxESDxUPEg8VDhQVEA0OEBUPEBEPEBEOFBQWGBgRFBQYHCggGBolHRUWITQhJSkrLjEuFx8/OTYsNygtLisBCgoKDg0OGhAQGywkHCQsLCwsLCwsLC8sLDIsLC0sLCwsLCwsLCwsLCwsLCwsLCwsLCwsLCwsLC0sLCwsLCwsLf/AABEIAOAA4QMBEQACEQEDEQH/xAAcAAEAAQUBAQAAAAAAAAAAAAAABwIDBAUGAQj/xABDEAACAgEBBAcDCQUGBwEAAAABAgADEQQFEiExBgcTQVFhgSJxkRQjMkJScpKhsTNigqLBQ1NjssLhFRY0RHPR8CT/xAAbAQEAAgMBAQAAAAAAAAAAAAAAAQQCAwUGB//EADYRAQACAQIEAgkDAQkBAAAAAAABAgMEEQUhMUESURMyYXGBkaGx0SLB4QYUIzNCQ1Ny8PEV/9oADAMBAAIRAxEAPwCcYCAgICAgICAgIFm/VVpxexa/vuq/rImYjqzpjvf1YmfdDW3dKdAvA62j0uRv0MwnNjjvC1Xh2rt0x2+UrB6abOH/AHlfpvH9BMfT4/Nn/wDJ1n+3KpOmOzz/AN7UPvNu/rJ9Pj80TwvWR/pz8mw0u19Nb+z1NVv3LUc/kZnF6z0lXyabNj9ekx74lmzJoICAgICAgICAgICAgICAgICAgIFNjhQWYhQBkkkAAeJMJiJmdocjtjrF0VOVrJ1bf4OOzz52HgR93MrX1VK9Obsafgepy87/AKI9vX5fnZx+0esvWWZFS16Yd2B21g/ib2f5ZXtqrz05O1h4BpqevM2n5R8o5/Vzms2/q7f2mrufy7VkX8C4H5TTOS89Zl0sei0+P1MdY+G/1neWtKjOccfHvmta3no9khCCB4VB5jPvkJiZhn6DbGpox2WptqxyC2NufgPsn4TOt7V6Sr5dLgy/4lIn4c/n1dXsnrN1SYF9aaleGWX5m338PZPuwJYpq7R63NyNR/T+C/PFM1n5x+frLvtg9LdJq8LXZuWf3VuEs9Byb+EmW8eal+nV5/V8M1Gm53jevnHOP4+Ozeza55AQEBAQEBAQEBAQEBAQEDmulnTGjRDc/bXkZWpTjdB5NY31R+Z8O+aMueuPl3dTh/C8urnxdKef48/siTb3SLU6xs3W5XOVrT2aV9y958zkzn3y2v1ew0uhwaWP7uOfnPX5/jZqpgtkgJIQEBAQEBmAzA9z/Qj3+MDtei3WFdQRVqSdTVwG8eN9Y8c/2g8jx8zylnFqZrytzhwtfwTHm3vh/Tby7T+Pt7O6WNDrK7q1tqcWIwyrKcg/+j5ToVtFo3h5HLivivNLxtML8lrICAgICAgICAgICAgch0/6XfI6+xqIOodcjPEVV8u0I7zzwPI+GDXz5vBG0dXZ4Twz+1W8eT1I+s+X5Q1bYzMXZi7MSzMxLMzHmSTzM5szu9rWsViKxG0QpkMiEEJIFl9Uo8/dMorLVbNWFo6s9wH6yfC1TnntCn5U3l8JPhhj6eyoak+UeGExnsurqR38PzExmrZXPWeq8DMW4hJA9kodB0O6T2aG7OS1DkdtXz8u0Qdzj8wMeBG3DlnHPsc7iPD6avH5XjpP7T7Pt1895x0962ItiMHVlV0ZeIZSMgidSJiY3h4O9LUtNbRtMdVySxICAgICAgICAgIGPr9WtNT3OcLWj2N91QSf0kWtFYmZbMWK2XJXHXrM7fN89bT176i99RYcvYxc94Ucgo8gAB6Tj2tNpmZfR8GGuHHXHTpEbfz8erGkNpASB4YGBZqC/Lgvd5+Zm2K7KOTL4p9i3MmrczCN3mYN3u9CNzMJ3NNqCtm6fot+R8ZhaG/Dk2nbs2kwXSAkBAlLqi2wWrs0bHPZ/PVZ/umPtKPINx/jl/SX3iavJ/1DpYreuevflPvjp84+yRJcebICAgICAgICAgIHKdZ95TZdoHDfaiv0Nikj4AiV9TO2OXX4HSLayu/aJn6IUnMe5ICAkCxrzipvdj0JmVerXl9SWCBgAeQm5zd1JMCkuPGEqxU54hGPuRiP0k7MfFHmts2Dg8D58DIT1VBoHnZFnXHj8AOOZFuUM8cTa0Q3M07umQEBA6vqvtK7TQD61V6H3bu9+qiWNNP95DkccrE6O3smJ/b901zpvDEBAQEBAQEBAQEDluszTl9l2447jU2+i2Lk/DMr6mN8cutwS8V1ld++8fSUJZnMe53h5mNpR44MydmPpFJeNmM5JW7eKkeIImUQwveZiXmh2bbqLeyqTePMk8FRftMe4TdETM8nNvkrSN7O82P1fUKAbydQ3eOKVj3AcT6n0m2Mcd1DJrLz6vKHVaPYlNYxXSlf3EVfzAmcVVbZJnrLMOkk7MPFDF1ezUcbrorjwdQw+BkTDZW+3Rx+3ug1DKXp/wDzsAW7+yOPFfq+8fAzXakLeLVXidp5/dxOmo3RxwT5cRjylS1t3osGLwRvPVemDcQEBJHadU2lLbQazHCuiwk+DuVUD4b/AMJZ0kb339jh/wBQZIrpYr3m0fT/ALCYp0niyAgICAgICAgICBibX0gu09tJ5WVW1fiUj+sxvG9Zhu0+SceWt47TE/J854I4EYPIjwPeJyH0Ll2UkyR4TCFJMIUlsSUTzS10W2ItFAUD2jh7D3s5/oOQ90uVrs8xmyze28ulp082RCpbIyVomWzVOR6aY2IusWVSJhsrdGnTjpAHY6Wo+wpxcw+uw/sx+6O/xPkONLPk3/TD03DNH4YjLeOfaPL2/hyErOwQEBAQJk6rtk9jozYww9z77eIReCr6e16kzpaWnhrv5vF8e1Hpc8UjpWPv1/Z2UtOGQEBAQEBAQEBAQKLuUiWVer5+6WabstdfXjA7VnHus9sf5sek5eSNrzD3ujyePT0t7Pty/Zpy0wWVBeEKGtA74Qy9PsvU3DFemtsyCAVqfd/FjEyitp6Q02z46c7WiPinnZuhYIu8MHdXI7wcToVq8hlzRvybOujE2bKs33XOzjZh4lDrDKJcX1h7e+TUims4ttDAEc66uTP7+4ep7pV1GTwxtHWXc4Ro/T5PHb1a/We0fn+UTCc9697CHkD2AhLZbE0e/YGIyARgfafuEzpXeVbUZPDXZOuyKdypU+yoHr3n4zrUjaNngNVfx5Jt5yz5mrEBAQEBAQEBAQEDwiBHnTToFdq9WL6rK60NSI+/vFt9S3EKBx4Ed45SplwTa28PQaDi2PBh8F4nfdgaXqqX+11Tt/4kWsfzb0xjTect1+OTPqVj48/w3Ok6u9CnOk2nxtsdv5QQPymyMFY7Kl+LZ7f5tvdDe6Ho/p6v2enrq+5Win4gTZGOI6Qp5NZkv61pn4tnVpQJnFVa2XdkBBJ2at5VSUPCISx7iBxPAcSfITGW2qA+ke1TqtVZfn2S27UPCleCj4cfexnJyX8dpl9B0WmjT4a4+/f39/w1s1rRAQECumsswUcycf7yYjdja0VjeXc9EtBvXogHsph29OWfMnH5y1irvLh8Qz+HHMz1nklTTDhL8PIZJX5k1kBAQEBAQEBAQEBAQEDzED2AgICB40EOY6e601bPvYHBZBSuOebCEyPcGJ9Joz22pMutwrD6TVUiem+/y5oPnKe7ICB7AQNlsdPpP7kH6n+k2Ujuqam3SqWOiOyuxqBYe2+Hfy8E9P1JnQxU8MPJa/Uelvy6R0dVUOE3w5FuquSxICAgICAgICAgICAgICAgICAgUvyiUx1cD1s2kaJF+1qawfcEsb9VEp6uf0fF6LgFd9RM+VZ+8Qiec964gICAgdn1dbOFrtY3Fa3DY8bCBj0GM+/Es6eu/NxOMZpxxFY6zCVtMk6EPJZJZwEzVnsBAQEBAQEBAQEBAQEBAQEBAQECi08JEsqo862OOlr8tQrfyOP9Up6r1Y970vAOWa3/AB/eEWyg9UQEBAQO16rNXu6myk/2lauv3qzy+Dn8Ms6Wf1TDiccx74a3jtP3/wDEtadZ0YeOvLJmTUQEBAQEBAQEBAQEBAQEBAQEBAQLV0iWdEf9ZY3tPu/ef8O6ZT1PR6TgnLJMoslB6ogICAgZmxtoHT6mrUDj2dgYjxQ8HHqpYesypbw2iWjU4Yz4rY57x9e31fQulcMoZTkEBlI5FSMgzsQ+c5ImJ2nqvzJrICAgICAgICAgICAgICAgICAgIFq6RLOjg+nn1AeRFo/yynn7PRcJ7/BFVibrFfAkShL1cTvG6mEkBAQKTYPGZRSZabZ8despr6rtY9mzU3xwR7Kaz9qpDw+HFf4Z09Pv4NpeJ4zFP7VNqd9pn3/z1+Lr5vcogICAgICAgICAgICAgICAgICAgW7uUiWVXC9YFfsVv4Oy/iXP+mVc8cnoOE2/VMexGW1Uw2/3HgfeP/vylG0PUYbctpax9Ug+tn3cZEUmS2ox17sd9oeC/E4mcYvNXvroj1YWjrHPfj3CbIxQq31uSek7Acnmc++ZxWIVrZbW6yvVgkgAbxJAUDmWPICCJfSHRvZ40+lq0449nWiE+L4yzerEn1l2kbRs8xqMnpLzbzltZmrkBAQEBAQEBAQEBAQEBAQEBAQEClxwhMdXLdNdLv6SzHNQLR/Ccn8syvmjerrcOyeHNX5IZ2+/sKP3ifgP95TrD0ma20Q0LCbNlO1lszLZqmwDDFWrRLKIdj1cbHa/XVOa2NdZN7MUO4WT6ADcs7xU4/dMmkb2atVkjHinnznknulcCXIedvO65JYEBAQEBAQEBAQEBAQEBAQEBAQEAYGBracggjIIIPmDMLQs4r7S+f8ApdpjTeaD9QuBnvUkbp9RiUfDtMw9VOX0lK2jvDS6bSW2nFVT293zaMw9SOAmUc+ive0V9adm60XQjWWcWVaB/iMC2Purn8yJsillW2qxx05qtpbD0mk9m699TbjJrq3aUX/yMd4j04zOMW/VUycQ25VhkbL6Ma69e1o0i6avDMruChYAZ9hm3rXOB9Xge6bYx1jspZNXmv1t8uTo9N1Zam5Vc7TVgwUqVrtvQqyb4YMbFypHfiZq8zMl/QLaGnVWp2oQzPWiLnUaXLvyB3WbwOeHdCFf/M23NnDe1VI1dIAJchXXcxzF1XFB52LA7jop050muwiN2N2Mmq0gMfNDyce7j4gQOngICAgICAgICAgICAgICAgICAgeMoMJidmg2t0W0t1vbvQj2boXedQ3AZxwPDv5zXNI33W8eqyRXw7zsx22eq8AMAdwGBGx4t3L9N9ufJKQiftrN4J37iDnYf0Hn7jJiGu99oWug/Q0Vumo1lJuts+cQOO0r07/AEh26/SDsMkOcqCMHDYzmrpFuAdbaqb1S5VVSxAtal2X2XZM8WwcjPPAzmBp9lV6oaimw02Ip09lepXtVGnrvU1oFqqLDCfN2MCFye1HEDhA3O29LbZSVpt7GwFbK23QwLp7So2fqkgBscd0sBjOYGBtvaTV017tYq1F+4laWkMtRCl3e4ocGuobzHDYOAAfaEDhdu9Ca9Yz6jQBaHTc3Sjdmmp1GN9yK1/6bGUwxIyWORjdchsur7py9ln/AA7XZr1Ck1o9g3Wdl51WDus8Dyb3/SCRoCAgICAgICAgICAgICAgICAgIFLjhCYa/UpMG7dFuxaRtDbj3MN+rT5dRu74K1HdrGBzBcl8d+DMoabTvKVNo7Kr1GnbT27264wd13VgeYIOcjBwQPKSha2dskpYuoZl7Y6dadV2SBK9RaCpFpHMFT2mOPK05zwgbWBRdaqKXZgqqpZmY4CqBkknuGIHP9GazqHbadile2TstGjjBq2fnIJHc1pAsPfjswfoQMrT6OvSi+27UlktuNjdsKkrVrH3VQEKGY4NdYDE5CqAPEOF61Nj02VJtCm1BcFR1KWVqdVpwu+HpCnLFAN4Ecd0HngQOr6vOkny7RhnPz1ZFN/7zAcLMeDDj794d0DqICAgICAgICAgICAgICAgICAgeNyhMOe6V7QGn0l9/wDd0XWD7wU4HxxMdme6P+qHQpYNUr5OPkWCva768LxlWrIZD+9mZNbtNsdHr7bHrJ+VUsdPqUTVNvUpZSdxtO3Nt162BDYbdessckgQKLTtvTrUtVWl16Jp6EsFl9tWqe9Vw7doV3GBPeQPTlAtDp3fVgazYut032moRNdSvves5x6QNZtXproNoW06FdWlWnYm7WtqM6U2JWy7uiAtCkl2I3u7cUj60CRaLVZQyMHU8ihDKR5EQPbUypHLwOAcHuOD4HjA1OzdkLpqQmQ+N5eCJWi0sSRQockrUM4C54Z4cOACNegR+Qbeu0Gfm3NtCjyUdrST57hI/jgTHAQEBAQEBAQEBAQEBAQEBAQECl+UJhGnXNr+z2ayA4NttFI8xvb7D8KGQmXNdUm166rrFtsWpLNOHL2PuIHqOcMcjuaw8+6SxSTtbpLbVbS6Ir6Z+xXeKMttjvca3KFmG4EBRsFW3wxxjAyHUwMbaVtiU2PTX29q1u1VZYILLQDuoWPBQTgZgaHYvQ+hdL2espq1t1rtqdW91SWB9TZxbd3hwVeCqO4KIG62TsqjS1CjT1LRWGZgicFDMckj1gZsDmNlDXU/KRdW1yG6y/TlL6nu+ctbNCizdUKBgrvHk2O4QOB21Yf+ZaLAjVs1ug31s3N8EgId7cJXO6ByOIEywEBAQEBAQEBAQEBAQEBAQEBApflBCFevm040qdxfUP6qqgf5zCZcF0Z2m9FyWIcPW62155Eg8VPkf0JhD6R2DtGnVU13IAysN9A2bHrcZDB2P0WByPQ4JECjUdIBXrl0j1FVYJi0sQu++d0fR3cEruD2t7eIG7g5gbuAgIGk6UtqFSuym3s1S5TeMMd+oggA7tTsBvlM4A9neJIAgZWk1Zvoqc1tS1lVVr1WBS9W+oO5ajYPA5B5HIgRXsY/LekzXJxrrsssyOXZUIKkYeRYIf4oEywEBAQEBAQEBAQEBAQEBAQEBA8MCIuvjQk6am8D9nfut5JYpGfxKo9YEOVMQcg4I4j3wO66C9MG0jnINlTFTfTvY4jlYnn+RHA9xAS7sI062uvWXGu995GBqZxXW++Hr05XgbDWQrbzj6WWAXkA2/SHQm/TWIr2K25YU7C6yhmsCsApesg4zjhnugZmg/Y15BHzdeQ+d4HdHBs98Dndr7R1VG0U9iy2h006ItYynaNbuWZxWSGUOlmS6gqjY5MYHS23AefDPDid3ON7HeBAjrrC6SfIxZVXeWuuQh6ye0XS5GDdW541ll+py4gjHHfDYdVXRk6XTHUWru23hDukYNdA+ipHcTksfQd0DuYCAgICAgICAgICAgICAgICAgIGh6Y7EXWaS3TNwFiEA4zuuOKv6MAfSB8vX6d6rGqsXcdGat1Pc6nBH+8D1GIOQcEciIG+2F0ku01naVWmh+AJXijjwZTwPM8x3wJC0fWgxpZbKMP2NyVWad8L2jDg7I3EcQCSGJ58IHT6HrE0G6obVOuCue0otLFRWAQSqnJ3uOcwMXbPT/QNQ9a6m1mapkDUUurpaPoWqXCjIODjlwHdzDltudZ97Ju0IulBzvWNh7ct9LcB4Jk5+0fOBV1WdGDq7f8AiGoUtSrlqu0yW1F4PG1s8SgPj9JvIcQmiAgICAgICAgICAgICAgICAgICAgeMuRiBFPWr0AbUE63Srm9Vxag4dug5Ef4gHDzHDuECFASCQQQQSCCCCGHAgg8j5QKwYHquRyJHuOIF0axx9b4gH+kDxta/wBr4ACBvugvRazaWpw28KKyDe+Tx7+xQ/aPlyHHvGQ+ktnaRaq1rRQiqqoiqMKqAYCgdwgZUBAQEBAQEBAQEBAQEBAQEBAQEBAQKXQEYgcN0z6udNrSbcGi7H7WoDLeVi8nH5+YgRLtrq32lpyd2katOPtacjOPOtsNnyG974HN2bO1CnDaW9D4Np7VP5rAv6LYGtuOKtFe/maXRfxuAv5wO56NdUd9hD6ywUpwJqpO9afJrPor/Dn3iBM2xdjVaapaaq1qRRhVUYHv8z5nnA2cBAQEBAQEBAQEBAQEBAQEBAQEBAQEBAQKGqB7oFo6RYBdKsC8qAd0CqAgICAgICA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55574" y="1180687"/>
            <a:ext cx="8988425" cy="5386090"/>
          </a:xfrm>
          <a:prstGeom prst="rect">
            <a:avLst/>
          </a:prstGeom>
          <a:noFill/>
        </p:spPr>
        <p:txBody>
          <a:bodyPr wrap="square" rtlCol="0">
            <a:spAutoFit/>
          </a:bodyPr>
          <a:lstStyle/>
          <a:p>
            <a:pPr fontAlgn="base"/>
            <a:endParaRPr lang="en-US" sz="2400" b="1" dirty="0">
              <a:solidFill>
                <a:srgbClr val="002060"/>
              </a:solidFill>
            </a:endParaRPr>
          </a:p>
          <a:p>
            <a:pPr fontAlgn="base"/>
            <a:endParaRPr lang="en-US" sz="2400" b="1" dirty="0">
              <a:solidFill>
                <a:srgbClr val="002060"/>
              </a:solidFill>
            </a:endParaRPr>
          </a:p>
          <a:p>
            <a:pPr fontAlgn="base"/>
            <a:r>
              <a:rPr lang="en-US" sz="2400" b="1" dirty="0">
                <a:solidFill>
                  <a:srgbClr val="002060"/>
                </a:solidFill>
              </a:rPr>
              <a:t>Eisenhower's Urgent/Important Principle </a:t>
            </a:r>
            <a:r>
              <a:rPr lang="en-US" sz="2200" b="1" dirty="0">
                <a:solidFill>
                  <a:srgbClr val="C00000"/>
                </a:solidFill>
              </a:rPr>
              <a:t>helps you quickly identify the activities that you should focus on, as well as the ones you should ignore.</a:t>
            </a:r>
          </a:p>
          <a:p>
            <a:pPr fontAlgn="base"/>
            <a:endParaRPr lang="en-US" sz="1000" dirty="0"/>
          </a:p>
          <a:p>
            <a:pPr fontAlgn="base"/>
            <a:r>
              <a:rPr lang="en-US" sz="2200" dirty="0"/>
              <a:t>When you use this tool to prioritize your time, you can deal with truly urgent issues, at the same time as you work towards important, longer-term goals.</a:t>
            </a:r>
          </a:p>
          <a:p>
            <a:pPr fontAlgn="base"/>
            <a:endParaRPr lang="en-US" sz="1000" dirty="0"/>
          </a:p>
          <a:p>
            <a:pPr fontAlgn="base"/>
            <a:r>
              <a:rPr lang="en-US" sz="2200" b="1" dirty="0">
                <a:solidFill>
                  <a:srgbClr val="C00000"/>
                </a:solidFill>
              </a:rPr>
              <a:t>To use the tool, list all of your tasks and activities, and put each into one of the following categories: </a:t>
            </a:r>
          </a:p>
          <a:p>
            <a:pPr marL="285750" indent="-285750" fontAlgn="base">
              <a:buFont typeface="Arial" pitchFamily="34" charset="0"/>
              <a:buChar char="•"/>
            </a:pPr>
            <a:r>
              <a:rPr lang="en-US" sz="2200" dirty="0"/>
              <a:t>Important and urgent.</a:t>
            </a:r>
          </a:p>
          <a:p>
            <a:pPr marL="285750" indent="-285750" fontAlgn="base">
              <a:buFont typeface="Arial" pitchFamily="34" charset="0"/>
              <a:buChar char="•"/>
            </a:pPr>
            <a:r>
              <a:rPr lang="en-US" sz="2200" dirty="0"/>
              <a:t>Important but not urgent.</a:t>
            </a:r>
          </a:p>
          <a:p>
            <a:pPr marL="285750" indent="-285750" fontAlgn="base">
              <a:buFont typeface="Arial" pitchFamily="34" charset="0"/>
              <a:buChar char="•"/>
            </a:pPr>
            <a:r>
              <a:rPr lang="en-US" sz="2200" dirty="0"/>
              <a:t>Not important but urgent.</a:t>
            </a:r>
          </a:p>
          <a:p>
            <a:pPr marL="285750" indent="-285750" fontAlgn="base">
              <a:buFont typeface="Arial" pitchFamily="34" charset="0"/>
              <a:buChar char="•"/>
            </a:pPr>
            <a:r>
              <a:rPr lang="en-US" sz="2200" dirty="0"/>
              <a:t>Not important and not urgent.</a:t>
            </a:r>
          </a:p>
          <a:p>
            <a:pPr fontAlgn="base"/>
            <a:endParaRPr lang="en-US" sz="1000" dirty="0"/>
          </a:p>
          <a:p>
            <a:pPr fontAlgn="base"/>
            <a:r>
              <a:rPr lang="en-US" sz="2200" b="1" dirty="0">
                <a:solidFill>
                  <a:srgbClr val="C00000"/>
                </a:solidFill>
              </a:rPr>
              <a:t>Then schedule tasks and activities based on their importance and     urgency.</a:t>
            </a:r>
          </a:p>
        </p:txBody>
      </p:sp>
      <p:pic>
        <p:nvPicPr>
          <p:cNvPr id="6146" name="Picture 2" descr="Managing Safely – Understanding Hazards – Key Learning Points | CSG">
            <a:extLst>
              <a:ext uri="{FF2B5EF4-FFF2-40B4-BE49-F238E27FC236}">
                <a16:creationId xmlns:a16="http://schemas.microsoft.com/office/drawing/2014/main" id="{CFC00CEC-101F-4ABD-B9FF-F9E0F8635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6352"/>
            <a:ext cx="2971800" cy="1878647"/>
          </a:xfrm>
          <a:prstGeom prst="rect">
            <a:avLst/>
          </a:prstGeom>
          <a:noFill/>
        </p:spPr>
      </p:pic>
    </p:spTree>
    <p:extLst>
      <p:ext uri="{BB962C8B-B14F-4D97-AF65-F5344CB8AC3E}">
        <p14:creationId xmlns:p14="http://schemas.microsoft.com/office/powerpoint/2010/main" val="213426345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990600"/>
          </a:xfrm>
        </p:spPr>
        <p:txBody>
          <a:bodyPr>
            <a:normAutofit fontScale="90000"/>
          </a:bodyPr>
          <a:lstStyle/>
          <a:p>
            <a:r>
              <a:rPr lang="en-US" b="1" dirty="0">
                <a:solidFill>
                  <a:srgbClr val="00B050"/>
                </a:solidFill>
              </a:rPr>
              <a:t>  </a:t>
            </a:r>
            <a:r>
              <a:rPr lang="en-US" sz="3100" b="1" dirty="0">
                <a:solidFill>
                  <a:srgbClr val="00B050"/>
                </a:solidFill>
              </a:rPr>
              <a:t>TIME MATRIX- </a:t>
            </a:r>
            <a:r>
              <a:rPr lang="en-US" sz="3100" b="1" dirty="0">
                <a:solidFill>
                  <a:srgbClr val="002060"/>
                </a:solidFill>
              </a:rPr>
              <a:t>Eisenhower's Urgent/Important Principle </a:t>
            </a:r>
            <a:endParaRPr lang="en-US" sz="3100" dirty="0"/>
          </a:p>
        </p:txBody>
      </p:sp>
      <p:pic>
        <p:nvPicPr>
          <p:cNvPr id="17410" name="Picture 2" descr="http://www.lifetrainingonline.com/images/time_management_matrix.jpg"/>
          <p:cNvPicPr>
            <a:picLocks noChangeAspect="1" noChangeArrowheads="1"/>
          </p:cNvPicPr>
          <p:nvPr/>
        </p:nvPicPr>
        <p:blipFill>
          <a:blip r:embed="rId2"/>
          <a:srcRect/>
          <a:stretch>
            <a:fillRect/>
          </a:stretch>
        </p:blipFill>
        <p:spPr bwMode="auto">
          <a:xfrm>
            <a:off x="990600" y="838200"/>
            <a:ext cx="7162800" cy="6019800"/>
          </a:xfrm>
          <a:prstGeom prst="rect">
            <a:avLst/>
          </a:prstGeom>
          <a:noFill/>
        </p:spPr>
      </p:pic>
    </p:spTree>
    <p:extLst>
      <p:ext uri="{BB962C8B-B14F-4D97-AF65-F5344CB8AC3E}">
        <p14:creationId xmlns:p14="http://schemas.microsoft.com/office/powerpoint/2010/main" val="2488920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04C-E2E5-8A1C-429B-8EBDB1EF780B}"/>
              </a:ext>
            </a:extLst>
          </p:cNvPr>
          <p:cNvSpPr>
            <a:spLocks noGrp="1"/>
          </p:cNvSpPr>
          <p:nvPr>
            <p:ph type="title" idx="4294967295"/>
          </p:nvPr>
        </p:nvSpPr>
        <p:spPr>
          <a:xfrm>
            <a:off x="685800" y="274638"/>
            <a:ext cx="8153400" cy="258762"/>
          </a:xfrm>
        </p:spPr>
        <p:txBody>
          <a:bodyPr>
            <a:normAutofit fontScale="90000"/>
          </a:bodyPr>
          <a:lstStyle/>
          <a:p>
            <a:r>
              <a:rPr lang="en-GB" sz="2800" b="1" i="0" dirty="0">
                <a:solidFill>
                  <a:schemeClr val="accent2">
                    <a:lumMod val="75000"/>
                  </a:schemeClr>
                </a:solidFill>
                <a:effectLst/>
                <a:latin typeface="arial" panose="020B0604020202020204" pitchFamily="34" charset="0"/>
              </a:rPr>
              <a:t>ABCD analysis of Time Management</a:t>
            </a:r>
            <a:endParaRPr lang="en-IN" sz="2800" b="1" dirty="0">
              <a:solidFill>
                <a:schemeClr val="accent2">
                  <a:lumMod val="75000"/>
                </a:schemeClr>
              </a:solidFill>
            </a:endParaRPr>
          </a:p>
        </p:txBody>
      </p:sp>
      <p:sp>
        <p:nvSpPr>
          <p:cNvPr id="3" name="Content Placeholder 2">
            <a:extLst>
              <a:ext uri="{FF2B5EF4-FFF2-40B4-BE49-F238E27FC236}">
                <a16:creationId xmlns:a16="http://schemas.microsoft.com/office/drawing/2014/main" id="{27CCB860-C4EC-5A2F-AA8E-46C0EE0D65C4}"/>
              </a:ext>
            </a:extLst>
          </p:cNvPr>
          <p:cNvSpPr>
            <a:spLocks noGrp="1"/>
          </p:cNvSpPr>
          <p:nvPr>
            <p:ph idx="4294967295"/>
          </p:nvPr>
        </p:nvSpPr>
        <p:spPr>
          <a:xfrm>
            <a:off x="533400" y="762000"/>
            <a:ext cx="7620000" cy="1981203"/>
          </a:xfrm>
        </p:spPr>
        <p:txBody>
          <a:bodyPr>
            <a:normAutofit/>
          </a:bodyPr>
          <a:lstStyle/>
          <a:p>
            <a:pPr marL="0" indent="0">
              <a:buNone/>
            </a:pPr>
            <a:r>
              <a:rPr lang="en-GB" sz="2000" b="1" i="0" dirty="0">
                <a:solidFill>
                  <a:srgbClr val="B313B7"/>
                </a:solidFill>
                <a:effectLst/>
                <a:latin typeface="arial" panose="020B0604020202020204" pitchFamily="34" charset="0"/>
              </a:rPr>
              <a:t>A – Tasks that are perceived as being urgent and important,</a:t>
            </a:r>
            <a:r>
              <a:rPr lang="en-GB" sz="2000" b="0" i="0" dirty="0">
                <a:solidFill>
                  <a:srgbClr val="B313B7"/>
                </a:solidFill>
                <a:effectLst/>
                <a:latin typeface="arial" panose="020B0604020202020204" pitchFamily="34" charset="0"/>
              </a:rPr>
              <a:t> </a:t>
            </a:r>
          </a:p>
          <a:p>
            <a:pPr marL="0" indent="0">
              <a:buNone/>
            </a:pPr>
            <a:r>
              <a:rPr lang="en-GB" sz="2000" b="1" i="0" dirty="0">
                <a:solidFill>
                  <a:srgbClr val="FFC000"/>
                </a:solidFill>
                <a:effectLst/>
                <a:latin typeface="arial" panose="020B0604020202020204" pitchFamily="34" charset="0"/>
              </a:rPr>
              <a:t>B – Tasks that are important but not urgent</a:t>
            </a:r>
            <a:r>
              <a:rPr lang="en-GB" sz="2000" b="1" i="0" dirty="0">
                <a:solidFill>
                  <a:srgbClr val="202124"/>
                </a:solidFill>
                <a:effectLst/>
                <a:latin typeface="arial" panose="020B0604020202020204" pitchFamily="34" charset="0"/>
              </a:rPr>
              <a:t>,</a:t>
            </a:r>
            <a:r>
              <a:rPr lang="en-GB" sz="2000" b="0" i="0" dirty="0">
                <a:solidFill>
                  <a:srgbClr val="202124"/>
                </a:solidFill>
                <a:effectLst/>
                <a:latin typeface="arial" panose="020B0604020202020204" pitchFamily="34" charset="0"/>
              </a:rPr>
              <a:t> </a:t>
            </a:r>
          </a:p>
          <a:p>
            <a:pPr marL="0" indent="0">
              <a:buNone/>
            </a:pPr>
            <a:r>
              <a:rPr lang="en-GB" sz="2000" b="1" i="0" dirty="0">
                <a:solidFill>
                  <a:srgbClr val="00B0F0"/>
                </a:solidFill>
                <a:effectLst/>
                <a:latin typeface="arial" panose="020B0604020202020204" pitchFamily="34" charset="0"/>
              </a:rPr>
              <a:t>C – Tasks that are unimportant but urgent,</a:t>
            </a:r>
            <a:r>
              <a:rPr lang="en-GB" sz="2000" b="0" i="0" dirty="0">
                <a:solidFill>
                  <a:srgbClr val="00B0F0"/>
                </a:solidFill>
                <a:effectLst/>
                <a:latin typeface="arial" panose="020B0604020202020204" pitchFamily="34" charset="0"/>
              </a:rPr>
              <a:t> </a:t>
            </a:r>
          </a:p>
          <a:p>
            <a:pPr marL="0" indent="0">
              <a:buNone/>
            </a:pPr>
            <a:r>
              <a:rPr lang="en-GB" sz="2000" b="1" i="0" dirty="0">
                <a:solidFill>
                  <a:srgbClr val="3B0B31"/>
                </a:solidFill>
                <a:effectLst/>
                <a:latin typeface="arial" panose="020B0604020202020204" pitchFamily="34" charset="0"/>
              </a:rPr>
              <a:t>D – Tasks that are unimportant and not urgent</a:t>
            </a:r>
            <a:r>
              <a:rPr lang="en-GB" sz="1800" b="0" i="0" dirty="0">
                <a:solidFill>
                  <a:srgbClr val="3B0B31"/>
                </a:solidFill>
                <a:effectLst/>
                <a:latin typeface="arial" panose="020B0604020202020204" pitchFamily="34" charset="0"/>
              </a:rPr>
              <a:t>.</a:t>
            </a:r>
            <a:endParaRPr lang="en-IN" sz="1800" dirty="0">
              <a:solidFill>
                <a:srgbClr val="3B0B31"/>
              </a:solidFill>
            </a:endParaRPr>
          </a:p>
        </p:txBody>
      </p:sp>
      <p:pic>
        <p:nvPicPr>
          <p:cNvPr id="5" name="Picture 4">
            <a:extLst>
              <a:ext uri="{FF2B5EF4-FFF2-40B4-BE49-F238E27FC236}">
                <a16:creationId xmlns:a16="http://schemas.microsoft.com/office/drawing/2014/main" id="{5AB9A423-2306-B989-A4B9-A3258F63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2667000"/>
            <a:ext cx="6675850" cy="4191000"/>
          </a:xfrm>
          <a:prstGeom prst="rect">
            <a:avLst/>
          </a:prstGeom>
        </p:spPr>
      </p:pic>
    </p:spTree>
    <p:extLst>
      <p:ext uri="{BB962C8B-B14F-4D97-AF65-F5344CB8AC3E}">
        <p14:creationId xmlns:p14="http://schemas.microsoft.com/office/powerpoint/2010/main" val="4217413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510FC3-65A1-4F6E-B8C5-2B6EFA982B3E}"/>
              </a:ext>
            </a:extLst>
          </p:cNvPr>
          <p:cNvSpPr>
            <a:spLocks noGrp="1"/>
          </p:cNvSpPr>
          <p:nvPr>
            <p:ph type="title" idx="4294967295"/>
          </p:nvPr>
        </p:nvSpPr>
        <p:spPr>
          <a:xfrm>
            <a:off x="0" y="0"/>
            <a:ext cx="8382000" cy="838200"/>
          </a:xfrm>
        </p:spPr>
        <p:txBody>
          <a:bodyPr/>
          <a:lstStyle/>
          <a:p>
            <a:r>
              <a:rPr lang="en-US" dirty="0"/>
              <a:t>       4 Ds of time management</a:t>
            </a:r>
            <a:endParaRPr lang="en-IN" dirty="0"/>
          </a:p>
        </p:txBody>
      </p:sp>
      <p:pic>
        <p:nvPicPr>
          <p:cNvPr id="2" name="Picture 1">
            <a:extLst>
              <a:ext uri="{FF2B5EF4-FFF2-40B4-BE49-F238E27FC236}">
                <a16:creationId xmlns:a16="http://schemas.microsoft.com/office/drawing/2014/main" id="{CFA94A5A-6F67-281D-6D01-6969EADD98EE}"/>
              </a:ext>
            </a:extLst>
          </p:cNvPr>
          <p:cNvPicPr>
            <a:picLocks noChangeAspect="1"/>
          </p:cNvPicPr>
          <p:nvPr/>
        </p:nvPicPr>
        <p:blipFill>
          <a:blip r:embed="rId2"/>
          <a:stretch>
            <a:fillRect/>
          </a:stretch>
        </p:blipFill>
        <p:spPr>
          <a:xfrm>
            <a:off x="762000" y="752848"/>
            <a:ext cx="7696200" cy="6105152"/>
          </a:xfrm>
          <a:prstGeom prst="rect">
            <a:avLst/>
          </a:prstGeom>
        </p:spPr>
      </p:pic>
    </p:spTree>
    <p:extLst>
      <p:ext uri="{BB962C8B-B14F-4D97-AF65-F5344CB8AC3E}">
        <p14:creationId xmlns:p14="http://schemas.microsoft.com/office/powerpoint/2010/main" val="1243772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dirty="0"/>
              <a:t>TIPS</a:t>
            </a:r>
          </a:p>
        </p:txBody>
      </p:sp>
      <p:sp>
        <p:nvSpPr>
          <p:cNvPr id="3" name="Content Placeholder 2"/>
          <p:cNvSpPr>
            <a:spLocks noGrp="1"/>
          </p:cNvSpPr>
          <p:nvPr>
            <p:ph idx="1"/>
          </p:nvPr>
        </p:nvSpPr>
        <p:spPr>
          <a:xfrm>
            <a:off x="0" y="1981200"/>
            <a:ext cx="9144000" cy="4876800"/>
          </a:xfrm>
        </p:spPr>
        <p:txBody>
          <a:bodyPr>
            <a:normAutofit fontScale="85000" lnSpcReduction="10000"/>
          </a:bodyPr>
          <a:lstStyle/>
          <a:p>
            <a:endParaRPr lang="en-US" dirty="0"/>
          </a:p>
          <a:p>
            <a:r>
              <a:rPr lang="en-US" dirty="0"/>
              <a:t>Know to REJUNEVATE,RECREATE,REVITALIZE,REFRESH,RELAX</a:t>
            </a:r>
          </a:p>
          <a:p>
            <a:r>
              <a:rPr lang="en-US" b="1" dirty="0">
                <a:solidFill>
                  <a:srgbClr val="0070C0"/>
                </a:solidFill>
              </a:rPr>
              <a:t>CHRONEMICS</a:t>
            </a:r>
            <a:r>
              <a:rPr lang="en-US" b="1" dirty="0"/>
              <a:t>-</a:t>
            </a:r>
            <a:r>
              <a:rPr lang="en-US" dirty="0"/>
              <a:t> Non-Verbal Communication</a:t>
            </a:r>
          </a:p>
          <a:p>
            <a:pPr>
              <a:buNone/>
            </a:pPr>
            <a:r>
              <a:rPr lang="en-US" dirty="0"/>
              <a:t>     Punctuality, Regularity, Official Meetings, Prompt and timely response, replies to others’ problems and queries</a:t>
            </a:r>
          </a:p>
          <a:p>
            <a:r>
              <a:rPr lang="en-US" dirty="0"/>
              <a:t>Value others’ Time also, Don’t make somebody to wait</a:t>
            </a:r>
          </a:p>
          <a:p>
            <a:r>
              <a:rPr lang="en-US" dirty="0"/>
              <a:t>MEMO BOARD, 4 Ds – Do, Delay, Delegate, Delete</a:t>
            </a:r>
          </a:p>
          <a:p>
            <a:r>
              <a:rPr lang="en-US" dirty="0"/>
              <a:t>5 S Kaizen movement </a:t>
            </a:r>
          </a:p>
          <a:p>
            <a:pPr marL="0" indent="0">
              <a:buNone/>
            </a:pPr>
            <a:r>
              <a:rPr lang="en-US" dirty="0"/>
              <a:t>   – Standardize, Sustain, Set in order, Straighten up, Shine</a:t>
            </a:r>
          </a:p>
          <a:p>
            <a:r>
              <a:rPr lang="en-US" dirty="0"/>
              <a:t>Avoid unnecessary talk *Keep your watch ahead of time</a:t>
            </a:r>
          </a:p>
          <a:p>
            <a:endParaRPr lang="en-US" dirty="0"/>
          </a:p>
        </p:txBody>
      </p:sp>
      <p:pic>
        <p:nvPicPr>
          <p:cNvPr id="9218" name="Picture 2" descr="http://www.activ8careers.com/career-str8-talk/wp-content/uploads/2013/07/time-management.jpg"/>
          <p:cNvPicPr>
            <a:picLocks noChangeAspect="1" noChangeArrowheads="1"/>
          </p:cNvPicPr>
          <p:nvPr/>
        </p:nvPicPr>
        <p:blipFill>
          <a:blip r:embed="rId2"/>
          <a:srcRect/>
          <a:stretch>
            <a:fillRect/>
          </a:stretch>
        </p:blipFill>
        <p:spPr bwMode="auto">
          <a:xfrm>
            <a:off x="0" y="0"/>
            <a:ext cx="3810000" cy="2533651"/>
          </a:xfrm>
          <a:prstGeom prst="rect">
            <a:avLst/>
          </a:prstGeom>
          <a:noFill/>
        </p:spPr>
      </p:pic>
      <p:pic>
        <p:nvPicPr>
          <p:cNvPr id="9220" name="Picture 4" descr="http://newsolio.com/wp-content/uploads/2012/02/The-Benefits-Of-Good-Time-Management.jpg"/>
          <p:cNvPicPr>
            <a:picLocks noChangeAspect="1" noChangeArrowheads="1"/>
          </p:cNvPicPr>
          <p:nvPr/>
        </p:nvPicPr>
        <p:blipFill>
          <a:blip r:embed="rId3"/>
          <a:srcRect/>
          <a:stretch>
            <a:fillRect/>
          </a:stretch>
        </p:blipFill>
        <p:spPr bwMode="auto">
          <a:xfrm>
            <a:off x="6400800" y="152400"/>
            <a:ext cx="2133600" cy="2133600"/>
          </a:xfrm>
          <a:prstGeom prst="rect">
            <a:avLst/>
          </a:prstGeom>
          <a:noFill/>
        </p:spPr>
      </p:pic>
    </p:spTree>
    <p:extLst>
      <p:ext uri="{BB962C8B-B14F-4D97-AF65-F5344CB8AC3E}">
        <p14:creationId xmlns:p14="http://schemas.microsoft.com/office/powerpoint/2010/main" val="167213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3003-6352-0521-10B4-0DCA201F1D38}"/>
              </a:ext>
            </a:extLst>
          </p:cNvPr>
          <p:cNvSpPr>
            <a:spLocks noGrp="1"/>
          </p:cNvSpPr>
          <p:nvPr>
            <p:ph type="title"/>
          </p:nvPr>
        </p:nvSpPr>
        <p:spPr>
          <a:xfrm>
            <a:off x="228600" y="274638"/>
            <a:ext cx="8458200" cy="639762"/>
          </a:xfrm>
        </p:spPr>
        <p:txBody>
          <a:bodyPr>
            <a:normAutofit fontScale="90000"/>
          </a:bodyPr>
          <a:lstStyle/>
          <a:p>
            <a:r>
              <a:rPr lang="en-GB" b="0" i="0" dirty="0">
                <a:solidFill>
                  <a:srgbClr val="333333"/>
                </a:solidFill>
                <a:effectLst/>
                <a:latin typeface="Open Sans" panose="020B0606030504020204" pitchFamily="34" charset="0"/>
              </a:rPr>
              <a:t>Kaizen</a:t>
            </a:r>
            <a:br>
              <a:rPr lang="en-GB" b="0" i="0" dirty="0">
                <a:solidFill>
                  <a:srgbClr val="333333"/>
                </a:solidFill>
                <a:effectLst/>
                <a:latin typeface="Open Sans" panose="020B0606030504020204" pitchFamily="34" charset="0"/>
              </a:rPr>
            </a:br>
            <a:endParaRPr lang="en-IN" dirty="0"/>
          </a:p>
        </p:txBody>
      </p:sp>
      <p:sp>
        <p:nvSpPr>
          <p:cNvPr id="3" name="Content Placeholder 2">
            <a:extLst>
              <a:ext uri="{FF2B5EF4-FFF2-40B4-BE49-F238E27FC236}">
                <a16:creationId xmlns:a16="http://schemas.microsoft.com/office/drawing/2014/main" id="{6210C77F-30D8-5515-6DA7-04FF6B732981}"/>
              </a:ext>
            </a:extLst>
          </p:cNvPr>
          <p:cNvSpPr>
            <a:spLocks noGrp="1"/>
          </p:cNvSpPr>
          <p:nvPr>
            <p:ph idx="1"/>
          </p:nvPr>
        </p:nvSpPr>
        <p:spPr>
          <a:xfrm>
            <a:off x="381000" y="1066800"/>
            <a:ext cx="8305800" cy="4648200"/>
          </a:xfrm>
        </p:spPr>
        <p:txBody>
          <a:bodyPr>
            <a:normAutofit fontScale="47500" lnSpcReduction="20000"/>
          </a:bodyPr>
          <a:lstStyle/>
          <a:p>
            <a:pPr algn="l" fontAlgn="base"/>
            <a:r>
              <a:rPr lang="en-GB" b="0" i="0" dirty="0">
                <a:solidFill>
                  <a:srgbClr val="333333"/>
                </a:solidFill>
                <a:effectLst/>
                <a:latin typeface="Open Sans" panose="020B0606030504020204" pitchFamily="34" charset="0"/>
              </a:rPr>
              <a:t>Now, lets move onto Kaizen. Kaizen is method and a word that was created in Japan after World War II. The word Kaizen means “continuous improvement.” </a:t>
            </a:r>
          </a:p>
          <a:p>
            <a:pPr algn="l" fontAlgn="base"/>
            <a:r>
              <a:rPr lang="en-GB" b="0" i="0" dirty="0">
                <a:solidFill>
                  <a:srgbClr val="333333"/>
                </a:solidFill>
                <a:effectLst/>
                <a:latin typeface="Open Sans" panose="020B0606030504020204" pitchFamily="34" charset="0"/>
              </a:rPr>
              <a:t>It comes from the Japanese words 改 </a:t>
            </a:r>
            <a:r>
              <a:rPr lang="en-GB" b="1" i="0" dirty="0">
                <a:solidFill>
                  <a:srgbClr val="C00000"/>
                </a:solidFill>
                <a:effectLst/>
                <a:latin typeface="Open Sans" panose="020B0606030504020204" pitchFamily="34" charset="0"/>
              </a:rPr>
              <a:t>(“kai”) which means “change” or “to correct” </a:t>
            </a:r>
            <a:r>
              <a:rPr lang="en-GB" b="0" i="0" dirty="0">
                <a:solidFill>
                  <a:srgbClr val="333333"/>
                </a:solidFill>
                <a:effectLst/>
                <a:latin typeface="Open Sans" panose="020B0606030504020204" pitchFamily="34" charset="0"/>
              </a:rPr>
              <a:t>and 善 </a:t>
            </a:r>
            <a:r>
              <a:rPr lang="en-GB" b="1" i="0" dirty="0">
                <a:solidFill>
                  <a:schemeClr val="accent6">
                    <a:lumMod val="50000"/>
                  </a:schemeClr>
                </a:solidFill>
                <a:effectLst/>
                <a:latin typeface="Open Sans" panose="020B0606030504020204" pitchFamily="34" charset="0"/>
              </a:rPr>
              <a:t>(“zen”) which means “good.” </a:t>
            </a:r>
            <a:r>
              <a:rPr lang="en-GB" b="0" i="0" dirty="0">
                <a:solidFill>
                  <a:srgbClr val="333333"/>
                </a:solidFill>
                <a:effectLst/>
                <a:latin typeface="Open Sans" panose="020B0606030504020204" pitchFamily="34" charset="0"/>
              </a:rPr>
              <a:t>It is pronounced “k-eye-zen.” </a:t>
            </a:r>
          </a:p>
          <a:p>
            <a:pPr algn="l" fontAlgn="base"/>
            <a:r>
              <a:rPr lang="en-GB" b="0" i="0" dirty="0">
                <a:solidFill>
                  <a:srgbClr val="333333"/>
                </a:solidFill>
                <a:effectLst/>
                <a:latin typeface="Open Sans" panose="020B0606030504020204" pitchFamily="34" charset="0"/>
              </a:rPr>
              <a:t>The method and the word have become part of the Toyota Production System (TPS), where it means “small, continuous improvements on everyone’s part. </a:t>
            </a:r>
          </a:p>
          <a:p>
            <a:pPr algn="l" fontAlgn="base"/>
            <a:r>
              <a:rPr lang="en-GB" b="0" i="0" dirty="0">
                <a:solidFill>
                  <a:srgbClr val="333333"/>
                </a:solidFill>
                <a:effectLst/>
                <a:latin typeface="Open Sans" panose="020B0606030504020204" pitchFamily="34" charset="0"/>
              </a:rPr>
              <a:t>Kaizen is a system that involves all employees – from senior management to the janitorial crew. Everyone is encouraged to come up with small improvement ideas and recommendations on a regular and continuing basis.</a:t>
            </a:r>
          </a:p>
          <a:p>
            <a:pPr algn="l" fontAlgn="base"/>
            <a:endParaRPr lang="en-GB" b="0" i="0" dirty="0">
              <a:solidFill>
                <a:srgbClr val="333333"/>
              </a:solidFill>
              <a:effectLst/>
              <a:latin typeface="Open Sans" panose="020B0606030504020204" pitchFamily="34" charset="0"/>
            </a:endParaRPr>
          </a:p>
          <a:p>
            <a:pPr algn="l" fontAlgn="base"/>
            <a:r>
              <a:rPr lang="en-GB" b="0" i="0" dirty="0">
                <a:solidFill>
                  <a:srgbClr val="333333"/>
                </a:solidFill>
                <a:effectLst/>
                <a:latin typeface="Open Sans" panose="020B0606030504020204" pitchFamily="34" charset="0"/>
              </a:rPr>
              <a:t>In Japanese companies, such as Toyota and Canon, employees typically make 60 to 70 suggestions per year, which are written down, shared and implemented.</a:t>
            </a:r>
          </a:p>
          <a:p>
            <a:pPr algn="l" fontAlgn="base"/>
            <a:r>
              <a:rPr lang="en-GB" b="0" i="0" dirty="0">
                <a:solidFill>
                  <a:srgbClr val="333333"/>
                </a:solidFill>
                <a:effectLst/>
                <a:latin typeface="Open Sans" panose="020B0606030504020204" pitchFamily="34" charset="0"/>
              </a:rPr>
              <a:t> In most cases these are not ideas for major changes. Kaizen is based on making little changes on a regular basis: always improving productivity, safety and effectiveness while reducing waste. </a:t>
            </a:r>
          </a:p>
          <a:p>
            <a:pPr algn="l" fontAlgn="base"/>
            <a:r>
              <a:rPr lang="en-GB" b="0" i="0" dirty="0">
                <a:solidFill>
                  <a:srgbClr val="333333"/>
                </a:solidFill>
                <a:effectLst/>
                <a:latin typeface="Open Sans" panose="020B0606030504020204" pitchFamily="34" charset="0"/>
              </a:rPr>
              <a:t>Kaizen suggestions are not limited to a specific area such as production or marketing. Kaizen is based on making changes anywhere that improvements can be made.</a:t>
            </a:r>
          </a:p>
          <a:p>
            <a:pPr algn="l" fontAlgn="base"/>
            <a:r>
              <a:rPr lang="en-GB" b="0" i="0" dirty="0">
                <a:solidFill>
                  <a:srgbClr val="333333"/>
                </a:solidFill>
                <a:effectLst/>
                <a:latin typeface="Open Sans" panose="020B0606030504020204" pitchFamily="34" charset="0"/>
              </a:rPr>
              <a:t> Western philosophy may be summarized as, “if it isn't broke, don’t fix it.” The Kaizen philosophy is to “do it better, make it better, improve it, even if it isn’t broken, because if we don’t, we can’t compete with those who do.”</a:t>
            </a:r>
          </a:p>
          <a:p>
            <a:pPr marL="0" indent="0" algn="l" fontAlgn="base">
              <a:buNone/>
            </a:pPr>
            <a:r>
              <a:rPr lang="en-GB" b="0" i="0" dirty="0">
                <a:solidFill>
                  <a:srgbClr val="333333"/>
                </a:solidFill>
                <a:effectLst/>
                <a:latin typeface="Open Sans" panose="020B0606030504020204" pitchFamily="34" charset="0"/>
              </a:rPr>
              <a:t>      Kaizen encompasses many of the well-known Japanese process improvement methods.</a:t>
            </a:r>
            <a:endParaRPr lang="en-IN" dirty="0"/>
          </a:p>
        </p:txBody>
      </p:sp>
    </p:spTree>
    <p:extLst>
      <p:ext uri="{BB962C8B-B14F-4D97-AF65-F5344CB8AC3E}">
        <p14:creationId xmlns:p14="http://schemas.microsoft.com/office/powerpoint/2010/main" val="1708771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21E055-2ABD-465C-836E-7D57ECB6E21A}"/>
              </a:ext>
            </a:extLst>
          </p:cNvPr>
          <p:cNvSpPr>
            <a:spLocks noGrp="1"/>
          </p:cNvSpPr>
          <p:nvPr>
            <p:ph idx="4294967295"/>
          </p:nvPr>
        </p:nvSpPr>
        <p:spPr>
          <a:xfrm>
            <a:off x="152400" y="0"/>
            <a:ext cx="8991600" cy="6858000"/>
          </a:xfrm>
        </p:spPr>
        <p:txBody>
          <a:bodyPr>
            <a:normAutofit fontScale="77500" lnSpcReduction="20000"/>
          </a:bodyPr>
          <a:lstStyle/>
          <a:p>
            <a:pPr marL="0" indent="0" algn="l" fontAlgn="base">
              <a:buNone/>
            </a:pPr>
            <a:r>
              <a:rPr lang="en-US" b="1" i="0" dirty="0">
                <a:solidFill>
                  <a:srgbClr val="333333"/>
                </a:solidFill>
                <a:effectLst/>
                <a:latin typeface="Poppins"/>
              </a:rPr>
              <a:t>                                 </a:t>
            </a:r>
          </a:p>
          <a:p>
            <a:pPr marL="0" indent="0" algn="l" fontAlgn="base">
              <a:buNone/>
            </a:pPr>
            <a:r>
              <a:rPr lang="en-US" sz="3300" b="1" dirty="0">
                <a:solidFill>
                  <a:srgbClr val="333333"/>
                </a:solidFill>
                <a:latin typeface="Poppins"/>
              </a:rPr>
              <a:t>                                 </a:t>
            </a:r>
            <a:r>
              <a:rPr lang="en-US" sz="4600" b="1" i="0" dirty="0">
                <a:solidFill>
                  <a:schemeClr val="accent6">
                    <a:lumMod val="75000"/>
                  </a:schemeClr>
                </a:solidFill>
                <a:effectLst/>
                <a:latin typeface="Poppins"/>
              </a:rPr>
              <a:t>Stage 2 : Resistance</a:t>
            </a:r>
            <a:endParaRPr lang="en-US" sz="3300" b="0" i="0" dirty="0">
              <a:solidFill>
                <a:schemeClr val="accent6">
                  <a:lumMod val="75000"/>
                </a:schemeClr>
              </a:solidFill>
              <a:effectLst/>
              <a:latin typeface="Poppins"/>
            </a:endParaRPr>
          </a:p>
          <a:p>
            <a:pPr algn="l" fontAlgn="base"/>
            <a:r>
              <a:rPr lang="en-US" b="0" i="0" dirty="0">
                <a:solidFill>
                  <a:srgbClr val="333333"/>
                </a:solidFill>
                <a:effectLst/>
                <a:latin typeface="Poppins"/>
              </a:rPr>
              <a:t>If alarm reactions continue, the body begins getting used to being stressed</a:t>
            </a:r>
          </a:p>
          <a:p>
            <a:pPr algn="l" fontAlgn="base"/>
            <a:r>
              <a:rPr lang="en-US" b="0" i="0" dirty="0">
                <a:solidFill>
                  <a:srgbClr val="333333"/>
                </a:solidFill>
                <a:effectLst/>
                <a:latin typeface="Poppins"/>
              </a:rPr>
              <a:t> But this adaptation is not good for your health, since energy is concentrated on stress reactions.</a:t>
            </a:r>
          </a:p>
          <a:p>
            <a:pPr marL="0" indent="0" algn="l" fontAlgn="base">
              <a:buNone/>
            </a:pPr>
            <a:endParaRPr lang="en-US" b="0" i="0" dirty="0">
              <a:solidFill>
                <a:srgbClr val="333333"/>
              </a:solidFill>
              <a:effectLst/>
              <a:latin typeface="Poppins"/>
            </a:endParaRPr>
          </a:p>
          <a:p>
            <a:pPr marL="0" indent="0" algn="l" fontAlgn="base">
              <a:buNone/>
            </a:pPr>
            <a:r>
              <a:rPr lang="en-US" b="1" i="0" dirty="0">
                <a:solidFill>
                  <a:srgbClr val="333333"/>
                </a:solidFill>
                <a:effectLst/>
                <a:latin typeface="Poppins"/>
              </a:rPr>
              <a:t>                                   </a:t>
            </a:r>
            <a:r>
              <a:rPr lang="en-US" sz="4600" b="1" i="0" dirty="0">
                <a:solidFill>
                  <a:srgbClr val="C00000"/>
                </a:solidFill>
                <a:effectLst/>
                <a:latin typeface="Poppins"/>
              </a:rPr>
              <a:t>Stage 3 : Exhaustion</a:t>
            </a:r>
            <a:endParaRPr lang="en-US" b="0" i="0" dirty="0">
              <a:solidFill>
                <a:srgbClr val="C00000"/>
              </a:solidFill>
              <a:effectLst/>
              <a:latin typeface="Poppins"/>
            </a:endParaRPr>
          </a:p>
          <a:p>
            <a:pPr algn="l" fontAlgn="base"/>
            <a:r>
              <a:rPr lang="en-US" b="0" i="0" dirty="0">
                <a:solidFill>
                  <a:srgbClr val="333333"/>
                </a:solidFill>
                <a:effectLst/>
                <a:latin typeface="Poppins"/>
              </a:rPr>
              <a:t>This is the final stage after long-term exposure to a stressor.</a:t>
            </a:r>
          </a:p>
          <a:p>
            <a:pPr algn="l" fontAlgn="base"/>
            <a:endParaRPr lang="en-US" b="0" i="0" dirty="0">
              <a:solidFill>
                <a:srgbClr val="333333"/>
              </a:solidFill>
              <a:effectLst/>
              <a:latin typeface="Poppins"/>
            </a:endParaRPr>
          </a:p>
          <a:p>
            <a:pPr algn="l" fontAlgn="base"/>
            <a:r>
              <a:rPr lang="en-US" b="0" i="0" dirty="0">
                <a:solidFill>
                  <a:srgbClr val="333333"/>
                </a:solidFill>
                <a:effectLst/>
                <a:latin typeface="Poppins"/>
              </a:rPr>
              <a:t> The body’s resistance to stress is gradually reduced and collapses as the immune system becomes ineffective. </a:t>
            </a:r>
          </a:p>
          <a:p>
            <a:pPr algn="l" fontAlgn="base"/>
            <a:endParaRPr lang="en-US" b="0" i="0" dirty="0">
              <a:solidFill>
                <a:srgbClr val="333333"/>
              </a:solidFill>
              <a:effectLst/>
              <a:latin typeface="Poppins"/>
            </a:endParaRPr>
          </a:p>
          <a:p>
            <a:pPr algn="l" fontAlgn="base"/>
            <a:r>
              <a:rPr lang="en-US" b="0" i="0" dirty="0">
                <a:solidFill>
                  <a:srgbClr val="333333"/>
                </a:solidFill>
                <a:effectLst/>
                <a:latin typeface="Poppins"/>
              </a:rPr>
              <a:t>In Selye’s view, patients who experience long-term stress could succumb to heart attacks or severe infection due to their reduced resistance to illness.</a:t>
            </a:r>
          </a:p>
          <a:p>
            <a:endParaRPr lang="en-IN" dirty="0"/>
          </a:p>
        </p:txBody>
      </p:sp>
    </p:spTree>
    <p:extLst>
      <p:ext uri="{BB962C8B-B14F-4D97-AF65-F5344CB8AC3E}">
        <p14:creationId xmlns:p14="http://schemas.microsoft.com/office/powerpoint/2010/main" val="9947030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5A3449-C6C9-7313-2519-3647F657999F}"/>
              </a:ext>
            </a:extLst>
          </p:cNvPr>
          <p:cNvPicPr>
            <a:picLocks noChangeAspect="1"/>
          </p:cNvPicPr>
          <p:nvPr/>
        </p:nvPicPr>
        <p:blipFill>
          <a:blip r:embed="rId2"/>
          <a:stretch>
            <a:fillRect/>
          </a:stretch>
        </p:blipFill>
        <p:spPr>
          <a:xfrm>
            <a:off x="1066800" y="685800"/>
            <a:ext cx="6726411" cy="5105400"/>
          </a:xfrm>
          <a:prstGeom prst="rect">
            <a:avLst/>
          </a:prstGeom>
        </p:spPr>
      </p:pic>
    </p:spTree>
    <p:extLst>
      <p:ext uri="{BB962C8B-B14F-4D97-AF65-F5344CB8AC3E}">
        <p14:creationId xmlns:p14="http://schemas.microsoft.com/office/powerpoint/2010/main" val="15627466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4F9AE-6709-1DCA-EE69-DE36CB138FE3}"/>
              </a:ext>
            </a:extLst>
          </p:cNvPr>
          <p:cNvSpPr>
            <a:spLocks noGrp="1"/>
          </p:cNvSpPr>
          <p:nvPr>
            <p:ph idx="1"/>
          </p:nvPr>
        </p:nvSpPr>
        <p:spPr>
          <a:xfrm>
            <a:off x="457200" y="685800"/>
            <a:ext cx="8229600" cy="6019800"/>
          </a:xfrm>
        </p:spPr>
        <p:txBody>
          <a:bodyPr>
            <a:normAutofit fontScale="47500" lnSpcReduction="20000"/>
          </a:bodyPr>
          <a:lstStyle/>
          <a:p>
            <a:pPr algn="l" fontAlgn="base"/>
            <a:r>
              <a:rPr lang="en-GB" b="0" i="0" dirty="0">
                <a:solidFill>
                  <a:srgbClr val="333333"/>
                </a:solidFill>
                <a:effectLst/>
                <a:latin typeface="Open Sans" panose="020B0606030504020204" pitchFamily="34" charset="0"/>
              </a:rPr>
              <a:t>5S is a productivity method whose name is derived from the five first letters of Japanese words: </a:t>
            </a:r>
            <a:r>
              <a:rPr lang="en-GB" b="0" i="0" dirty="0" err="1">
                <a:solidFill>
                  <a:srgbClr val="333333"/>
                </a:solidFill>
                <a:effectLst/>
                <a:latin typeface="Open Sans" panose="020B0606030504020204" pitchFamily="34" charset="0"/>
              </a:rPr>
              <a:t>Seiri</a:t>
            </a:r>
            <a:r>
              <a:rPr lang="en-GB" b="0" i="0" dirty="0">
                <a:solidFill>
                  <a:srgbClr val="333333"/>
                </a:solidFill>
                <a:effectLst/>
                <a:latin typeface="Open Sans" panose="020B0606030504020204" pitchFamily="34" charset="0"/>
              </a:rPr>
              <a:t>, </a:t>
            </a:r>
            <a:r>
              <a:rPr lang="en-GB" b="0" i="0" dirty="0" err="1">
                <a:solidFill>
                  <a:srgbClr val="333333"/>
                </a:solidFill>
                <a:effectLst/>
                <a:latin typeface="Open Sans" panose="020B0606030504020204" pitchFamily="34" charset="0"/>
              </a:rPr>
              <a:t>Seiton</a:t>
            </a:r>
            <a:r>
              <a:rPr lang="en-GB" b="0" i="0" dirty="0">
                <a:solidFill>
                  <a:srgbClr val="333333"/>
                </a:solidFill>
                <a:effectLst/>
                <a:latin typeface="Open Sans" panose="020B0606030504020204" pitchFamily="34" charset="0"/>
              </a:rPr>
              <a:t>, </a:t>
            </a:r>
            <a:r>
              <a:rPr lang="en-GB" b="0" i="0" dirty="0" err="1">
                <a:solidFill>
                  <a:srgbClr val="333333"/>
                </a:solidFill>
                <a:effectLst/>
                <a:latin typeface="Open Sans" panose="020B0606030504020204" pitchFamily="34" charset="0"/>
              </a:rPr>
              <a:t>Seiso</a:t>
            </a:r>
            <a:r>
              <a:rPr lang="en-GB" b="0" i="0" dirty="0">
                <a:solidFill>
                  <a:srgbClr val="333333"/>
                </a:solidFill>
                <a:effectLst/>
                <a:latin typeface="Open Sans" panose="020B0606030504020204" pitchFamily="34" charset="0"/>
              </a:rPr>
              <a:t>, </a:t>
            </a:r>
            <a:r>
              <a:rPr lang="en-GB" b="0" i="0" dirty="0" err="1">
                <a:solidFill>
                  <a:srgbClr val="333333"/>
                </a:solidFill>
                <a:effectLst/>
                <a:latin typeface="Open Sans" panose="020B0606030504020204" pitchFamily="34" charset="0"/>
              </a:rPr>
              <a:t>Seiketsu</a:t>
            </a:r>
            <a:r>
              <a:rPr lang="en-GB" b="0" i="0" dirty="0">
                <a:solidFill>
                  <a:srgbClr val="333333"/>
                </a:solidFill>
                <a:effectLst/>
                <a:latin typeface="Open Sans" panose="020B0606030504020204" pitchFamily="34" charset="0"/>
              </a:rPr>
              <a:t> and </a:t>
            </a:r>
            <a:r>
              <a:rPr lang="en-GB" b="0" i="0" dirty="0" err="1">
                <a:solidFill>
                  <a:srgbClr val="333333"/>
                </a:solidFill>
                <a:effectLst/>
                <a:latin typeface="Open Sans" panose="020B0606030504020204" pitchFamily="34" charset="0"/>
              </a:rPr>
              <a:t>Shitsuke</a:t>
            </a:r>
            <a:r>
              <a:rPr lang="en-GB" b="0" i="0" dirty="0">
                <a:solidFill>
                  <a:srgbClr val="333333"/>
                </a:solidFill>
                <a:effectLst/>
                <a:latin typeface="Open Sans" panose="020B0606030504020204" pitchFamily="34" charset="0"/>
              </a:rPr>
              <a:t>.</a:t>
            </a:r>
          </a:p>
          <a:p>
            <a:pPr algn="l" fontAlgn="base"/>
            <a:r>
              <a:rPr lang="en-GB" b="0" i="0" dirty="0">
                <a:solidFill>
                  <a:srgbClr val="333333"/>
                </a:solidFill>
                <a:effectLst/>
                <a:latin typeface="Open Sans" panose="020B0606030504020204" pitchFamily="34" charset="0"/>
              </a:rPr>
              <a:t> The method was originally intended </a:t>
            </a:r>
            <a:r>
              <a:rPr lang="en-GB" b="1" i="0" dirty="0">
                <a:solidFill>
                  <a:schemeClr val="accent6">
                    <a:lumMod val="50000"/>
                  </a:schemeClr>
                </a:solidFill>
                <a:effectLst/>
                <a:latin typeface="Open Sans" panose="020B0606030504020204" pitchFamily="34" charset="0"/>
              </a:rPr>
              <a:t>to organize a workspace for efficiency</a:t>
            </a:r>
            <a:r>
              <a:rPr lang="en-GB" b="0" i="0" dirty="0">
                <a:solidFill>
                  <a:srgbClr val="333333"/>
                </a:solidFill>
                <a:effectLst/>
                <a:latin typeface="Open Sans" panose="020B0606030504020204" pitchFamily="34" charset="0"/>
              </a:rPr>
              <a:t>.</a:t>
            </a:r>
          </a:p>
          <a:p>
            <a:pPr algn="l" fontAlgn="base"/>
            <a:r>
              <a:rPr lang="en-GB" b="0" i="0" dirty="0">
                <a:solidFill>
                  <a:srgbClr val="333333"/>
                </a:solidFill>
                <a:effectLst/>
                <a:latin typeface="Open Sans" panose="020B0606030504020204" pitchFamily="34" charset="0"/>
              </a:rPr>
              <a:t> Let’s examine each ‘S’ and determine what it means.</a:t>
            </a:r>
          </a:p>
          <a:p>
            <a:pPr algn="l" fontAlgn="base"/>
            <a:endParaRPr lang="en-GB" b="0" i="0" dirty="0">
              <a:solidFill>
                <a:srgbClr val="333333"/>
              </a:solidFill>
              <a:effectLst/>
              <a:latin typeface="Open Sans" panose="020B0606030504020204" pitchFamily="34" charset="0"/>
            </a:endParaRPr>
          </a:p>
          <a:p>
            <a:pPr algn="l" fontAlgn="base">
              <a:buFont typeface="Arial" panose="020B0604020202020204" pitchFamily="34" charset="0"/>
              <a:buChar char="•"/>
            </a:pPr>
            <a:r>
              <a:rPr lang="en-GB" b="1" i="0" dirty="0" err="1">
                <a:solidFill>
                  <a:srgbClr val="C00000"/>
                </a:solidFill>
                <a:effectLst/>
                <a:latin typeface="Open Sans" panose="020B0606030504020204" pitchFamily="34" charset="0"/>
              </a:rPr>
              <a:t>Seiri</a:t>
            </a:r>
            <a:r>
              <a:rPr lang="en-GB" b="1" i="0" dirty="0">
                <a:solidFill>
                  <a:srgbClr val="C00000"/>
                </a:solidFill>
                <a:effectLst/>
                <a:latin typeface="Open Sans" panose="020B0606030504020204" pitchFamily="34" charset="0"/>
              </a:rPr>
              <a:t> – </a:t>
            </a:r>
            <a:r>
              <a:rPr lang="en-GB" b="1" i="1" dirty="0">
                <a:solidFill>
                  <a:srgbClr val="C00000"/>
                </a:solidFill>
                <a:effectLst/>
                <a:latin typeface="Open Sans" panose="020B0606030504020204" pitchFamily="34" charset="0"/>
              </a:rPr>
              <a:t>Sorting</a:t>
            </a:r>
            <a:r>
              <a:rPr lang="en-GB" b="0" i="0" dirty="0">
                <a:solidFill>
                  <a:srgbClr val="333333"/>
                </a:solidFill>
                <a:effectLst/>
                <a:latin typeface="Open Sans" panose="020B0606030504020204" pitchFamily="34" charset="0"/>
              </a:rPr>
              <a:t>. Keep the necessary in work area, dispose or keep in a distant storage area less frequently used items, discard unneeded items.</a:t>
            </a:r>
          </a:p>
          <a:p>
            <a:pPr algn="l" fontAlgn="base">
              <a:buFont typeface="Arial" panose="020B0604020202020204" pitchFamily="34" charset="0"/>
              <a:buChar char="•"/>
            </a:pPr>
            <a:endParaRPr lang="en-GB" b="0" i="0" dirty="0">
              <a:solidFill>
                <a:srgbClr val="333333"/>
              </a:solidFill>
              <a:effectLst/>
              <a:latin typeface="Open Sans" panose="020B0606030504020204" pitchFamily="34" charset="0"/>
            </a:endParaRPr>
          </a:p>
          <a:p>
            <a:pPr algn="l" fontAlgn="base">
              <a:buFont typeface="Arial" panose="020B0604020202020204" pitchFamily="34" charset="0"/>
              <a:buChar char="•"/>
            </a:pPr>
            <a:r>
              <a:rPr lang="en-GB" b="1" i="0" dirty="0" err="1">
                <a:solidFill>
                  <a:srgbClr val="B313B7"/>
                </a:solidFill>
                <a:effectLst/>
                <a:latin typeface="Open Sans" panose="020B0606030504020204" pitchFamily="34" charset="0"/>
              </a:rPr>
              <a:t>Seiton</a:t>
            </a:r>
            <a:r>
              <a:rPr lang="en-GB" b="0" i="0" dirty="0">
                <a:solidFill>
                  <a:srgbClr val="B313B7"/>
                </a:solidFill>
                <a:effectLst/>
                <a:latin typeface="Open Sans" panose="020B0606030504020204" pitchFamily="34" charset="0"/>
              </a:rPr>
              <a:t> – </a:t>
            </a:r>
            <a:r>
              <a:rPr lang="en-GB" b="0" i="1" dirty="0">
                <a:solidFill>
                  <a:srgbClr val="B313B7"/>
                </a:solidFill>
                <a:effectLst/>
                <a:latin typeface="Open Sans" panose="020B0606030504020204" pitchFamily="34" charset="0"/>
              </a:rPr>
              <a:t>Systematic Arrangement</a:t>
            </a:r>
            <a:r>
              <a:rPr lang="en-GB" b="0" i="0" dirty="0">
                <a:solidFill>
                  <a:srgbClr val="B313B7"/>
                </a:solidFill>
                <a:effectLst/>
                <a:latin typeface="Open Sans" panose="020B0606030504020204" pitchFamily="34" charset="0"/>
              </a:rPr>
              <a:t> </a:t>
            </a:r>
            <a:r>
              <a:rPr lang="en-GB" b="0" i="0" dirty="0">
                <a:solidFill>
                  <a:srgbClr val="333333"/>
                </a:solidFill>
                <a:effectLst/>
                <a:latin typeface="Open Sans" panose="020B0606030504020204" pitchFamily="34" charset="0"/>
              </a:rPr>
              <a:t>for the most efficient and effective retrieval. There should be a place for everything and everything should be in its place. The place for each item should be clearly labelled or demarcated. Items should be arranged in a manner that promotes efficient workflow, with equipment used most often being the most easily accessible. Workers should not have to bend repetitively to access materials.</a:t>
            </a:r>
          </a:p>
          <a:p>
            <a:pPr algn="l" fontAlgn="base">
              <a:buFont typeface="Arial" panose="020B0604020202020204" pitchFamily="34" charset="0"/>
              <a:buChar char="•"/>
            </a:pPr>
            <a:endParaRPr lang="en-GB" b="0" i="0" dirty="0">
              <a:solidFill>
                <a:srgbClr val="333333"/>
              </a:solidFill>
              <a:effectLst/>
              <a:latin typeface="Open Sans" panose="020B0606030504020204" pitchFamily="34" charset="0"/>
            </a:endParaRPr>
          </a:p>
          <a:p>
            <a:pPr algn="l" fontAlgn="base">
              <a:buFont typeface="Arial" panose="020B0604020202020204" pitchFamily="34" charset="0"/>
              <a:buChar char="•"/>
            </a:pPr>
            <a:r>
              <a:rPr lang="en-GB" b="1" i="0" dirty="0" err="1">
                <a:solidFill>
                  <a:schemeClr val="accent6">
                    <a:lumMod val="75000"/>
                  </a:schemeClr>
                </a:solidFill>
                <a:effectLst/>
                <a:latin typeface="Open Sans" panose="020B0606030504020204" pitchFamily="34" charset="0"/>
              </a:rPr>
              <a:t>Seiso</a:t>
            </a:r>
            <a:r>
              <a:rPr lang="en-GB" b="0" i="0" dirty="0">
                <a:solidFill>
                  <a:schemeClr val="accent6">
                    <a:lumMod val="75000"/>
                  </a:schemeClr>
                </a:solidFill>
                <a:effectLst/>
                <a:latin typeface="Open Sans" panose="020B0606030504020204" pitchFamily="34" charset="0"/>
              </a:rPr>
              <a:t> – </a:t>
            </a:r>
            <a:r>
              <a:rPr lang="en-GB" b="0" i="1" dirty="0">
                <a:solidFill>
                  <a:schemeClr val="accent6">
                    <a:lumMod val="75000"/>
                  </a:schemeClr>
                </a:solidFill>
                <a:effectLst/>
                <a:latin typeface="Open Sans" panose="020B0606030504020204" pitchFamily="34" charset="0"/>
              </a:rPr>
              <a:t>Shining</a:t>
            </a:r>
            <a:r>
              <a:rPr lang="en-GB" b="0" i="0" dirty="0">
                <a:solidFill>
                  <a:srgbClr val="333333"/>
                </a:solidFill>
                <a:effectLst/>
                <a:latin typeface="Open Sans" panose="020B0606030504020204" pitchFamily="34" charset="0"/>
              </a:rPr>
              <a:t>. Clean the workspace and all equipment, and keep it clean, tidy and organized. After the first thorough cleaning when implementing 5S, daily follow-up cleaning is necessary in order to sustain this improvement. A “Shining” work environment will lead to great efficiency gains.</a:t>
            </a:r>
          </a:p>
          <a:p>
            <a:pPr algn="l" fontAlgn="base">
              <a:buFont typeface="Arial" panose="020B0604020202020204" pitchFamily="34" charset="0"/>
              <a:buChar char="•"/>
            </a:pPr>
            <a:endParaRPr lang="en-GB" b="0" i="0" dirty="0">
              <a:solidFill>
                <a:srgbClr val="333333"/>
              </a:solidFill>
              <a:effectLst/>
              <a:latin typeface="Open Sans" panose="020B0606030504020204" pitchFamily="34" charset="0"/>
            </a:endParaRPr>
          </a:p>
          <a:p>
            <a:pPr algn="l" fontAlgn="base">
              <a:buFont typeface="Arial" panose="020B0604020202020204" pitchFamily="34" charset="0"/>
              <a:buChar char="•"/>
            </a:pPr>
            <a:r>
              <a:rPr lang="en-GB" b="1" i="0" dirty="0" err="1">
                <a:solidFill>
                  <a:schemeClr val="accent5">
                    <a:lumMod val="50000"/>
                  </a:schemeClr>
                </a:solidFill>
                <a:effectLst/>
                <a:latin typeface="Open Sans" panose="020B0606030504020204" pitchFamily="34" charset="0"/>
              </a:rPr>
              <a:t>Seiketsu</a:t>
            </a:r>
            <a:r>
              <a:rPr lang="en-GB" b="0" i="0" dirty="0">
                <a:solidFill>
                  <a:schemeClr val="accent5">
                    <a:lumMod val="50000"/>
                  </a:schemeClr>
                </a:solidFill>
                <a:effectLst/>
                <a:latin typeface="Open Sans" panose="020B0606030504020204" pitchFamily="34" charset="0"/>
              </a:rPr>
              <a:t> – </a:t>
            </a:r>
            <a:r>
              <a:rPr lang="en-GB" b="0" i="1" dirty="0">
                <a:solidFill>
                  <a:schemeClr val="accent5">
                    <a:lumMod val="50000"/>
                  </a:schemeClr>
                </a:solidFill>
                <a:effectLst/>
                <a:latin typeface="Open Sans" panose="020B0606030504020204" pitchFamily="34" charset="0"/>
              </a:rPr>
              <a:t>Standardizing</a:t>
            </a:r>
            <a:r>
              <a:rPr lang="en-GB" b="0" i="0" dirty="0">
                <a:solidFill>
                  <a:srgbClr val="333333"/>
                </a:solidFill>
                <a:effectLst/>
                <a:latin typeface="Open Sans" panose="020B0606030504020204" pitchFamily="34" charset="0"/>
              </a:rPr>
              <a:t>. Work practices should be consistent and standardized. Work stations for a particular job should be identical. All employees doing the same job should be able to work in any station with the same tools that are in the same location in every station. Everyone should know exactly their responsibilities.</a:t>
            </a:r>
          </a:p>
          <a:p>
            <a:pPr algn="l" fontAlgn="base">
              <a:buFont typeface="Arial" panose="020B0604020202020204" pitchFamily="34" charset="0"/>
              <a:buChar char="•"/>
            </a:pPr>
            <a:endParaRPr lang="en-GB" b="0" i="0" dirty="0">
              <a:solidFill>
                <a:srgbClr val="333333"/>
              </a:solidFill>
              <a:effectLst/>
              <a:latin typeface="Open Sans" panose="020B0606030504020204" pitchFamily="34" charset="0"/>
            </a:endParaRPr>
          </a:p>
          <a:p>
            <a:pPr algn="l" fontAlgn="base">
              <a:buFont typeface="Arial" panose="020B0604020202020204" pitchFamily="34" charset="0"/>
              <a:buChar char="•"/>
            </a:pPr>
            <a:r>
              <a:rPr lang="en-GB" b="1" i="0" dirty="0" err="1">
                <a:solidFill>
                  <a:srgbClr val="00B050"/>
                </a:solidFill>
                <a:effectLst/>
                <a:latin typeface="Open Sans" panose="020B0606030504020204" pitchFamily="34" charset="0"/>
              </a:rPr>
              <a:t>Shitsuke</a:t>
            </a:r>
            <a:r>
              <a:rPr lang="en-GB" b="0" i="0" dirty="0">
                <a:solidFill>
                  <a:srgbClr val="00B050"/>
                </a:solidFill>
                <a:effectLst/>
                <a:latin typeface="Open Sans" panose="020B0606030504020204" pitchFamily="34" charset="0"/>
              </a:rPr>
              <a:t> – </a:t>
            </a:r>
            <a:r>
              <a:rPr lang="en-GB" b="0" i="1" dirty="0">
                <a:solidFill>
                  <a:srgbClr val="00B050"/>
                </a:solidFill>
                <a:effectLst/>
                <a:latin typeface="Open Sans" panose="020B0606030504020204" pitchFamily="34" charset="0"/>
              </a:rPr>
              <a:t>Sustaining</a:t>
            </a:r>
            <a:r>
              <a:rPr lang="en-GB" b="0" i="0" dirty="0">
                <a:solidFill>
                  <a:srgbClr val="333333"/>
                </a:solidFill>
                <a:effectLst/>
                <a:latin typeface="Open Sans" panose="020B0606030504020204" pitchFamily="34" charset="0"/>
              </a:rPr>
              <a:t>. Once the previous 4 S’s have been established, they become the new way to operate. Maintain focus on this new way and do not allow a gradual decline back to the old ways. The effect of continuous improvement (Kaizen) leads to less waste, better quality and faster lead times.</a:t>
            </a:r>
          </a:p>
          <a:p>
            <a:endParaRPr lang="en-IN" dirty="0"/>
          </a:p>
        </p:txBody>
      </p:sp>
    </p:spTree>
    <p:extLst>
      <p:ext uri="{BB962C8B-B14F-4D97-AF65-F5344CB8AC3E}">
        <p14:creationId xmlns:p14="http://schemas.microsoft.com/office/powerpoint/2010/main" val="6575114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74F74C-0203-818F-5D09-35C1E3B8BED8}"/>
              </a:ext>
            </a:extLst>
          </p:cNvPr>
          <p:cNvSpPr>
            <a:spLocks noGrp="1"/>
          </p:cNvSpPr>
          <p:nvPr>
            <p:ph idx="4294967295"/>
          </p:nvPr>
        </p:nvSpPr>
        <p:spPr>
          <a:xfrm>
            <a:off x="0" y="1600200"/>
            <a:ext cx="8915400" cy="5029200"/>
          </a:xfrm>
        </p:spPr>
        <p:txBody>
          <a:bodyPr>
            <a:normAutofit/>
          </a:bodyPr>
          <a:lstStyle/>
          <a:p>
            <a:endParaRPr lang="en-GB" b="0" i="0" dirty="0">
              <a:solidFill>
                <a:srgbClr val="202124"/>
              </a:solidFill>
              <a:effectLst/>
              <a:latin typeface="arial" panose="020B0604020202020204" pitchFamily="34" charset="0"/>
            </a:endParaRPr>
          </a:p>
          <a:p>
            <a:endParaRPr lang="en-GB" dirty="0">
              <a:solidFill>
                <a:srgbClr val="202124"/>
              </a:solidFill>
              <a:latin typeface="arial" panose="020B0604020202020204" pitchFamily="34" charset="0"/>
            </a:endParaRPr>
          </a:p>
          <a:p>
            <a:endParaRPr lang="en-GB" dirty="0">
              <a:solidFill>
                <a:srgbClr val="202124"/>
              </a:solidFill>
              <a:latin typeface="arial" panose="020B0604020202020204" pitchFamily="34" charset="0"/>
            </a:endParaRPr>
          </a:p>
          <a:p>
            <a:endParaRPr lang="en-GB" sz="2000" b="0" i="0" dirty="0">
              <a:solidFill>
                <a:srgbClr val="202124"/>
              </a:solidFill>
              <a:effectLst/>
              <a:latin typeface="arial" panose="020B0604020202020204" pitchFamily="34" charset="0"/>
            </a:endParaRPr>
          </a:p>
          <a:p>
            <a:endParaRPr lang="en-GB" sz="2000" b="0" i="0" dirty="0">
              <a:solidFill>
                <a:srgbClr val="202124"/>
              </a:solidFill>
              <a:effectLst/>
              <a:latin typeface="arial" panose="020B0604020202020204" pitchFamily="34" charset="0"/>
            </a:endParaRPr>
          </a:p>
          <a:p>
            <a:r>
              <a:rPr lang="en-GB" sz="2000" b="0" i="0" dirty="0">
                <a:solidFill>
                  <a:srgbClr val="202124"/>
                </a:solidFill>
                <a:effectLst/>
                <a:latin typeface="arial" panose="020B0604020202020204" pitchFamily="34" charset="0"/>
              </a:rPr>
              <a:t>Efficiency is defined as the ability to accomplish something with the least amount of wasted time, money, and effort or competency in performance. </a:t>
            </a:r>
          </a:p>
          <a:p>
            <a:r>
              <a:rPr lang="en-GB" sz="2000" dirty="0">
                <a:solidFill>
                  <a:srgbClr val="202124"/>
                </a:solidFill>
                <a:latin typeface="arial" panose="020B0604020202020204" pitchFamily="34" charset="0"/>
              </a:rPr>
              <a:t>Efficacy is </a:t>
            </a:r>
            <a:r>
              <a:rPr lang="en-GB" sz="2000" b="0" i="0" dirty="0">
                <a:solidFill>
                  <a:srgbClr val="202124"/>
                </a:solidFill>
                <a:effectLst/>
                <a:latin typeface="arial" panose="020B0604020202020204" pitchFamily="34" charset="0"/>
              </a:rPr>
              <a:t>the ability of something like a drug or a medical treatment to bring about the results that are wanted</a:t>
            </a:r>
          </a:p>
          <a:p>
            <a:r>
              <a:rPr lang="en-GB" sz="2000" b="0" i="0" dirty="0">
                <a:solidFill>
                  <a:srgbClr val="202124"/>
                </a:solidFill>
                <a:effectLst/>
                <a:latin typeface="arial" panose="020B0604020202020204" pitchFamily="34" charset="0"/>
              </a:rPr>
              <a:t>Effectiveness is defined as the degree to which something is successful in  producing a desired result; success.</a:t>
            </a:r>
            <a:endParaRPr lang="en-IN" sz="2000" dirty="0"/>
          </a:p>
        </p:txBody>
      </p:sp>
      <p:pic>
        <p:nvPicPr>
          <p:cNvPr id="7" name="Picture 6">
            <a:extLst>
              <a:ext uri="{FF2B5EF4-FFF2-40B4-BE49-F238E27FC236}">
                <a16:creationId xmlns:a16="http://schemas.microsoft.com/office/drawing/2014/main" id="{3928CD02-A7F0-6ACE-ED12-B5BD2FFF53E4}"/>
              </a:ext>
            </a:extLst>
          </p:cNvPr>
          <p:cNvPicPr>
            <a:picLocks noChangeAspect="1"/>
          </p:cNvPicPr>
          <p:nvPr/>
        </p:nvPicPr>
        <p:blipFill>
          <a:blip r:embed="rId2"/>
          <a:stretch>
            <a:fillRect/>
          </a:stretch>
        </p:blipFill>
        <p:spPr>
          <a:xfrm>
            <a:off x="960373" y="0"/>
            <a:ext cx="6366257" cy="3962400"/>
          </a:xfrm>
          <a:prstGeom prst="rect">
            <a:avLst/>
          </a:prstGeom>
        </p:spPr>
      </p:pic>
    </p:spTree>
    <p:extLst>
      <p:ext uri="{BB962C8B-B14F-4D97-AF65-F5344CB8AC3E}">
        <p14:creationId xmlns:p14="http://schemas.microsoft.com/office/powerpoint/2010/main" val="7797439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Autofit/>
          </a:bodyPr>
          <a:lstStyle/>
          <a:p>
            <a:r>
              <a:rPr lang="en-US" b="1" dirty="0">
                <a:solidFill>
                  <a:srgbClr val="0070C0"/>
                </a:solidFill>
              </a:rPr>
              <a:t>TIPS</a:t>
            </a:r>
          </a:p>
        </p:txBody>
      </p:sp>
      <p:sp>
        <p:nvSpPr>
          <p:cNvPr id="3" name="Content Placeholder 2"/>
          <p:cNvSpPr>
            <a:spLocks noGrp="1"/>
          </p:cNvSpPr>
          <p:nvPr>
            <p:ph idx="1"/>
          </p:nvPr>
        </p:nvSpPr>
        <p:spPr>
          <a:xfrm>
            <a:off x="0" y="2514600"/>
            <a:ext cx="9144000" cy="4038600"/>
          </a:xfrm>
        </p:spPr>
        <p:txBody>
          <a:bodyPr>
            <a:normAutofit fontScale="77500" lnSpcReduction="20000"/>
          </a:bodyPr>
          <a:lstStyle/>
          <a:p>
            <a:r>
              <a:rPr lang="en-US" b="1" dirty="0">
                <a:solidFill>
                  <a:srgbClr val="00B0F0"/>
                </a:solidFill>
              </a:rPr>
              <a:t> ABC ANALYSIS, </a:t>
            </a:r>
            <a:r>
              <a:rPr lang="en-US" b="1" dirty="0">
                <a:solidFill>
                  <a:srgbClr val="0070C0"/>
                </a:solidFill>
              </a:rPr>
              <a:t>EFFECTIVE  Vs EFFICIENT </a:t>
            </a:r>
          </a:p>
          <a:p>
            <a:r>
              <a:rPr lang="en-US" dirty="0"/>
              <a:t>Maintain  </a:t>
            </a:r>
            <a:r>
              <a:rPr lang="en-US" dirty="0">
                <a:solidFill>
                  <a:srgbClr val="0070C0"/>
                </a:solidFill>
              </a:rPr>
              <a:t>DIARY</a:t>
            </a:r>
            <a:r>
              <a:rPr lang="en-US" dirty="0"/>
              <a:t>- Long Term and Short Term-Day’s Planning</a:t>
            </a:r>
          </a:p>
          <a:p>
            <a:r>
              <a:rPr lang="en-US" dirty="0"/>
              <a:t>BUSY doesn’t mean INACCESSIBLE/UNAPPROACHABLE</a:t>
            </a:r>
          </a:p>
          <a:p>
            <a:r>
              <a:rPr lang="en-US" b="1" dirty="0">
                <a:solidFill>
                  <a:srgbClr val="0070C0"/>
                </a:solidFill>
              </a:rPr>
              <a:t>PHONE CALLS </a:t>
            </a:r>
            <a:r>
              <a:rPr lang="en-US" dirty="0"/>
              <a:t>:Call back, Cell Phone ( Vibrate/Silent)</a:t>
            </a:r>
          </a:p>
          <a:p>
            <a:pPr>
              <a:buNone/>
            </a:pPr>
            <a:r>
              <a:rPr lang="en-US" dirty="0"/>
              <a:t>     Allot  SPECIFIC TIME for making and receiving phone calls</a:t>
            </a:r>
          </a:p>
          <a:p>
            <a:r>
              <a:rPr lang="en-US" b="1" dirty="0">
                <a:solidFill>
                  <a:srgbClr val="0070C0"/>
                </a:solidFill>
              </a:rPr>
              <a:t>WORK LIFE BALANCE- </a:t>
            </a:r>
          </a:p>
          <a:p>
            <a:r>
              <a:rPr lang="en-US" dirty="0"/>
              <a:t>Don’t be workaholic,</a:t>
            </a:r>
          </a:p>
          <a:p>
            <a:r>
              <a:rPr lang="en-US" dirty="0"/>
              <a:t>Cut off work mood at home.</a:t>
            </a:r>
          </a:p>
          <a:p>
            <a:r>
              <a:rPr lang="en-US" dirty="0" err="1"/>
              <a:t>Balu</a:t>
            </a:r>
            <a:r>
              <a:rPr lang="en-US" dirty="0"/>
              <a:t>, </a:t>
            </a:r>
            <a:r>
              <a:rPr lang="en-US" dirty="0" err="1"/>
              <a:t>Raymonds</a:t>
            </a:r>
            <a:r>
              <a:rPr lang="en-US" dirty="0"/>
              <a:t>.</a:t>
            </a:r>
          </a:p>
          <a:p>
            <a:r>
              <a:rPr lang="en-US" dirty="0"/>
              <a:t>Life is one-time opportunity.</a:t>
            </a:r>
          </a:p>
          <a:p>
            <a:pPr>
              <a:buNone/>
            </a:pPr>
            <a:endParaRPr lang="en-US" dirty="0"/>
          </a:p>
          <a:p>
            <a:pPr>
              <a:buNone/>
            </a:pPr>
            <a:endParaRPr lang="en-US" dirty="0"/>
          </a:p>
          <a:p>
            <a:endParaRPr lang="en-US" dirty="0"/>
          </a:p>
        </p:txBody>
      </p:sp>
      <p:pic>
        <p:nvPicPr>
          <p:cNvPr id="11266" name="Picture 2" descr="http://testibps.com/blog/wp-content/uploads/2013/04/Time_Management_01.jpg"/>
          <p:cNvPicPr>
            <a:picLocks noChangeAspect="1" noChangeArrowheads="1"/>
          </p:cNvPicPr>
          <p:nvPr/>
        </p:nvPicPr>
        <p:blipFill>
          <a:blip r:embed="rId3"/>
          <a:srcRect/>
          <a:stretch>
            <a:fillRect/>
          </a:stretch>
        </p:blipFill>
        <p:spPr bwMode="auto">
          <a:xfrm>
            <a:off x="228600" y="304800"/>
            <a:ext cx="3848100" cy="2276475"/>
          </a:xfrm>
          <a:prstGeom prst="rect">
            <a:avLst/>
          </a:prstGeom>
          <a:noFill/>
        </p:spPr>
      </p:pic>
      <p:pic>
        <p:nvPicPr>
          <p:cNvPr id="11268" name="Picture 4" descr="http://www.lawdegreeguide.com/wp-content/uploads/2012/12/Five-Time-Management-Tips-for-New-Law-Students.jpg"/>
          <p:cNvPicPr>
            <a:picLocks noChangeAspect="1" noChangeArrowheads="1"/>
          </p:cNvPicPr>
          <p:nvPr/>
        </p:nvPicPr>
        <p:blipFill>
          <a:blip r:embed="rId4"/>
          <a:srcRect/>
          <a:stretch>
            <a:fillRect/>
          </a:stretch>
        </p:blipFill>
        <p:spPr bwMode="auto">
          <a:xfrm>
            <a:off x="5791200" y="381001"/>
            <a:ext cx="2914650" cy="1905000"/>
          </a:xfrm>
          <a:prstGeom prst="rect">
            <a:avLst/>
          </a:prstGeom>
          <a:noFill/>
        </p:spPr>
      </p:pic>
    </p:spTree>
    <p:extLst>
      <p:ext uri="{BB962C8B-B14F-4D97-AF65-F5344CB8AC3E}">
        <p14:creationId xmlns:p14="http://schemas.microsoft.com/office/powerpoint/2010/main" val="2204048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Mindfulness Meditation Can Save America | WIRED">
            <a:extLst>
              <a:ext uri="{FF2B5EF4-FFF2-40B4-BE49-F238E27FC236}">
                <a16:creationId xmlns:a16="http://schemas.microsoft.com/office/drawing/2014/main" id="{27542B31-2B34-F586-D380-7032A8D8B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920" y="8466"/>
            <a:ext cx="4066614" cy="21251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8FCF60-3666-E67D-71BD-B4883CB6F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867" y="2667000"/>
            <a:ext cx="3265383" cy="4227247"/>
          </a:xfrm>
          <a:prstGeom prst="rect">
            <a:avLst/>
          </a:prstGeom>
        </p:spPr>
      </p:pic>
      <p:pic>
        <p:nvPicPr>
          <p:cNvPr id="3" name="Picture 2">
            <a:extLst>
              <a:ext uri="{FF2B5EF4-FFF2-40B4-BE49-F238E27FC236}">
                <a16:creationId xmlns:a16="http://schemas.microsoft.com/office/drawing/2014/main" id="{EA72C078-348A-4517-2013-C9432626CEE3}"/>
              </a:ext>
            </a:extLst>
          </p:cNvPr>
          <p:cNvPicPr>
            <a:picLocks noChangeAspect="1"/>
          </p:cNvPicPr>
          <p:nvPr/>
        </p:nvPicPr>
        <p:blipFill>
          <a:blip r:embed="rId4"/>
          <a:stretch>
            <a:fillRect/>
          </a:stretch>
        </p:blipFill>
        <p:spPr>
          <a:xfrm>
            <a:off x="8467" y="0"/>
            <a:ext cx="4762500" cy="2667000"/>
          </a:xfrm>
          <a:prstGeom prst="rect">
            <a:avLst/>
          </a:prstGeom>
        </p:spPr>
      </p:pic>
      <p:pic>
        <p:nvPicPr>
          <p:cNvPr id="4" name="Picture 3">
            <a:extLst>
              <a:ext uri="{FF2B5EF4-FFF2-40B4-BE49-F238E27FC236}">
                <a16:creationId xmlns:a16="http://schemas.microsoft.com/office/drawing/2014/main" id="{73CCE149-6D43-3F70-2373-4EC68C5F0C33}"/>
              </a:ext>
            </a:extLst>
          </p:cNvPr>
          <p:cNvPicPr>
            <a:picLocks noChangeAspect="1"/>
          </p:cNvPicPr>
          <p:nvPr/>
        </p:nvPicPr>
        <p:blipFill>
          <a:blip r:embed="rId5"/>
          <a:stretch>
            <a:fillRect/>
          </a:stretch>
        </p:blipFill>
        <p:spPr>
          <a:xfrm>
            <a:off x="5410200" y="4191000"/>
            <a:ext cx="3200400" cy="2669133"/>
          </a:xfrm>
          <a:prstGeom prst="rect">
            <a:avLst/>
          </a:prstGeom>
        </p:spPr>
      </p:pic>
      <p:pic>
        <p:nvPicPr>
          <p:cNvPr id="5" name="Picture 4">
            <a:extLst>
              <a:ext uri="{FF2B5EF4-FFF2-40B4-BE49-F238E27FC236}">
                <a16:creationId xmlns:a16="http://schemas.microsoft.com/office/drawing/2014/main" id="{34BDCB3D-C5C7-1492-3DFB-C3DF97017430}"/>
              </a:ext>
            </a:extLst>
          </p:cNvPr>
          <p:cNvPicPr>
            <a:picLocks noChangeAspect="1"/>
          </p:cNvPicPr>
          <p:nvPr/>
        </p:nvPicPr>
        <p:blipFill>
          <a:blip r:embed="rId6"/>
          <a:stretch>
            <a:fillRect/>
          </a:stretch>
        </p:blipFill>
        <p:spPr>
          <a:xfrm>
            <a:off x="5086486" y="2147711"/>
            <a:ext cx="4031482" cy="2269148"/>
          </a:xfrm>
          <a:prstGeom prst="rect">
            <a:avLst/>
          </a:prstGeom>
        </p:spPr>
      </p:pic>
    </p:spTree>
    <p:extLst>
      <p:ext uri="{BB962C8B-B14F-4D97-AF65-F5344CB8AC3E}">
        <p14:creationId xmlns:p14="http://schemas.microsoft.com/office/powerpoint/2010/main" val="38740481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dirty="0">
                <a:solidFill>
                  <a:srgbClr val="002060"/>
                </a:solidFill>
              </a:rPr>
              <a:t>The last wishes of Alexander the Great:</a:t>
            </a:r>
          </a:p>
        </p:txBody>
      </p:sp>
      <p:sp>
        <p:nvSpPr>
          <p:cNvPr id="3" name="Content Placeholder 2"/>
          <p:cNvSpPr>
            <a:spLocks noGrp="1"/>
          </p:cNvSpPr>
          <p:nvPr>
            <p:ph idx="1"/>
          </p:nvPr>
        </p:nvSpPr>
        <p:spPr>
          <a:xfrm>
            <a:off x="228600" y="762001"/>
            <a:ext cx="8915400" cy="4953000"/>
          </a:xfrm>
        </p:spPr>
        <p:txBody>
          <a:bodyPr>
            <a:normAutofit fontScale="70000" lnSpcReduction="20000"/>
          </a:bodyPr>
          <a:lstStyle/>
          <a:p>
            <a:pPr>
              <a:buNone/>
            </a:pPr>
            <a:br>
              <a:rPr lang="en-US" dirty="0"/>
            </a:br>
            <a:r>
              <a:rPr lang="en-US" dirty="0"/>
              <a:t>On his death bed, Alexander summoned his generals and told them his three ultimate wishes: </a:t>
            </a:r>
            <a:br>
              <a:rPr lang="en-US" dirty="0"/>
            </a:br>
            <a:br>
              <a:rPr lang="en-US" dirty="0"/>
            </a:br>
            <a:r>
              <a:rPr lang="en-US" dirty="0"/>
              <a:t>1. The best doctors should carry his coffin; </a:t>
            </a:r>
            <a:br>
              <a:rPr lang="en-US" dirty="0"/>
            </a:br>
            <a:r>
              <a:rPr lang="en-US" dirty="0"/>
              <a:t>2. The wealth he has accumulated (money, gold, precious stones…) should be scattered along the procession to the cemetery, and </a:t>
            </a:r>
            <a:br>
              <a:rPr lang="en-US" dirty="0"/>
            </a:br>
            <a:r>
              <a:rPr lang="en-US" dirty="0"/>
              <a:t>3. His hands should be let loose, hanging outside the coffin for all to see!! </a:t>
            </a:r>
            <a:br>
              <a:rPr lang="en-US" dirty="0"/>
            </a:br>
            <a:br>
              <a:rPr lang="en-US" dirty="0"/>
            </a:br>
            <a:r>
              <a:rPr lang="en-US" dirty="0"/>
              <a:t>One of his general who was surprised by these unusual requests asked Alexander to explain. </a:t>
            </a:r>
            <a:br>
              <a:rPr lang="en-US" dirty="0"/>
            </a:br>
            <a:br>
              <a:rPr lang="en-US" dirty="0"/>
            </a:br>
            <a:r>
              <a:rPr lang="en-US" dirty="0"/>
              <a:t>Here is what Alexander the Great had to say: </a:t>
            </a:r>
            <a:br>
              <a:rPr lang="en-US" dirty="0"/>
            </a:br>
            <a:br>
              <a:rPr lang="en-US" dirty="0"/>
            </a:br>
            <a:endParaRPr lang="en-US" dirty="0"/>
          </a:p>
        </p:txBody>
      </p:sp>
      <p:pic>
        <p:nvPicPr>
          <p:cNvPr id="5" name="Picture 4">
            <a:extLst>
              <a:ext uri="{FF2B5EF4-FFF2-40B4-BE49-F238E27FC236}">
                <a16:creationId xmlns:a16="http://schemas.microsoft.com/office/drawing/2014/main" id="{1683EF8D-1167-B898-90E2-F0C57FE85242}"/>
              </a:ext>
            </a:extLst>
          </p:cNvPr>
          <p:cNvPicPr>
            <a:picLocks noChangeAspect="1"/>
          </p:cNvPicPr>
          <p:nvPr/>
        </p:nvPicPr>
        <p:blipFill>
          <a:blip r:embed="rId2"/>
          <a:stretch>
            <a:fillRect/>
          </a:stretch>
        </p:blipFill>
        <p:spPr>
          <a:xfrm>
            <a:off x="6172200" y="4600576"/>
            <a:ext cx="2971800" cy="2228850"/>
          </a:xfrm>
          <a:prstGeom prst="rect">
            <a:avLst/>
          </a:prstGeom>
        </p:spPr>
      </p:pic>
    </p:spTree>
    <p:extLst>
      <p:ext uri="{BB962C8B-B14F-4D97-AF65-F5344CB8AC3E}">
        <p14:creationId xmlns:p14="http://schemas.microsoft.com/office/powerpoint/2010/main" val="1563588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382000" cy="1066800"/>
          </a:xfrm>
        </p:spPr>
        <p:txBody>
          <a:bodyPr>
            <a:normAutofit/>
          </a:bodyPr>
          <a:lstStyle/>
          <a:p>
            <a:r>
              <a:rPr lang="en-US" sz="4000" dirty="0"/>
              <a:t>The last wishes of Alexander the Great:</a:t>
            </a:r>
          </a:p>
        </p:txBody>
      </p:sp>
      <p:sp>
        <p:nvSpPr>
          <p:cNvPr id="3" name="Content Placeholder 2"/>
          <p:cNvSpPr>
            <a:spLocks noGrp="1"/>
          </p:cNvSpPr>
          <p:nvPr>
            <p:ph idx="1"/>
          </p:nvPr>
        </p:nvSpPr>
        <p:spPr>
          <a:xfrm>
            <a:off x="304800" y="2819400"/>
            <a:ext cx="8534400" cy="3886200"/>
          </a:xfrm>
        </p:spPr>
        <p:txBody>
          <a:bodyPr>
            <a:normAutofit fontScale="47500" lnSpcReduction="20000"/>
          </a:bodyPr>
          <a:lstStyle/>
          <a:p>
            <a:pPr>
              <a:buNone/>
            </a:pPr>
            <a:endParaRPr lang="en-US" dirty="0"/>
          </a:p>
          <a:p>
            <a:pPr>
              <a:buNone/>
            </a:pPr>
            <a:endParaRPr lang="en-US" dirty="0"/>
          </a:p>
          <a:p>
            <a:pPr>
              <a:buNone/>
            </a:pPr>
            <a:r>
              <a:rPr lang="en-US" dirty="0"/>
              <a:t>       </a:t>
            </a:r>
            <a:r>
              <a:rPr lang="en-US" sz="4000" dirty="0"/>
              <a:t>1. I want the best doctors to carry my coffin to demonstrate that, in the face</a:t>
            </a:r>
          </a:p>
          <a:p>
            <a:pPr>
              <a:buNone/>
            </a:pPr>
            <a:r>
              <a:rPr lang="en-US" sz="4000" dirty="0"/>
              <a:t>          of death, even the best doctors in the world have no power to heal; </a:t>
            </a:r>
          </a:p>
          <a:p>
            <a:pPr>
              <a:buNone/>
            </a:pPr>
            <a:br>
              <a:rPr lang="en-US" sz="4000" dirty="0"/>
            </a:br>
            <a:r>
              <a:rPr lang="en-US" sz="4000" dirty="0"/>
              <a:t>2. I want the road to be covered with my treasure so that everybody sees</a:t>
            </a:r>
          </a:p>
          <a:p>
            <a:pPr>
              <a:buNone/>
            </a:pPr>
            <a:r>
              <a:rPr lang="en-US" sz="4000" dirty="0"/>
              <a:t>           that material wealth acquired on earth, stays on earth... </a:t>
            </a:r>
          </a:p>
          <a:p>
            <a:pPr>
              <a:buNone/>
            </a:pPr>
            <a:br>
              <a:rPr lang="en-US" sz="4000" dirty="0"/>
            </a:br>
            <a:r>
              <a:rPr lang="en-US" sz="4000" dirty="0"/>
              <a:t>3. I want my hands to swing in the wind, so that people understand that we</a:t>
            </a:r>
          </a:p>
          <a:p>
            <a:pPr>
              <a:buNone/>
            </a:pPr>
            <a:r>
              <a:rPr lang="en-US" sz="4000" dirty="0"/>
              <a:t>          come to this world empty handed and we leave this world empty handed</a:t>
            </a:r>
          </a:p>
          <a:p>
            <a:pPr>
              <a:buNone/>
            </a:pPr>
            <a:r>
              <a:rPr lang="en-US" sz="4000" dirty="0"/>
              <a:t>          after the most precious treasure of all is exhausted, and that is TIME! </a:t>
            </a:r>
          </a:p>
        </p:txBody>
      </p:sp>
      <p:pic>
        <p:nvPicPr>
          <p:cNvPr id="5" name="Picture 4">
            <a:extLst>
              <a:ext uri="{FF2B5EF4-FFF2-40B4-BE49-F238E27FC236}">
                <a16:creationId xmlns:a16="http://schemas.microsoft.com/office/drawing/2014/main" id="{0C104E84-CE3C-180C-F3A5-4F9768CFE4CF}"/>
              </a:ext>
            </a:extLst>
          </p:cNvPr>
          <p:cNvPicPr>
            <a:picLocks noChangeAspect="1"/>
          </p:cNvPicPr>
          <p:nvPr/>
        </p:nvPicPr>
        <p:blipFill>
          <a:blip r:embed="rId2"/>
          <a:stretch>
            <a:fillRect/>
          </a:stretch>
        </p:blipFill>
        <p:spPr>
          <a:xfrm>
            <a:off x="3581400" y="1080958"/>
            <a:ext cx="1798413" cy="2119441"/>
          </a:xfrm>
          <a:prstGeom prst="rect">
            <a:avLst/>
          </a:prstGeom>
        </p:spPr>
      </p:pic>
    </p:spTree>
    <p:extLst>
      <p:ext uri="{BB962C8B-B14F-4D97-AF65-F5344CB8AC3E}">
        <p14:creationId xmlns:p14="http://schemas.microsoft.com/office/powerpoint/2010/main" val="2386482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dirty="0"/>
              <a:t>The last wishes of Alexander the Great</a:t>
            </a:r>
          </a:p>
        </p:txBody>
      </p:sp>
      <p:sp>
        <p:nvSpPr>
          <p:cNvPr id="3" name="Content Placeholder 2"/>
          <p:cNvSpPr>
            <a:spLocks noGrp="1"/>
          </p:cNvSpPr>
          <p:nvPr>
            <p:ph idx="1"/>
          </p:nvPr>
        </p:nvSpPr>
        <p:spPr>
          <a:xfrm>
            <a:off x="0" y="2514600"/>
            <a:ext cx="9144000" cy="4343400"/>
          </a:xfrm>
        </p:spPr>
        <p:txBody>
          <a:bodyPr>
            <a:normAutofit fontScale="85000" lnSpcReduction="10000"/>
          </a:bodyPr>
          <a:lstStyle/>
          <a:p>
            <a:endParaRPr lang="en-US" dirty="0"/>
          </a:p>
          <a:p>
            <a:r>
              <a:rPr lang="en-US" dirty="0"/>
              <a:t>We do not take to our grave any material wealth, although our good deeds can be our travelers’ checks. TIME is our most precious treasure because it is LIMITED. We can produce more wealth, but we cannot produce more time. When we give someone our time, we actually give a portion of our life that we will never take back. Our time is our life! </a:t>
            </a:r>
          </a:p>
          <a:p>
            <a:pPr>
              <a:buNone/>
            </a:pPr>
            <a:br>
              <a:rPr lang="en-US" dirty="0"/>
            </a:br>
            <a:r>
              <a:rPr lang="en-US" dirty="0"/>
              <a:t>So my dear friends, the best present that you can give to your family and friends, is your TIME! </a:t>
            </a:r>
            <a:br>
              <a:rPr lang="en-US" dirty="0"/>
            </a:br>
            <a:endParaRPr lang="en-US" dirty="0"/>
          </a:p>
        </p:txBody>
      </p:sp>
      <p:pic>
        <p:nvPicPr>
          <p:cNvPr id="5" name="Picture 4">
            <a:extLst>
              <a:ext uri="{FF2B5EF4-FFF2-40B4-BE49-F238E27FC236}">
                <a16:creationId xmlns:a16="http://schemas.microsoft.com/office/drawing/2014/main" id="{685204D3-44EC-333E-5237-B63AFCF6F62E}"/>
              </a:ext>
            </a:extLst>
          </p:cNvPr>
          <p:cNvPicPr>
            <a:picLocks noChangeAspect="1"/>
          </p:cNvPicPr>
          <p:nvPr/>
        </p:nvPicPr>
        <p:blipFill>
          <a:blip r:embed="rId2"/>
          <a:stretch>
            <a:fillRect/>
          </a:stretch>
        </p:blipFill>
        <p:spPr>
          <a:xfrm>
            <a:off x="3728508" y="536222"/>
            <a:ext cx="1686983" cy="2133600"/>
          </a:xfrm>
          <a:prstGeom prst="rect">
            <a:avLst/>
          </a:prstGeom>
        </p:spPr>
      </p:pic>
    </p:spTree>
    <p:extLst>
      <p:ext uri="{BB962C8B-B14F-4D97-AF65-F5344CB8AC3E}">
        <p14:creationId xmlns:p14="http://schemas.microsoft.com/office/powerpoint/2010/main" val="3112022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2" name="AutoShape 8" descr="data:image/jpeg;base64,/9j/4AAQSkZJRgABAQAAAQABAAD/2wCEAAkGBxMTERUUExMWFhUXFyAaGBgYGCAfHhgiHx8fHCIcHx4hHigiIR4lHBobIjEkJy0rLi4uIx8zRDMsNygtLisBCgoKBQUFDgUFDisZExkrKysrKysrKysrKysrKysrKysrKysrKysrKysrKysrKysrKysrKysrKysrKysrKysrK//AABEIARcAtAMBIgACEQEDEQH/xAAcAAACAwEBAQEAAAAAAAAAAAAABwQFBgMCCAH/xABKEAACAQIEBAQDBAcDCAoDAAABAgMEEQAFEiEGEzFBByJRYRQycSNCgZEVM1JiobHBcpKyFjRDgpOi0dMIFyQlU1VzwuHxNWPS/8QAFAEBAAAAAAAAAAAAAAAAAAAAAP/EABQRAQAAAAAAAAAAAAAAAAAAAAD/2gAMAwEAAhEDEQA/AHjgwYMAYMGDAGDBgwBiJm2ZRU0LzTuEjQXZj2/qSTsANycS8YfxrVTktVq/ct9eYlsBwn8WaNU5ggrGjtcSCnIQj1DMRtiAvjnlh+7U/wCzX/8AvFlkHErUeT0sldC6tpWNVhXmFhp8jELst1F7X6/ljEZhxvkstZBU09JUGqjkuvKhUGW4IKsurzGx2PUG3XoQ1kPjRlzBmWOqIUXYiG4UE2BJDbAkgfXHSo8YqCO/Mjq0sdJ1QEWNr2Nz1sQbemKpuB62eOeZeVTtVQyqadyfsjJMsgJZQfMFBJ9GJxYVfCOYmp+IE1M55hl5bBwC5pRTWvY7ben/AAwE2fxUo0pkqmhqlgkfQkhjWzHc2A13tsd7W2OPVL4n00icxKWvaO19a0rFbetwSLYwecz5hTU1LS1uW0/w9OUVarS0yRgDTzWRW6gXJDWBPbGyizuRaujpI5GnpKmOS9W2lhI5RiEUoAiadN9NvT0Nw3OVZjHUQpNC2uORQyt6g+x3B9j0xKxgPBORly0073EtLPJDIp+6Qxb8vNjf4AwYMGAMGDBgDBgwYAwYMGAMGDBgDEXMcxhgQyTSpEg6s7BR+Zx4zjNIqWB553CRoLsT/IepJ2A7nCv4T4djzw/pOukaReawhpgw5cSo2yuLG5NrnpcH32C9n8XqDWUp0qaph15EJP4+YrtjQcNcY0taWWJysqfPDKpSRfqp6j3FxiyyrJ6emUrTwxwqx1ERqFBPqbYWvjXQQxzZfWvAZSs/JdEJDShgWUAje4Iaw73t3wDYwtPHAyzwU+X0665qqa+n9yMXJJ7AMVNz2BxmabNK2grxURUuYpljAc2KcFynqyjUxUA2O5udx6W55PxnHJxMJXqUlgeMwwOoKrGGsyqQ1iG1XUnuSOg2AaLwuWoo6Naad5PiJah4oY3U2iWMeZ1v1jABYH5SSo2viyruJ6ClnljpVpPiEtznduXub7Fo4nd32JawsO5BNsW8OYU8uazwWZamGmUBiR8jksxj73uY9R9l9N8rUUU3D1LLNTulTTFwzxznRKGay3WRRZr7eUrfqRgL/JePo3migqEWF5wTTyJIJIJ7GxCSWBDA7FWAN9u4vfcTZ9FRU0lTMToQdB1YnYKPcnbCHq+L3zzMKGGVEpIVlLKwYkk9T5zYXJQKLDqe+G54sZUlRlVQsjiPQvNVibDUm4B/tfL+OAy8HiRUaFmqXpqZZU1w03KkmkZD0d2RhoRux079bYr8uqFKw5vlMciqZgldQx7g3IBKJ01bixFuoPl8wxRx+NEsKHRl0MdQyJqlJPnsgCsV0gkaQthq6Wwz8qywU+VTyVMy8ydGnnmWyqGZBpKW2AUBAvqRfqcBj+BOK2HEFXHNDJTLWWKRygqwZBYEjpd1DG42vYXOHRhM+JWaLU5JRZmqhahJI3RwN0bfUL/s60v+AxZcHeIuZZgh5GWxnTs0zzlI9XsNBJ+gJtgGfVVKRozyMqIoJZmNgoHUknoMUWW8WJUH7CmqpI+03LCIfdTIylh7qDjN0uQ5lV1qNmNRSmmhbWaWAsQzb6OYGUE2Nm3JFx0wxRgKym4gp3qGptemdRcxuCrEeq3FnX3W4xaYynHfC1PVR8+Rmimp0ZoZlcryjs2rrY2Kjr2vg8MuKTmOXxzNYSqTHLbpqW2/4ghrdr4DV4MGDAGDBgwBin4mz34WNdMbTTStoghU2Mj2Jtc7KoAJZjsAPoDbk4U+cZdLnVYahKhqfL6VZI0mXrKxBWVkPTRa6lvQG3U2CblmSx5rOzV9bFVGE/5nTtaGEna7G+qQjcathe49scc/4AioEepy+vbLmAuQ73hf0BDXN/T5vYYgeCHBUMUcWYmaQyScxFT5UK6yl7dWuFDDe2422vjbcacA0mYqxmVhLpskgdvIbbWW+m1+otvgMrmHGczZNQVev/tUlRGFWPbnEOyMun9lkvcdiR0NsHiznFWuYZbT0iI8mszIrW8zKGXSSSABoL/mN8ZzwKppVmZZaHmJG7olUd/h3AuyDUbAH1QA3O9wduXiZm8tbnVLBQrJHVU5ZQZLL5r6wRubrpW9zsQcAyuHeNfiJTSVMEtFV6SQj7q4A3aN7Wa3W387HC14VihrM4raSrpIo2lp2jk0DrIjC8qAjyah59vQHe5xZ55nsWZ0s9FmcRoq6mjaZSbBWKqRdSfutfdbm46E22qI8xSszfLqrLpYo6maErOkgNo2RCpJAtqJT5QDvoU4Cr49yc5PW0jUdXNLVkEtrsWA2VFsOobzDSb7AY4eKmZZpV1SU9TDyzHGJFgiOoG480m19R2b+yAR6k6Di7gw0OY5fWSzyVJlql+IkkUABgyabAdFI1WHYKMU/ifT11BnRrrMy80SQyEEpYW+zJ7WF1K7XG/fARODIIjFynEUytdihZGs3S+hisinsdCkn9sDbDDThSk+FScU7u6tZEleZ41I+8sUh367Brj64zea8Y19dJBTw5bBTTVQ1RzSICzLa5ZHdQANIJv5j6b2x0quC86y6JqqOrWoCLqlhLOwZRufK2zWAvcWYDpgPNXwxG/MmqYJZLXkclWQv388zhYolv1CtI1gAukeXGHm/Sk2XQq7uaMSCOBGYDmMTsEBszhT3NwvTbGhPFtPPFz58qqJtLhRermaDmEXC6W1WJ66bnF/xQpSHKJMw0pV/GK6xqoUQQageXpFrKoCddwbi+xwF54hcMCl4a+GU6jT6GJ/aOvzn2F3Y/THjL45BlsTV9WuWUXLHKgpjaR1IBBaQ6mLNudKC5vvvfHbxo4wRIZMtjjkepnVAoC3FmbtvdmNrAAdTjJ8J1OTU4SVlqqysI5aUckfMeFl6qBpC9eh6gdADfAQskzcvm0MORoYIyhjMjrqaRS2p5pL3va3lv6AbXthz8U8b09GRENU9Ww+zpohqkcnpew8o73Pa9gcLPOeI82o6wZpVZeEgERgjj5i/ZhiGBYrcglgLkgem22PfC+YhKSCWiaKXNcyqGWWV92h3Zn8vUKoA9je++wwHLg3IarOaypfNJpOXBIFelDlRq3IXSD5UW3XqfXqcOJeHKURLEsCIiiyhBp0/QrYg+98JvgHgJ6ivzA1VXOJIJtBkgfQ0rMWJYmxIFgDYevthpRZFUUtI8dLUPO9yR8Y5bYi2hZE0svqCdVv5BnanjWloq6GkiqnnDyiGSFi0hhLbBlmO5s1lZGLHcW06SCycILgPK2zDNHMlPT0TUCnTFHHuZCSFZwSTIFYXJuPu+t8OjJM0aXVHMnLqI7cxOoIN7SIe8bWNj1BBB3GAtcGDBgM14kQ1D5XVLS/rTGbW6lbjWF/eKagPfGAqeIo8yFNlOWOscHKRqiRvLaNbXhVTYs37Vtj0vbVhyYTnil4SRyiatpDy3CNJJCFuJCAWJS24Y26WIJ9MBQeL9fSVuYUlJSMvOVxE0wa0aamAVABtdSbkjp03OwafBvC4piC2YVNW8QKEPNdEbv5AetrWDlrdsITjLgF6KnhrYZlkppVjKtqAcMy6iLC1xcEgjcD6XwyPCTiR6qWerlQRJHTBaua9kndSCsh2ADrGH1fUdNsBSZPQ1IStqcqrHFTFUymooyAVcCRtLKD1ug9LkggEEDHuioarPKx80onWlanEaJrFy7qt2va9l81t73FvfEbhXLgwfNssnd6qKZ2qaZgPPGzk2UAXsU3F73I2sVti2oM0oHzGrooKsxQ1RWohnhcpyp7WZQ2wIYb2O3UdbWCH4gZsZqVoc1o+TXxWNLJGpdJzqAKqdxYjqpJ9djtjIcfcQQVFRS1MKNSVSqFqV0leW6EBXFtztf3soGHHVZ1WZZQTy5iYqrlMop5I/K0uo2HMGmyEbeYX2v1O5X3i9JS12X0uawDTI8nJkHe+lms3qUKEA9ww9sBpuIafOq+gkpjHAECBzUJID8aB5lEa28mqwJvYX9BthaReIOZQU70lQBLGylNFVGWZR0sCSDt2ve2NJ4O+I60qSU1bLaBELxMbkqQd4xbcg3uB2IPrixzrKZeJI/i4KmNOUWSOlcbxi/zO4J87gBumkbC+xOA3VKKLMMpppJHEcaxpolDhGp5FAW6uflYMLe/vjgaKrqV5YzqForWcwwx811tYgtrZQSO4UfTCEzzhXMaSN1ljkEKyefQ2qMNYWLaSQDpYWLWNiMVOTZPPVScqniaWSxbSvoOp+mAbPjKy0EOXU9GVSOF2lCggtrTTpdh33LG5G5vjI8PZBX55VGeRjIokRZpWYDSpuSFG3RQfKo7j1xX8LcC1NXXfCMrQMg1SmRSDGosL2Nrk3Fh3+mGJw1xHTZEmZUrPznhmUxDYGYsgGnqbaCPMf67YD94z4Wln4mgVKkgyKswYAaqcR3sAOnVLgnudwe+f4W4tTL6ivPK+LzGSoMcMltnu7BjsbjU1jZeuwuLY/PDHM5a7N52mmKzVNNKgkUboSBbQO2lRsPbHvirMqTK88iNLTIy0kIQoDbVIVbzM1jqYa1uetx7bBJ4jTMJ8yoqbOpVSCZlblxsAi9tJt94ny3JNrmxxouJM1p6HMFo8pyuI14UKshWwTUt9hfzHQd2JAG/XfFHxlwk7UkuZZvVFat0HJp0AAU/cisbm2+4HTckk3OO2VVv6HoI6hg0+a16DkhruY4zbQN9/wBny9zYdFwHfw8pM8WeuSF6bV8Raommu15LEnTp69fTuMUWceKubUtZLH8VFMsTlLCFOW9jbsA3+9ix4BkqqrJq2CkqAlc1SZXBYB5VZVDAHqCSD5va1xfE3LeBsqqQlPUQT5bWW+RpDaa3UxtJqVhfsLEfTfARzxTldY61ollyuv1DXMqPIklltpIHlIOxNwCbWN+uNV4f8R1OZ16zGNVipYpYZJ0J0VBZkK6VYAj5Ndt7X7Xxi+C+C565paJpLZbS1kjFwoDTOPIAG/sjr21d9rPzK8tip4lhgRY40FlVeg/4n1J3OAl4MGDAGDBgwCi4i8PUgr4akq82Wq7vLS2ZxCSrHUkQveMvYlVG2+xXpX8UGqzTL6g0cYo8up1LKhTQ1VoGo2AACoANh3PXps7cLXx6zZ4cuSJJOX8RMI3P7mli3va4W/tcd8BheFuHHy2XJquOZr1rATXsIwjhW0fXST1+8t9rY2T8X5VW175dJTxSRt5VmKrpkk3uqkC4PYPfcg+xNdluUSw0FVl+bqGooYuZBVpuAAdgp66wSNItfqu4IxB8Lplny58rnR6eViZKeVkK6zfmKykjd0YA27qNuhwFfxTQ10NQcopP+0U0Wmsjjc+fQu/J1E7qGBsLX6fTHHxJ4iizSNDSi1LS6ZakGyNqkYJpVTbUygEXFxvi/wDDf4mozSsrqyZNdKpp3VVsNr+Yfu+Rj7k9sL6noaCprPiauqSKCczTPFHfXHpfyxHY+ZwbiwN7G3UYCdmeWR5xVxwZRRrDBAlmlKhb3+9I25PSwBux8x+kPI6uoybN3igAq2B5TIl7S3AJAAuQytt0NiDjhwjW5oyT0+VmUQlmkfSFBUWsNUpA0nSANiOht3xo+BK6DLspnzMFJaySQxRhjcxk+ovffdz6jSO+A5N4mVVLmdW0lKRHOy82kkO6kIqAg6fmKgX2sRbbpir4X47p6HMqiqhoysMqFViD7x3KsbG1ralO3YEDthlZXBBk9I2YV55tfUeZi1tbM24hQfdA21EfyCgYTgytzSSsmzeKm56MxWZF0+ZTYlUXqSoC7gHte9zgJtD4tTPXVFRFQmQtTiNI1JJQIxbW5C3I85v07D3xhaHKJa5a6reWNTCOdJrNjIzsTpUepIb8bDvhu59TxQqueZSFDJcVMNtIdSbOGX7kim2oD69t8jxKcvmQZkIGpagPHKaSYfZ1algSyeXdWF7kC3Xbe+AzUNctPT0dTSwTU9SruHqzcxOdwAoIIuFO4t69cbnjiiholp4aSFautkIrJqh05jMqHXqv91GZSSAQNI3uTfETMs8Wqmly/J4Y5KerhDGF10CGUAlmj1EBSFVTt5dW4x7yTiOSeghyZPs6tjJBNLKABDCpZmW/U+UFbe1utsBoOLJMpqaanzCtikkqamACOGKR7sw6hQOgViRc/kTjIeG1NLDVSS1wlQ01DJLTrPqFrWUaA/Yam2HfGi4C44o8vjrqXn82OnLSUrPtztvMikbC8guPUMTiDxPw002XtmOaVEhrJwBSwILBdRukQSxJJBuQOne5wHHw14IhraFyvNpswQ8yCYMyhl3CsB0K61ZSV3BtvvbGhkkqs6pTl1TRyR1UDqJKpgOXGVI1OOhLOlxpXY3BuBuMhlnGk9JWZZHNA9P8LHyZg/lLpI27EECwC6W+ox9KjAVvDeRQ0VNHTwCyIO/VidyxPqTvizwYMAYMGDAGDBgwBhLcRZpS1HEjUlcqvB8P8PGH6JI4WTUD91jfRqG99OHThFtLRT51mVBXqNNTKhikvYpIq2ADdiwbbsTtve2At/EelNPkseWmZp6l3VKdQpLyKkgIBAv8qWBPQkDEvI81zFcomjqo5KSppYC0c7IrK6ou17ggOLAEdehHcCg4py6fMa4Q5fPaoyqNUMkr2eZr7lSBa6lbEmwJPpg8WcyqTklMK08iraWzwqwtKFDAsQpI0/I1twCR7YCq4IdI8jzSt5ztPMrRSg22Ztlb1Jbm9frjJ0tDTMZJK2P4RYaVTFAoYPVOwOl/NckE7sw2tbpiRxnlAo4KTkSulNXU8ckqMSfOlrkjrYa7gfX2xxo4aKV6uSrrZJkggC02q6vM1rKFViSEU9vcHbfAe6XimpOWfA0UDIiqz1cqAlnBJN2IHlTSADfra3TYy+JqXL6bJqRI1WStqAszyXuyDe49hfyBfZj1x4h4zip8jFFTA/ETs/xL2tZSbWB7koFHoBfucaHI+FqClyGSrrlVpaiNjET8ykg8tY/3jbUT6ddgcBoIJRld6zOKtamrMIWCEAFkHcLsBcmwL2HQ7m+Kbw84wzRhUzRUK1FO07OyxsqNGzWYhB1ItY/Kd977nH54fUgqY/0rmsivHTIIYObYL5LkE7eYhm0re5LX6kDE7LKueuRs0yorFWDyVVIW1JMF2U2NtyoFjt3AIN7hF8Qg8lHNmNHJJTpNaGtppRpLNst9J+/awNtyN/UY/c5mjgoBlubi4WItQ1kallYAeUCwuCLhSOhW1+xPLj/N480yc1MganqKSbltCxNizWBGk79NxcXFmHqcQ+Kqh6TLFpKhfi6OVA9BVDZojYMEbr0BO19xcDbZQrs44vnmOWO0PwlWhFqxhpV0NlD7rum5LdR1t1titzXKY4arMVzOXVUCIvC0ZussrlWU7DpZr2NgBf0GJ3EGbVdPBT5bmtKDFEyMri3M5amxVHB0k6Lr7bXxS1VNlsmaokDyLQtIgLMDqAIGoDvbVcXO/wBcBo+IuB1nrlo6HlhaajVqiU9NQBYsxHVm1L/9Ltd5d4l5bL8PVVkU3xlJHpjRN42NralF7An36bdbDFRX5jFky5vQR6udLIscR/ZiZSTdvUK9vqQfXHrjnK0ipMuymmj5lWbTShBc63XoT+J69FVTsMB+8c5WJaZsyzF2Wrq7CjpY/uKLWLXBJAT6bkdzYPTgisabLqWR/naBNV/UAA9fcHCQofFOBIVmmpOZmcMYhilbeOwv57X8rC5vpF223AOzo8PnqGy6CSrkLzSLzGJAFg5LKtgBaykDAaLBgwYAwYMGAMGDBgDCY42y2mgzeZKwqKXNIf1jW+wljsA4Y9ANt/3t9gcOfGQ8T+DxmVE0a2E8fnhY/td1Psw29jY9sAjOB8gq5o562gqz8ZTyHVH96VCL6gxPm1EN5WG9vXFxnXiDDPBl9XKkRroKn7RVG5iW97g7DUSLD1uR3xoOBXoKWlbMwslNLSo1PVwKTaSQaQNm6MWsRvsb36E4y/AWYwyVFU1bTqtFmUjIH6rFKCXC6vum0nXbex6A2C48W6SilpY8waoqJ2qCq04XSEjQHUy6dOxC6hub6vobYThevy2PMXnmhf4VFZooW85ZgBpVtrG+532Bt2xc/o+po6fNIG5c9FTSKro5N9TnTHJER8ri6luxG2+KNsxo46Wj5dMfj4ZyZtYOiRQxZVZb7k3UWFtg3qMBf8OcubLc5qkgjaoY/LpBEMchJYpttYajt+wPTEng3h6TMcv1187R0NGsgg6A3IBLXI3RLAD3uBaxxXDiato5cxWSm0VVWikgJZYUsxLaBf7jAC/Tcncb++GaUJlwqMxmkekVmFJRCQgTve5NgdkDXufW/wBCBwlR1ea0kNAuiGkpWaSWc9yxZhfexIDNYem5x04KyaJ62pSgzJ4JYzamZgLVC76gfXcA2sdt7G2IfB9LX1bNlas1PAXM1QujSUUhb3v5iCNICk9x2x3q6rKZ66mpEjMVFGWRpwQHkZhYSMxB8uoDr2JOw2wHvxAzCOeJ1roxDm0EgQ8tfLOlh5mPQbG4P07GwtM4qTSZOYf88y6oW9LN0emkvfQ49mv6bhh3sM7mktJl9RV0708de4ccueSRrKNIOkqpsxF7XBG4P0xM4wygUc0cENSyZXX6JAT51VdSkm3cpsbixIsCTgPXFOaV5/R8GZ0RYQyKwYC7VCeUFNSkqSVFjbfoT757h6rp4cw+LNPK1JDKXCW1FfmMSsx2HmC9fQ9cXGY1lZR1Qlpqpq2moHXlysS8Sl12XZrdyvlP5Y0smTPLlVJFLIkLZjVSVc8lvKqKjSXIv00gNa4/ngMzxVkM01G2c1UqpJVTDlQhfmU3F732AVdhvsBvvjzwXxWMrapknppXrJIwIWk20BgTqOrzb+U3HUC218SuGczhnrI1rqpWocujYwhlCc0IwCAR3uzN5SRubC2O9dTpmMWY5xWMyRi8VKgO7PayA+oUFb26+Y7AYDg3BkKy0FAQz108iyVJvtDGRfl+mrRdifbH04iAAACwAsBhWeEWSz1EjZvW2M0qBIbKB5QApkIHdgLD2ue+GrgDBgwYAwYMGAMGDBgDBgwYBb+KPh1JXhWppeWWkVpoybJJ0Xm26cxV236gWwo8oqooPjsnq5NELzWScrflSRtYOVBvpZVsbHbbtfH1Jj5x4x4OEtXPVlzoOa/DzLb5VflsHB/1yD9RgJ/h5wlLO8lPzhJlcdRzGcJp+LdQAFF7koCu+9vxO3PxiEtHXMadVtXJGzeQM2uJ9tFxsSQl7db4eNHSJDGsUShEQaVUDYAYw/HdHqzXJnPQTyD8dKsP8OARtFnmYztVmMSTSVKBZ3WMu2m/QEDyqQLWG1hbFv4Z1tLTyzVNe5JpIxyIW+YsWOyKe4P4AtftfDh8KqZEo5dAAvVz6rez6R+SgYj+Ivh9HmDQyIAkqyKJGGxeMnzX9WUbj8RgF1wdBJX1FdmlRUyU0ChudyWIZlK/qweukIAOlztbfcefD3KKGqqaxpaQx0JjPLklY2iIKr+tJA1kHVa+3Tpiw8Yckjy+CIUWqCOovHNGrnTJo0lSQT13Nz3wu814onnpaelOlIYFsFQW1m5Ott923/n64CwzDiOEZb+j0gQslQzCo2u63Nj0vqINuttIGJ/C3B+ZZnBHGG00kTMY3l2UFratGxZtx28t79Mcsu4IZYsuqpiDFVVKRtHbopawJa/3gG9LY+mYowoCqAqgWAAsAB0AHpgPlGnppoqr9HSuyxmqVJkVtmIbRq/I7H6Y2nFeQVEAjy+qqUipoFmkpal9X2ikD7A2+91FvQnYi2Nlx1w+kbSVGgapswpGVrC4sAhHr1ufxxuuKeH4a6nennHlbow6ow6MvuD+YuOhwHzZT5FBWyUFLQH7d4j8Q0moKHBZj2OwUfdHp3vidlXDdVNmMOTTSAxwTMziM3UAgM7XsCSVGkX6E223xW0HD1dBmEsEDaKmmWR9StY2RSSVP7yHb1uOmGV/0ccrLNV1j+ZiRErHcknzuST6+T+OAdkESooVQFVQAAOgA2AH4Y94MGAMGDBgDBgwYAwYMGAMGDBgDCf45QpS54vQiogmX8Vh3/vIcODCO8e6p6aRwqgpXQIjH9loJdYPvdX02/HAOGF7qp9QD/DGM8Up2jpUq4gGeiqUlsehFtLKfYiQHGyplsiD0UD+GMxXoKmhzIX2Zp1B/sIE/g0eAzvgZmZnpKkmwPxTvb05gVv5g413F3EKUNOJ3XUvMRDvawZrFuh6Lc272tt1wsP+jlNvWp7RMPw5gP8AMY2HjXTF8omIF9Do/wDvAH+DYDtxqAa/KFIBBqX2PQ+Qf8cXPH3ClNVUM6tDHrWJmjcIAyMouCCLHqNx3GMZmGYc2t4e3vrUyE/WNP8A5w2a2PVG6+qkfmLYBfZBl0c+RUquwULBHIH/AGGjs4b8CN/a+NthNZfxSv8Ak5FCGHPd/hAncXffb/0j19ThqcS1/wAPSVE3/hxOw+oU2/jbAYvjHOhUUlG4FlkzRET95Y5XUN/rBL/jhk4TOa/ZxcN0oG5lilYfQoT/ABdsOYYDD1OXKOIkkt+sy99XuVcL/hIH5Y7eBtGI8oj9XkkY+9nKfyQYkVTf99x/u5dIT+MyD/2nE/wxh0ZTRj1hVv73m/rgNRgwYMAYMGDAGDBgwBgwYMAYMGDAGFj4z5X8RLlcdr6qvSf7JsW/gt8M7GK4vGrNcpS/R55Lf2Itv4tgNNUzrGjO2yopY+wAuf4DC2qM1+G4aadjZ6hHZfUtUu7D8g9/oMb3iHLPiaaWn16BKugsBchT81vcrcYQ3i/xGKqqjy+nFoKZhGAOjPsm3sg8o99WA2nhtkyUVfyFFmky2GaTf7+qzH8zjecU0HPoqmH/AMSF1H10mx/A2xn6mERcRw+kmWmMf6kmr+QxtbYD5z8NM3lq83yyN7Wpo2jW37KrI1z72IX8Bj6bx89+D+SNBxBPFIpBhjl03H7yqGHsVbb64+hMB8t0nD5XiUUxGy1hYf2AeaP9wDDc45zNavIaienJKSRahcWNg4DbfgceJcrU8UtJYbUAcn94vygf7g/hjr4bZeBl82XzC5gllgcH7yv5wfSzJJgE3Pxtz8yy+dl0RUogSxN9kI1t+Jvb2Ax9PDCA4H4Ljmy3NUkjVqiJykb23VolLDSeo1NsfUYYXgzxR8ZQKjteantG9+pX7jfio039VOAujTK2YVcgYl1oo4wtumppmuDfvpH5Ys+Brfoyht0+Fht/s1xEo0/7yqR+3TQEfg86/wBRiZwVVCSgpyLAqgjYL0DR/ZsB6eZTtgLvBgwYAwYMGAMGDBgDBgwYAwYMcK2rSGN5ZGCoilmY9AALk4DvhaZxmqPxPSQ3H2VNJff7zqx0/XSqn8cfubZ7WVFfTUsVR8GDSmpqRoRniW/lBLAgNYgEdtzvthfZB4UzZnCK2SvH27MxLIXY2Yrc+Yb7dO2Aemc5gsFNNOTtFGz/AN0E2/MWx8xeGmX/ABeawmSRVCPz5GdgL6CGNvcm38fTG98S0iyjKI8shd3edy7sx30ggsbDoCwVQPQN1xk8o4Ep3moohVpUSzMrzxRfLDFbUxaW5AYCwtbv9LhvuPeKEfMIKuheOf4BTzwJAOYJmCCNP2269LgEjvti04/8QJqeX4Wgg51SsfNluCwhWwbdVO7aTfrYXHW+KvgzJqFc1rUeiCzQtzqbunKAVVZRe2okB9RufNfqMautz2iop6ZnhWKXMD5pQqixAU/aOd7XdRgF/wCFHFk1fnnOqNAf4RolCLYWDB/U77scPrCFkydcs4opnSywVLEp2AMgZCg+jkEexXD6wCA8WeLZKXN6gRbMaaKK4PSzib+IJX8cbWizhYuIpoCbCrpopF36uinp7lL/AJDCw8Scmkq+JJKZfmleNQf2Ryku30ABP4YYXHvBAeomzB5WjSmovstBs/MjDkMT2A8tgOp+m4QfDnN4oqrOaeZljb4iSUByBdbuDa/p5fzGF54MZ78NmkSs2mOcGJ79LndP98KPxOL/AIpSLMaGlzVafmSxOFzBI9iwUC7NbcAhdm7Bh+zth+KsojirQtE5lil0SU5U3az/ACoe+tWutuu2A+mM8rYqWrpqiV9CSBqYn7oZiJELHsAUdb+rYzvg3xHHMa6nVgSlXLJGPWORyQR6gNf8x64seEsxizfLjHVxhnX7KqiYWKuve3UE21Ajob+mFvX8E0VHmMc6TO1Ck5hqLOyvSuy+XU62Oi7L5r7bgk4D6CwYXfxdTRM0VNVGvMCcyWmm/W8pidJjlHzOoG4a9xp6XF9pkGcw1lPHUQNqjcXHqPVSOxB2IwFhgwYMAYMGDAGDBgwBjA+L2YzwxUnIER1VS6ucwWM6FaRdZJA0hl19eqD6Y2uYViwxNI5sqi5/oPxNhj5n8QuNqmrufKIXutmQEkXvsWB0DYW02PQkk2sFVVZzFPT1k1RNJ+kZJV0shOmSM7Oht5dAA6f2QNr43GT+NcVNQwwpRfaxoFsGCxbfeFgWuepHqTvjOZfwvl0MUKZlJUwzVCCRJFX7JFa2kMStyw+92FxuOuM3xVwvNRVJhfdT5o5B8sidmH9R2OA8cW8UVGYz86oK6gulVUWVF3NgOvUk3JJxU09SyElWIuCpsSNQPVTbqCNiO+JEdATiTHlWAu6DxEqoaqqqoliWWpFmJUty7W+S7e3Q3HT0xm8zzaeobVPNJKbk3di1r9bXO3QdPQY1HCPBMldIwQiOCP8AXTsPKvfSvq1tz2A69r8KHh6GtzL4aiZ+SAfO27yBN2ZRsNTC+ldh03vgM1Tyys8eguzqQIwLkg32Cj69AMOHLvEbiBg6LRxO0SguWiZWF1Lg25igkqpOwxs+E+FaKhgpHKwzjXY1BjAKyliEbfdfMeUQTcNo2BBxeQ5gq8qMnzRVpgI9Lo7IP9kyYD5o4mzSuqJxXzq8bSAaJFQotgCo0H6Ke/riu/TtVodPiJikgs6mRiGFwdwT6gY+n6gwVUbF4o5TLVslOsihgphvFzLH7q6JHv3Bt3GFR4peHcdMairp5F5cbJqhCWEeoKunUCQXLENpsLA32utwV1NWyxh1jkdBIulwrEBx6MAdx7HH7lla0E0cyW1xOrrcXF1IYXHpcY0PCuUU1TURpPI8UUvkV10+WTsrX7Hp9bY/M/4Skgr5KJFaaRW+z0rZpFK69QHst7/Q4DxwnxtU0NW1ShDmQkzI3yy3Oo39De5B7fQkGZTeIM6mvDRxPHXFmkSQMQpN7aSpB2B/gp2xAzzg6qpIoZZk0pN0tvoa58j9g5Avb+oNqN6VhgJeT57UUsyzwTMkqjSG67WtpINwVtbYi2w9MNrwE4sggjqYqqpji1SK6CRgoJYEMQTt2W+EoVIxJioy0Zf0YD8//vAfbCtcXG4OP3GG8HsxaTLxE5Janbl3PXTYMv5A6f8AVxucAYMGDAGDBgwGO8SasCOmgv5p6lVA9QoZybegIX8SMInjLLNFFA1urn+uN/x6so4moGkvySo5X7OwbWB73Iv9V9sVPH8Y/RtIfWRv/dgPfGEK1sjRQytMv6LExTVqRGTSUKAfK7AEHvv74parNhXZHASLy0EyJIepETAqH9bfKD7riy8Ep2StmhSJWjkiDSNb9XpvpF+lm1Hb8e2NDk3hpNSZi01NUotJJcSRMtyyE3MVraSOwa4I/mC5pqEEA9j0xIrqLTBIw2KoxH5YbNF4Y5ZGDenMt+nNdm0j0XcAAfnjN8ScD0lHAzS1tRHAzaUhVFdjqueWl1LE2va/QdcBVeJGaCly2ny+lHLVqdJZiNrq1gF9y76i3sPQ41/hVkj0dEqNLBHUuxcIb+dWCkBw1mDjcXTYDT81sLLxJllqFSqki5MY0QRx3u+ga2DSG1g3sOmHXlEZbLoVp46V6TlDRz5HIK2+9qi/ngM3xbmpjd1eFo2nUrUUhP2dUpFjLTTCy89R2OlmAF1uFOMcOIJi6yBuY4aOUta3NaCOWNZLHozo8Nx+0rDqDb3xFIp1RwimKD50pJp5Yh/aRoWgW3+rbGjyFZjT0pokpXDSt8dzirMEuNO5PyGO5ut7m3vgKjIeITFpBmEeiJadJiNXKTZnaNNzJUzv5goB0qIyb9MMzLXYwKCvwVKOnOYGeTvqfUSELHclizkkk6ThTZmY1rZTTatIZtBjL3CXN/NGrTBL33UW/HDB4E0t56dMueS1mZJ5HlHszSIZB9DgFJnmQPFX1FMRGEqA0sBQsVHmOmxYXuLG/XcY2/6TOaKaCWBqapkgt8SCr3EZUsNrNoY9Rfvis8QRGeIILfr7fbqGZlHk8unUot5dyBcfjfFnwrIkOcKXj1Gpj5cTg7xlAzuCPRhbcdLe+AgPkEyUjZNEUrJA+syDyJRX8w1nclidRA9CevTFBxnwK9AsDNUCYSsUIEejSQurY6jcYYXhXAyy5oXHn+OcFv2rXP5b3H1xV8W8PS5jm8kUdSUEEKMVkUsqF7i8ahgLlbXJtgFFUUWNFlGT3y9mt/pR/iGLLjDgipoI+a7pPDcBnVdLISbDUpJ2JIFwcXfD0I/Qzn/9y/4sBpvD6vSnzGWkc6WnhR4/3imrUPrpIP0VvTDRwgOM6KaXPaFaUHmARsCPuhSCzH2Avf8ALvh/4AwYMGAMGDBgMr4jwL8IspALQzI6m263YIbfUPbCczZ3rYKSlhI5nmkYsbLGgvqkc9lF8P8AzygE9PLCfvoQD6HsfwNsfK1RXtS09VSyB1qGljjk/wDSjDFkB7Xk0k+otgGBwZm9Lli1cqvK1KUjEbutjUzLqDmIHcqb9eg/nx4G8TJIdS5i0kqP5lkVdTRk9UIG+n0t06fTEeJOeJPmDtC4aBERIdPyqoQbAdvMTfFDDmFsA+aDxYpWqJFlV4YLDlSsjec9G1AA6RvsT2BvbEjjGWLMaZTQTRTz08qzKiSC7AAhlt1uVJt7jCNhzT3x0NQGZNHllLqEdNmBJAuCN74DW55VLV0k0QDLItiY3Gl0Zd7FT0JFxhg+G+aiuoEeSlSedW0AFiyKFAAZy+oRkm/lUE2sQtjtiszlNXHWPrWSryxrc8DSaqG7Bg4HUroJv9PXGY4dz45fWCqjDGMhgyqd11ixYA+UkDcari9vTANXi7KWkLiWYOYV5kradNLQoATZIr/a1BXprLW2aygqDilyibWsZUqzNHHpJuyNOskqIxP3xHGjMf2pG9sM/hrO6TMKemCFI4mbXJE0ilnkDErGd7uxZea3c2S+zHE1csV+VMR5pcw59/UKjxofpykTALDIMkeUq3LMhMSVKxqxR3jNgxgcEaaiCTyWuA6aAe2GlltOTGjyBa6E/JMYwJ0HSzrYamBBuVCsCLaSbnHP4FIEYa1SSnqmenLuFD877Qw3NhpbmPGB20qfujC08TuP45jUUdJGftCmuUP5CRpctYbq4ICHfexuLgYCvqczepzeaVwoSmDQx6WZhbUwBu5JvYm/QDbYY7z50aaoirFUPyAwZCbalcAHSezC22MpQ1KwxhFPuT6nucWXD9G1fULF0gS0lTJ91I18xBPq1rD8T0BwDwyHiOmqo5JIiw5f61HQo6Erq8ykdbdxcG3XC34J47oojW1lTMefUzFljCOzCNb6E+XSOp726b4rcq4ml5GdZki2ErRxR36LclB9SsbKfrbGV4Kyc19XFTAkRgapW9I1+b6X2X6kYDdcV8WvNkZNTpEtbKTBEF3SJXBufW2k2bvqHpirybMwuUut/wDSj/Fikz6sStgrqvRp5M8EdOReyRWlURgdLWUN9ccODMvlrImgS4QOGle1wi39O7k+VVG7NYepAPPw8pBJPPWEXOhIUPoB5nt7ElP7vtjeYreHcsFPTxxAWsN++53O/e3S/tiywBgwYMAYMGDAGMJ4g+GFNmZ5mowVAFuaq3DAdnW4v7G4P16Y3eDAfPeY+A9RHG7pVJIVFwgjILfTzdbYyo8PXsCKmE7IfprNrdeo7+mPquZNSkXtcEX+uFY3AmkWKVF1VQWXQVY6/MV3vbRuL2/pgFQPDuS9viYerjr+x179D29cH/V/Lb/OIrWQ9f2zYd+o7+mGbPwpGt7LUXtLbyDt+q6ftb3/AKY8DhynD7/FadY6Qm+nRdj8vXmbfT164BcLwBINvioR869eujc9+h7euPQ4Jlt/nMPyqbf2ja3XqO47Y34ySDSPJV6tKX+xNtWo8zt0CWI9/wAsfpySDeyVn+lt9ie1uV93uL3/AKYDBUvAs0cqvHVwo6SEKym1ig1agb9PQ+uLmnObx62TMI21IjHU267GNQq6SFYBje1ux7Y1C5FTXF0rLakv9ifl0+f7vUPt9PXrjiuQRaL6avXoBtyTbVqsR8vQJY/17YDHV3DFdOqQzV6yIkmhQz3AIDHVc9QNTAMfW2ICcDyBLiohto1kDr1026/N3t6YY44dg1HyVhXW4FoG+XT5D8vUvt/wx6i4ZhJF0rbXjvaBu4+0+72PT+uAXZ4Bm1afiofn0fNtfTqvf07X9cfsHCdUkTqlcEjkTW6LIQHBOmzKDYn2PbDB/wAl00/q63VoH+gb5tdiPl6aN/69sepeFU82mOsP6zTeFt7W5V/J3N7/ANMAuhwDMAY/i49Jcgrr8pKrq1Wva3a/rjlFwJKoLCqjW6KTZt7ObW29OpGGcvCSavkrNOsC/JN9HLuT8vXm+W3pv74jNwVM+kRJKG0JqEkZA1n5xq2CquxvvfoL4Cn4Z8GGmjEjVivCzHyJcB9LFQ2rcW2Pa+/XDb4c4WjplVFSNI0N0jjBtqtbmOzeZ3t0J6e5sRcZVRCGCOIG4jQLe1r2Fr4l4AwYMGAMGDBgDBgwYAwYMQc5zBoIjIsMs5BA5cQBY3NrgEgWH1wE7BjDweIZeWSJcsrzJEFMihI7rrBK3+17gHH7Q+IRmUtFlle4DMhISPZlNmH63qCLYDb4MZH/AC0m/wDKcw/uR/8ANxEn8RtEscLZbXrJKCY1KR3fSLtb7Xcgb2wG5x5ZwCASATsPfa+34AnGKpfEIyNIqZZXsY20OAkflawax+162IP44puJuI1rT8P+jswjqoQJonRI9cJuVVx9rupIIKnYi+AaGDC84Z8QaiWnBlyyreVC0cphVCmtDpa2qQEG43HY7XPXEyu8QzCFMuWV6BnVFuke7MbKv63qTgNvgxFyurMsSyGJ4iw/VyABl3tuASP44g5/nb02jTSVFRqvfkKp0Wt82p1632tfocBcYMZH/LSb/wApzD+5F/zcRct8RDPGssOWV7xtezBI7GxKn/S9iCMBuMGF7/1qR8iSf9H13KjYrI+iOyFTpKt9rcEEgWxZf5aSkf8A4nMCD+5F/wA3Aa6OQMAVIIPQg3Bx6wo8l4kly+qFOmX1opajU0MDKmuJ18zrF9oQY7HVpJGntfDYgk1KrFStwDpbqtxex9xgOmDBgwBgwYMAYMGDAGIOdzzJTyPTxiWVVJSMtpDkdr+vp726dcTsGAVXCFVmFVPWZhSLSxpUOkZjqC5kTkKVswTobsdjva2DJM6npMnnlUR8818kdzflo0k+gue+kEm1/bG9pOHY4qySrjZkaZAssYI0OwO0hFvnA2uD3OCLhqmFPLTaNUMzO0isSbmQlm36jc3FumAqosgzPYtm5PS4FJEAfUDvbGWzDOXizJXzdjGlNI7Uiw07sk2saQxkGq7hSRosN98MfIst+GgSHmyShBYPKQWIvsCQBew29dsT8AseHOJhFT5xXCGTy1JcRSDQ/wCqjA1DcrfY+wxCyerzKbNpnibL2l+DiDlWkaIAuxUXG+vqfS1sMuiyaGIzlVv8Q+uUMbhiVC9DtbSo2x7yzKKenBWngihDG5EaKgJ9TpAvgFtltTVR5HXPFtUCrm1GIE6RzrSMgO+yayO+2IecZrlyxUVNR1TVDPX08pvI0rDzqCWY30X28u299uuGplGUxUyusQIDyPK1zfzOdTfhc9McsxyGCZUV0ACSpMNPlu6G6k2674CzxTcS5+tGsUkinlPKsckl7CENsHb93VZSe18XOOVVTJIjJIqujCzKwBDA9QQdiMAv82jzJcyhp0zVhHULK6haeAmLRYgG67pZtIY73HviNwZPWR8OQvRKkk6mQhXBOoCeTVYAjzW3Av7Y22ScL0dIxanp0jZhYsBvb0ubkD2G2JGQ5PFSQJTwgiNNWkEknzMXO536scAmc7z6lTKK2BGqJqqocy1BNO8YjdmW+oEWRQFCgXPb1wwc8zKrkroKGmmWmDUxneYxiRjZlQIgY6b73N+38dNnmUxVcD08wJjkADAEgmxB6j3AxEz/AIaiquSxZ45adw0UsZs6dNS3IIKsosQbg4DG1uXVUWcZV8TWGpuajTeFI9Fot/k6326+mGZivrcmilngqHBMlPr5ZDEAcxdLXHQ7Dv0xYYAwYMGAMGDBgDBgwYAwYMGAMGDBgDBgwYAwYMGAMGDBgDBgwYAwYMGAMGDBgDBgwYAwYMGAMGDB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74" name="AutoShape 10" descr="data:image/jpeg;base64,/9j/4AAQSkZJRgABAQAAAQABAAD/2wCEAAkGBxMTERUUExMWFhUXFyAaGBgYGCAfHhgiHx8fHCIcHx4hHigiIR4lHBobIjEkJy0rLi4uIx8zRDMsNygtLisBCgoKBQUFDgUFDisZExkrKysrKysrKysrKysrKysrKysrKysrKysrKysrKysrKysrKysrKysrKysrKysrKysrK//AABEIARcAtAMBIgACEQEDEQH/xAAcAAACAwEBAQEAAAAAAAAAAAAABwQFBgMCCAH/xABKEAACAQIEBAQDBAcDCAoDAAABAgMEEQAFEiEGEzFBByJRYRQycSNCgZEVM1JiobHBcpKyFjRDgpOi0dMIFyQlU1VzwuHxNWPS/8QAFAEBAAAAAAAAAAAAAAAAAAAAAP/EABQRAQAAAAAAAAAAAAAAAAAAAAD/2gAMAwEAAhEDEQA/AHjgwYMAYMGDAGDBgwBiJm2ZRU0LzTuEjQXZj2/qSTsANycS8YfxrVTktVq/ct9eYlsBwn8WaNU5ggrGjtcSCnIQj1DMRtiAvjnlh+7U/wCzX/8AvFlkHErUeT0sldC6tpWNVhXmFhp8jELst1F7X6/ljEZhxvkstZBU09JUGqjkuvKhUGW4IKsurzGx2PUG3XoQ1kPjRlzBmWOqIUXYiG4UE2BJDbAkgfXHSo8YqCO/Mjq0sdJ1QEWNr2Nz1sQbemKpuB62eOeZeVTtVQyqadyfsjJMsgJZQfMFBJ9GJxYVfCOYmp+IE1M55hl5bBwC5pRTWvY7ben/AAwE2fxUo0pkqmhqlgkfQkhjWzHc2A13tsd7W2OPVL4n00icxKWvaO19a0rFbetwSLYwecz5hTU1LS1uW0/w9OUVarS0yRgDTzWRW6gXJDWBPbGyizuRaujpI5GnpKmOS9W2lhI5RiEUoAiadN9NvT0Nw3OVZjHUQpNC2uORQyt6g+x3B9j0xKxgPBORly0073EtLPJDIp+6Qxb8vNjf4AwYMGAMGDBgDBgwYAwYMGAMGDBgDEXMcxhgQyTSpEg6s7BR+Zx4zjNIqWB553CRoLsT/IepJ2A7nCv4T4djzw/pOukaReawhpgw5cSo2yuLG5NrnpcH32C9n8XqDWUp0qaph15EJP4+YrtjQcNcY0taWWJysqfPDKpSRfqp6j3FxiyyrJ6emUrTwxwqx1ERqFBPqbYWvjXQQxzZfWvAZSs/JdEJDShgWUAje4Iaw73t3wDYwtPHAyzwU+X0665qqa+n9yMXJJ7AMVNz2BxmabNK2grxURUuYpljAc2KcFynqyjUxUA2O5udx6W55PxnHJxMJXqUlgeMwwOoKrGGsyqQ1iG1XUnuSOg2AaLwuWoo6Naad5PiJah4oY3U2iWMeZ1v1jABYH5SSo2viyruJ6ClnljpVpPiEtznduXub7Fo4nd32JawsO5BNsW8OYU8uazwWZamGmUBiR8jksxj73uY9R9l9N8rUUU3D1LLNTulTTFwzxznRKGay3WRRZr7eUrfqRgL/JePo3migqEWF5wTTyJIJIJ7GxCSWBDA7FWAN9u4vfcTZ9FRU0lTMToQdB1YnYKPcnbCHq+L3zzMKGGVEpIVlLKwYkk9T5zYXJQKLDqe+G54sZUlRlVQsjiPQvNVibDUm4B/tfL+OAy8HiRUaFmqXpqZZU1w03KkmkZD0d2RhoRux079bYr8uqFKw5vlMciqZgldQx7g3IBKJ01bixFuoPl8wxRx+NEsKHRl0MdQyJqlJPnsgCsV0gkaQthq6Wwz8qywU+VTyVMy8ydGnnmWyqGZBpKW2AUBAvqRfqcBj+BOK2HEFXHNDJTLWWKRygqwZBYEjpd1DG42vYXOHRhM+JWaLU5JRZmqhahJI3RwN0bfUL/s60v+AxZcHeIuZZgh5GWxnTs0zzlI9XsNBJ+gJtgGfVVKRozyMqIoJZmNgoHUknoMUWW8WJUH7CmqpI+03LCIfdTIylh7qDjN0uQ5lV1qNmNRSmmhbWaWAsQzb6OYGUE2Nm3JFx0wxRgKym4gp3qGptemdRcxuCrEeq3FnX3W4xaYynHfC1PVR8+Rmimp0ZoZlcryjs2rrY2Kjr2vg8MuKTmOXxzNYSqTHLbpqW2/4ghrdr4DV4MGDAGDBgwBin4mz34WNdMbTTStoghU2Mj2Jtc7KoAJZjsAPoDbk4U+cZdLnVYahKhqfL6VZI0mXrKxBWVkPTRa6lvQG3U2CblmSx5rOzV9bFVGE/5nTtaGEna7G+qQjcathe49scc/4AioEepy+vbLmAuQ73hf0BDXN/T5vYYgeCHBUMUcWYmaQyScxFT5UK6yl7dWuFDDe2422vjbcacA0mYqxmVhLpskgdvIbbWW+m1+otvgMrmHGczZNQVev/tUlRGFWPbnEOyMun9lkvcdiR0NsHiznFWuYZbT0iI8mszIrW8zKGXSSSABoL/mN8ZzwKppVmZZaHmJG7olUd/h3AuyDUbAH1QA3O9wduXiZm8tbnVLBQrJHVU5ZQZLL5r6wRubrpW9zsQcAyuHeNfiJTSVMEtFV6SQj7q4A3aN7Wa3W387HC14VihrM4raSrpIo2lp2jk0DrIjC8qAjyah59vQHe5xZ55nsWZ0s9FmcRoq6mjaZSbBWKqRdSfutfdbm46E22qI8xSszfLqrLpYo6maErOkgNo2RCpJAtqJT5QDvoU4Cr49yc5PW0jUdXNLVkEtrsWA2VFsOobzDSb7AY4eKmZZpV1SU9TDyzHGJFgiOoG480m19R2b+yAR6k6Di7gw0OY5fWSzyVJlql+IkkUABgyabAdFI1WHYKMU/ifT11BnRrrMy80SQyEEpYW+zJ7WF1K7XG/fARODIIjFynEUytdihZGs3S+hisinsdCkn9sDbDDThSk+FScU7u6tZEleZ41I+8sUh367Brj64zea8Y19dJBTw5bBTTVQ1RzSICzLa5ZHdQANIJv5j6b2x0quC86y6JqqOrWoCLqlhLOwZRufK2zWAvcWYDpgPNXwxG/MmqYJZLXkclWQv388zhYolv1CtI1gAukeXGHm/Sk2XQq7uaMSCOBGYDmMTsEBszhT3NwvTbGhPFtPPFz58qqJtLhRermaDmEXC6W1WJ66bnF/xQpSHKJMw0pV/GK6xqoUQQageXpFrKoCddwbi+xwF54hcMCl4a+GU6jT6GJ/aOvzn2F3Y/THjL45BlsTV9WuWUXLHKgpjaR1IBBaQ6mLNudKC5vvvfHbxo4wRIZMtjjkepnVAoC3FmbtvdmNrAAdTjJ8J1OTU4SVlqqysI5aUckfMeFl6qBpC9eh6gdADfAQskzcvm0MORoYIyhjMjrqaRS2p5pL3va3lv6AbXthz8U8b09GRENU9Ww+zpohqkcnpew8o73Pa9gcLPOeI82o6wZpVZeEgERgjj5i/ZhiGBYrcglgLkgem22PfC+YhKSCWiaKXNcyqGWWV92h3Zn8vUKoA9je++wwHLg3IarOaypfNJpOXBIFelDlRq3IXSD5UW3XqfXqcOJeHKURLEsCIiiyhBp0/QrYg+98JvgHgJ6ivzA1VXOJIJtBkgfQ0rMWJYmxIFgDYevthpRZFUUtI8dLUPO9yR8Y5bYi2hZE0svqCdVv5BnanjWloq6GkiqnnDyiGSFi0hhLbBlmO5s1lZGLHcW06SCycILgPK2zDNHMlPT0TUCnTFHHuZCSFZwSTIFYXJuPu+t8OjJM0aXVHMnLqI7cxOoIN7SIe8bWNj1BBB3GAtcGDBgM14kQ1D5XVLS/rTGbW6lbjWF/eKagPfGAqeIo8yFNlOWOscHKRqiRvLaNbXhVTYs37Vtj0vbVhyYTnil4SRyiatpDy3CNJJCFuJCAWJS24Y26WIJ9MBQeL9fSVuYUlJSMvOVxE0wa0aamAVABtdSbkjp03OwafBvC4piC2YVNW8QKEPNdEbv5AetrWDlrdsITjLgF6KnhrYZlkppVjKtqAcMy6iLC1xcEgjcD6XwyPCTiR6qWerlQRJHTBaua9kndSCsh2ADrGH1fUdNsBSZPQ1IStqcqrHFTFUymooyAVcCRtLKD1ug9LkggEEDHuioarPKx80onWlanEaJrFy7qt2va9l81t73FvfEbhXLgwfNssnd6qKZ2qaZgPPGzk2UAXsU3F73I2sVti2oM0oHzGrooKsxQ1RWohnhcpyp7WZQ2wIYb2O3UdbWCH4gZsZqVoc1o+TXxWNLJGpdJzqAKqdxYjqpJ9djtjIcfcQQVFRS1MKNSVSqFqV0leW6EBXFtztf3soGHHVZ1WZZQTy5iYqrlMop5I/K0uo2HMGmyEbeYX2v1O5X3i9JS12X0uawDTI8nJkHe+lms3qUKEA9ww9sBpuIafOq+gkpjHAECBzUJID8aB5lEa28mqwJvYX9BthaReIOZQU70lQBLGylNFVGWZR0sCSDt2ve2NJ4O+I60qSU1bLaBELxMbkqQd4xbcg3uB2IPrixzrKZeJI/i4KmNOUWSOlcbxi/zO4J87gBumkbC+xOA3VKKLMMpppJHEcaxpolDhGp5FAW6uflYMLe/vjgaKrqV5YzqForWcwwx811tYgtrZQSO4UfTCEzzhXMaSN1ljkEKyefQ2qMNYWLaSQDpYWLWNiMVOTZPPVScqniaWSxbSvoOp+mAbPjKy0EOXU9GVSOF2lCggtrTTpdh33LG5G5vjI8PZBX55VGeRjIokRZpWYDSpuSFG3RQfKo7j1xX8LcC1NXXfCMrQMg1SmRSDGosL2Nrk3Fh3+mGJw1xHTZEmZUrPznhmUxDYGYsgGnqbaCPMf67YD94z4Wln4mgVKkgyKswYAaqcR3sAOnVLgnudwe+f4W4tTL6ivPK+LzGSoMcMltnu7BjsbjU1jZeuwuLY/PDHM5a7N52mmKzVNNKgkUboSBbQO2lRsPbHvirMqTK88iNLTIy0kIQoDbVIVbzM1jqYa1uetx7bBJ4jTMJ8yoqbOpVSCZlblxsAi9tJt94ny3JNrmxxouJM1p6HMFo8pyuI14UKshWwTUt9hfzHQd2JAG/XfFHxlwk7UkuZZvVFat0HJp0AAU/cisbm2+4HTckk3OO2VVv6HoI6hg0+a16DkhruY4zbQN9/wBny9zYdFwHfw8pM8WeuSF6bV8Raommu15LEnTp69fTuMUWceKubUtZLH8VFMsTlLCFOW9jbsA3+9ix4BkqqrJq2CkqAlc1SZXBYB5VZVDAHqCSD5va1xfE3LeBsqqQlPUQT5bWW+RpDaa3UxtJqVhfsLEfTfARzxTldY61ollyuv1DXMqPIklltpIHlIOxNwCbWN+uNV4f8R1OZ16zGNVipYpYZJ0J0VBZkK6VYAj5Ndt7X7Xxi+C+C565paJpLZbS1kjFwoDTOPIAG/sjr21d9rPzK8tip4lhgRY40FlVeg/4n1J3OAl4MGDAGDBgwCi4i8PUgr4akq82Wq7vLS2ZxCSrHUkQveMvYlVG2+xXpX8UGqzTL6g0cYo8up1LKhTQ1VoGo2AACoANh3PXps7cLXx6zZ4cuSJJOX8RMI3P7mli3va4W/tcd8BheFuHHy2XJquOZr1rATXsIwjhW0fXST1+8t9rY2T8X5VW175dJTxSRt5VmKrpkk3uqkC4PYPfcg+xNdluUSw0FVl+bqGooYuZBVpuAAdgp66wSNItfqu4IxB8Lplny58rnR6eViZKeVkK6zfmKykjd0YA27qNuhwFfxTQ10NQcopP+0U0Wmsjjc+fQu/J1E7qGBsLX6fTHHxJ4iizSNDSi1LS6ZakGyNqkYJpVTbUygEXFxvi/wDDf4mozSsrqyZNdKpp3VVsNr+Yfu+Rj7k9sL6noaCprPiauqSKCczTPFHfXHpfyxHY+ZwbiwN7G3UYCdmeWR5xVxwZRRrDBAlmlKhb3+9I25PSwBux8x+kPI6uoybN3igAq2B5TIl7S3AJAAuQytt0NiDjhwjW5oyT0+VmUQlmkfSFBUWsNUpA0nSANiOht3xo+BK6DLspnzMFJaySQxRhjcxk+ovffdz6jSO+A5N4mVVLmdW0lKRHOy82kkO6kIqAg6fmKgX2sRbbpir4X47p6HMqiqhoysMqFViD7x3KsbG1ralO3YEDthlZXBBk9I2YV55tfUeZi1tbM24hQfdA21EfyCgYTgytzSSsmzeKm56MxWZF0+ZTYlUXqSoC7gHte9zgJtD4tTPXVFRFQmQtTiNI1JJQIxbW5C3I85v07D3xhaHKJa5a6reWNTCOdJrNjIzsTpUepIb8bDvhu59TxQqueZSFDJcVMNtIdSbOGX7kim2oD69t8jxKcvmQZkIGpagPHKaSYfZ1algSyeXdWF7kC3Xbe+AzUNctPT0dTSwTU9SruHqzcxOdwAoIIuFO4t69cbnjiiholp4aSFautkIrJqh05jMqHXqv91GZSSAQNI3uTfETMs8Wqmly/J4Y5KerhDGF10CGUAlmj1EBSFVTt5dW4x7yTiOSeghyZPs6tjJBNLKABDCpZmW/U+UFbe1utsBoOLJMpqaanzCtikkqamACOGKR7sw6hQOgViRc/kTjIeG1NLDVSS1wlQ01DJLTrPqFrWUaA/Yam2HfGi4C44o8vjrqXn82OnLSUrPtztvMikbC8guPUMTiDxPw002XtmOaVEhrJwBSwILBdRukQSxJJBuQOne5wHHw14IhraFyvNpswQ8yCYMyhl3CsB0K61ZSV3BtvvbGhkkqs6pTl1TRyR1UDqJKpgOXGVI1OOhLOlxpXY3BuBuMhlnGk9JWZZHNA9P8LHyZg/lLpI27EECwC6W+ox9KjAVvDeRQ0VNHTwCyIO/VidyxPqTvizwYMAYMGDAGDBgwBhLcRZpS1HEjUlcqvB8P8PGH6JI4WTUD91jfRqG99OHThFtLRT51mVBXqNNTKhikvYpIq2ADdiwbbsTtve2At/EelNPkseWmZp6l3VKdQpLyKkgIBAv8qWBPQkDEvI81zFcomjqo5KSppYC0c7IrK6ou17ggOLAEdehHcCg4py6fMa4Q5fPaoyqNUMkr2eZr7lSBa6lbEmwJPpg8WcyqTklMK08iraWzwqwtKFDAsQpI0/I1twCR7YCq4IdI8jzSt5ztPMrRSg22Ztlb1Jbm9frjJ0tDTMZJK2P4RYaVTFAoYPVOwOl/NckE7sw2tbpiRxnlAo4KTkSulNXU8ckqMSfOlrkjrYa7gfX2xxo4aKV6uSrrZJkggC02q6vM1rKFViSEU9vcHbfAe6XimpOWfA0UDIiqz1cqAlnBJN2IHlTSADfra3TYy+JqXL6bJqRI1WStqAszyXuyDe49hfyBfZj1x4h4zip8jFFTA/ETs/xL2tZSbWB7koFHoBfucaHI+FqClyGSrrlVpaiNjET8ykg8tY/3jbUT6ddgcBoIJRld6zOKtamrMIWCEAFkHcLsBcmwL2HQ7m+Kbw84wzRhUzRUK1FO07OyxsqNGzWYhB1ItY/Kd977nH54fUgqY/0rmsivHTIIYObYL5LkE7eYhm0re5LX6kDE7LKueuRs0yorFWDyVVIW1JMF2U2NtyoFjt3AIN7hF8Qg8lHNmNHJJTpNaGtppRpLNst9J+/awNtyN/UY/c5mjgoBlubi4WItQ1kallYAeUCwuCLhSOhW1+xPLj/N480yc1MganqKSbltCxNizWBGk79NxcXFmHqcQ+Kqh6TLFpKhfi6OVA9BVDZojYMEbr0BO19xcDbZQrs44vnmOWO0PwlWhFqxhpV0NlD7rum5LdR1t1titzXKY4arMVzOXVUCIvC0ZussrlWU7DpZr2NgBf0GJ3EGbVdPBT5bmtKDFEyMri3M5amxVHB0k6Lr7bXxS1VNlsmaokDyLQtIgLMDqAIGoDvbVcXO/wBcBo+IuB1nrlo6HlhaajVqiU9NQBYsxHVm1L/9Ltd5d4l5bL8PVVkU3xlJHpjRN42NralF7An36bdbDFRX5jFky5vQR6udLIscR/ZiZSTdvUK9vqQfXHrjnK0ipMuymmj5lWbTShBc63XoT+J69FVTsMB+8c5WJaZsyzF2Wrq7CjpY/uKLWLXBJAT6bkdzYPTgisabLqWR/naBNV/UAA9fcHCQofFOBIVmmpOZmcMYhilbeOwv57X8rC5vpF223AOzo8PnqGy6CSrkLzSLzGJAFg5LKtgBaykDAaLBgwYAwYMGAMGDBgDCY42y2mgzeZKwqKXNIf1jW+wljsA4Y9ANt/3t9gcOfGQ8T+DxmVE0a2E8fnhY/td1Psw29jY9sAjOB8gq5o562gqz8ZTyHVH96VCL6gxPm1EN5WG9vXFxnXiDDPBl9XKkRroKn7RVG5iW97g7DUSLD1uR3xoOBXoKWlbMwslNLSo1PVwKTaSQaQNm6MWsRvsb36E4y/AWYwyVFU1bTqtFmUjIH6rFKCXC6vum0nXbex6A2C48W6SilpY8waoqJ2qCq04XSEjQHUy6dOxC6hub6vobYThevy2PMXnmhf4VFZooW85ZgBpVtrG+532Bt2xc/o+po6fNIG5c9FTSKro5N9TnTHJER8ri6luxG2+KNsxo46Wj5dMfj4ZyZtYOiRQxZVZb7k3UWFtg3qMBf8OcubLc5qkgjaoY/LpBEMchJYpttYajt+wPTEng3h6TMcv1187R0NGsgg6A3IBLXI3RLAD3uBaxxXDiato5cxWSm0VVWikgJZYUsxLaBf7jAC/Tcncb++GaUJlwqMxmkekVmFJRCQgTve5NgdkDXufW/wBCBwlR1ea0kNAuiGkpWaSWc9yxZhfexIDNYem5x04KyaJ62pSgzJ4JYzamZgLVC76gfXcA2sdt7G2IfB9LX1bNlas1PAXM1QujSUUhb3v5iCNICk9x2x3q6rKZ66mpEjMVFGWRpwQHkZhYSMxB8uoDr2JOw2wHvxAzCOeJ1roxDm0EgQ8tfLOlh5mPQbG4P07GwtM4qTSZOYf88y6oW9LN0emkvfQ49mv6bhh3sM7mktJl9RV0708de4ccueSRrKNIOkqpsxF7XBG4P0xM4wygUc0cENSyZXX6JAT51VdSkm3cpsbixIsCTgPXFOaV5/R8GZ0RYQyKwYC7VCeUFNSkqSVFjbfoT757h6rp4cw+LNPK1JDKXCW1FfmMSsx2HmC9fQ9cXGY1lZR1Qlpqpq2moHXlysS8Sl12XZrdyvlP5Y0smTPLlVJFLIkLZjVSVc8lvKqKjSXIv00gNa4/ngMzxVkM01G2c1UqpJVTDlQhfmU3F732AVdhvsBvvjzwXxWMrapknppXrJIwIWk20BgTqOrzb+U3HUC218SuGczhnrI1rqpWocujYwhlCc0IwCAR3uzN5SRubC2O9dTpmMWY5xWMyRi8VKgO7PayA+oUFb26+Y7AYDg3BkKy0FAQz108iyVJvtDGRfl+mrRdifbH04iAAACwAsBhWeEWSz1EjZvW2M0qBIbKB5QApkIHdgLD2ue+GrgDBgwYAwYMGAMGDBgDBgwYBb+KPh1JXhWppeWWkVpoybJJ0Xm26cxV236gWwo8oqooPjsnq5NELzWScrflSRtYOVBvpZVsbHbbtfH1Jj5x4x4OEtXPVlzoOa/DzLb5VflsHB/1yD9RgJ/h5wlLO8lPzhJlcdRzGcJp+LdQAFF7koCu+9vxO3PxiEtHXMadVtXJGzeQM2uJ9tFxsSQl7db4eNHSJDGsUShEQaVUDYAYw/HdHqzXJnPQTyD8dKsP8OARtFnmYztVmMSTSVKBZ3WMu2m/QEDyqQLWG1hbFv4Z1tLTyzVNe5JpIxyIW+YsWOyKe4P4AtftfDh8KqZEo5dAAvVz6rez6R+SgYj+Ivh9HmDQyIAkqyKJGGxeMnzX9WUbj8RgF1wdBJX1FdmlRUyU0ChudyWIZlK/qweukIAOlztbfcefD3KKGqqaxpaQx0JjPLklY2iIKr+tJA1kHVa+3Tpiw8Yckjy+CIUWqCOovHNGrnTJo0lSQT13Nz3wu814onnpaelOlIYFsFQW1m5Ott923/n64CwzDiOEZb+j0gQslQzCo2u63Nj0vqINuttIGJ/C3B+ZZnBHGG00kTMY3l2UFratGxZtx28t79Mcsu4IZYsuqpiDFVVKRtHbopawJa/3gG9LY+mYowoCqAqgWAAsAB0AHpgPlGnppoqr9HSuyxmqVJkVtmIbRq/I7H6Y2nFeQVEAjy+qqUipoFmkpal9X2ikD7A2+91FvQnYi2Nlx1w+kbSVGgapswpGVrC4sAhHr1ufxxuuKeH4a6nennHlbow6ow6MvuD+YuOhwHzZT5FBWyUFLQH7d4j8Q0moKHBZj2OwUfdHp3vidlXDdVNmMOTTSAxwTMziM3UAgM7XsCSVGkX6E223xW0HD1dBmEsEDaKmmWR9StY2RSSVP7yHb1uOmGV/0ccrLNV1j+ZiRErHcknzuST6+T+OAdkESooVQFVQAAOgA2AH4Y94MGAMGDBgDBgwYAwYMGAMGDBgDCf45QpS54vQiogmX8Vh3/vIcODCO8e6p6aRwqgpXQIjH9loJdYPvdX02/HAOGF7qp9QD/DGM8Up2jpUq4gGeiqUlsehFtLKfYiQHGyplsiD0UD+GMxXoKmhzIX2Zp1B/sIE/g0eAzvgZmZnpKkmwPxTvb05gVv5g413F3EKUNOJ3XUvMRDvawZrFuh6Lc272tt1wsP+jlNvWp7RMPw5gP8AMY2HjXTF8omIF9Do/wDvAH+DYDtxqAa/KFIBBqX2PQ+Qf8cXPH3ClNVUM6tDHrWJmjcIAyMouCCLHqNx3GMZmGYc2t4e3vrUyE/WNP8A5w2a2PVG6+qkfmLYBfZBl0c+RUquwULBHIH/AGGjs4b8CN/a+NthNZfxSv8Ak5FCGHPd/hAncXffb/0j19ThqcS1/wAPSVE3/hxOw+oU2/jbAYvjHOhUUlG4FlkzRET95Y5XUN/rBL/jhk4TOa/ZxcN0oG5lilYfQoT/ABdsOYYDD1OXKOIkkt+sy99XuVcL/hIH5Y7eBtGI8oj9XkkY+9nKfyQYkVTf99x/u5dIT+MyD/2nE/wxh0ZTRj1hVv73m/rgNRgwYMAYMGDAGDBgwBgwYMAYMGDAGFj4z5X8RLlcdr6qvSf7JsW/gt8M7GK4vGrNcpS/R55Lf2Itv4tgNNUzrGjO2yopY+wAuf4DC2qM1+G4aadjZ6hHZfUtUu7D8g9/oMb3iHLPiaaWn16BKugsBchT81vcrcYQ3i/xGKqqjy+nFoKZhGAOjPsm3sg8o99WA2nhtkyUVfyFFmky2GaTf7+qzH8zjecU0HPoqmH/AMSF1H10mx/A2xn6mERcRw+kmWmMf6kmr+QxtbYD5z8NM3lq83yyN7Wpo2jW37KrI1z72IX8Bj6bx89+D+SNBxBPFIpBhjl03H7yqGHsVbb64+hMB8t0nD5XiUUxGy1hYf2AeaP9wDDc45zNavIaienJKSRahcWNg4DbfgceJcrU8UtJYbUAcn94vygf7g/hjr4bZeBl82XzC5gllgcH7yv5wfSzJJgE3Pxtz8yy+dl0RUogSxN9kI1t+Jvb2Ax9PDCA4H4Ljmy3NUkjVqiJykb23VolLDSeo1NsfUYYXgzxR8ZQKjteantG9+pX7jfio039VOAujTK2YVcgYl1oo4wtumppmuDfvpH5Ys+Brfoyht0+Fht/s1xEo0/7yqR+3TQEfg86/wBRiZwVVCSgpyLAqgjYL0DR/ZsB6eZTtgLvBgwYAwYMGAMGDBgDBgwYAwYMcK2rSGN5ZGCoilmY9AALk4DvhaZxmqPxPSQ3H2VNJff7zqx0/XSqn8cfubZ7WVFfTUsVR8GDSmpqRoRniW/lBLAgNYgEdtzvthfZB4UzZnCK2SvH27MxLIXY2Yrc+Yb7dO2Aemc5gsFNNOTtFGz/AN0E2/MWx8xeGmX/ABeawmSRVCPz5GdgL6CGNvcm38fTG98S0iyjKI8shd3edy7sx30ggsbDoCwVQPQN1xk8o4Ep3moohVpUSzMrzxRfLDFbUxaW5AYCwtbv9LhvuPeKEfMIKuheOf4BTzwJAOYJmCCNP2269LgEjvti04/8QJqeX4Wgg51SsfNluCwhWwbdVO7aTfrYXHW+KvgzJqFc1rUeiCzQtzqbunKAVVZRe2okB9RufNfqMautz2iop6ZnhWKXMD5pQqixAU/aOd7XdRgF/wCFHFk1fnnOqNAf4RolCLYWDB/U77scPrCFkydcs4opnSywVLEp2AMgZCg+jkEexXD6wCA8WeLZKXN6gRbMaaKK4PSzib+IJX8cbWizhYuIpoCbCrpopF36uinp7lL/AJDCw8Scmkq+JJKZfmleNQf2Ryku30ABP4YYXHvBAeomzB5WjSmovstBs/MjDkMT2A8tgOp+m4QfDnN4oqrOaeZljb4iSUByBdbuDa/p5fzGF54MZ78NmkSs2mOcGJ79LndP98KPxOL/AIpSLMaGlzVafmSxOFzBI9iwUC7NbcAhdm7Bh+zth+KsojirQtE5lil0SU5U3az/ACoe+tWutuu2A+mM8rYqWrpqiV9CSBqYn7oZiJELHsAUdb+rYzvg3xHHMa6nVgSlXLJGPWORyQR6gNf8x64seEsxizfLjHVxhnX7KqiYWKuve3UE21Ajob+mFvX8E0VHmMc6TO1Ck5hqLOyvSuy+XU62Oi7L5r7bgk4D6CwYXfxdTRM0VNVGvMCcyWmm/W8pidJjlHzOoG4a9xp6XF9pkGcw1lPHUQNqjcXHqPVSOxB2IwFhgwYMAYMGDAGDBgwBjA+L2YzwxUnIER1VS6ucwWM6FaRdZJA0hl19eqD6Y2uYViwxNI5sqi5/oPxNhj5n8QuNqmrufKIXutmQEkXvsWB0DYW02PQkk2sFVVZzFPT1k1RNJ+kZJV0shOmSM7Oht5dAA6f2QNr43GT+NcVNQwwpRfaxoFsGCxbfeFgWuepHqTvjOZfwvl0MUKZlJUwzVCCRJFX7JFa2kMStyw+92FxuOuM3xVwvNRVJhfdT5o5B8sidmH9R2OA8cW8UVGYz86oK6gulVUWVF3NgOvUk3JJxU09SyElWIuCpsSNQPVTbqCNiO+JEdATiTHlWAu6DxEqoaqqqoliWWpFmJUty7W+S7e3Q3HT0xm8zzaeobVPNJKbk3di1r9bXO3QdPQY1HCPBMldIwQiOCP8AXTsPKvfSvq1tz2A69r8KHh6GtzL4aiZ+SAfO27yBN2ZRsNTC+ldh03vgM1Tyys8eguzqQIwLkg32Cj69AMOHLvEbiBg6LRxO0SguWiZWF1Lg25igkqpOwxs+E+FaKhgpHKwzjXY1BjAKyliEbfdfMeUQTcNo2BBxeQ5gq8qMnzRVpgI9Lo7IP9kyYD5o4mzSuqJxXzq8bSAaJFQotgCo0H6Ke/riu/TtVodPiJikgs6mRiGFwdwT6gY+n6gwVUbF4o5TLVslOsihgphvFzLH7q6JHv3Bt3GFR4peHcdMairp5F5cbJqhCWEeoKunUCQXLENpsLA32utwV1NWyxh1jkdBIulwrEBx6MAdx7HH7lla0E0cyW1xOrrcXF1IYXHpcY0PCuUU1TURpPI8UUvkV10+WTsrX7Hp9bY/M/4Skgr5KJFaaRW+z0rZpFK69QHst7/Q4DxwnxtU0NW1ShDmQkzI3yy3Oo39De5B7fQkGZTeIM6mvDRxPHXFmkSQMQpN7aSpB2B/gp2xAzzg6qpIoZZk0pN0tvoa58j9g5Avb+oNqN6VhgJeT57UUsyzwTMkqjSG67WtpINwVtbYi2w9MNrwE4sggjqYqqpji1SK6CRgoJYEMQTt2W+EoVIxJioy0Zf0YD8//vAfbCtcXG4OP3GG8HsxaTLxE5Janbl3PXTYMv5A6f8AVxucAYMGDAGDBgwGO8SasCOmgv5p6lVA9QoZybegIX8SMInjLLNFFA1urn+uN/x6so4moGkvySo5X7OwbWB73Iv9V9sVPH8Y/RtIfWRv/dgPfGEK1sjRQytMv6LExTVqRGTSUKAfK7AEHvv74parNhXZHASLy0EyJIepETAqH9bfKD7riy8Ep2StmhSJWjkiDSNb9XpvpF+lm1Hb8e2NDk3hpNSZi01NUotJJcSRMtyyE3MVraSOwa4I/mC5pqEEA9j0xIrqLTBIw2KoxH5YbNF4Y5ZGDenMt+nNdm0j0XcAAfnjN8ScD0lHAzS1tRHAzaUhVFdjqueWl1LE2va/QdcBVeJGaCly2ny+lHLVqdJZiNrq1gF9y76i3sPQ41/hVkj0dEqNLBHUuxcIb+dWCkBw1mDjcXTYDT81sLLxJllqFSqki5MY0QRx3u+ga2DSG1g3sOmHXlEZbLoVp46V6TlDRz5HIK2+9qi/ngM3xbmpjd1eFo2nUrUUhP2dUpFjLTTCy89R2OlmAF1uFOMcOIJi6yBuY4aOUta3NaCOWNZLHozo8Nx+0rDqDb3xFIp1RwimKD50pJp5Yh/aRoWgW3+rbGjyFZjT0pokpXDSt8dzirMEuNO5PyGO5ut7m3vgKjIeITFpBmEeiJadJiNXKTZnaNNzJUzv5goB0qIyb9MMzLXYwKCvwVKOnOYGeTvqfUSELHclizkkk6ThTZmY1rZTTatIZtBjL3CXN/NGrTBL33UW/HDB4E0t56dMueS1mZJ5HlHszSIZB9DgFJnmQPFX1FMRGEqA0sBQsVHmOmxYXuLG/XcY2/6TOaKaCWBqapkgt8SCr3EZUsNrNoY9Rfvis8QRGeIILfr7fbqGZlHk8unUot5dyBcfjfFnwrIkOcKXj1Gpj5cTg7xlAzuCPRhbcdLe+AgPkEyUjZNEUrJA+syDyJRX8w1nclidRA9CevTFBxnwK9AsDNUCYSsUIEejSQurY6jcYYXhXAyy5oXHn+OcFv2rXP5b3H1xV8W8PS5jm8kUdSUEEKMVkUsqF7i8ahgLlbXJtgFFUUWNFlGT3y9mt/pR/iGLLjDgipoI+a7pPDcBnVdLISbDUpJ2JIFwcXfD0I/Qzn/9y/4sBpvD6vSnzGWkc6WnhR4/3imrUPrpIP0VvTDRwgOM6KaXPaFaUHmARsCPuhSCzH2Avf8ALvh/4AwYMGAMGDBgMr4jwL8IspALQzI6m263YIbfUPbCczZ3rYKSlhI5nmkYsbLGgvqkc9lF8P8AzygE9PLCfvoQD6HsfwNsfK1RXtS09VSyB1qGljjk/wDSjDFkB7Xk0k+otgGBwZm9Lli1cqvK1KUjEbutjUzLqDmIHcqb9eg/nx4G8TJIdS5i0kqP5lkVdTRk9UIG+n0t06fTEeJOeJPmDtC4aBERIdPyqoQbAdvMTfFDDmFsA+aDxYpWqJFlV4YLDlSsjec9G1AA6RvsT2BvbEjjGWLMaZTQTRTz08qzKiSC7AAhlt1uVJt7jCNhzT3x0NQGZNHllLqEdNmBJAuCN74DW55VLV0k0QDLItiY3Gl0Zd7FT0JFxhg+G+aiuoEeSlSedW0AFiyKFAAZy+oRkm/lUE2sQtjtiszlNXHWPrWSryxrc8DSaqG7Bg4HUroJv9PXGY4dz45fWCqjDGMhgyqd11ixYA+UkDcari9vTANXi7KWkLiWYOYV5kradNLQoATZIr/a1BXprLW2aygqDilyibWsZUqzNHHpJuyNOskqIxP3xHGjMf2pG9sM/hrO6TMKemCFI4mbXJE0ilnkDErGd7uxZea3c2S+zHE1csV+VMR5pcw59/UKjxofpykTALDIMkeUq3LMhMSVKxqxR3jNgxgcEaaiCTyWuA6aAe2GlltOTGjyBa6E/JMYwJ0HSzrYamBBuVCsCLaSbnHP4FIEYa1SSnqmenLuFD877Qw3NhpbmPGB20qfujC08TuP45jUUdJGftCmuUP5CRpctYbq4ICHfexuLgYCvqczepzeaVwoSmDQx6WZhbUwBu5JvYm/QDbYY7z50aaoirFUPyAwZCbalcAHSezC22MpQ1KwxhFPuT6nucWXD9G1fULF0gS0lTJ91I18xBPq1rD8T0BwDwyHiOmqo5JIiw5f61HQo6Erq8ykdbdxcG3XC34J47oojW1lTMefUzFljCOzCNb6E+XSOp726b4rcq4ml5GdZki2ErRxR36LclB9SsbKfrbGV4Kyc19XFTAkRgapW9I1+b6X2X6kYDdcV8WvNkZNTpEtbKTBEF3SJXBufW2k2bvqHpirybMwuUut/wDSj/Fikz6sStgrqvRp5M8EdOReyRWlURgdLWUN9ccODMvlrImgS4QOGle1wi39O7k+VVG7NYepAPPw8pBJPPWEXOhIUPoB5nt7ElP7vtjeYreHcsFPTxxAWsN++53O/e3S/tiywBgwYMAYMGDAGMJ4g+GFNmZ5mowVAFuaq3DAdnW4v7G4P16Y3eDAfPeY+A9RHG7pVJIVFwgjILfTzdbYyo8PXsCKmE7IfprNrdeo7+mPquZNSkXtcEX+uFY3AmkWKVF1VQWXQVY6/MV3vbRuL2/pgFQPDuS9viYerjr+x179D29cH/V/Lb/OIrWQ9f2zYd+o7+mGbPwpGt7LUXtLbyDt+q6ftb3/AKY8DhynD7/FadY6Qm+nRdj8vXmbfT164BcLwBINvioR869eujc9+h7euPQ4Jlt/nMPyqbf2ja3XqO47Y34ySDSPJV6tKX+xNtWo8zt0CWI9/wAsfpySDeyVn+lt9ie1uV93uL3/AKYDBUvAs0cqvHVwo6SEKym1ig1agb9PQ+uLmnObx62TMI21IjHU267GNQq6SFYBje1ux7Y1C5FTXF0rLakv9ifl0+f7vUPt9PXrjiuQRaL6avXoBtyTbVqsR8vQJY/17YDHV3DFdOqQzV6yIkmhQz3AIDHVc9QNTAMfW2ICcDyBLiohto1kDr1026/N3t6YY44dg1HyVhXW4FoG+XT5D8vUvt/wx6i4ZhJF0rbXjvaBu4+0+72PT+uAXZ4Bm1afiofn0fNtfTqvf07X9cfsHCdUkTqlcEjkTW6LIQHBOmzKDYn2PbDB/wAl00/q63VoH+gb5tdiPl6aN/69sepeFU82mOsP6zTeFt7W5V/J3N7/ANMAuhwDMAY/i49Jcgrr8pKrq1Wva3a/rjlFwJKoLCqjW6KTZt7ObW29OpGGcvCSavkrNOsC/JN9HLuT8vXm+W3pv74jNwVM+kRJKG0JqEkZA1n5xq2CquxvvfoL4Cn4Z8GGmjEjVivCzHyJcB9LFQ2rcW2Pa+/XDb4c4WjplVFSNI0N0jjBtqtbmOzeZ3t0J6e5sRcZVRCGCOIG4jQLe1r2Fr4l4AwYMGAMGDBgDBgwYAwYMQc5zBoIjIsMs5BA5cQBY3NrgEgWH1wE7BjDweIZeWSJcsrzJEFMihI7rrBK3+17gHH7Q+IRmUtFlle4DMhISPZlNmH63qCLYDb4MZH/AC0m/wDKcw/uR/8ANxEn8RtEscLZbXrJKCY1KR3fSLtb7Xcgb2wG5x5ZwCASATsPfa+34AnGKpfEIyNIqZZXsY20OAkflawax+162IP44puJuI1rT8P+jswjqoQJonRI9cJuVVx9rupIIKnYi+AaGDC84Z8QaiWnBlyyreVC0cphVCmtDpa2qQEG43HY7XPXEyu8QzCFMuWV6BnVFuke7MbKv63qTgNvgxFyurMsSyGJ4iw/VyABl3tuASP44g5/nb02jTSVFRqvfkKp0Wt82p1632tfocBcYMZH/LSb/wApzD+5F/zcRct8RDPGssOWV7xtezBI7GxKn/S9iCMBuMGF7/1qR8iSf9H13KjYrI+iOyFTpKt9rcEEgWxZf5aSkf8A4nMCD+5F/wA3Aa6OQMAVIIPQg3Bx6wo8l4kly+qFOmX1opajU0MDKmuJ18zrF9oQY7HVpJGntfDYgk1KrFStwDpbqtxex9xgOmDBgwBgwYMAYMGDAGIOdzzJTyPTxiWVVJSMtpDkdr+vp726dcTsGAVXCFVmFVPWZhSLSxpUOkZjqC5kTkKVswTobsdjva2DJM6npMnnlUR8818kdzflo0k+gue+kEm1/bG9pOHY4qySrjZkaZAssYI0OwO0hFvnA2uD3OCLhqmFPLTaNUMzO0isSbmQlm36jc3FumAqosgzPYtm5PS4FJEAfUDvbGWzDOXizJXzdjGlNI7Uiw07sk2saQxkGq7hSRosN98MfIst+GgSHmyShBYPKQWIvsCQBew29dsT8AseHOJhFT5xXCGTy1JcRSDQ/wCqjA1DcrfY+wxCyerzKbNpnibL2l+DiDlWkaIAuxUXG+vqfS1sMuiyaGIzlVv8Q+uUMbhiVC9DtbSo2x7yzKKenBWngihDG5EaKgJ9TpAvgFtltTVR5HXPFtUCrm1GIE6RzrSMgO+yayO+2IecZrlyxUVNR1TVDPX08pvI0rDzqCWY30X28u299uuGplGUxUyusQIDyPK1zfzOdTfhc9McsxyGCZUV0ACSpMNPlu6G6k2674CzxTcS5+tGsUkinlPKsckl7CENsHb93VZSe18XOOVVTJIjJIqujCzKwBDA9QQdiMAv82jzJcyhp0zVhHULK6haeAmLRYgG67pZtIY73HviNwZPWR8OQvRKkk6mQhXBOoCeTVYAjzW3Av7Y22ScL0dIxanp0jZhYsBvb0ubkD2G2JGQ5PFSQJTwgiNNWkEknzMXO536scAmc7z6lTKK2BGqJqqocy1BNO8YjdmW+oEWRQFCgXPb1wwc8zKrkroKGmmWmDUxneYxiRjZlQIgY6b73N+38dNnmUxVcD08wJjkADAEgmxB6j3AxEz/AIaiquSxZ45adw0UsZs6dNS3IIKsosQbg4DG1uXVUWcZV8TWGpuajTeFI9Fot/k6326+mGZivrcmilngqHBMlPr5ZDEAcxdLXHQ7Dv0xYYAwYMGAMGDBgDBgwYAwYMGAMGDBgDBgwYAwYMGAMGDBgDBgwYAwYMGAMGDBgDBgwYAwYMGAMGDB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76" name="AutoShape 12" descr="data:image/jpeg;base64,/9j/4AAQSkZJRgABAQAAAQABAAD/2wCEAAkGBxMTERUUExMWFhUXFyAaGBgYGCAfHhgiHx8fHCIcHx4hHigiIR4lHBobIjEkJy0rLi4uIx8zRDMsNygtLisBCgoKBQUFDgUFDisZExkrKysrKysrKysrKysrKysrKysrKysrKysrKysrKysrKysrKysrKysrKysrKysrKysrK//AABEIARcAtAMBIgACEQEDEQH/xAAcAAACAwEBAQEAAAAAAAAAAAAABwQFBgMCCAH/xABKEAACAQIEBAQDBAcDCAoDAAABAgMEEQAFEiEGEzFBByJRYRQycSNCgZEVM1JiobHBcpKyFjRDgpOi0dMIFyQlU1VzwuHxNWPS/8QAFAEBAAAAAAAAAAAAAAAAAAAAAP/EABQRAQAAAAAAAAAAAAAAAAAAAAD/2gAMAwEAAhEDEQA/AHjgwYMAYMGDAGDBgwBiJm2ZRU0LzTuEjQXZj2/qSTsANycS8YfxrVTktVq/ct9eYlsBwn8WaNU5ggrGjtcSCnIQj1DMRtiAvjnlh+7U/wCzX/8AvFlkHErUeT0sldC6tpWNVhXmFhp8jELst1F7X6/ljEZhxvkstZBU09JUGqjkuvKhUGW4IKsurzGx2PUG3XoQ1kPjRlzBmWOqIUXYiG4UE2BJDbAkgfXHSo8YqCO/Mjq0sdJ1QEWNr2Nz1sQbemKpuB62eOeZeVTtVQyqadyfsjJMsgJZQfMFBJ9GJxYVfCOYmp+IE1M55hl5bBwC5pRTWvY7ben/AAwE2fxUo0pkqmhqlgkfQkhjWzHc2A13tsd7W2OPVL4n00icxKWvaO19a0rFbetwSLYwecz5hTU1LS1uW0/w9OUVarS0yRgDTzWRW6gXJDWBPbGyizuRaujpI5GnpKmOS9W2lhI5RiEUoAiadN9NvT0Nw3OVZjHUQpNC2uORQyt6g+x3B9j0xKxgPBORly0073EtLPJDIp+6Qxb8vNjf4AwYMGAMGDBgDBgwYAwYMGAMGDBgDEXMcxhgQyTSpEg6s7BR+Zx4zjNIqWB553CRoLsT/IepJ2A7nCv4T4djzw/pOukaReawhpgw5cSo2yuLG5NrnpcH32C9n8XqDWUp0qaph15EJP4+YrtjQcNcY0taWWJysqfPDKpSRfqp6j3FxiyyrJ6emUrTwxwqx1ERqFBPqbYWvjXQQxzZfWvAZSs/JdEJDShgWUAje4Iaw73t3wDYwtPHAyzwU+X0665qqa+n9yMXJJ7AMVNz2BxmabNK2grxURUuYpljAc2KcFynqyjUxUA2O5udx6W55PxnHJxMJXqUlgeMwwOoKrGGsyqQ1iG1XUnuSOg2AaLwuWoo6Naad5PiJah4oY3U2iWMeZ1v1jABYH5SSo2viyruJ6ClnljpVpPiEtznduXub7Fo4nd32JawsO5BNsW8OYU8uazwWZamGmUBiR8jksxj73uY9R9l9N8rUUU3D1LLNTulTTFwzxznRKGay3WRRZr7eUrfqRgL/JePo3migqEWF5wTTyJIJIJ7GxCSWBDA7FWAN9u4vfcTZ9FRU0lTMToQdB1YnYKPcnbCHq+L3zzMKGGVEpIVlLKwYkk9T5zYXJQKLDqe+G54sZUlRlVQsjiPQvNVibDUm4B/tfL+OAy8HiRUaFmqXpqZZU1w03KkmkZD0d2RhoRux079bYr8uqFKw5vlMciqZgldQx7g3IBKJ01bixFuoPl8wxRx+NEsKHRl0MdQyJqlJPnsgCsV0gkaQthq6Wwz8qywU+VTyVMy8ydGnnmWyqGZBpKW2AUBAvqRfqcBj+BOK2HEFXHNDJTLWWKRygqwZBYEjpd1DG42vYXOHRhM+JWaLU5JRZmqhahJI3RwN0bfUL/s60v+AxZcHeIuZZgh5GWxnTs0zzlI9XsNBJ+gJtgGfVVKRozyMqIoJZmNgoHUknoMUWW8WJUH7CmqpI+03LCIfdTIylh7qDjN0uQ5lV1qNmNRSmmhbWaWAsQzb6OYGUE2Nm3JFx0wxRgKym4gp3qGptemdRcxuCrEeq3FnX3W4xaYynHfC1PVR8+Rmimp0ZoZlcryjs2rrY2Kjr2vg8MuKTmOXxzNYSqTHLbpqW2/4ghrdr4DV4MGDAGDBgwBin4mz34WNdMbTTStoghU2Mj2Jtc7KoAJZjsAPoDbk4U+cZdLnVYahKhqfL6VZI0mXrKxBWVkPTRa6lvQG3U2CblmSx5rOzV9bFVGE/5nTtaGEna7G+qQjcathe49scc/4AioEepy+vbLmAuQ73hf0BDXN/T5vYYgeCHBUMUcWYmaQyScxFT5UK6yl7dWuFDDe2422vjbcacA0mYqxmVhLpskgdvIbbWW+m1+otvgMrmHGczZNQVev/tUlRGFWPbnEOyMun9lkvcdiR0NsHiznFWuYZbT0iI8mszIrW8zKGXSSSABoL/mN8ZzwKppVmZZaHmJG7olUd/h3AuyDUbAH1QA3O9wduXiZm8tbnVLBQrJHVU5ZQZLL5r6wRubrpW9zsQcAyuHeNfiJTSVMEtFV6SQj7q4A3aN7Wa3W387HC14VihrM4raSrpIo2lp2jk0DrIjC8qAjyah59vQHe5xZ55nsWZ0s9FmcRoq6mjaZSbBWKqRdSfutfdbm46E22qI8xSszfLqrLpYo6maErOkgNo2RCpJAtqJT5QDvoU4Cr49yc5PW0jUdXNLVkEtrsWA2VFsOobzDSb7AY4eKmZZpV1SU9TDyzHGJFgiOoG480m19R2b+yAR6k6Di7gw0OY5fWSzyVJlql+IkkUABgyabAdFI1WHYKMU/ifT11BnRrrMy80SQyEEpYW+zJ7WF1K7XG/fARODIIjFynEUytdihZGs3S+hisinsdCkn9sDbDDThSk+FScU7u6tZEleZ41I+8sUh367Brj64zea8Y19dJBTw5bBTTVQ1RzSICzLa5ZHdQANIJv5j6b2x0quC86y6JqqOrWoCLqlhLOwZRufK2zWAvcWYDpgPNXwxG/MmqYJZLXkclWQv388zhYolv1CtI1gAukeXGHm/Sk2XQq7uaMSCOBGYDmMTsEBszhT3NwvTbGhPFtPPFz58qqJtLhRermaDmEXC6W1WJ66bnF/xQpSHKJMw0pV/GK6xqoUQQageXpFrKoCddwbi+xwF54hcMCl4a+GU6jT6GJ/aOvzn2F3Y/THjL45BlsTV9WuWUXLHKgpjaR1IBBaQ6mLNudKC5vvvfHbxo4wRIZMtjjkepnVAoC3FmbtvdmNrAAdTjJ8J1OTU4SVlqqysI5aUckfMeFl6qBpC9eh6gdADfAQskzcvm0MORoYIyhjMjrqaRS2p5pL3va3lv6AbXthz8U8b09GRENU9Ww+zpohqkcnpew8o73Pa9gcLPOeI82o6wZpVZeEgERgjj5i/ZhiGBYrcglgLkgem22PfC+YhKSCWiaKXNcyqGWWV92h3Zn8vUKoA9je++wwHLg3IarOaypfNJpOXBIFelDlRq3IXSD5UW3XqfXqcOJeHKURLEsCIiiyhBp0/QrYg+98JvgHgJ6ivzA1VXOJIJtBkgfQ0rMWJYmxIFgDYevthpRZFUUtI8dLUPO9yR8Y5bYi2hZE0svqCdVv5BnanjWloq6GkiqnnDyiGSFi0hhLbBlmO5s1lZGLHcW06SCycILgPK2zDNHMlPT0TUCnTFHHuZCSFZwSTIFYXJuPu+t8OjJM0aXVHMnLqI7cxOoIN7SIe8bWNj1BBB3GAtcGDBgM14kQ1D5XVLS/rTGbW6lbjWF/eKagPfGAqeIo8yFNlOWOscHKRqiRvLaNbXhVTYs37Vtj0vbVhyYTnil4SRyiatpDy3CNJJCFuJCAWJS24Y26WIJ9MBQeL9fSVuYUlJSMvOVxE0wa0aamAVABtdSbkjp03OwafBvC4piC2YVNW8QKEPNdEbv5AetrWDlrdsITjLgF6KnhrYZlkppVjKtqAcMy6iLC1xcEgjcD6XwyPCTiR6qWerlQRJHTBaua9kndSCsh2ADrGH1fUdNsBSZPQ1IStqcqrHFTFUymooyAVcCRtLKD1ug9LkggEEDHuioarPKx80onWlanEaJrFy7qt2va9l81t73FvfEbhXLgwfNssnd6qKZ2qaZgPPGzk2UAXsU3F73I2sVti2oM0oHzGrooKsxQ1RWohnhcpyp7WZQ2wIYb2O3UdbWCH4gZsZqVoc1o+TXxWNLJGpdJzqAKqdxYjqpJ9djtjIcfcQQVFRS1MKNSVSqFqV0leW6EBXFtztf3soGHHVZ1WZZQTy5iYqrlMop5I/K0uo2HMGmyEbeYX2v1O5X3i9JS12X0uawDTI8nJkHe+lms3qUKEA9ww9sBpuIafOq+gkpjHAECBzUJID8aB5lEa28mqwJvYX9BthaReIOZQU70lQBLGylNFVGWZR0sCSDt2ve2NJ4O+I60qSU1bLaBELxMbkqQd4xbcg3uB2IPrixzrKZeJI/i4KmNOUWSOlcbxi/zO4J87gBumkbC+xOA3VKKLMMpppJHEcaxpolDhGp5FAW6uflYMLe/vjgaKrqV5YzqForWcwwx811tYgtrZQSO4UfTCEzzhXMaSN1ljkEKyefQ2qMNYWLaSQDpYWLWNiMVOTZPPVScqniaWSxbSvoOp+mAbPjKy0EOXU9GVSOF2lCggtrTTpdh33LG5G5vjI8PZBX55VGeRjIokRZpWYDSpuSFG3RQfKo7j1xX8LcC1NXXfCMrQMg1SmRSDGosL2Nrk3Fh3+mGJw1xHTZEmZUrPznhmUxDYGYsgGnqbaCPMf67YD94z4Wln4mgVKkgyKswYAaqcR3sAOnVLgnudwe+f4W4tTL6ivPK+LzGSoMcMltnu7BjsbjU1jZeuwuLY/PDHM5a7N52mmKzVNNKgkUboSBbQO2lRsPbHvirMqTK88iNLTIy0kIQoDbVIVbzM1jqYa1uetx7bBJ4jTMJ8yoqbOpVSCZlblxsAi9tJt94ny3JNrmxxouJM1p6HMFo8pyuI14UKshWwTUt9hfzHQd2JAG/XfFHxlwk7UkuZZvVFat0HJp0AAU/cisbm2+4HTckk3OO2VVv6HoI6hg0+a16DkhruY4zbQN9/wBny9zYdFwHfw8pM8WeuSF6bV8Raommu15LEnTp69fTuMUWceKubUtZLH8VFMsTlLCFOW9jbsA3+9ix4BkqqrJq2CkqAlc1SZXBYB5VZVDAHqCSD5va1xfE3LeBsqqQlPUQT5bWW+RpDaa3UxtJqVhfsLEfTfARzxTldY61ollyuv1DXMqPIklltpIHlIOxNwCbWN+uNV4f8R1OZ16zGNVipYpYZJ0J0VBZkK6VYAj5Ndt7X7Xxi+C+C565paJpLZbS1kjFwoDTOPIAG/sjr21d9rPzK8tip4lhgRY40FlVeg/4n1J3OAl4MGDAGDBgwCi4i8PUgr4akq82Wq7vLS2ZxCSrHUkQveMvYlVG2+xXpX8UGqzTL6g0cYo8up1LKhTQ1VoGo2AACoANh3PXps7cLXx6zZ4cuSJJOX8RMI3P7mli3va4W/tcd8BheFuHHy2XJquOZr1rATXsIwjhW0fXST1+8t9rY2T8X5VW175dJTxSRt5VmKrpkk3uqkC4PYPfcg+xNdluUSw0FVl+bqGooYuZBVpuAAdgp66wSNItfqu4IxB8Lplny58rnR6eViZKeVkK6zfmKykjd0YA27qNuhwFfxTQ10NQcopP+0U0Wmsjjc+fQu/J1E7qGBsLX6fTHHxJ4iizSNDSi1LS6ZakGyNqkYJpVTbUygEXFxvi/wDDf4mozSsrqyZNdKpp3VVsNr+Yfu+Rj7k9sL6noaCprPiauqSKCczTPFHfXHpfyxHY+ZwbiwN7G3UYCdmeWR5xVxwZRRrDBAlmlKhb3+9I25PSwBux8x+kPI6uoybN3igAq2B5TIl7S3AJAAuQytt0NiDjhwjW5oyT0+VmUQlmkfSFBUWsNUpA0nSANiOht3xo+BK6DLspnzMFJaySQxRhjcxk+ovffdz6jSO+A5N4mVVLmdW0lKRHOy82kkO6kIqAg6fmKgX2sRbbpir4X47p6HMqiqhoysMqFViD7x3KsbG1ralO3YEDthlZXBBk9I2YV55tfUeZi1tbM24hQfdA21EfyCgYTgytzSSsmzeKm56MxWZF0+ZTYlUXqSoC7gHte9zgJtD4tTPXVFRFQmQtTiNI1JJQIxbW5C3I85v07D3xhaHKJa5a6reWNTCOdJrNjIzsTpUepIb8bDvhu59TxQqueZSFDJcVMNtIdSbOGX7kim2oD69t8jxKcvmQZkIGpagPHKaSYfZ1algSyeXdWF7kC3Xbe+AzUNctPT0dTSwTU9SruHqzcxOdwAoIIuFO4t69cbnjiiholp4aSFautkIrJqh05jMqHXqv91GZSSAQNI3uTfETMs8Wqmly/J4Y5KerhDGF10CGUAlmj1EBSFVTt5dW4x7yTiOSeghyZPs6tjJBNLKABDCpZmW/U+UFbe1utsBoOLJMpqaanzCtikkqamACOGKR7sw6hQOgViRc/kTjIeG1NLDVSS1wlQ01DJLTrPqFrWUaA/Yam2HfGi4C44o8vjrqXn82OnLSUrPtztvMikbC8guPUMTiDxPw002XtmOaVEhrJwBSwILBdRukQSxJJBuQOne5wHHw14IhraFyvNpswQ8yCYMyhl3CsB0K61ZSV3BtvvbGhkkqs6pTl1TRyR1UDqJKpgOXGVI1OOhLOlxpXY3BuBuMhlnGk9JWZZHNA9P8LHyZg/lLpI27EECwC6W+ox9KjAVvDeRQ0VNHTwCyIO/VidyxPqTvizwYMAYMGDAGDBgwBhLcRZpS1HEjUlcqvB8P8PGH6JI4WTUD91jfRqG99OHThFtLRT51mVBXqNNTKhikvYpIq2ADdiwbbsTtve2At/EelNPkseWmZp6l3VKdQpLyKkgIBAv8qWBPQkDEvI81zFcomjqo5KSppYC0c7IrK6ou17ggOLAEdehHcCg4py6fMa4Q5fPaoyqNUMkr2eZr7lSBa6lbEmwJPpg8WcyqTklMK08iraWzwqwtKFDAsQpI0/I1twCR7YCq4IdI8jzSt5ztPMrRSg22Ztlb1Jbm9frjJ0tDTMZJK2P4RYaVTFAoYPVOwOl/NckE7sw2tbpiRxnlAo4KTkSulNXU8ckqMSfOlrkjrYa7gfX2xxo4aKV6uSrrZJkggC02q6vM1rKFViSEU9vcHbfAe6XimpOWfA0UDIiqz1cqAlnBJN2IHlTSADfra3TYy+JqXL6bJqRI1WStqAszyXuyDe49hfyBfZj1x4h4zip8jFFTA/ETs/xL2tZSbWB7koFHoBfucaHI+FqClyGSrrlVpaiNjET8ykg8tY/3jbUT6ddgcBoIJRld6zOKtamrMIWCEAFkHcLsBcmwL2HQ7m+Kbw84wzRhUzRUK1FO07OyxsqNGzWYhB1ItY/Kd977nH54fUgqY/0rmsivHTIIYObYL5LkE7eYhm0re5LX6kDE7LKueuRs0yorFWDyVVIW1JMF2U2NtyoFjt3AIN7hF8Qg8lHNmNHJJTpNaGtppRpLNst9J+/awNtyN/UY/c5mjgoBlubi4WItQ1kallYAeUCwuCLhSOhW1+xPLj/N480yc1MganqKSbltCxNizWBGk79NxcXFmHqcQ+Kqh6TLFpKhfi6OVA9BVDZojYMEbr0BO19xcDbZQrs44vnmOWO0PwlWhFqxhpV0NlD7rum5LdR1t1titzXKY4arMVzOXVUCIvC0ZussrlWU7DpZr2NgBf0GJ3EGbVdPBT5bmtKDFEyMri3M5amxVHB0k6Lr7bXxS1VNlsmaokDyLQtIgLMDqAIGoDvbVcXO/wBcBo+IuB1nrlo6HlhaajVqiU9NQBYsxHVm1L/9Ltd5d4l5bL8PVVkU3xlJHpjRN42NralF7An36bdbDFRX5jFky5vQR6udLIscR/ZiZSTdvUK9vqQfXHrjnK0ipMuymmj5lWbTShBc63XoT+J69FVTsMB+8c5WJaZsyzF2Wrq7CjpY/uKLWLXBJAT6bkdzYPTgisabLqWR/naBNV/UAA9fcHCQofFOBIVmmpOZmcMYhilbeOwv57X8rC5vpF223AOzo8PnqGy6CSrkLzSLzGJAFg5LKtgBaykDAaLBgwYAwYMGAMGDBgDCY42y2mgzeZKwqKXNIf1jW+wljsA4Y9ANt/3t9gcOfGQ8T+DxmVE0a2E8fnhY/td1Psw29jY9sAjOB8gq5o562gqz8ZTyHVH96VCL6gxPm1EN5WG9vXFxnXiDDPBl9XKkRroKn7RVG5iW97g7DUSLD1uR3xoOBXoKWlbMwslNLSo1PVwKTaSQaQNm6MWsRvsb36E4y/AWYwyVFU1bTqtFmUjIH6rFKCXC6vum0nXbex6A2C48W6SilpY8waoqJ2qCq04XSEjQHUy6dOxC6hub6vobYThevy2PMXnmhf4VFZooW85ZgBpVtrG+532Bt2xc/o+po6fNIG5c9FTSKro5N9TnTHJER8ri6luxG2+KNsxo46Wj5dMfj4ZyZtYOiRQxZVZb7k3UWFtg3qMBf8OcubLc5qkgjaoY/LpBEMchJYpttYajt+wPTEng3h6TMcv1187R0NGsgg6A3IBLXI3RLAD3uBaxxXDiato5cxWSm0VVWikgJZYUsxLaBf7jAC/Tcncb++GaUJlwqMxmkekVmFJRCQgTve5NgdkDXufW/wBCBwlR1ea0kNAuiGkpWaSWc9yxZhfexIDNYem5x04KyaJ62pSgzJ4JYzamZgLVC76gfXcA2sdt7G2IfB9LX1bNlas1PAXM1QujSUUhb3v5iCNICk9x2x3q6rKZ66mpEjMVFGWRpwQHkZhYSMxB8uoDr2JOw2wHvxAzCOeJ1roxDm0EgQ8tfLOlh5mPQbG4P07GwtM4qTSZOYf88y6oW9LN0emkvfQ49mv6bhh3sM7mktJl9RV0708de4ccueSRrKNIOkqpsxF7XBG4P0xM4wygUc0cENSyZXX6JAT51VdSkm3cpsbixIsCTgPXFOaV5/R8GZ0RYQyKwYC7VCeUFNSkqSVFjbfoT757h6rp4cw+LNPK1JDKXCW1FfmMSsx2HmC9fQ9cXGY1lZR1Qlpqpq2moHXlysS8Sl12XZrdyvlP5Y0smTPLlVJFLIkLZjVSVc8lvKqKjSXIv00gNa4/ngMzxVkM01G2c1UqpJVTDlQhfmU3F732AVdhvsBvvjzwXxWMrapknppXrJIwIWk20BgTqOrzb+U3HUC218SuGczhnrI1rqpWocujYwhlCc0IwCAR3uzN5SRubC2O9dTpmMWY5xWMyRi8VKgO7PayA+oUFb26+Y7AYDg3BkKy0FAQz108iyVJvtDGRfl+mrRdifbH04iAAACwAsBhWeEWSz1EjZvW2M0qBIbKB5QApkIHdgLD2ue+GrgDBgwYAwYMGAMGDBgDBgwYBb+KPh1JXhWppeWWkVpoybJJ0Xm26cxV236gWwo8oqooPjsnq5NELzWScrflSRtYOVBvpZVsbHbbtfH1Jj5x4x4OEtXPVlzoOa/DzLb5VflsHB/1yD9RgJ/h5wlLO8lPzhJlcdRzGcJp+LdQAFF7koCu+9vxO3PxiEtHXMadVtXJGzeQM2uJ9tFxsSQl7db4eNHSJDGsUShEQaVUDYAYw/HdHqzXJnPQTyD8dKsP8OARtFnmYztVmMSTSVKBZ3WMu2m/QEDyqQLWG1hbFv4Z1tLTyzVNe5JpIxyIW+YsWOyKe4P4AtftfDh8KqZEo5dAAvVz6rez6R+SgYj+Ivh9HmDQyIAkqyKJGGxeMnzX9WUbj8RgF1wdBJX1FdmlRUyU0ChudyWIZlK/qweukIAOlztbfcefD3KKGqqaxpaQx0JjPLklY2iIKr+tJA1kHVa+3Tpiw8Yckjy+CIUWqCOovHNGrnTJo0lSQT13Nz3wu814onnpaelOlIYFsFQW1m5Ott923/n64CwzDiOEZb+j0gQslQzCo2u63Nj0vqINuttIGJ/C3B+ZZnBHGG00kTMY3l2UFratGxZtx28t79Mcsu4IZYsuqpiDFVVKRtHbopawJa/3gG9LY+mYowoCqAqgWAAsAB0AHpgPlGnppoqr9HSuyxmqVJkVtmIbRq/I7H6Y2nFeQVEAjy+qqUipoFmkpal9X2ikD7A2+91FvQnYi2Nlx1w+kbSVGgapswpGVrC4sAhHr1ufxxuuKeH4a6nennHlbow6ow6MvuD+YuOhwHzZT5FBWyUFLQH7d4j8Q0moKHBZj2OwUfdHp3vidlXDdVNmMOTTSAxwTMziM3UAgM7XsCSVGkX6E223xW0HD1dBmEsEDaKmmWR9StY2RSSVP7yHb1uOmGV/0ccrLNV1j+ZiRErHcknzuST6+T+OAdkESooVQFVQAAOgA2AH4Y94MGAMGDBgDBgwYAwYMGAMGDBgDCf45QpS54vQiogmX8Vh3/vIcODCO8e6p6aRwqgpXQIjH9loJdYPvdX02/HAOGF7qp9QD/DGM8Up2jpUq4gGeiqUlsehFtLKfYiQHGyplsiD0UD+GMxXoKmhzIX2Zp1B/sIE/g0eAzvgZmZnpKkmwPxTvb05gVv5g413F3EKUNOJ3XUvMRDvawZrFuh6Lc272tt1wsP+jlNvWp7RMPw5gP8AMY2HjXTF8omIF9Do/wDvAH+DYDtxqAa/KFIBBqX2PQ+Qf8cXPH3ClNVUM6tDHrWJmjcIAyMouCCLHqNx3GMZmGYc2t4e3vrUyE/WNP8A5w2a2PVG6+qkfmLYBfZBl0c+RUquwULBHIH/AGGjs4b8CN/a+NthNZfxSv8Ak5FCGHPd/hAncXffb/0j19ThqcS1/wAPSVE3/hxOw+oU2/jbAYvjHOhUUlG4FlkzRET95Y5XUN/rBL/jhk4TOa/ZxcN0oG5lilYfQoT/ABdsOYYDD1OXKOIkkt+sy99XuVcL/hIH5Y7eBtGI8oj9XkkY+9nKfyQYkVTf99x/u5dIT+MyD/2nE/wxh0ZTRj1hVv73m/rgNRgwYMAYMGDAGDBgwBgwYMAYMGDAGFj4z5X8RLlcdr6qvSf7JsW/gt8M7GK4vGrNcpS/R55Lf2Itv4tgNNUzrGjO2yopY+wAuf4DC2qM1+G4aadjZ6hHZfUtUu7D8g9/oMb3iHLPiaaWn16BKugsBchT81vcrcYQ3i/xGKqqjy+nFoKZhGAOjPsm3sg8o99WA2nhtkyUVfyFFmky2GaTf7+qzH8zjecU0HPoqmH/AMSF1H10mx/A2xn6mERcRw+kmWmMf6kmr+QxtbYD5z8NM3lq83yyN7Wpo2jW37KrI1z72IX8Bj6bx89+D+SNBxBPFIpBhjl03H7yqGHsVbb64+hMB8t0nD5XiUUxGy1hYf2AeaP9wDDc45zNavIaienJKSRahcWNg4DbfgceJcrU8UtJYbUAcn94vygf7g/hjr4bZeBl82XzC5gllgcH7yv5wfSzJJgE3Pxtz8yy+dl0RUogSxN9kI1t+Jvb2Ax9PDCA4H4Ljmy3NUkjVqiJykb23VolLDSeo1NsfUYYXgzxR8ZQKjteantG9+pX7jfio039VOAujTK2YVcgYl1oo4wtumppmuDfvpH5Ys+Brfoyht0+Fht/s1xEo0/7yqR+3TQEfg86/wBRiZwVVCSgpyLAqgjYL0DR/ZsB6eZTtgLvBgwYAwYMGAMGDBgDBgwYAwYMcK2rSGN5ZGCoilmY9AALk4DvhaZxmqPxPSQ3H2VNJff7zqx0/XSqn8cfubZ7WVFfTUsVR8GDSmpqRoRniW/lBLAgNYgEdtzvthfZB4UzZnCK2SvH27MxLIXY2Yrc+Yb7dO2Aemc5gsFNNOTtFGz/AN0E2/MWx8xeGmX/ABeawmSRVCPz5GdgL6CGNvcm38fTG98S0iyjKI8shd3edy7sx30ggsbDoCwVQPQN1xk8o4Ep3moohVpUSzMrzxRfLDFbUxaW5AYCwtbv9LhvuPeKEfMIKuheOf4BTzwJAOYJmCCNP2269LgEjvti04/8QJqeX4Wgg51SsfNluCwhWwbdVO7aTfrYXHW+KvgzJqFc1rUeiCzQtzqbunKAVVZRe2okB9RufNfqMautz2iop6ZnhWKXMD5pQqixAU/aOd7XdRgF/wCFHFk1fnnOqNAf4RolCLYWDB/U77scPrCFkydcs4opnSywVLEp2AMgZCg+jkEexXD6wCA8WeLZKXN6gRbMaaKK4PSzib+IJX8cbWizhYuIpoCbCrpopF36uinp7lL/AJDCw8Scmkq+JJKZfmleNQf2Ryku30ABP4YYXHvBAeomzB5WjSmovstBs/MjDkMT2A8tgOp+m4QfDnN4oqrOaeZljb4iSUByBdbuDa/p5fzGF54MZ78NmkSs2mOcGJ79LndP98KPxOL/AIpSLMaGlzVafmSxOFzBI9iwUC7NbcAhdm7Bh+zth+KsojirQtE5lil0SU5U3az/ACoe+tWutuu2A+mM8rYqWrpqiV9CSBqYn7oZiJELHsAUdb+rYzvg3xHHMa6nVgSlXLJGPWORyQR6gNf8x64seEsxizfLjHVxhnX7KqiYWKuve3UE21Ajob+mFvX8E0VHmMc6TO1Ck5hqLOyvSuy+XU62Oi7L5r7bgk4D6CwYXfxdTRM0VNVGvMCcyWmm/W8pidJjlHzOoG4a9xp6XF9pkGcw1lPHUQNqjcXHqPVSOxB2IwFhgwYMAYMGDAGDBgwBjA+L2YzwxUnIER1VS6ucwWM6FaRdZJA0hl19eqD6Y2uYViwxNI5sqi5/oPxNhj5n8QuNqmrufKIXutmQEkXvsWB0DYW02PQkk2sFVVZzFPT1k1RNJ+kZJV0shOmSM7Oht5dAA6f2QNr43GT+NcVNQwwpRfaxoFsGCxbfeFgWuepHqTvjOZfwvl0MUKZlJUwzVCCRJFX7JFa2kMStyw+92FxuOuM3xVwvNRVJhfdT5o5B8sidmH9R2OA8cW8UVGYz86oK6gulVUWVF3NgOvUk3JJxU09SyElWIuCpsSNQPVTbqCNiO+JEdATiTHlWAu6DxEqoaqqqoliWWpFmJUty7W+S7e3Q3HT0xm8zzaeobVPNJKbk3di1r9bXO3QdPQY1HCPBMldIwQiOCP8AXTsPKvfSvq1tz2A69r8KHh6GtzL4aiZ+SAfO27yBN2ZRsNTC+ldh03vgM1Tyys8eguzqQIwLkg32Cj69AMOHLvEbiBg6LRxO0SguWiZWF1Lg25igkqpOwxs+E+FaKhgpHKwzjXY1BjAKyliEbfdfMeUQTcNo2BBxeQ5gq8qMnzRVpgI9Lo7IP9kyYD5o4mzSuqJxXzq8bSAaJFQotgCo0H6Ke/riu/TtVodPiJikgs6mRiGFwdwT6gY+n6gwVUbF4o5TLVslOsihgphvFzLH7q6JHv3Bt3GFR4peHcdMairp5F5cbJqhCWEeoKunUCQXLENpsLA32utwV1NWyxh1jkdBIulwrEBx6MAdx7HH7lla0E0cyW1xOrrcXF1IYXHpcY0PCuUU1TURpPI8UUvkV10+WTsrX7Hp9bY/M/4Skgr5KJFaaRW+z0rZpFK69QHst7/Q4DxwnxtU0NW1ShDmQkzI3yy3Oo39De5B7fQkGZTeIM6mvDRxPHXFmkSQMQpN7aSpB2B/gp2xAzzg6qpIoZZk0pN0tvoa58j9g5Avb+oNqN6VhgJeT57UUsyzwTMkqjSG67WtpINwVtbYi2w9MNrwE4sggjqYqqpji1SK6CRgoJYEMQTt2W+EoVIxJioy0Zf0YD8//vAfbCtcXG4OP3GG8HsxaTLxE5Janbl3PXTYMv5A6f8AVxucAYMGDAGDBgwGO8SasCOmgv5p6lVA9QoZybegIX8SMInjLLNFFA1urn+uN/x6so4moGkvySo5X7OwbWB73Iv9V9sVPH8Y/RtIfWRv/dgPfGEK1sjRQytMv6LExTVqRGTSUKAfK7AEHvv74parNhXZHASLy0EyJIepETAqH9bfKD7riy8Ep2StmhSJWjkiDSNb9XpvpF+lm1Hb8e2NDk3hpNSZi01NUotJJcSRMtyyE3MVraSOwa4I/mC5pqEEA9j0xIrqLTBIw2KoxH5YbNF4Y5ZGDenMt+nNdm0j0XcAAfnjN8ScD0lHAzS1tRHAzaUhVFdjqueWl1LE2va/QdcBVeJGaCly2ny+lHLVqdJZiNrq1gF9y76i3sPQ41/hVkj0dEqNLBHUuxcIb+dWCkBw1mDjcXTYDT81sLLxJllqFSqki5MY0QRx3u+ga2DSG1g3sOmHXlEZbLoVp46V6TlDRz5HIK2+9qi/ngM3xbmpjd1eFo2nUrUUhP2dUpFjLTTCy89R2OlmAF1uFOMcOIJi6yBuY4aOUta3NaCOWNZLHozo8Nx+0rDqDb3xFIp1RwimKD50pJp5Yh/aRoWgW3+rbGjyFZjT0pokpXDSt8dzirMEuNO5PyGO5ut7m3vgKjIeITFpBmEeiJadJiNXKTZnaNNzJUzv5goB0qIyb9MMzLXYwKCvwVKOnOYGeTvqfUSELHclizkkk6ThTZmY1rZTTatIZtBjL3CXN/NGrTBL33UW/HDB4E0t56dMueS1mZJ5HlHszSIZB9DgFJnmQPFX1FMRGEqA0sBQsVHmOmxYXuLG/XcY2/6TOaKaCWBqapkgt8SCr3EZUsNrNoY9Rfvis8QRGeIILfr7fbqGZlHk8unUot5dyBcfjfFnwrIkOcKXj1Gpj5cTg7xlAzuCPRhbcdLe+AgPkEyUjZNEUrJA+syDyJRX8w1nclidRA9CevTFBxnwK9AsDNUCYSsUIEejSQurY6jcYYXhXAyy5oXHn+OcFv2rXP5b3H1xV8W8PS5jm8kUdSUEEKMVkUsqF7i8ahgLlbXJtgFFUUWNFlGT3y9mt/pR/iGLLjDgipoI+a7pPDcBnVdLISbDUpJ2JIFwcXfD0I/Qzn/9y/4sBpvD6vSnzGWkc6WnhR4/3imrUPrpIP0VvTDRwgOM6KaXPaFaUHmARsCPuhSCzH2Avf8ALvh/4AwYMGAMGDBgMr4jwL8IspALQzI6m263YIbfUPbCczZ3rYKSlhI5nmkYsbLGgvqkc9lF8P8AzygE9PLCfvoQD6HsfwNsfK1RXtS09VSyB1qGljjk/wDSjDFkB7Xk0k+otgGBwZm9Lli1cqvK1KUjEbutjUzLqDmIHcqb9eg/nx4G8TJIdS5i0kqP5lkVdTRk9UIG+n0t06fTEeJOeJPmDtC4aBERIdPyqoQbAdvMTfFDDmFsA+aDxYpWqJFlV4YLDlSsjec9G1AA6RvsT2BvbEjjGWLMaZTQTRTz08qzKiSC7AAhlt1uVJt7jCNhzT3x0NQGZNHllLqEdNmBJAuCN74DW55VLV0k0QDLItiY3Gl0Zd7FT0JFxhg+G+aiuoEeSlSedW0AFiyKFAAZy+oRkm/lUE2sQtjtiszlNXHWPrWSryxrc8DSaqG7Bg4HUroJv9PXGY4dz45fWCqjDGMhgyqd11ixYA+UkDcari9vTANXi7KWkLiWYOYV5kradNLQoATZIr/a1BXprLW2aygqDilyibWsZUqzNHHpJuyNOskqIxP3xHGjMf2pG9sM/hrO6TMKemCFI4mbXJE0ilnkDErGd7uxZea3c2S+zHE1csV+VMR5pcw59/UKjxofpykTALDIMkeUq3LMhMSVKxqxR3jNgxgcEaaiCTyWuA6aAe2GlltOTGjyBa6E/JMYwJ0HSzrYamBBuVCsCLaSbnHP4FIEYa1SSnqmenLuFD877Qw3NhpbmPGB20qfujC08TuP45jUUdJGftCmuUP5CRpctYbq4ICHfexuLgYCvqczepzeaVwoSmDQx6WZhbUwBu5JvYm/QDbYY7z50aaoirFUPyAwZCbalcAHSezC22MpQ1KwxhFPuT6nucWXD9G1fULF0gS0lTJ91I18xBPq1rD8T0BwDwyHiOmqo5JIiw5f61HQo6Erq8ykdbdxcG3XC34J47oojW1lTMefUzFljCOzCNb6E+XSOp726b4rcq4ml5GdZki2ErRxR36LclB9SsbKfrbGV4Kyc19XFTAkRgapW9I1+b6X2X6kYDdcV8WvNkZNTpEtbKTBEF3SJXBufW2k2bvqHpirybMwuUut/wDSj/Fikz6sStgrqvRp5M8EdOReyRWlURgdLWUN9ccODMvlrImgS4QOGle1wi39O7k+VVG7NYepAPPw8pBJPPWEXOhIUPoB5nt7ElP7vtjeYreHcsFPTxxAWsN++53O/e3S/tiywBgwYMAYMGDAGMJ4g+GFNmZ5mowVAFuaq3DAdnW4v7G4P16Y3eDAfPeY+A9RHG7pVJIVFwgjILfTzdbYyo8PXsCKmE7IfprNrdeo7+mPquZNSkXtcEX+uFY3AmkWKVF1VQWXQVY6/MV3vbRuL2/pgFQPDuS9viYerjr+x179D29cH/V/Lb/OIrWQ9f2zYd+o7+mGbPwpGt7LUXtLbyDt+q6ftb3/AKY8DhynD7/FadY6Qm+nRdj8vXmbfT164BcLwBINvioR869eujc9+h7euPQ4Jlt/nMPyqbf2ja3XqO47Y34ySDSPJV6tKX+xNtWo8zt0CWI9/wAsfpySDeyVn+lt9ie1uV93uL3/AKYDBUvAs0cqvHVwo6SEKym1ig1agb9PQ+uLmnObx62TMI21IjHU267GNQq6SFYBje1ux7Y1C5FTXF0rLakv9ifl0+f7vUPt9PXrjiuQRaL6avXoBtyTbVqsR8vQJY/17YDHV3DFdOqQzV6yIkmhQz3AIDHVc9QNTAMfW2ICcDyBLiohto1kDr1026/N3t6YY44dg1HyVhXW4FoG+XT5D8vUvt/wx6i4ZhJF0rbXjvaBu4+0+72PT+uAXZ4Bm1afiofn0fNtfTqvf07X9cfsHCdUkTqlcEjkTW6LIQHBOmzKDYn2PbDB/wAl00/q63VoH+gb5tdiPl6aN/69sepeFU82mOsP6zTeFt7W5V/J3N7/ANMAuhwDMAY/i49Jcgrr8pKrq1Wva3a/rjlFwJKoLCqjW6KTZt7ObW29OpGGcvCSavkrNOsC/JN9HLuT8vXm+W3pv74jNwVM+kRJKG0JqEkZA1n5xq2CquxvvfoL4Cn4Z8GGmjEjVivCzHyJcB9LFQ2rcW2Pa+/XDb4c4WjplVFSNI0N0jjBtqtbmOzeZ3t0J6e5sRcZVRCGCOIG4jQLe1r2Fr4l4AwYMGAMGDBgDBgwYAwYMQc5zBoIjIsMs5BA5cQBY3NrgEgWH1wE7BjDweIZeWSJcsrzJEFMihI7rrBK3+17gHH7Q+IRmUtFlle4DMhISPZlNmH63qCLYDb4MZH/AC0m/wDKcw/uR/8ANxEn8RtEscLZbXrJKCY1KR3fSLtb7Xcgb2wG5x5ZwCASATsPfa+34AnGKpfEIyNIqZZXsY20OAkflawax+162IP44puJuI1rT8P+jswjqoQJonRI9cJuVVx9rupIIKnYi+AaGDC84Z8QaiWnBlyyreVC0cphVCmtDpa2qQEG43HY7XPXEyu8QzCFMuWV6BnVFuke7MbKv63qTgNvgxFyurMsSyGJ4iw/VyABl3tuASP44g5/nb02jTSVFRqvfkKp0Wt82p1632tfocBcYMZH/LSb/wApzD+5F/zcRct8RDPGssOWV7xtezBI7GxKn/S9iCMBuMGF7/1qR8iSf9H13KjYrI+iOyFTpKt9rcEEgWxZf5aSkf8A4nMCD+5F/wA3Aa6OQMAVIIPQg3Bx6wo8l4kly+qFOmX1opajU0MDKmuJ18zrF9oQY7HVpJGntfDYgk1KrFStwDpbqtxex9xgOmDBgwBgwYMAYMGDAGIOdzzJTyPTxiWVVJSMtpDkdr+vp726dcTsGAVXCFVmFVPWZhSLSxpUOkZjqC5kTkKVswTobsdjva2DJM6npMnnlUR8818kdzflo0k+gue+kEm1/bG9pOHY4qySrjZkaZAssYI0OwO0hFvnA2uD3OCLhqmFPLTaNUMzO0isSbmQlm36jc3FumAqosgzPYtm5PS4FJEAfUDvbGWzDOXizJXzdjGlNI7Uiw07sk2saQxkGq7hSRosN98MfIst+GgSHmyShBYPKQWIvsCQBew29dsT8AseHOJhFT5xXCGTy1JcRSDQ/wCqjA1DcrfY+wxCyerzKbNpnibL2l+DiDlWkaIAuxUXG+vqfS1sMuiyaGIzlVv8Q+uUMbhiVC9DtbSo2x7yzKKenBWngihDG5EaKgJ9TpAvgFtltTVR5HXPFtUCrm1GIE6RzrSMgO+yayO+2IecZrlyxUVNR1TVDPX08pvI0rDzqCWY30X28u299uuGplGUxUyusQIDyPK1zfzOdTfhc9McsxyGCZUV0ACSpMNPlu6G6k2674CzxTcS5+tGsUkinlPKsckl7CENsHb93VZSe18XOOVVTJIjJIqujCzKwBDA9QQdiMAv82jzJcyhp0zVhHULK6haeAmLRYgG67pZtIY73HviNwZPWR8OQvRKkk6mQhXBOoCeTVYAjzW3Av7Y22ScL0dIxanp0jZhYsBvb0ubkD2G2JGQ5PFSQJTwgiNNWkEknzMXO536scAmc7z6lTKK2BGqJqqocy1BNO8YjdmW+oEWRQFCgXPb1wwc8zKrkroKGmmWmDUxneYxiRjZlQIgY6b73N+38dNnmUxVcD08wJjkADAEgmxB6j3AxEz/AIaiquSxZ45adw0UsZs6dNS3IIKsosQbg4DG1uXVUWcZV8TWGpuajTeFI9Fot/k6326+mGZivrcmilngqHBMlPr5ZDEAcxdLXHQ7Dv0xYYAwYMGAMGDBgDBgwYAwYMGAMGDBgDBgwYAwYMGAMGDBgDBgwYAwYMGAMGDBgDBgwYAwYMGAMGDB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DB7EA91F-FDF6-2556-90B7-ACA0CCDE713B}"/>
              </a:ext>
            </a:extLst>
          </p:cNvPr>
          <p:cNvPicPr>
            <a:picLocks noChangeAspect="1"/>
          </p:cNvPicPr>
          <p:nvPr/>
        </p:nvPicPr>
        <p:blipFill>
          <a:blip r:embed="rId2"/>
          <a:stretch>
            <a:fillRect/>
          </a:stretch>
        </p:blipFill>
        <p:spPr>
          <a:xfrm>
            <a:off x="0" y="7937"/>
            <a:ext cx="3498056" cy="2028495"/>
          </a:xfrm>
          <a:prstGeom prst="rect">
            <a:avLst/>
          </a:prstGeom>
        </p:spPr>
      </p:pic>
      <p:pic>
        <p:nvPicPr>
          <p:cNvPr id="3" name="Picture 2">
            <a:extLst>
              <a:ext uri="{FF2B5EF4-FFF2-40B4-BE49-F238E27FC236}">
                <a16:creationId xmlns:a16="http://schemas.microsoft.com/office/drawing/2014/main" id="{E0A8F3ED-32CA-BBF9-7DFB-F4BC61D0D0FA}"/>
              </a:ext>
            </a:extLst>
          </p:cNvPr>
          <p:cNvPicPr>
            <a:picLocks noChangeAspect="1"/>
          </p:cNvPicPr>
          <p:nvPr/>
        </p:nvPicPr>
        <p:blipFill>
          <a:blip r:embed="rId3"/>
          <a:stretch>
            <a:fillRect/>
          </a:stretch>
        </p:blipFill>
        <p:spPr>
          <a:xfrm>
            <a:off x="2876550" y="2038350"/>
            <a:ext cx="6267450" cy="4819650"/>
          </a:xfrm>
          <a:prstGeom prst="rect">
            <a:avLst/>
          </a:prstGeom>
        </p:spPr>
      </p:pic>
      <p:pic>
        <p:nvPicPr>
          <p:cNvPr id="4" name="Picture 3">
            <a:extLst>
              <a:ext uri="{FF2B5EF4-FFF2-40B4-BE49-F238E27FC236}">
                <a16:creationId xmlns:a16="http://schemas.microsoft.com/office/drawing/2014/main" id="{760B5C35-2230-516F-C07B-2AD5692DB4F7}"/>
              </a:ext>
            </a:extLst>
          </p:cNvPr>
          <p:cNvPicPr>
            <a:picLocks noChangeAspect="1"/>
          </p:cNvPicPr>
          <p:nvPr/>
        </p:nvPicPr>
        <p:blipFill>
          <a:blip r:embed="rId4"/>
          <a:stretch>
            <a:fillRect/>
          </a:stretch>
        </p:blipFill>
        <p:spPr>
          <a:xfrm>
            <a:off x="5029200" y="160338"/>
            <a:ext cx="3086100" cy="1737962"/>
          </a:xfrm>
          <a:prstGeom prst="rect">
            <a:avLst/>
          </a:prstGeom>
        </p:spPr>
      </p:pic>
    </p:spTree>
    <p:extLst>
      <p:ext uri="{BB962C8B-B14F-4D97-AF65-F5344CB8AC3E}">
        <p14:creationId xmlns:p14="http://schemas.microsoft.com/office/powerpoint/2010/main" val="8894789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http://t2.gstatic.com/images?q=tbn:ANd9GcTEruUIoEFdWUUoErn92kyyy8YBQQxx2TeezfiyDAFkiQdKxXPr"/>
          <p:cNvPicPr>
            <a:picLocks noChangeAspect="1" noChangeArrowheads="1"/>
          </p:cNvPicPr>
          <p:nvPr/>
        </p:nvPicPr>
        <p:blipFill>
          <a:blip r:embed="rId2"/>
          <a:srcRect/>
          <a:stretch>
            <a:fillRect/>
          </a:stretch>
        </p:blipFill>
        <p:spPr bwMode="auto">
          <a:xfrm>
            <a:off x="3205162" y="16933"/>
            <a:ext cx="2733675" cy="1981200"/>
          </a:xfrm>
          <a:prstGeom prst="rect">
            <a:avLst/>
          </a:prstGeom>
          <a:noFill/>
        </p:spPr>
      </p:pic>
      <p:pic>
        <p:nvPicPr>
          <p:cNvPr id="4" name="Picture 14" descr="http://t3.gstatic.com/images?q=tbn:ANd9GcQRS1bSR4rJyNW6ZkjdQpH9EKbIw4YrVC1db2noeTpauduSunV7Vg"/>
          <p:cNvPicPr>
            <a:picLocks noChangeAspect="1" noChangeArrowheads="1"/>
          </p:cNvPicPr>
          <p:nvPr/>
        </p:nvPicPr>
        <p:blipFill>
          <a:blip r:embed="rId3"/>
          <a:srcRect/>
          <a:stretch>
            <a:fillRect/>
          </a:stretch>
        </p:blipFill>
        <p:spPr bwMode="auto">
          <a:xfrm>
            <a:off x="685800" y="16933"/>
            <a:ext cx="2286000" cy="2438400"/>
          </a:xfrm>
          <a:prstGeom prst="rect">
            <a:avLst/>
          </a:prstGeom>
          <a:noFill/>
        </p:spPr>
      </p:pic>
      <p:pic>
        <p:nvPicPr>
          <p:cNvPr id="1026" name="Picture 2" descr="http://www.differentdream.com/wp-content/uploads/2013/03/ID-10032588-300x225.jpg"/>
          <p:cNvPicPr>
            <a:picLocks noChangeAspect="1" noChangeArrowheads="1"/>
          </p:cNvPicPr>
          <p:nvPr/>
        </p:nvPicPr>
        <p:blipFill>
          <a:blip r:embed="rId4"/>
          <a:srcRect/>
          <a:stretch>
            <a:fillRect/>
          </a:stretch>
        </p:blipFill>
        <p:spPr bwMode="auto">
          <a:xfrm>
            <a:off x="3429000" y="4440237"/>
            <a:ext cx="2857500" cy="2143125"/>
          </a:xfrm>
          <a:prstGeom prst="rect">
            <a:avLst/>
          </a:prstGeom>
          <a:noFill/>
        </p:spPr>
      </p:pic>
      <p:sp>
        <p:nvSpPr>
          <p:cNvPr id="2" name="Title 1">
            <a:extLst>
              <a:ext uri="{FF2B5EF4-FFF2-40B4-BE49-F238E27FC236}">
                <a16:creationId xmlns:a16="http://schemas.microsoft.com/office/drawing/2014/main" id="{5C6B424A-7048-6C22-1870-AFA61B98B2BC}"/>
              </a:ext>
            </a:extLst>
          </p:cNvPr>
          <p:cNvSpPr>
            <a:spLocks noGrp="1"/>
          </p:cNvSpPr>
          <p:nvPr>
            <p:ph type="title" idx="4294967295"/>
          </p:nvPr>
        </p:nvSpPr>
        <p:spPr>
          <a:xfrm>
            <a:off x="381000" y="274638"/>
            <a:ext cx="7848600" cy="1143000"/>
          </a:xfrm>
        </p:spPr>
        <p:txBody>
          <a:bodyPr>
            <a:normAutofit fontScale="90000"/>
          </a:bodyPr>
          <a:lstStyle/>
          <a:p>
            <a:br>
              <a:rPr lang="en-GB" sz="2700" dirty="0"/>
            </a:br>
            <a:br>
              <a:rPr lang="en-GB" sz="2700" dirty="0"/>
            </a:br>
            <a:br>
              <a:rPr lang="en-GB" sz="2700" dirty="0"/>
            </a:br>
            <a:br>
              <a:rPr lang="en-GB" sz="2700" dirty="0"/>
            </a:br>
            <a:br>
              <a:rPr lang="en-GB" sz="2700" dirty="0"/>
            </a:br>
            <a:br>
              <a:rPr lang="en-GB" sz="2700" dirty="0"/>
            </a:br>
            <a:br>
              <a:rPr lang="en-GB" sz="2700" dirty="0"/>
            </a:br>
            <a:br>
              <a:rPr lang="en-GB" sz="2700" dirty="0"/>
            </a:br>
            <a:br>
              <a:rPr lang="en-GB" sz="2700" dirty="0"/>
            </a:br>
            <a:br>
              <a:rPr lang="en-GB" sz="2700" dirty="0"/>
            </a:br>
            <a:br>
              <a:rPr lang="en-GB" sz="2700" dirty="0"/>
            </a:br>
            <a:br>
              <a:rPr lang="en-GB" sz="2700" dirty="0"/>
            </a:br>
            <a:br>
              <a:rPr lang="en-GB" sz="2700" dirty="0"/>
            </a:br>
            <a:br>
              <a:rPr lang="en-GB" sz="2700" dirty="0"/>
            </a:br>
            <a:r>
              <a:rPr lang="en-GB" sz="2700" dirty="0"/>
              <a:t>The Ashoka Chakra has twenty-four spokes that represent each hour of the time and indicates the passage of time. </a:t>
            </a:r>
            <a:br>
              <a:rPr lang="en-GB" sz="2700" dirty="0"/>
            </a:br>
            <a:br>
              <a:rPr lang="en-GB" sz="2700" dirty="0"/>
            </a:br>
            <a:r>
              <a:rPr lang="en-GB" sz="2700" dirty="0"/>
              <a:t>The Ashoka Chakra is said to be a representation of the Buddhist Dharma Chakra.</a:t>
            </a:r>
            <a:endParaRPr lang="en-IN" dirty="0"/>
          </a:p>
        </p:txBody>
      </p:sp>
    </p:spTree>
    <p:extLst>
      <p:ext uri="{BB962C8B-B14F-4D97-AF65-F5344CB8AC3E}">
        <p14:creationId xmlns:p14="http://schemas.microsoft.com/office/powerpoint/2010/main" val="2626275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2826"/>
            <a:ext cx="8229600" cy="6093338"/>
          </a:xfrm>
        </p:spPr>
        <p:txBody>
          <a:bodyPr>
            <a:normAutofit/>
          </a:bodyPr>
          <a:lstStyle/>
          <a:p>
            <a:pPr>
              <a:buNone/>
            </a:pPr>
            <a:r>
              <a:rPr lang="en-US" sz="3600" dirty="0"/>
              <a:t>                           </a:t>
            </a:r>
            <a:r>
              <a:rPr lang="en-US" sz="4100" b="1" dirty="0"/>
              <a:t>Responses 4Fs</a:t>
            </a:r>
          </a:p>
          <a:p>
            <a:pPr>
              <a:buNone/>
            </a:pPr>
            <a:r>
              <a:rPr lang="en-US" sz="2800" b="1" dirty="0"/>
              <a:t>                                       Ex: Snake, Fire </a:t>
            </a:r>
          </a:p>
          <a:p>
            <a:pPr>
              <a:buNone/>
            </a:pPr>
            <a:endParaRPr lang="en-US" b="1" dirty="0"/>
          </a:p>
        </p:txBody>
      </p:sp>
      <p:pic>
        <p:nvPicPr>
          <p:cNvPr id="8194" name="Picture 2" descr="https://encrypted-tbn2.gstatic.com/images?q=tbn:ANd9GcQX-jWekL_gosMWf7YytOSa7FBTq02LhRoX1Slzrlxj6Ro8wpFmlw"/>
          <p:cNvPicPr>
            <a:picLocks noChangeAspect="1" noChangeArrowheads="1"/>
          </p:cNvPicPr>
          <p:nvPr/>
        </p:nvPicPr>
        <p:blipFill rotWithShape="1">
          <a:blip r:embed="rId2"/>
          <a:srcRect l="14381" t="33422" r="15875" b="18824"/>
          <a:stretch/>
        </p:blipFill>
        <p:spPr bwMode="auto">
          <a:xfrm>
            <a:off x="4668073" y="1420449"/>
            <a:ext cx="4043106" cy="5257800"/>
          </a:xfrm>
          <a:prstGeom prst="rect">
            <a:avLst/>
          </a:prstGeom>
          <a:noFill/>
        </p:spPr>
      </p:pic>
      <p:pic>
        <p:nvPicPr>
          <p:cNvPr id="8196" name="Picture 4" descr="http://www.buzzle.com/img/articleImages/598471-0719-1.jpg"/>
          <p:cNvPicPr>
            <a:picLocks noChangeAspect="1" noChangeArrowheads="1"/>
          </p:cNvPicPr>
          <p:nvPr/>
        </p:nvPicPr>
        <p:blipFill>
          <a:blip r:embed="rId3"/>
          <a:srcRect/>
          <a:stretch>
            <a:fillRect/>
          </a:stretch>
        </p:blipFill>
        <p:spPr bwMode="auto">
          <a:xfrm>
            <a:off x="52097" y="1345488"/>
            <a:ext cx="4160555" cy="5479686"/>
          </a:xfrm>
          <a:prstGeom prst="rect">
            <a:avLst/>
          </a:prstGeom>
          <a:noFill/>
        </p:spPr>
      </p:pic>
    </p:spTree>
    <p:extLst>
      <p:ext uri="{BB962C8B-B14F-4D97-AF65-F5344CB8AC3E}">
        <p14:creationId xmlns:p14="http://schemas.microsoft.com/office/powerpoint/2010/main" val="2653329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Formula to Finding Purpose: How to Find Your Ikigai - Kanban Zone">
            <a:extLst>
              <a:ext uri="{FF2B5EF4-FFF2-40B4-BE49-F238E27FC236}">
                <a16:creationId xmlns:a16="http://schemas.microsoft.com/office/drawing/2014/main" id="{DED9A042-D364-B6B2-FF33-4A6788B88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8743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k-Life Balance Needs Responsibility Balancing - HBF Direct">
            <a:extLst>
              <a:ext uri="{FF2B5EF4-FFF2-40B4-BE49-F238E27FC236}">
                <a16:creationId xmlns:a16="http://schemas.microsoft.com/office/drawing/2014/main" id="{BA390B16-6078-E14E-A439-1D7DEE24B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060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4294967295"/>
          </p:nvPr>
        </p:nvSpPr>
        <p:spPr>
          <a:xfrm>
            <a:off x="29570" y="2880360"/>
            <a:ext cx="9114430" cy="3672840"/>
          </a:xfrm>
        </p:spPr>
        <p:txBody>
          <a:bodyPr>
            <a:normAutofit/>
          </a:bodyPr>
          <a:lstStyle/>
          <a:p>
            <a:pPr marL="0" indent="0" eaLnBrk="1" hangingPunct="1">
              <a:buNone/>
            </a:pPr>
            <a:r>
              <a:rPr lang="en-US" b="1" dirty="0"/>
              <a:t>   2 Kinds  OF STRESS </a:t>
            </a:r>
            <a:r>
              <a:rPr lang="en-US" dirty="0"/>
              <a:t> </a:t>
            </a:r>
            <a:r>
              <a:rPr lang="en-US" sz="2800" b="1" dirty="0"/>
              <a:t>( According  to Dr. HANS SELYE )</a:t>
            </a:r>
            <a:endParaRPr lang="en-US" b="1" dirty="0"/>
          </a:p>
          <a:p>
            <a:pPr marL="0" indent="0" eaLnBrk="1" hangingPunct="1">
              <a:buNone/>
            </a:pPr>
            <a:r>
              <a:rPr lang="en-US" b="1" dirty="0">
                <a:solidFill>
                  <a:srgbClr val="FF0000"/>
                </a:solidFill>
              </a:rPr>
              <a:t>   DISTRESS</a:t>
            </a:r>
            <a:r>
              <a:rPr lang="en-US" dirty="0"/>
              <a:t> </a:t>
            </a:r>
            <a:r>
              <a:rPr lang="en-US" sz="2800" b="1" dirty="0"/>
              <a:t>: Comes from  HATING the WORK</a:t>
            </a:r>
          </a:p>
          <a:p>
            <a:pPr marL="0" indent="0" eaLnBrk="1" hangingPunct="1">
              <a:buNone/>
            </a:pPr>
            <a:r>
              <a:rPr lang="en-US" sz="2800" b="1" dirty="0"/>
              <a:t>                           and  FEELING like a VICTIM</a:t>
            </a:r>
            <a:endParaRPr lang="en-US" b="1" dirty="0"/>
          </a:p>
          <a:p>
            <a:pPr marL="0" indent="0" eaLnBrk="1" hangingPunct="1">
              <a:buNone/>
            </a:pPr>
            <a:r>
              <a:rPr lang="en-US" b="1" dirty="0">
                <a:solidFill>
                  <a:srgbClr val="00B050"/>
                </a:solidFill>
              </a:rPr>
              <a:t>   EUSTRESS:</a:t>
            </a:r>
            <a:r>
              <a:rPr lang="en-US" dirty="0">
                <a:solidFill>
                  <a:srgbClr val="00B050"/>
                </a:solidFill>
              </a:rPr>
              <a:t>  </a:t>
            </a:r>
            <a:r>
              <a:rPr lang="en-US" b="1" dirty="0"/>
              <a:t>Positive Tension Between </a:t>
            </a:r>
          </a:p>
          <a:p>
            <a:pPr eaLnBrk="1" hangingPunct="1">
              <a:buNone/>
            </a:pPr>
            <a:r>
              <a:rPr lang="en-US" sz="2800" b="1" dirty="0"/>
              <a:t>     WHERE WE ARE NOW  and   WHERE WE WANT TO GO</a:t>
            </a:r>
            <a:endParaRPr lang="en-US" b="1" dirty="0"/>
          </a:p>
        </p:txBody>
      </p:sp>
      <p:pic>
        <p:nvPicPr>
          <p:cNvPr id="5122" name="Picture 2" descr="http://t0.gstatic.com/images?q=tbn:ANd9GcT68SRXsb7S5gNh2pyzqIgJQGp5k8WcOpDaWfQ2V4JFcdDn0St_bw"/>
          <p:cNvPicPr>
            <a:picLocks noChangeAspect="1" noChangeArrowheads="1"/>
          </p:cNvPicPr>
          <p:nvPr/>
        </p:nvPicPr>
        <p:blipFill>
          <a:blip r:embed="rId4"/>
          <a:srcRect/>
          <a:stretch>
            <a:fillRect/>
          </a:stretch>
        </p:blipFill>
        <p:spPr bwMode="auto">
          <a:xfrm>
            <a:off x="5159133" y="314178"/>
            <a:ext cx="3451467" cy="2566182"/>
          </a:xfrm>
          <a:prstGeom prst="rect">
            <a:avLst/>
          </a:prstGeom>
          <a:noFill/>
        </p:spPr>
      </p:pic>
      <p:pic>
        <p:nvPicPr>
          <p:cNvPr id="5124" name="Picture 4" descr="http://www.mentalhelp.net/images/root/carriegoodbad.jpg"/>
          <p:cNvPicPr>
            <a:picLocks noChangeAspect="1" noChangeArrowheads="1"/>
          </p:cNvPicPr>
          <p:nvPr/>
        </p:nvPicPr>
        <p:blipFill>
          <a:blip r:embed="rId5"/>
          <a:srcRect/>
          <a:stretch>
            <a:fillRect/>
          </a:stretch>
        </p:blipFill>
        <p:spPr bwMode="auto">
          <a:xfrm>
            <a:off x="533399" y="228599"/>
            <a:ext cx="3451467" cy="2651761"/>
          </a:xfrm>
          <a:prstGeom prst="rect">
            <a:avLst/>
          </a:prstGeom>
          <a:noFill/>
        </p:spPr>
      </p:pic>
      <p:pic>
        <p:nvPicPr>
          <p:cNvPr id="2" name="Munna Bhai Making Angry man Cool">
            <a:hlinkClick r:id="" action="ppaction://media"/>
            <a:extLst>
              <a:ext uri="{FF2B5EF4-FFF2-40B4-BE49-F238E27FC236}">
                <a16:creationId xmlns:a16="http://schemas.microsoft.com/office/drawing/2014/main" id="{A71BA990-98D1-A988-BE15-042CD1D9164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96578" y="5715000"/>
            <a:ext cx="1417852" cy="1160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TotalTime>
  <Words>3125</Words>
  <Application>Microsoft Office PowerPoint</Application>
  <PresentationFormat>On-screen Show (4:3)</PresentationFormat>
  <Paragraphs>342</Paragraphs>
  <Slides>81</Slides>
  <Notes>2</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ＭＳ Ｐゴシック</vt:lpstr>
      <vt:lpstr>Arial</vt:lpstr>
      <vt:lpstr>Arial</vt:lpstr>
      <vt:lpstr>Arial Black</vt:lpstr>
      <vt:lpstr>Calibri</vt:lpstr>
      <vt:lpstr>Open Sans</vt:lpstr>
      <vt:lpstr>Poppins</vt:lpstr>
      <vt:lpstr>Tahoma</vt:lpstr>
      <vt:lpstr>Times New Roman</vt:lpstr>
      <vt:lpstr>Verdana</vt:lpstr>
      <vt:lpstr>Office Theme</vt:lpstr>
      <vt:lpstr>PowerPoint Presentation</vt:lpstr>
      <vt:lpstr> Do you experience Stress? </vt:lpstr>
      <vt:lpstr>STRESS MANAGEMENT</vt:lpstr>
      <vt:lpstr>PowerPoint Presentation</vt:lpstr>
      <vt:lpstr>History of stress </vt:lpstr>
      <vt:lpstr>General Adaptation Syndrome</vt:lpstr>
      <vt:lpstr>PowerPoint Presentation</vt:lpstr>
      <vt:lpstr>PowerPoint Presentation</vt:lpstr>
      <vt:lpstr>PowerPoint Presentation</vt:lpstr>
      <vt:lpstr>PowerPoint Presentation</vt:lpstr>
      <vt:lpstr>Unimportant and Urgent things</vt:lpstr>
      <vt:lpstr>Causative Factors for Stress</vt:lpstr>
      <vt:lpstr>RELIEVING STRESS </vt:lpstr>
      <vt:lpstr>PowerPoint Presentation</vt:lpstr>
      <vt:lpstr>Stress  is proportional to  Load and Time</vt:lpstr>
      <vt:lpstr>EMOTIONAL- EQ, EI  By increasing  POSITIVE EMOTIONS</vt:lpstr>
      <vt:lpstr>PowerPoint Presentation</vt:lpstr>
      <vt:lpstr>EMOTIONAL- EQ, EI</vt:lpstr>
      <vt:lpstr>PowerPoint Presentation</vt:lpstr>
      <vt:lpstr>PowerPoint Presentation</vt:lpstr>
      <vt:lpstr>PowerPoint Presentation</vt:lpstr>
      <vt:lpstr>Sculptor-Strain-Stones</vt:lpstr>
      <vt:lpstr>       Struggle- Cocoon</vt:lpstr>
      <vt:lpstr>HUMOUR,LEARNING,CHANGING,ETHICS </vt:lpstr>
      <vt:lpstr>PowerPoint Presentation</vt:lpstr>
      <vt:lpstr>COPING UP WITH STRESS</vt:lpstr>
      <vt:lpstr>THERAPIES,TECHNIQUES TO COMBAT STRESS</vt:lpstr>
      <vt:lpstr>     ASHTANGA YOGA FOR STRESS RELIEF</vt:lpstr>
      <vt:lpstr>PowerPoint Presentation</vt:lpstr>
      <vt:lpstr>TIME  MANAGEMENT </vt:lpstr>
      <vt:lpstr>PowerPoint Presentation</vt:lpstr>
      <vt:lpstr>PowerPoint Presentation</vt:lpstr>
      <vt:lpstr>Quote of the Day</vt:lpstr>
      <vt:lpstr>Quotations </vt:lpstr>
      <vt:lpstr>PowerPoint Presentation</vt:lpstr>
      <vt:lpstr>PowerPoint Presentation</vt:lpstr>
      <vt:lpstr>STEPHEN COVEY’S 3 CIRLCES CONCEPT</vt:lpstr>
      <vt:lpstr>PowerPoint Presentation</vt:lpstr>
      <vt:lpstr>PowerPoint Presentation</vt:lpstr>
      <vt:lpstr>       Proactive &amp; Reactive Behavior  Story of 3 FISHES “Buddimathi”,“Kalamathi” and “Mandamathi”.      </vt:lpstr>
      <vt:lpstr>We can stop the clock  Can we stop the time?</vt:lpstr>
      <vt:lpstr>PowerPoint Presentation</vt:lpstr>
      <vt:lpstr>PowerPoint Presentation</vt:lpstr>
      <vt:lpstr>  What would you do?  Draw out every Rupee, of course!!!!  </vt:lpstr>
      <vt:lpstr> Each of us has such a bank.  Its name is TIME. Every morning,  it credits you with 86,400 seconds. </vt:lpstr>
      <vt:lpstr>PowerPoint Presentation</vt:lpstr>
      <vt:lpstr>PowerPoint Presentation</vt:lpstr>
      <vt:lpstr>PowerPoint Presentation</vt:lpstr>
      <vt:lpstr>  You must live in the present  on today's deposits.  Invest it so as to get from  it the utmost in health, happiness, and success!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 TIME  ONE TIME OPPORTUNITY  </vt:lpstr>
      <vt:lpstr>WORK HARD and SMART</vt:lpstr>
      <vt:lpstr>PARETO PRINCIPLE</vt:lpstr>
      <vt:lpstr>PowerPoint Presentation</vt:lpstr>
      <vt:lpstr>  TIME MATRIX- Eisenhower's Urgent/Important Principle </vt:lpstr>
      <vt:lpstr>ABCD analysis of Time Management</vt:lpstr>
      <vt:lpstr>       4 Ds of time management</vt:lpstr>
      <vt:lpstr>TIPS</vt:lpstr>
      <vt:lpstr>Kaizen </vt:lpstr>
      <vt:lpstr>PowerPoint Presentation</vt:lpstr>
      <vt:lpstr>PowerPoint Presentation</vt:lpstr>
      <vt:lpstr>PowerPoint Presentation</vt:lpstr>
      <vt:lpstr>TIPS</vt:lpstr>
      <vt:lpstr>PowerPoint Presentation</vt:lpstr>
      <vt:lpstr>The last wishes of Alexander the Great:</vt:lpstr>
      <vt:lpstr>The last wishes of Alexander the Great:</vt:lpstr>
      <vt:lpstr>The last wishes of Alexander the Great</vt:lpstr>
      <vt:lpstr>PowerPoint Presentation</vt:lpstr>
      <vt:lpstr>              The Ashoka Chakra has twenty-four spokes that represent each hour of the time and indicates the passage of time.   The Ashoka Chakra is said to be a representation of the Buddhist Dharma Chakra.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MANAGEMENT &amp; MEDITATION</dc:title>
  <dc:creator>HP</dc:creator>
  <cp:lastModifiedBy>SRINAGESH ALAPATI</cp:lastModifiedBy>
  <cp:revision>113</cp:revision>
  <dcterms:created xsi:type="dcterms:W3CDTF">2006-08-16T00:00:00Z</dcterms:created>
  <dcterms:modified xsi:type="dcterms:W3CDTF">2024-10-22T16:17:30Z</dcterms:modified>
</cp:coreProperties>
</file>