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5" r:id="rId1"/>
  </p:sldMasterIdLst>
  <p:notesMasterIdLst>
    <p:notesMasterId r:id="rId103"/>
  </p:notesMasterIdLst>
  <p:sldIdLst>
    <p:sldId id="256" r:id="rId2"/>
    <p:sldId id="284" r:id="rId3"/>
    <p:sldId id="312" r:id="rId4"/>
    <p:sldId id="342" r:id="rId5"/>
    <p:sldId id="356" r:id="rId6"/>
    <p:sldId id="357" r:id="rId7"/>
    <p:sldId id="358" r:id="rId8"/>
    <p:sldId id="359" r:id="rId9"/>
    <p:sldId id="360" r:id="rId10"/>
    <p:sldId id="410" r:id="rId11"/>
    <p:sldId id="411" r:id="rId12"/>
    <p:sldId id="412" r:id="rId13"/>
    <p:sldId id="363" r:id="rId14"/>
    <p:sldId id="479" r:id="rId15"/>
    <p:sldId id="487" r:id="rId16"/>
    <p:sldId id="364" r:id="rId17"/>
    <p:sldId id="311" r:id="rId18"/>
    <p:sldId id="315" r:id="rId19"/>
    <p:sldId id="365" r:id="rId20"/>
    <p:sldId id="366" r:id="rId21"/>
    <p:sldId id="316" r:id="rId22"/>
    <p:sldId id="314" r:id="rId23"/>
    <p:sldId id="481" r:id="rId24"/>
    <p:sldId id="368" r:id="rId25"/>
    <p:sldId id="373" r:id="rId26"/>
    <p:sldId id="376" r:id="rId27"/>
    <p:sldId id="488" r:id="rId28"/>
    <p:sldId id="375" r:id="rId29"/>
    <p:sldId id="377" r:id="rId30"/>
    <p:sldId id="378" r:id="rId31"/>
    <p:sldId id="474" r:id="rId32"/>
    <p:sldId id="372" r:id="rId33"/>
    <p:sldId id="345" r:id="rId34"/>
    <p:sldId id="379" r:id="rId35"/>
    <p:sldId id="346" r:id="rId36"/>
    <p:sldId id="320" r:id="rId37"/>
    <p:sldId id="338" r:id="rId38"/>
    <p:sldId id="380" r:id="rId39"/>
    <p:sldId id="321" r:id="rId40"/>
    <p:sldId id="485" r:id="rId41"/>
    <p:sldId id="382" r:id="rId42"/>
    <p:sldId id="383" r:id="rId43"/>
    <p:sldId id="332" r:id="rId44"/>
    <p:sldId id="317" r:id="rId45"/>
    <p:sldId id="388" r:id="rId46"/>
    <p:sldId id="387" r:id="rId47"/>
    <p:sldId id="329" r:id="rId48"/>
    <p:sldId id="397" r:id="rId49"/>
    <p:sldId id="322" r:id="rId50"/>
    <p:sldId id="471" r:id="rId51"/>
    <p:sldId id="391" r:id="rId52"/>
    <p:sldId id="396" r:id="rId53"/>
    <p:sldId id="395" r:id="rId54"/>
    <p:sldId id="394" r:id="rId55"/>
    <p:sldId id="393" r:id="rId56"/>
    <p:sldId id="392" r:id="rId57"/>
    <p:sldId id="403" r:id="rId58"/>
    <p:sldId id="404" r:id="rId59"/>
    <p:sldId id="405" r:id="rId60"/>
    <p:sldId id="429" r:id="rId61"/>
    <p:sldId id="389" r:id="rId62"/>
    <p:sldId id="323" r:id="rId63"/>
    <p:sldId id="398" r:id="rId64"/>
    <p:sldId id="402" r:id="rId65"/>
    <p:sldId id="401" r:id="rId66"/>
    <p:sldId id="400" r:id="rId67"/>
    <p:sldId id="399" r:id="rId68"/>
    <p:sldId id="333" r:id="rId69"/>
    <p:sldId id="390" r:id="rId70"/>
    <p:sldId id="339" r:id="rId71"/>
    <p:sldId id="433" r:id="rId72"/>
    <p:sldId id="477" r:id="rId73"/>
    <p:sldId id="432" r:id="rId74"/>
    <p:sldId id="472" r:id="rId75"/>
    <p:sldId id="436" r:id="rId76"/>
    <p:sldId id="438" r:id="rId77"/>
    <p:sldId id="440" r:id="rId78"/>
    <p:sldId id="441" r:id="rId79"/>
    <p:sldId id="442" r:id="rId80"/>
    <p:sldId id="443" r:id="rId81"/>
    <p:sldId id="444" r:id="rId82"/>
    <p:sldId id="445" r:id="rId83"/>
    <p:sldId id="446" r:id="rId84"/>
    <p:sldId id="447" r:id="rId85"/>
    <p:sldId id="318" r:id="rId86"/>
    <p:sldId id="406" r:id="rId87"/>
    <p:sldId id="407" r:id="rId88"/>
    <p:sldId id="335" r:id="rId89"/>
    <p:sldId id="325" r:id="rId90"/>
    <p:sldId id="326" r:id="rId91"/>
    <p:sldId id="486" r:id="rId92"/>
    <p:sldId id="349" r:id="rId93"/>
    <p:sldId id="475" r:id="rId94"/>
    <p:sldId id="476" r:id="rId95"/>
    <p:sldId id="409" r:id="rId96"/>
    <p:sldId id="327" r:id="rId97"/>
    <p:sldId id="336" r:id="rId98"/>
    <p:sldId id="408" r:id="rId99"/>
    <p:sldId id="489" r:id="rId100"/>
    <p:sldId id="473" r:id="rId101"/>
    <p:sldId id="448" r:id="rId102"/>
  </p:sldIdLst>
  <p:sldSz cx="9144000" cy="5143500" type="screen16x9"/>
  <p:notesSz cx="6858000" cy="9144000"/>
  <p:embeddedFontLst>
    <p:embeddedFont>
      <p:font typeface="Century Gothic" panose="020B0502020202020204" pitchFamily="34" charset="0"/>
      <p:regular r:id="rId104"/>
      <p:bold r:id="rId105"/>
      <p:italic r:id="rId106"/>
      <p:boldItalic r:id="rId107"/>
    </p:embeddedFont>
    <p:embeddedFont>
      <p:font typeface="Dosis" pitchFamily="2" charset="0"/>
      <p:regular r:id="rId108"/>
      <p:bold r:id="rId109"/>
    </p:embeddedFont>
    <p:embeddedFont>
      <p:font typeface="Roboto" panose="02000000000000000000" pitchFamily="2" charset="0"/>
      <p:regular r:id="rId110"/>
      <p:bold r:id="rId111"/>
      <p:italic r:id="rId112"/>
      <p:boldItalic r:id="rId113"/>
    </p:embeddedFont>
    <p:embeddedFont>
      <p:font typeface="Verdana" panose="020B0604030504040204" pitchFamily="34" charset="0"/>
      <p:regular r:id="rId114"/>
      <p:bold r:id="rId115"/>
      <p:italic r:id="rId116"/>
      <p:boldItalic r:id="rId117"/>
    </p:embeddedFont>
  </p:embeddedFontLst>
  <p:custDataLst>
    <p:tags r:id="rId1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FF8700"/>
    <a:srgbClr val="DB5757"/>
    <a:srgbClr val="C40000"/>
    <a:srgbClr val="C32929"/>
    <a:srgbClr val="C3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B098C3-622A-4DFE-B48A-0552885D8690}">
  <a:tblStyle styleId="{2EB098C3-622A-4DFE-B48A-0552885D8690}"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42" autoAdjust="0"/>
  </p:normalViewPr>
  <p:slideViewPr>
    <p:cSldViewPr snapToGrid="0">
      <p:cViewPr varScale="1">
        <p:scale>
          <a:sx n="94" d="100"/>
          <a:sy n="94" d="100"/>
        </p:scale>
        <p:origin x="696" y="90"/>
      </p:cViewPr>
      <p:guideLst>
        <p:guide orient="horz" pos="1620"/>
        <p:guide pos="2904"/>
      </p:guideLst>
    </p:cSldViewPr>
  </p:slideViewPr>
  <p:notesTextViewPr>
    <p:cViewPr>
      <p:scale>
        <a:sx n="1" d="1"/>
        <a:sy n="1" d="1"/>
      </p:scale>
      <p:origin x="0" y="0"/>
    </p:cViewPr>
  </p:notesTextViewPr>
  <p:sorterViewPr>
    <p:cViewPr varScale="1">
      <p:scale>
        <a:sx n="100" d="100"/>
        <a:sy n="100" d="100"/>
      </p:scale>
      <p:origin x="0" y="-98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4.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9.fntdata"/><Relationship Id="rId16" Type="http://schemas.openxmlformats.org/officeDocument/2006/relationships/slide" Target="slides/slide15.xml"/><Relationship Id="rId107" Type="http://schemas.openxmlformats.org/officeDocument/2006/relationships/font" Target="fonts/font4.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0.fntdata"/><Relationship Id="rId118" Type="http://schemas.openxmlformats.org/officeDocument/2006/relationships/tags" Target="tags/tag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font" Target="fonts/font5.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1.fntdata"/><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1.fntdata"/><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7.fntdata"/><Relationship Id="rId115"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8.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Shape 3">
            <a:extLst>
              <a:ext uri="{FF2B5EF4-FFF2-40B4-BE49-F238E27FC236}">
                <a16:creationId xmlns:a16="http://schemas.microsoft.com/office/drawing/2014/main" id="{7E4C9AB4-AC47-4244-A85C-31FE4F916D6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8FC32217-F998-48FD-9387-AA887E20CA29}"/>
              </a:ext>
            </a:extLst>
          </p:cNvPr>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psychologytoday.com/basics/bia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102">
            <a:extLst>
              <a:ext uri="{FF2B5EF4-FFF2-40B4-BE49-F238E27FC236}">
                <a16:creationId xmlns:a16="http://schemas.microsoft.com/office/drawing/2014/main" id="{B35A5A2D-83AE-4AA5-B90E-E9CECFEA587F}"/>
              </a:ext>
            </a:extLst>
          </p:cNvPr>
          <p:cNvSpPr>
            <a:spLocks noGrp="1" noRot="1" noChangeAspect="1" noTextEdit="1"/>
          </p:cNvSpPr>
          <p:nvPr>
            <p:ph type="sldImg" idx="2"/>
          </p:nvPr>
        </p:nvSpPr>
        <p:spPr>
          <a:noFill/>
          <a:ln>
            <a:headEnd/>
            <a:tailEnd/>
          </a:ln>
        </p:spPr>
      </p:sp>
      <p:sp>
        <p:nvSpPr>
          <p:cNvPr id="11267" name="Shape 103">
            <a:extLst>
              <a:ext uri="{FF2B5EF4-FFF2-40B4-BE49-F238E27FC236}">
                <a16:creationId xmlns:a16="http://schemas.microsoft.com/office/drawing/2014/main" id="{A96E5606-2CC4-434D-8846-ED9386F9C3FF}"/>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52EAC99-7337-4339-9A76-BECCF89F82F2}"/>
              </a:ext>
            </a:extLst>
          </p:cNvPr>
          <p:cNvSpPr>
            <a:spLocks noGrp="1" noRot="1" noChangeAspect="1" noTextEdit="1"/>
          </p:cNvSpPr>
          <p:nvPr>
            <p:ph type="sldImg"/>
          </p:nvPr>
        </p:nvSpPr>
        <p:spPr>
          <a:ln>
            <a:headEnd/>
            <a:tailEnd/>
          </a:ln>
        </p:spPr>
      </p:sp>
      <p:sp>
        <p:nvSpPr>
          <p:cNvPr id="37891" name="Notes Placeholder 2">
            <a:extLst>
              <a:ext uri="{FF2B5EF4-FFF2-40B4-BE49-F238E27FC236}">
                <a16:creationId xmlns:a16="http://schemas.microsoft.com/office/drawing/2014/main" id="{D531C7D5-2007-449F-A57D-10395137803F}"/>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Explain how Reliance Jio captured the telecom sector with growth hacking strategy</a:t>
            </a:r>
          </a:p>
          <a:p>
            <a:pPr eaLnBrk="1" hangingPunct="1">
              <a:spcBef>
                <a:spcPct val="0"/>
              </a:spcBef>
            </a:pPr>
            <a:endParaRPr lang="en-I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AB9E83C-5AFD-41E2-B85D-DE51358AE46C}"/>
              </a:ext>
            </a:extLst>
          </p:cNvPr>
          <p:cNvSpPr>
            <a:spLocks noGrp="1" noRot="1" noChangeAspect="1" noTextEdit="1"/>
          </p:cNvSpPr>
          <p:nvPr>
            <p:ph type="sldImg"/>
          </p:nvPr>
        </p:nvSpPr>
        <p:spPr>
          <a:ln>
            <a:headEnd/>
            <a:tailEnd/>
          </a:ln>
        </p:spPr>
      </p:sp>
      <p:sp>
        <p:nvSpPr>
          <p:cNvPr id="39939" name="Notes Placeholder 2">
            <a:extLst>
              <a:ext uri="{FF2B5EF4-FFF2-40B4-BE49-F238E27FC236}">
                <a16:creationId xmlns:a16="http://schemas.microsoft.com/office/drawing/2014/main" id="{53FB1F9B-D856-489E-B23C-8611C207D54B}"/>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Explain how Oyo rooms is using branding business as its strategy to position themselves in the market</a:t>
            </a:r>
          </a:p>
          <a:p>
            <a:pPr eaLnBrk="1" hangingPunct="1">
              <a:spcBef>
                <a:spcPct val="0"/>
              </a:spcBef>
            </a:pPr>
            <a:endParaRPr lang="en-I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9DEBA90-76DA-44D0-A5C6-51AEB60548B2}"/>
              </a:ext>
            </a:extLst>
          </p:cNvPr>
          <p:cNvSpPr>
            <a:spLocks noGrp="1" noRot="1" noChangeAspect="1" noTextEdit="1"/>
          </p:cNvSpPr>
          <p:nvPr>
            <p:ph type="sldImg"/>
          </p:nvPr>
        </p:nvSpPr>
        <p:spPr>
          <a:ln>
            <a:headEnd/>
            <a:tailEnd/>
          </a:ln>
        </p:spPr>
      </p:sp>
      <p:sp>
        <p:nvSpPr>
          <p:cNvPr id="41987" name="Notes Placeholder 2">
            <a:extLst>
              <a:ext uri="{FF2B5EF4-FFF2-40B4-BE49-F238E27FC236}">
                <a16:creationId xmlns:a16="http://schemas.microsoft.com/office/drawing/2014/main" id="{BD5535BE-AC24-4327-8A32-51CB26B9360F}"/>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Explain how Uber benefited with its destructive innovative strategy to stay relevant in such a competitive market sector</a:t>
            </a:r>
          </a:p>
          <a:p>
            <a:pPr eaLnBrk="1" hangingPunct="1">
              <a:spcBef>
                <a:spcPct val="0"/>
              </a:spcBef>
            </a:pPr>
            <a:endParaRPr lang="en-I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143">
            <a:extLst>
              <a:ext uri="{FF2B5EF4-FFF2-40B4-BE49-F238E27FC236}">
                <a16:creationId xmlns:a16="http://schemas.microsoft.com/office/drawing/2014/main" id="{8D4AA68B-EEAD-4A45-BC68-03B24D77B682}"/>
              </a:ext>
            </a:extLst>
          </p:cNvPr>
          <p:cNvSpPr>
            <a:spLocks noGrp="1" noRot="1" noChangeAspect="1" noTextEdit="1"/>
          </p:cNvSpPr>
          <p:nvPr>
            <p:ph type="sldImg" idx="2"/>
          </p:nvPr>
        </p:nvSpPr>
        <p:spPr>
          <a:noFill/>
          <a:ln>
            <a:headEnd/>
            <a:tailEnd/>
          </a:ln>
        </p:spPr>
      </p:sp>
      <p:sp>
        <p:nvSpPr>
          <p:cNvPr id="44035" name="Shape 144">
            <a:extLst>
              <a:ext uri="{FF2B5EF4-FFF2-40B4-BE49-F238E27FC236}">
                <a16:creationId xmlns:a16="http://schemas.microsoft.com/office/drawing/2014/main" id="{E68A1DC0-EE65-4927-83A8-8F249C2E5725}"/>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Ask for examples of companies/CA firms using unique strategy or used unique and innovate strategy for its product or services.</a:t>
            </a:r>
          </a:p>
          <a:p>
            <a:pPr eaLnBrk="1" hangingPunct="1">
              <a:spcBef>
                <a:spcPct val="0"/>
              </a:spcBef>
              <a:buFontTx/>
              <a:buNone/>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143">
            <a:extLst>
              <a:ext uri="{FF2B5EF4-FFF2-40B4-BE49-F238E27FC236}">
                <a16:creationId xmlns:a16="http://schemas.microsoft.com/office/drawing/2014/main" id="{ACA4C051-DC93-4770-B0BD-9093ABDC6D56}"/>
              </a:ext>
            </a:extLst>
          </p:cNvPr>
          <p:cNvSpPr>
            <a:spLocks noGrp="1" noRot="1" noChangeAspect="1" noTextEdit="1"/>
          </p:cNvSpPr>
          <p:nvPr>
            <p:ph type="sldImg" idx="2"/>
          </p:nvPr>
        </p:nvSpPr>
        <p:spPr>
          <a:ln>
            <a:headEnd/>
            <a:tailEnd/>
          </a:ln>
        </p:spPr>
      </p:sp>
      <p:sp>
        <p:nvSpPr>
          <p:cNvPr id="46083" name="Shape 144">
            <a:extLst>
              <a:ext uri="{FF2B5EF4-FFF2-40B4-BE49-F238E27FC236}">
                <a16:creationId xmlns:a16="http://schemas.microsoft.com/office/drawing/2014/main" id="{005B1389-2C51-42D0-819E-216FAE2A9DAB}"/>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Ask for examples of companies/CA firms using unique strategy or used unique and innovate strategy for its product or services.</a:t>
            </a:r>
          </a:p>
          <a:p>
            <a:pPr eaLnBrk="1" hangingPunct="1">
              <a:spcBef>
                <a:spcPct val="0"/>
              </a:spcBef>
              <a:buFontTx/>
              <a:buNone/>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4594289-352B-4F39-8F2D-B60249A088C2}"/>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37F774A4-79BF-4B23-AFE1-B3856A04799C}"/>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Explain the meaning as Strategic thinking is nothing but forward thinking</a:t>
            </a:r>
          </a:p>
          <a:p>
            <a:pPr eaLnBrk="1" hangingPunct="1">
              <a:spcBef>
                <a:spcPct val="0"/>
              </a:spcBef>
            </a:pPr>
            <a:endParaRPr lang="en-I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241">
            <a:extLst>
              <a:ext uri="{FF2B5EF4-FFF2-40B4-BE49-F238E27FC236}">
                <a16:creationId xmlns:a16="http://schemas.microsoft.com/office/drawing/2014/main" id="{E0B39BC6-09F6-45C7-BCEC-01F0C6A6849A}"/>
              </a:ext>
            </a:extLst>
          </p:cNvPr>
          <p:cNvSpPr>
            <a:spLocks noGrp="1" noRot="1" noChangeAspect="1" noTextEdit="1"/>
          </p:cNvSpPr>
          <p:nvPr>
            <p:ph type="sldImg" idx="2"/>
          </p:nvPr>
        </p:nvSpPr>
        <p:spPr>
          <a:noFill/>
          <a:ln>
            <a:headEnd/>
            <a:tailEnd/>
          </a:ln>
        </p:spPr>
      </p:sp>
      <p:sp>
        <p:nvSpPr>
          <p:cNvPr id="242" name="Shape 242">
            <a:extLst>
              <a:ext uri="{FF2B5EF4-FFF2-40B4-BE49-F238E27FC236}">
                <a16:creationId xmlns:a16="http://schemas.microsoft.com/office/drawing/2014/main" id="{C48A7E7E-6771-4ED6-A193-25BC3C10410A}"/>
              </a:ext>
            </a:extLst>
          </p:cNvPr>
          <p:cNvSpPr txBox="1">
            <a:spLocks noGrp="1"/>
          </p:cNvSpPr>
          <p:nvPr>
            <p:ph type="body" idx="1"/>
          </p:nvPr>
        </p:nvSpPr>
        <p:spPr/>
        <p:txBody>
          <a:bodyPr>
            <a:noAutofit/>
          </a:bodyPr>
          <a:lstStyle/>
          <a:p>
            <a:pPr eaLnBrk="1" fontAlgn="auto" hangingPunct="1">
              <a:spcAft>
                <a:spcPts val="0"/>
              </a:spcAft>
              <a:buFontTx/>
              <a:buNone/>
              <a:defRPr/>
            </a:pPr>
            <a:r>
              <a:rPr lang="en-IN" dirty="0"/>
              <a:t>The framework of strategic thinking is</a:t>
            </a:r>
          </a:p>
          <a:p>
            <a:pPr marL="228600" indent="-228600" eaLnBrk="1" fontAlgn="auto" hangingPunct="1">
              <a:spcAft>
                <a:spcPts val="0"/>
              </a:spcAft>
              <a:buFontTx/>
              <a:buAutoNum type="arabicParenR"/>
              <a:defRPr/>
            </a:pPr>
            <a:r>
              <a:rPr lang="en-IN" dirty="0"/>
              <a:t>Define problem: Get to the root cause of your problem. What were the factors responsible, why did that happened? Ask question till you get to the root of it</a:t>
            </a:r>
          </a:p>
          <a:p>
            <a:pPr marL="228600" indent="-228600" eaLnBrk="1" fontAlgn="auto" hangingPunct="1">
              <a:spcAft>
                <a:spcPts val="0"/>
              </a:spcAft>
              <a:buFontTx/>
              <a:buAutoNum type="arabicParenR"/>
              <a:defRPr/>
            </a:pPr>
            <a:r>
              <a:rPr lang="en-IN" dirty="0"/>
              <a:t>Creative Thinking: after defining the problem, think creatively and out of the box to generate a many solutions/suggestions/ideas as possible to solve the issue without evaluating it at this stage.</a:t>
            </a:r>
          </a:p>
          <a:p>
            <a:pPr marL="228600" indent="-228600" eaLnBrk="1" fontAlgn="auto" hangingPunct="1">
              <a:spcAft>
                <a:spcPts val="0"/>
              </a:spcAft>
              <a:buFontTx/>
              <a:buAutoNum type="arabicParenR"/>
              <a:defRPr/>
            </a:pPr>
            <a:r>
              <a:rPr lang="en-IN" dirty="0"/>
              <a:t>Critical Thinking: Now critically evaluate the ideas generated in the last stage and decide which suggestion/idea will best solve the problem. Which idea can be practically implemented?</a:t>
            </a:r>
          </a:p>
          <a:p>
            <a:pPr marL="228600" indent="-228600" eaLnBrk="1" fontAlgn="auto" hangingPunct="1">
              <a:spcAft>
                <a:spcPts val="0"/>
              </a:spcAft>
              <a:buFontTx/>
              <a:buAutoNum type="arabicParenR"/>
              <a:defRPr/>
            </a:pPr>
            <a:r>
              <a:rPr lang="en-IN" dirty="0"/>
              <a:t>Take Decision and action planning: After deciding which idea to execute, plan your each and every action step. Which should include who will be responsible to complete the task, prioritise the tasks properly Deadline of execution of task, resources available and needed etc.</a:t>
            </a:r>
          </a:p>
          <a:p>
            <a:pPr eaLnBrk="1" fontAlgn="auto" hangingPunct="1">
              <a:spcAft>
                <a:spcPts val="0"/>
              </a:spcAft>
              <a:buFontTx/>
              <a:buNone/>
              <a:defRPr/>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241">
            <a:extLst>
              <a:ext uri="{FF2B5EF4-FFF2-40B4-BE49-F238E27FC236}">
                <a16:creationId xmlns:a16="http://schemas.microsoft.com/office/drawing/2014/main" id="{4C5F830D-42FC-4DAA-AAC9-FD8FDA61C99B}"/>
              </a:ext>
            </a:extLst>
          </p:cNvPr>
          <p:cNvSpPr>
            <a:spLocks noGrp="1" noRot="1" noChangeAspect="1" noTextEdit="1"/>
          </p:cNvSpPr>
          <p:nvPr>
            <p:ph type="sldImg" idx="2"/>
          </p:nvPr>
        </p:nvSpPr>
        <p:spPr>
          <a:noFill/>
          <a:ln>
            <a:headEnd/>
            <a:tailEnd/>
          </a:ln>
        </p:spPr>
      </p:sp>
      <p:sp>
        <p:nvSpPr>
          <p:cNvPr id="55299" name="Shape 242">
            <a:extLst>
              <a:ext uri="{FF2B5EF4-FFF2-40B4-BE49-F238E27FC236}">
                <a16:creationId xmlns:a16="http://schemas.microsoft.com/office/drawing/2014/main" id="{1405EB4E-A6C3-4EBB-AA36-4F16B81D3CD9}"/>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The difference between conventional and strategic thinking is strategic thinkers are proactive. They plan in advance whereas conventional thinker react to the problematic situations rather than planning in advance. Strategic thinkers have long term focus whereas conventional thinkers are concerned about short term benefits and they take wrong decisions. Strategic thinkers are curious to learn new things, are very creative when it comes to solving problems and that’s why they are better in taking risk to implement their ideas and flexible enough if doesn't work. Whereas conventional thinkers are not curious to learn new things, they prefer to use conventional methods to solve problems and not much imaginative that’s why they are very cautious to take any risk to implement any creative idea and very rigid to adapt to any unforeseen circumstances.</a:t>
            </a:r>
          </a:p>
          <a:p>
            <a:pPr eaLnBrk="1" hangingPunct="1">
              <a:spcBef>
                <a:spcPct val="0"/>
              </a:spcBef>
              <a:buFontTx/>
              <a:buNone/>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BAABA7A-742C-4D85-BA2A-B9CD6E4F99EB}"/>
              </a:ext>
            </a:extLst>
          </p:cNvPr>
          <p:cNvSpPr>
            <a:spLocks noGrp="1" noRot="1" noChangeAspect="1" noTextEdit="1"/>
          </p:cNvSpPr>
          <p:nvPr>
            <p:ph type="sldImg"/>
          </p:nvPr>
        </p:nvSpPr>
        <p:spPr>
          <a:ln>
            <a:headEnd/>
            <a:tailEnd/>
          </a:ln>
        </p:spPr>
      </p:sp>
      <p:sp>
        <p:nvSpPr>
          <p:cNvPr id="3" name="Notes Placeholder 2">
            <a:extLst>
              <a:ext uri="{FF2B5EF4-FFF2-40B4-BE49-F238E27FC236}">
                <a16:creationId xmlns:a16="http://schemas.microsoft.com/office/drawing/2014/main" id="{044CA499-1849-40EC-8F91-B4E2B9AAC054}"/>
              </a:ext>
            </a:extLst>
          </p:cNvPr>
          <p:cNvSpPr>
            <a:spLocks noGrp="1"/>
          </p:cNvSpPr>
          <p:nvPr>
            <p:ph type="body" idx="1"/>
          </p:nvPr>
        </p:nvSpPr>
        <p:spPr/>
        <p:txBody>
          <a:bodyPr>
            <a:normAutofit/>
          </a:bodyPr>
          <a:lstStyle/>
          <a:p>
            <a:pPr eaLnBrk="1" fontAlgn="auto" hangingPunct="1">
              <a:spcAft>
                <a:spcPts val="0"/>
              </a:spcAft>
              <a:defRPr/>
            </a:pPr>
            <a:r>
              <a:rPr lang="en-IN" dirty="0"/>
              <a:t>Highlight the benefits of improving strategic thinking</a:t>
            </a:r>
          </a:p>
          <a:p>
            <a:pPr marL="228600" indent="-228600" eaLnBrk="1" fontAlgn="auto" hangingPunct="1">
              <a:spcAft>
                <a:spcPts val="0"/>
              </a:spcAft>
              <a:buFontTx/>
              <a:buAutoNum type="arabicParenR"/>
              <a:defRPr/>
            </a:pPr>
            <a:r>
              <a:rPr lang="en-IN" dirty="0"/>
              <a:t>It clarifies goals, where you want to reach?</a:t>
            </a:r>
          </a:p>
          <a:p>
            <a:pPr marL="228600" indent="-228600" eaLnBrk="1" fontAlgn="auto" hangingPunct="1">
              <a:spcAft>
                <a:spcPts val="0"/>
              </a:spcAft>
              <a:buFontTx/>
              <a:buAutoNum type="arabicParenR"/>
              <a:defRPr/>
            </a:pPr>
            <a:r>
              <a:rPr lang="en-IN" dirty="0"/>
              <a:t>It aligns the team to achieve one targeted goal</a:t>
            </a:r>
          </a:p>
          <a:p>
            <a:pPr marL="228600" indent="-228600" eaLnBrk="1" fontAlgn="auto" hangingPunct="1">
              <a:spcAft>
                <a:spcPts val="0"/>
              </a:spcAft>
              <a:buFontTx/>
              <a:buAutoNum type="arabicParenR"/>
              <a:defRPr/>
            </a:pPr>
            <a:r>
              <a:rPr lang="en-IN" dirty="0"/>
              <a:t>It provides motivation to achieve that goal</a:t>
            </a:r>
          </a:p>
          <a:p>
            <a:pPr marL="228600" indent="-228600" eaLnBrk="1" fontAlgn="auto" hangingPunct="1">
              <a:spcAft>
                <a:spcPts val="0"/>
              </a:spcAft>
              <a:buFontTx/>
              <a:buAutoNum type="arabicParenR"/>
              <a:defRPr/>
            </a:pPr>
            <a:r>
              <a:rPr lang="en-IN" dirty="0"/>
              <a:t>It encourages learning through research</a:t>
            </a:r>
          </a:p>
          <a:p>
            <a:pPr marL="228600" indent="-228600" eaLnBrk="1" fontAlgn="auto" hangingPunct="1">
              <a:spcAft>
                <a:spcPts val="0"/>
              </a:spcAft>
              <a:buFontTx/>
              <a:buAutoNum type="arabicParenR"/>
              <a:defRPr/>
            </a:pPr>
            <a:r>
              <a:rPr lang="en-IN" dirty="0"/>
              <a:t>It also helps in identifying the existence of other opportunities</a:t>
            </a:r>
          </a:p>
          <a:p>
            <a:pPr marL="228600" indent="-228600" eaLnBrk="1" fontAlgn="auto" hangingPunct="1">
              <a:spcAft>
                <a:spcPts val="0"/>
              </a:spcAft>
              <a:buFontTx/>
              <a:buAutoNum type="arabicParenR"/>
              <a:defRPr/>
            </a:pPr>
            <a:r>
              <a:rPr lang="en-IN" dirty="0"/>
              <a:t>And that’s why it boosts the performance of not only the team but also the Organisation</a:t>
            </a:r>
          </a:p>
          <a:p>
            <a:pPr eaLnBrk="1" fontAlgn="auto" hangingPunct="1">
              <a:spcAft>
                <a:spcPts val="0"/>
              </a:spcAft>
              <a:defRPr/>
            </a:pPr>
            <a:endParaRPr lang="en-I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Shape 124">
            <a:extLst>
              <a:ext uri="{FF2B5EF4-FFF2-40B4-BE49-F238E27FC236}">
                <a16:creationId xmlns:a16="http://schemas.microsoft.com/office/drawing/2014/main" id="{C2540203-397A-4C73-B2D2-612222EC7BAB}"/>
              </a:ext>
            </a:extLst>
          </p:cNvPr>
          <p:cNvSpPr>
            <a:spLocks noGrp="1" noRot="1" noChangeAspect="1" noTextEdit="1"/>
          </p:cNvSpPr>
          <p:nvPr>
            <p:ph type="sldImg" idx="2"/>
          </p:nvPr>
        </p:nvSpPr>
        <p:spPr>
          <a:noFill/>
          <a:ln>
            <a:headEnd/>
            <a:tailEnd/>
          </a:ln>
        </p:spPr>
      </p:sp>
      <p:sp>
        <p:nvSpPr>
          <p:cNvPr id="60419" name="Shape 125">
            <a:extLst>
              <a:ext uri="{FF2B5EF4-FFF2-40B4-BE49-F238E27FC236}">
                <a16:creationId xmlns:a16="http://schemas.microsoft.com/office/drawing/2014/main" id="{AC9DA1FA-A8BA-48F3-A7BD-D12F1BC1BA12}"/>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Shape 143">
            <a:extLst>
              <a:ext uri="{FF2B5EF4-FFF2-40B4-BE49-F238E27FC236}">
                <a16:creationId xmlns:a16="http://schemas.microsoft.com/office/drawing/2014/main" id="{F0E7B694-8E22-4FC9-9FFC-8E031E8678D4}"/>
              </a:ext>
            </a:extLst>
          </p:cNvPr>
          <p:cNvSpPr>
            <a:spLocks noGrp="1" noRot="1" noChangeAspect="1" noTextEdit="1"/>
          </p:cNvSpPr>
          <p:nvPr>
            <p:ph type="sldImg" idx="2"/>
          </p:nvPr>
        </p:nvSpPr>
        <p:spPr>
          <a:noFill/>
          <a:ln>
            <a:headEnd/>
            <a:tailEnd/>
          </a:ln>
        </p:spPr>
      </p:sp>
      <p:sp>
        <p:nvSpPr>
          <p:cNvPr id="21507" name="Shape 144">
            <a:extLst>
              <a:ext uri="{FF2B5EF4-FFF2-40B4-BE49-F238E27FC236}">
                <a16:creationId xmlns:a16="http://schemas.microsoft.com/office/drawing/2014/main" id="{AA021670-6E9E-48EE-9BC3-96EFF8D2EEB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Shape 131">
            <a:extLst>
              <a:ext uri="{FF2B5EF4-FFF2-40B4-BE49-F238E27FC236}">
                <a16:creationId xmlns:a16="http://schemas.microsoft.com/office/drawing/2014/main" id="{A73271D9-7736-45CB-865C-E7D5380A5130}"/>
              </a:ext>
            </a:extLst>
          </p:cNvPr>
          <p:cNvSpPr>
            <a:spLocks noGrp="1" noRot="1" noChangeAspect="1" noTextEdit="1"/>
          </p:cNvSpPr>
          <p:nvPr>
            <p:ph type="sldImg" idx="2"/>
          </p:nvPr>
        </p:nvSpPr>
        <p:spPr>
          <a:noFill/>
          <a:ln>
            <a:headEnd/>
            <a:tailEnd/>
          </a:ln>
        </p:spPr>
      </p:sp>
      <p:sp>
        <p:nvSpPr>
          <p:cNvPr id="62467" name="Shape 132">
            <a:extLst>
              <a:ext uri="{FF2B5EF4-FFF2-40B4-BE49-F238E27FC236}">
                <a16:creationId xmlns:a16="http://schemas.microsoft.com/office/drawing/2014/main" id="{0E28940A-B2A5-4DF5-8796-D786C067E260}"/>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3E48E08-089B-4D7C-BFBA-12E7A888B918}"/>
              </a:ext>
            </a:extLst>
          </p:cNvPr>
          <p:cNvSpPr>
            <a:spLocks noGrp="1" noRot="1" noChangeAspect="1" noTextEdit="1"/>
          </p:cNvSpPr>
          <p:nvPr>
            <p:ph type="sldImg"/>
          </p:nvPr>
        </p:nvSpPr>
        <p:spPr>
          <a:ln>
            <a:headEnd/>
            <a:tailEnd/>
          </a:ln>
        </p:spPr>
      </p:sp>
      <p:sp>
        <p:nvSpPr>
          <p:cNvPr id="65539" name="Notes Placeholder 2">
            <a:extLst>
              <a:ext uri="{FF2B5EF4-FFF2-40B4-BE49-F238E27FC236}">
                <a16:creationId xmlns:a16="http://schemas.microsoft.com/office/drawing/2014/main" id="{CCBC25AE-AB34-4165-8E59-40C8186A067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Creative thinking is nothing but finding a unique solution to a problem which others can not imagine of. Give examples.</a:t>
            </a:r>
          </a:p>
          <a:p>
            <a:pPr eaLnBrk="1" hangingPunct="1">
              <a:spcBef>
                <a:spcPct val="0"/>
              </a:spcBef>
            </a:pPr>
            <a:endParaRPr lang="en-I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7BF1E70-0A68-4966-BBA8-C33CCFD3187E}"/>
              </a:ext>
            </a:extLst>
          </p:cNvPr>
          <p:cNvSpPr>
            <a:spLocks noGrp="1" noRot="1" noChangeAspect="1" noTextEdit="1"/>
          </p:cNvSpPr>
          <p:nvPr>
            <p:ph type="sldImg"/>
          </p:nvPr>
        </p:nvSpPr>
        <p:spPr>
          <a:ln>
            <a:headEnd/>
            <a:tailEnd/>
          </a:ln>
        </p:spPr>
      </p:sp>
      <p:sp>
        <p:nvSpPr>
          <p:cNvPr id="67587" name="Notes Placeholder 2">
            <a:extLst>
              <a:ext uri="{FF2B5EF4-FFF2-40B4-BE49-F238E27FC236}">
                <a16:creationId xmlns:a16="http://schemas.microsoft.com/office/drawing/2014/main" id="{9A3063CB-CA3C-41C6-A706-25B2938F92FA}"/>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US" altLang="en-US"/>
              <a:t>https://youtu.be/zO2LdDpx-Tc</a:t>
            </a:r>
          </a:p>
          <a:p>
            <a:pPr eaLnBrk="1" hangingPunct="1">
              <a:spcBef>
                <a:spcPct val="0"/>
              </a:spcBef>
              <a:buFontTx/>
              <a:buNone/>
            </a:pPr>
            <a:endParaRPr lang="en-US" altLang="en-US"/>
          </a:p>
          <a:p>
            <a:pPr eaLnBrk="1" hangingPunct="1">
              <a:spcBef>
                <a:spcPct val="0"/>
              </a:spcBef>
              <a:buFontTx/>
              <a:buNone/>
            </a:pPr>
            <a:r>
              <a:rPr lang="en-US" altLang="en-US"/>
              <a:t>Debrief: Ask questions such as</a:t>
            </a:r>
          </a:p>
          <a:p>
            <a:pPr eaLnBrk="1" hangingPunct="1">
              <a:spcBef>
                <a:spcPct val="0"/>
              </a:spcBef>
            </a:pPr>
            <a:r>
              <a:rPr lang="en-US" altLang="en-US"/>
              <a:t>What other ways you learned to improve you creative thinking?</a:t>
            </a:r>
          </a:p>
          <a:p>
            <a:pPr eaLnBrk="1" hangingPunct="1">
              <a:spcBef>
                <a:spcPct val="0"/>
              </a:spcBef>
            </a:pPr>
            <a:r>
              <a:rPr lang="en-US" altLang="en-US"/>
              <a:t>How will you apply creative thinking in your daily life?</a:t>
            </a:r>
          </a:p>
          <a:p>
            <a:pPr eaLnBrk="1" hangingPunct="1">
              <a:spcBef>
                <a:spcPct val="0"/>
              </a:spcBef>
              <a:buFontTx/>
              <a:buNone/>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BD33109-AE66-44FA-A575-108993EA60FA}"/>
              </a:ext>
            </a:extLst>
          </p:cNvPr>
          <p:cNvSpPr>
            <a:spLocks noGrp="1" noRot="1" noChangeAspect="1" noTextEdit="1"/>
          </p:cNvSpPr>
          <p:nvPr>
            <p:ph type="sldImg"/>
          </p:nvPr>
        </p:nvSpPr>
        <p:spPr>
          <a:ln>
            <a:headEnd/>
            <a:tailEnd/>
          </a:ln>
        </p:spPr>
      </p:sp>
      <p:sp>
        <p:nvSpPr>
          <p:cNvPr id="71683" name="Notes Placeholder 2">
            <a:extLst>
              <a:ext uri="{FF2B5EF4-FFF2-40B4-BE49-F238E27FC236}">
                <a16:creationId xmlns:a16="http://schemas.microsoft.com/office/drawing/2014/main" id="{7137EDC7-93CB-470D-BA39-1F5738442B8E}"/>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Explain the 5 step process of thinking creatively</a:t>
            </a:r>
          </a:p>
          <a:p>
            <a:pPr eaLnBrk="1" hangingPunct="1">
              <a:spcBef>
                <a:spcPct val="0"/>
              </a:spcBef>
            </a:pPr>
            <a:endParaRPr lang="en-I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826B2AEC-A463-4DA2-8895-4992F62B733F}"/>
              </a:ext>
            </a:extLst>
          </p:cNvPr>
          <p:cNvSpPr>
            <a:spLocks noGrp="1" noRot="1" noChangeAspect="1" noTextEdit="1"/>
          </p:cNvSpPr>
          <p:nvPr>
            <p:ph type="sldImg"/>
          </p:nvPr>
        </p:nvSpPr>
        <p:spPr>
          <a:ln>
            <a:headEnd/>
            <a:tailEnd/>
          </a:ln>
        </p:spPr>
      </p:sp>
      <p:sp>
        <p:nvSpPr>
          <p:cNvPr id="73731" name="Notes Placeholder 2">
            <a:extLst>
              <a:ext uri="{FF2B5EF4-FFF2-40B4-BE49-F238E27FC236}">
                <a16:creationId xmlns:a16="http://schemas.microsoft.com/office/drawing/2014/main" id="{7D4CF031-0480-4B22-8C4B-E14122245DA7}"/>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US" altLang="en-US"/>
              <a:t>Solution: The answer is to cut the cake twice on top (once in either direction) and once horizontally through the middle.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E51B746-9F86-4B1E-B7AB-042AC59AB744}"/>
              </a:ext>
            </a:extLst>
          </p:cNvPr>
          <p:cNvSpPr>
            <a:spLocks noGrp="1" noRot="1" noChangeAspect="1" noTextEdit="1"/>
          </p:cNvSpPr>
          <p:nvPr>
            <p:ph type="sldImg"/>
          </p:nvPr>
        </p:nvSpPr>
        <p:spPr>
          <a:ln>
            <a:headEnd/>
            <a:tailEnd/>
          </a:ln>
        </p:spPr>
      </p:sp>
      <p:sp>
        <p:nvSpPr>
          <p:cNvPr id="75779" name="Notes Placeholder 2">
            <a:extLst>
              <a:ext uri="{FF2B5EF4-FFF2-40B4-BE49-F238E27FC236}">
                <a16:creationId xmlns:a16="http://schemas.microsoft.com/office/drawing/2014/main" id="{47582DC1-0815-4650-B6C4-ACE561B3F50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The trick is to think in 3 dimensions! You can use the 6 matches to form a tetrahedron which has 4 faces, each of which is an equilateral triangle.</a:t>
            </a:r>
          </a:p>
          <a:p>
            <a:pPr eaLnBrk="1" hangingPunct="1">
              <a:spcBef>
                <a:spcPct val="0"/>
              </a:spcBef>
            </a:pPr>
            <a:endParaRPr lang="en-I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47BC813-89BD-42AC-8F03-8929FE9E80A9}"/>
              </a:ext>
            </a:extLst>
          </p:cNvPr>
          <p:cNvSpPr>
            <a:spLocks noGrp="1" noRot="1" noChangeAspect="1" noTextEdit="1"/>
          </p:cNvSpPr>
          <p:nvPr>
            <p:ph type="sldImg"/>
          </p:nvPr>
        </p:nvSpPr>
        <p:spPr>
          <a:ln>
            <a:headEnd/>
            <a:tailEnd/>
          </a:ln>
        </p:spPr>
      </p:sp>
      <p:sp>
        <p:nvSpPr>
          <p:cNvPr id="77827" name="Notes Placeholder 2">
            <a:extLst>
              <a:ext uri="{FF2B5EF4-FFF2-40B4-BE49-F238E27FC236}">
                <a16:creationId xmlns:a16="http://schemas.microsoft.com/office/drawing/2014/main" id="{5A23CA5C-63BF-4559-B03B-899132ABCCBB}"/>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 Ask question to students:</a:t>
            </a:r>
          </a:p>
          <a:p>
            <a:pPr eaLnBrk="1" hangingPunct="1">
              <a:spcBef>
                <a:spcPct val="0"/>
              </a:spcBef>
            </a:pPr>
            <a:endParaRPr lang="en-IN" altLang="en-US"/>
          </a:p>
          <a:p>
            <a:pPr eaLnBrk="1" hangingPunct="1">
              <a:spcBef>
                <a:spcPct val="0"/>
              </a:spcBef>
            </a:pPr>
            <a:r>
              <a:rPr lang="en-IN" altLang="en-US"/>
              <a:t> Think back to how you were solving the puzzle. Did you solve it by trial and error or did you think through a strategy? Spend 30 seconds thinking about how you solved it and what changes in your thoughts you needed have to get you there.</a:t>
            </a:r>
          </a:p>
          <a:p>
            <a:pPr eaLnBrk="1" hangingPunct="1">
              <a:spcBef>
                <a:spcPct val="0"/>
              </a:spcBef>
            </a:pPr>
            <a:r>
              <a:rPr lang="en-IN" altLang="en-US"/>
              <a:t>The beauty of this nine-dot puzzle is that you literally have to "</a:t>
            </a:r>
            <a:r>
              <a:rPr lang="en-IN" altLang="en-US" b="1"/>
              <a:t>think out of the box</a:t>
            </a:r>
            <a:r>
              <a:rPr lang="en-IN" altLang="en-US"/>
              <a:t>" to solve the puzzle. Your pencil or mouse must go outside the box of the dots to be able to solve it.</a:t>
            </a:r>
            <a:br>
              <a:rPr lang="en-IN" altLang="en-US"/>
            </a:br>
            <a:br>
              <a:rPr lang="en-IN" altLang="en-US"/>
            </a:br>
            <a:r>
              <a:rPr lang="en-IN" altLang="en-US"/>
              <a:t>The most frequent difficulty people have with this puzzle is that they try to draw all the lines within the dots and they do not initially want to draw lines outside it because: There is nothing outside the set of dots to associate to. There are no dots to join a line to outside the puzzle so they assume a boundary exists.</a:t>
            </a:r>
          </a:p>
          <a:p>
            <a:pPr eaLnBrk="1" hangingPunct="1">
              <a:spcBef>
                <a:spcPct val="0"/>
              </a:spcBef>
            </a:pPr>
            <a:r>
              <a:rPr lang="en-IN" altLang="en-US"/>
              <a:t>It is assumed that doing this is outside the scope of the problem, even though the problem definition does not say you are not allowed to.</a:t>
            </a:r>
          </a:p>
          <a:p>
            <a:pPr eaLnBrk="1" hangingPunct="1">
              <a:spcBef>
                <a:spcPct val="0"/>
              </a:spcBef>
            </a:pPr>
            <a:r>
              <a:rPr lang="en-IN" altLang="en-US"/>
              <a:t>You are so close to doing it that you keep trying the same way but harder.</a:t>
            </a:r>
          </a:p>
          <a:p>
            <a:pPr eaLnBrk="1" hangingPunct="1">
              <a:spcBef>
                <a:spcPct val="0"/>
              </a:spcBef>
            </a:pPr>
            <a:endParaRPr lang="en-IN" altLang="en-US"/>
          </a:p>
          <a:p>
            <a:pPr eaLnBrk="1" hangingPunct="1">
              <a:spcBef>
                <a:spcPct val="0"/>
              </a:spcBef>
            </a:pPr>
            <a:r>
              <a:rPr lang="en-IN" altLang="en-US"/>
              <a:t>The solution to this problem requires that you "think out of the box" in order to solve it.</a:t>
            </a:r>
          </a:p>
          <a:p>
            <a:pPr eaLnBrk="1" hangingPunct="1">
              <a:spcBef>
                <a:spcPct val="0"/>
              </a:spcBef>
            </a:pPr>
            <a:endParaRPr lang="en-IN" altLang="en-US"/>
          </a:p>
          <a:p>
            <a:pPr eaLnBrk="1" hangingPunct="1">
              <a:spcBef>
                <a:spcPct val="0"/>
              </a:spcBef>
            </a:pPr>
            <a:endParaRPr lang="en-I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Shape 241">
            <a:extLst>
              <a:ext uri="{FF2B5EF4-FFF2-40B4-BE49-F238E27FC236}">
                <a16:creationId xmlns:a16="http://schemas.microsoft.com/office/drawing/2014/main" id="{E39237AD-E5C9-41C4-9489-DDEC38BFB7AB}"/>
              </a:ext>
            </a:extLst>
          </p:cNvPr>
          <p:cNvSpPr>
            <a:spLocks noGrp="1" noRot="1" noChangeAspect="1" noTextEdit="1"/>
          </p:cNvSpPr>
          <p:nvPr>
            <p:ph type="sldImg" idx="2"/>
          </p:nvPr>
        </p:nvSpPr>
        <p:spPr>
          <a:noFill/>
          <a:ln>
            <a:headEnd/>
            <a:tailEnd/>
          </a:ln>
        </p:spPr>
      </p:sp>
      <p:sp>
        <p:nvSpPr>
          <p:cNvPr id="79875" name="Shape 242">
            <a:extLst>
              <a:ext uri="{FF2B5EF4-FFF2-40B4-BE49-F238E27FC236}">
                <a16:creationId xmlns:a16="http://schemas.microsoft.com/office/drawing/2014/main" id="{15E02091-D09E-4B8D-9A9F-ADF354F15EB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Explain the simple ways to improve creative thinking. For example, playing Sudoku, chess, asking questions are some tricks which you can use in your daily life.</a:t>
            </a:r>
          </a:p>
          <a:p>
            <a:pPr eaLnBrk="1" hangingPunct="1">
              <a:spcBef>
                <a:spcPct val="0"/>
              </a:spcBef>
              <a:buFontTx/>
              <a:buNone/>
            </a:pP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48938A4D-78A7-4BFE-92D7-AEECB941C0B4}"/>
              </a:ext>
            </a:extLst>
          </p:cNvPr>
          <p:cNvSpPr>
            <a:spLocks noGrp="1" noRot="1" noChangeAspect="1" noTextEdit="1"/>
          </p:cNvSpPr>
          <p:nvPr>
            <p:ph type="sldImg"/>
          </p:nvPr>
        </p:nvSpPr>
        <p:spPr>
          <a:ln>
            <a:headEnd/>
            <a:tailEnd/>
          </a:ln>
        </p:spPr>
      </p:sp>
      <p:sp>
        <p:nvSpPr>
          <p:cNvPr id="82947" name="Notes Placeholder 2">
            <a:extLst>
              <a:ext uri="{FF2B5EF4-FFF2-40B4-BE49-F238E27FC236}">
                <a16:creationId xmlns:a16="http://schemas.microsoft.com/office/drawing/2014/main" id="{8AF9A8C9-35A2-45C1-A65A-0269D6BED32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Explain the concept of brainstorming. That is encouraging people to come up with different and creative ideas</a:t>
            </a:r>
          </a:p>
          <a:p>
            <a:pPr eaLnBrk="1" hangingPunct="1">
              <a:spcBef>
                <a:spcPct val="0"/>
              </a:spcBef>
            </a:pPr>
            <a:endParaRPr lang="en-I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Shape 241">
            <a:extLst>
              <a:ext uri="{FF2B5EF4-FFF2-40B4-BE49-F238E27FC236}">
                <a16:creationId xmlns:a16="http://schemas.microsoft.com/office/drawing/2014/main" id="{45B13350-52CB-47A9-B3B5-402D6B047AB0}"/>
              </a:ext>
            </a:extLst>
          </p:cNvPr>
          <p:cNvSpPr>
            <a:spLocks noGrp="1" noRot="1" noChangeAspect="1" noTextEdit="1"/>
          </p:cNvSpPr>
          <p:nvPr>
            <p:ph type="sldImg" idx="2"/>
          </p:nvPr>
        </p:nvSpPr>
        <p:spPr>
          <a:noFill/>
          <a:ln>
            <a:headEnd/>
            <a:tailEnd/>
          </a:ln>
        </p:spPr>
      </p:sp>
      <p:sp>
        <p:nvSpPr>
          <p:cNvPr id="84995" name="Shape 242">
            <a:extLst>
              <a:ext uri="{FF2B5EF4-FFF2-40B4-BE49-F238E27FC236}">
                <a16:creationId xmlns:a16="http://schemas.microsoft.com/office/drawing/2014/main" id="{3F9EBBF0-11B6-4014-94AC-6195029D8D87}"/>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There is a structure process while doing brainstorming which you should follow that is:</a:t>
            </a:r>
          </a:p>
          <a:p>
            <a:pPr eaLnBrk="1" hangingPunct="1">
              <a:spcBef>
                <a:spcPct val="0"/>
              </a:spcBef>
            </a:pPr>
            <a:r>
              <a:rPr lang="en-IN" altLang="en-US"/>
              <a:t> Before you start a brainstorming, first have a clear agenda what you want to discuss to be on track</a:t>
            </a:r>
          </a:p>
          <a:p>
            <a:pPr eaLnBrk="1" hangingPunct="1">
              <a:spcBef>
                <a:spcPct val="0"/>
              </a:spcBef>
            </a:pPr>
            <a:r>
              <a:rPr lang="en-IN" altLang="en-US"/>
              <a:t> One should encourage everyone to share their ideas freely without any criticism</a:t>
            </a:r>
          </a:p>
          <a:p>
            <a:pPr eaLnBrk="1" hangingPunct="1">
              <a:spcBef>
                <a:spcPct val="0"/>
              </a:spcBef>
            </a:pPr>
            <a:r>
              <a:rPr lang="en-IN" altLang="en-US"/>
              <a:t>One need to make sure that everyone is participating</a:t>
            </a:r>
          </a:p>
          <a:p>
            <a:pPr eaLnBrk="1" hangingPunct="1">
              <a:spcBef>
                <a:spcPct val="0"/>
              </a:spcBef>
            </a:pPr>
            <a:r>
              <a:rPr lang="en-IN" altLang="en-US"/>
              <a:t>One should encourage developing each other’s shared ideas</a:t>
            </a:r>
          </a:p>
          <a:p>
            <a:pPr eaLnBrk="1" hangingPunct="1">
              <a:spcBef>
                <a:spcPct val="0"/>
              </a:spcBef>
            </a:pPr>
            <a:r>
              <a:rPr lang="en-IN" altLang="en-US"/>
              <a:t>One should not spend too much time on discussing only one idea</a:t>
            </a:r>
          </a:p>
          <a:p>
            <a:pPr eaLnBrk="1" hangingPunct="1">
              <a:spcBef>
                <a:spcPct val="0"/>
              </a:spcBef>
            </a:pPr>
            <a:endParaRPr lang="en-IN" altLang="en-US"/>
          </a:p>
          <a:p>
            <a:pPr eaLnBrk="1" hangingPunct="1">
              <a:spcBef>
                <a:spcPct val="0"/>
              </a:spcBef>
            </a:pPr>
            <a:endParaRPr lang="en-IN" altLang="en-US"/>
          </a:p>
          <a:p>
            <a:pPr eaLnBrk="1" hangingPunct="1">
              <a:spcBef>
                <a:spcPct val="0"/>
              </a:spcBef>
            </a:pPr>
            <a:endParaRPr lang="en-IN" altLang="en-US"/>
          </a:p>
          <a:p>
            <a:pPr eaLnBrk="1" hangingPunct="1">
              <a:spcBef>
                <a:spcPct val="0"/>
              </a:spcBef>
              <a:buFontTx/>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241">
            <a:extLst>
              <a:ext uri="{FF2B5EF4-FFF2-40B4-BE49-F238E27FC236}">
                <a16:creationId xmlns:a16="http://schemas.microsoft.com/office/drawing/2014/main" id="{6748B7C0-C05C-490D-B322-B2828DC2175C}"/>
              </a:ext>
            </a:extLst>
          </p:cNvPr>
          <p:cNvSpPr>
            <a:spLocks noGrp="1" noRot="1" noChangeAspect="1" noTextEdit="1"/>
          </p:cNvSpPr>
          <p:nvPr>
            <p:ph type="sldImg" idx="2"/>
          </p:nvPr>
        </p:nvSpPr>
        <p:spPr>
          <a:noFill/>
          <a:ln>
            <a:headEnd/>
            <a:tailEnd/>
          </a:ln>
        </p:spPr>
      </p:sp>
      <p:sp>
        <p:nvSpPr>
          <p:cNvPr id="23555" name="Shape 242">
            <a:extLst>
              <a:ext uri="{FF2B5EF4-FFF2-40B4-BE49-F238E27FC236}">
                <a16:creationId xmlns:a16="http://schemas.microsoft.com/office/drawing/2014/main" id="{FF8B905A-360E-4D89-B7D9-C36360B1334B}"/>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Shape 143">
            <a:extLst>
              <a:ext uri="{FF2B5EF4-FFF2-40B4-BE49-F238E27FC236}">
                <a16:creationId xmlns:a16="http://schemas.microsoft.com/office/drawing/2014/main" id="{C37E5CB5-F193-41FD-9C2B-6127635CB6F2}"/>
              </a:ext>
            </a:extLst>
          </p:cNvPr>
          <p:cNvSpPr>
            <a:spLocks noGrp="1" noRot="1" noChangeAspect="1" noTextEdit="1"/>
          </p:cNvSpPr>
          <p:nvPr>
            <p:ph type="sldImg" idx="2"/>
          </p:nvPr>
        </p:nvSpPr>
        <p:spPr>
          <a:noFill/>
          <a:ln>
            <a:headEnd/>
            <a:tailEnd/>
          </a:ln>
        </p:spPr>
      </p:sp>
      <p:sp>
        <p:nvSpPr>
          <p:cNvPr id="89091" name="Shape 144">
            <a:extLst>
              <a:ext uri="{FF2B5EF4-FFF2-40B4-BE49-F238E27FC236}">
                <a16:creationId xmlns:a16="http://schemas.microsoft.com/office/drawing/2014/main" id="{799220AE-D521-48AA-9111-2FE7F86508E7}"/>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BD9D0304-A554-4D92-BE0B-CF1BC155979B}"/>
              </a:ext>
            </a:extLst>
          </p:cNvPr>
          <p:cNvSpPr>
            <a:spLocks noGrp="1" noRot="1" noChangeAspect="1" noTextEdit="1"/>
          </p:cNvSpPr>
          <p:nvPr>
            <p:ph type="sldImg"/>
          </p:nvPr>
        </p:nvSpPr>
        <p:spPr>
          <a:ln>
            <a:headEnd/>
            <a:tailEnd/>
          </a:ln>
        </p:spPr>
      </p:sp>
      <p:sp>
        <p:nvSpPr>
          <p:cNvPr id="91139" name="Notes Placeholder 2">
            <a:extLst>
              <a:ext uri="{FF2B5EF4-FFF2-40B4-BE49-F238E27FC236}">
                <a16:creationId xmlns:a16="http://schemas.microsoft.com/office/drawing/2014/main" id="{8B6F09BB-116A-4633-A5B3-82443BE3B02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Explain the concept of Six Thinking Hats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Shape 241">
            <a:extLst>
              <a:ext uri="{FF2B5EF4-FFF2-40B4-BE49-F238E27FC236}">
                <a16:creationId xmlns:a16="http://schemas.microsoft.com/office/drawing/2014/main" id="{73D73F90-4592-4EFD-B09A-0204F268BD4B}"/>
              </a:ext>
            </a:extLst>
          </p:cNvPr>
          <p:cNvSpPr>
            <a:spLocks noGrp="1" noRot="1" noChangeAspect="1" noTextEdit="1"/>
          </p:cNvSpPr>
          <p:nvPr>
            <p:ph type="sldImg" idx="2"/>
          </p:nvPr>
        </p:nvSpPr>
        <p:spPr>
          <a:noFill/>
          <a:ln>
            <a:headEnd/>
            <a:tailEnd/>
          </a:ln>
        </p:spPr>
      </p:sp>
      <p:sp>
        <p:nvSpPr>
          <p:cNvPr id="93187" name="Shape 242">
            <a:extLst>
              <a:ext uri="{FF2B5EF4-FFF2-40B4-BE49-F238E27FC236}">
                <a16:creationId xmlns:a16="http://schemas.microsoft.com/office/drawing/2014/main" id="{66F03BAE-244B-4A25-9CD4-D00D81375006}"/>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Six Thinking Hats is a powerful technique for creative thinking introduced by Dr. Edward de Bono. In this technique, as a person wears different coloured hats, he/she is required to think from the particular perspective that is associated with that hat.</a:t>
            </a:r>
          </a:p>
          <a:p>
            <a:pPr eaLnBrk="1" hangingPunct="1">
              <a:spcBef>
                <a:spcPct val="0"/>
              </a:spcBef>
              <a:buFontTx/>
              <a:buNone/>
            </a:pPr>
            <a:r>
              <a:rPr lang="en-IN" altLang="en-US"/>
              <a:t>This parallel thinking approach forces each of the participants in a team meeting or focus group to adopt the particular thinking style represented by each coloured hat.  </a:t>
            </a:r>
          </a:p>
          <a:p>
            <a:pPr eaLnBrk="1" hangingPunct="1">
              <a:spcBef>
                <a:spcPct val="0"/>
              </a:spcBef>
              <a:buFontTx/>
              <a:buNone/>
            </a:pPr>
            <a:r>
              <a:rPr lang="en-IN" altLang="en-US"/>
              <a:t> </a:t>
            </a:r>
          </a:p>
          <a:p>
            <a:pPr eaLnBrk="1" hangingPunct="1">
              <a:spcBef>
                <a:spcPct val="0"/>
              </a:spcBef>
              <a:buFontTx/>
              <a:buNone/>
            </a:pPr>
            <a:r>
              <a:rPr lang="en-IN" altLang="en-US"/>
              <a:t>For example,   When wearing the RED hat a person will state what he or she feels about a particular situation. When wearing the YELLOW hat a person is compelled to think about the positive aspects of a topic or situation  The GREEN hat compels people to adopt a creative thinking focus. WIGHT represent factual information, BLACK represents the things which can go wrong, BLUE hat manages the process and ask for conclusions and decision.</a:t>
            </a:r>
          </a:p>
          <a:p>
            <a:pPr eaLnBrk="1" hangingPunct="1">
              <a:spcBef>
                <a:spcPct val="0"/>
              </a:spcBef>
              <a:buFontTx/>
              <a:buNone/>
            </a:pPr>
            <a:r>
              <a:rPr lang="en-IN" altLang="en-US"/>
              <a:t> </a:t>
            </a: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143">
            <a:extLst>
              <a:ext uri="{FF2B5EF4-FFF2-40B4-BE49-F238E27FC236}">
                <a16:creationId xmlns:a16="http://schemas.microsoft.com/office/drawing/2014/main" id="{C0CBA4A2-2E62-450E-983A-F3615078B655}"/>
              </a:ext>
            </a:extLst>
          </p:cNvPr>
          <p:cNvSpPr>
            <a:spLocks noGrp="1" noRot="1" noChangeAspect="1" noTextEdit="1"/>
          </p:cNvSpPr>
          <p:nvPr>
            <p:ph type="sldImg" idx="2"/>
          </p:nvPr>
        </p:nvSpPr>
        <p:spPr>
          <a:noFill/>
          <a:ln>
            <a:headEnd/>
            <a:tailEnd/>
          </a:ln>
        </p:spPr>
      </p:sp>
      <p:sp>
        <p:nvSpPr>
          <p:cNvPr id="99331" name="Shape 144">
            <a:extLst>
              <a:ext uri="{FF2B5EF4-FFF2-40B4-BE49-F238E27FC236}">
                <a16:creationId xmlns:a16="http://schemas.microsoft.com/office/drawing/2014/main" id="{E133C2B7-82B4-43F0-9B16-E26D465EBEFC}"/>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US" altLang="en-US"/>
              <a:t>Every problem can be analysed by viewing it from many different perspectives.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DA782A3C-8BE5-4533-A4B8-EF56248D54C2}"/>
              </a:ext>
            </a:extLst>
          </p:cNvPr>
          <p:cNvSpPr>
            <a:spLocks noGrp="1" noRot="1" noChangeAspect="1" noTextEdit="1"/>
          </p:cNvSpPr>
          <p:nvPr>
            <p:ph type="sldImg"/>
          </p:nvPr>
        </p:nvSpPr>
        <p:spPr>
          <a:ln>
            <a:headEnd/>
            <a:tailEnd/>
          </a:ln>
        </p:spPr>
      </p:sp>
      <p:sp>
        <p:nvSpPr>
          <p:cNvPr id="101379" name="Notes Placeholder 2">
            <a:extLst>
              <a:ext uri="{FF2B5EF4-FFF2-40B4-BE49-F238E27FC236}">
                <a16:creationId xmlns:a16="http://schemas.microsoft.com/office/drawing/2014/main" id="{3BB71CA6-6997-4792-8C07-8322D66DDDA9}"/>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Importance of creative thinking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50" name="Shape 143">
            <a:extLst>
              <a:ext uri="{FF2B5EF4-FFF2-40B4-BE49-F238E27FC236}">
                <a16:creationId xmlns:a16="http://schemas.microsoft.com/office/drawing/2014/main" id="{2BDF6A9F-9C5C-407A-A9CC-D4B7331242A2}"/>
              </a:ext>
            </a:extLst>
          </p:cNvPr>
          <p:cNvSpPr>
            <a:spLocks noGrp="1" noRot="1" noChangeAspect="1" noTextEdit="1"/>
          </p:cNvSpPr>
          <p:nvPr>
            <p:ph type="sldImg" idx="2"/>
          </p:nvPr>
        </p:nvSpPr>
        <p:spPr>
          <a:noFill/>
          <a:ln>
            <a:headEnd/>
            <a:tailEnd/>
          </a:ln>
        </p:spPr>
      </p:sp>
      <p:sp>
        <p:nvSpPr>
          <p:cNvPr id="104451" name="Shape 144">
            <a:extLst>
              <a:ext uri="{FF2B5EF4-FFF2-40B4-BE49-F238E27FC236}">
                <a16:creationId xmlns:a16="http://schemas.microsoft.com/office/drawing/2014/main" id="{DCCF056E-772C-4E98-AEE5-08B03F20E1BD}"/>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124">
            <a:extLst>
              <a:ext uri="{FF2B5EF4-FFF2-40B4-BE49-F238E27FC236}">
                <a16:creationId xmlns:a16="http://schemas.microsoft.com/office/drawing/2014/main" id="{EE655EFC-A2B1-4836-9158-9A7A09FF06BD}"/>
              </a:ext>
            </a:extLst>
          </p:cNvPr>
          <p:cNvSpPr>
            <a:spLocks noGrp="1" noRot="1" noChangeAspect="1" noTextEdit="1"/>
          </p:cNvSpPr>
          <p:nvPr>
            <p:ph type="sldImg" idx="2"/>
          </p:nvPr>
        </p:nvSpPr>
        <p:spPr>
          <a:noFill/>
          <a:ln>
            <a:headEnd/>
            <a:tailEnd/>
          </a:ln>
        </p:spPr>
      </p:sp>
      <p:sp>
        <p:nvSpPr>
          <p:cNvPr id="106499" name="Shape 125">
            <a:extLst>
              <a:ext uri="{FF2B5EF4-FFF2-40B4-BE49-F238E27FC236}">
                <a16:creationId xmlns:a16="http://schemas.microsoft.com/office/drawing/2014/main" id="{2CB89EBB-6CA5-4350-A988-BBBB1CB25587}"/>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1F647763-E9B3-4C8E-9E7A-1C81F4BCA163}"/>
              </a:ext>
            </a:extLst>
          </p:cNvPr>
          <p:cNvSpPr>
            <a:spLocks noGrp="1" noRot="1" noChangeAspect="1" noTextEdit="1"/>
          </p:cNvSpPr>
          <p:nvPr>
            <p:ph type="sldImg"/>
          </p:nvPr>
        </p:nvSpPr>
        <p:spPr>
          <a:ln>
            <a:headEnd/>
            <a:tailEnd/>
          </a:ln>
        </p:spPr>
      </p:sp>
      <p:sp>
        <p:nvSpPr>
          <p:cNvPr id="108547" name="Notes Placeholder 2">
            <a:extLst>
              <a:ext uri="{FF2B5EF4-FFF2-40B4-BE49-F238E27FC236}">
                <a16:creationId xmlns:a16="http://schemas.microsoft.com/office/drawing/2014/main" id="{2DD31F2F-6769-4D20-A150-0B10FEDEEB9D}"/>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Explain the two definitions. Critical thinking is objective analysis of facts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709CCBE0-6E13-4688-8969-9C9F62C38423}"/>
              </a:ext>
            </a:extLst>
          </p:cNvPr>
          <p:cNvSpPr>
            <a:spLocks noGrp="1" noRot="1" noChangeAspect="1" noTextEdit="1"/>
          </p:cNvSpPr>
          <p:nvPr>
            <p:ph type="sldImg"/>
          </p:nvPr>
        </p:nvSpPr>
        <p:spPr>
          <a:ln>
            <a:headEnd/>
            <a:tailEnd/>
          </a:ln>
        </p:spPr>
      </p:sp>
      <p:sp>
        <p:nvSpPr>
          <p:cNvPr id="110595" name="Notes Placeholder 2">
            <a:extLst>
              <a:ext uri="{FF2B5EF4-FFF2-40B4-BE49-F238E27FC236}">
                <a16:creationId xmlns:a16="http://schemas.microsoft.com/office/drawing/2014/main" id="{DB35BA68-CAF6-4D7C-A8CB-9AD9ECF91DD9}"/>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What exactly is critical thinking?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241">
            <a:extLst>
              <a:ext uri="{FF2B5EF4-FFF2-40B4-BE49-F238E27FC236}">
                <a16:creationId xmlns:a16="http://schemas.microsoft.com/office/drawing/2014/main" id="{6A54D257-4412-4728-85B7-BC9AC1E50FBC}"/>
              </a:ext>
            </a:extLst>
          </p:cNvPr>
          <p:cNvSpPr>
            <a:spLocks noGrp="1" noRot="1" noChangeAspect="1" noTextEdit="1"/>
          </p:cNvSpPr>
          <p:nvPr>
            <p:ph type="sldImg" idx="2"/>
          </p:nvPr>
        </p:nvSpPr>
        <p:spPr>
          <a:noFill/>
          <a:ln>
            <a:headEnd/>
            <a:tailEnd/>
          </a:ln>
        </p:spPr>
      </p:sp>
      <p:sp>
        <p:nvSpPr>
          <p:cNvPr id="112643" name="Shape 242">
            <a:extLst>
              <a:ext uri="{FF2B5EF4-FFF2-40B4-BE49-F238E27FC236}">
                <a16:creationId xmlns:a16="http://schemas.microsoft.com/office/drawing/2014/main" id="{0CF0C33E-03BA-46F1-965D-9F76FA6A4DB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Critical Thinking is higher order thinking that means Analysing, evaluating and creating.</a:t>
            </a:r>
          </a:p>
          <a:p>
            <a:pPr eaLnBrk="1" hangingPunct="1">
              <a:spcBef>
                <a:spcPct val="0"/>
              </a:spcBef>
              <a:buFontTx/>
              <a:buNone/>
            </a:pPr>
            <a:r>
              <a:rPr lang="en-IN" altLang="en-US"/>
              <a:t>Remembering: recalling information, recognising, listing, describing, retrieving, naming, finding information</a:t>
            </a:r>
          </a:p>
          <a:p>
            <a:pPr eaLnBrk="1" hangingPunct="1">
              <a:spcBef>
                <a:spcPct val="0"/>
              </a:spcBef>
              <a:buFontTx/>
              <a:buNone/>
            </a:pPr>
            <a:r>
              <a:rPr lang="en-IN" altLang="en-US"/>
              <a:t>Understanding: Explaining ideas or concept, interpreting, summarising, paraphrasing, classifying, explaining</a:t>
            </a:r>
          </a:p>
          <a:p>
            <a:pPr eaLnBrk="1" hangingPunct="1">
              <a:spcBef>
                <a:spcPct val="0"/>
              </a:spcBef>
              <a:buFontTx/>
              <a:buNone/>
            </a:pPr>
            <a:r>
              <a:rPr lang="en-IN" altLang="en-US"/>
              <a:t>Applying: using information in other familiar situation, implementing, carry out, executing</a:t>
            </a:r>
          </a:p>
          <a:p>
            <a:pPr eaLnBrk="1" hangingPunct="1">
              <a:spcBef>
                <a:spcPct val="0"/>
              </a:spcBef>
              <a:buFontTx/>
              <a:buNone/>
            </a:pPr>
            <a:r>
              <a:rPr lang="en-IN" altLang="en-US"/>
              <a:t>Analysing: Breaking information into parts to explore relationships, organising, deconstructing,</a:t>
            </a:r>
          </a:p>
          <a:p>
            <a:pPr eaLnBrk="1" hangingPunct="1">
              <a:spcBef>
                <a:spcPct val="0"/>
              </a:spcBef>
              <a:buFontTx/>
              <a:buNone/>
            </a:pPr>
            <a:r>
              <a:rPr lang="en-IN" altLang="en-US"/>
              <a:t>Evaluating: Justifying a decision, Critiquing, experimenting, judging </a:t>
            </a:r>
          </a:p>
          <a:p>
            <a:pPr eaLnBrk="1" hangingPunct="1">
              <a:spcBef>
                <a:spcPct val="0"/>
              </a:spcBef>
              <a:buFontTx/>
              <a:buNone/>
            </a:pPr>
            <a:r>
              <a:rPr lang="en-IN" altLang="en-US"/>
              <a:t>Creating: generating new ideas or products, or ways of viewing things, designing, planning, inventing</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Shape 124">
            <a:extLst>
              <a:ext uri="{FF2B5EF4-FFF2-40B4-BE49-F238E27FC236}">
                <a16:creationId xmlns:a16="http://schemas.microsoft.com/office/drawing/2014/main" id="{222C6E51-2793-4D74-AE6D-CA7ED480D84C}"/>
              </a:ext>
            </a:extLst>
          </p:cNvPr>
          <p:cNvSpPr>
            <a:spLocks noGrp="1" noRot="1" noChangeAspect="1" noTextEdit="1"/>
          </p:cNvSpPr>
          <p:nvPr>
            <p:ph type="sldImg" idx="2"/>
          </p:nvPr>
        </p:nvSpPr>
        <p:spPr>
          <a:noFill/>
          <a:ln>
            <a:headEnd/>
            <a:tailEnd/>
          </a:ln>
        </p:spPr>
      </p:sp>
      <p:sp>
        <p:nvSpPr>
          <p:cNvPr id="25603" name="Shape 125">
            <a:extLst>
              <a:ext uri="{FF2B5EF4-FFF2-40B4-BE49-F238E27FC236}">
                <a16:creationId xmlns:a16="http://schemas.microsoft.com/office/drawing/2014/main" id="{5E7D094F-3677-4E4C-ABDB-85EC6DEAAE27}"/>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6C165F7E-1FA7-460F-BC59-FC01271D509A}"/>
              </a:ext>
            </a:extLst>
          </p:cNvPr>
          <p:cNvSpPr>
            <a:spLocks noGrp="1" noRot="1" noChangeAspect="1" noTextEdit="1"/>
          </p:cNvSpPr>
          <p:nvPr>
            <p:ph type="sldImg"/>
          </p:nvPr>
        </p:nvSpPr>
        <p:spPr>
          <a:ln>
            <a:headEnd/>
            <a:tailEnd/>
          </a:ln>
        </p:spPr>
      </p:sp>
      <p:sp>
        <p:nvSpPr>
          <p:cNvPr id="114691" name="Notes Placeholder 2">
            <a:extLst>
              <a:ext uri="{FF2B5EF4-FFF2-40B4-BE49-F238E27FC236}">
                <a16:creationId xmlns:a16="http://schemas.microsoft.com/office/drawing/2014/main" id="{C68982C3-CD75-47FB-B09C-FAC9AF4CC415}"/>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Good thinkers routinely ask questions, in order to understand and effectively deal with the world around them. They question the status quo. They know that things are different from the way they are presented.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Shape 241">
            <a:extLst>
              <a:ext uri="{FF2B5EF4-FFF2-40B4-BE49-F238E27FC236}">
                <a16:creationId xmlns:a16="http://schemas.microsoft.com/office/drawing/2014/main" id="{9D55BD0E-86DB-41B5-B0F0-F1CA9EFDC0FC}"/>
              </a:ext>
            </a:extLst>
          </p:cNvPr>
          <p:cNvSpPr>
            <a:spLocks noGrp="1" noRot="1" noChangeAspect="1" noTextEdit="1"/>
          </p:cNvSpPr>
          <p:nvPr>
            <p:ph type="sldImg" idx="2"/>
          </p:nvPr>
        </p:nvSpPr>
        <p:spPr>
          <a:noFill/>
          <a:ln>
            <a:headEnd/>
            <a:tailEnd/>
          </a:ln>
        </p:spPr>
      </p:sp>
      <p:sp>
        <p:nvSpPr>
          <p:cNvPr id="116739" name="Shape 242">
            <a:extLst>
              <a:ext uri="{FF2B5EF4-FFF2-40B4-BE49-F238E27FC236}">
                <a16:creationId xmlns:a16="http://schemas.microsoft.com/office/drawing/2014/main" id="{1BDCFFF3-F134-4C3A-9B06-FAB634DF242F}"/>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Critical thinking is developed by asking the right set of open ended questions. </a:t>
            </a:r>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Shape 143">
            <a:extLst>
              <a:ext uri="{FF2B5EF4-FFF2-40B4-BE49-F238E27FC236}">
                <a16:creationId xmlns:a16="http://schemas.microsoft.com/office/drawing/2014/main" id="{F0EC0913-78ED-45AE-B49A-DD879ECEB15A}"/>
              </a:ext>
            </a:extLst>
          </p:cNvPr>
          <p:cNvSpPr>
            <a:spLocks noGrp="1" noRot="1" noChangeAspect="1" noTextEdit="1"/>
          </p:cNvSpPr>
          <p:nvPr>
            <p:ph type="sldImg" idx="2"/>
          </p:nvPr>
        </p:nvSpPr>
        <p:spPr>
          <a:noFill/>
          <a:ln>
            <a:headEnd/>
            <a:tailEnd/>
          </a:ln>
        </p:spPr>
      </p:sp>
      <p:sp>
        <p:nvSpPr>
          <p:cNvPr id="118787" name="Shape 144">
            <a:extLst>
              <a:ext uri="{FF2B5EF4-FFF2-40B4-BE49-F238E27FC236}">
                <a16:creationId xmlns:a16="http://schemas.microsoft.com/office/drawing/2014/main" id="{C0BCE9EB-CE66-41C7-A050-42136357EDFA}"/>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Shape 241">
            <a:extLst>
              <a:ext uri="{FF2B5EF4-FFF2-40B4-BE49-F238E27FC236}">
                <a16:creationId xmlns:a16="http://schemas.microsoft.com/office/drawing/2014/main" id="{75DA1989-099D-4924-A30D-2F3726430BAA}"/>
              </a:ext>
            </a:extLst>
          </p:cNvPr>
          <p:cNvSpPr>
            <a:spLocks noGrp="1" noRot="1" noChangeAspect="1" noTextEdit="1"/>
          </p:cNvSpPr>
          <p:nvPr>
            <p:ph type="sldImg" idx="2"/>
          </p:nvPr>
        </p:nvSpPr>
        <p:spPr>
          <a:noFill/>
          <a:ln>
            <a:headEnd/>
            <a:tailEnd/>
          </a:ln>
        </p:spPr>
      </p:sp>
      <p:sp>
        <p:nvSpPr>
          <p:cNvPr id="120835" name="Shape 242">
            <a:extLst>
              <a:ext uri="{FF2B5EF4-FFF2-40B4-BE49-F238E27FC236}">
                <a16:creationId xmlns:a16="http://schemas.microsoft.com/office/drawing/2014/main" id="{5E39E466-D1DF-4DC9-8998-349BD3699B90}"/>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Shape 241">
            <a:extLst>
              <a:ext uri="{FF2B5EF4-FFF2-40B4-BE49-F238E27FC236}">
                <a16:creationId xmlns:a16="http://schemas.microsoft.com/office/drawing/2014/main" id="{636A9D65-D80C-456D-AAE2-1D7A12D085A6}"/>
              </a:ext>
            </a:extLst>
          </p:cNvPr>
          <p:cNvSpPr>
            <a:spLocks noGrp="1" noRot="1" noChangeAspect="1" noTextEdit="1"/>
          </p:cNvSpPr>
          <p:nvPr>
            <p:ph type="sldImg" idx="2"/>
          </p:nvPr>
        </p:nvSpPr>
        <p:spPr>
          <a:noFill/>
          <a:ln>
            <a:headEnd/>
            <a:tailEnd/>
          </a:ln>
        </p:spPr>
      </p:sp>
      <p:sp>
        <p:nvSpPr>
          <p:cNvPr id="122883" name="Shape 242">
            <a:extLst>
              <a:ext uri="{FF2B5EF4-FFF2-40B4-BE49-F238E27FC236}">
                <a16:creationId xmlns:a16="http://schemas.microsoft.com/office/drawing/2014/main" id="{FEBFA0FA-B58E-4CFD-A354-DA49BEE6FE4C}"/>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0" name="Shape 241">
            <a:extLst>
              <a:ext uri="{FF2B5EF4-FFF2-40B4-BE49-F238E27FC236}">
                <a16:creationId xmlns:a16="http://schemas.microsoft.com/office/drawing/2014/main" id="{FA8073A6-44AA-45C5-B1F9-76DF8CA9BD04}"/>
              </a:ext>
            </a:extLst>
          </p:cNvPr>
          <p:cNvSpPr>
            <a:spLocks noGrp="1" noRot="1" noChangeAspect="1" noTextEdit="1"/>
          </p:cNvSpPr>
          <p:nvPr>
            <p:ph type="sldImg" idx="2"/>
          </p:nvPr>
        </p:nvSpPr>
        <p:spPr>
          <a:noFill/>
          <a:ln>
            <a:headEnd/>
            <a:tailEnd/>
          </a:ln>
        </p:spPr>
      </p:sp>
      <p:sp>
        <p:nvSpPr>
          <p:cNvPr id="124931" name="Shape 242">
            <a:extLst>
              <a:ext uri="{FF2B5EF4-FFF2-40B4-BE49-F238E27FC236}">
                <a16:creationId xmlns:a16="http://schemas.microsoft.com/office/drawing/2014/main" id="{70F5CA09-1927-4AA1-9E9D-3DF709C82DCC}"/>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Shape 241">
            <a:extLst>
              <a:ext uri="{FF2B5EF4-FFF2-40B4-BE49-F238E27FC236}">
                <a16:creationId xmlns:a16="http://schemas.microsoft.com/office/drawing/2014/main" id="{66945A55-2F42-4184-AC5C-6114A83A7896}"/>
              </a:ext>
            </a:extLst>
          </p:cNvPr>
          <p:cNvSpPr>
            <a:spLocks noGrp="1" noRot="1" noChangeAspect="1" noTextEdit="1"/>
          </p:cNvSpPr>
          <p:nvPr>
            <p:ph type="sldImg" idx="2"/>
          </p:nvPr>
        </p:nvSpPr>
        <p:spPr>
          <a:noFill/>
          <a:ln>
            <a:headEnd/>
            <a:tailEnd/>
          </a:ln>
        </p:spPr>
      </p:sp>
      <p:sp>
        <p:nvSpPr>
          <p:cNvPr id="126979" name="Shape 242">
            <a:extLst>
              <a:ext uri="{FF2B5EF4-FFF2-40B4-BE49-F238E27FC236}">
                <a16:creationId xmlns:a16="http://schemas.microsoft.com/office/drawing/2014/main" id="{ED6D362B-3F37-4EBC-85A7-0BAF29488C4C}"/>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6" name="Shape 241">
            <a:extLst>
              <a:ext uri="{FF2B5EF4-FFF2-40B4-BE49-F238E27FC236}">
                <a16:creationId xmlns:a16="http://schemas.microsoft.com/office/drawing/2014/main" id="{BE381E69-57ED-4D81-AD58-3D2FA29256AF}"/>
              </a:ext>
            </a:extLst>
          </p:cNvPr>
          <p:cNvSpPr>
            <a:spLocks noGrp="1" noRot="1" noChangeAspect="1" noTextEdit="1"/>
          </p:cNvSpPr>
          <p:nvPr>
            <p:ph type="sldImg" idx="2"/>
          </p:nvPr>
        </p:nvSpPr>
        <p:spPr>
          <a:noFill/>
          <a:ln>
            <a:headEnd/>
            <a:tailEnd/>
          </a:ln>
        </p:spPr>
      </p:sp>
      <p:sp>
        <p:nvSpPr>
          <p:cNvPr id="129027" name="Shape 242">
            <a:extLst>
              <a:ext uri="{FF2B5EF4-FFF2-40B4-BE49-F238E27FC236}">
                <a16:creationId xmlns:a16="http://schemas.microsoft.com/office/drawing/2014/main" id="{887244A4-4395-4284-A390-0A9D32C66657}"/>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074" name="Shape 241">
            <a:extLst>
              <a:ext uri="{FF2B5EF4-FFF2-40B4-BE49-F238E27FC236}">
                <a16:creationId xmlns:a16="http://schemas.microsoft.com/office/drawing/2014/main" id="{A494CF1C-DB50-475B-AD9D-2F6F8E9D6F8A}"/>
              </a:ext>
            </a:extLst>
          </p:cNvPr>
          <p:cNvSpPr>
            <a:spLocks noGrp="1" noRot="1" noChangeAspect="1" noTextEdit="1"/>
          </p:cNvSpPr>
          <p:nvPr>
            <p:ph type="sldImg" idx="2"/>
          </p:nvPr>
        </p:nvSpPr>
        <p:spPr>
          <a:noFill/>
          <a:ln>
            <a:headEnd/>
            <a:tailEnd/>
          </a:ln>
        </p:spPr>
      </p:sp>
      <p:sp>
        <p:nvSpPr>
          <p:cNvPr id="131075" name="Shape 242">
            <a:extLst>
              <a:ext uri="{FF2B5EF4-FFF2-40B4-BE49-F238E27FC236}">
                <a16:creationId xmlns:a16="http://schemas.microsoft.com/office/drawing/2014/main" id="{DB2F4394-8C29-4847-8287-0952243AFFDE}"/>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4F84C665-F085-442D-BD35-9B0CA98AB77F}"/>
              </a:ext>
            </a:extLst>
          </p:cNvPr>
          <p:cNvSpPr>
            <a:spLocks noGrp="1" noRot="1" noChangeAspect="1" noTextEdit="1"/>
          </p:cNvSpPr>
          <p:nvPr>
            <p:ph type="sldImg"/>
          </p:nvPr>
        </p:nvSpPr>
        <p:spPr>
          <a:ln>
            <a:headEnd/>
            <a:tailEnd/>
          </a:ln>
        </p:spPr>
      </p:sp>
      <p:sp>
        <p:nvSpPr>
          <p:cNvPr id="133123" name="Notes Placeholder 2">
            <a:extLst>
              <a:ext uri="{FF2B5EF4-FFF2-40B4-BE49-F238E27FC236}">
                <a16:creationId xmlns:a16="http://schemas.microsoft.com/office/drawing/2014/main" id="{DC331042-5B03-49E2-89E1-40D9F11C2253}"/>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The consequences of not thinking critically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015B89B-CFEF-4C18-8A6B-79156B9F546A}"/>
              </a:ext>
            </a:extLst>
          </p:cNvPr>
          <p:cNvSpPr>
            <a:spLocks noGrp="1" noRot="1" noChangeAspect="1" noTextEdit="1"/>
          </p:cNvSpPr>
          <p:nvPr>
            <p:ph type="sldImg"/>
          </p:nvPr>
        </p:nvSpPr>
        <p:spPr>
          <a:ln>
            <a:headEnd/>
            <a:tailEnd/>
          </a:ln>
        </p:spPr>
      </p:sp>
      <p:sp>
        <p:nvSpPr>
          <p:cNvPr id="27651" name="Notes Placeholder 2">
            <a:extLst>
              <a:ext uri="{FF2B5EF4-FFF2-40B4-BE49-F238E27FC236}">
                <a16:creationId xmlns:a16="http://schemas.microsoft.com/office/drawing/2014/main" id="{F0096452-07A2-4471-9AD2-EF4287BF1D5F}"/>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Highlight the definition of strategy. Explain that strategy bridges the gap in between where you/your business currently is and what is you aim? Where you want to be?</a:t>
            </a:r>
          </a:p>
          <a:p>
            <a:pPr eaLnBrk="1" hangingPunct="1">
              <a:spcBef>
                <a:spcPct val="0"/>
              </a:spcBef>
            </a:pPr>
            <a:endParaRPr lang="en-I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51DDB273-D79C-46DB-AAC2-249D875362B3}"/>
              </a:ext>
            </a:extLst>
          </p:cNvPr>
          <p:cNvSpPr>
            <a:spLocks noGrp="1" noRot="1" noChangeAspect="1" noTextEdit="1"/>
          </p:cNvSpPr>
          <p:nvPr>
            <p:ph type="sldImg"/>
          </p:nvPr>
        </p:nvSpPr>
        <p:spPr>
          <a:ln>
            <a:headEnd/>
            <a:tailEnd/>
          </a:ln>
        </p:spPr>
      </p:sp>
      <p:sp>
        <p:nvSpPr>
          <p:cNvPr id="135171" name="Notes Placeholder 2">
            <a:extLst>
              <a:ext uri="{FF2B5EF4-FFF2-40B4-BE49-F238E27FC236}">
                <a16:creationId xmlns:a16="http://schemas.microsoft.com/office/drawing/2014/main" id="{F442AFE8-AF6F-4228-BDD4-AB38E0132A1C}"/>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The key disposition of critical thinking are:</a:t>
            </a:r>
          </a:p>
          <a:p>
            <a:pPr eaLnBrk="1" hangingPunct="1">
              <a:spcBef>
                <a:spcPct val="0"/>
              </a:spcBef>
            </a:pPr>
            <a:r>
              <a:rPr lang="en-IN" altLang="en-US"/>
              <a:t>Inquisitiveness:  An inclination to be curious; desire to fully understand something, discover the answer to a problem and accept that the full answer may not yet be known; a desire to understand a task and its associated requirements, available options and limits.</a:t>
            </a:r>
          </a:p>
          <a:p>
            <a:pPr eaLnBrk="1" hangingPunct="1">
              <a:spcBef>
                <a:spcPct val="0"/>
              </a:spcBef>
            </a:pPr>
            <a:r>
              <a:rPr lang="en-IN" altLang="en-US"/>
              <a:t>Alertness to opportunities: Willingness to focus and concentrate; to be aware of surroundings, context, consequences and potential obstacles; to have the ‘full picture’.</a:t>
            </a:r>
          </a:p>
          <a:p>
            <a:pPr eaLnBrk="1" hangingPunct="1">
              <a:spcBef>
                <a:spcPct val="0"/>
              </a:spcBef>
            </a:pPr>
            <a:r>
              <a:rPr lang="en-IN" altLang="en-US"/>
              <a:t>Self Confidence: The tendency to be confident and trust in one’s own reasoned judgments; acknowledging one’s sense of self while considering problems and arguments</a:t>
            </a:r>
          </a:p>
          <a:p>
            <a:pPr eaLnBrk="1" hangingPunct="1">
              <a:spcBef>
                <a:spcPct val="0"/>
              </a:spcBef>
            </a:pPr>
            <a:r>
              <a:rPr lang="en-IN" altLang="en-US"/>
              <a:t>Being well informed: to seek and offer both reasons and objections in an effort to inform and to be well-informed; a willingness to challenge popular beliefs and social norms by asking questions</a:t>
            </a:r>
          </a:p>
          <a:p>
            <a:pPr eaLnBrk="1" hangingPunct="1">
              <a:spcBef>
                <a:spcPct val="0"/>
              </a:spcBef>
            </a:pPr>
            <a:r>
              <a:rPr lang="en-IN" altLang="en-US"/>
              <a:t>Open Mindedness: open to divergent or conflicting views; detaching from one’s own beliefs to consider diverse points of view without </a:t>
            </a:r>
            <a:r>
              <a:rPr lang="en-IN" altLang="en-US">
                <a:hlinkClick r:id="rId3" tooltip="Psychology Today looks at bias"/>
              </a:rPr>
              <a:t>bias</a:t>
            </a:r>
            <a:r>
              <a:rPr lang="en-IN" altLang="en-US"/>
              <a:t> or self-interest; to be open to feedback, accepting positive feedback, criticism</a:t>
            </a:r>
          </a:p>
          <a:p>
            <a:pPr eaLnBrk="1" hangingPunct="1">
              <a:spcBef>
                <a:spcPct val="0"/>
              </a:spcBef>
            </a:pPr>
            <a:r>
              <a:rPr lang="en-IN" altLang="en-US"/>
              <a:t>Flexibility: flexible in accepting the changes</a:t>
            </a:r>
          </a:p>
          <a:p>
            <a:pPr eaLnBrk="1" hangingPunct="1">
              <a:spcBef>
                <a:spcPct val="0"/>
              </a:spcBef>
            </a:pPr>
            <a:r>
              <a:rPr lang="en-IN" altLang="en-US"/>
              <a:t>Fair Mindedness: A </a:t>
            </a:r>
            <a:r>
              <a:rPr lang="en-IN" altLang="en-US" b="1"/>
              <a:t>fair</a:t>
            </a:r>
            <a:r>
              <a:rPr lang="en-IN" altLang="en-US"/>
              <a:t>-</a:t>
            </a:r>
            <a:r>
              <a:rPr lang="en-IN" altLang="en-US" b="1"/>
              <a:t>minded</a:t>
            </a:r>
            <a:r>
              <a:rPr lang="en-IN" altLang="en-US"/>
              <a:t> person always tries to be </a:t>
            </a:r>
            <a:r>
              <a:rPr lang="en-IN" altLang="en-US" b="1"/>
              <a:t>fair</a:t>
            </a:r>
            <a:r>
              <a:rPr lang="en-IN" altLang="en-US"/>
              <a:t> and reasonable, and always listens to other people's opinions.</a:t>
            </a:r>
          </a:p>
          <a:p>
            <a:pPr eaLnBrk="1" hangingPunct="1">
              <a:spcBef>
                <a:spcPct val="0"/>
              </a:spcBef>
            </a:pPr>
            <a:r>
              <a:rPr lang="en-IN" altLang="en-US"/>
              <a:t>Accepting One’s own biases:  you have to at least recognize that you have your own biases, just like everyone else.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6A86BBCF-A2DF-46DC-A7BB-6425F5CB77E7}"/>
              </a:ext>
            </a:extLst>
          </p:cNvPr>
          <p:cNvSpPr>
            <a:spLocks noGrp="1" noRot="1" noChangeAspect="1" noTextEdit="1"/>
          </p:cNvSpPr>
          <p:nvPr>
            <p:ph type="sldImg"/>
          </p:nvPr>
        </p:nvSpPr>
        <p:spPr>
          <a:ln>
            <a:headEnd/>
            <a:tailEnd/>
          </a:ln>
        </p:spPr>
      </p:sp>
      <p:sp>
        <p:nvSpPr>
          <p:cNvPr id="137219" name="Notes Placeholder 2">
            <a:extLst>
              <a:ext uri="{FF2B5EF4-FFF2-40B4-BE49-F238E27FC236}">
                <a16:creationId xmlns:a16="http://schemas.microsoft.com/office/drawing/2014/main" id="{07B5E94F-5FF6-4794-9BA1-242BE0B38AFF}"/>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US" altLang="en-US"/>
              <a:t>Answer 1 – Ball costs Rs.5  (Rs.5 for ball + Rs.105 for bat = Rs.110)</a:t>
            </a:r>
          </a:p>
          <a:p>
            <a:pPr eaLnBrk="1" hangingPunct="1">
              <a:spcBef>
                <a:spcPct val="0"/>
              </a:spcBef>
            </a:pPr>
            <a:r>
              <a:rPr lang="en-US" altLang="en-US"/>
              <a:t>Answer 2 – 70</a:t>
            </a:r>
          </a:p>
          <a:p>
            <a:pPr eaLnBrk="1" hangingPunct="1">
              <a:spcBef>
                <a:spcPct val="0"/>
              </a:spcBef>
            </a:pPr>
            <a:r>
              <a:rPr lang="en-US" altLang="en-US"/>
              <a:t>Answer 3 – Eye</a:t>
            </a:r>
          </a:p>
          <a:p>
            <a:pPr eaLnBrk="1" hangingPunct="1">
              <a:spcBef>
                <a:spcPct val="0"/>
              </a:spcBef>
            </a:pPr>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6B5C0BA7-AC6C-48E6-9978-75159BCC28AC}"/>
              </a:ext>
            </a:extLst>
          </p:cNvPr>
          <p:cNvSpPr>
            <a:spLocks noGrp="1" noRot="1" noChangeAspect="1" noTextEdit="1"/>
          </p:cNvSpPr>
          <p:nvPr>
            <p:ph type="sldImg"/>
          </p:nvPr>
        </p:nvSpPr>
        <p:spPr>
          <a:ln>
            <a:headEnd/>
            <a:tailEnd/>
          </a:ln>
        </p:spPr>
      </p:sp>
      <p:sp>
        <p:nvSpPr>
          <p:cNvPr id="139267" name="Notes Placeholder 2">
            <a:extLst>
              <a:ext uri="{FF2B5EF4-FFF2-40B4-BE49-F238E27FC236}">
                <a16:creationId xmlns:a16="http://schemas.microsoft.com/office/drawing/2014/main" id="{44E7A026-806D-47F0-9FBC-4C698AB437BB}"/>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3. If answer A would be correct, then answer B ("Answer A or B") would also be correct. If answer B would be correct, then answer C ("Answer B or C") would also be correct. This leads to the conclusion that if either answer A or answer B would be the correct answer, there are at least two correct answers. This contradicts with the statement "there is only one correct answer to this question". If answer C would be correct, then there are no contradictions.</a:t>
            </a:r>
          </a:p>
          <a:p>
            <a:pPr eaLnBrk="1" hangingPunct="1">
              <a:spcBef>
                <a:spcPct val="0"/>
              </a:spcBef>
              <a:buFontTx/>
              <a:buNone/>
            </a:pPr>
            <a:r>
              <a:rPr lang="en-IN" altLang="en-US"/>
              <a:t>Therefore, the solution is answer C.</a:t>
            </a:r>
          </a:p>
          <a:p>
            <a:pPr eaLnBrk="1" hangingPunct="1">
              <a:spcBef>
                <a:spcPct val="0"/>
              </a:spcBef>
              <a:buFontTx/>
              <a:buNone/>
            </a:pPr>
            <a:endParaRPr lang="en-IN" altLang="en-US"/>
          </a:p>
          <a:p>
            <a:pPr eaLnBrk="1" hangingPunct="1">
              <a:spcBef>
                <a:spcPct val="0"/>
              </a:spcBef>
              <a:buFontTx/>
              <a:buNone/>
            </a:pPr>
            <a:r>
              <a:rPr lang="en-IN" altLang="en-US"/>
              <a:t>4. His Son</a:t>
            </a:r>
            <a:br>
              <a:rPr lang="en-IN" altLang="en-US"/>
            </a:br>
            <a:endParaRPr lang="en-IN" altLang="en-US"/>
          </a:p>
          <a:p>
            <a:pPr eaLnBrk="1" hangingPunct="1">
              <a:spcBef>
                <a:spcPct val="0"/>
              </a:spcBef>
              <a:buFontTx/>
              <a:buNone/>
            </a:pPr>
            <a:r>
              <a:rPr lang="en-IN" altLang="en-US"/>
              <a:t>5. Answer is 44 and 66</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2338" name="Shape 241">
            <a:extLst>
              <a:ext uri="{FF2B5EF4-FFF2-40B4-BE49-F238E27FC236}">
                <a16:creationId xmlns:a16="http://schemas.microsoft.com/office/drawing/2014/main" id="{F680A499-412B-49EC-B1E6-6762BFE1EBBD}"/>
              </a:ext>
            </a:extLst>
          </p:cNvPr>
          <p:cNvSpPr>
            <a:spLocks noGrp="1" noRot="1" noChangeAspect="1" noTextEdit="1"/>
          </p:cNvSpPr>
          <p:nvPr>
            <p:ph type="sldImg" idx="2"/>
          </p:nvPr>
        </p:nvSpPr>
        <p:spPr>
          <a:noFill/>
          <a:ln>
            <a:headEnd/>
            <a:tailEnd/>
          </a:ln>
        </p:spPr>
      </p:sp>
      <p:sp>
        <p:nvSpPr>
          <p:cNvPr id="142339" name="Shape 242">
            <a:extLst>
              <a:ext uri="{FF2B5EF4-FFF2-40B4-BE49-F238E27FC236}">
                <a16:creationId xmlns:a16="http://schemas.microsoft.com/office/drawing/2014/main" id="{1C620D8D-8798-453F-A9DA-B17477912A5D}"/>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This is a simple 5-step critical thinking general problem solving process that can be used to come up with better solutions to problems</a:t>
            </a:r>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FC3BE64E-2484-4F2B-B601-2E2CA014E5AA}"/>
              </a:ext>
            </a:extLst>
          </p:cNvPr>
          <p:cNvSpPr>
            <a:spLocks noGrp="1" noRot="1" noChangeAspect="1" noTextEdit="1"/>
          </p:cNvSpPr>
          <p:nvPr>
            <p:ph type="sldImg"/>
          </p:nvPr>
        </p:nvSpPr>
        <p:spPr>
          <a:ln>
            <a:headEnd/>
            <a:tailEnd/>
          </a:ln>
        </p:spPr>
      </p:sp>
      <p:sp>
        <p:nvSpPr>
          <p:cNvPr id="144387" name="Notes Placeholder 2">
            <a:extLst>
              <a:ext uri="{FF2B5EF4-FFF2-40B4-BE49-F238E27FC236}">
                <a16:creationId xmlns:a16="http://schemas.microsoft.com/office/drawing/2014/main" id="{883B6049-6FD2-4BC2-85BC-36EFDE2E72F6}"/>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Identify the problem and set priorities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1A7D89BC-D072-4619-A475-BA150A941321}"/>
              </a:ext>
            </a:extLst>
          </p:cNvPr>
          <p:cNvSpPr>
            <a:spLocks noGrp="1" noRot="1" noChangeAspect="1" noTextEdit="1"/>
          </p:cNvSpPr>
          <p:nvPr>
            <p:ph type="sldImg"/>
          </p:nvPr>
        </p:nvSpPr>
        <p:spPr>
          <a:ln>
            <a:headEnd/>
            <a:tailEnd/>
          </a:ln>
        </p:spPr>
      </p:sp>
      <p:sp>
        <p:nvSpPr>
          <p:cNvPr id="146435" name="Notes Placeholder 2">
            <a:extLst>
              <a:ext uri="{FF2B5EF4-FFF2-40B4-BE49-F238E27FC236}">
                <a16:creationId xmlns:a16="http://schemas.microsoft.com/office/drawing/2014/main" id="{D4C4B9E6-A2D6-44C1-8216-2716AE28EB44}"/>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US" altLang="en-US">
                <a:latin typeface="Century Gothic" panose="020B0502020202020204" pitchFamily="34" charset="0"/>
              </a:rPr>
              <a:t>Determine relevant information and deepen understanding</a:t>
            </a:r>
          </a:p>
          <a:p>
            <a:pPr eaLnBrk="1" hangingPunct="1">
              <a:spcBef>
                <a:spcPct val="0"/>
              </a:spcBef>
            </a:pPr>
            <a:endParaRPr lang="en-I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23D12C1E-B7A9-418F-A555-2E8B8C1A26AD}"/>
              </a:ext>
            </a:extLst>
          </p:cNvPr>
          <p:cNvSpPr>
            <a:spLocks noGrp="1" noRot="1" noChangeAspect="1" noTextEdit="1"/>
          </p:cNvSpPr>
          <p:nvPr>
            <p:ph type="sldImg"/>
          </p:nvPr>
        </p:nvSpPr>
        <p:spPr>
          <a:ln>
            <a:headEnd/>
            <a:tailEnd/>
          </a:ln>
        </p:spPr>
      </p:sp>
      <p:sp>
        <p:nvSpPr>
          <p:cNvPr id="148483" name="Notes Placeholder 2">
            <a:extLst>
              <a:ext uri="{FF2B5EF4-FFF2-40B4-BE49-F238E27FC236}">
                <a16:creationId xmlns:a16="http://schemas.microsoft.com/office/drawing/2014/main" id="{EDFB4072-F935-4772-A03C-E0FAF87C4D34}"/>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US" altLang="en-US">
                <a:latin typeface="Century Gothic" panose="020B0502020202020204" pitchFamily="34" charset="0"/>
              </a:rPr>
              <a:t>Identify as many potential solutions as you can</a:t>
            </a:r>
          </a:p>
          <a:p>
            <a:pPr eaLnBrk="1" hangingPunct="1">
              <a:spcBef>
                <a:spcPct val="0"/>
              </a:spcBef>
            </a:pPr>
            <a:endParaRPr lang="en-I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2179941C-0A04-457A-B285-556C34CA606C}"/>
              </a:ext>
            </a:extLst>
          </p:cNvPr>
          <p:cNvSpPr>
            <a:spLocks noGrp="1" noRot="1" noChangeAspect="1" noTextEdit="1"/>
          </p:cNvSpPr>
          <p:nvPr>
            <p:ph type="sldImg"/>
          </p:nvPr>
        </p:nvSpPr>
        <p:spPr>
          <a:ln>
            <a:headEnd/>
            <a:tailEnd/>
          </a:ln>
        </p:spPr>
      </p:sp>
      <p:sp>
        <p:nvSpPr>
          <p:cNvPr id="150531" name="Notes Placeholder 2">
            <a:extLst>
              <a:ext uri="{FF2B5EF4-FFF2-40B4-BE49-F238E27FC236}">
                <a16:creationId xmlns:a16="http://schemas.microsoft.com/office/drawing/2014/main" id="{E861669C-FD7E-41C8-B2B9-4F384D512F3A}"/>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US" altLang="en-US">
                <a:latin typeface="Century Gothic" panose="020B0502020202020204" pitchFamily="34" charset="0"/>
              </a:rPr>
              <a:t>Evaluate various options to choose the best solution</a:t>
            </a:r>
          </a:p>
          <a:p>
            <a:pPr eaLnBrk="1" hangingPunct="1">
              <a:spcBef>
                <a:spcPct val="0"/>
              </a:spcBef>
            </a:pPr>
            <a:endParaRPr lang="en-I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2" name="Shape 143">
            <a:extLst>
              <a:ext uri="{FF2B5EF4-FFF2-40B4-BE49-F238E27FC236}">
                <a16:creationId xmlns:a16="http://schemas.microsoft.com/office/drawing/2014/main" id="{2169CD88-8E74-402E-98C3-5A3D5A161557}"/>
              </a:ext>
            </a:extLst>
          </p:cNvPr>
          <p:cNvSpPr>
            <a:spLocks noGrp="1" noRot="1" noChangeAspect="1" noTextEdit="1"/>
          </p:cNvSpPr>
          <p:nvPr>
            <p:ph type="sldImg" idx="2"/>
          </p:nvPr>
        </p:nvSpPr>
        <p:spPr>
          <a:noFill/>
          <a:ln>
            <a:headEnd/>
            <a:tailEnd/>
          </a:ln>
        </p:spPr>
      </p:sp>
      <p:sp>
        <p:nvSpPr>
          <p:cNvPr id="153603" name="Shape 144">
            <a:extLst>
              <a:ext uri="{FF2B5EF4-FFF2-40B4-BE49-F238E27FC236}">
                <a16:creationId xmlns:a16="http://schemas.microsoft.com/office/drawing/2014/main" id="{ED58457C-6DD8-4CBB-9CB1-75675334FDAF}"/>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A0409367-0801-47D9-AA46-844619203D06}"/>
              </a:ext>
            </a:extLst>
          </p:cNvPr>
          <p:cNvSpPr>
            <a:spLocks noGrp="1" noRot="1" noChangeAspect="1" noTextEdit="1"/>
          </p:cNvSpPr>
          <p:nvPr>
            <p:ph type="sldImg"/>
          </p:nvPr>
        </p:nvSpPr>
        <p:spPr>
          <a:ln>
            <a:headEnd/>
            <a:tailEnd/>
          </a:ln>
        </p:spPr>
      </p:sp>
      <p:sp>
        <p:nvSpPr>
          <p:cNvPr id="3" name="Notes Placeholder 2">
            <a:extLst>
              <a:ext uri="{FF2B5EF4-FFF2-40B4-BE49-F238E27FC236}">
                <a16:creationId xmlns:a16="http://schemas.microsoft.com/office/drawing/2014/main" id="{261FABDA-0C77-458D-AA06-DDC0B5ADC23A}"/>
              </a:ext>
            </a:extLst>
          </p:cNvPr>
          <p:cNvSpPr>
            <a:spLocks noGrp="1"/>
          </p:cNvSpPr>
          <p:nvPr>
            <p:ph type="body" idx="1"/>
          </p:nvPr>
        </p:nvSpPr>
        <p:spPr/>
        <p:txBody>
          <a:bodyPr>
            <a:normAutofit fontScale="85000" lnSpcReduction="20000"/>
          </a:bodyPr>
          <a:lstStyle/>
          <a:p>
            <a:pPr eaLnBrk="1" fontAlgn="auto" hangingPunct="1">
              <a:spcAft>
                <a:spcPts val="0"/>
              </a:spcAft>
              <a:defRPr/>
            </a:pPr>
            <a:r>
              <a:rPr lang="en-IN" dirty="0"/>
              <a:t>Association bias: Our life and memory revolve around associations. The smell of a good lunch makes our stomach growl, the songs we hear remind us about the special times that we have had and horror movies leave us with goose bumps. When taking decisions we associate something positive or negative to them</a:t>
            </a:r>
          </a:p>
          <a:p>
            <a:pPr eaLnBrk="1" fontAlgn="auto" hangingPunct="1">
              <a:spcAft>
                <a:spcPts val="0"/>
              </a:spcAft>
              <a:defRPr/>
            </a:pPr>
            <a:endParaRPr lang="en-IN" dirty="0"/>
          </a:p>
          <a:p>
            <a:pPr eaLnBrk="1" fontAlgn="auto" hangingPunct="1">
              <a:spcAft>
                <a:spcPts val="0"/>
              </a:spcAft>
              <a:defRPr/>
            </a:pPr>
            <a:r>
              <a:rPr lang="en-IN" dirty="0"/>
              <a:t>Availability Heuristic: The </a:t>
            </a:r>
            <a:r>
              <a:rPr lang="en-IN" b="1" dirty="0"/>
              <a:t>availability heuristic</a:t>
            </a:r>
            <a:r>
              <a:rPr lang="en-IN" dirty="0"/>
              <a:t> is a mental shortcut that relies on immediate examples that come to a given person's mind when evaluating a specific topic, concept, method or decision. Some events are easier to recall than others, not because they are more common but because they stand out in our minds.</a:t>
            </a:r>
          </a:p>
          <a:p>
            <a:pPr eaLnBrk="1" fontAlgn="auto" hangingPunct="1">
              <a:spcAft>
                <a:spcPts val="0"/>
              </a:spcAft>
              <a:defRPr/>
            </a:pPr>
            <a:endParaRPr lang="en-IN" dirty="0"/>
          </a:p>
          <a:p>
            <a:pPr eaLnBrk="1" fontAlgn="auto" hangingPunct="1">
              <a:spcAft>
                <a:spcPts val="0"/>
              </a:spcAft>
              <a:defRPr/>
            </a:pPr>
            <a:r>
              <a:rPr lang="en-IN" dirty="0"/>
              <a:t>Anchoring effect: The tendency to jump to conclusions. This may occur if you feel under pressure to make a quick decision or if you have a general tendency to act hastily. </a:t>
            </a:r>
          </a:p>
          <a:p>
            <a:pPr eaLnBrk="1" fontAlgn="auto" hangingPunct="1">
              <a:spcAft>
                <a:spcPts val="0"/>
              </a:spcAft>
              <a:defRPr/>
            </a:pPr>
            <a:r>
              <a:rPr lang="en-IN" dirty="0"/>
              <a:t> </a:t>
            </a:r>
          </a:p>
          <a:p>
            <a:pPr eaLnBrk="1" fontAlgn="auto" hangingPunct="1">
              <a:spcAft>
                <a:spcPts val="0"/>
              </a:spcAft>
              <a:defRPr/>
            </a:pPr>
            <a:r>
              <a:rPr lang="en-IN" dirty="0"/>
              <a:t>Confirmation bias: which may lead us to errors. An example of confirmation bias is the way it plays out in schooling. Teachers often expect little of students when they think of them low in ability. The students then give the teachers little.  The teacher’s original beliefs are thereby “confirmed”. </a:t>
            </a:r>
          </a:p>
          <a:p>
            <a:pPr eaLnBrk="1" fontAlgn="auto" hangingPunct="1">
              <a:spcAft>
                <a:spcPts val="0"/>
              </a:spcAft>
              <a:defRPr/>
            </a:pPr>
            <a:r>
              <a:rPr lang="en-IN" dirty="0"/>
              <a:t> </a:t>
            </a:r>
          </a:p>
          <a:p>
            <a:pPr eaLnBrk="1" fontAlgn="auto" hangingPunct="1">
              <a:spcAft>
                <a:spcPts val="0"/>
              </a:spcAft>
              <a:defRPr/>
            </a:pPr>
            <a:r>
              <a:rPr lang="en-IN" dirty="0"/>
              <a:t>Fundamental Attribution error: Tendency to blame others when things go wrong, instead of looking objectively at the situation. You may blame or judge someone based on a stereotype or a perceived personality flaw. Our biases often comes from subconscious thinking and hence are hard to spot. </a:t>
            </a:r>
          </a:p>
          <a:p>
            <a:pPr eaLnBrk="1" fontAlgn="auto" hangingPunct="1">
              <a:spcAft>
                <a:spcPts val="0"/>
              </a:spcAft>
              <a:defRPr/>
            </a:pPr>
            <a:r>
              <a:rPr lang="en-IN" dirty="0"/>
              <a:t> </a:t>
            </a:r>
          </a:p>
          <a:p>
            <a:pPr eaLnBrk="1" fontAlgn="auto" hangingPunct="1">
              <a:spcAft>
                <a:spcPts val="0"/>
              </a:spcAft>
              <a:defRPr/>
            </a:pPr>
            <a:r>
              <a:rPr lang="en-IN" dirty="0"/>
              <a:t>Overconfidence effect: There tends to be a difference between what people really know and what they think they know. This overconfidence can especially creep in for experts because they believe that they know a lot about their field. The best way to handle such people is to take their predictions with a pinch of salt and try to judge the situation more realistically.  </a:t>
            </a:r>
          </a:p>
          <a:p>
            <a:pPr eaLnBrk="1" fontAlgn="auto" hangingPunct="1">
              <a:spcAft>
                <a:spcPts val="0"/>
              </a:spcAft>
              <a:defRPr/>
            </a:pPr>
            <a:r>
              <a:rPr lang="en-IN" dirty="0"/>
              <a:t> </a:t>
            </a:r>
          </a:p>
          <a:p>
            <a:pPr eaLnBrk="1" fontAlgn="auto" hangingPunct="1">
              <a:spcAft>
                <a:spcPts val="0"/>
              </a:spcAft>
              <a:defRPr/>
            </a:pPr>
            <a:r>
              <a:rPr lang="en-IN" dirty="0"/>
              <a:t>Neglect of probability: A lot of people don’t bother to look at the probability of potential outcomes in uncertain situations. This type of cognitive bias leads to people take decisions with complete disregard to the probability and hence flounder in decision-making. </a:t>
            </a:r>
          </a:p>
          <a:p>
            <a:pPr eaLnBrk="1" fontAlgn="auto" hangingPunct="1">
              <a:spcAft>
                <a:spcPts val="0"/>
              </a:spcAft>
              <a:defRPr/>
            </a:pPr>
            <a:r>
              <a:rPr lang="en-IN" dirty="0"/>
              <a:t> </a:t>
            </a:r>
          </a:p>
          <a:p>
            <a:pPr eaLnBrk="1" fontAlgn="auto" hangingPunct="1">
              <a:spcAft>
                <a:spcPts val="0"/>
              </a:spcAft>
              <a:defRPr/>
            </a:pPr>
            <a:r>
              <a:rPr lang="en-IN" dirty="0"/>
              <a:t>Framing effect: This is type of cognitive bias in which people react to a particular choice depending on how it is presented to them. What is heavier, a kilo of rocks or a kilo of sponge? Obviously both weight the same (1 Kilo), but most people would think of the rocks being heavier. This framing effect is used extensively by advertising agencies and politicians. They try to present things in a positive frame or highlight only the positive factors to make their audience accept it.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B6D59B9-4DA4-482B-BF31-7C64B9968068}"/>
              </a:ext>
            </a:extLst>
          </p:cNvPr>
          <p:cNvSpPr>
            <a:spLocks noGrp="1" noRot="1" noChangeAspect="1" noTextEdit="1"/>
          </p:cNvSpPr>
          <p:nvPr>
            <p:ph type="sldImg"/>
          </p:nvPr>
        </p:nvSpPr>
        <p:spPr>
          <a:ln>
            <a:headEnd/>
            <a:tailEnd/>
          </a:ln>
        </p:spPr>
      </p:sp>
      <p:sp>
        <p:nvSpPr>
          <p:cNvPr id="29699" name="Notes Placeholder 2">
            <a:extLst>
              <a:ext uri="{FF2B5EF4-FFF2-40B4-BE49-F238E27FC236}">
                <a16:creationId xmlns:a16="http://schemas.microsoft.com/office/drawing/2014/main" id="{FA20BCD4-712E-4C55-9B0F-789C5FE0C58A}"/>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Highlight the different definitions given by Chandler, Mintzberg and Porter.</a:t>
            </a:r>
          </a:p>
          <a:p>
            <a:pPr eaLnBrk="1" hangingPunct="1">
              <a:spcBef>
                <a:spcPct val="0"/>
              </a:spcBef>
            </a:pPr>
            <a:r>
              <a:rPr lang="en-IN" altLang="en-US"/>
              <a:t>For Chandler it’s determination of long term goals. For Mintzberg it bridges the gap in between company and external environment and for Porter it’s being choosing a unique path to deliver exceptional and extraordinary results.</a:t>
            </a:r>
          </a:p>
          <a:p>
            <a:pPr eaLnBrk="1" hangingPunct="1">
              <a:spcBef>
                <a:spcPct val="0"/>
              </a:spcBef>
            </a:pPr>
            <a:endParaRPr lang="en-I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70966846-867C-4357-BFE6-BD5007D502C4}"/>
              </a:ext>
            </a:extLst>
          </p:cNvPr>
          <p:cNvSpPr>
            <a:spLocks noGrp="1" noRot="1" noChangeAspect="1" noTextEdit="1"/>
          </p:cNvSpPr>
          <p:nvPr>
            <p:ph type="sldImg"/>
          </p:nvPr>
        </p:nvSpPr>
        <p:spPr>
          <a:ln>
            <a:headEnd/>
            <a:tailEnd/>
          </a:ln>
        </p:spPr>
      </p:sp>
      <p:sp>
        <p:nvSpPr>
          <p:cNvPr id="159747" name="Notes Placeholder 2">
            <a:extLst>
              <a:ext uri="{FF2B5EF4-FFF2-40B4-BE49-F238E27FC236}">
                <a16:creationId xmlns:a16="http://schemas.microsoft.com/office/drawing/2014/main" id="{45727500-0F99-4539-A685-27D54C0A4392}"/>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18AE8C09-D3F7-4A3A-B65C-B6F4847F5E59}"/>
              </a:ext>
            </a:extLst>
          </p:cNvPr>
          <p:cNvSpPr>
            <a:spLocks noGrp="1" noRot="1" noChangeAspect="1" noTextEdit="1"/>
          </p:cNvSpPr>
          <p:nvPr>
            <p:ph type="sldImg"/>
          </p:nvPr>
        </p:nvSpPr>
        <p:spPr>
          <a:ln>
            <a:headEnd/>
            <a:tailEnd/>
          </a:ln>
        </p:spPr>
      </p:sp>
      <p:sp>
        <p:nvSpPr>
          <p:cNvPr id="161795" name="Notes Placeholder 2">
            <a:extLst>
              <a:ext uri="{FF2B5EF4-FFF2-40B4-BE49-F238E27FC236}">
                <a16:creationId xmlns:a16="http://schemas.microsoft.com/office/drawing/2014/main" id="{777D26A9-B091-4D2D-AF24-9810ACE5AD55}"/>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3392ECF9-053E-4167-97CD-D3A830E5BF49}"/>
              </a:ext>
            </a:extLst>
          </p:cNvPr>
          <p:cNvSpPr>
            <a:spLocks noGrp="1" noRot="1" noChangeAspect="1" noTextEdit="1"/>
          </p:cNvSpPr>
          <p:nvPr>
            <p:ph type="sldImg"/>
          </p:nvPr>
        </p:nvSpPr>
        <p:spPr>
          <a:ln>
            <a:headEnd/>
            <a:tailEnd/>
          </a:ln>
        </p:spPr>
      </p:sp>
      <p:sp>
        <p:nvSpPr>
          <p:cNvPr id="165891" name="Notes Placeholder 2">
            <a:extLst>
              <a:ext uri="{FF2B5EF4-FFF2-40B4-BE49-F238E27FC236}">
                <a16:creationId xmlns:a16="http://schemas.microsoft.com/office/drawing/2014/main" id="{BA49E2BF-16BE-4C61-BF18-B3E378AD57B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20A3F660-FE6A-4B89-86CA-9D5B265B4962}"/>
              </a:ext>
            </a:extLst>
          </p:cNvPr>
          <p:cNvSpPr>
            <a:spLocks noGrp="1" noRot="1" noChangeAspect="1" noTextEdit="1"/>
          </p:cNvSpPr>
          <p:nvPr>
            <p:ph type="sldImg"/>
          </p:nvPr>
        </p:nvSpPr>
        <p:spPr>
          <a:ln>
            <a:headEnd/>
            <a:tailEnd/>
          </a:ln>
        </p:spPr>
      </p:sp>
      <p:sp>
        <p:nvSpPr>
          <p:cNvPr id="167939" name="Notes Placeholder 2">
            <a:extLst>
              <a:ext uri="{FF2B5EF4-FFF2-40B4-BE49-F238E27FC236}">
                <a16:creationId xmlns:a16="http://schemas.microsoft.com/office/drawing/2014/main" id="{B816299E-5E20-46B2-AAE4-B61B74113FA0}"/>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86AFFF38-EA96-4AE7-8B68-CA44259505E7}"/>
              </a:ext>
            </a:extLst>
          </p:cNvPr>
          <p:cNvSpPr>
            <a:spLocks noGrp="1" noRot="1" noChangeAspect="1" noTextEdit="1"/>
          </p:cNvSpPr>
          <p:nvPr>
            <p:ph type="sldImg"/>
          </p:nvPr>
        </p:nvSpPr>
        <p:spPr>
          <a:ln>
            <a:headEnd/>
            <a:tailEnd/>
          </a:ln>
        </p:spPr>
      </p:sp>
      <p:sp>
        <p:nvSpPr>
          <p:cNvPr id="169987" name="Notes Placeholder 2">
            <a:extLst>
              <a:ext uri="{FF2B5EF4-FFF2-40B4-BE49-F238E27FC236}">
                <a16:creationId xmlns:a16="http://schemas.microsoft.com/office/drawing/2014/main" id="{E4B52C21-41B7-47D4-A9D5-0BA9C07305C0}"/>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BBDE90F2-3D7E-4C30-B5D7-994A20CC708E}"/>
              </a:ext>
            </a:extLst>
          </p:cNvPr>
          <p:cNvSpPr>
            <a:spLocks noGrp="1" noRot="1" noChangeAspect="1" noTextEdit="1"/>
          </p:cNvSpPr>
          <p:nvPr>
            <p:ph type="sldImg"/>
          </p:nvPr>
        </p:nvSpPr>
        <p:spPr>
          <a:ln>
            <a:headEnd/>
            <a:tailEnd/>
          </a:ln>
        </p:spPr>
      </p:sp>
      <p:sp>
        <p:nvSpPr>
          <p:cNvPr id="172035" name="Notes Placeholder 2">
            <a:extLst>
              <a:ext uri="{FF2B5EF4-FFF2-40B4-BE49-F238E27FC236}">
                <a16:creationId xmlns:a16="http://schemas.microsoft.com/office/drawing/2014/main" id="{E0B05EFF-5788-4F82-BAFF-0276949EF97E}"/>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66E42890-388E-4B13-B77E-35902CB28EA9}"/>
              </a:ext>
            </a:extLst>
          </p:cNvPr>
          <p:cNvSpPr>
            <a:spLocks noGrp="1" noRot="1" noChangeAspect="1" noTextEdit="1"/>
          </p:cNvSpPr>
          <p:nvPr>
            <p:ph type="sldImg"/>
          </p:nvPr>
        </p:nvSpPr>
        <p:spPr>
          <a:ln>
            <a:headEnd/>
            <a:tailEnd/>
          </a:ln>
        </p:spPr>
      </p:sp>
      <p:sp>
        <p:nvSpPr>
          <p:cNvPr id="174083" name="Notes Placeholder 2">
            <a:extLst>
              <a:ext uri="{FF2B5EF4-FFF2-40B4-BE49-F238E27FC236}">
                <a16:creationId xmlns:a16="http://schemas.microsoft.com/office/drawing/2014/main" id="{EA188BFA-B6E3-480D-92C7-B520EDF81F19}"/>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CFD786D5-5DD0-45E8-87F6-6B23ABBBB773}"/>
              </a:ext>
            </a:extLst>
          </p:cNvPr>
          <p:cNvSpPr>
            <a:spLocks noGrp="1" noRot="1" noChangeAspect="1" noTextEdit="1"/>
          </p:cNvSpPr>
          <p:nvPr>
            <p:ph type="sldImg"/>
          </p:nvPr>
        </p:nvSpPr>
        <p:spPr>
          <a:ln>
            <a:headEnd/>
            <a:tailEnd/>
          </a:ln>
        </p:spPr>
      </p:sp>
      <p:sp>
        <p:nvSpPr>
          <p:cNvPr id="176131" name="Notes Placeholder 2">
            <a:extLst>
              <a:ext uri="{FF2B5EF4-FFF2-40B4-BE49-F238E27FC236}">
                <a16:creationId xmlns:a16="http://schemas.microsoft.com/office/drawing/2014/main" id="{0ABAAB53-52D6-4765-856A-7124EF03C882}"/>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93C92AEF-6A45-473D-A1E8-85B29B665909}"/>
              </a:ext>
            </a:extLst>
          </p:cNvPr>
          <p:cNvSpPr>
            <a:spLocks noGrp="1" noRot="1" noChangeAspect="1" noTextEdit="1"/>
          </p:cNvSpPr>
          <p:nvPr>
            <p:ph type="sldImg"/>
          </p:nvPr>
        </p:nvSpPr>
        <p:spPr>
          <a:ln>
            <a:headEnd/>
            <a:tailEnd/>
          </a:ln>
        </p:spPr>
      </p:sp>
      <p:sp>
        <p:nvSpPr>
          <p:cNvPr id="178179" name="Notes Placeholder 2">
            <a:extLst>
              <a:ext uri="{FF2B5EF4-FFF2-40B4-BE49-F238E27FC236}">
                <a16:creationId xmlns:a16="http://schemas.microsoft.com/office/drawing/2014/main" id="{1E0B68D0-AAEC-43A3-B339-600E5F86F1DE}"/>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611293D3-AA06-47BC-8E12-0428448CFCCA}"/>
              </a:ext>
            </a:extLst>
          </p:cNvPr>
          <p:cNvSpPr>
            <a:spLocks noGrp="1" noRot="1" noChangeAspect="1" noTextEdit="1"/>
          </p:cNvSpPr>
          <p:nvPr>
            <p:ph type="sldImg"/>
          </p:nvPr>
        </p:nvSpPr>
        <p:spPr>
          <a:ln>
            <a:headEnd/>
            <a:tailEnd/>
          </a:ln>
        </p:spPr>
      </p:sp>
      <p:sp>
        <p:nvSpPr>
          <p:cNvPr id="180227" name="Notes Placeholder 2">
            <a:extLst>
              <a:ext uri="{FF2B5EF4-FFF2-40B4-BE49-F238E27FC236}">
                <a16:creationId xmlns:a16="http://schemas.microsoft.com/office/drawing/2014/main" id="{229C1F9B-3532-4CE2-9ED5-36EDC08A0C6C}"/>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FB11985-F4FD-48E2-9714-4C9E3BFC0947}"/>
              </a:ext>
            </a:extLst>
          </p:cNvPr>
          <p:cNvSpPr>
            <a:spLocks noGrp="1" noRot="1" noChangeAspect="1" noTextEdit="1"/>
          </p:cNvSpPr>
          <p:nvPr>
            <p:ph type="sldImg"/>
          </p:nvPr>
        </p:nvSpPr>
        <p:spPr>
          <a:ln>
            <a:headEnd/>
            <a:tailEnd/>
          </a:ln>
        </p:spPr>
      </p:sp>
      <p:sp>
        <p:nvSpPr>
          <p:cNvPr id="31747" name="Notes Placeholder 2">
            <a:extLst>
              <a:ext uri="{FF2B5EF4-FFF2-40B4-BE49-F238E27FC236}">
                <a16:creationId xmlns:a16="http://schemas.microsoft.com/office/drawing/2014/main" id="{4D8D0FE9-2011-4F04-B127-B0925CEEB5A6}"/>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According to Mintzberg the Five P’s of strategy is explained as</a:t>
            </a:r>
          </a:p>
          <a:p>
            <a:pPr eaLnBrk="1" hangingPunct="1">
              <a:spcBef>
                <a:spcPct val="0"/>
              </a:spcBef>
            </a:pPr>
            <a:r>
              <a:rPr lang="en-IN" altLang="en-US"/>
              <a:t>1) Plan: Before you start execution, planning is an essential part of strategy to understand where we are heading toward and what is our goal to achieve?</a:t>
            </a:r>
          </a:p>
          <a:p>
            <a:pPr eaLnBrk="1" hangingPunct="1">
              <a:spcBef>
                <a:spcPct val="0"/>
              </a:spcBef>
            </a:pPr>
            <a:r>
              <a:rPr lang="en-IN" altLang="en-US"/>
              <a:t>2) Ploy: a superior strategy always analysed the external environment and pay close attention to competitors to stay relevant in competitive business environment.</a:t>
            </a:r>
          </a:p>
          <a:p>
            <a:pPr eaLnBrk="1" hangingPunct="1">
              <a:spcBef>
                <a:spcPct val="0"/>
              </a:spcBef>
            </a:pPr>
            <a:r>
              <a:rPr lang="en-IN" altLang="en-US"/>
              <a:t>3) Pattern: One can always analyse the past behaviours and success pattern to repeat the same actions over time to reap the same benefits and achieve success.</a:t>
            </a:r>
          </a:p>
          <a:p>
            <a:pPr eaLnBrk="1" hangingPunct="1">
              <a:spcBef>
                <a:spcPct val="0"/>
              </a:spcBef>
            </a:pPr>
            <a:r>
              <a:rPr lang="en-IN" altLang="en-US"/>
              <a:t>4) Position: The positioning of your product/services is an essential of strategy. Where you position your product/service according to the need and requirement of particular target market to stay relevant.</a:t>
            </a:r>
          </a:p>
          <a:p>
            <a:pPr eaLnBrk="1" hangingPunct="1">
              <a:spcBef>
                <a:spcPct val="0"/>
              </a:spcBef>
            </a:pPr>
            <a:r>
              <a:rPr lang="en-IN" altLang="en-US"/>
              <a:t>5) Perspective: A clear vision is necessary to form a strategy which will give you long term benefits and which is aligned with your companies long term goals</a:t>
            </a:r>
          </a:p>
          <a:p>
            <a:pPr eaLnBrk="1" hangingPunct="1">
              <a:spcBef>
                <a:spcPct val="0"/>
              </a:spcBef>
            </a:pPr>
            <a:endParaRPr lang="en-I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E015F3F4-5628-46EB-8C31-0D26988EB123}"/>
              </a:ext>
            </a:extLst>
          </p:cNvPr>
          <p:cNvSpPr>
            <a:spLocks noGrp="1" noRot="1" noChangeAspect="1" noTextEdit="1"/>
          </p:cNvSpPr>
          <p:nvPr>
            <p:ph type="sldImg"/>
          </p:nvPr>
        </p:nvSpPr>
        <p:spPr>
          <a:ln>
            <a:headEnd/>
            <a:tailEnd/>
          </a:ln>
        </p:spPr>
      </p:sp>
      <p:sp>
        <p:nvSpPr>
          <p:cNvPr id="182275" name="Notes Placeholder 2">
            <a:extLst>
              <a:ext uri="{FF2B5EF4-FFF2-40B4-BE49-F238E27FC236}">
                <a16:creationId xmlns:a16="http://schemas.microsoft.com/office/drawing/2014/main" id="{C06E89FA-25D9-4FF9-BC56-47AF98BA4435}"/>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03502419-6C3D-46B3-98E2-999EC25ED107}"/>
              </a:ext>
            </a:extLst>
          </p:cNvPr>
          <p:cNvSpPr>
            <a:spLocks noGrp="1" noRot="1" noChangeAspect="1" noTextEdit="1"/>
          </p:cNvSpPr>
          <p:nvPr>
            <p:ph type="sldImg"/>
          </p:nvPr>
        </p:nvSpPr>
        <p:spPr>
          <a:ln>
            <a:headEnd/>
            <a:tailEnd/>
          </a:ln>
        </p:spPr>
      </p:sp>
      <p:sp>
        <p:nvSpPr>
          <p:cNvPr id="184323" name="Notes Placeholder 2">
            <a:extLst>
              <a:ext uri="{FF2B5EF4-FFF2-40B4-BE49-F238E27FC236}">
                <a16:creationId xmlns:a16="http://schemas.microsoft.com/office/drawing/2014/main" id="{1844E843-BEBA-4CAB-9723-0FFF6B8F14D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endParaRPr lang="en-I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6370" name="Shape 124">
            <a:extLst>
              <a:ext uri="{FF2B5EF4-FFF2-40B4-BE49-F238E27FC236}">
                <a16:creationId xmlns:a16="http://schemas.microsoft.com/office/drawing/2014/main" id="{FC02C026-F398-4587-94FC-0AB5CD2326EC}"/>
              </a:ext>
            </a:extLst>
          </p:cNvPr>
          <p:cNvSpPr>
            <a:spLocks noGrp="1" noRot="1" noChangeAspect="1" noTextEdit="1"/>
          </p:cNvSpPr>
          <p:nvPr>
            <p:ph type="sldImg" idx="2"/>
          </p:nvPr>
        </p:nvSpPr>
        <p:spPr>
          <a:noFill/>
          <a:ln>
            <a:headEnd/>
            <a:tailEnd/>
          </a:ln>
        </p:spPr>
      </p:sp>
      <p:sp>
        <p:nvSpPr>
          <p:cNvPr id="186371" name="Shape 125">
            <a:extLst>
              <a:ext uri="{FF2B5EF4-FFF2-40B4-BE49-F238E27FC236}">
                <a16:creationId xmlns:a16="http://schemas.microsoft.com/office/drawing/2014/main" id="{8BF43325-1995-4171-A339-2FB82D389754}"/>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11D3B343-186D-4924-AE99-72C300311F41}"/>
              </a:ext>
            </a:extLst>
          </p:cNvPr>
          <p:cNvSpPr>
            <a:spLocks noGrp="1" noRot="1" noChangeAspect="1" noTextEdit="1"/>
          </p:cNvSpPr>
          <p:nvPr>
            <p:ph type="sldImg"/>
          </p:nvPr>
        </p:nvSpPr>
        <p:spPr>
          <a:ln>
            <a:headEnd/>
            <a:tailEnd/>
          </a:ln>
        </p:spPr>
      </p:sp>
      <p:sp>
        <p:nvSpPr>
          <p:cNvPr id="188419" name="Notes Placeholder 2">
            <a:extLst>
              <a:ext uri="{FF2B5EF4-FFF2-40B4-BE49-F238E27FC236}">
                <a16:creationId xmlns:a16="http://schemas.microsoft.com/office/drawing/2014/main" id="{9460EBA1-FADA-411D-98A9-E3AE9C549F0B}"/>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There are many </a:t>
            </a:r>
            <a:r>
              <a:rPr lang="en-IN" altLang="en-US" b="1"/>
              <a:t>tools</a:t>
            </a:r>
            <a:r>
              <a:rPr lang="en-IN" altLang="en-US"/>
              <a:t> and techniques that can be applied to the </a:t>
            </a:r>
            <a:r>
              <a:rPr lang="en-IN" altLang="en-US" b="1"/>
              <a:t>strategic analysis</a:t>
            </a:r>
            <a:endParaRPr lang="en-I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6" name="Shape 143">
            <a:extLst>
              <a:ext uri="{FF2B5EF4-FFF2-40B4-BE49-F238E27FC236}">
                <a16:creationId xmlns:a16="http://schemas.microsoft.com/office/drawing/2014/main" id="{32BD7957-B045-4951-80C4-36B6B5CE0FE4}"/>
              </a:ext>
            </a:extLst>
          </p:cNvPr>
          <p:cNvSpPr>
            <a:spLocks noGrp="1" noRot="1" noChangeAspect="1" noTextEdit="1"/>
          </p:cNvSpPr>
          <p:nvPr>
            <p:ph type="sldImg" idx="2"/>
          </p:nvPr>
        </p:nvSpPr>
        <p:spPr>
          <a:noFill/>
          <a:ln>
            <a:headEnd/>
            <a:tailEnd/>
          </a:ln>
        </p:spPr>
      </p:sp>
      <p:sp>
        <p:nvSpPr>
          <p:cNvPr id="195587" name="Shape 144">
            <a:extLst>
              <a:ext uri="{FF2B5EF4-FFF2-40B4-BE49-F238E27FC236}">
                <a16:creationId xmlns:a16="http://schemas.microsoft.com/office/drawing/2014/main" id="{526AC6D6-C4FC-4760-BE4A-24BB8E695BD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1490" name="Shape 241">
            <a:extLst>
              <a:ext uri="{FF2B5EF4-FFF2-40B4-BE49-F238E27FC236}">
                <a16:creationId xmlns:a16="http://schemas.microsoft.com/office/drawing/2014/main" id="{39BD2D90-49CB-4952-A21B-08C1F7423744}"/>
              </a:ext>
            </a:extLst>
          </p:cNvPr>
          <p:cNvSpPr>
            <a:spLocks noGrp="1" noRot="1" noChangeAspect="1" noTextEdit="1"/>
          </p:cNvSpPr>
          <p:nvPr>
            <p:ph type="sldImg" idx="2"/>
          </p:nvPr>
        </p:nvSpPr>
        <p:spPr>
          <a:noFill/>
          <a:ln>
            <a:headEnd/>
            <a:tailEnd/>
          </a:ln>
        </p:spPr>
      </p:sp>
      <p:sp>
        <p:nvSpPr>
          <p:cNvPr id="191491" name="Shape 242">
            <a:extLst>
              <a:ext uri="{FF2B5EF4-FFF2-40B4-BE49-F238E27FC236}">
                <a16:creationId xmlns:a16="http://schemas.microsoft.com/office/drawing/2014/main" id="{92823723-E233-41D1-9253-EC4F61330A29}"/>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This is a structured approach to analysing the external macro-environment that affects all firms  Many of these external factors are usually beyond the firm’s control and sometimes present themselves as threats  It assesses a market from the standpoint of a particular proposition or a business.</a:t>
            </a:r>
          </a:p>
          <a:p>
            <a:pPr eaLnBrk="1" hangingPunct="1">
              <a:spcBef>
                <a:spcPct val="0"/>
              </a:spcBef>
              <a:buFontTx/>
              <a:buNone/>
            </a:pPr>
            <a:r>
              <a:rPr lang="en-IN" altLang="en-US"/>
              <a:t>PEST is an acronym for </a:t>
            </a:r>
            <a:r>
              <a:rPr lang="en-IN" altLang="en-US" b="1"/>
              <a:t>Political, Economic, Social and Technological</a:t>
            </a:r>
            <a:r>
              <a:rPr lang="en-IN" altLang="en-US"/>
              <a:t>. This analysis is used to assess these four external factors in relation to your business situation.</a:t>
            </a:r>
          </a:p>
          <a:p>
            <a:pPr eaLnBrk="1" hangingPunct="1">
              <a:spcBef>
                <a:spcPct val="0"/>
              </a:spcBef>
            </a:pPr>
            <a:r>
              <a:rPr lang="en-IN" altLang="en-US" b="1"/>
              <a:t>Political –</a:t>
            </a:r>
            <a:r>
              <a:rPr lang="en-IN" altLang="en-US"/>
              <a:t> Here government regulations and legal factors are assessed in terms of their ability to affect the business environment and trade markets. The main issues addressed in this section include political stability, tax guidelines, trade regulations, safety regulations, and employment laws.</a:t>
            </a:r>
          </a:p>
          <a:p>
            <a:pPr eaLnBrk="1" hangingPunct="1">
              <a:spcBef>
                <a:spcPct val="0"/>
              </a:spcBef>
            </a:pPr>
            <a:r>
              <a:rPr lang="en-IN" altLang="en-US" b="1"/>
              <a:t>Economic –</a:t>
            </a:r>
            <a:r>
              <a:rPr lang="en-IN" altLang="en-US"/>
              <a:t> Through this factor, businesses examine the economic issues that are bound to have an impact on the company. This would include factors like inflation, interest rates, economic growth, the unemployment rate and policies, and the business cycle followed in the country.</a:t>
            </a:r>
          </a:p>
          <a:p>
            <a:pPr eaLnBrk="1" hangingPunct="1">
              <a:spcBef>
                <a:spcPct val="0"/>
              </a:spcBef>
            </a:pPr>
            <a:r>
              <a:rPr lang="en-IN" altLang="en-US" b="1"/>
              <a:t>Social –</a:t>
            </a:r>
            <a:r>
              <a:rPr lang="en-IN" altLang="en-US"/>
              <a:t> With the social factor, a business can analyze the socio-economic environment of its market via elements like customer demographics, cultural limitations, lifestyle attitude, and education. With these, a business can understand how consumer needs are shaped and what brings them to the market for a purchase.</a:t>
            </a:r>
          </a:p>
          <a:p>
            <a:pPr eaLnBrk="1" hangingPunct="1">
              <a:spcBef>
                <a:spcPct val="0"/>
              </a:spcBef>
            </a:pPr>
            <a:r>
              <a:rPr lang="en-IN" altLang="en-US" b="1"/>
              <a:t>Technological –</a:t>
            </a:r>
            <a:r>
              <a:rPr lang="en-IN" altLang="en-US"/>
              <a:t> How technology can either positively or negatively impact the introduction of a product or service into a marketplace is assessed here. These factors include technological advancements, lifecycle of technologies, the role of the Internet, and the spending on technology research by the government.</a:t>
            </a:r>
          </a:p>
          <a:p>
            <a:pPr eaLnBrk="1" hangingPunct="1">
              <a:spcBef>
                <a:spcPct val="0"/>
              </a:spcBef>
              <a:buFontTx/>
              <a:buNone/>
            </a:pPr>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8" name="Shape 241">
            <a:extLst>
              <a:ext uri="{FF2B5EF4-FFF2-40B4-BE49-F238E27FC236}">
                <a16:creationId xmlns:a16="http://schemas.microsoft.com/office/drawing/2014/main" id="{261762EB-318F-4C90-9A6D-3519AC1C9CAB}"/>
              </a:ext>
            </a:extLst>
          </p:cNvPr>
          <p:cNvSpPr>
            <a:spLocks noGrp="1" noRot="1" noChangeAspect="1" noTextEdit="1"/>
          </p:cNvSpPr>
          <p:nvPr>
            <p:ph type="sldImg" idx="2"/>
          </p:nvPr>
        </p:nvSpPr>
        <p:spPr>
          <a:noFill/>
          <a:ln>
            <a:headEnd/>
            <a:tailEnd/>
          </a:ln>
        </p:spPr>
      </p:sp>
      <p:sp>
        <p:nvSpPr>
          <p:cNvPr id="193539" name="Shape 242">
            <a:extLst>
              <a:ext uri="{FF2B5EF4-FFF2-40B4-BE49-F238E27FC236}">
                <a16:creationId xmlns:a16="http://schemas.microsoft.com/office/drawing/2014/main" id="{EAF842B2-D5FF-4027-A1A4-BEEB1073541D}"/>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Porter’s Five forces is named after Harvard Business School Professor Michael E. Porter. This model takes into account the five market forces that play out in any given company or industry. This model examines these forces thereby helping to determine a given company’s strengths and weaknesses. </a:t>
            </a:r>
          </a:p>
          <a:p>
            <a:pPr eaLnBrk="1" hangingPunct="1">
              <a:spcBef>
                <a:spcPct val="0"/>
              </a:spcBef>
              <a:buFontTx/>
              <a:buNone/>
            </a:pPr>
            <a:r>
              <a:rPr lang="en-IN" altLang="en-US"/>
              <a:t> </a:t>
            </a:r>
          </a:p>
          <a:p>
            <a:pPr eaLnBrk="1" hangingPunct="1">
              <a:spcBef>
                <a:spcPct val="0"/>
              </a:spcBef>
              <a:buFontTx/>
              <a:buNone/>
            </a:pPr>
            <a:r>
              <a:rPr lang="en-IN" altLang="en-US"/>
              <a:t>It is also a way to view the potential risks to which any given company may be exposed. Porter’s is a valuable yet somewhat subjective tool. It is a starting point meant to encourage further discussion. </a:t>
            </a:r>
          </a:p>
          <a:p>
            <a:pPr eaLnBrk="1" hangingPunct="1">
              <a:spcBef>
                <a:spcPct val="0"/>
              </a:spcBef>
              <a:buFontTx/>
              <a:buNone/>
            </a:pPr>
            <a:endParaRPr lang="en-IN" altLang="en-US"/>
          </a:p>
          <a:p>
            <a:pPr eaLnBrk="1" hangingPunct="1">
              <a:spcBef>
                <a:spcPct val="0"/>
              </a:spcBef>
            </a:pPr>
            <a:r>
              <a:rPr lang="en-IN" altLang="en-US"/>
              <a:t>The five forces are:</a:t>
            </a:r>
          </a:p>
          <a:p>
            <a:pPr eaLnBrk="1" hangingPunct="1">
              <a:spcBef>
                <a:spcPct val="0"/>
              </a:spcBef>
            </a:pPr>
            <a:r>
              <a:rPr lang="en-IN" altLang="en-US" b="1"/>
              <a:t>1. Supplier power.</a:t>
            </a:r>
            <a:r>
              <a:rPr lang="en-IN" altLang="en-US"/>
              <a:t> An assessment of how easy it is for suppliers to drive up prices. This is driven by the: number of suppliers of each essential input; uniqueness of their product or service; relative size and strength of the supplier; and cost of switching from one supplier to another.</a:t>
            </a:r>
          </a:p>
          <a:p>
            <a:pPr eaLnBrk="1" hangingPunct="1">
              <a:spcBef>
                <a:spcPct val="0"/>
              </a:spcBef>
            </a:pPr>
            <a:r>
              <a:rPr lang="en-IN" altLang="en-US" b="1"/>
              <a:t>2. Buyer power. </a:t>
            </a:r>
            <a:r>
              <a:rPr lang="en-IN" altLang="en-US"/>
              <a:t>An assessment of how easy it is for buyers to drive prices down. This is driven by the: number of buyers in the market; importance of each individual buyer to the organisation; and cost to the buyer of switching from one supplier to another. If a business has just a few powerful buyers, they are often able to dictate terms.</a:t>
            </a:r>
          </a:p>
          <a:p>
            <a:pPr eaLnBrk="1" hangingPunct="1">
              <a:spcBef>
                <a:spcPct val="0"/>
              </a:spcBef>
            </a:pPr>
            <a:r>
              <a:rPr lang="en-IN" altLang="en-US" b="1"/>
              <a:t>3. Competitive rivalry</a:t>
            </a:r>
            <a:r>
              <a:rPr lang="en-IN" altLang="en-US"/>
              <a:t>. The main driver is the number and capability of competitors in the market. Many competitors, offering undifferentiated products and services, will reduce market attractiveness.</a:t>
            </a:r>
          </a:p>
          <a:p>
            <a:pPr eaLnBrk="1" hangingPunct="1">
              <a:spcBef>
                <a:spcPct val="0"/>
              </a:spcBef>
            </a:pPr>
            <a:r>
              <a:rPr lang="en-IN" altLang="en-US" b="1"/>
              <a:t>4. Threat of substitution. </a:t>
            </a:r>
            <a:r>
              <a:rPr lang="en-IN" altLang="en-US"/>
              <a:t>Where close substitute products exist in a market, it increases the likelihood of customers switching to alternatives in response to price increases. This reduces both the power of suppliers and the attractiveness of the market.</a:t>
            </a:r>
          </a:p>
          <a:p>
            <a:pPr eaLnBrk="1" hangingPunct="1">
              <a:spcBef>
                <a:spcPct val="0"/>
              </a:spcBef>
            </a:pPr>
            <a:r>
              <a:rPr lang="en-IN" altLang="en-US" b="1"/>
              <a:t>5. Threat of new entry. </a:t>
            </a:r>
            <a:r>
              <a:rPr lang="en-IN" altLang="en-US"/>
              <a:t>Profitable markets attract new entrants, which erodes profitability. Unless incumbents have strong and durable barriers to entry, for example, patents, economies of scale, capital requirements or government policies, then profitability will decline to a competitive rate.</a:t>
            </a:r>
          </a:p>
          <a:p>
            <a:pPr eaLnBrk="1" hangingPunct="1">
              <a:spcBef>
                <a:spcPct val="0"/>
              </a:spcBef>
              <a:buFontTx/>
              <a:buNone/>
            </a:pPr>
            <a:endParaRPr lang="en-IN" altLang="en-US"/>
          </a:p>
          <a:p>
            <a:pPr eaLnBrk="1" hangingPunct="1">
              <a:spcBef>
                <a:spcPct val="0"/>
              </a:spcBef>
            </a:pPr>
            <a:r>
              <a:rPr lang="en-IN" altLang="en-US" b="1"/>
              <a:t>What benefits does Porter’s Five Forces analysis provide?</a:t>
            </a:r>
          </a:p>
          <a:p>
            <a:pPr eaLnBrk="1" hangingPunct="1">
              <a:spcBef>
                <a:spcPct val="0"/>
              </a:spcBef>
            </a:pPr>
            <a:r>
              <a:rPr lang="en-IN" altLang="en-US"/>
              <a:t>Five forces analysis helps organisations to understand the factors affecting profitability in a specific industry, and can help to inform decisions relating to: whether to enter a specific industry; whether to increase capacity in a specific industry; and developing competitive strategies.</a:t>
            </a:r>
          </a:p>
          <a:p>
            <a:pPr eaLnBrk="1" hangingPunct="1">
              <a:spcBef>
                <a:spcPct val="0"/>
              </a:spcBef>
              <a:buFontTx/>
              <a:buNone/>
            </a:pPr>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4" name="Shape 143">
            <a:extLst>
              <a:ext uri="{FF2B5EF4-FFF2-40B4-BE49-F238E27FC236}">
                <a16:creationId xmlns:a16="http://schemas.microsoft.com/office/drawing/2014/main" id="{8385C187-95B2-46A3-ACBE-66042D8CF9A8}"/>
              </a:ext>
            </a:extLst>
          </p:cNvPr>
          <p:cNvSpPr>
            <a:spLocks noGrp="1" noRot="1" noChangeAspect="1" noTextEdit="1"/>
          </p:cNvSpPr>
          <p:nvPr>
            <p:ph type="sldImg" idx="2"/>
          </p:nvPr>
        </p:nvSpPr>
        <p:spPr>
          <a:ln>
            <a:headEnd/>
            <a:tailEnd/>
          </a:ln>
        </p:spPr>
      </p:sp>
      <p:sp>
        <p:nvSpPr>
          <p:cNvPr id="197635" name="Shape 144">
            <a:extLst>
              <a:ext uri="{FF2B5EF4-FFF2-40B4-BE49-F238E27FC236}">
                <a16:creationId xmlns:a16="http://schemas.microsoft.com/office/drawing/2014/main" id="{7CFDA430-F530-4202-B478-63A9B486F4D2}"/>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4" name="Shape 241">
            <a:extLst>
              <a:ext uri="{FF2B5EF4-FFF2-40B4-BE49-F238E27FC236}">
                <a16:creationId xmlns:a16="http://schemas.microsoft.com/office/drawing/2014/main" id="{D411A58F-7845-456C-BEAF-B68AE3993589}"/>
              </a:ext>
            </a:extLst>
          </p:cNvPr>
          <p:cNvSpPr>
            <a:spLocks noGrp="1" noRot="1" noChangeAspect="1" noTextEdit="1"/>
          </p:cNvSpPr>
          <p:nvPr>
            <p:ph type="sldImg" idx="2"/>
          </p:nvPr>
        </p:nvSpPr>
        <p:spPr>
          <a:noFill/>
          <a:ln>
            <a:headEnd/>
            <a:tailEnd/>
          </a:ln>
        </p:spPr>
      </p:sp>
      <p:sp>
        <p:nvSpPr>
          <p:cNvPr id="202755" name="Shape 242">
            <a:extLst>
              <a:ext uri="{FF2B5EF4-FFF2-40B4-BE49-F238E27FC236}">
                <a16:creationId xmlns:a16="http://schemas.microsoft.com/office/drawing/2014/main" id="{5D5E5CD4-F635-45B7-B416-FF54C7236172}"/>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A cost-benefit analysis is a process by which business decisions are analyzed. The benefits of a given situation or business-related action are summed, and then the costs associated with taking that action are subtracted.</a:t>
            </a:r>
            <a:br>
              <a:rPr lang="en-IN" altLang="en-US"/>
            </a:br>
            <a:br>
              <a:rPr lang="en-IN" altLang="en-US"/>
            </a:br>
            <a:r>
              <a:rPr lang="en-IN" altLang="en-US"/>
              <a:t>The first step in the process is to compile a comprehensive list of all the costs and benefits associated with the project or decision. Costs should include direct and indirect costs, intangible costs, opportunity costs and the cost of potential risks. Benefits should include all direct and indirect revenues and intangible benefits, such as increased production from improved employee safety and morale, or increased sales from customer goodwill. A common unit of monetary measurement should then be applied to all items on the list. Care should be taken to not underestimate costs or overestimate benefits. A conservative approach with a conscious effort to avoid any subjective tendencies when calculating estimates is best suited when assigning value to both costs and benefits for the purpose of a cost-benefit analysis.</a:t>
            </a:r>
          </a:p>
          <a:p>
            <a:pPr eaLnBrk="1" hangingPunct="1">
              <a:spcBef>
                <a:spcPct val="0"/>
              </a:spcBef>
            </a:pPr>
            <a:r>
              <a:rPr lang="en-IN" altLang="en-US"/>
              <a:t>The final step is to quantitatively compare the results of the aggregate costs and benefits to determine if the benefits outweigh the costs. If so, then the rational decision is to go forward with project. In not, a review of the project is warranted to see if adjustments can be made to either increase benefits and/or decrease costs to make the project viable. If not, the project may be abandoned.</a:t>
            </a:r>
          </a:p>
          <a:p>
            <a:pPr eaLnBrk="1" hangingPunct="1">
              <a:spcBef>
                <a:spcPct val="0"/>
              </a:spcBef>
            </a:pPr>
            <a:br>
              <a:rPr lang="en-IN" altLang="en-US"/>
            </a:br>
            <a:br>
              <a:rPr lang="en-IN" altLang="en-US"/>
            </a:br>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2" name="Shape 241">
            <a:extLst>
              <a:ext uri="{FF2B5EF4-FFF2-40B4-BE49-F238E27FC236}">
                <a16:creationId xmlns:a16="http://schemas.microsoft.com/office/drawing/2014/main" id="{AD18209A-33CF-498E-8157-8DFE8B8D73AB}"/>
              </a:ext>
            </a:extLst>
          </p:cNvPr>
          <p:cNvSpPr>
            <a:spLocks noGrp="1" noRot="1" noChangeAspect="1" noTextEdit="1"/>
          </p:cNvSpPr>
          <p:nvPr>
            <p:ph type="sldImg" idx="2"/>
          </p:nvPr>
        </p:nvSpPr>
        <p:spPr>
          <a:noFill/>
          <a:ln>
            <a:headEnd/>
            <a:tailEnd/>
          </a:ln>
        </p:spPr>
      </p:sp>
      <p:sp>
        <p:nvSpPr>
          <p:cNvPr id="204803" name="Shape 242">
            <a:extLst>
              <a:ext uri="{FF2B5EF4-FFF2-40B4-BE49-F238E27FC236}">
                <a16:creationId xmlns:a16="http://schemas.microsoft.com/office/drawing/2014/main" id="{7FCD22B8-32AB-409D-B656-98AD64AE015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A SWOT analysis is a strategic planning tool that helps a business owner identify his or her own strengths and weaknesses, as well as any opportunities and threats that may exist in a specific business situation. </a:t>
            </a:r>
          </a:p>
          <a:p>
            <a:pPr eaLnBrk="1" hangingPunct="1">
              <a:spcBef>
                <a:spcPct val="0"/>
              </a:spcBef>
            </a:pPr>
            <a:r>
              <a:rPr lang="en-IN" altLang="en-US" b="1"/>
              <a:t>Strengths:</a:t>
            </a:r>
            <a:r>
              <a:rPr lang="en-IN" altLang="en-US"/>
              <a:t> For this quadrant, think about the attributes of yourself and your business that will help you achieve your objective. Questions to consider:</a:t>
            </a:r>
          </a:p>
          <a:p>
            <a:pPr eaLnBrk="1" hangingPunct="1">
              <a:spcBef>
                <a:spcPct val="0"/>
              </a:spcBef>
            </a:pPr>
            <a:r>
              <a:rPr lang="en-IN" altLang="en-US"/>
              <a:t>What do you do well?</a:t>
            </a:r>
          </a:p>
          <a:p>
            <a:pPr eaLnBrk="1" hangingPunct="1">
              <a:spcBef>
                <a:spcPct val="0"/>
              </a:spcBef>
            </a:pPr>
            <a:r>
              <a:rPr lang="en-IN" altLang="en-US"/>
              <a:t>What are your unique skills?</a:t>
            </a:r>
          </a:p>
          <a:p>
            <a:pPr eaLnBrk="1" hangingPunct="1">
              <a:spcBef>
                <a:spcPct val="0"/>
              </a:spcBef>
            </a:pPr>
            <a:r>
              <a:rPr lang="en-IN" altLang="en-US"/>
              <a:t>What expert or specialized knowledge do you have?</a:t>
            </a:r>
          </a:p>
          <a:p>
            <a:pPr eaLnBrk="1" hangingPunct="1">
              <a:spcBef>
                <a:spcPct val="0"/>
              </a:spcBef>
            </a:pPr>
            <a:r>
              <a:rPr lang="en-IN" altLang="en-US"/>
              <a:t>What experience do you have?</a:t>
            </a:r>
          </a:p>
          <a:p>
            <a:pPr eaLnBrk="1" hangingPunct="1">
              <a:spcBef>
                <a:spcPct val="0"/>
              </a:spcBef>
            </a:pPr>
            <a:r>
              <a:rPr lang="en-IN" altLang="en-US"/>
              <a:t>What do you do better than your competitors?</a:t>
            </a:r>
          </a:p>
          <a:p>
            <a:pPr eaLnBrk="1" hangingPunct="1">
              <a:spcBef>
                <a:spcPct val="0"/>
              </a:spcBef>
            </a:pPr>
            <a:r>
              <a:rPr lang="en-IN" altLang="en-US"/>
              <a:t>Where are you most profitable in your business?</a:t>
            </a:r>
          </a:p>
          <a:p>
            <a:pPr eaLnBrk="1" hangingPunct="1">
              <a:spcBef>
                <a:spcPct val="0"/>
              </a:spcBef>
            </a:pPr>
            <a:r>
              <a:rPr lang="en-IN" altLang="en-US" b="1"/>
              <a:t>Weaknesses:</a:t>
            </a:r>
            <a:r>
              <a:rPr lang="en-IN" altLang="en-US"/>
              <a:t> For this quadrant, think about the attributes of yourself and your business that could hurt your progress in achieving your objective. Questions to consider:</a:t>
            </a:r>
          </a:p>
          <a:p>
            <a:pPr eaLnBrk="1" hangingPunct="1">
              <a:spcBef>
                <a:spcPct val="0"/>
              </a:spcBef>
            </a:pPr>
            <a:r>
              <a:rPr lang="en-IN" altLang="en-US"/>
              <a:t>In what areas do you need to improve?</a:t>
            </a:r>
          </a:p>
          <a:p>
            <a:pPr eaLnBrk="1" hangingPunct="1">
              <a:spcBef>
                <a:spcPct val="0"/>
              </a:spcBef>
            </a:pPr>
            <a:r>
              <a:rPr lang="en-IN" altLang="en-US"/>
              <a:t>What resources do you lack?</a:t>
            </a:r>
          </a:p>
          <a:p>
            <a:pPr eaLnBrk="1" hangingPunct="1">
              <a:spcBef>
                <a:spcPct val="0"/>
              </a:spcBef>
            </a:pPr>
            <a:r>
              <a:rPr lang="en-IN" altLang="en-US"/>
              <a:t>What parts of your business are not very profitable?</a:t>
            </a:r>
          </a:p>
          <a:p>
            <a:pPr eaLnBrk="1" hangingPunct="1">
              <a:spcBef>
                <a:spcPct val="0"/>
              </a:spcBef>
            </a:pPr>
            <a:r>
              <a:rPr lang="en-IN" altLang="en-US"/>
              <a:t>Where do you need further education and/or experience?</a:t>
            </a:r>
          </a:p>
          <a:p>
            <a:pPr eaLnBrk="1" hangingPunct="1">
              <a:spcBef>
                <a:spcPct val="0"/>
              </a:spcBef>
            </a:pPr>
            <a:r>
              <a:rPr lang="en-IN" altLang="en-US"/>
              <a:t>What costs you time and/or money?</a:t>
            </a:r>
          </a:p>
          <a:p>
            <a:pPr eaLnBrk="1" hangingPunct="1">
              <a:spcBef>
                <a:spcPct val="0"/>
              </a:spcBef>
            </a:pPr>
            <a:r>
              <a:rPr lang="en-IN" altLang="en-US" b="1"/>
              <a:t>Opportunities:</a:t>
            </a:r>
            <a:r>
              <a:rPr lang="en-IN" altLang="en-US"/>
              <a:t> For this quadrant, think about the external conditions that will help you achieve your objective. Questions to consider:</a:t>
            </a:r>
          </a:p>
          <a:p>
            <a:pPr eaLnBrk="1" hangingPunct="1">
              <a:spcBef>
                <a:spcPct val="0"/>
              </a:spcBef>
            </a:pPr>
            <a:r>
              <a:rPr lang="en-IN" altLang="en-US"/>
              <a:t>What are the business goals you are currently working towards?</a:t>
            </a:r>
          </a:p>
          <a:p>
            <a:pPr eaLnBrk="1" hangingPunct="1">
              <a:spcBef>
                <a:spcPct val="0"/>
              </a:spcBef>
            </a:pPr>
            <a:r>
              <a:rPr lang="en-IN" altLang="en-US"/>
              <a:t>How can you do more for your existing customers or clients?</a:t>
            </a:r>
          </a:p>
          <a:p>
            <a:pPr eaLnBrk="1" hangingPunct="1">
              <a:spcBef>
                <a:spcPct val="0"/>
              </a:spcBef>
            </a:pPr>
            <a:r>
              <a:rPr lang="en-IN" altLang="en-US"/>
              <a:t>How can you use technology to enhance your business?</a:t>
            </a:r>
          </a:p>
          <a:p>
            <a:pPr eaLnBrk="1" hangingPunct="1">
              <a:spcBef>
                <a:spcPct val="0"/>
              </a:spcBef>
            </a:pPr>
            <a:r>
              <a:rPr lang="en-IN" altLang="en-US"/>
              <a:t>Are there new target audiences you have the potential to reach?</a:t>
            </a:r>
          </a:p>
          <a:p>
            <a:pPr eaLnBrk="1" hangingPunct="1">
              <a:spcBef>
                <a:spcPct val="0"/>
              </a:spcBef>
            </a:pPr>
            <a:r>
              <a:rPr lang="en-IN" altLang="en-US"/>
              <a:t>Are there related products and services that provide an opportunity for your business?</a:t>
            </a:r>
          </a:p>
          <a:p>
            <a:pPr eaLnBrk="1" hangingPunct="1">
              <a:spcBef>
                <a:spcPct val="0"/>
              </a:spcBef>
            </a:pPr>
            <a:r>
              <a:rPr lang="en-IN" altLang="en-US" b="1"/>
              <a:t>Threats:</a:t>
            </a:r>
            <a:r>
              <a:rPr lang="en-IN" altLang="en-US"/>
              <a:t> For this quadrant, think about the external conditions that could damage your business's performance. Questions to consider:</a:t>
            </a:r>
          </a:p>
          <a:p>
            <a:pPr eaLnBrk="1" hangingPunct="1">
              <a:spcBef>
                <a:spcPct val="0"/>
              </a:spcBef>
            </a:pPr>
            <a:r>
              <a:rPr lang="en-IN" altLang="en-US"/>
              <a:t>What obstacles do you face?</a:t>
            </a:r>
          </a:p>
          <a:p>
            <a:pPr eaLnBrk="1" hangingPunct="1">
              <a:spcBef>
                <a:spcPct val="0"/>
              </a:spcBef>
            </a:pPr>
            <a:r>
              <a:rPr lang="en-IN" altLang="en-US"/>
              <a:t>What are the strengths of your biggest competitors?</a:t>
            </a:r>
          </a:p>
          <a:p>
            <a:pPr eaLnBrk="1" hangingPunct="1">
              <a:spcBef>
                <a:spcPct val="0"/>
              </a:spcBef>
            </a:pPr>
            <a:r>
              <a:rPr lang="en-IN" altLang="en-US"/>
              <a:t>What are your competitors doing that you're not?</a:t>
            </a:r>
          </a:p>
          <a:p>
            <a:pPr eaLnBrk="1" hangingPunct="1">
              <a:spcBef>
                <a:spcPct val="0"/>
              </a:spcBef>
            </a:pPr>
            <a:r>
              <a:rPr lang="en-IN" altLang="en-US"/>
              <a:t>What's going on in the economy?</a:t>
            </a:r>
          </a:p>
          <a:p>
            <a:pPr eaLnBrk="1" hangingPunct="1">
              <a:spcBef>
                <a:spcPct val="0"/>
              </a:spcBef>
            </a:pPr>
            <a:r>
              <a:rPr lang="en-IN" altLang="en-US"/>
              <a:t>What's going on in the industry?</a:t>
            </a:r>
          </a:p>
          <a:p>
            <a:pPr eaLnBrk="1" hangingPunct="1">
              <a:spcBef>
                <a:spcPct val="0"/>
              </a:spcBef>
              <a:buFontTx/>
              <a:buNone/>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4ED9D96-DA75-49F1-B007-25DAC3340A70}"/>
              </a:ext>
            </a:extLst>
          </p:cNvPr>
          <p:cNvSpPr>
            <a:spLocks noGrp="1" noRot="1" noChangeAspect="1" noTextEdit="1"/>
          </p:cNvSpPr>
          <p:nvPr>
            <p:ph type="sldImg"/>
          </p:nvPr>
        </p:nvSpPr>
        <p:spPr>
          <a:ln>
            <a:headEnd/>
            <a:tailEnd/>
          </a:ln>
        </p:spPr>
      </p:sp>
      <p:sp>
        <p:nvSpPr>
          <p:cNvPr id="33795" name="Notes Placeholder 2">
            <a:extLst>
              <a:ext uri="{FF2B5EF4-FFF2-40B4-BE49-F238E27FC236}">
                <a16:creationId xmlns:a16="http://schemas.microsoft.com/office/drawing/2014/main" id="{ECC14DCC-9BCC-4D5E-B7E5-EACB8B30125D}"/>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Explain how Apple epitomised on capabilities driven strategy</a:t>
            </a:r>
          </a:p>
          <a:p>
            <a:pPr eaLnBrk="1" hangingPunct="1">
              <a:spcBef>
                <a:spcPct val="0"/>
              </a:spcBef>
            </a:pPr>
            <a:endParaRPr lang="en-I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6850" name="Shape 241">
            <a:extLst>
              <a:ext uri="{FF2B5EF4-FFF2-40B4-BE49-F238E27FC236}">
                <a16:creationId xmlns:a16="http://schemas.microsoft.com/office/drawing/2014/main" id="{BAB99B3F-1596-44AE-BCDB-9B56E1300F37}"/>
              </a:ext>
            </a:extLst>
          </p:cNvPr>
          <p:cNvSpPr>
            <a:spLocks noGrp="1" noRot="1" noChangeAspect="1" noTextEdit="1"/>
          </p:cNvSpPr>
          <p:nvPr>
            <p:ph type="sldImg" idx="2"/>
          </p:nvPr>
        </p:nvSpPr>
        <p:spPr>
          <a:noFill/>
          <a:ln>
            <a:headEnd/>
            <a:tailEnd/>
          </a:ln>
        </p:spPr>
      </p:sp>
      <p:sp>
        <p:nvSpPr>
          <p:cNvPr id="206851" name="Shape 242">
            <a:extLst>
              <a:ext uri="{FF2B5EF4-FFF2-40B4-BE49-F238E27FC236}">
                <a16:creationId xmlns:a16="http://schemas.microsoft.com/office/drawing/2014/main" id="{6CD529BF-4FE1-477F-9E3A-CDF1B5D7BB5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r>
              <a:rPr lang="en-IN" altLang="en-US"/>
              <a:t>Ask students to do their own SWOT analysis </a:t>
            </a:r>
          </a:p>
          <a:p>
            <a:pPr eaLnBrk="1" hangingPunct="1">
              <a:spcBef>
                <a:spcPct val="0"/>
              </a:spcBef>
              <a:buFontTx/>
              <a:buNone/>
            </a:pPr>
            <a:endParaRPr lang="en-IN" altLang="en-US"/>
          </a:p>
          <a:p>
            <a:pPr eaLnBrk="1" hangingPunct="1">
              <a:spcBef>
                <a:spcPct val="0"/>
              </a:spcBef>
              <a:buFontTx/>
              <a:buNone/>
            </a:pPr>
            <a:r>
              <a:rPr lang="en-IN" altLang="en-US"/>
              <a:t>Ask them :</a:t>
            </a:r>
          </a:p>
          <a:p>
            <a:pPr eaLnBrk="1" hangingPunct="1">
              <a:spcBef>
                <a:spcPct val="0"/>
              </a:spcBef>
              <a:buFontTx/>
              <a:buNone/>
            </a:pPr>
            <a:endParaRPr lang="en-IN" altLang="en-US"/>
          </a:p>
          <a:p>
            <a:pPr eaLnBrk="1" hangingPunct="1">
              <a:spcBef>
                <a:spcPct val="0"/>
              </a:spcBef>
            </a:pPr>
            <a:r>
              <a:rPr lang="en-IN" altLang="en-US"/>
              <a:t>Create a plan to build up your strengths even more</a:t>
            </a:r>
          </a:p>
          <a:p>
            <a:pPr eaLnBrk="1" hangingPunct="1">
              <a:spcBef>
                <a:spcPct val="0"/>
              </a:spcBef>
            </a:pPr>
            <a:r>
              <a:rPr lang="en-IN" altLang="en-US"/>
              <a:t>List ways you can work on building up your weaknesses</a:t>
            </a:r>
          </a:p>
          <a:p>
            <a:pPr eaLnBrk="1" hangingPunct="1">
              <a:spcBef>
                <a:spcPct val="0"/>
              </a:spcBef>
            </a:pPr>
            <a:r>
              <a:rPr lang="en-IN" altLang="en-US"/>
              <a:t>Set SMART goals for each of the opportunities you identified</a:t>
            </a:r>
          </a:p>
          <a:p>
            <a:pPr eaLnBrk="1" hangingPunct="1">
              <a:spcBef>
                <a:spcPct val="0"/>
              </a:spcBef>
            </a:pPr>
            <a:r>
              <a:rPr lang="en-IN" altLang="en-US"/>
              <a:t>Devise a plan to use your strengths to decrease the threats you identified</a:t>
            </a:r>
          </a:p>
          <a:p>
            <a:pPr eaLnBrk="1" hangingPunct="1">
              <a:spcBef>
                <a:spcPct val="0"/>
              </a:spcBef>
              <a:buFontTx/>
              <a:buNone/>
            </a:pPr>
            <a:endParaRPr lang="en-IN" altLang="en-US"/>
          </a:p>
          <a:p>
            <a:pPr eaLnBrk="1" hangingPunct="1">
              <a:spcBef>
                <a:spcPct val="0"/>
              </a:spcBef>
              <a:buFontTx/>
              <a:buNone/>
            </a:pPr>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8898" name="Shape 143">
            <a:extLst>
              <a:ext uri="{FF2B5EF4-FFF2-40B4-BE49-F238E27FC236}">
                <a16:creationId xmlns:a16="http://schemas.microsoft.com/office/drawing/2014/main" id="{BDEDBF8C-3389-4BFB-A5FE-81C1E25620E2}"/>
              </a:ext>
            </a:extLst>
          </p:cNvPr>
          <p:cNvSpPr>
            <a:spLocks noGrp="1" noRot="1" noChangeAspect="1" noTextEdit="1"/>
          </p:cNvSpPr>
          <p:nvPr>
            <p:ph type="sldImg" idx="2"/>
          </p:nvPr>
        </p:nvSpPr>
        <p:spPr>
          <a:noFill/>
          <a:ln>
            <a:headEnd/>
            <a:tailEnd/>
          </a:ln>
        </p:spPr>
      </p:sp>
      <p:sp>
        <p:nvSpPr>
          <p:cNvPr id="208899" name="Shape 144">
            <a:extLst>
              <a:ext uri="{FF2B5EF4-FFF2-40B4-BE49-F238E27FC236}">
                <a16:creationId xmlns:a16="http://schemas.microsoft.com/office/drawing/2014/main" id="{C4978BA3-D86E-48FD-AD70-0EA85206EE80}"/>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FontTx/>
              <a:buNone/>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1C8F15B-F64C-45C5-BB2E-614301D917B0}"/>
              </a:ext>
            </a:extLst>
          </p:cNvPr>
          <p:cNvSpPr>
            <a:spLocks noGrp="1" noRot="1" noChangeAspect="1" noTextEdit="1"/>
          </p:cNvSpPr>
          <p:nvPr>
            <p:ph type="sldImg"/>
          </p:nvPr>
        </p:nvSpPr>
        <p:spPr>
          <a:ln>
            <a:headEnd/>
            <a:tailEnd/>
          </a:ln>
        </p:spPr>
      </p:sp>
      <p:sp>
        <p:nvSpPr>
          <p:cNvPr id="35843" name="Notes Placeholder 2">
            <a:extLst>
              <a:ext uri="{FF2B5EF4-FFF2-40B4-BE49-F238E27FC236}">
                <a16:creationId xmlns:a16="http://schemas.microsoft.com/office/drawing/2014/main" id="{7E87161B-CA4D-4F9D-8BFF-7A3335C69C0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pPr>
            <a:r>
              <a:rPr lang="en-IN" altLang="en-US"/>
              <a:t>Explain how HDFC used digital strategy</a:t>
            </a:r>
          </a:p>
          <a:p>
            <a:pPr eaLnBrk="1" hangingPunct="1">
              <a:spcBef>
                <a:spcPct val="0"/>
              </a:spcBef>
            </a:pPr>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9B52-3CA4-FEF1-A33A-7F0161510FF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13C16EE7-B863-D5C8-EBF6-C1D4C8463ED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7DB1943-B15D-325D-172D-6278EC4A246A}"/>
              </a:ext>
            </a:extLst>
          </p:cNvPr>
          <p:cNvSpPr>
            <a:spLocks noGrp="1"/>
          </p:cNvSpPr>
          <p:nvPr>
            <p:ph type="dt" sz="half" idx="10"/>
          </p:nvPr>
        </p:nvSpPr>
        <p:spPr/>
        <p:txBody>
          <a:bodyPr/>
          <a:lstStyle/>
          <a:p>
            <a:fld id="{AF4B290D-1EFF-410F-964E-08A309316CF8}" type="datetimeFigureOut">
              <a:rPr lang="en-IN" smtClean="0"/>
              <a:t>27-10-2024</a:t>
            </a:fld>
            <a:endParaRPr lang="en-IN"/>
          </a:p>
        </p:txBody>
      </p:sp>
      <p:sp>
        <p:nvSpPr>
          <p:cNvPr id="5" name="Footer Placeholder 4">
            <a:extLst>
              <a:ext uri="{FF2B5EF4-FFF2-40B4-BE49-F238E27FC236}">
                <a16:creationId xmlns:a16="http://schemas.microsoft.com/office/drawing/2014/main" id="{DE08FB78-1CAE-8B19-5DEA-3A32A9B140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FCBA09-CA78-47F0-D3B6-CE3D3A207F6A}"/>
              </a:ext>
            </a:extLst>
          </p:cNvPr>
          <p:cNvSpPr>
            <a:spLocks noGrp="1"/>
          </p:cNvSpPr>
          <p:nvPr>
            <p:ph type="sldNum" sz="quarter" idx="12"/>
          </p:nvPr>
        </p:nvSpPr>
        <p:spPr/>
        <p:txBody>
          <a:bodyPr/>
          <a:lstStyle/>
          <a:p>
            <a:pPr>
              <a:defRPr/>
            </a:pPr>
            <a:fld id="{6C0567B7-2C19-4ACD-96CE-7679E61080C2}" type="slidenum">
              <a:rPr lang="en-US" altLang="en-US" smtClean="0"/>
              <a:pPr>
                <a:defRPr/>
              </a:pPr>
              <a:t>‹#›</a:t>
            </a:fld>
            <a:endParaRPr lang="en-US" altLang="en-US"/>
          </a:p>
        </p:txBody>
      </p:sp>
    </p:spTree>
    <p:extLst>
      <p:ext uri="{BB962C8B-B14F-4D97-AF65-F5344CB8AC3E}">
        <p14:creationId xmlns:p14="http://schemas.microsoft.com/office/powerpoint/2010/main" val="3576294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213F-F0B2-2170-551D-8DB20266DBE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108249C-9988-AD21-9ED0-3E01BED821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539E94-CB50-BDD8-4325-381763DDC783}"/>
              </a:ext>
            </a:extLst>
          </p:cNvPr>
          <p:cNvSpPr>
            <a:spLocks noGrp="1"/>
          </p:cNvSpPr>
          <p:nvPr>
            <p:ph type="dt" sz="half" idx="10"/>
          </p:nvPr>
        </p:nvSpPr>
        <p:spPr/>
        <p:txBody>
          <a:bodyPr/>
          <a:lstStyle/>
          <a:p>
            <a:fld id="{AF4B290D-1EFF-410F-964E-08A309316CF8}" type="datetimeFigureOut">
              <a:rPr lang="en-IN" smtClean="0"/>
              <a:t>27-10-2024</a:t>
            </a:fld>
            <a:endParaRPr lang="en-IN"/>
          </a:p>
        </p:txBody>
      </p:sp>
      <p:sp>
        <p:nvSpPr>
          <p:cNvPr id="5" name="Footer Placeholder 4">
            <a:extLst>
              <a:ext uri="{FF2B5EF4-FFF2-40B4-BE49-F238E27FC236}">
                <a16:creationId xmlns:a16="http://schemas.microsoft.com/office/drawing/2014/main" id="{1E1B4DFE-59C3-FC1C-9748-3651D1D7B3A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7E008C-C292-83AC-9523-F81B1F54A6A6}"/>
              </a:ext>
            </a:extLst>
          </p:cNvPr>
          <p:cNvSpPr>
            <a:spLocks noGrp="1"/>
          </p:cNvSpPr>
          <p:nvPr>
            <p:ph type="sldNum" sz="quarter" idx="12"/>
          </p:nvPr>
        </p:nvSpPr>
        <p:spPr/>
        <p:txBody>
          <a:bodyPr/>
          <a:lstStyle/>
          <a:p>
            <a:pPr>
              <a:defRPr/>
            </a:pPr>
            <a:fld id="{6C0567B7-2C19-4ACD-96CE-7679E61080C2}" type="slidenum">
              <a:rPr lang="en-US" altLang="en-US" smtClean="0"/>
              <a:pPr>
                <a:defRPr/>
              </a:pPr>
              <a:t>‹#›</a:t>
            </a:fld>
            <a:endParaRPr lang="en-US" altLang="en-US"/>
          </a:p>
        </p:txBody>
      </p:sp>
    </p:spTree>
    <p:extLst>
      <p:ext uri="{BB962C8B-B14F-4D97-AF65-F5344CB8AC3E}">
        <p14:creationId xmlns:p14="http://schemas.microsoft.com/office/powerpoint/2010/main" val="14896013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143C7-2B10-BF73-49D2-87266FFFCF6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8873851-51BF-07F2-D2A8-CC104CB343D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F6162EE-8D87-4A1D-C1AA-1AF0CF006292}"/>
              </a:ext>
            </a:extLst>
          </p:cNvPr>
          <p:cNvSpPr>
            <a:spLocks noGrp="1"/>
          </p:cNvSpPr>
          <p:nvPr>
            <p:ph type="dt" sz="half" idx="10"/>
          </p:nvPr>
        </p:nvSpPr>
        <p:spPr/>
        <p:txBody>
          <a:bodyPr/>
          <a:lstStyle/>
          <a:p>
            <a:fld id="{AF4B290D-1EFF-410F-964E-08A309316CF8}" type="datetimeFigureOut">
              <a:rPr lang="en-IN" smtClean="0"/>
              <a:t>27-10-2024</a:t>
            </a:fld>
            <a:endParaRPr lang="en-IN"/>
          </a:p>
        </p:txBody>
      </p:sp>
      <p:sp>
        <p:nvSpPr>
          <p:cNvPr id="5" name="Footer Placeholder 4">
            <a:extLst>
              <a:ext uri="{FF2B5EF4-FFF2-40B4-BE49-F238E27FC236}">
                <a16:creationId xmlns:a16="http://schemas.microsoft.com/office/drawing/2014/main" id="{BE0BDC31-935E-CD05-CD0B-08A06CCF457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2FD2979-6FD9-F359-B47D-C138F6388092}"/>
              </a:ext>
            </a:extLst>
          </p:cNvPr>
          <p:cNvSpPr>
            <a:spLocks noGrp="1"/>
          </p:cNvSpPr>
          <p:nvPr>
            <p:ph type="sldNum" sz="quarter" idx="12"/>
          </p:nvPr>
        </p:nvSpPr>
        <p:spPr/>
        <p:txBody>
          <a:bodyPr/>
          <a:lstStyle/>
          <a:p>
            <a:pPr>
              <a:defRPr/>
            </a:pPr>
            <a:fld id="{6C0567B7-2C19-4ACD-96CE-7679E61080C2}" type="slidenum">
              <a:rPr lang="en-US" altLang="en-US" smtClean="0"/>
              <a:pPr>
                <a:defRPr/>
              </a:pPr>
              <a:t>‹#›</a:t>
            </a:fld>
            <a:endParaRPr lang="en-US" altLang="en-US"/>
          </a:p>
        </p:txBody>
      </p:sp>
    </p:spTree>
    <p:extLst>
      <p:ext uri="{BB962C8B-B14F-4D97-AF65-F5344CB8AC3E}">
        <p14:creationId xmlns:p14="http://schemas.microsoft.com/office/powerpoint/2010/main" val="23461981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5" name="Shape 12">
            <a:extLst>
              <a:ext uri="{FF2B5EF4-FFF2-40B4-BE49-F238E27FC236}">
                <a16:creationId xmlns:a16="http://schemas.microsoft.com/office/drawing/2014/main" id="{FB481868-2687-46D2-89A1-CFF568FF8474}"/>
              </a:ext>
            </a:extLst>
          </p:cNvPr>
          <p:cNvSpPr>
            <a:spLocks noChangeArrowheads="1"/>
          </p:cNvSpPr>
          <p:nvPr userDrawn="1"/>
        </p:nvSpPr>
        <p:spPr bwMode="auto">
          <a:xfrm flipH="1">
            <a:off x="-419100" y="4394200"/>
            <a:ext cx="8172450" cy="749300"/>
          </a:xfrm>
          <a:prstGeom prst="parallelogram">
            <a:avLst>
              <a:gd name="adj" fmla="val 51504"/>
            </a:avLst>
          </a:prstGeom>
          <a:solidFill>
            <a:srgbClr val="FFFFFF">
              <a:alpha val="17647"/>
            </a:srgbClr>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solidFill>
                <a:srgbClr val="434343"/>
              </a:solidFill>
            </a:endParaRPr>
          </a:p>
        </p:txBody>
      </p:sp>
      <p:sp>
        <p:nvSpPr>
          <p:cNvPr id="14" name="Shape 14"/>
          <p:cNvSpPr txBox="1">
            <a:spLocks noGrp="1"/>
          </p:cNvSpPr>
          <p:nvPr>
            <p:ph type="ctrTitle"/>
          </p:nvPr>
        </p:nvSpPr>
        <p:spPr>
          <a:xfrm>
            <a:off x="1028475" y="0"/>
            <a:ext cx="5238600" cy="4020000"/>
          </a:xfrm>
          <a:prstGeom prst="rect">
            <a:avLst/>
          </a:prstGeom>
        </p:spPr>
        <p:txBody>
          <a:bodyPr anchor="b"/>
          <a:lstStyle>
            <a:lvl1pPr lvl="0">
              <a:spcBef>
                <a:spcPts val="0"/>
              </a:spcBef>
              <a:buSzPts val="5200"/>
              <a:buNone/>
              <a:defRPr sz="5400">
                <a:latin typeface="Verdana" panose="020B0604030504040204" pitchFamily="34" charset="0"/>
                <a:ea typeface="Verdana" panose="020B0604030504040204" pitchFamily="34" charset="0"/>
                <a:cs typeface="Verdana" panose="020B0604030504040204" pitchFamily="34" charset="0"/>
              </a:defRPr>
            </a:lvl1pPr>
            <a:lvl2pPr lvl="1">
              <a:spcBef>
                <a:spcPts val="0"/>
              </a:spcBef>
              <a:buSzPts val="5200"/>
              <a:buNone/>
              <a:defRPr sz="5200"/>
            </a:lvl2pPr>
            <a:lvl3pPr lvl="2">
              <a:spcBef>
                <a:spcPts val="0"/>
              </a:spcBef>
              <a:buSzPts val="5200"/>
              <a:buNone/>
              <a:defRPr sz="5200"/>
            </a:lvl3pPr>
            <a:lvl4pPr lvl="3">
              <a:spcBef>
                <a:spcPts val="0"/>
              </a:spcBef>
              <a:buSzPts val="5200"/>
              <a:buNone/>
              <a:defRPr sz="5200"/>
            </a:lvl4pPr>
            <a:lvl5pPr lvl="4">
              <a:spcBef>
                <a:spcPts val="0"/>
              </a:spcBef>
              <a:buSzPts val="5200"/>
              <a:buNone/>
              <a:defRPr sz="5200"/>
            </a:lvl5pPr>
            <a:lvl6pPr lvl="5">
              <a:spcBef>
                <a:spcPts val="0"/>
              </a:spcBef>
              <a:buSzPts val="5200"/>
              <a:buNone/>
              <a:defRPr sz="5200"/>
            </a:lvl6pPr>
            <a:lvl7pPr lvl="6">
              <a:spcBef>
                <a:spcPts val="0"/>
              </a:spcBef>
              <a:buSzPts val="5200"/>
              <a:buNone/>
              <a:defRPr sz="5200"/>
            </a:lvl7pPr>
            <a:lvl8pPr lvl="7">
              <a:spcBef>
                <a:spcPts val="0"/>
              </a:spcBef>
              <a:buSzPts val="5200"/>
              <a:buNone/>
              <a:defRPr sz="5200"/>
            </a:lvl8pPr>
            <a:lvl9pPr lvl="8">
              <a:spcBef>
                <a:spcPts val="0"/>
              </a:spcBef>
              <a:buSzPts val="5200"/>
              <a:buNone/>
              <a:defRPr sz="5200"/>
            </a:lvl9pPr>
          </a:lstStyle>
          <a:p>
            <a:endParaRPr dirty="0"/>
          </a:p>
        </p:txBody>
      </p:sp>
    </p:spTree>
    <p:extLst>
      <p:ext uri="{BB962C8B-B14F-4D97-AF65-F5344CB8AC3E}">
        <p14:creationId xmlns:p14="http://schemas.microsoft.com/office/powerpoint/2010/main" val="516440424"/>
      </p:ext>
    </p:extLst>
  </p:cSld>
  <p:clrMapOvr>
    <a:masterClrMapping/>
  </p:clrMapOvr>
  <p:transition spd="slow">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15"/>
        <p:cNvGrpSpPr/>
        <p:nvPr/>
      </p:nvGrpSpPr>
      <p:grpSpPr>
        <a:xfrm>
          <a:off x="0" y="0"/>
          <a:ext cx="0" cy="0"/>
          <a:chOff x="0" y="0"/>
          <a:chExt cx="0" cy="0"/>
        </a:xfrm>
      </p:grpSpPr>
      <p:pic>
        <p:nvPicPr>
          <p:cNvPr id="7" name="Picture 12">
            <a:extLst>
              <a:ext uri="{FF2B5EF4-FFF2-40B4-BE49-F238E27FC236}">
                <a16:creationId xmlns:a16="http://schemas.microsoft.com/office/drawing/2014/main" id="{FBA00E78-EA52-4008-91C0-A0D30C06A5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413" y="44243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hape 19"/>
          <p:cNvSpPr txBox="1">
            <a:spLocks noGrp="1"/>
          </p:cNvSpPr>
          <p:nvPr>
            <p:ph type="ctrTitle"/>
          </p:nvPr>
        </p:nvSpPr>
        <p:spPr>
          <a:xfrm>
            <a:off x="1028475" y="2345350"/>
            <a:ext cx="5220000" cy="1159800"/>
          </a:xfrm>
          <a:prstGeom prst="rect">
            <a:avLst/>
          </a:prstGeom>
        </p:spPr>
        <p:txBody>
          <a:bodyPr anchor="b"/>
          <a:lstStyle>
            <a:lvl1pPr lvl="0" rtl="0">
              <a:spcBef>
                <a:spcPts val="0"/>
              </a:spcBef>
              <a:buSzPts val="4800"/>
              <a:buNone/>
              <a:defRPr sz="4800">
                <a:latin typeface="Verdana" panose="020B0604030504040204" pitchFamily="34" charset="0"/>
                <a:ea typeface="Verdana" panose="020B0604030504040204" pitchFamily="34" charset="0"/>
                <a:cs typeface="Verdana" panose="020B0604030504040204" pitchFamily="34" charset="0"/>
              </a:defRPr>
            </a:lvl1pPr>
            <a:lvl2pPr lvl="1" rtl="0">
              <a:spcBef>
                <a:spcPts val="0"/>
              </a:spcBef>
              <a:buSzPts val="4800"/>
              <a:buNone/>
              <a:defRPr sz="4800"/>
            </a:lvl2pPr>
            <a:lvl3pPr lvl="2" rtl="0">
              <a:spcBef>
                <a:spcPts val="0"/>
              </a:spcBef>
              <a:buSzPts val="4800"/>
              <a:buNone/>
              <a:defRPr sz="4800"/>
            </a:lvl3pPr>
            <a:lvl4pPr lvl="3" rtl="0">
              <a:spcBef>
                <a:spcPts val="0"/>
              </a:spcBef>
              <a:buSzPts val="4800"/>
              <a:buNone/>
              <a:defRPr sz="4800"/>
            </a:lvl4pPr>
            <a:lvl5pPr lvl="4" rtl="0">
              <a:spcBef>
                <a:spcPts val="0"/>
              </a:spcBef>
              <a:buSzPts val="4800"/>
              <a:buNone/>
              <a:defRPr sz="4800"/>
            </a:lvl5pPr>
            <a:lvl6pPr lvl="5" rtl="0">
              <a:spcBef>
                <a:spcPts val="0"/>
              </a:spcBef>
              <a:buSzPts val="4800"/>
              <a:buNone/>
              <a:defRPr sz="4800"/>
            </a:lvl6pPr>
            <a:lvl7pPr lvl="6" rtl="0">
              <a:spcBef>
                <a:spcPts val="0"/>
              </a:spcBef>
              <a:buSzPts val="4800"/>
              <a:buNone/>
              <a:defRPr sz="4800"/>
            </a:lvl7pPr>
            <a:lvl8pPr lvl="7" rtl="0">
              <a:spcBef>
                <a:spcPts val="0"/>
              </a:spcBef>
              <a:buSzPts val="4800"/>
              <a:buNone/>
              <a:defRPr sz="4800"/>
            </a:lvl8pPr>
            <a:lvl9pPr lvl="8" rtl="0">
              <a:spcBef>
                <a:spcPts val="0"/>
              </a:spcBef>
              <a:buSzPts val="4800"/>
              <a:buNone/>
              <a:defRPr sz="4800"/>
            </a:lvl9pPr>
          </a:lstStyle>
          <a:p>
            <a:endParaRPr dirty="0"/>
          </a:p>
        </p:txBody>
      </p:sp>
      <p:sp>
        <p:nvSpPr>
          <p:cNvPr id="20" name="Shape 20"/>
          <p:cNvSpPr txBox="1">
            <a:spLocks noGrp="1"/>
          </p:cNvSpPr>
          <p:nvPr>
            <p:ph type="subTitle" idx="1"/>
          </p:nvPr>
        </p:nvSpPr>
        <p:spPr>
          <a:xfrm>
            <a:off x="1028475" y="3449650"/>
            <a:ext cx="5220000" cy="570000"/>
          </a:xfrm>
          <a:prstGeom prst="rect">
            <a:avLst/>
          </a:prstGeom>
        </p:spPr>
        <p:txBody>
          <a:bodyPr/>
          <a:lstStyle>
            <a:lvl1pPr lvl="0" rtl="0">
              <a:spcBef>
                <a:spcPts val="0"/>
              </a:spcBef>
              <a:buClr>
                <a:srgbClr val="222222"/>
              </a:buClr>
              <a:buSzPts val="2400"/>
              <a:buNone/>
              <a:defRPr sz="2400">
                <a:solidFill>
                  <a:schemeClr val="bg1"/>
                </a:solidFill>
                <a:latin typeface="Century Gothic" panose="020B0502020202020204" pitchFamily="34" charset="0"/>
              </a:defRPr>
            </a:lvl1pPr>
            <a:lvl2pPr lvl="1" rtl="0">
              <a:spcBef>
                <a:spcPts val="0"/>
              </a:spcBef>
              <a:buClr>
                <a:srgbClr val="222222"/>
              </a:buClr>
              <a:buSzPts val="2400"/>
              <a:buNone/>
              <a:defRPr/>
            </a:lvl2pPr>
            <a:lvl3pPr lvl="2" rtl="0">
              <a:spcBef>
                <a:spcPts val="0"/>
              </a:spcBef>
              <a:buClr>
                <a:srgbClr val="222222"/>
              </a:buClr>
              <a:buSzPts val="2400"/>
              <a:buNone/>
              <a:defRPr/>
            </a:lvl3pPr>
            <a:lvl4pPr lvl="3" rtl="0">
              <a:spcBef>
                <a:spcPts val="0"/>
              </a:spcBef>
              <a:buClr>
                <a:srgbClr val="222222"/>
              </a:buClr>
              <a:buSzPts val="2400"/>
              <a:buNone/>
              <a:defRPr sz="2400"/>
            </a:lvl4pPr>
            <a:lvl5pPr lvl="4" rtl="0">
              <a:spcBef>
                <a:spcPts val="0"/>
              </a:spcBef>
              <a:buClr>
                <a:srgbClr val="222222"/>
              </a:buClr>
              <a:buSzPts val="2400"/>
              <a:buNone/>
              <a:defRPr sz="2400"/>
            </a:lvl5pPr>
            <a:lvl6pPr lvl="5" rtl="0">
              <a:spcBef>
                <a:spcPts val="0"/>
              </a:spcBef>
              <a:buClr>
                <a:srgbClr val="222222"/>
              </a:buClr>
              <a:buSzPts val="2400"/>
              <a:buNone/>
              <a:defRPr sz="2400"/>
            </a:lvl6pPr>
            <a:lvl7pPr lvl="6" rtl="0">
              <a:spcBef>
                <a:spcPts val="0"/>
              </a:spcBef>
              <a:buClr>
                <a:srgbClr val="222222"/>
              </a:buClr>
              <a:buSzPts val="2400"/>
              <a:buNone/>
              <a:defRPr sz="2400"/>
            </a:lvl7pPr>
            <a:lvl8pPr lvl="7" rtl="0">
              <a:spcBef>
                <a:spcPts val="0"/>
              </a:spcBef>
              <a:buClr>
                <a:srgbClr val="222222"/>
              </a:buClr>
              <a:buSzPts val="2400"/>
              <a:buNone/>
              <a:defRPr sz="2400"/>
            </a:lvl8pPr>
            <a:lvl9pPr lvl="8" rtl="0">
              <a:spcBef>
                <a:spcPts val="0"/>
              </a:spcBef>
              <a:buClr>
                <a:srgbClr val="222222"/>
              </a:buClr>
              <a:buSzPts val="2400"/>
              <a:buNone/>
              <a:defRPr sz="2400"/>
            </a:lvl9pPr>
          </a:lstStyle>
          <a:p>
            <a:endParaRPr dirty="0"/>
          </a:p>
        </p:txBody>
      </p:sp>
    </p:spTree>
    <p:extLst>
      <p:ext uri="{BB962C8B-B14F-4D97-AF65-F5344CB8AC3E}">
        <p14:creationId xmlns:p14="http://schemas.microsoft.com/office/powerpoint/2010/main" val="1061245847"/>
      </p:ext>
    </p:extLst>
  </p:cSld>
  <p:clrMapOvr>
    <a:masterClrMapping/>
  </p:clrMapOvr>
  <p:transition spd="slow">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21"/>
        <p:cNvGrpSpPr/>
        <p:nvPr/>
      </p:nvGrpSpPr>
      <p:grpSpPr>
        <a:xfrm>
          <a:off x="0" y="0"/>
          <a:ext cx="0" cy="0"/>
          <a:chOff x="0" y="0"/>
          <a:chExt cx="0" cy="0"/>
        </a:xfrm>
      </p:grpSpPr>
      <p:pic>
        <p:nvPicPr>
          <p:cNvPr id="10" name="Picture 16">
            <a:extLst>
              <a:ext uri="{FF2B5EF4-FFF2-40B4-BE49-F238E27FC236}">
                <a16:creationId xmlns:a16="http://schemas.microsoft.com/office/drawing/2014/main" id="{7E37D4B5-B44D-46A8-AA34-8E52063C8A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413" y="44243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hape 24"/>
          <p:cNvSpPr txBox="1">
            <a:spLocks noGrp="1"/>
          </p:cNvSpPr>
          <p:nvPr>
            <p:ph type="body" idx="1"/>
          </p:nvPr>
        </p:nvSpPr>
        <p:spPr>
          <a:xfrm>
            <a:off x="990375" y="1021950"/>
            <a:ext cx="7343100" cy="3372600"/>
          </a:xfrm>
          <a:prstGeom prst="rect">
            <a:avLst/>
          </a:prstGeom>
        </p:spPr>
        <p:txBody>
          <a:bodyPr anchor="ctr"/>
          <a:lstStyle>
            <a:lvl1pPr lvl="0" rtl="0">
              <a:spcBef>
                <a:spcPts val="0"/>
              </a:spcBef>
              <a:buSzPts val="3600"/>
              <a:buChar char="▸"/>
              <a:defRPr sz="3600" i="1">
                <a:latin typeface="Century Gothic" panose="020B0502020202020204" pitchFamily="34" charset="0"/>
              </a:defRPr>
            </a:lvl1pPr>
            <a:lvl2pPr lvl="1" rtl="0">
              <a:spcBef>
                <a:spcPts val="0"/>
              </a:spcBef>
              <a:buSzPts val="3600"/>
              <a:buChar char="▹"/>
              <a:defRPr sz="3600" i="1"/>
            </a:lvl2pPr>
            <a:lvl3pPr lvl="2" rtl="0">
              <a:spcBef>
                <a:spcPts val="0"/>
              </a:spcBef>
              <a:buSzPts val="3600"/>
              <a:buChar char="▹"/>
              <a:defRPr sz="3600" i="1"/>
            </a:lvl3pPr>
            <a:lvl4pPr lvl="3" rtl="0">
              <a:spcBef>
                <a:spcPts val="0"/>
              </a:spcBef>
              <a:buSzPts val="3600"/>
              <a:buChar char="▹"/>
              <a:defRPr sz="3600" i="1"/>
            </a:lvl4pPr>
            <a:lvl5pPr lvl="4" rtl="0">
              <a:spcBef>
                <a:spcPts val="0"/>
              </a:spcBef>
              <a:buSzPts val="3600"/>
              <a:buChar char="▹"/>
              <a:defRPr sz="3600" i="1"/>
            </a:lvl5pPr>
            <a:lvl6pPr lvl="5" rtl="0">
              <a:spcBef>
                <a:spcPts val="0"/>
              </a:spcBef>
              <a:buSzPts val="3600"/>
              <a:buChar char="▹"/>
              <a:defRPr sz="3600" i="1"/>
            </a:lvl6pPr>
            <a:lvl7pPr lvl="6" rtl="0">
              <a:spcBef>
                <a:spcPts val="0"/>
              </a:spcBef>
              <a:buSzPts val="3600"/>
              <a:buChar char="▹"/>
              <a:defRPr sz="3600" i="1"/>
            </a:lvl7pPr>
            <a:lvl8pPr lvl="7" rtl="0">
              <a:spcBef>
                <a:spcPts val="0"/>
              </a:spcBef>
              <a:buSzPts val="3600"/>
              <a:buChar char="▹"/>
              <a:defRPr sz="3600" i="1"/>
            </a:lvl8pPr>
            <a:lvl9pPr lvl="8">
              <a:spcBef>
                <a:spcPts val="0"/>
              </a:spcBef>
              <a:buSzPts val="3600"/>
              <a:buChar char="▹"/>
              <a:defRPr sz="3600" i="1"/>
            </a:lvl9pPr>
          </a:lstStyle>
          <a:p>
            <a:endParaRPr dirty="0"/>
          </a:p>
        </p:txBody>
      </p:sp>
    </p:spTree>
    <p:extLst>
      <p:ext uri="{BB962C8B-B14F-4D97-AF65-F5344CB8AC3E}">
        <p14:creationId xmlns:p14="http://schemas.microsoft.com/office/powerpoint/2010/main" val="247772554"/>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84A8-C638-B37B-9BC6-3498B158B3B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29759E9-7708-D29A-EADB-C4E1AC528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B7183E2-B6D8-F54F-8E5D-73A85533E052}"/>
              </a:ext>
            </a:extLst>
          </p:cNvPr>
          <p:cNvSpPr>
            <a:spLocks noGrp="1"/>
          </p:cNvSpPr>
          <p:nvPr>
            <p:ph type="dt" sz="half" idx="10"/>
          </p:nvPr>
        </p:nvSpPr>
        <p:spPr/>
        <p:txBody>
          <a:bodyPr/>
          <a:lstStyle/>
          <a:p>
            <a:fld id="{AF4B290D-1EFF-410F-964E-08A309316CF8}" type="datetimeFigureOut">
              <a:rPr lang="en-IN" smtClean="0"/>
              <a:t>27-10-2024</a:t>
            </a:fld>
            <a:endParaRPr lang="en-IN"/>
          </a:p>
        </p:txBody>
      </p:sp>
      <p:sp>
        <p:nvSpPr>
          <p:cNvPr id="5" name="Footer Placeholder 4">
            <a:extLst>
              <a:ext uri="{FF2B5EF4-FFF2-40B4-BE49-F238E27FC236}">
                <a16:creationId xmlns:a16="http://schemas.microsoft.com/office/drawing/2014/main" id="{917A8679-0566-D13E-D03A-6A679FC0E31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08858B0-EE1F-456F-7AA0-AE8ABEFB271B}"/>
              </a:ext>
            </a:extLst>
          </p:cNvPr>
          <p:cNvSpPr>
            <a:spLocks noGrp="1"/>
          </p:cNvSpPr>
          <p:nvPr>
            <p:ph type="sldNum" sz="quarter" idx="12"/>
          </p:nvPr>
        </p:nvSpPr>
        <p:spPr/>
        <p:txBody>
          <a:bodyPr/>
          <a:lstStyle/>
          <a:p>
            <a:pPr>
              <a:defRPr/>
            </a:pPr>
            <a:fld id="{6C0567B7-2C19-4ACD-96CE-7679E61080C2}" type="slidenum">
              <a:rPr lang="en-US" altLang="en-US" smtClean="0"/>
              <a:pPr>
                <a:defRPr/>
              </a:pPr>
              <a:t>‹#›</a:t>
            </a:fld>
            <a:endParaRPr lang="en-US" altLang="en-US"/>
          </a:p>
        </p:txBody>
      </p:sp>
    </p:spTree>
    <p:extLst>
      <p:ext uri="{BB962C8B-B14F-4D97-AF65-F5344CB8AC3E}">
        <p14:creationId xmlns:p14="http://schemas.microsoft.com/office/powerpoint/2010/main" val="139072173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D2C0-60B2-DFE9-6C20-23E16467D97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3E092E8-2A73-8939-91C3-B9CED649C8E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E4F785-1368-ACA2-C174-DCC30573D16C}"/>
              </a:ext>
            </a:extLst>
          </p:cNvPr>
          <p:cNvSpPr>
            <a:spLocks noGrp="1"/>
          </p:cNvSpPr>
          <p:nvPr>
            <p:ph type="dt" sz="half" idx="10"/>
          </p:nvPr>
        </p:nvSpPr>
        <p:spPr/>
        <p:txBody>
          <a:bodyPr/>
          <a:lstStyle/>
          <a:p>
            <a:fld id="{AF4B290D-1EFF-410F-964E-08A309316CF8}" type="datetimeFigureOut">
              <a:rPr lang="en-IN" smtClean="0"/>
              <a:t>27-10-2024</a:t>
            </a:fld>
            <a:endParaRPr lang="en-IN"/>
          </a:p>
        </p:txBody>
      </p:sp>
      <p:sp>
        <p:nvSpPr>
          <p:cNvPr id="5" name="Footer Placeholder 4">
            <a:extLst>
              <a:ext uri="{FF2B5EF4-FFF2-40B4-BE49-F238E27FC236}">
                <a16:creationId xmlns:a16="http://schemas.microsoft.com/office/drawing/2014/main" id="{BB374F9C-F168-0237-D2E5-3F30E5BCCC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5F93E5-E1C8-6395-3F3C-CEDB6366D568}"/>
              </a:ext>
            </a:extLst>
          </p:cNvPr>
          <p:cNvSpPr>
            <a:spLocks noGrp="1"/>
          </p:cNvSpPr>
          <p:nvPr>
            <p:ph type="sldNum" sz="quarter" idx="12"/>
          </p:nvPr>
        </p:nvSpPr>
        <p:spPr/>
        <p:txBody>
          <a:bodyPr/>
          <a:lstStyle/>
          <a:p>
            <a:pPr>
              <a:defRPr/>
            </a:pPr>
            <a:fld id="{6C0567B7-2C19-4ACD-96CE-7679E61080C2}" type="slidenum">
              <a:rPr lang="en-US" altLang="en-US" smtClean="0"/>
              <a:pPr>
                <a:defRPr/>
              </a:pPr>
              <a:t>‹#›</a:t>
            </a:fld>
            <a:endParaRPr lang="en-US" altLang="en-US"/>
          </a:p>
        </p:txBody>
      </p:sp>
    </p:spTree>
    <p:extLst>
      <p:ext uri="{BB962C8B-B14F-4D97-AF65-F5344CB8AC3E}">
        <p14:creationId xmlns:p14="http://schemas.microsoft.com/office/powerpoint/2010/main" val="31282432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20D2-5642-ECEC-57C7-46151240168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CE67E66-BFF4-12D5-7751-B74A2FDB989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D1BE53D-6312-3245-E648-5DE3AB8ACB9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9554693-9EA2-3D7C-1101-2865D9AC7956}"/>
              </a:ext>
            </a:extLst>
          </p:cNvPr>
          <p:cNvSpPr>
            <a:spLocks noGrp="1"/>
          </p:cNvSpPr>
          <p:nvPr>
            <p:ph type="dt" sz="half" idx="10"/>
          </p:nvPr>
        </p:nvSpPr>
        <p:spPr/>
        <p:txBody>
          <a:bodyPr/>
          <a:lstStyle/>
          <a:p>
            <a:fld id="{AF4B290D-1EFF-410F-964E-08A309316CF8}" type="datetimeFigureOut">
              <a:rPr lang="en-IN" smtClean="0"/>
              <a:t>27-10-2024</a:t>
            </a:fld>
            <a:endParaRPr lang="en-IN"/>
          </a:p>
        </p:txBody>
      </p:sp>
      <p:sp>
        <p:nvSpPr>
          <p:cNvPr id="6" name="Footer Placeholder 5">
            <a:extLst>
              <a:ext uri="{FF2B5EF4-FFF2-40B4-BE49-F238E27FC236}">
                <a16:creationId xmlns:a16="http://schemas.microsoft.com/office/drawing/2014/main" id="{178C5860-7873-F7A4-667B-BBE175A31D7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EA6AE70-54DD-8F09-B9CD-15B89792EB22}"/>
              </a:ext>
            </a:extLst>
          </p:cNvPr>
          <p:cNvSpPr>
            <a:spLocks noGrp="1"/>
          </p:cNvSpPr>
          <p:nvPr>
            <p:ph type="sldNum" sz="quarter" idx="12"/>
          </p:nvPr>
        </p:nvSpPr>
        <p:spPr/>
        <p:txBody>
          <a:bodyPr/>
          <a:lstStyle/>
          <a:p>
            <a:pPr>
              <a:defRPr/>
            </a:pPr>
            <a:fld id="{6C0567B7-2C19-4ACD-96CE-7679E61080C2}" type="slidenum">
              <a:rPr lang="en-US" altLang="en-US" smtClean="0"/>
              <a:pPr>
                <a:defRPr/>
              </a:pPr>
              <a:t>‹#›</a:t>
            </a:fld>
            <a:endParaRPr lang="en-US" altLang="en-US"/>
          </a:p>
        </p:txBody>
      </p:sp>
    </p:spTree>
    <p:extLst>
      <p:ext uri="{BB962C8B-B14F-4D97-AF65-F5344CB8AC3E}">
        <p14:creationId xmlns:p14="http://schemas.microsoft.com/office/powerpoint/2010/main" val="47134909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62BF-356C-7BE0-4845-FC48248DCE68}"/>
              </a:ext>
            </a:extLst>
          </p:cNvPr>
          <p:cNvSpPr>
            <a:spLocks noGrp="1"/>
          </p:cNvSpPr>
          <p:nvPr>
            <p:ph type="title"/>
          </p:nvPr>
        </p:nvSpPr>
        <p:spPr>
          <a:xfrm>
            <a:off x="629841" y="273844"/>
            <a:ext cx="7886700" cy="994172"/>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B0492F4-3586-CFE8-0AAE-0ED094708E5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6CAC16C-9611-B800-8D86-BEE3B091091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F884B99-4FAE-F09D-1005-DB2233ACDCC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0FF7EB-DCEC-3AE8-33C4-99B3163D758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4F130D5-92CF-258A-A8DE-3E55B57B0A9D}"/>
              </a:ext>
            </a:extLst>
          </p:cNvPr>
          <p:cNvSpPr>
            <a:spLocks noGrp="1"/>
          </p:cNvSpPr>
          <p:nvPr>
            <p:ph type="dt" sz="half" idx="10"/>
          </p:nvPr>
        </p:nvSpPr>
        <p:spPr/>
        <p:txBody>
          <a:bodyPr/>
          <a:lstStyle/>
          <a:p>
            <a:fld id="{AF4B290D-1EFF-410F-964E-08A309316CF8}" type="datetimeFigureOut">
              <a:rPr lang="en-IN" smtClean="0"/>
              <a:t>27-10-2024</a:t>
            </a:fld>
            <a:endParaRPr lang="en-IN"/>
          </a:p>
        </p:txBody>
      </p:sp>
      <p:sp>
        <p:nvSpPr>
          <p:cNvPr id="8" name="Footer Placeholder 7">
            <a:extLst>
              <a:ext uri="{FF2B5EF4-FFF2-40B4-BE49-F238E27FC236}">
                <a16:creationId xmlns:a16="http://schemas.microsoft.com/office/drawing/2014/main" id="{4D316061-C106-61A5-AAC2-EBA13BC81BC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3946CC3-920D-9E7C-4BF5-546A6CBD65B0}"/>
              </a:ext>
            </a:extLst>
          </p:cNvPr>
          <p:cNvSpPr>
            <a:spLocks noGrp="1"/>
          </p:cNvSpPr>
          <p:nvPr>
            <p:ph type="sldNum" sz="quarter" idx="12"/>
          </p:nvPr>
        </p:nvSpPr>
        <p:spPr/>
        <p:txBody>
          <a:bodyPr/>
          <a:lstStyle/>
          <a:p>
            <a:pPr>
              <a:defRPr/>
            </a:pPr>
            <a:fld id="{6C0567B7-2C19-4ACD-96CE-7679E61080C2}" type="slidenum">
              <a:rPr lang="en-US" altLang="en-US" smtClean="0"/>
              <a:pPr>
                <a:defRPr/>
              </a:pPr>
              <a:t>‹#›</a:t>
            </a:fld>
            <a:endParaRPr lang="en-US" altLang="en-US"/>
          </a:p>
        </p:txBody>
      </p:sp>
    </p:spTree>
    <p:extLst>
      <p:ext uri="{BB962C8B-B14F-4D97-AF65-F5344CB8AC3E}">
        <p14:creationId xmlns:p14="http://schemas.microsoft.com/office/powerpoint/2010/main" val="396228654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DEE0-C1C1-543D-BB48-523AA72ED9C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7DFB7B7-724E-7199-FB1E-69B307B8A364}"/>
              </a:ext>
            </a:extLst>
          </p:cNvPr>
          <p:cNvSpPr>
            <a:spLocks noGrp="1"/>
          </p:cNvSpPr>
          <p:nvPr>
            <p:ph type="dt" sz="half" idx="10"/>
          </p:nvPr>
        </p:nvSpPr>
        <p:spPr/>
        <p:txBody>
          <a:bodyPr/>
          <a:lstStyle/>
          <a:p>
            <a:fld id="{AF4B290D-1EFF-410F-964E-08A309316CF8}" type="datetimeFigureOut">
              <a:rPr lang="en-IN" smtClean="0"/>
              <a:t>27-10-2024</a:t>
            </a:fld>
            <a:endParaRPr lang="en-IN"/>
          </a:p>
        </p:txBody>
      </p:sp>
      <p:sp>
        <p:nvSpPr>
          <p:cNvPr id="4" name="Footer Placeholder 3">
            <a:extLst>
              <a:ext uri="{FF2B5EF4-FFF2-40B4-BE49-F238E27FC236}">
                <a16:creationId xmlns:a16="http://schemas.microsoft.com/office/drawing/2014/main" id="{457BE9B9-A804-6F80-9104-CE27CDA5C6D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953AEC7-CFBB-CD74-0208-ED52B9B784AD}"/>
              </a:ext>
            </a:extLst>
          </p:cNvPr>
          <p:cNvSpPr>
            <a:spLocks noGrp="1"/>
          </p:cNvSpPr>
          <p:nvPr>
            <p:ph type="sldNum" sz="quarter" idx="12"/>
          </p:nvPr>
        </p:nvSpPr>
        <p:spPr/>
        <p:txBody>
          <a:bodyPr/>
          <a:lstStyle/>
          <a:p>
            <a:pPr>
              <a:defRPr/>
            </a:pPr>
            <a:fld id="{6C0567B7-2C19-4ACD-96CE-7679E61080C2}" type="slidenum">
              <a:rPr lang="en-US" altLang="en-US" smtClean="0"/>
              <a:pPr>
                <a:defRPr/>
              </a:pPr>
              <a:t>‹#›</a:t>
            </a:fld>
            <a:endParaRPr lang="en-US" altLang="en-US"/>
          </a:p>
        </p:txBody>
      </p:sp>
    </p:spTree>
    <p:extLst>
      <p:ext uri="{BB962C8B-B14F-4D97-AF65-F5344CB8AC3E}">
        <p14:creationId xmlns:p14="http://schemas.microsoft.com/office/powerpoint/2010/main" val="343755893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C5B91D-BCD5-4DE8-F49F-9EC8C1850DEA}"/>
              </a:ext>
            </a:extLst>
          </p:cNvPr>
          <p:cNvSpPr>
            <a:spLocks noGrp="1"/>
          </p:cNvSpPr>
          <p:nvPr>
            <p:ph type="dt" sz="half" idx="10"/>
          </p:nvPr>
        </p:nvSpPr>
        <p:spPr/>
        <p:txBody>
          <a:bodyPr/>
          <a:lstStyle/>
          <a:p>
            <a:fld id="{AF4B290D-1EFF-410F-964E-08A309316CF8}" type="datetimeFigureOut">
              <a:rPr lang="en-IN" smtClean="0"/>
              <a:t>27-10-2024</a:t>
            </a:fld>
            <a:endParaRPr lang="en-IN"/>
          </a:p>
        </p:txBody>
      </p:sp>
      <p:sp>
        <p:nvSpPr>
          <p:cNvPr id="3" name="Footer Placeholder 2">
            <a:extLst>
              <a:ext uri="{FF2B5EF4-FFF2-40B4-BE49-F238E27FC236}">
                <a16:creationId xmlns:a16="http://schemas.microsoft.com/office/drawing/2014/main" id="{760101F9-5E93-3BCC-2E0A-C62091DB358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4DD305B-9E20-A139-C969-433C8B9AB393}"/>
              </a:ext>
            </a:extLst>
          </p:cNvPr>
          <p:cNvSpPr>
            <a:spLocks noGrp="1"/>
          </p:cNvSpPr>
          <p:nvPr>
            <p:ph type="sldNum" sz="quarter" idx="12"/>
          </p:nvPr>
        </p:nvSpPr>
        <p:spPr/>
        <p:txBody>
          <a:bodyPr/>
          <a:lstStyle/>
          <a:p>
            <a:pPr>
              <a:defRPr/>
            </a:pPr>
            <a:fld id="{6398A89A-9FF3-43A4-B470-8CCEB816845E}" type="slidenum">
              <a:rPr lang="en-US" altLang="en-US" smtClean="0"/>
              <a:pPr>
                <a:defRPr/>
              </a:pPr>
              <a:t>‹#›</a:t>
            </a:fld>
            <a:endParaRPr lang="en-US" altLang="en-US"/>
          </a:p>
        </p:txBody>
      </p:sp>
      <p:pic>
        <p:nvPicPr>
          <p:cNvPr id="5" name="Picture 13">
            <a:extLst>
              <a:ext uri="{FF2B5EF4-FFF2-40B4-BE49-F238E27FC236}">
                <a16:creationId xmlns:a16="http://schemas.microsoft.com/office/drawing/2014/main" id="{0B498665-1D21-0164-B88D-AA44ED7E9B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413" y="44243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235109"/>
      </p:ext>
    </p:extLst>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8777-56D6-3792-3B18-42F89C002F2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9378906-0670-6608-89E9-65798227A21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79C06C5-8747-EAC9-9484-560D8345B6D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211796-1769-8F57-449F-9F500120930D}"/>
              </a:ext>
            </a:extLst>
          </p:cNvPr>
          <p:cNvSpPr>
            <a:spLocks noGrp="1"/>
          </p:cNvSpPr>
          <p:nvPr>
            <p:ph type="dt" sz="half" idx="10"/>
          </p:nvPr>
        </p:nvSpPr>
        <p:spPr/>
        <p:txBody>
          <a:bodyPr/>
          <a:lstStyle/>
          <a:p>
            <a:fld id="{AF4B290D-1EFF-410F-964E-08A309316CF8}" type="datetimeFigureOut">
              <a:rPr lang="en-IN" smtClean="0"/>
              <a:t>27-10-2024</a:t>
            </a:fld>
            <a:endParaRPr lang="en-IN"/>
          </a:p>
        </p:txBody>
      </p:sp>
      <p:sp>
        <p:nvSpPr>
          <p:cNvPr id="6" name="Footer Placeholder 5">
            <a:extLst>
              <a:ext uri="{FF2B5EF4-FFF2-40B4-BE49-F238E27FC236}">
                <a16:creationId xmlns:a16="http://schemas.microsoft.com/office/drawing/2014/main" id="{9632C75B-0FAA-0EF9-80E8-3E4494F1614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987C8D-56F5-7C06-76F3-4E97AA36AF9B}"/>
              </a:ext>
            </a:extLst>
          </p:cNvPr>
          <p:cNvSpPr>
            <a:spLocks noGrp="1"/>
          </p:cNvSpPr>
          <p:nvPr>
            <p:ph type="sldNum" sz="quarter" idx="12"/>
          </p:nvPr>
        </p:nvSpPr>
        <p:spPr/>
        <p:txBody>
          <a:bodyPr/>
          <a:lstStyle/>
          <a:p>
            <a:pPr>
              <a:defRPr/>
            </a:pPr>
            <a:fld id="{6C0567B7-2C19-4ACD-96CE-7679E61080C2}" type="slidenum">
              <a:rPr lang="en-US" altLang="en-US" smtClean="0"/>
              <a:pPr>
                <a:defRPr/>
              </a:pPr>
              <a:t>‹#›</a:t>
            </a:fld>
            <a:endParaRPr lang="en-US" altLang="en-US"/>
          </a:p>
        </p:txBody>
      </p:sp>
    </p:spTree>
    <p:extLst>
      <p:ext uri="{BB962C8B-B14F-4D97-AF65-F5344CB8AC3E}">
        <p14:creationId xmlns:p14="http://schemas.microsoft.com/office/powerpoint/2010/main" val="308977977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DA67-7DF3-6FDE-8AD1-C4CDD6B3FA6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B666500-C1D3-820E-8FE2-FCB1A3BA425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38DC584B-4373-712D-850A-86BD9FB7063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05657C-7E63-0999-E972-C2F3E28739FA}"/>
              </a:ext>
            </a:extLst>
          </p:cNvPr>
          <p:cNvSpPr>
            <a:spLocks noGrp="1"/>
          </p:cNvSpPr>
          <p:nvPr>
            <p:ph type="dt" sz="half" idx="10"/>
          </p:nvPr>
        </p:nvSpPr>
        <p:spPr/>
        <p:txBody>
          <a:bodyPr/>
          <a:lstStyle/>
          <a:p>
            <a:fld id="{AF4B290D-1EFF-410F-964E-08A309316CF8}" type="datetimeFigureOut">
              <a:rPr lang="en-IN" smtClean="0"/>
              <a:t>27-10-2024</a:t>
            </a:fld>
            <a:endParaRPr lang="en-IN"/>
          </a:p>
        </p:txBody>
      </p:sp>
      <p:sp>
        <p:nvSpPr>
          <p:cNvPr id="6" name="Footer Placeholder 5">
            <a:extLst>
              <a:ext uri="{FF2B5EF4-FFF2-40B4-BE49-F238E27FC236}">
                <a16:creationId xmlns:a16="http://schemas.microsoft.com/office/drawing/2014/main" id="{2B836BA4-990F-907F-D718-361F297962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26A404E-AB6B-2AFC-5801-52AADB28962C}"/>
              </a:ext>
            </a:extLst>
          </p:cNvPr>
          <p:cNvSpPr>
            <a:spLocks noGrp="1"/>
          </p:cNvSpPr>
          <p:nvPr>
            <p:ph type="sldNum" sz="quarter" idx="12"/>
          </p:nvPr>
        </p:nvSpPr>
        <p:spPr/>
        <p:txBody>
          <a:bodyPr/>
          <a:lstStyle/>
          <a:p>
            <a:pPr>
              <a:defRPr/>
            </a:pPr>
            <a:fld id="{6C0567B7-2C19-4ACD-96CE-7679E61080C2}" type="slidenum">
              <a:rPr lang="en-US" altLang="en-US" smtClean="0"/>
              <a:pPr>
                <a:defRPr/>
              </a:pPr>
              <a:t>‹#›</a:t>
            </a:fld>
            <a:endParaRPr lang="en-US" altLang="en-US"/>
          </a:p>
        </p:txBody>
      </p:sp>
    </p:spTree>
    <p:extLst>
      <p:ext uri="{BB962C8B-B14F-4D97-AF65-F5344CB8AC3E}">
        <p14:creationId xmlns:p14="http://schemas.microsoft.com/office/powerpoint/2010/main" val="61928264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7688B-53F2-3DA3-1EF0-0CC6B40B13C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B24FCD6-F958-F7F2-5BCA-8F3581A3A39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2475500-18B8-BAE5-EC36-D74688D879F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F4B290D-1EFF-410F-964E-08A309316CF8}" type="datetimeFigureOut">
              <a:rPr lang="en-IN" smtClean="0"/>
              <a:t>27-10-2024</a:t>
            </a:fld>
            <a:endParaRPr lang="en-IN"/>
          </a:p>
        </p:txBody>
      </p:sp>
      <p:sp>
        <p:nvSpPr>
          <p:cNvPr id="5" name="Footer Placeholder 4">
            <a:extLst>
              <a:ext uri="{FF2B5EF4-FFF2-40B4-BE49-F238E27FC236}">
                <a16:creationId xmlns:a16="http://schemas.microsoft.com/office/drawing/2014/main" id="{BC301BDF-B1B8-F5F5-C010-70625516EFE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EFF596F-37E2-4EBE-121A-5D2BD172945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C0567B7-2C19-4ACD-96CE-7679E61080C2}" type="slidenum">
              <a:rPr lang="en-US" altLang="en-US" smtClean="0"/>
              <a:pPr>
                <a:defRPr/>
              </a:pPr>
              <a:t>‹#›</a:t>
            </a:fld>
            <a:endParaRPr lang="en-US" altLang="en-US"/>
          </a:p>
        </p:txBody>
      </p:sp>
      <p:pic>
        <p:nvPicPr>
          <p:cNvPr id="7" name="Picture 1">
            <a:extLst>
              <a:ext uri="{FF2B5EF4-FFF2-40B4-BE49-F238E27FC236}">
                <a16:creationId xmlns:a16="http://schemas.microsoft.com/office/drawing/2014/main" id="{B23A9694-0A34-40DE-A132-43E23459C23A}"/>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25413" y="44243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4FE98A76-EFFD-8E8C-5A96-3C26B8140C40}"/>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185150" y="4340225"/>
            <a:ext cx="9588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87759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ransition spd="slow">
    <p:push dir="r"/>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ZYninuKFwRQ"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youtu.be/zO2LdDpx-T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ZYninuKFwRQ"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s://youtu.be/tefu0dmt9l0"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hape 105">
            <a:extLst>
              <a:ext uri="{FF2B5EF4-FFF2-40B4-BE49-F238E27FC236}">
                <a16:creationId xmlns:a16="http://schemas.microsoft.com/office/drawing/2014/main" id="{D7530247-1FE8-46A4-B51B-C04145921257}"/>
              </a:ext>
            </a:extLst>
          </p:cNvPr>
          <p:cNvSpPr txBox="1">
            <a:spLocks noGrp="1"/>
          </p:cNvSpPr>
          <p:nvPr>
            <p:ph type="ctrTitle"/>
          </p:nvPr>
        </p:nvSpPr>
        <p:spPr>
          <a:xfrm>
            <a:off x="1216025" y="1951038"/>
            <a:ext cx="6711950" cy="768350"/>
          </a:xfrm>
        </p:spPr>
        <p:txBody>
          <a:bodyPr>
            <a:normAutofit fontScale="90000"/>
          </a:bodyPr>
          <a:lstStyle/>
          <a:p>
            <a:pPr eaLnBrk="1" hangingPunct="1">
              <a:spcBef>
                <a:spcPct val="0"/>
              </a:spcBef>
              <a:buClr>
                <a:srgbClr val="FFFFFF"/>
              </a:buClr>
              <a:buFont typeface="Dosis" charset="0"/>
              <a:buNone/>
              <a:defRPr/>
            </a:pPr>
            <a:br>
              <a:rPr lang="en-US" altLang="en-US" sz="4800" b="1" dirty="0">
                <a:effectLst>
                  <a:outerShdw blurRad="38100" dist="38100" dir="2700000" algn="tl">
                    <a:srgbClr val="000000">
                      <a:alpha val="43137"/>
                    </a:srgbClr>
                  </a:outerShdw>
                </a:effectLst>
                <a:cs typeface="Arial" panose="020B0604020202020204" pitchFamily="34" charset="0"/>
                <a:sym typeface="Dosis" charset="0"/>
              </a:rPr>
            </a:br>
            <a:r>
              <a:rPr lang="en-US" altLang="en-US" sz="4800" b="1" dirty="0">
                <a:effectLst>
                  <a:outerShdw blurRad="38100" dist="38100" dir="2700000" algn="tl">
                    <a:srgbClr val="000000">
                      <a:alpha val="43137"/>
                    </a:srgbClr>
                  </a:outerShdw>
                </a:effectLst>
                <a:cs typeface="Arial" panose="020B0604020202020204" pitchFamily="34" charset="0"/>
                <a:sym typeface="Dosis" charset="0"/>
              </a:rPr>
              <a:t>Strategic Thinking</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C2F0F7B-795B-44BD-8173-9DD8EEF938D3}"/>
              </a:ext>
            </a:extLst>
          </p:cNvPr>
          <p:cNvSpPr txBox="1">
            <a:spLocks noGrp="1"/>
          </p:cNvSpPr>
          <p:nvPr>
            <p:ph type="title"/>
          </p:nvPr>
        </p:nvSpPr>
        <p:spPr>
          <a:xfrm>
            <a:off x="1027113" y="254000"/>
            <a:ext cx="8228012" cy="749300"/>
          </a:xfrm>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Example: Reliance Jio’s Growth Hacking Strategy</a:t>
            </a:r>
          </a:p>
        </p:txBody>
      </p:sp>
      <p:sp>
        <p:nvSpPr>
          <p:cNvPr id="36867" name="Slide Number Placeholder 2">
            <a:extLst>
              <a:ext uri="{FF2B5EF4-FFF2-40B4-BE49-F238E27FC236}">
                <a16:creationId xmlns:a16="http://schemas.microsoft.com/office/drawing/2014/main" id="{0CEE5538-39F6-4B1B-92AA-FC6CC2AB6FC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EADE77A-05F2-4747-A1F9-6E50AF95FF47}" type="slidenum">
              <a:rPr lang="en-US" altLang="en-US" smtClean="0"/>
              <a:pPr/>
              <a:t>10</a:t>
            </a:fld>
            <a:endParaRPr lang="en-US" altLang="en-US"/>
          </a:p>
        </p:txBody>
      </p:sp>
      <p:sp>
        <p:nvSpPr>
          <p:cNvPr id="36868" name="TextBox 3">
            <a:extLst>
              <a:ext uri="{FF2B5EF4-FFF2-40B4-BE49-F238E27FC236}">
                <a16:creationId xmlns:a16="http://schemas.microsoft.com/office/drawing/2014/main" id="{3681AED7-FFA6-4CF7-B6D2-A2BBF41934BB}"/>
              </a:ext>
            </a:extLst>
          </p:cNvPr>
          <p:cNvSpPr txBox="1">
            <a:spLocks noChangeArrowheads="1"/>
          </p:cNvSpPr>
          <p:nvPr/>
        </p:nvSpPr>
        <p:spPr bwMode="auto">
          <a:xfrm>
            <a:off x="883921" y="1003301"/>
            <a:ext cx="722375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dirty="0">
                <a:latin typeface="Century Gothic" panose="020B0502020202020204" pitchFamily="34" charset="0"/>
              </a:rPr>
              <a:t>Reliance smartly worked on </a:t>
            </a:r>
            <a:r>
              <a:rPr lang="en-IN" altLang="en-US" b="1" dirty="0">
                <a:latin typeface="Century Gothic" panose="020B0502020202020204" pitchFamily="34" charset="0"/>
              </a:rPr>
              <a:t>Growth Hacking for Reliance Jio</a:t>
            </a:r>
            <a:r>
              <a:rPr lang="en-IN" altLang="en-US" dirty="0">
                <a:latin typeface="Century Gothic" panose="020B0502020202020204" pitchFamily="34" charset="0"/>
              </a:rPr>
              <a:t> that clearly defines the pathway to start and implement a new strategy in the form of data-driven marketing. The algorithm revolved around 5 basic stages: Acquisition, Activation, Retention, Referral and Revenue.</a:t>
            </a:r>
          </a:p>
          <a:p>
            <a:pPr eaLnBrk="1" hangingPunct="1"/>
            <a:endParaRPr lang="en-IN" altLang="en-US" dirty="0">
              <a:latin typeface="Century Gothic" panose="020B0502020202020204" pitchFamily="34" charset="0"/>
            </a:endParaRPr>
          </a:p>
        </p:txBody>
      </p:sp>
      <p:pic>
        <p:nvPicPr>
          <p:cNvPr id="36869" name="Picture 4">
            <a:extLst>
              <a:ext uri="{FF2B5EF4-FFF2-40B4-BE49-F238E27FC236}">
                <a16:creationId xmlns:a16="http://schemas.microsoft.com/office/drawing/2014/main" id="{960B7390-7622-462C-A48C-47F0E65293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2106613"/>
            <a:ext cx="27432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5">
            <a:extLst>
              <a:ext uri="{FF2B5EF4-FFF2-40B4-BE49-F238E27FC236}">
                <a16:creationId xmlns:a16="http://schemas.microsoft.com/office/drawing/2014/main" id="{F62D456E-AF23-4F55-A835-708648356667}"/>
              </a:ext>
            </a:extLst>
          </p:cNvPr>
          <p:cNvSpPr txBox="1">
            <a:spLocks noChangeArrowheads="1"/>
          </p:cNvSpPr>
          <p:nvPr/>
        </p:nvSpPr>
        <p:spPr bwMode="auto">
          <a:xfrm>
            <a:off x="1027113" y="2106613"/>
            <a:ext cx="511651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b="1" dirty="0">
                <a:latin typeface="Century Gothic" panose="020B0502020202020204" pitchFamily="34" charset="0"/>
              </a:rPr>
              <a:t>1</a:t>
            </a:r>
            <a:r>
              <a:rPr lang="en-IN" altLang="en-US" b="1" baseline="30000" dirty="0">
                <a:latin typeface="Century Gothic" panose="020B0502020202020204" pitchFamily="34" charset="0"/>
              </a:rPr>
              <a:t>st</a:t>
            </a:r>
            <a:r>
              <a:rPr lang="en-IN" altLang="en-US" b="1" dirty="0">
                <a:latin typeface="Century Gothic" panose="020B0502020202020204" pitchFamily="34" charset="0"/>
              </a:rPr>
              <a:t> &amp; 2</a:t>
            </a:r>
            <a:r>
              <a:rPr lang="en-IN" altLang="en-US" b="1" baseline="30000" dirty="0">
                <a:latin typeface="Century Gothic" panose="020B0502020202020204" pitchFamily="34" charset="0"/>
              </a:rPr>
              <a:t>nd</a:t>
            </a:r>
            <a:r>
              <a:rPr lang="en-IN" altLang="en-US" b="1" dirty="0">
                <a:latin typeface="Century Gothic" panose="020B0502020202020204" pitchFamily="34" charset="0"/>
              </a:rPr>
              <a:t> Stage - Acquisition &amp; Activation</a:t>
            </a:r>
            <a:r>
              <a:rPr lang="en-IN" altLang="en-US" dirty="0">
                <a:latin typeface="Century Gothic" panose="020B0502020202020204" pitchFamily="34" charset="0"/>
              </a:rPr>
              <a:t>: Initially Jio offered a completely free package to its users.</a:t>
            </a:r>
          </a:p>
          <a:p>
            <a:pPr eaLnBrk="1" hangingPunct="1"/>
            <a:endParaRPr lang="en-IN" altLang="en-US" dirty="0">
              <a:latin typeface="Century Gothic" panose="020B0502020202020204" pitchFamily="34" charset="0"/>
            </a:endParaRPr>
          </a:p>
          <a:p>
            <a:pPr eaLnBrk="1" hangingPunct="1"/>
            <a:r>
              <a:rPr lang="en-IN" altLang="en-US" b="1" dirty="0">
                <a:latin typeface="Century Gothic" panose="020B0502020202020204" pitchFamily="34" charset="0"/>
              </a:rPr>
              <a:t>3</a:t>
            </a:r>
            <a:r>
              <a:rPr lang="en-IN" altLang="en-US" b="1" baseline="30000" dirty="0">
                <a:latin typeface="Century Gothic" panose="020B0502020202020204" pitchFamily="34" charset="0"/>
              </a:rPr>
              <a:t>rd</a:t>
            </a:r>
            <a:r>
              <a:rPr lang="en-IN" altLang="en-US" b="1" dirty="0">
                <a:latin typeface="Century Gothic" panose="020B0502020202020204" pitchFamily="34" charset="0"/>
              </a:rPr>
              <a:t> Stage - Retention</a:t>
            </a:r>
            <a:r>
              <a:rPr lang="en-IN" altLang="en-US" dirty="0">
                <a:latin typeface="Century Gothic" panose="020B0502020202020204" pitchFamily="34" charset="0"/>
              </a:rPr>
              <a:t>: Then they extended the free package plan till March 2017 to retain their existing users.</a:t>
            </a:r>
          </a:p>
          <a:p>
            <a:pPr eaLnBrk="1" hangingPunct="1"/>
            <a:endParaRPr lang="en-IN" altLang="en-US" dirty="0">
              <a:latin typeface="Century Gothic" panose="020B0502020202020204" pitchFamily="34" charset="0"/>
            </a:endParaRPr>
          </a:p>
          <a:p>
            <a:pPr eaLnBrk="1" hangingPunct="1"/>
            <a:r>
              <a:rPr lang="en-IN" altLang="en-US" b="1" dirty="0">
                <a:latin typeface="Century Gothic" panose="020B0502020202020204" pitchFamily="34" charset="0"/>
              </a:rPr>
              <a:t>4</a:t>
            </a:r>
            <a:r>
              <a:rPr lang="en-IN" altLang="en-US" b="1" baseline="30000" dirty="0">
                <a:latin typeface="Century Gothic" panose="020B0502020202020204" pitchFamily="34" charset="0"/>
              </a:rPr>
              <a:t>th</a:t>
            </a:r>
            <a:r>
              <a:rPr lang="en-IN" altLang="en-US" b="1" dirty="0">
                <a:latin typeface="Century Gothic" panose="020B0502020202020204" pitchFamily="34" charset="0"/>
              </a:rPr>
              <a:t> Stage - Referral</a:t>
            </a:r>
            <a:r>
              <a:rPr lang="en-IN" altLang="en-US" dirty="0">
                <a:latin typeface="Century Gothic" panose="020B0502020202020204" pitchFamily="34" charset="0"/>
              </a:rPr>
              <a:t>: Non-Jio also started converting based on referrals and offers of free services.</a:t>
            </a:r>
          </a:p>
          <a:p>
            <a:pPr eaLnBrk="1" hangingPunct="1"/>
            <a:endParaRPr lang="en-IN" altLang="en-US" dirty="0">
              <a:latin typeface="Century Gothic" panose="020B0502020202020204" pitchFamily="34" charset="0"/>
            </a:endParaRPr>
          </a:p>
          <a:p>
            <a:pPr eaLnBrk="1" hangingPunct="1"/>
            <a:r>
              <a:rPr lang="en-IN" altLang="en-US" b="1" dirty="0">
                <a:latin typeface="Century Gothic" panose="020B0502020202020204" pitchFamily="34" charset="0"/>
              </a:rPr>
              <a:t>5</a:t>
            </a:r>
            <a:r>
              <a:rPr lang="en-IN" altLang="en-US" b="1" baseline="30000" dirty="0">
                <a:latin typeface="Century Gothic" panose="020B0502020202020204" pitchFamily="34" charset="0"/>
              </a:rPr>
              <a:t>th</a:t>
            </a:r>
            <a:r>
              <a:rPr lang="en-IN" altLang="en-US" b="1" dirty="0">
                <a:latin typeface="Century Gothic" panose="020B0502020202020204" pitchFamily="34" charset="0"/>
              </a:rPr>
              <a:t> Stage - Revenue</a:t>
            </a:r>
            <a:r>
              <a:rPr lang="en-IN" altLang="en-US" dirty="0">
                <a:latin typeface="Century Gothic" panose="020B0502020202020204" pitchFamily="34" charset="0"/>
              </a:rPr>
              <a:t>: As Jio managed to cross </a:t>
            </a:r>
            <a:r>
              <a:rPr lang="en-IN" altLang="en-US" b="1" dirty="0">
                <a:latin typeface="Century Gothic" panose="020B0502020202020204" pitchFamily="34" charset="0"/>
              </a:rPr>
              <a:t>100 million Subscribers</a:t>
            </a:r>
            <a:r>
              <a:rPr lang="en-IN" altLang="en-US" dirty="0">
                <a:latin typeface="Century Gothic" panose="020B0502020202020204" pitchFamily="34" charset="0"/>
              </a:rPr>
              <a:t>, they now plan to recover the cost of the marketing strategy within 5 years</a:t>
            </a:r>
          </a:p>
        </p:txBody>
      </p:sp>
    </p:spTree>
  </p:cSld>
  <p:clrMapOvr>
    <a:masterClrMapping/>
  </p:clrMapOvr>
  <p:transition spd="slow">
    <p:push dir="r"/>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Slide Number Placeholder 1">
            <a:extLst>
              <a:ext uri="{FF2B5EF4-FFF2-40B4-BE49-F238E27FC236}">
                <a16:creationId xmlns:a16="http://schemas.microsoft.com/office/drawing/2014/main" id="{A777C739-8F15-490C-B8E9-5AE4122AE8A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5860EFE-D1E8-4E57-9427-EBC91227CA4E}" type="slidenum">
              <a:rPr lang="en-US" altLang="en-US" smtClean="0"/>
              <a:pPr/>
              <a:t>100</a:t>
            </a:fld>
            <a:endParaRPr lang="en-US" altLang="en-US"/>
          </a:p>
        </p:txBody>
      </p:sp>
      <p:pic>
        <p:nvPicPr>
          <p:cNvPr id="209923" name="Picture 2">
            <a:extLst>
              <a:ext uri="{FF2B5EF4-FFF2-40B4-BE49-F238E27FC236}">
                <a16:creationId xmlns:a16="http://schemas.microsoft.com/office/drawing/2014/main" id="{3F3E697F-0A20-4711-A8D0-C79EEC371C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3388" y="112713"/>
            <a:ext cx="2208212"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Shape 146">
            <a:extLst>
              <a:ext uri="{FF2B5EF4-FFF2-40B4-BE49-F238E27FC236}">
                <a16:creationId xmlns:a16="http://schemas.microsoft.com/office/drawing/2014/main" id="{C3F6634D-2D0C-4BF0-8312-3CFCE2490B2F}"/>
              </a:ext>
            </a:extLst>
          </p:cNvPr>
          <p:cNvSpPr txBox="1">
            <a:spLocks/>
          </p:cNvSpPr>
          <p:nvPr/>
        </p:nvSpPr>
        <p:spPr bwMode="auto">
          <a:xfrm>
            <a:off x="1060450" y="2963863"/>
            <a:ext cx="5956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2400"/>
              <a:buFont typeface="Dosis" panose="020B0604020202020204" charset="0"/>
              <a:buNone/>
            </a:pPr>
            <a:r>
              <a:rPr lang="en-US" altLang="en-US" sz="2400">
                <a:solidFill>
                  <a:schemeClr val="tx1"/>
                </a:solidFill>
                <a:latin typeface="Century Gothic" panose="020B0502020202020204" pitchFamily="34" charset="0"/>
                <a:sym typeface="Dosis" panose="020B0604020202020204" charset="0"/>
              </a:rPr>
              <a:t>Present an innovative business idea</a:t>
            </a:r>
          </a:p>
        </p:txBody>
      </p:sp>
      <p:sp>
        <p:nvSpPr>
          <p:cNvPr id="209925" name="Shape 146">
            <a:extLst>
              <a:ext uri="{FF2B5EF4-FFF2-40B4-BE49-F238E27FC236}">
                <a16:creationId xmlns:a16="http://schemas.microsoft.com/office/drawing/2014/main" id="{A24D235A-D913-42CB-A9CE-1C204B030398}"/>
              </a:ext>
            </a:extLst>
          </p:cNvPr>
          <p:cNvSpPr txBox="1">
            <a:spLocks/>
          </p:cNvSpPr>
          <p:nvPr/>
        </p:nvSpPr>
        <p:spPr bwMode="auto">
          <a:xfrm>
            <a:off x="1060450" y="1809750"/>
            <a:ext cx="5956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2400"/>
              <a:buFont typeface="Dosis" panose="020B0604020202020204" charset="0"/>
              <a:buNone/>
            </a:pPr>
            <a:r>
              <a:rPr lang="en-US" altLang="en-US" sz="3200">
                <a:solidFill>
                  <a:srgbClr val="C32929"/>
                </a:solidFill>
                <a:latin typeface="Verdana" panose="020B0604030504040204" pitchFamily="34" charset="0"/>
                <a:sym typeface="Dosis" panose="020B0604020202020204" charset="0"/>
              </a:rPr>
              <a:t>Group Activity</a:t>
            </a:r>
          </a:p>
        </p:txBody>
      </p:sp>
    </p:spTree>
  </p:cSld>
  <p:clrMapOvr>
    <a:masterClrMapping/>
  </p:clrMapOvr>
  <p:transition spd="slow">
    <p:push dir="r"/>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Slide Number Placeholder 1">
            <a:extLst>
              <a:ext uri="{FF2B5EF4-FFF2-40B4-BE49-F238E27FC236}">
                <a16:creationId xmlns:a16="http://schemas.microsoft.com/office/drawing/2014/main" id="{C7FB85B9-0C91-4F7F-BB5B-0A4A7B37DCB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A3F534E-9035-4B5A-877E-9225689862C8}" type="slidenum">
              <a:rPr lang="en-US" altLang="en-US" smtClean="0"/>
              <a:pPr/>
              <a:t>101</a:t>
            </a:fld>
            <a:endParaRPr lang="en-US" altLang="en-US"/>
          </a:p>
        </p:txBody>
      </p:sp>
      <p:pic>
        <p:nvPicPr>
          <p:cNvPr id="3" name="Picture 2" descr="http://www.rachealsrest.org/assets/images/THANK-YOU.jpg">
            <a:extLst>
              <a:ext uri="{FF2B5EF4-FFF2-40B4-BE49-F238E27FC236}">
                <a16:creationId xmlns:a16="http://schemas.microsoft.com/office/drawing/2014/main" id="{77759972-081B-42DA-8002-0E471EE4587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6850" y="169863"/>
            <a:ext cx="295433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B816EA8-B5CA-4A98-967B-006EA12874B7}"/>
              </a:ext>
            </a:extLst>
          </p:cNvPr>
          <p:cNvSpPr txBox="1"/>
          <p:nvPr/>
        </p:nvSpPr>
        <p:spPr>
          <a:xfrm>
            <a:off x="33338" y="2378075"/>
            <a:ext cx="5918200" cy="1754326"/>
          </a:xfrm>
          <a:prstGeom prst="rect">
            <a:avLst/>
          </a:prstGeom>
          <a:noFill/>
          <a:ln>
            <a:noFill/>
          </a:ln>
        </p:spPr>
        <p:txBody>
          <a:bodyPr>
            <a:spAutoFit/>
          </a:bodyPr>
          <a:lstStyle/>
          <a:p>
            <a:pPr algn="ctr">
              <a:defRPr/>
            </a:pPr>
            <a:r>
              <a:rPr lang="en-US" sz="4400" b="1" dirty="0">
                <a:solidFill>
                  <a:srgbClr val="C00000"/>
                </a:solidFill>
                <a:effectLst>
                  <a:outerShdw blurRad="38100" dist="38100" dir="2700000" algn="tl">
                    <a:srgbClr val="000000">
                      <a:alpha val="43137"/>
                    </a:srgbClr>
                  </a:outerShdw>
                </a:effectLst>
                <a:latin typeface="Calibri" panose="020F0502020204030204" pitchFamily="34" charset="0"/>
                <a:ea typeface="Verdana" pitchFamily="34" charset="0"/>
                <a:cs typeface="Calibri" panose="020F0502020204030204" pitchFamily="34" charset="0"/>
              </a:rPr>
              <a:t>Jagadish Upadhya</a:t>
            </a:r>
          </a:p>
          <a:p>
            <a:pPr algn="ctr">
              <a:defRPr/>
            </a:pPr>
            <a:r>
              <a:rPr lang="en-US" sz="3200" b="1" dirty="0">
                <a:latin typeface="Calibri" panose="020F0502020204030204" pitchFamily="34" charset="0"/>
                <a:ea typeface="Verdana" pitchFamily="34" charset="0"/>
                <a:cs typeface="Calibri" panose="020F0502020204030204" pitchFamily="34" charset="0"/>
              </a:rPr>
              <a:t>98856 57080</a:t>
            </a:r>
          </a:p>
          <a:p>
            <a:pPr algn="ctr">
              <a:defRPr/>
            </a:pPr>
            <a:r>
              <a:rPr lang="en-US" sz="3200" b="1" i="1" dirty="0">
                <a:latin typeface="Calibri" panose="020F0502020204030204" pitchFamily="34" charset="0"/>
                <a:ea typeface="Verdana" pitchFamily="34" charset="0"/>
                <a:cs typeface="Calibri" panose="020F0502020204030204" pitchFamily="34" charset="0"/>
              </a:rPr>
              <a:t>jagadishpu@yahoo.com</a:t>
            </a:r>
            <a:endParaRPr lang="en-US" sz="3200" b="1" dirty="0">
              <a:latin typeface="Calibri" panose="020F0502020204030204" pitchFamily="34" charset="0"/>
              <a:ea typeface="Verdana" pitchFamily="34" charset="0"/>
              <a:cs typeface="Calibri" panose="020F0502020204030204" pitchFamily="34" charset="0"/>
            </a:endParaRPr>
          </a:p>
        </p:txBody>
      </p:sp>
      <p:pic>
        <p:nvPicPr>
          <p:cNvPr id="5" name="Picture 4" descr="https://theotherelizabethbarrett.files.wordpress.com/2013/11/questions-2.jpg">
            <a:extLst>
              <a:ext uri="{FF2B5EF4-FFF2-40B4-BE49-F238E27FC236}">
                <a16:creationId xmlns:a16="http://schemas.microsoft.com/office/drawing/2014/main" id="{09DE8829-332E-4D21-BA00-0D8DDEF4720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7800" y="276225"/>
            <a:ext cx="38862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nodeType="afterGroup">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par>
                          <p:cTn id="21" fill="hold" nodeType="afterGroup">
                            <p:stCondLst>
                              <p:cond delay="2000"/>
                            </p:stCondLst>
                            <p:childTnLst>
                              <p:par>
                                <p:cTn id="22" presetID="49" presetClass="entr" presetSubtype="0" decel="100000" fill="hold" nodeType="afterEffect">
                                  <p:stCondLst>
                                    <p:cond delay="2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2000" fill="hold"/>
                                        <p:tgtEl>
                                          <p:spTgt spid="5"/>
                                        </p:tgtEl>
                                        <p:attrNameLst>
                                          <p:attrName>ppt_w</p:attrName>
                                        </p:attrNameLst>
                                      </p:cBhvr>
                                      <p:tavLst>
                                        <p:tav tm="0">
                                          <p:val>
                                            <p:fltVal val="0"/>
                                          </p:val>
                                        </p:tav>
                                        <p:tav tm="100000">
                                          <p:val>
                                            <p:strVal val="#ppt_w"/>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 calcmode="lin" valueType="num">
                                      <p:cBhvr>
                                        <p:cTn id="26" dur="2000" fill="hold"/>
                                        <p:tgtEl>
                                          <p:spTgt spid="5"/>
                                        </p:tgtEl>
                                        <p:attrNameLst>
                                          <p:attrName>style.rotation</p:attrName>
                                        </p:attrNameLst>
                                      </p:cBhvr>
                                      <p:tavLst>
                                        <p:tav tm="0">
                                          <p:val>
                                            <p:fltVal val="360"/>
                                          </p:val>
                                        </p:tav>
                                        <p:tav tm="100000">
                                          <p:val>
                                            <p:fltVal val="0"/>
                                          </p:val>
                                        </p:tav>
                                      </p:tavLst>
                                    </p:anim>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939E251-A178-4C23-94C7-986EE1738DAC}"/>
              </a:ext>
            </a:extLst>
          </p:cNvPr>
          <p:cNvSpPr txBox="1">
            <a:spLocks noGrp="1"/>
          </p:cNvSpPr>
          <p:nvPr>
            <p:ph type="title"/>
          </p:nvPr>
        </p:nvSpPr>
        <p:spPr>
          <a:xfrm>
            <a:off x="1104900" y="276225"/>
            <a:ext cx="8172450" cy="749300"/>
          </a:xfrm>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Example: OYO Room’s Branding Business Strategy</a:t>
            </a:r>
          </a:p>
        </p:txBody>
      </p:sp>
      <p:sp>
        <p:nvSpPr>
          <p:cNvPr id="38915" name="Slide Number Placeholder 2">
            <a:extLst>
              <a:ext uri="{FF2B5EF4-FFF2-40B4-BE49-F238E27FC236}">
                <a16:creationId xmlns:a16="http://schemas.microsoft.com/office/drawing/2014/main" id="{66246105-048D-44C4-9553-F591D59B331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342DE20-1457-4567-9A29-3E980C18FFFA}" type="slidenum">
              <a:rPr lang="en-US" altLang="en-US" smtClean="0"/>
              <a:pPr/>
              <a:t>11</a:t>
            </a:fld>
            <a:endParaRPr lang="en-US" altLang="en-US"/>
          </a:p>
        </p:txBody>
      </p:sp>
      <p:sp>
        <p:nvSpPr>
          <p:cNvPr id="4" name="TextBox 3">
            <a:extLst>
              <a:ext uri="{FF2B5EF4-FFF2-40B4-BE49-F238E27FC236}">
                <a16:creationId xmlns:a16="http://schemas.microsoft.com/office/drawing/2014/main" id="{16A242DB-5608-477E-ABD0-A8ECCD8B1C4D}"/>
              </a:ext>
            </a:extLst>
          </p:cNvPr>
          <p:cNvSpPr txBox="1"/>
          <p:nvPr/>
        </p:nvSpPr>
        <p:spPr>
          <a:xfrm>
            <a:off x="669852" y="127592"/>
            <a:ext cx="5507664" cy="4524315"/>
          </a:xfrm>
          <a:prstGeom prst="rect">
            <a:avLst/>
          </a:prstGeom>
          <a:noFill/>
        </p:spPr>
        <p:txBody>
          <a:bodyPr wrap="square">
            <a:spAutoFit/>
          </a:bodyPr>
          <a:lstStyle/>
          <a:p>
            <a:pPr eaLnBrk="1" fontAlgn="auto" hangingPunct="1">
              <a:spcBef>
                <a:spcPts val="0"/>
              </a:spcBef>
              <a:spcAft>
                <a:spcPts val="0"/>
              </a:spcAft>
              <a:defRPr/>
            </a:pPr>
            <a:endParaRPr lang="en-IN" kern="0" dirty="0">
              <a:latin typeface="Century Gothic" pitchFamily="34" charset="0"/>
              <a:ea typeface="Arial"/>
              <a:cs typeface="Arial"/>
              <a:sym typeface="Arial"/>
            </a:endParaRPr>
          </a:p>
          <a:p>
            <a:pPr eaLnBrk="1" fontAlgn="auto" hangingPunct="1">
              <a:spcBef>
                <a:spcPts val="0"/>
              </a:spcBef>
              <a:spcAft>
                <a:spcPts val="0"/>
              </a:spcAft>
              <a:defRPr/>
            </a:pPr>
            <a:endParaRPr lang="en-IN" kern="0" dirty="0">
              <a:latin typeface="Century Gothic" pitchFamily="34" charset="0"/>
              <a:ea typeface="Arial"/>
              <a:cs typeface="Arial"/>
              <a:sym typeface="Arial"/>
            </a:endParaRPr>
          </a:p>
          <a:p>
            <a:pPr eaLnBrk="1" fontAlgn="auto" hangingPunct="1">
              <a:spcBef>
                <a:spcPts val="0"/>
              </a:spcBef>
              <a:spcAft>
                <a:spcPts val="0"/>
              </a:spcAft>
              <a:defRPr/>
            </a:pPr>
            <a:r>
              <a:rPr lang="en-IN" kern="0" dirty="0">
                <a:latin typeface="Century Gothic" pitchFamily="34" charset="0"/>
                <a:ea typeface="Arial"/>
                <a:cs typeface="Arial"/>
                <a:sym typeface="Arial"/>
              </a:rPr>
              <a:t>Oyo Rooms is an online hotel booking platform which has standardized requirements for listing hotels onto their platform. Oyo Rooms have brought 4500+ non-branded hotels under one brand with over 40,000 rooms on the platform.</a:t>
            </a:r>
          </a:p>
          <a:p>
            <a:pPr eaLnBrk="1" fontAlgn="auto" hangingPunct="1">
              <a:spcBef>
                <a:spcPts val="0"/>
              </a:spcBef>
              <a:spcAft>
                <a:spcPts val="0"/>
              </a:spcAft>
              <a:defRPr/>
            </a:pPr>
            <a:endParaRPr lang="en-IN" kern="0" dirty="0">
              <a:latin typeface="Century Gothic" pitchFamily="34" charset="0"/>
              <a:ea typeface="Arial"/>
              <a:cs typeface="Arial"/>
              <a:sym typeface="Arial"/>
            </a:endParaRPr>
          </a:p>
          <a:p>
            <a:pPr eaLnBrk="1" fontAlgn="auto" hangingPunct="1">
              <a:spcBef>
                <a:spcPts val="0"/>
              </a:spcBef>
              <a:spcAft>
                <a:spcPts val="0"/>
              </a:spcAft>
              <a:defRPr/>
            </a:pPr>
            <a:r>
              <a:rPr lang="en-IN" kern="0" dirty="0">
                <a:latin typeface="Century Gothic" pitchFamily="34" charset="0"/>
                <a:ea typeface="Arial"/>
                <a:cs typeface="Arial"/>
                <a:sym typeface="Arial"/>
              </a:rPr>
              <a:t>Oyo Rooms use branding as a business strategy. Oyo Rooms focuses on three key areas:</a:t>
            </a:r>
          </a:p>
          <a:p>
            <a:pPr marL="285750" indent="-285750" eaLnBrk="1" fontAlgn="auto" hangingPunct="1">
              <a:spcBef>
                <a:spcPts val="0"/>
              </a:spcBef>
              <a:spcAft>
                <a:spcPts val="0"/>
              </a:spcAft>
              <a:buFont typeface="Arial" panose="020B0604020202020204" pitchFamily="34" charset="0"/>
              <a:buChar char="•"/>
              <a:defRPr/>
            </a:pPr>
            <a:r>
              <a:rPr lang="en-IN" b="1" kern="0" dirty="0">
                <a:latin typeface="Century Gothic" pitchFamily="34" charset="0"/>
                <a:ea typeface="Arial"/>
                <a:cs typeface="Arial"/>
                <a:sym typeface="Arial"/>
              </a:rPr>
              <a:t>Affordability</a:t>
            </a:r>
          </a:p>
          <a:p>
            <a:pPr marL="285750" indent="-285750" eaLnBrk="1" fontAlgn="auto" hangingPunct="1">
              <a:spcBef>
                <a:spcPts val="0"/>
              </a:spcBef>
              <a:spcAft>
                <a:spcPts val="0"/>
              </a:spcAft>
              <a:buFont typeface="Arial" panose="020B0604020202020204" pitchFamily="34" charset="0"/>
              <a:buChar char="•"/>
              <a:defRPr/>
            </a:pPr>
            <a:r>
              <a:rPr lang="en-IN" b="1" kern="0" dirty="0">
                <a:latin typeface="Century Gothic" pitchFamily="34" charset="0"/>
                <a:ea typeface="Arial"/>
                <a:cs typeface="Arial"/>
                <a:sym typeface="Arial"/>
              </a:rPr>
              <a:t>Technology</a:t>
            </a:r>
          </a:p>
          <a:p>
            <a:pPr marL="285750" indent="-285750" eaLnBrk="1" fontAlgn="auto" hangingPunct="1">
              <a:spcBef>
                <a:spcPts val="0"/>
              </a:spcBef>
              <a:spcAft>
                <a:spcPts val="0"/>
              </a:spcAft>
              <a:buFont typeface="Arial" panose="020B0604020202020204" pitchFamily="34" charset="0"/>
              <a:buChar char="•"/>
              <a:defRPr/>
            </a:pPr>
            <a:r>
              <a:rPr lang="en-IN" b="1" kern="0" dirty="0">
                <a:latin typeface="Century Gothic" pitchFamily="34" charset="0"/>
                <a:ea typeface="Arial"/>
                <a:cs typeface="Arial"/>
                <a:sym typeface="Arial"/>
              </a:rPr>
              <a:t>Standardization</a:t>
            </a:r>
          </a:p>
          <a:p>
            <a:pPr eaLnBrk="1" fontAlgn="auto" hangingPunct="1">
              <a:spcBef>
                <a:spcPts val="0"/>
              </a:spcBef>
              <a:spcAft>
                <a:spcPts val="0"/>
              </a:spcAft>
              <a:defRPr/>
            </a:pPr>
            <a:endParaRPr lang="en-IN" kern="0" dirty="0">
              <a:latin typeface="Century Gothic" pitchFamily="34" charset="0"/>
              <a:ea typeface="Arial"/>
              <a:cs typeface="Arial"/>
              <a:sym typeface="Arial"/>
            </a:endParaRPr>
          </a:p>
          <a:p>
            <a:pPr eaLnBrk="1" fontAlgn="auto" hangingPunct="1">
              <a:spcBef>
                <a:spcPts val="0"/>
              </a:spcBef>
              <a:spcAft>
                <a:spcPts val="0"/>
              </a:spcAft>
              <a:defRPr/>
            </a:pPr>
            <a:r>
              <a:rPr lang="en-IN" kern="0" dirty="0">
                <a:latin typeface="Century Gothic" pitchFamily="34" charset="0"/>
                <a:ea typeface="Arial"/>
                <a:cs typeface="Arial"/>
                <a:sym typeface="Arial"/>
              </a:rPr>
              <a:t>The approach is a very efficient and lean way to expand the brand. </a:t>
            </a:r>
          </a:p>
        </p:txBody>
      </p:sp>
      <p:pic>
        <p:nvPicPr>
          <p:cNvPr id="38917" name="Picture 5">
            <a:extLst>
              <a:ext uri="{FF2B5EF4-FFF2-40B4-BE49-F238E27FC236}">
                <a16:creationId xmlns:a16="http://schemas.microsoft.com/office/drawing/2014/main" id="{4D35FC26-31FC-4FF3-ADBC-9DB77C979B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0850" y="1371600"/>
            <a:ext cx="2158174" cy="143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983FC83-A523-4B13-A54F-5F1000442D5A}"/>
              </a:ext>
            </a:extLst>
          </p:cNvPr>
          <p:cNvSpPr txBox="1">
            <a:spLocks noGrp="1"/>
          </p:cNvSpPr>
          <p:nvPr>
            <p:ph type="title"/>
          </p:nvPr>
        </p:nvSpPr>
        <p:spPr>
          <a:xfrm>
            <a:off x="1104900" y="276225"/>
            <a:ext cx="7704138" cy="749300"/>
          </a:xfrm>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Example: Uber’s Disruptive Innovative Strategy</a:t>
            </a:r>
          </a:p>
        </p:txBody>
      </p:sp>
      <p:sp>
        <p:nvSpPr>
          <p:cNvPr id="40963" name="Slide Number Placeholder 2">
            <a:extLst>
              <a:ext uri="{FF2B5EF4-FFF2-40B4-BE49-F238E27FC236}">
                <a16:creationId xmlns:a16="http://schemas.microsoft.com/office/drawing/2014/main" id="{43BDADF0-4343-47D7-8D88-F8378B7F9D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39506A2-78A9-4336-A662-C5695C8D09D7}" type="slidenum">
              <a:rPr lang="en-US" altLang="en-US" smtClean="0"/>
              <a:pPr/>
              <a:t>12</a:t>
            </a:fld>
            <a:endParaRPr lang="en-US" altLang="en-US"/>
          </a:p>
        </p:txBody>
      </p:sp>
      <p:sp>
        <p:nvSpPr>
          <p:cNvPr id="40964" name="TextBox 3">
            <a:extLst>
              <a:ext uri="{FF2B5EF4-FFF2-40B4-BE49-F238E27FC236}">
                <a16:creationId xmlns:a16="http://schemas.microsoft.com/office/drawing/2014/main" id="{D1E89405-BAA6-4E0B-901B-EAD93B56F613}"/>
              </a:ext>
            </a:extLst>
          </p:cNvPr>
          <p:cNvSpPr txBox="1">
            <a:spLocks noChangeArrowheads="1"/>
          </p:cNvSpPr>
          <p:nvPr/>
        </p:nvSpPr>
        <p:spPr bwMode="auto">
          <a:xfrm>
            <a:off x="1104900" y="822961"/>
            <a:ext cx="353822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a:latin typeface="Century Gothic" panose="020B0502020202020204" pitchFamily="34" charset="0"/>
              </a:rPr>
              <a:t>While experts debated whether self-driving cars would be commercially available in 5 or 10 years, Uber raced ahead and put vehicles on the road. Last August, it launched a program in Pittsburgh that allowed people to summon a self-driving car from their phones.</a:t>
            </a:r>
          </a:p>
          <a:p>
            <a:pPr eaLnBrk="1" hangingPunct="1"/>
            <a:endParaRPr lang="en-IN" altLang="en-US">
              <a:latin typeface="Century Gothic" panose="020B0502020202020204" pitchFamily="34" charset="0"/>
            </a:endParaRPr>
          </a:p>
          <a:p>
            <a:pPr eaLnBrk="1" hangingPunct="1"/>
            <a:r>
              <a:rPr lang="en-IN" altLang="en-US">
                <a:latin typeface="Century Gothic" panose="020B0502020202020204" pitchFamily="34" charset="0"/>
              </a:rPr>
              <a:t>Last summer, Uber signed a $300 million deal with Volvo, which provides the company’s current fleet of human-assisted self-driving cars. The partners intend to debut a fully autonomous one by 2021.</a:t>
            </a:r>
          </a:p>
          <a:p>
            <a:pPr eaLnBrk="1" hangingPunct="1"/>
            <a:endParaRPr lang="en-IN" altLang="en-US">
              <a:latin typeface="Century Gothic" panose="020B0502020202020204" pitchFamily="34" charset="0"/>
            </a:endParaRPr>
          </a:p>
          <a:p>
            <a:pPr eaLnBrk="1" hangingPunct="1"/>
            <a:endParaRPr lang="en-IN" altLang="en-US">
              <a:latin typeface="Century Gothic" panose="020B0502020202020204" pitchFamily="34" charset="0"/>
            </a:endParaRPr>
          </a:p>
        </p:txBody>
      </p:sp>
      <p:pic>
        <p:nvPicPr>
          <p:cNvPr id="40965" name="Picture 5">
            <a:extLst>
              <a:ext uri="{FF2B5EF4-FFF2-40B4-BE49-F238E27FC236}">
                <a16:creationId xmlns:a16="http://schemas.microsoft.com/office/drawing/2014/main" id="{DEC2A43D-3C1F-4B26-B258-012010CB4D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7263" y="1293813"/>
            <a:ext cx="40417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3010" name="Shape 146">
            <a:extLst>
              <a:ext uri="{FF2B5EF4-FFF2-40B4-BE49-F238E27FC236}">
                <a16:creationId xmlns:a16="http://schemas.microsoft.com/office/drawing/2014/main" id="{2EF2E8D0-EBCB-410A-A3E8-AC7D647ECA64}"/>
              </a:ext>
            </a:extLst>
          </p:cNvPr>
          <p:cNvSpPr txBox="1">
            <a:spLocks noGrp="1"/>
          </p:cNvSpPr>
          <p:nvPr>
            <p:ph type="ctrTitle" idx="4294967295"/>
          </p:nvPr>
        </p:nvSpPr>
        <p:spPr>
          <a:xfrm>
            <a:off x="904240" y="1544320"/>
            <a:ext cx="5577840" cy="2631440"/>
          </a:xfrm>
        </p:spPr>
        <p:txBody>
          <a:bodyPr/>
          <a:lstStyle/>
          <a:p>
            <a:pPr eaLnBrk="1" hangingPunct="1">
              <a:buClr>
                <a:srgbClr val="FFFFFF"/>
              </a:buClr>
              <a:buSzPts val="2400"/>
              <a:buFont typeface="Dosis" panose="020B0604020202020204" charset="0"/>
              <a:buNone/>
            </a:pPr>
            <a:r>
              <a:rPr lang="en-US" altLang="en-US" sz="3600">
                <a:solidFill>
                  <a:srgbClr val="C32929"/>
                </a:solidFill>
                <a:latin typeface="Verdana" panose="020B0604030504040204" pitchFamily="34" charset="0"/>
                <a:cs typeface="Arial" panose="020B0604020202020204" pitchFamily="34" charset="0"/>
                <a:sym typeface="Dosis" panose="020B0604020202020204" charset="0"/>
              </a:rPr>
              <a:t>Can you give some examples of strategy based on products or services you use daily?</a:t>
            </a: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hape 146">
            <a:extLst>
              <a:ext uri="{FF2B5EF4-FFF2-40B4-BE49-F238E27FC236}">
                <a16:creationId xmlns:a16="http://schemas.microsoft.com/office/drawing/2014/main" id="{FC122D0B-D638-4CF4-AF00-EE3F8C74CB0C}"/>
              </a:ext>
            </a:extLst>
          </p:cNvPr>
          <p:cNvSpPr txBox="1">
            <a:spLocks noGrp="1"/>
          </p:cNvSpPr>
          <p:nvPr>
            <p:ph type="ctrTitle" idx="4294967295"/>
          </p:nvPr>
        </p:nvSpPr>
        <p:spPr>
          <a:xfrm>
            <a:off x="1381760" y="2153285"/>
            <a:ext cx="7071360" cy="2757488"/>
          </a:xfrm>
        </p:spPr>
        <p:txBody>
          <a:bodyPr/>
          <a:lstStyle/>
          <a:p>
            <a:pPr eaLnBrk="1" hangingPunct="1">
              <a:buClr>
                <a:srgbClr val="FFFFFF"/>
              </a:buClr>
              <a:buSzPts val="2400"/>
              <a:buFont typeface="Dosis" charset="0"/>
              <a:buNone/>
              <a:defRPr/>
            </a:pPr>
            <a:r>
              <a:rPr lang="en-US" altLang="en-US" sz="3600" b="1" dirty="0">
                <a:solidFill>
                  <a:srgbClr val="C32929"/>
                </a:solidFill>
                <a:effectLst>
                  <a:outerShdw blurRad="38100" dist="38100" dir="2700000" algn="tl">
                    <a:srgbClr val="000000">
                      <a:alpha val="43137"/>
                    </a:srgbClr>
                  </a:outerShdw>
                </a:effectLst>
                <a:latin typeface="Verdana" panose="020B0604030504040204" pitchFamily="34" charset="0"/>
                <a:cs typeface="Arial" panose="020B0604020202020204" pitchFamily="34" charset="0"/>
                <a:sym typeface="Dosis" charset="0"/>
              </a:rPr>
              <a:t>Are you ready to analyze strategies used by the different company’s?</a:t>
            </a:r>
          </a:p>
        </p:txBody>
      </p:sp>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EEED2-7EF5-4992-88AC-C4A29611EC0C}"/>
              </a:ext>
            </a:extLst>
          </p:cNvPr>
          <p:cNvSpPr>
            <a:spLocks noGrp="1"/>
          </p:cNvSpPr>
          <p:nvPr>
            <p:ph type="sldNum" sz="quarter" idx="12"/>
          </p:nvPr>
        </p:nvSpPr>
        <p:spPr>
          <a:xfrm>
            <a:off x="0" y="-7495"/>
            <a:ext cx="595313" cy="731838"/>
          </a:xfrm>
        </p:spPr>
        <p:txBody>
          <a:bodyPr/>
          <a:lstStyle/>
          <a:p>
            <a:pPr>
              <a:defRPr/>
            </a:pPr>
            <a:fld id="{6398A89A-9FF3-43A4-B470-8CCEB816845E}" type="slidenum">
              <a:rPr lang="en-US" altLang="en-US" smtClean="0"/>
              <a:pPr>
                <a:defRPr/>
              </a:pPr>
              <a:t>15</a:t>
            </a:fld>
            <a:endParaRPr lang="en-US" altLang="en-US" dirty="0"/>
          </a:p>
        </p:txBody>
      </p:sp>
      <p:pic>
        <p:nvPicPr>
          <p:cNvPr id="222210" name="Picture 2" descr="Apple Logo Evolution - It all Started With a Fruit - Famous Logos">
            <a:extLst>
              <a:ext uri="{FF2B5EF4-FFF2-40B4-BE49-F238E27FC236}">
                <a16:creationId xmlns:a16="http://schemas.microsoft.com/office/drawing/2014/main" id="{E697C035-E9A3-451D-BAAC-24C5C2759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950" y="2236129"/>
            <a:ext cx="2083077" cy="1301924"/>
          </a:xfrm>
          <a:prstGeom prst="rect">
            <a:avLst/>
          </a:prstGeom>
          <a:noFill/>
          <a:extLst>
            <a:ext uri="{909E8E84-426E-40DD-AFC4-6F175D3DCCD1}">
              <a14:hiddenFill xmlns:a14="http://schemas.microsoft.com/office/drawing/2010/main">
                <a:solidFill>
                  <a:srgbClr val="FFFFFF"/>
                </a:solidFill>
              </a14:hiddenFill>
            </a:ext>
          </a:extLst>
        </p:spPr>
      </p:pic>
      <p:pic>
        <p:nvPicPr>
          <p:cNvPr id="222212" name="Picture 4" descr="IPL Reveals New Logo After Dream11 Confirmed as Title Sponsor Replacing  VIVO | Cricket News | IPL 13">
            <a:extLst>
              <a:ext uri="{FF2B5EF4-FFF2-40B4-BE49-F238E27FC236}">
                <a16:creationId xmlns:a16="http://schemas.microsoft.com/office/drawing/2014/main" id="{6EB48D93-340D-48CE-8F91-95A21A952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70" y="460574"/>
            <a:ext cx="2193420" cy="1462280"/>
          </a:xfrm>
          <a:prstGeom prst="rect">
            <a:avLst/>
          </a:prstGeom>
          <a:noFill/>
          <a:extLst>
            <a:ext uri="{909E8E84-426E-40DD-AFC4-6F175D3DCCD1}">
              <a14:hiddenFill xmlns:a14="http://schemas.microsoft.com/office/drawing/2010/main">
                <a:solidFill>
                  <a:srgbClr val="FFFFFF"/>
                </a:solidFill>
              </a14:hiddenFill>
            </a:ext>
          </a:extLst>
        </p:spPr>
      </p:pic>
      <p:pic>
        <p:nvPicPr>
          <p:cNvPr id="222214" name="Picture 6" descr="Jio Logo | Symbol, History, PNG (3840*2160)">
            <a:extLst>
              <a:ext uri="{FF2B5EF4-FFF2-40B4-BE49-F238E27FC236}">
                <a16:creationId xmlns:a16="http://schemas.microsoft.com/office/drawing/2014/main" id="{BB40AC2D-4293-4D9E-945C-A17E5C5452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193" r="17949"/>
          <a:stretch/>
        </p:blipFill>
        <p:spPr bwMode="auto">
          <a:xfrm>
            <a:off x="3892166" y="2246538"/>
            <a:ext cx="1426643" cy="1291516"/>
          </a:xfrm>
          <a:prstGeom prst="rect">
            <a:avLst/>
          </a:prstGeom>
          <a:noFill/>
          <a:extLst>
            <a:ext uri="{909E8E84-426E-40DD-AFC4-6F175D3DCCD1}">
              <a14:hiddenFill xmlns:a14="http://schemas.microsoft.com/office/drawing/2010/main">
                <a:solidFill>
                  <a:srgbClr val="FFFFFF"/>
                </a:solidFill>
              </a14:hiddenFill>
            </a:ext>
          </a:extLst>
        </p:spPr>
      </p:pic>
      <p:pic>
        <p:nvPicPr>
          <p:cNvPr id="222216" name="Picture 8">
            <a:extLst>
              <a:ext uri="{FF2B5EF4-FFF2-40B4-BE49-F238E27FC236}">
                <a16:creationId xmlns:a16="http://schemas.microsoft.com/office/drawing/2014/main" id="{74A2F8CE-F868-42EC-9E66-EFF3E1EFF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199" y="2270514"/>
            <a:ext cx="2491958" cy="1298062"/>
          </a:xfrm>
          <a:prstGeom prst="rect">
            <a:avLst/>
          </a:prstGeom>
          <a:noFill/>
          <a:extLst>
            <a:ext uri="{909E8E84-426E-40DD-AFC4-6F175D3DCCD1}">
              <a14:hiddenFill xmlns:a14="http://schemas.microsoft.com/office/drawing/2010/main">
                <a:solidFill>
                  <a:srgbClr val="FFFFFF"/>
                </a:solidFill>
              </a14:hiddenFill>
            </a:ext>
          </a:extLst>
        </p:spPr>
      </p:pic>
      <p:pic>
        <p:nvPicPr>
          <p:cNvPr id="222220" name="Picture 12" descr="Amazon logo and symbol, meaning, history, PNG">
            <a:extLst>
              <a:ext uri="{FF2B5EF4-FFF2-40B4-BE49-F238E27FC236}">
                <a16:creationId xmlns:a16="http://schemas.microsoft.com/office/drawing/2014/main" id="{E1002510-209A-4554-8198-31BAAF16176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108" b="30738"/>
          <a:stretch/>
        </p:blipFill>
        <p:spPr bwMode="auto">
          <a:xfrm>
            <a:off x="4819958" y="3859204"/>
            <a:ext cx="2466844" cy="678842"/>
          </a:xfrm>
          <a:prstGeom prst="rect">
            <a:avLst/>
          </a:prstGeom>
          <a:noFill/>
          <a:extLst>
            <a:ext uri="{909E8E84-426E-40DD-AFC4-6F175D3DCCD1}">
              <a14:hiddenFill xmlns:a14="http://schemas.microsoft.com/office/drawing/2010/main">
                <a:solidFill>
                  <a:srgbClr val="FFFFFF"/>
                </a:solidFill>
              </a14:hiddenFill>
            </a:ext>
          </a:extLst>
        </p:spPr>
      </p:pic>
      <p:pic>
        <p:nvPicPr>
          <p:cNvPr id="222222" name="Picture 14" descr="Download Google Pay (GPay) Logo PNG Image for Free">
            <a:extLst>
              <a:ext uri="{FF2B5EF4-FFF2-40B4-BE49-F238E27FC236}">
                <a16:creationId xmlns:a16="http://schemas.microsoft.com/office/drawing/2014/main" id="{092CE684-5A0F-4D72-A141-9936B20296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5572" y="3780730"/>
            <a:ext cx="1835442" cy="75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816457"/>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Placeholder 1">
            <a:extLst>
              <a:ext uri="{FF2B5EF4-FFF2-40B4-BE49-F238E27FC236}">
                <a16:creationId xmlns:a16="http://schemas.microsoft.com/office/drawing/2014/main" id="{BE1B16EE-EBAF-43EF-8B14-615F499D2AB6}"/>
              </a:ext>
            </a:extLst>
          </p:cNvPr>
          <p:cNvSpPr txBox="1">
            <a:spLocks noGrp="1"/>
          </p:cNvSpPr>
          <p:nvPr>
            <p:ph type="body" idx="1"/>
          </p:nvPr>
        </p:nvSpPr>
        <p:spPr>
          <a:xfrm>
            <a:off x="900113" y="885825"/>
            <a:ext cx="7343775" cy="3371850"/>
          </a:xfrm>
        </p:spPr>
        <p:txBody>
          <a:bodyPr/>
          <a:lstStyle/>
          <a:p>
            <a:pPr algn="ctr" eaLnBrk="1" hangingPunct="1">
              <a:spcBef>
                <a:spcPct val="0"/>
              </a:spcBef>
              <a:buClr>
                <a:srgbClr val="FF8700"/>
              </a:buClr>
              <a:buFont typeface="Roboto" panose="02000000000000000000" pitchFamily="2" charset="0"/>
              <a:buNone/>
              <a:defRPr/>
            </a:pPr>
            <a:r>
              <a:rPr lang="en-US" altLang="en-US" sz="3200" b="1" dirty="0">
                <a:solidFill>
                  <a:srgbClr val="22222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Roboto" panose="02000000000000000000" pitchFamily="2" charset="0"/>
                <a:sym typeface="Roboto" panose="02000000000000000000" pitchFamily="2" charset="0"/>
              </a:rPr>
              <a:t>Strategic thinking is a forward-thinking and innovative process in which we consider ‘what’ we are doing and ‘why’ we are doing it.</a:t>
            </a:r>
          </a:p>
        </p:txBody>
      </p:sp>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Shape 244">
            <a:extLst>
              <a:ext uri="{FF2B5EF4-FFF2-40B4-BE49-F238E27FC236}">
                <a16:creationId xmlns:a16="http://schemas.microsoft.com/office/drawing/2014/main" id="{FE2915E2-21B3-489B-AC32-48600F1F4B79}"/>
              </a:ext>
            </a:extLst>
          </p:cNvPr>
          <p:cNvSpPr txBox="1">
            <a:spLocks noGrp="1"/>
          </p:cNvSpPr>
          <p:nvPr>
            <p:ph type="title"/>
          </p:nvPr>
        </p:nvSpPr>
        <p:spPr/>
        <p:txBody>
          <a:bodyPr/>
          <a:lstStyle/>
          <a:p>
            <a:pPr eaLnBrk="1" hangingPunct="1">
              <a:spcBef>
                <a:spcPct val="0"/>
              </a:spcBef>
              <a:buClr>
                <a:srgbClr val="FFFFFF"/>
              </a:buClr>
              <a:buFont typeface="Dosis" charset="0"/>
              <a:buNone/>
              <a:defRPr/>
            </a:pPr>
            <a:r>
              <a:rPr lang="en-US" altLang="en-US" sz="2400" b="1" dirty="0">
                <a:solidFill>
                  <a:srgbClr val="FF0000"/>
                </a:solidFill>
                <a:effectLst>
                  <a:outerShdw blurRad="38100" dist="38100" dir="2700000" algn="tl">
                    <a:srgbClr val="000000">
                      <a:alpha val="43137"/>
                    </a:srgbClr>
                  </a:outerShdw>
                </a:effectLst>
                <a:cs typeface="Arial" panose="020B0604020202020204" pitchFamily="34" charset="0"/>
                <a:sym typeface="Dosis" charset="0"/>
              </a:rPr>
              <a:t>What is Strategic Thinking </a:t>
            </a:r>
          </a:p>
        </p:txBody>
      </p:sp>
      <p:sp>
        <p:nvSpPr>
          <p:cNvPr id="6" name="Rectangle 5">
            <a:extLst>
              <a:ext uri="{FF2B5EF4-FFF2-40B4-BE49-F238E27FC236}">
                <a16:creationId xmlns:a16="http://schemas.microsoft.com/office/drawing/2014/main" id="{173DE0AF-192F-469D-AF10-E2FDEBA6048E}"/>
              </a:ext>
            </a:extLst>
          </p:cNvPr>
          <p:cNvSpPr/>
          <p:nvPr/>
        </p:nvSpPr>
        <p:spPr bwMode="auto">
          <a:xfrm>
            <a:off x="704850" y="1449388"/>
            <a:ext cx="1714500" cy="981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b="1" kern="0" dirty="0">
                <a:solidFill>
                  <a:schemeClr val="tx1"/>
                </a:solidFill>
                <a:effectLst>
                  <a:outerShdw blurRad="38100" dist="38100" dir="2700000" algn="tl">
                    <a:srgbClr val="000000">
                      <a:alpha val="43137"/>
                    </a:srgbClr>
                  </a:outerShdw>
                </a:effectLst>
                <a:latin typeface="Century Gothic" panose="020B0502020202020204" pitchFamily="34" charset="0"/>
                <a:ea typeface="Roboto" charset="0"/>
                <a:sym typeface="Arial"/>
              </a:rPr>
              <a:t>Strategic Objective</a:t>
            </a:r>
          </a:p>
          <a:p>
            <a:pPr algn="ctr" eaLnBrk="1" fontAlgn="auto" hangingPunct="1">
              <a:spcBef>
                <a:spcPts val="0"/>
              </a:spcBef>
              <a:spcAft>
                <a:spcPts val="0"/>
              </a:spcAft>
              <a:defRPr/>
            </a:pPr>
            <a:r>
              <a:rPr lang="en-US" sz="1200" b="1" kern="0" dirty="0">
                <a:solidFill>
                  <a:schemeClr val="tx1"/>
                </a:solidFill>
                <a:effectLst>
                  <a:outerShdw blurRad="38100" dist="38100" dir="2700000" algn="tl">
                    <a:srgbClr val="000000">
                      <a:alpha val="43137"/>
                    </a:srgbClr>
                  </a:outerShdw>
                </a:effectLst>
                <a:latin typeface="Century Gothic" panose="020B0502020202020204" pitchFamily="34" charset="0"/>
                <a:ea typeface="Roboto" charset="0"/>
                <a:sym typeface="Arial"/>
              </a:rPr>
              <a:t>Problem Definition</a:t>
            </a:r>
          </a:p>
        </p:txBody>
      </p:sp>
      <p:sp>
        <p:nvSpPr>
          <p:cNvPr id="8" name="Rectangle 7">
            <a:extLst>
              <a:ext uri="{FF2B5EF4-FFF2-40B4-BE49-F238E27FC236}">
                <a16:creationId xmlns:a16="http://schemas.microsoft.com/office/drawing/2014/main" id="{30F5260D-FB69-4914-9AF3-44D0A5766724}"/>
              </a:ext>
            </a:extLst>
          </p:cNvPr>
          <p:cNvSpPr/>
          <p:nvPr/>
        </p:nvSpPr>
        <p:spPr bwMode="auto">
          <a:xfrm>
            <a:off x="4843463" y="1449388"/>
            <a:ext cx="1714500" cy="981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b="1" kern="0" dirty="0">
                <a:solidFill>
                  <a:schemeClr val="tx1"/>
                </a:solidFill>
                <a:effectLst>
                  <a:outerShdw blurRad="38100" dist="38100" dir="2700000" algn="tl">
                    <a:srgbClr val="000000">
                      <a:alpha val="43137"/>
                    </a:srgbClr>
                  </a:outerShdw>
                </a:effectLst>
                <a:latin typeface="Century Gothic" panose="020B0502020202020204" pitchFamily="34" charset="0"/>
                <a:ea typeface="Roboto" charset="0"/>
                <a:sym typeface="Arial"/>
              </a:rPr>
              <a:t>Creative Thinking</a:t>
            </a:r>
          </a:p>
          <a:p>
            <a:pPr algn="ctr" eaLnBrk="1" fontAlgn="auto" hangingPunct="1">
              <a:spcBef>
                <a:spcPts val="0"/>
              </a:spcBef>
              <a:spcAft>
                <a:spcPts val="0"/>
              </a:spcAft>
              <a:defRPr/>
            </a:pPr>
            <a:r>
              <a:rPr lang="en-US" sz="1200" b="1" kern="0" dirty="0">
                <a:solidFill>
                  <a:schemeClr val="tx1"/>
                </a:solidFill>
                <a:effectLst>
                  <a:outerShdw blurRad="38100" dist="38100" dir="2700000" algn="tl">
                    <a:srgbClr val="000000">
                      <a:alpha val="43137"/>
                    </a:srgbClr>
                  </a:outerShdw>
                </a:effectLst>
                <a:latin typeface="Century Gothic" panose="020B0502020202020204" pitchFamily="34" charset="0"/>
                <a:ea typeface="Roboto" charset="0"/>
                <a:sym typeface="Arial"/>
              </a:rPr>
              <a:t>Generating Options</a:t>
            </a:r>
          </a:p>
        </p:txBody>
      </p:sp>
      <p:sp>
        <p:nvSpPr>
          <p:cNvPr id="9" name="Rectangle 8">
            <a:extLst>
              <a:ext uri="{FF2B5EF4-FFF2-40B4-BE49-F238E27FC236}">
                <a16:creationId xmlns:a16="http://schemas.microsoft.com/office/drawing/2014/main" id="{6AA28F54-2816-4159-A223-C241D7C83AFB}"/>
              </a:ext>
            </a:extLst>
          </p:cNvPr>
          <p:cNvSpPr/>
          <p:nvPr/>
        </p:nvSpPr>
        <p:spPr bwMode="auto">
          <a:xfrm>
            <a:off x="6770688" y="3206750"/>
            <a:ext cx="1714500" cy="981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b="1" kern="0" dirty="0">
                <a:solidFill>
                  <a:schemeClr val="tx1"/>
                </a:solidFill>
                <a:effectLst>
                  <a:outerShdw blurRad="38100" dist="38100" dir="2700000" algn="tl">
                    <a:srgbClr val="000000">
                      <a:alpha val="43137"/>
                    </a:srgbClr>
                  </a:outerShdw>
                </a:effectLst>
                <a:latin typeface="Century Gothic" panose="020B0502020202020204" pitchFamily="34" charset="0"/>
                <a:ea typeface="Roboto" charset="0"/>
                <a:sym typeface="Arial"/>
              </a:rPr>
              <a:t>Critical Thinking</a:t>
            </a:r>
          </a:p>
          <a:p>
            <a:pPr algn="ctr" eaLnBrk="1" fontAlgn="auto" hangingPunct="1">
              <a:spcBef>
                <a:spcPts val="0"/>
              </a:spcBef>
              <a:spcAft>
                <a:spcPts val="0"/>
              </a:spcAft>
              <a:defRPr/>
            </a:pPr>
            <a:r>
              <a:rPr lang="en-US" sz="1200" b="1" kern="0" dirty="0">
                <a:solidFill>
                  <a:schemeClr val="tx1"/>
                </a:solidFill>
                <a:effectLst>
                  <a:outerShdw blurRad="38100" dist="38100" dir="2700000" algn="tl">
                    <a:srgbClr val="000000">
                      <a:alpha val="43137"/>
                    </a:srgbClr>
                  </a:outerShdw>
                </a:effectLst>
                <a:latin typeface="Century Gothic" panose="020B0502020202020204" pitchFamily="34" charset="0"/>
                <a:ea typeface="Roboto" charset="0"/>
                <a:sym typeface="Arial"/>
              </a:rPr>
              <a:t>Evaluating &amp; Making Choices</a:t>
            </a:r>
          </a:p>
        </p:txBody>
      </p:sp>
      <p:sp>
        <p:nvSpPr>
          <p:cNvPr id="10" name="Rectangle 9">
            <a:extLst>
              <a:ext uri="{FF2B5EF4-FFF2-40B4-BE49-F238E27FC236}">
                <a16:creationId xmlns:a16="http://schemas.microsoft.com/office/drawing/2014/main" id="{CB0FD15D-2A91-4B8A-BCAE-A663C2C91560}"/>
              </a:ext>
            </a:extLst>
          </p:cNvPr>
          <p:cNvSpPr/>
          <p:nvPr/>
        </p:nvSpPr>
        <p:spPr bwMode="auto">
          <a:xfrm>
            <a:off x="2725738" y="3206750"/>
            <a:ext cx="1712912" cy="981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b="1" kern="0" dirty="0">
                <a:solidFill>
                  <a:schemeClr val="tx1"/>
                </a:solidFill>
                <a:effectLst>
                  <a:outerShdw blurRad="38100" dist="38100" dir="2700000" algn="tl">
                    <a:srgbClr val="000000">
                      <a:alpha val="43137"/>
                    </a:srgbClr>
                  </a:outerShdw>
                </a:effectLst>
                <a:latin typeface="Century Gothic" panose="020B0502020202020204" pitchFamily="34" charset="0"/>
                <a:ea typeface="Roboto" charset="0"/>
                <a:sym typeface="Arial"/>
              </a:rPr>
              <a:t>Strategic Planning</a:t>
            </a:r>
          </a:p>
          <a:p>
            <a:pPr algn="ctr" eaLnBrk="1" fontAlgn="auto" hangingPunct="1">
              <a:spcBef>
                <a:spcPts val="0"/>
              </a:spcBef>
              <a:spcAft>
                <a:spcPts val="0"/>
              </a:spcAft>
              <a:defRPr/>
            </a:pPr>
            <a:r>
              <a:rPr lang="en-US" sz="1200" b="1" kern="0" dirty="0">
                <a:solidFill>
                  <a:schemeClr val="tx1"/>
                </a:solidFill>
                <a:effectLst>
                  <a:outerShdw blurRad="38100" dist="38100" dir="2700000" algn="tl">
                    <a:srgbClr val="000000">
                      <a:alpha val="43137"/>
                    </a:srgbClr>
                  </a:outerShdw>
                </a:effectLst>
                <a:latin typeface="Century Gothic" panose="020B0502020202020204" pitchFamily="34" charset="0"/>
                <a:ea typeface="Roboto" charset="0"/>
                <a:sym typeface="Arial"/>
              </a:rPr>
              <a:t>Taking Action</a:t>
            </a:r>
          </a:p>
        </p:txBody>
      </p:sp>
      <p:sp>
        <p:nvSpPr>
          <p:cNvPr id="45064" name="TextBox 10">
            <a:extLst>
              <a:ext uri="{FF2B5EF4-FFF2-40B4-BE49-F238E27FC236}">
                <a16:creationId xmlns:a16="http://schemas.microsoft.com/office/drawing/2014/main" id="{130D96AC-937C-4799-AA4F-28312088C92E}"/>
              </a:ext>
            </a:extLst>
          </p:cNvPr>
          <p:cNvSpPr txBox="1">
            <a:spLocks noChangeArrowheads="1"/>
          </p:cNvSpPr>
          <p:nvPr/>
        </p:nvSpPr>
        <p:spPr bwMode="auto">
          <a:xfrm>
            <a:off x="4683125" y="2443163"/>
            <a:ext cx="2052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latin typeface="Century Gothic" panose="020B0502020202020204" pitchFamily="34" charset="0"/>
              </a:rPr>
              <a:t>What might happen?</a:t>
            </a:r>
          </a:p>
        </p:txBody>
      </p:sp>
      <p:sp>
        <p:nvSpPr>
          <p:cNvPr id="45065" name="TextBox 11">
            <a:extLst>
              <a:ext uri="{FF2B5EF4-FFF2-40B4-BE49-F238E27FC236}">
                <a16:creationId xmlns:a16="http://schemas.microsoft.com/office/drawing/2014/main" id="{877218C5-AF34-4D68-A62B-4554A20671A6}"/>
              </a:ext>
            </a:extLst>
          </p:cNvPr>
          <p:cNvSpPr txBox="1">
            <a:spLocks noChangeArrowheads="1"/>
          </p:cNvSpPr>
          <p:nvPr/>
        </p:nvSpPr>
        <p:spPr bwMode="auto">
          <a:xfrm>
            <a:off x="6792913" y="4219575"/>
            <a:ext cx="166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latin typeface="Century Gothic" panose="020B0502020202020204" pitchFamily="34" charset="0"/>
              </a:rPr>
              <a:t>What will we do?</a:t>
            </a:r>
          </a:p>
        </p:txBody>
      </p:sp>
      <p:sp>
        <p:nvSpPr>
          <p:cNvPr id="45066" name="TextBox 12">
            <a:extLst>
              <a:ext uri="{FF2B5EF4-FFF2-40B4-BE49-F238E27FC236}">
                <a16:creationId xmlns:a16="http://schemas.microsoft.com/office/drawing/2014/main" id="{AEDA7BC4-3E0E-4944-AE4A-F970680ABF3B}"/>
              </a:ext>
            </a:extLst>
          </p:cNvPr>
          <p:cNvSpPr txBox="1">
            <a:spLocks noChangeArrowheads="1"/>
          </p:cNvSpPr>
          <p:nvPr/>
        </p:nvSpPr>
        <p:spPr bwMode="auto">
          <a:xfrm>
            <a:off x="658813" y="2443163"/>
            <a:ext cx="2033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latin typeface="Century Gothic" panose="020B0502020202020204" pitchFamily="34" charset="0"/>
              </a:rPr>
              <a:t>What is the problem?</a:t>
            </a:r>
          </a:p>
        </p:txBody>
      </p:sp>
      <p:sp>
        <p:nvSpPr>
          <p:cNvPr id="45067" name="TextBox 13">
            <a:extLst>
              <a:ext uri="{FF2B5EF4-FFF2-40B4-BE49-F238E27FC236}">
                <a16:creationId xmlns:a16="http://schemas.microsoft.com/office/drawing/2014/main" id="{5A8CB174-B654-40DC-B0D6-6D50F19BDEC9}"/>
              </a:ext>
            </a:extLst>
          </p:cNvPr>
          <p:cNvSpPr txBox="1">
            <a:spLocks noChangeArrowheads="1"/>
          </p:cNvSpPr>
          <p:nvPr/>
        </p:nvSpPr>
        <p:spPr bwMode="auto">
          <a:xfrm>
            <a:off x="2770188" y="4219575"/>
            <a:ext cx="1736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latin typeface="Century Gothic" panose="020B0502020202020204" pitchFamily="34" charset="0"/>
              </a:rPr>
              <a:t>How will we do it?</a:t>
            </a:r>
          </a:p>
        </p:txBody>
      </p:sp>
      <p:sp>
        <p:nvSpPr>
          <p:cNvPr id="15" name="Right Arrow 14">
            <a:extLst>
              <a:ext uri="{FF2B5EF4-FFF2-40B4-BE49-F238E27FC236}">
                <a16:creationId xmlns:a16="http://schemas.microsoft.com/office/drawing/2014/main" id="{37C36848-1D50-4A68-91B8-DCA7619F1271}"/>
              </a:ext>
            </a:extLst>
          </p:cNvPr>
          <p:cNvSpPr/>
          <p:nvPr/>
        </p:nvSpPr>
        <p:spPr bwMode="auto">
          <a:xfrm>
            <a:off x="2506663" y="1774825"/>
            <a:ext cx="400050" cy="395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latin typeface="Century Gothic" panose="020B0502020202020204" pitchFamily="34" charset="0"/>
              <a:sym typeface="Arial"/>
            </a:endParaRPr>
          </a:p>
        </p:txBody>
      </p:sp>
      <p:sp>
        <p:nvSpPr>
          <p:cNvPr id="16" name="Oval 15">
            <a:extLst>
              <a:ext uri="{FF2B5EF4-FFF2-40B4-BE49-F238E27FC236}">
                <a16:creationId xmlns:a16="http://schemas.microsoft.com/office/drawing/2014/main" id="{17AA3ED0-909E-44B6-8335-23C115DA604B}"/>
              </a:ext>
            </a:extLst>
          </p:cNvPr>
          <p:cNvSpPr/>
          <p:nvPr/>
        </p:nvSpPr>
        <p:spPr bwMode="auto">
          <a:xfrm>
            <a:off x="2922588" y="1389063"/>
            <a:ext cx="1431925" cy="1104900"/>
          </a:xfrm>
          <a:prstGeom prst="ellipse">
            <a:avLst/>
          </a:prstGeom>
          <a:solidFill>
            <a:srgbClr val="C3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00" b="1" kern="0" dirty="0">
                <a:latin typeface="Century Gothic" panose="020B0502020202020204" pitchFamily="34" charset="0"/>
                <a:ea typeface="Roboto" charset="0"/>
                <a:sym typeface="Arial"/>
              </a:rPr>
              <a:t>Problem Statement</a:t>
            </a:r>
          </a:p>
        </p:txBody>
      </p:sp>
      <p:sp>
        <p:nvSpPr>
          <p:cNvPr id="17" name="Right Arrow 16">
            <a:extLst>
              <a:ext uri="{FF2B5EF4-FFF2-40B4-BE49-F238E27FC236}">
                <a16:creationId xmlns:a16="http://schemas.microsoft.com/office/drawing/2014/main" id="{E67C46C8-0E7D-4D15-93A1-EC7B8F5B382C}"/>
              </a:ext>
            </a:extLst>
          </p:cNvPr>
          <p:cNvSpPr/>
          <p:nvPr/>
        </p:nvSpPr>
        <p:spPr bwMode="auto">
          <a:xfrm flipH="1">
            <a:off x="4484688" y="3498850"/>
            <a:ext cx="400050" cy="395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latin typeface="Century Gothic" panose="020B0502020202020204" pitchFamily="34" charset="0"/>
              <a:sym typeface="Arial"/>
            </a:endParaRPr>
          </a:p>
        </p:txBody>
      </p:sp>
      <p:sp>
        <p:nvSpPr>
          <p:cNvPr id="18" name="Oval 17">
            <a:extLst>
              <a:ext uri="{FF2B5EF4-FFF2-40B4-BE49-F238E27FC236}">
                <a16:creationId xmlns:a16="http://schemas.microsoft.com/office/drawing/2014/main" id="{809C5938-5BB9-46EA-BC3D-064BB4FF3EC6}"/>
              </a:ext>
            </a:extLst>
          </p:cNvPr>
          <p:cNvSpPr/>
          <p:nvPr/>
        </p:nvSpPr>
        <p:spPr bwMode="auto">
          <a:xfrm>
            <a:off x="4938713" y="3095625"/>
            <a:ext cx="1354137" cy="1203325"/>
          </a:xfrm>
          <a:prstGeom prst="ellipse">
            <a:avLst/>
          </a:prstGeom>
          <a:solidFill>
            <a:srgbClr val="C3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00" b="1" kern="0" dirty="0">
                <a:latin typeface="Century Gothic" panose="020B0502020202020204" pitchFamily="34" charset="0"/>
                <a:ea typeface="Roboto" charset="0"/>
                <a:sym typeface="Arial"/>
              </a:rPr>
              <a:t>Decisions</a:t>
            </a:r>
          </a:p>
        </p:txBody>
      </p:sp>
      <p:sp>
        <p:nvSpPr>
          <p:cNvPr id="19" name="Right Arrow 18">
            <a:extLst>
              <a:ext uri="{FF2B5EF4-FFF2-40B4-BE49-F238E27FC236}">
                <a16:creationId xmlns:a16="http://schemas.microsoft.com/office/drawing/2014/main" id="{62149BE4-87C7-4586-BCE5-0D252A5DC5F0}"/>
              </a:ext>
            </a:extLst>
          </p:cNvPr>
          <p:cNvSpPr/>
          <p:nvPr/>
        </p:nvSpPr>
        <p:spPr bwMode="auto">
          <a:xfrm>
            <a:off x="4389438" y="1762125"/>
            <a:ext cx="400050" cy="395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latin typeface="Century Gothic" panose="020B0502020202020204" pitchFamily="34" charset="0"/>
              <a:sym typeface="Arial"/>
            </a:endParaRPr>
          </a:p>
        </p:txBody>
      </p:sp>
      <p:sp>
        <p:nvSpPr>
          <p:cNvPr id="20" name="Right Arrow 19">
            <a:extLst>
              <a:ext uri="{FF2B5EF4-FFF2-40B4-BE49-F238E27FC236}">
                <a16:creationId xmlns:a16="http://schemas.microsoft.com/office/drawing/2014/main" id="{E623FA8E-B8A5-49E2-9BD8-5E7D48027871}"/>
              </a:ext>
            </a:extLst>
          </p:cNvPr>
          <p:cNvSpPr/>
          <p:nvPr/>
        </p:nvSpPr>
        <p:spPr bwMode="auto">
          <a:xfrm flipH="1">
            <a:off x="6351588" y="3498850"/>
            <a:ext cx="400050" cy="395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latin typeface="Century Gothic" panose="020B0502020202020204" pitchFamily="34" charset="0"/>
              <a:sym typeface="Arial"/>
            </a:endParaRPr>
          </a:p>
        </p:txBody>
      </p:sp>
      <p:sp>
        <p:nvSpPr>
          <p:cNvPr id="21" name="Right Arrow 20">
            <a:extLst>
              <a:ext uri="{FF2B5EF4-FFF2-40B4-BE49-F238E27FC236}">
                <a16:creationId xmlns:a16="http://schemas.microsoft.com/office/drawing/2014/main" id="{8DBF8657-1EAF-48FA-90B1-E7A406B6F5B1}"/>
              </a:ext>
            </a:extLst>
          </p:cNvPr>
          <p:cNvSpPr/>
          <p:nvPr/>
        </p:nvSpPr>
        <p:spPr bwMode="auto">
          <a:xfrm>
            <a:off x="6605588" y="1743075"/>
            <a:ext cx="398462" cy="395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latin typeface="Century Gothic" panose="020B0502020202020204" pitchFamily="34" charset="0"/>
              <a:sym typeface="Arial"/>
            </a:endParaRPr>
          </a:p>
        </p:txBody>
      </p:sp>
      <p:sp>
        <p:nvSpPr>
          <p:cNvPr id="22" name="Oval 21">
            <a:extLst>
              <a:ext uri="{FF2B5EF4-FFF2-40B4-BE49-F238E27FC236}">
                <a16:creationId xmlns:a16="http://schemas.microsoft.com/office/drawing/2014/main" id="{01C1AB15-CAE5-49E6-896A-9FB473A6F923}"/>
              </a:ext>
            </a:extLst>
          </p:cNvPr>
          <p:cNvSpPr/>
          <p:nvPr/>
        </p:nvSpPr>
        <p:spPr bwMode="auto">
          <a:xfrm>
            <a:off x="7061200" y="1420813"/>
            <a:ext cx="1284288" cy="1103312"/>
          </a:xfrm>
          <a:prstGeom prst="ellipse">
            <a:avLst/>
          </a:prstGeom>
          <a:solidFill>
            <a:srgbClr val="C3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00" b="1" kern="0" dirty="0">
                <a:latin typeface="Century Gothic" panose="020B0502020202020204" pitchFamily="34" charset="0"/>
                <a:ea typeface="Roboto" charset="0"/>
                <a:sym typeface="Arial"/>
              </a:rPr>
              <a:t>Options</a:t>
            </a:r>
          </a:p>
        </p:txBody>
      </p:sp>
      <p:sp>
        <p:nvSpPr>
          <p:cNvPr id="23" name="Down Arrow 22">
            <a:extLst>
              <a:ext uri="{FF2B5EF4-FFF2-40B4-BE49-F238E27FC236}">
                <a16:creationId xmlns:a16="http://schemas.microsoft.com/office/drawing/2014/main" id="{4B1AAB9D-C01D-4C1B-A797-771410254956}"/>
              </a:ext>
            </a:extLst>
          </p:cNvPr>
          <p:cNvSpPr/>
          <p:nvPr/>
        </p:nvSpPr>
        <p:spPr bwMode="auto">
          <a:xfrm>
            <a:off x="7440613" y="2693988"/>
            <a:ext cx="371475" cy="377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latin typeface="Century Gothic" panose="020B0502020202020204" pitchFamily="34" charset="0"/>
              <a:sym typeface="Arial"/>
            </a:endParaRPr>
          </a:p>
        </p:txBody>
      </p:sp>
      <p:sp>
        <p:nvSpPr>
          <p:cNvPr id="24" name="Right Arrow 23">
            <a:extLst>
              <a:ext uri="{FF2B5EF4-FFF2-40B4-BE49-F238E27FC236}">
                <a16:creationId xmlns:a16="http://schemas.microsoft.com/office/drawing/2014/main" id="{E288FC4F-CEA7-4420-B528-7245B1C93913}"/>
              </a:ext>
            </a:extLst>
          </p:cNvPr>
          <p:cNvSpPr/>
          <p:nvPr/>
        </p:nvSpPr>
        <p:spPr bwMode="auto">
          <a:xfrm flipH="1">
            <a:off x="2255838" y="3498850"/>
            <a:ext cx="398462" cy="395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latin typeface="Century Gothic" panose="020B0502020202020204" pitchFamily="34" charset="0"/>
              <a:sym typeface="Arial"/>
            </a:endParaRPr>
          </a:p>
        </p:txBody>
      </p:sp>
      <p:sp>
        <p:nvSpPr>
          <p:cNvPr id="25" name="Oval 24">
            <a:extLst>
              <a:ext uri="{FF2B5EF4-FFF2-40B4-BE49-F238E27FC236}">
                <a16:creationId xmlns:a16="http://schemas.microsoft.com/office/drawing/2014/main" id="{C1F18BCA-E5B7-4129-A2F1-1C327E1CE883}"/>
              </a:ext>
            </a:extLst>
          </p:cNvPr>
          <p:cNvSpPr/>
          <p:nvPr/>
        </p:nvSpPr>
        <p:spPr bwMode="auto">
          <a:xfrm>
            <a:off x="949325" y="3144838"/>
            <a:ext cx="1282700" cy="1104900"/>
          </a:xfrm>
          <a:prstGeom prst="ellipse">
            <a:avLst/>
          </a:prstGeom>
          <a:solidFill>
            <a:srgbClr val="C32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00" b="1" kern="0" dirty="0">
                <a:latin typeface="Century Gothic" panose="020B0502020202020204" pitchFamily="34" charset="0"/>
                <a:ea typeface="Roboto" charset="0"/>
                <a:sym typeface="Arial"/>
              </a:rPr>
              <a:t>Actions</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1+#ppt_w/2"/>
                                          </p:val>
                                        </p:tav>
                                        <p:tav tm="100000">
                                          <p:val>
                                            <p:strVal val="#ppt_x"/>
                                          </p:val>
                                        </p:tav>
                                      </p:tavLst>
                                    </p:anim>
                                    <p:anim calcmode="lin" valueType="num">
                                      <p:cBhvr additive="base">
                                        <p:cTn id="3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1+#ppt_w/2"/>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1+#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par>
                                <p:cTn id="69" presetID="2" presetClass="entr" presetSubtype="12"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0-#ppt_w/2"/>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5066"/>
                                        </p:tgtEl>
                                        <p:attrNameLst>
                                          <p:attrName>style.visibility</p:attrName>
                                        </p:attrNameLst>
                                      </p:cBhvr>
                                      <p:to>
                                        <p:strVal val="visible"/>
                                      </p:to>
                                    </p:set>
                                    <p:animEffect transition="in" filter="fade">
                                      <p:cBhvr>
                                        <p:cTn id="77" dur="1000"/>
                                        <p:tgtEl>
                                          <p:spTgt spid="45066"/>
                                        </p:tgtEl>
                                      </p:cBhvr>
                                    </p:animEffect>
                                    <p:anim calcmode="lin" valueType="num">
                                      <p:cBhvr>
                                        <p:cTn id="78" dur="1000" fill="hold"/>
                                        <p:tgtEl>
                                          <p:spTgt spid="45066"/>
                                        </p:tgtEl>
                                        <p:attrNameLst>
                                          <p:attrName>ppt_x</p:attrName>
                                        </p:attrNameLst>
                                      </p:cBhvr>
                                      <p:tavLst>
                                        <p:tav tm="0">
                                          <p:val>
                                            <p:strVal val="#ppt_x"/>
                                          </p:val>
                                        </p:tav>
                                        <p:tav tm="100000">
                                          <p:val>
                                            <p:strVal val="#ppt_x"/>
                                          </p:val>
                                        </p:tav>
                                      </p:tavLst>
                                    </p:anim>
                                    <p:anim calcmode="lin" valueType="num">
                                      <p:cBhvr>
                                        <p:cTn id="79" dur="1000" fill="hold"/>
                                        <p:tgtEl>
                                          <p:spTgt spid="45066"/>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5064"/>
                                        </p:tgtEl>
                                        <p:attrNameLst>
                                          <p:attrName>style.visibility</p:attrName>
                                        </p:attrNameLst>
                                      </p:cBhvr>
                                      <p:to>
                                        <p:strVal val="visible"/>
                                      </p:to>
                                    </p:set>
                                    <p:animEffect transition="in" filter="fade">
                                      <p:cBhvr>
                                        <p:cTn id="84" dur="1000"/>
                                        <p:tgtEl>
                                          <p:spTgt spid="45064"/>
                                        </p:tgtEl>
                                      </p:cBhvr>
                                    </p:animEffect>
                                    <p:anim calcmode="lin" valueType="num">
                                      <p:cBhvr>
                                        <p:cTn id="85" dur="1000" fill="hold"/>
                                        <p:tgtEl>
                                          <p:spTgt spid="45064"/>
                                        </p:tgtEl>
                                        <p:attrNameLst>
                                          <p:attrName>ppt_x</p:attrName>
                                        </p:attrNameLst>
                                      </p:cBhvr>
                                      <p:tavLst>
                                        <p:tav tm="0">
                                          <p:val>
                                            <p:strVal val="#ppt_x"/>
                                          </p:val>
                                        </p:tav>
                                        <p:tav tm="100000">
                                          <p:val>
                                            <p:strVal val="#ppt_x"/>
                                          </p:val>
                                        </p:tav>
                                      </p:tavLst>
                                    </p:anim>
                                    <p:anim calcmode="lin" valueType="num">
                                      <p:cBhvr>
                                        <p:cTn id="86" dur="1000" fill="hold"/>
                                        <p:tgtEl>
                                          <p:spTgt spid="45064"/>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5065"/>
                                        </p:tgtEl>
                                        <p:attrNameLst>
                                          <p:attrName>style.visibility</p:attrName>
                                        </p:attrNameLst>
                                      </p:cBhvr>
                                      <p:to>
                                        <p:strVal val="visible"/>
                                      </p:to>
                                    </p:set>
                                    <p:animEffect transition="in" filter="fade">
                                      <p:cBhvr>
                                        <p:cTn id="91" dur="1000"/>
                                        <p:tgtEl>
                                          <p:spTgt spid="45065"/>
                                        </p:tgtEl>
                                      </p:cBhvr>
                                    </p:animEffect>
                                    <p:anim calcmode="lin" valueType="num">
                                      <p:cBhvr>
                                        <p:cTn id="92" dur="1000" fill="hold"/>
                                        <p:tgtEl>
                                          <p:spTgt spid="45065"/>
                                        </p:tgtEl>
                                        <p:attrNameLst>
                                          <p:attrName>ppt_x</p:attrName>
                                        </p:attrNameLst>
                                      </p:cBhvr>
                                      <p:tavLst>
                                        <p:tav tm="0">
                                          <p:val>
                                            <p:strVal val="#ppt_x"/>
                                          </p:val>
                                        </p:tav>
                                        <p:tav tm="100000">
                                          <p:val>
                                            <p:strVal val="#ppt_x"/>
                                          </p:val>
                                        </p:tav>
                                      </p:tavLst>
                                    </p:anim>
                                    <p:anim calcmode="lin" valueType="num">
                                      <p:cBhvr>
                                        <p:cTn id="93" dur="1000" fill="hold"/>
                                        <p:tgtEl>
                                          <p:spTgt spid="45065"/>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5067"/>
                                        </p:tgtEl>
                                        <p:attrNameLst>
                                          <p:attrName>style.visibility</p:attrName>
                                        </p:attrNameLst>
                                      </p:cBhvr>
                                      <p:to>
                                        <p:strVal val="visible"/>
                                      </p:to>
                                    </p:set>
                                    <p:animEffect transition="in" filter="fade">
                                      <p:cBhvr>
                                        <p:cTn id="98" dur="1000"/>
                                        <p:tgtEl>
                                          <p:spTgt spid="45067"/>
                                        </p:tgtEl>
                                      </p:cBhvr>
                                    </p:animEffect>
                                    <p:anim calcmode="lin" valueType="num">
                                      <p:cBhvr>
                                        <p:cTn id="99" dur="1000" fill="hold"/>
                                        <p:tgtEl>
                                          <p:spTgt spid="45067"/>
                                        </p:tgtEl>
                                        <p:attrNameLst>
                                          <p:attrName>ppt_x</p:attrName>
                                        </p:attrNameLst>
                                      </p:cBhvr>
                                      <p:tavLst>
                                        <p:tav tm="0">
                                          <p:val>
                                            <p:strVal val="#ppt_x"/>
                                          </p:val>
                                        </p:tav>
                                        <p:tav tm="100000">
                                          <p:val>
                                            <p:strVal val="#ppt_x"/>
                                          </p:val>
                                        </p:tav>
                                      </p:tavLst>
                                    </p:anim>
                                    <p:anim calcmode="lin" valueType="num">
                                      <p:cBhvr>
                                        <p:cTn id="100" dur="1000" fill="hold"/>
                                        <p:tgtEl>
                                          <p:spTgt spid="450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45064" grpId="0"/>
      <p:bldP spid="45065" grpId="0"/>
      <p:bldP spid="45066" grpId="0"/>
      <p:bldP spid="45067"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4274" name="Shape 244">
            <a:extLst>
              <a:ext uri="{FF2B5EF4-FFF2-40B4-BE49-F238E27FC236}">
                <a16:creationId xmlns:a16="http://schemas.microsoft.com/office/drawing/2014/main" id="{4747A97D-3AAB-46BA-9562-CA604463880D}"/>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a:solidFill>
                  <a:srgbClr val="FFFFFF"/>
                </a:solidFill>
                <a:cs typeface="Arial" panose="020B0604020202020204" pitchFamily="34" charset="0"/>
                <a:sym typeface="Dosis" panose="020B0604020202020204" charset="0"/>
              </a:rPr>
              <a:t>Strategic versus Conventional Thinkers</a:t>
            </a:r>
          </a:p>
        </p:txBody>
      </p:sp>
      <p:graphicFrame>
        <p:nvGraphicFramePr>
          <p:cNvPr id="26" name="Shape 206">
            <a:extLst>
              <a:ext uri="{FF2B5EF4-FFF2-40B4-BE49-F238E27FC236}">
                <a16:creationId xmlns:a16="http://schemas.microsoft.com/office/drawing/2014/main" id="{AEC6E7D1-4C6A-4ACD-901A-21058CC9AA33}"/>
              </a:ext>
            </a:extLst>
          </p:cNvPr>
          <p:cNvGraphicFramePr/>
          <p:nvPr/>
        </p:nvGraphicFramePr>
        <p:xfrm>
          <a:off x="1257300" y="1271588"/>
          <a:ext cx="6629400" cy="3343673"/>
        </p:xfrm>
        <a:graphic>
          <a:graphicData uri="http://schemas.openxmlformats.org/drawingml/2006/table">
            <a:tbl>
              <a:tblPr>
                <a:noFill/>
                <a:tableStyleId>{2EB098C3-622A-4DFE-B48A-0552885D8690}</a:tableStyleId>
              </a:tblPr>
              <a:tblGrid>
                <a:gridCol w="3314700">
                  <a:extLst>
                    <a:ext uri="{9D8B030D-6E8A-4147-A177-3AD203B41FA5}">
                      <a16:colId xmlns:a16="http://schemas.microsoft.com/office/drawing/2014/main" val="20000"/>
                    </a:ext>
                  </a:extLst>
                </a:gridCol>
                <a:gridCol w="3314700">
                  <a:extLst>
                    <a:ext uri="{9D8B030D-6E8A-4147-A177-3AD203B41FA5}">
                      <a16:colId xmlns:a16="http://schemas.microsoft.com/office/drawing/2014/main" val="20001"/>
                    </a:ext>
                  </a:extLst>
                </a:gridCol>
              </a:tblGrid>
              <a:tr h="449052">
                <a:tc>
                  <a:txBody>
                    <a:bodyPr/>
                    <a:lstStyle/>
                    <a:p>
                      <a:pPr marL="0" lvl="0" indent="0" algn="ctr">
                        <a:spcBef>
                          <a:spcPts val="0"/>
                        </a:spcBef>
                        <a:buNone/>
                      </a:pPr>
                      <a:r>
                        <a:rPr lang="en" sz="2000" b="1" dirty="0">
                          <a:solidFill>
                            <a:srgbClr val="C32929"/>
                          </a:solidFill>
                          <a:latin typeface="Century Gothic" panose="020B0502020202020204" pitchFamily="34" charset="0"/>
                          <a:ea typeface="Roboto"/>
                          <a:cs typeface="Roboto"/>
                          <a:sym typeface="Roboto"/>
                        </a:rPr>
                        <a:t>Conventional </a:t>
                      </a:r>
                    </a:p>
                  </a:txBody>
                  <a:tcPr marL="91425" marR="91425" marT="68525" marB="68525" anchor="ctr">
                    <a:lnL w="9525" cap="flat" cmpd="sng">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76200" cap="flat" cmpd="sng">
                      <a:solidFill>
                        <a:srgbClr val="FF8700"/>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c>
                  <a:txBody>
                    <a:bodyPr/>
                    <a:lstStyle/>
                    <a:p>
                      <a:pPr marL="0" lvl="0" indent="0" algn="ctr">
                        <a:spcBef>
                          <a:spcPts val="0"/>
                        </a:spcBef>
                        <a:buNone/>
                      </a:pPr>
                      <a:r>
                        <a:rPr lang="en" sz="2000" b="1" dirty="0">
                          <a:solidFill>
                            <a:srgbClr val="C32929"/>
                          </a:solidFill>
                          <a:latin typeface="Century Gothic" panose="020B0502020202020204" pitchFamily="34" charset="0"/>
                          <a:ea typeface="Roboto"/>
                          <a:cs typeface="Roboto"/>
                          <a:sym typeface="Roboto"/>
                        </a:rPr>
                        <a:t>Strategic</a:t>
                      </a:r>
                    </a:p>
                  </a:txBody>
                  <a:tcPr marL="91425" marR="91425" marT="68525" marB="68525" anchor="ctr">
                    <a:lnL w="9525" cap="flat" cmpd="sng">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76200" cap="flat" cmpd="sng">
                      <a:solidFill>
                        <a:srgbClr val="FF8700"/>
                      </a:solidFill>
                      <a:prstDash val="solid"/>
                      <a:round/>
                      <a:headEnd type="none" w="med" len="med"/>
                      <a:tailEnd type="none" w="med" len="med"/>
                    </a:lnT>
                    <a:lnB w="9525" cap="flat" cmpd="sng">
                      <a:solidFill>
                        <a:srgbClr val="D9D9D9"/>
                      </a:solidFill>
                      <a:prstDash val="solid"/>
                      <a:round/>
                      <a:headEnd type="none" w="med" len="med"/>
                      <a:tailEnd type="none" w="med" len="med"/>
                    </a:lnB>
                  </a:tcPr>
                </a:tc>
                <a:extLst>
                  <a:ext uri="{0D108BD9-81ED-4DB2-BD59-A6C34878D82A}">
                    <a16:rowId xmlns:a16="http://schemas.microsoft.com/office/drawing/2014/main" val="10000"/>
                  </a:ext>
                </a:extLst>
              </a:tr>
              <a:tr h="411304">
                <a:tc>
                  <a:txBody>
                    <a:bodyPr/>
                    <a:lstStyle/>
                    <a:p>
                      <a:pPr marL="0" lvl="0" indent="0" algn="ctr">
                        <a:spcBef>
                          <a:spcPts val="0"/>
                        </a:spcBef>
                        <a:buNone/>
                      </a:pPr>
                      <a:r>
                        <a:rPr lang="en" sz="1800" b="1" dirty="0">
                          <a:solidFill>
                            <a:srgbClr val="222222"/>
                          </a:solidFill>
                          <a:latin typeface="Century Gothic" panose="020B0502020202020204" pitchFamily="34" charset="0"/>
                          <a:ea typeface="Roboto"/>
                          <a:cs typeface="Roboto"/>
                          <a:sym typeface="Roboto"/>
                        </a:rPr>
                        <a:t>Reactive</a:t>
                      </a:r>
                    </a:p>
                  </a:txBody>
                  <a:tcPr marL="91425" marR="91425" marT="68525" marB="68525" anchor="ctr">
                    <a:lnL w="9525" cap="flat" cmpd="sng">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c>
                  <a:txBody>
                    <a:bodyPr/>
                    <a:lstStyle/>
                    <a:p>
                      <a:pPr marL="0" lvl="0" indent="0" algn="ctr">
                        <a:spcBef>
                          <a:spcPts val="0"/>
                        </a:spcBef>
                        <a:buNone/>
                      </a:pPr>
                      <a:r>
                        <a:rPr lang="en" sz="1800" b="1" dirty="0">
                          <a:solidFill>
                            <a:srgbClr val="222222"/>
                          </a:solidFill>
                          <a:latin typeface="Century Gothic" panose="020B0502020202020204" pitchFamily="34" charset="0"/>
                          <a:ea typeface="Roboto"/>
                          <a:cs typeface="Roboto"/>
                          <a:sym typeface="Roboto"/>
                        </a:rPr>
                        <a:t>Proactive</a:t>
                      </a:r>
                    </a:p>
                  </a:txBody>
                  <a:tcPr marL="91425" marR="91425" marT="68525" marB="68525" anchor="ctr">
                    <a:lnL w="9525" cap="flat" cmpd="sng">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9525" cap="flat" cmpd="sng">
                      <a:solidFill>
                        <a:srgbClr val="D9D9D9"/>
                      </a:solidFill>
                      <a:prstDash val="solid"/>
                      <a:round/>
                      <a:headEnd type="none" w="med" len="med"/>
                      <a:tailEnd type="none" w="med" len="med"/>
                    </a:lnT>
                    <a:lnB w="9525" cap="flat" cmpd="sng">
                      <a:solidFill>
                        <a:srgbClr val="D9D9D9"/>
                      </a:solidFill>
                      <a:prstDash val="solid"/>
                      <a:round/>
                      <a:headEnd type="none" w="med" len="med"/>
                      <a:tailEnd type="none" w="med" len="med"/>
                    </a:lnB>
                  </a:tcPr>
                </a:tc>
                <a:extLst>
                  <a:ext uri="{0D108BD9-81ED-4DB2-BD59-A6C34878D82A}">
                    <a16:rowId xmlns:a16="http://schemas.microsoft.com/office/drawing/2014/main" val="10001"/>
                  </a:ext>
                </a:extLst>
              </a:tr>
              <a:tr h="411304">
                <a:tc>
                  <a:txBody>
                    <a:bodyPr/>
                    <a:lstStyle/>
                    <a:p>
                      <a:pPr marL="0" lvl="0" indent="0" algn="ctr">
                        <a:spcBef>
                          <a:spcPts val="0"/>
                        </a:spcBef>
                        <a:buNone/>
                      </a:pPr>
                      <a:r>
                        <a:rPr lang="en-US" sz="1800" b="1" dirty="0">
                          <a:solidFill>
                            <a:srgbClr val="222222"/>
                          </a:solidFill>
                          <a:latin typeface="Century Gothic" panose="020B0502020202020204" pitchFamily="34" charset="0"/>
                          <a:ea typeface="Roboto"/>
                          <a:cs typeface="Roboto"/>
                          <a:sym typeface="Roboto"/>
                        </a:rPr>
                        <a:t>Short-term focus</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c>
                  <a:txBody>
                    <a:bodyPr/>
                    <a:lstStyle/>
                    <a:p>
                      <a:pPr marL="0" lvl="0" indent="0" algn="ctr">
                        <a:spcBef>
                          <a:spcPts val="0"/>
                        </a:spcBef>
                        <a:buNone/>
                      </a:pPr>
                      <a:r>
                        <a:rPr lang="en-US" sz="1800" b="1" i="0" u="none" strike="noStrike" cap="none" baseline="0" dirty="0">
                          <a:solidFill>
                            <a:srgbClr val="000000"/>
                          </a:solidFill>
                          <a:latin typeface="Century Gothic" panose="020B0502020202020204" pitchFamily="34" charset="0"/>
                          <a:ea typeface="Arial"/>
                          <a:cs typeface="Arial"/>
                          <a:sym typeface="Arial"/>
                        </a:rPr>
                        <a:t>Long-term focus</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9525" cap="flat" cmpd="sng">
                      <a:solidFill>
                        <a:srgbClr val="D9D9D9"/>
                      </a:solidFill>
                      <a:prstDash val="solid"/>
                      <a:round/>
                      <a:headEnd type="none" w="med" len="med"/>
                      <a:tailEnd type="none" w="med" len="med"/>
                    </a:lnT>
                    <a:lnB w="9525" cap="flat" cmpd="sng">
                      <a:solidFill>
                        <a:srgbClr val="D9D9D9"/>
                      </a:solidFill>
                      <a:prstDash val="solid"/>
                      <a:round/>
                      <a:headEnd type="none" w="med" len="med"/>
                      <a:tailEnd type="none" w="med" len="med"/>
                    </a:lnB>
                  </a:tcPr>
                </a:tc>
                <a:extLst>
                  <a:ext uri="{0D108BD9-81ED-4DB2-BD59-A6C34878D82A}">
                    <a16:rowId xmlns:a16="http://schemas.microsoft.com/office/drawing/2014/main" val="10002"/>
                  </a:ext>
                </a:extLst>
              </a:tr>
              <a:tr h="411304">
                <a:tc>
                  <a:txBody>
                    <a:bodyPr/>
                    <a:lstStyle/>
                    <a:p>
                      <a:pPr marL="0" lvl="0" indent="0" algn="ctr">
                        <a:spcBef>
                          <a:spcPts val="0"/>
                        </a:spcBef>
                        <a:buNone/>
                      </a:pPr>
                      <a:r>
                        <a:rPr lang="en-US" sz="1800" b="1" dirty="0">
                          <a:solidFill>
                            <a:srgbClr val="222222"/>
                          </a:solidFill>
                          <a:latin typeface="Century Gothic" panose="020B0502020202020204" pitchFamily="34" charset="0"/>
                          <a:ea typeface="Roboto"/>
                          <a:cs typeface="Roboto"/>
                          <a:sym typeface="Roboto"/>
                        </a:rPr>
                        <a:t>Unconcerned</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c>
                  <a:txBody>
                    <a:bodyPr/>
                    <a:lstStyle/>
                    <a:p>
                      <a:pPr marL="0" lvl="0" indent="0" algn="ctr">
                        <a:spcBef>
                          <a:spcPts val="0"/>
                        </a:spcBef>
                        <a:buNone/>
                      </a:pPr>
                      <a:r>
                        <a:rPr lang="en-US" sz="1800" b="1" dirty="0">
                          <a:solidFill>
                            <a:srgbClr val="222222"/>
                          </a:solidFill>
                          <a:latin typeface="Century Gothic" panose="020B0502020202020204" pitchFamily="34" charset="0"/>
                          <a:ea typeface="Roboto"/>
                          <a:cs typeface="Roboto"/>
                          <a:sym typeface="Roboto"/>
                        </a:rPr>
                        <a:t>Inquisitive</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lgn="ctr">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411304">
                <a:tc>
                  <a:txBody>
                    <a:bodyPr/>
                    <a:lstStyle/>
                    <a:p>
                      <a:pPr marL="0" lvl="0" indent="0" algn="ctr">
                        <a:spcBef>
                          <a:spcPts val="0"/>
                        </a:spcBef>
                        <a:buNone/>
                      </a:pPr>
                      <a:r>
                        <a:rPr lang="en-US" sz="1800" b="1" dirty="0">
                          <a:solidFill>
                            <a:srgbClr val="222222"/>
                          </a:solidFill>
                          <a:latin typeface="Century Gothic" panose="020B0502020202020204" pitchFamily="34" charset="0"/>
                          <a:ea typeface="Roboto"/>
                          <a:cs typeface="Roboto"/>
                          <a:sym typeface="Roboto"/>
                        </a:rPr>
                        <a:t>Unimaginative</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c>
                  <a:txBody>
                    <a:bodyPr/>
                    <a:lstStyle/>
                    <a:p>
                      <a:pPr marL="0" lvl="0" indent="0" algn="ctr">
                        <a:spcBef>
                          <a:spcPts val="0"/>
                        </a:spcBef>
                        <a:buNone/>
                      </a:pPr>
                      <a:r>
                        <a:rPr lang="en-US" sz="1800" b="1" dirty="0">
                          <a:solidFill>
                            <a:srgbClr val="222222"/>
                          </a:solidFill>
                          <a:latin typeface="Century Gothic" panose="020B0502020202020204" pitchFamily="34" charset="0"/>
                          <a:ea typeface="Roboto"/>
                          <a:cs typeface="Roboto"/>
                          <a:sym typeface="Roboto"/>
                        </a:rPr>
                        <a:t>Creative</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lgn="ctr">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411304">
                <a:tc>
                  <a:txBody>
                    <a:bodyPr/>
                    <a:lstStyle/>
                    <a:p>
                      <a:pPr marL="0" lvl="0" indent="0" algn="ctr">
                        <a:spcBef>
                          <a:spcPts val="0"/>
                        </a:spcBef>
                        <a:buNone/>
                      </a:pPr>
                      <a:r>
                        <a:rPr lang="en-US" sz="1800" b="1" dirty="0">
                          <a:solidFill>
                            <a:srgbClr val="222222"/>
                          </a:solidFill>
                          <a:latin typeface="Century Gothic" panose="020B0502020202020204" pitchFamily="34" charset="0"/>
                          <a:ea typeface="Roboto"/>
                          <a:cs typeface="Roboto"/>
                          <a:sym typeface="Roboto"/>
                        </a:rPr>
                        <a:t>Cautious</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c>
                  <a:txBody>
                    <a:bodyPr/>
                    <a:lstStyle/>
                    <a:p>
                      <a:pPr marL="0" lvl="0" indent="0" algn="ctr">
                        <a:spcBef>
                          <a:spcPts val="0"/>
                        </a:spcBef>
                        <a:buNone/>
                      </a:pPr>
                      <a:r>
                        <a:rPr lang="en-US" sz="1800" b="1" dirty="0">
                          <a:solidFill>
                            <a:srgbClr val="222222"/>
                          </a:solidFill>
                          <a:latin typeface="Century Gothic" panose="020B0502020202020204" pitchFamily="34" charset="0"/>
                          <a:ea typeface="Roboto"/>
                          <a:cs typeface="Roboto"/>
                          <a:sym typeface="Roboto"/>
                        </a:rPr>
                        <a:t>Willing to Take Risks</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lgn="ctr">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solidFill>
                        <a:srgbClr val="D9D9D9"/>
                      </a:solidFill>
                      <a:prstDash val="solid"/>
                      <a:round/>
                      <a:headEnd type="none" w="med" len="med"/>
                      <a:tailEnd type="none" w="med" len="med"/>
                    </a:lnB>
                  </a:tcPr>
                </a:tc>
                <a:extLst>
                  <a:ext uri="{0D108BD9-81ED-4DB2-BD59-A6C34878D82A}">
                    <a16:rowId xmlns:a16="http://schemas.microsoft.com/office/drawing/2014/main" val="10005"/>
                  </a:ext>
                </a:extLst>
              </a:tr>
              <a:tr h="411304">
                <a:tc>
                  <a:txBody>
                    <a:bodyPr/>
                    <a:lstStyle/>
                    <a:p>
                      <a:pPr marL="0" lvl="0" indent="0" algn="ctr">
                        <a:spcBef>
                          <a:spcPts val="0"/>
                        </a:spcBef>
                        <a:buNone/>
                      </a:pPr>
                      <a:r>
                        <a:rPr lang="en-US" sz="1800" b="1" dirty="0">
                          <a:solidFill>
                            <a:srgbClr val="222222"/>
                          </a:solidFill>
                          <a:latin typeface="Century Gothic" panose="020B0502020202020204" pitchFamily="34" charset="0"/>
                          <a:ea typeface="Roboto"/>
                          <a:cs typeface="Roboto"/>
                          <a:sym typeface="Roboto"/>
                        </a:rPr>
                        <a:t>Rigid</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c>
                  <a:txBody>
                    <a:bodyPr/>
                    <a:lstStyle/>
                    <a:p>
                      <a:pPr marL="0" lvl="0" indent="0" algn="ctr">
                        <a:spcBef>
                          <a:spcPts val="0"/>
                        </a:spcBef>
                        <a:buNone/>
                      </a:pPr>
                      <a:r>
                        <a:rPr lang="en-US" sz="1800" b="1" dirty="0">
                          <a:solidFill>
                            <a:srgbClr val="222222"/>
                          </a:solidFill>
                          <a:latin typeface="Century Gothic" panose="020B0502020202020204" pitchFamily="34" charset="0"/>
                          <a:ea typeface="Roboto"/>
                          <a:cs typeface="Roboto"/>
                          <a:sym typeface="Roboto"/>
                        </a:rPr>
                        <a:t>Flexible</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lgn="ctr">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solidFill>
                        <a:srgbClr val="D9D9D9"/>
                      </a:solidFill>
                      <a:prstDash val="solid"/>
                      <a:round/>
                      <a:headEnd type="none" w="med" len="med"/>
                      <a:tailEnd type="none" w="med" len="med"/>
                    </a:lnB>
                  </a:tcPr>
                </a:tc>
                <a:extLst>
                  <a:ext uri="{0D108BD9-81ED-4DB2-BD59-A6C34878D82A}">
                    <a16:rowId xmlns:a16="http://schemas.microsoft.com/office/drawing/2014/main" val="10006"/>
                  </a:ext>
                </a:extLst>
              </a:tr>
              <a:tr h="426401">
                <a:tc>
                  <a:txBody>
                    <a:bodyPr/>
                    <a:lstStyle/>
                    <a:p>
                      <a:pPr marL="0" lvl="0" indent="0" algn="ctr" rtl="0">
                        <a:spcBef>
                          <a:spcPts val="0"/>
                        </a:spcBef>
                        <a:buNone/>
                      </a:pPr>
                      <a:r>
                        <a:rPr lang="en-US" sz="1800" b="1" dirty="0">
                          <a:solidFill>
                            <a:srgbClr val="222222"/>
                          </a:solidFill>
                          <a:latin typeface="Century Gothic" panose="020B0502020202020204" pitchFamily="34" charset="0"/>
                          <a:ea typeface="Roboto"/>
                          <a:cs typeface="Roboto"/>
                          <a:sym typeface="Roboto"/>
                        </a:rPr>
                        <a:t>Content with capabilities</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76200" cap="flat" cmpd="sng">
                      <a:solidFill>
                        <a:srgbClr val="222222"/>
                      </a:solidFill>
                      <a:prstDash val="solid"/>
                      <a:round/>
                      <a:headEnd type="none" w="med" len="med"/>
                      <a:tailEnd type="none" w="med" len="med"/>
                    </a:lnB>
                  </a:tcPr>
                </a:tc>
                <a:tc>
                  <a:txBody>
                    <a:bodyPr/>
                    <a:lstStyle/>
                    <a:p>
                      <a:pPr marL="0" lvl="0" indent="0" algn="ctr" rtl="0">
                        <a:spcBef>
                          <a:spcPts val="0"/>
                        </a:spcBef>
                        <a:buNone/>
                      </a:pPr>
                      <a:r>
                        <a:rPr lang="en-US" sz="1800" b="1" dirty="0">
                          <a:solidFill>
                            <a:srgbClr val="222222"/>
                          </a:solidFill>
                          <a:latin typeface="Century Gothic" panose="020B0502020202020204" pitchFamily="34" charset="0"/>
                          <a:ea typeface="Roboto"/>
                          <a:cs typeface="Roboto"/>
                          <a:sym typeface="Roboto"/>
                        </a:rPr>
                        <a:t>Life-Long Learner</a:t>
                      </a:r>
                      <a:endParaRPr lang="en" sz="1800" b="1" dirty="0">
                        <a:solidFill>
                          <a:srgbClr val="222222"/>
                        </a:solidFill>
                        <a:latin typeface="Century Gothic" panose="020B0502020202020204" pitchFamily="34" charset="0"/>
                        <a:ea typeface="Roboto"/>
                        <a:cs typeface="Roboto"/>
                        <a:sym typeface="Roboto"/>
                      </a:endParaRPr>
                    </a:p>
                  </a:txBody>
                  <a:tcPr marL="91425" marR="91425" marT="68525" marB="68525" anchor="ctr">
                    <a:lnL w="9525" cap="flat" cmpd="sng">
                      <a:solidFill>
                        <a:srgbClr val="D9D9D9"/>
                      </a:solidFill>
                      <a:prstDash val="solid"/>
                      <a:round/>
                      <a:headEnd type="none" w="med" len="med"/>
                      <a:tailEnd type="none" w="med" len="med"/>
                    </a:lnL>
                    <a:lnR w="9525" cap="flat" cmpd="sng">
                      <a:solidFill>
                        <a:srgbClr val="D9D9D9"/>
                      </a:solidFill>
                      <a:prstDash val="solid"/>
                      <a:round/>
                      <a:headEnd type="none" w="med" len="med"/>
                      <a:tailEnd type="none" w="med" len="med"/>
                    </a:lnR>
                    <a:lnT w="9525" cap="flat" cmpd="sng">
                      <a:solidFill>
                        <a:srgbClr val="D9D9D9"/>
                      </a:solidFill>
                      <a:prstDash val="solid"/>
                      <a:round/>
                      <a:headEnd type="none" w="med" len="med"/>
                      <a:tailEnd type="none" w="med" len="med"/>
                    </a:lnT>
                    <a:lnB w="76200" cap="flat" cmpd="sng">
                      <a:solidFill>
                        <a:srgbClr val="22222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4CDA9EB-3EF9-4C49-AA71-9135D7EF46A5}"/>
              </a:ext>
            </a:extLst>
          </p:cNvPr>
          <p:cNvSpPr/>
          <p:nvPr/>
        </p:nvSpPr>
        <p:spPr>
          <a:xfrm>
            <a:off x="2286000" y="1622425"/>
            <a:ext cx="4572000" cy="2743200"/>
          </a:xfrm>
          <a:prstGeom prst="ellipse">
            <a:avLst/>
          </a:prstGeom>
          <a:noFill/>
          <a:ln w="57150">
            <a:solidFill>
              <a:srgbClr val="C4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sp>
        <p:nvSpPr>
          <p:cNvPr id="51203" name="Title 1">
            <a:extLst>
              <a:ext uri="{FF2B5EF4-FFF2-40B4-BE49-F238E27FC236}">
                <a16:creationId xmlns:a16="http://schemas.microsoft.com/office/drawing/2014/main" id="{C852B258-0D3D-4C64-929B-24100943E8EA}"/>
              </a:ext>
            </a:extLst>
          </p:cNvPr>
          <p:cNvSpPr txBox="1">
            <a:spLocks noGrp="1"/>
          </p:cNvSpPr>
          <p:nvPr>
            <p:ph type="title"/>
          </p:nvPr>
        </p:nvSpPr>
        <p:spPr>
          <a:xfrm>
            <a:off x="628650" y="273844"/>
            <a:ext cx="8015620" cy="534193"/>
          </a:xfrm>
        </p:spPr>
        <p:txBody>
          <a:bodyPr/>
          <a:lstStyle/>
          <a:p>
            <a:pPr eaLnBrk="1" hangingPunct="1">
              <a:spcBef>
                <a:spcPct val="0"/>
              </a:spcBef>
              <a:buClr>
                <a:srgbClr val="FFFFFF"/>
              </a:buClr>
              <a:buFont typeface="Dosis" charset="0"/>
              <a:buNone/>
              <a:defRPr/>
            </a:pPr>
            <a:r>
              <a:rPr lang="en-US" altLang="en-US" sz="2400" b="1" dirty="0">
                <a:solidFill>
                  <a:srgbClr val="FF0000"/>
                </a:solidFill>
                <a:effectLst>
                  <a:outerShdw blurRad="38100" dist="38100" dir="2700000" algn="tl">
                    <a:srgbClr val="000000">
                      <a:alpha val="43137"/>
                    </a:srgbClr>
                  </a:outerShdw>
                </a:effectLst>
                <a:cs typeface="Arial" panose="020B0604020202020204" pitchFamily="34" charset="0"/>
                <a:sym typeface="Dosis" charset="0"/>
              </a:rPr>
              <a:t>Benefits of Strategic Thinking </a:t>
            </a:r>
          </a:p>
        </p:txBody>
      </p:sp>
      <p:sp>
        <p:nvSpPr>
          <p:cNvPr id="56324" name="Slide Number Placeholder 2">
            <a:extLst>
              <a:ext uri="{FF2B5EF4-FFF2-40B4-BE49-F238E27FC236}">
                <a16:creationId xmlns:a16="http://schemas.microsoft.com/office/drawing/2014/main" id="{5D7BECD1-D6AA-4C4D-9706-5E6BDC7B583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E4EED65-4244-4E73-8D3E-CB01D9D0EF51}" type="slidenum">
              <a:rPr lang="en-US" altLang="en-US" smtClean="0"/>
              <a:pPr/>
              <a:t>19</a:t>
            </a:fld>
            <a:endParaRPr lang="en-US" altLang="en-US"/>
          </a:p>
        </p:txBody>
      </p:sp>
      <p:sp>
        <p:nvSpPr>
          <p:cNvPr id="4" name="Oval 3">
            <a:extLst>
              <a:ext uri="{FF2B5EF4-FFF2-40B4-BE49-F238E27FC236}">
                <a16:creationId xmlns:a16="http://schemas.microsoft.com/office/drawing/2014/main" id="{701EB0CB-9458-45E4-94B2-8B39DC07011C}"/>
              </a:ext>
            </a:extLst>
          </p:cNvPr>
          <p:cNvSpPr/>
          <p:nvPr/>
        </p:nvSpPr>
        <p:spPr>
          <a:xfrm>
            <a:off x="3149600" y="777875"/>
            <a:ext cx="2529840" cy="1680845"/>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kern="0" dirty="0">
                <a:solidFill>
                  <a:schemeClr val="tx1"/>
                </a:solidFill>
                <a:effectLst>
                  <a:outerShdw blurRad="38100" dist="38100" dir="2700000" algn="tl">
                    <a:srgbClr val="000000">
                      <a:alpha val="43137"/>
                    </a:srgbClr>
                  </a:outerShdw>
                </a:effectLst>
                <a:latin typeface="Century Gothic" panose="020B0502020202020204" pitchFamily="34" charset="0"/>
                <a:sym typeface="Arial"/>
              </a:rPr>
              <a:t>Creates</a:t>
            </a:r>
            <a:r>
              <a:rPr lang="en-US" b="1" kern="0" dirty="0">
                <a:effectLst>
                  <a:outerShdw blurRad="38100" dist="38100" dir="2700000" algn="tl">
                    <a:srgbClr val="000000">
                      <a:alpha val="43137"/>
                    </a:srgbClr>
                  </a:outerShdw>
                </a:effectLst>
                <a:latin typeface="Century Gothic" panose="020B0502020202020204" pitchFamily="34" charset="0"/>
                <a:sym typeface="Arial"/>
              </a:rPr>
              <a:t> clarity about the goals and pathways</a:t>
            </a:r>
          </a:p>
        </p:txBody>
      </p:sp>
      <p:sp>
        <p:nvSpPr>
          <p:cNvPr id="5" name="Oval 4">
            <a:extLst>
              <a:ext uri="{FF2B5EF4-FFF2-40B4-BE49-F238E27FC236}">
                <a16:creationId xmlns:a16="http://schemas.microsoft.com/office/drawing/2014/main" id="{FE838CC7-78D5-4815-AD53-0759F8A8A900}"/>
              </a:ext>
            </a:extLst>
          </p:cNvPr>
          <p:cNvSpPr/>
          <p:nvPr/>
        </p:nvSpPr>
        <p:spPr>
          <a:xfrm>
            <a:off x="5578475" y="1684338"/>
            <a:ext cx="1754188" cy="1181100"/>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sym typeface="Arial"/>
              </a:rPr>
              <a:t>Aligns the team towards the goals</a:t>
            </a:r>
          </a:p>
        </p:txBody>
      </p:sp>
      <p:sp>
        <p:nvSpPr>
          <p:cNvPr id="6" name="Oval 5">
            <a:extLst>
              <a:ext uri="{FF2B5EF4-FFF2-40B4-BE49-F238E27FC236}">
                <a16:creationId xmlns:a16="http://schemas.microsoft.com/office/drawing/2014/main" id="{02F13E98-479F-40D0-AB6D-9B55F7FDEF1A}"/>
              </a:ext>
            </a:extLst>
          </p:cNvPr>
          <p:cNvSpPr/>
          <p:nvPr/>
        </p:nvSpPr>
        <p:spPr>
          <a:xfrm>
            <a:off x="5578474" y="3005138"/>
            <a:ext cx="2132965" cy="1181100"/>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sym typeface="Arial"/>
              </a:rPr>
              <a:t>Provides motivation and inspiration</a:t>
            </a:r>
          </a:p>
        </p:txBody>
      </p:sp>
      <p:sp>
        <p:nvSpPr>
          <p:cNvPr id="7" name="Oval 6">
            <a:extLst>
              <a:ext uri="{FF2B5EF4-FFF2-40B4-BE49-F238E27FC236}">
                <a16:creationId xmlns:a16="http://schemas.microsoft.com/office/drawing/2014/main" id="{5DCDBFD6-259D-4EA1-98AC-436BB896827D}"/>
              </a:ext>
            </a:extLst>
          </p:cNvPr>
          <p:cNvSpPr/>
          <p:nvPr/>
        </p:nvSpPr>
        <p:spPr>
          <a:xfrm>
            <a:off x="1178560" y="1684338"/>
            <a:ext cx="2386965" cy="1181100"/>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sym typeface="Arial"/>
              </a:rPr>
              <a:t>Boosts performance</a:t>
            </a:r>
          </a:p>
        </p:txBody>
      </p:sp>
      <p:sp>
        <p:nvSpPr>
          <p:cNvPr id="8" name="Oval 7">
            <a:extLst>
              <a:ext uri="{FF2B5EF4-FFF2-40B4-BE49-F238E27FC236}">
                <a16:creationId xmlns:a16="http://schemas.microsoft.com/office/drawing/2014/main" id="{4A260DE0-80FA-4A4F-BC40-3EAFCA3A1CE5}"/>
              </a:ext>
            </a:extLst>
          </p:cNvPr>
          <p:cNvSpPr/>
          <p:nvPr/>
        </p:nvSpPr>
        <p:spPr>
          <a:xfrm>
            <a:off x="3695700" y="3595688"/>
            <a:ext cx="2057400" cy="1181100"/>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sym typeface="Arial"/>
              </a:rPr>
              <a:t>Encourages learning through research</a:t>
            </a:r>
          </a:p>
        </p:txBody>
      </p:sp>
      <p:sp>
        <p:nvSpPr>
          <p:cNvPr id="9" name="Oval 8">
            <a:extLst>
              <a:ext uri="{FF2B5EF4-FFF2-40B4-BE49-F238E27FC236}">
                <a16:creationId xmlns:a16="http://schemas.microsoft.com/office/drawing/2014/main" id="{1E1E4C9D-17B9-4F20-A3B0-430335F51200}"/>
              </a:ext>
            </a:extLst>
          </p:cNvPr>
          <p:cNvSpPr/>
          <p:nvPr/>
        </p:nvSpPr>
        <p:spPr>
          <a:xfrm>
            <a:off x="1414464" y="3005138"/>
            <a:ext cx="2529839" cy="1495742"/>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sym typeface="Arial"/>
              </a:rPr>
              <a:t>Helps identify other opportunities</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6" grpId="0" uiExpand="1"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hape 146">
            <a:extLst>
              <a:ext uri="{FF2B5EF4-FFF2-40B4-BE49-F238E27FC236}">
                <a16:creationId xmlns:a16="http://schemas.microsoft.com/office/drawing/2014/main" id="{58544C50-7CF0-4DD6-9454-BD9BD76ECC36}"/>
              </a:ext>
            </a:extLst>
          </p:cNvPr>
          <p:cNvSpPr txBox="1">
            <a:spLocks noGrp="1"/>
          </p:cNvSpPr>
          <p:nvPr>
            <p:ph type="ctrTitle" idx="4294967295"/>
          </p:nvPr>
        </p:nvSpPr>
        <p:spPr>
          <a:xfrm>
            <a:off x="1788160" y="818708"/>
            <a:ext cx="5792854" cy="1149350"/>
          </a:xfrm>
        </p:spPr>
        <p:txBody>
          <a:bodyPr>
            <a:normAutofit/>
          </a:bodyPr>
          <a:lstStyle/>
          <a:p>
            <a:pPr eaLnBrk="1" hangingPunct="1">
              <a:buClr>
                <a:srgbClr val="FFFFFF"/>
              </a:buClr>
              <a:buSzPts val="2400"/>
              <a:buFont typeface="Dosis" panose="020B0604020202020204" charset="0"/>
              <a:buNone/>
            </a:pPr>
            <a:r>
              <a:rPr lang="en-US" altLang="en-US" sz="3200" b="1" dirty="0">
                <a:solidFill>
                  <a:srgbClr val="C32929"/>
                </a:solidFill>
                <a:latin typeface="Verdana" panose="020B0604030504040204" pitchFamily="34" charset="0"/>
                <a:cs typeface="Arial" panose="020B0604020202020204" pitchFamily="34" charset="0"/>
                <a:sym typeface="Dosis" panose="020B0604020202020204" charset="0"/>
              </a:rPr>
              <a:t>What is in it for me?</a:t>
            </a:r>
          </a:p>
        </p:txBody>
      </p:sp>
      <p:sp>
        <p:nvSpPr>
          <p:cNvPr id="5" name="Shape 147">
            <a:extLst>
              <a:ext uri="{FF2B5EF4-FFF2-40B4-BE49-F238E27FC236}">
                <a16:creationId xmlns:a16="http://schemas.microsoft.com/office/drawing/2014/main" id="{2017F39A-BDA5-4C65-A856-66FB34582000}"/>
              </a:ext>
            </a:extLst>
          </p:cNvPr>
          <p:cNvSpPr txBox="1">
            <a:spLocks/>
          </p:cNvSpPr>
          <p:nvPr/>
        </p:nvSpPr>
        <p:spPr bwMode="auto">
          <a:xfrm>
            <a:off x="1038225" y="1968058"/>
            <a:ext cx="6936194" cy="2478530"/>
          </a:xfrm>
          <a:prstGeom prst="rect">
            <a:avLst/>
          </a:prstGeom>
          <a:noFill/>
          <a:ln>
            <a:noFill/>
          </a:ln>
        </p:spPr>
        <p:txBody>
          <a:bodyPr lIns="91425" tIns="91425" rIns="91425" bIns="91425"/>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Century Gothic" panose="020B0502020202020204" pitchFamily="34" charset="0"/>
                <a:ea typeface="Century Gothic" panose="020B0502020202020204" pitchFamily="34" charset="0"/>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hangingPunct="1">
              <a:buClr>
                <a:srgbClr val="FF8700"/>
              </a:buClr>
              <a:buSzPts val="3000"/>
              <a:buFont typeface="Roboto" panose="02000000000000000000" pitchFamily="2" charset="0"/>
              <a:buNone/>
              <a:defRPr/>
            </a:pPr>
            <a:r>
              <a:rPr lang="en-US" altLang="en-US" sz="2400" b="1" kern="0" dirty="0">
                <a:solidFill>
                  <a:srgbClr val="222222"/>
                </a:solidFill>
                <a:cs typeface="Roboto" panose="02000000000000000000" pitchFamily="2" charset="0"/>
                <a:sym typeface="Roboto" panose="02000000000000000000" pitchFamily="2" charset="0"/>
              </a:rPr>
              <a:t>A strategic mind </a:t>
            </a:r>
            <a:r>
              <a:rPr lang="en-US" altLang="en-US" sz="2400" b="1" kern="0" dirty="0">
                <a:solidFill>
                  <a:srgbClr val="C00000"/>
                </a:solidFill>
                <a:cs typeface="Roboto" panose="02000000000000000000" pitchFamily="2" charset="0"/>
                <a:sym typeface="Roboto" panose="02000000000000000000" pitchFamily="2" charset="0"/>
              </a:rPr>
              <a:t>encourages</a:t>
            </a:r>
            <a:r>
              <a:rPr lang="en-US" altLang="en-US" sz="2400" b="1" kern="0" dirty="0">
                <a:solidFill>
                  <a:srgbClr val="222222"/>
                </a:solidFill>
                <a:cs typeface="Roboto" panose="02000000000000000000" pitchFamily="2" charset="0"/>
                <a:sym typeface="Roboto" panose="02000000000000000000" pitchFamily="2" charset="0"/>
              </a:rPr>
              <a:t> you to determine the </a:t>
            </a:r>
            <a:r>
              <a:rPr lang="en-US" altLang="en-US" sz="2400" b="1" kern="0" dirty="0">
                <a:solidFill>
                  <a:srgbClr val="C00000"/>
                </a:solidFill>
                <a:cs typeface="Roboto" panose="02000000000000000000" pitchFamily="2" charset="0"/>
                <a:sym typeface="Roboto" panose="02000000000000000000" pitchFamily="2" charset="0"/>
              </a:rPr>
              <a:t>best use</a:t>
            </a:r>
            <a:r>
              <a:rPr lang="en-US" altLang="en-US" sz="2400" b="1" kern="0" dirty="0">
                <a:solidFill>
                  <a:srgbClr val="222222"/>
                </a:solidFill>
                <a:cs typeface="Roboto" panose="02000000000000000000" pitchFamily="2" charset="0"/>
                <a:sym typeface="Roboto" panose="02000000000000000000" pitchFamily="2" charset="0"/>
              </a:rPr>
              <a:t> of </a:t>
            </a:r>
            <a:r>
              <a:rPr lang="en-US" altLang="en-US" sz="2400" b="1" kern="0" dirty="0">
                <a:solidFill>
                  <a:srgbClr val="C00000"/>
                </a:solidFill>
                <a:cs typeface="Roboto" panose="02000000000000000000" pitchFamily="2" charset="0"/>
                <a:sym typeface="Roboto" panose="02000000000000000000" pitchFamily="2" charset="0"/>
              </a:rPr>
              <a:t>resources</a:t>
            </a:r>
            <a:r>
              <a:rPr lang="en-US" altLang="en-US" sz="2400" b="1" kern="0" dirty="0">
                <a:solidFill>
                  <a:srgbClr val="222222"/>
                </a:solidFill>
                <a:cs typeface="Roboto" panose="02000000000000000000" pitchFamily="2" charset="0"/>
                <a:sym typeface="Roboto" panose="02000000000000000000" pitchFamily="2" charset="0"/>
              </a:rPr>
              <a:t> and </a:t>
            </a:r>
            <a:r>
              <a:rPr lang="en-US" altLang="en-US" sz="2400" b="1" kern="0" dirty="0">
                <a:solidFill>
                  <a:srgbClr val="C00000"/>
                </a:solidFill>
                <a:cs typeface="Roboto" panose="02000000000000000000" pitchFamily="2" charset="0"/>
                <a:sym typeface="Roboto" panose="02000000000000000000" pitchFamily="2" charset="0"/>
              </a:rPr>
              <a:t>align</a:t>
            </a:r>
            <a:r>
              <a:rPr lang="en-US" altLang="en-US" sz="2400" b="1" kern="0" dirty="0">
                <a:solidFill>
                  <a:srgbClr val="222222"/>
                </a:solidFill>
                <a:cs typeface="Roboto" panose="02000000000000000000" pitchFamily="2" charset="0"/>
                <a:sym typeface="Roboto" panose="02000000000000000000" pitchFamily="2" charset="0"/>
              </a:rPr>
              <a:t> them to </a:t>
            </a:r>
            <a:r>
              <a:rPr lang="en-US" altLang="en-US" sz="2400" b="1" kern="0" dirty="0">
                <a:solidFill>
                  <a:srgbClr val="C00000"/>
                </a:solidFill>
                <a:cs typeface="Roboto" panose="02000000000000000000" pitchFamily="2" charset="0"/>
                <a:sym typeface="Roboto" panose="02000000000000000000" pitchFamily="2" charset="0"/>
              </a:rPr>
              <a:t>achieve your goals</a:t>
            </a:r>
            <a:r>
              <a:rPr lang="en-US" altLang="en-US" sz="2400" b="1" kern="0" dirty="0">
                <a:solidFill>
                  <a:srgbClr val="222222"/>
                </a:solidFill>
                <a:cs typeface="Roboto" panose="02000000000000000000" pitchFamily="2" charset="0"/>
                <a:sym typeface="Roboto" panose="02000000000000000000" pitchFamily="2" charset="0"/>
              </a:rPr>
              <a:t>.</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Slide Number Placeholder 1">
            <a:extLst>
              <a:ext uri="{FF2B5EF4-FFF2-40B4-BE49-F238E27FC236}">
                <a16:creationId xmlns:a16="http://schemas.microsoft.com/office/drawing/2014/main" id="{D45220CF-9A0B-41C9-9A5F-07220304D30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6317C65-0EB1-41DB-B0DC-CBE3CE3DDDB4}" type="slidenum">
              <a:rPr lang="en-US" altLang="en-US" smtClean="0"/>
              <a:pPr/>
              <a:t>20</a:t>
            </a:fld>
            <a:endParaRPr lang="en-US" altLang="en-US"/>
          </a:p>
        </p:txBody>
      </p:sp>
      <p:sp>
        <p:nvSpPr>
          <p:cNvPr id="58372" name="Shape 146">
            <a:extLst>
              <a:ext uri="{FF2B5EF4-FFF2-40B4-BE49-F238E27FC236}">
                <a16:creationId xmlns:a16="http://schemas.microsoft.com/office/drawing/2014/main" id="{4BF8C5AB-71E0-46F0-9216-212452B1972E}"/>
              </a:ext>
            </a:extLst>
          </p:cNvPr>
          <p:cNvSpPr txBox="1">
            <a:spLocks noChangeArrowheads="1"/>
          </p:cNvSpPr>
          <p:nvPr/>
        </p:nvSpPr>
        <p:spPr bwMode="auto">
          <a:xfrm>
            <a:off x="1060450" y="2211389"/>
            <a:ext cx="5309870"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2400"/>
              <a:buFont typeface="Dosis" panose="020B0604020202020204" charset="0"/>
              <a:buNone/>
            </a:pPr>
            <a:r>
              <a:rPr lang="en-US" altLang="en-US" sz="3200" dirty="0">
                <a:solidFill>
                  <a:srgbClr val="C32929"/>
                </a:solidFill>
                <a:latin typeface="Verdana" panose="020B0604030504040204" pitchFamily="34" charset="0"/>
                <a:sym typeface="Dosis" panose="020B0604020202020204" charset="0"/>
              </a:rPr>
              <a:t>Let’s look at the two core pieces of Strategic Thinking in greater detail…</a:t>
            </a:r>
          </a:p>
          <a:p>
            <a:pPr eaLnBrk="1" hangingPunct="1">
              <a:buClr>
                <a:srgbClr val="FFFFFF"/>
              </a:buClr>
              <a:buSzPts val="2400"/>
              <a:buFont typeface="Dosis" panose="020B0604020202020204" charset="0"/>
              <a:buNone/>
            </a:pPr>
            <a:endParaRPr lang="en-US" altLang="en-US" sz="1200" dirty="0">
              <a:solidFill>
                <a:srgbClr val="C32929"/>
              </a:solidFill>
              <a:latin typeface="Verdana" panose="020B0604030504040204" pitchFamily="34" charset="0"/>
              <a:sym typeface="Dosis" panose="020B0604020202020204" charset="0"/>
            </a:endParaRPr>
          </a:p>
          <a:p>
            <a:pPr eaLnBrk="1" hangingPunct="1">
              <a:buClr>
                <a:schemeClr val="tx1"/>
              </a:buClr>
              <a:buSzPts val="2400"/>
              <a:buFontTx/>
              <a:buAutoNum type="arabicPeriod"/>
            </a:pPr>
            <a:r>
              <a:rPr lang="en-US" altLang="en-US" sz="2400" dirty="0">
                <a:solidFill>
                  <a:schemeClr val="tx1"/>
                </a:solidFill>
                <a:latin typeface="Century Gothic" panose="020B0502020202020204" pitchFamily="34" charset="0"/>
                <a:sym typeface="Dosis" panose="020B0604020202020204" charset="0"/>
              </a:rPr>
              <a:t>Creative Thinking</a:t>
            </a:r>
          </a:p>
          <a:p>
            <a:pPr eaLnBrk="1" hangingPunct="1">
              <a:buClr>
                <a:schemeClr val="tx1"/>
              </a:buClr>
              <a:buSzPts val="2400"/>
              <a:buFontTx/>
              <a:buAutoNum type="arabicPeriod"/>
            </a:pPr>
            <a:r>
              <a:rPr lang="en-US" altLang="en-US" sz="2400" dirty="0">
                <a:solidFill>
                  <a:schemeClr val="tx1"/>
                </a:solidFill>
                <a:latin typeface="Century Gothic" panose="020B0502020202020204" pitchFamily="34" charset="0"/>
                <a:sym typeface="Dosis" panose="020B0604020202020204" charset="0"/>
              </a:rPr>
              <a:t>Critical Thinking</a:t>
            </a:r>
          </a:p>
        </p:txBody>
      </p:sp>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Shape 127">
            <a:extLst>
              <a:ext uri="{FF2B5EF4-FFF2-40B4-BE49-F238E27FC236}">
                <a16:creationId xmlns:a16="http://schemas.microsoft.com/office/drawing/2014/main" id="{B3D82F9B-DA77-408D-BEB8-6A2964D8BBD6}"/>
              </a:ext>
            </a:extLst>
          </p:cNvPr>
          <p:cNvSpPr txBox="1">
            <a:spLocks noGrp="1"/>
          </p:cNvSpPr>
          <p:nvPr>
            <p:ph type="ctrTitle"/>
          </p:nvPr>
        </p:nvSpPr>
        <p:spPr>
          <a:xfrm>
            <a:off x="1028699" y="1658679"/>
            <a:ext cx="6253163" cy="1318437"/>
          </a:xfrm>
        </p:spPr>
        <p:txBody>
          <a:bodyPr>
            <a:normAutofit/>
          </a:bodyPr>
          <a:lstStyle/>
          <a:p>
            <a:pPr eaLnBrk="1" hangingPunct="1">
              <a:spcBef>
                <a:spcPct val="0"/>
              </a:spcBef>
              <a:buClr>
                <a:srgbClr val="FFFFFF"/>
              </a:buClr>
              <a:buFont typeface="Dosis" charset="0"/>
              <a:buNone/>
              <a:defRPr/>
            </a:pPr>
            <a:r>
              <a:rPr lang="en-US" altLang="en-US" b="1" dirty="0">
                <a:effectLst>
                  <a:outerShdw blurRad="38100" dist="38100" dir="2700000" algn="tl">
                    <a:srgbClr val="000000">
                      <a:alpha val="43137"/>
                    </a:srgbClr>
                  </a:outerShdw>
                </a:effectLst>
                <a:cs typeface="Arial" panose="020B0604020202020204" pitchFamily="34" charset="0"/>
                <a:sym typeface="Dosis" charset="0"/>
              </a:rPr>
              <a:t>Creative Thinking</a:t>
            </a:r>
          </a:p>
        </p:txBody>
      </p:sp>
      <p:sp>
        <p:nvSpPr>
          <p:cNvPr id="54275" name="Shape 128">
            <a:extLst>
              <a:ext uri="{FF2B5EF4-FFF2-40B4-BE49-F238E27FC236}">
                <a16:creationId xmlns:a16="http://schemas.microsoft.com/office/drawing/2014/main" id="{868E2D69-36D5-42A7-88F0-D5F3EA36942D}"/>
              </a:ext>
            </a:extLst>
          </p:cNvPr>
          <p:cNvSpPr txBox="1">
            <a:spLocks noGrp="1"/>
          </p:cNvSpPr>
          <p:nvPr>
            <p:ph type="subTitle" idx="1"/>
          </p:nvPr>
        </p:nvSpPr>
        <p:spPr>
          <a:xfrm>
            <a:off x="1028700" y="3324225"/>
            <a:ext cx="6253163" cy="569913"/>
          </a:xfrm>
        </p:spPr>
        <p:txBody>
          <a:bodyPr>
            <a:normAutofit fontScale="92500" lnSpcReduction="20000"/>
          </a:bodyPr>
          <a:lstStyle/>
          <a:p>
            <a:pPr eaLnBrk="1" hangingPunct="1">
              <a:spcBef>
                <a:spcPct val="0"/>
              </a:spcBef>
              <a:buFont typeface="Roboto" panose="02000000000000000000" pitchFamily="2" charset="0"/>
              <a:buNone/>
              <a:defRPr/>
            </a:pPr>
            <a:r>
              <a:rPr lang="en-US" altLang="en-US" b="1" dirty="0">
                <a:solidFill>
                  <a:srgbClr val="FF0000"/>
                </a:solidFill>
                <a:effectLst>
                  <a:outerShdw blurRad="38100" dist="38100" dir="2700000" algn="tl">
                    <a:srgbClr val="000000">
                      <a:alpha val="43137"/>
                    </a:srgbClr>
                  </a:outerShdw>
                </a:effectLst>
                <a:cs typeface="Roboto" panose="02000000000000000000" pitchFamily="2" charset="0"/>
                <a:sym typeface="Roboto" panose="02000000000000000000" pitchFamily="2" charset="0"/>
              </a:rPr>
              <a:t>Thinking about new things or thinking in new ways.</a:t>
            </a: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42" name="Shape 134">
            <a:extLst>
              <a:ext uri="{FF2B5EF4-FFF2-40B4-BE49-F238E27FC236}">
                <a16:creationId xmlns:a16="http://schemas.microsoft.com/office/drawing/2014/main" id="{B66A040C-84AC-4C3B-A67C-3F7E4C017BD9}"/>
              </a:ext>
            </a:extLst>
          </p:cNvPr>
          <p:cNvSpPr txBox="1">
            <a:spLocks noGrp="1"/>
          </p:cNvSpPr>
          <p:nvPr>
            <p:ph type="body" idx="1"/>
          </p:nvPr>
        </p:nvSpPr>
        <p:spPr/>
        <p:txBody>
          <a:bodyPr/>
          <a:lstStyle/>
          <a:p>
            <a:pPr eaLnBrk="1" hangingPunct="1">
              <a:spcBef>
                <a:spcPct val="0"/>
              </a:spcBef>
              <a:buClr>
                <a:srgbClr val="FF8700"/>
              </a:buClr>
              <a:buFont typeface="Roboto" panose="02000000000000000000" pitchFamily="2" charset="0"/>
              <a:buNone/>
            </a:pPr>
            <a:r>
              <a:rPr lang="en-US" altLang="en-US" sz="2800">
                <a:solidFill>
                  <a:srgbClr val="222222"/>
                </a:solidFill>
                <a:cs typeface="Arial" panose="020B0604020202020204" pitchFamily="34" charset="0"/>
                <a:sym typeface="Roboto" panose="02000000000000000000" pitchFamily="2" charset="0"/>
              </a:rPr>
              <a:t>“The important aspect of creativity is seeing the same thing as everyone else, but thinking of something different.”</a:t>
            </a:r>
          </a:p>
          <a:p>
            <a:pPr eaLnBrk="1" hangingPunct="1">
              <a:spcBef>
                <a:spcPct val="0"/>
              </a:spcBef>
              <a:buClr>
                <a:srgbClr val="FF8700"/>
              </a:buClr>
              <a:buFont typeface="Roboto" panose="02000000000000000000" pitchFamily="2" charset="0"/>
              <a:buNone/>
            </a:pPr>
            <a:r>
              <a:rPr lang="en-US" altLang="en-US" sz="2800">
                <a:solidFill>
                  <a:srgbClr val="222222"/>
                </a:solidFill>
                <a:cs typeface="Arial" panose="020B0604020202020204" pitchFamily="34" charset="0"/>
                <a:sym typeface="Roboto" panose="02000000000000000000" pitchFamily="2" charset="0"/>
              </a:rPr>
              <a:t>                                  </a:t>
            </a:r>
          </a:p>
          <a:p>
            <a:pPr algn="r" eaLnBrk="1" hangingPunct="1">
              <a:spcBef>
                <a:spcPct val="0"/>
              </a:spcBef>
              <a:buClr>
                <a:srgbClr val="FF8700"/>
              </a:buClr>
              <a:buFont typeface="Roboto" panose="02000000000000000000" pitchFamily="2" charset="0"/>
              <a:buNone/>
            </a:pPr>
            <a:r>
              <a:rPr lang="en-US" altLang="en-US" sz="2000">
                <a:solidFill>
                  <a:srgbClr val="222222"/>
                </a:solidFill>
                <a:cs typeface="Arial" panose="020B0604020202020204" pitchFamily="34" charset="0"/>
                <a:sym typeface="Roboto" panose="02000000000000000000" pitchFamily="2" charset="0"/>
              </a:rPr>
              <a:t>- Dr. APJ Abdul Kalam</a:t>
            </a:r>
          </a:p>
        </p:txBody>
      </p:sp>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E88365AB-C9FC-4BA9-96F1-74E4A5666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BE801D57-37EA-4AA7-8F39-A28FC8142653}"/>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a:solidFill>
                  <a:srgbClr val="FFFFFF"/>
                </a:solidFill>
                <a:cs typeface="Arial" panose="020B0604020202020204" pitchFamily="34" charset="0"/>
                <a:sym typeface="Dosis" panose="020B0604020202020204" charset="0"/>
              </a:rPr>
              <a:t>Some Examples of Creative Thinking</a:t>
            </a:r>
          </a:p>
        </p:txBody>
      </p:sp>
      <p:sp>
        <p:nvSpPr>
          <p:cNvPr id="64515" name="Slide Number Placeholder 2">
            <a:extLst>
              <a:ext uri="{FF2B5EF4-FFF2-40B4-BE49-F238E27FC236}">
                <a16:creationId xmlns:a16="http://schemas.microsoft.com/office/drawing/2014/main" id="{E07EDEC6-D9D0-442D-963B-88CFD46C1EB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9C87B74-CD2C-4902-9359-A59C1B85BE4C}" type="slidenum">
              <a:rPr lang="en-US" altLang="en-US" smtClean="0"/>
              <a:pPr/>
              <a:t>24</a:t>
            </a:fld>
            <a:endParaRPr lang="en-US" altLang="en-US"/>
          </a:p>
        </p:txBody>
      </p:sp>
      <p:sp>
        <p:nvSpPr>
          <p:cNvPr id="58372" name="TextBox 3">
            <a:extLst>
              <a:ext uri="{FF2B5EF4-FFF2-40B4-BE49-F238E27FC236}">
                <a16:creationId xmlns:a16="http://schemas.microsoft.com/office/drawing/2014/main" id="{2CFF0650-27B6-4B7B-8BF1-F413819D16E1}"/>
              </a:ext>
            </a:extLst>
          </p:cNvPr>
          <p:cNvSpPr txBox="1">
            <a:spLocks noChangeArrowheads="1"/>
          </p:cNvSpPr>
          <p:nvPr/>
        </p:nvSpPr>
        <p:spPr bwMode="auto">
          <a:xfrm>
            <a:off x="485775" y="1136650"/>
            <a:ext cx="817245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ts val="1000"/>
              </a:spcBef>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Brainstorming ways to cut electricity use</a:t>
            </a:r>
          </a:p>
          <a:p>
            <a:pPr eaLnBrk="1" hangingPunct="1">
              <a:spcBef>
                <a:spcPts val="1000"/>
              </a:spcBef>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Coming up with new procedures to improve reporting quality</a:t>
            </a:r>
          </a:p>
          <a:p>
            <a:pPr eaLnBrk="1" hangingPunct="1">
              <a:spcBef>
                <a:spcPts val="1000"/>
              </a:spcBef>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Increasing staff productivity by devising performance incentives</a:t>
            </a:r>
          </a:p>
          <a:p>
            <a:pPr eaLnBrk="1" hangingPunct="1">
              <a:spcBef>
                <a:spcPts val="1000"/>
              </a:spcBef>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Devising a computer program to automate the billing process</a:t>
            </a:r>
          </a:p>
          <a:p>
            <a:pPr eaLnBrk="1" hangingPunct="1">
              <a:spcBef>
                <a:spcPts val="1000"/>
              </a:spcBef>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Devising a more efficient way to process travel reimbursements</a:t>
            </a:r>
          </a:p>
          <a:p>
            <a:pPr eaLnBrk="1" hangingPunct="1">
              <a:spcBef>
                <a:spcPts val="1000"/>
              </a:spcBef>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Restructuring a filing system to facilitate easier retrieval of information</a:t>
            </a:r>
          </a:p>
          <a:p>
            <a:pPr eaLnBrk="1" hangingPunct="1">
              <a:spcBef>
                <a:spcPts val="1000"/>
              </a:spcBef>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Suggesting a way to improve customer service</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 calcmode="lin" valueType="num">
                                      <p:cBhvr>
                                        <p:cTn id="7" dur="1000" fill="hold"/>
                                        <p:tgtEl>
                                          <p:spTgt spid="5837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837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837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8372">
                                            <p:txEl>
                                              <p:pRg st="1" end="1"/>
                                            </p:txEl>
                                          </p:spTgt>
                                        </p:tgtEl>
                                        <p:attrNameLst>
                                          <p:attrName>style.visibility</p:attrName>
                                        </p:attrNameLst>
                                      </p:cBhvr>
                                      <p:to>
                                        <p:strVal val="visible"/>
                                      </p:to>
                                    </p:set>
                                    <p:anim calcmode="lin" valueType="num">
                                      <p:cBhvr>
                                        <p:cTn id="14" dur="1000" fill="hold"/>
                                        <p:tgtEl>
                                          <p:spTgt spid="5837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837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837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8372">
                                            <p:txEl>
                                              <p:pRg st="2" end="2"/>
                                            </p:txEl>
                                          </p:spTgt>
                                        </p:tgtEl>
                                        <p:attrNameLst>
                                          <p:attrName>style.visibility</p:attrName>
                                        </p:attrNameLst>
                                      </p:cBhvr>
                                      <p:to>
                                        <p:strVal val="visible"/>
                                      </p:to>
                                    </p:set>
                                    <p:anim calcmode="lin" valueType="num">
                                      <p:cBhvr>
                                        <p:cTn id="21" dur="1000" fill="hold"/>
                                        <p:tgtEl>
                                          <p:spTgt spid="5837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837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837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8372">
                                            <p:txEl>
                                              <p:pRg st="3" end="3"/>
                                            </p:txEl>
                                          </p:spTgt>
                                        </p:tgtEl>
                                        <p:attrNameLst>
                                          <p:attrName>style.visibility</p:attrName>
                                        </p:attrNameLst>
                                      </p:cBhvr>
                                      <p:to>
                                        <p:strVal val="visible"/>
                                      </p:to>
                                    </p:set>
                                    <p:anim calcmode="lin" valueType="num">
                                      <p:cBhvr>
                                        <p:cTn id="28" dur="1000" fill="hold"/>
                                        <p:tgtEl>
                                          <p:spTgt spid="5837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837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837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8372">
                                            <p:txEl>
                                              <p:pRg st="4" end="4"/>
                                            </p:txEl>
                                          </p:spTgt>
                                        </p:tgtEl>
                                        <p:attrNameLst>
                                          <p:attrName>style.visibility</p:attrName>
                                        </p:attrNameLst>
                                      </p:cBhvr>
                                      <p:to>
                                        <p:strVal val="visible"/>
                                      </p:to>
                                    </p:set>
                                    <p:anim calcmode="lin" valueType="num">
                                      <p:cBhvr>
                                        <p:cTn id="35" dur="1000" fill="hold"/>
                                        <p:tgtEl>
                                          <p:spTgt spid="5837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837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837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8372">
                                            <p:txEl>
                                              <p:pRg st="5" end="5"/>
                                            </p:txEl>
                                          </p:spTgt>
                                        </p:tgtEl>
                                        <p:attrNameLst>
                                          <p:attrName>style.visibility</p:attrName>
                                        </p:attrNameLst>
                                      </p:cBhvr>
                                      <p:to>
                                        <p:strVal val="visible"/>
                                      </p:to>
                                    </p:set>
                                    <p:anim calcmode="lin" valueType="num">
                                      <p:cBhvr>
                                        <p:cTn id="42" dur="1000" fill="hold"/>
                                        <p:tgtEl>
                                          <p:spTgt spid="5837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837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8372">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8372">
                                            <p:txEl>
                                              <p:pRg st="6" end="6"/>
                                            </p:txEl>
                                          </p:spTgt>
                                        </p:tgtEl>
                                        <p:attrNameLst>
                                          <p:attrName>style.visibility</p:attrName>
                                        </p:attrNameLst>
                                      </p:cBhvr>
                                      <p:to>
                                        <p:strVal val="visible"/>
                                      </p:to>
                                    </p:set>
                                    <p:anim calcmode="lin" valueType="num">
                                      <p:cBhvr>
                                        <p:cTn id="49" dur="1000" fill="hold"/>
                                        <p:tgtEl>
                                          <p:spTgt spid="58372">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58372">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83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Shape 296">
            <a:extLst>
              <a:ext uri="{FF2B5EF4-FFF2-40B4-BE49-F238E27FC236}">
                <a16:creationId xmlns:a16="http://schemas.microsoft.com/office/drawing/2014/main" id="{9FA4DBBD-079E-4BDB-B2AD-60A7DFFC1F2F}"/>
              </a:ext>
            </a:extLst>
          </p:cNvPr>
          <p:cNvSpPr>
            <a:spLocks/>
          </p:cNvSpPr>
          <p:nvPr/>
        </p:nvSpPr>
        <p:spPr bwMode="auto">
          <a:xfrm>
            <a:off x="2276475" y="1052513"/>
            <a:ext cx="4459288" cy="3471862"/>
          </a:xfrm>
          <a:custGeom>
            <a:avLst/>
            <a:gdLst>
              <a:gd name="T0" fmla="*/ 69679943 w 143434"/>
              <a:gd name="T1" fmla="*/ 2362601 h 111665"/>
              <a:gd name="T2" fmla="*/ 69745697 w 143434"/>
              <a:gd name="T3" fmla="*/ 2887523 h 111665"/>
              <a:gd name="T4" fmla="*/ 69351327 w 143434"/>
              <a:gd name="T5" fmla="*/ 3215231 h 111665"/>
              <a:gd name="T6" fmla="*/ 68892228 w 143434"/>
              <a:gd name="T7" fmla="*/ 2887523 h 111665"/>
              <a:gd name="T8" fmla="*/ 68957952 w 143434"/>
              <a:gd name="T9" fmla="*/ 2362601 h 111665"/>
              <a:gd name="T10" fmla="*/ 132928467 w 143434"/>
              <a:gd name="T11" fmla="*/ 5709319 h 111665"/>
              <a:gd name="T12" fmla="*/ 5708463 w 143434"/>
              <a:gd name="T13" fmla="*/ 86620011 h 111665"/>
              <a:gd name="T14" fmla="*/ 132928467 w 143434"/>
              <a:gd name="T15" fmla="*/ 5709319 h 111665"/>
              <a:gd name="T16" fmla="*/ 2362272 w 143434"/>
              <a:gd name="T17" fmla="*/ 327707 h 111665"/>
              <a:gd name="T18" fmla="*/ 656299 w 143434"/>
              <a:gd name="T19" fmla="*/ 1706223 h 111665"/>
              <a:gd name="T20" fmla="*/ 964 w 143434"/>
              <a:gd name="T21" fmla="*/ 3478174 h 111665"/>
              <a:gd name="T22" fmla="*/ 964 w 143434"/>
              <a:gd name="T23" fmla="*/ 88915920 h 111665"/>
              <a:gd name="T24" fmla="*/ 656299 w 143434"/>
              <a:gd name="T25" fmla="*/ 90622112 h 111665"/>
              <a:gd name="T26" fmla="*/ 2362272 w 143434"/>
              <a:gd name="T27" fmla="*/ 92066387 h 111665"/>
              <a:gd name="T28" fmla="*/ 135224985 w 143434"/>
              <a:gd name="T29" fmla="*/ 92328335 h 111665"/>
              <a:gd name="T30" fmla="*/ 136996681 w 143434"/>
              <a:gd name="T31" fmla="*/ 91671956 h 111665"/>
              <a:gd name="T32" fmla="*/ 138374038 w 143434"/>
              <a:gd name="T33" fmla="*/ 89965734 h 111665"/>
              <a:gd name="T34" fmla="*/ 138636930 w 143434"/>
              <a:gd name="T35" fmla="*/ 88522454 h 111665"/>
              <a:gd name="T36" fmla="*/ 138571207 w 143434"/>
              <a:gd name="T37" fmla="*/ 3083775 h 111665"/>
              <a:gd name="T38" fmla="*/ 137521533 w 143434"/>
              <a:gd name="T39" fmla="*/ 1115573 h 111665"/>
              <a:gd name="T40" fmla="*/ 135618391 w 143434"/>
              <a:gd name="T41" fmla="*/ 65728 h 111665"/>
              <a:gd name="T42" fmla="*/ 53473713 w 143434"/>
              <a:gd name="T43" fmla="*/ 92525550 h 111665"/>
              <a:gd name="T44" fmla="*/ 52555486 w 143434"/>
              <a:gd name="T45" fmla="*/ 101777806 h 111665"/>
              <a:gd name="T46" fmla="*/ 51833464 w 143434"/>
              <a:gd name="T47" fmla="*/ 105124524 h 111665"/>
              <a:gd name="T48" fmla="*/ 50915236 w 143434"/>
              <a:gd name="T49" fmla="*/ 105846661 h 111665"/>
              <a:gd name="T50" fmla="*/ 46453616 w 143434"/>
              <a:gd name="T51" fmla="*/ 106633532 h 111665"/>
              <a:gd name="T52" fmla="*/ 45468702 w 143434"/>
              <a:gd name="T53" fmla="*/ 106896475 h 111665"/>
              <a:gd name="T54" fmla="*/ 45993554 w 143434"/>
              <a:gd name="T55" fmla="*/ 107224182 h 111665"/>
              <a:gd name="T56" fmla="*/ 54195735 w 143434"/>
              <a:gd name="T57" fmla="*/ 107421397 h 111665"/>
              <a:gd name="T58" fmla="*/ 91527979 w 143434"/>
              <a:gd name="T59" fmla="*/ 107289941 h 111665"/>
              <a:gd name="T60" fmla="*/ 92906300 w 143434"/>
              <a:gd name="T61" fmla="*/ 107093690 h 111665"/>
              <a:gd name="T62" fmla="*/ 92511930 w 143434"/>
              <a:gd name="T63" fmla="*/ 106765019 h 111665"/>
              <a:gd name="T64" fmla="*/ 88313203 w 143434"/>
              <a:gd name="T65" fmla="*/ 106042881 h 111665"/>
              <a:gd name="T66" fmla="*/ 86738707 w 143434"/>
              <a:gd name="T67" fmla="*/ 105517959 h 111665"/>
              <a:gd name="T68" fmla="*/ 86213855 w 143434"/>
              <a:gd name="T69" fmla="*/ 103811767 h 111665"/>
              <a:gd name="T70" fmla="*/ 85098458 w 143434"/>
              <a:gd name="T71" fmla="*/ 95675052 h 111665"/>
              <a:gd name="T72" fmla="*/ 45863072 w 143434"/>
              <a:gd name="T73" fmla="*/ 107355669 h 111665"/>
              <a:gd name="T74" fmla="*/ 45928795 w 143434"/>
              <a:gd name="T75" fmla="*/ 107749104 h 111665"/>
              <a:gd name="T76" fmla="*/ 60297605 w 143434"/>
              <a:gd name="T77" fmla="*/ 107946319 h 111665"/>
              <a:gd name="T78" fmla="*/ 91200327 w 143434"/>
              <a:gd name="T79" fmla="*/ 107814863 h 111665"/>
              <a:gd name="T80" fmla="*/ 92511930 w 143434"/>
              <a:gd name="T81" fmla="*/ 107421397 h 111665"/>
              <a:gd name="T82" fmla="*/ 88181756 w 143434"/>
              <a:gd name="T83" fmla="*/ 107487125 h 111665"/>
              <a:gd name="T84" fmla="*/ 50193245 w 143434"/>
              <a:gd name="T85" fmla="*/ 107487125 h 111665"/>
              <a:gd name="T86" fmla="*/ 45863072 w 143434"/>
              <a:gd name="T87" fmla="*/ 107355669 h 1116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434"/>
              <a:gd name="T133" fmla="*/ 0 h 111665"/>
              <a:gd name="T134" fmla="*/ 143434 w 143434"/>
              <a:gd name="T135" fmla="*/ 111665 h 1116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lnTo>
                  <a:pt x="137528"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lnTo>
                  <a:pt x="3530"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lnTo>
                  <a:pt x="55324"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lnTo>
                  <a:pt x="47450" y="111054"/>
                </a:lnTo>
                <a:close/>
              </a:path>
            </a:pathLst>
          </a:custGeom>
          <a:solidFill>
            <a:srgbClr val="222222"/>
          </a:solidFill>
          <a:ln w="9525" cap="flat" cmpd="sng">
            <a:solidFill>
              <a:srgbClr val="FFFFFF"/>
            </a:solidFill>
            <a:prstDash val="solid"/>
            <a:round/>
            <a:headEnd type="none" w="med" len="med"/>
            <a:tailEnd type="none" w="med" len="med"/>
          </a:ln>
        </p:spPr>
        <p:txBody>
          <a:bodyPr lIns="91425" tIns="91425" rIns="91425" bIns="91425" anchor="ctr"/>
          <a:lstStyle/>
          <a:p>
            <a:endParaRPr lang="en-IN"/>
          </a:p>
        </p:txBody>
      </p:sp>
      <p:sp>
        <p:nvSpPr>
          <p:cNvPr id="66564" name="TextBox 5">
            <a:hlinkClick r:id="rId3"/>
            <a:extLst>
              <a:ext uri="{FF2B5EF4-FFF2-40B4-BE49-F238E27FC236}">
                <a16:creationId xmlns:a16="http://schemas.microsoft.com/office/drawing/2014/main" id="{DCA097AD-E451-4DA2-BB24-F9EE4B9FCB83}"/>
              </a:ext>
            </a:extLst>
          </p:cNvPr>
          <p:cNvSpPr txBox="1">
            <a:spLocks noChangeArrowheads="1"/>
          </p:cNvSpPr>
          <p:nvPr/>
        </p:nvSpPr>
        <p:spPr bwMode="auto">
          <a:xfrm>
            <a:off x="2805113" y="1720850"/>
            <a:ext cx="34020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400" b="1" dirty="0">
                <a:solidFill>
                  <a:srgbClr val="999999"/>
                </a:solidFill>
                <a:latin typeface="Verdana" panose="020B0604030504040204" pitchFamily="34" charset="0"/>
                <a:hlinkClick r:id="rId4"/>
              </a:rPr>
              <a:t>How to Improve Your Creative Thinking Skills</a:t>
            </a:r>
            <a:endParaRPr lang="en-US" altLang="en-US" sz="2400" b="1" dirty="0">
              <a:solidFill>
                <a:srgbClr val="999999"/>
              </a:solidFill>
              <a:latin typeface="Verdana" panose="020B0604030504040204" pitchFamily="34" charset="0"/>
            </a:endParaRPr>
          </a:p>
        </p:txBody>
      </p:sp>
    </p:spTree>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Slide Number Placeholder 1">
            <a:extLst>
              <a:ext uri="{FF2B5EF4-FFF2-40B4-BE49-F238E27FC236}">
                <a16:creationId xmlns:a16="http://schemas.microsoft.com/office/drawing/2014/main" id="{3410078F-E29D-41EA-A4FE-0DC1F5D6ECF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FE589A4-78AF-46FD-9DDD-838F9E904E50}" type="slidenum">
              <a:rPr lang="en-US" altLang="en-US" smtClean="0"/>
              <a:pPr/>
              <a:t>26</a:t>
            </a:fld>
            <a:endParaRPr lang="en-US" altLang="en-US"/>
          </a:p>
        </p:txBody>
      </p:sp>
      <p:sp>
        <p:nvSpPr>
          <p:cNvPr id="62467" name="Shape 134">
            <a:extLst>
              <a:ext uri="{FF2B5EF4-FFF2-40B4-BE49-F238E27FC236}">
                <a16:creationId xmlns:a16="http://schemas.microsoft.com/office/drawing/2014/main" id="{A122CA87-A2E8-4250-9AF7-0A0D2310C65D}"/>
              </a:ext>
            </a:extLst>
          </p:cNvPr>
          <p:cNvSpPr txBox="1">
            <a:spLocks/>
          </p:cNvSpPr>
          <p:nvPr/>
        </p:nvSpPr>
        <p:spPr bwMode="auto">
          <a:xfrm>
            <a:off x="990600" y="1022350"/>
            <a:ext cx="7342188" cy="3371850"/>
          </a:xfrm>
          <a:prstGeom prst="rect">
            <a:avLst/>
          </a:prstGeom>
          <a:no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2800" b="1" dirty="0">
                <a:effectLst>
                  <a:outerShdw blurRad="38100" dist="38100" dir="2700000" algn="tl">
                    <a:srgbClr val="000000">
                      <a:alpha val="43137"/>
                    </a:srgbClr>
                  </a:outerShdw>
                </a:effectLst>
                <a:latin typeface="Century Gothic" panose="020B0502020202020204" pitchFamily="34" charset="0"/>
              </a:rPr>
              <a:t>For a really creative idea to develop,</a:t>
            </a:r>
          </a:p>
          <a:p>
            <a:pPr algn="ctr" eaLnBrk="1" hangingPunct="1">
              <a:defRPr/>
            </a:pPr>
            <a:r>
              <a:rPr lang="en-US" altLang="en-US" sz="2800" b="1" dirty="0">
                <a:effectLst>
                  <a:outerShdw blurRad="38100" dist="38100" dir="2700000" algn="tl">
                    <a:srgbClr val="000000">
                      <a:alpha val="43137"/>
                    </a:srgbClr>
                  </a:outerShdw>
                </a:effectLst>
                <a:latin typeface="Century Gothic" panose="020B0502020202020204" pitchFamily="34" charset="0"/>
              </a:rPr>
              <a:t>it needs to go through some thinking process in a structured manner.</a:t>
            </a:r>
            <a:endParaRPr lang="en-US" altLang="en-US" sz="2000" b="1" dirty="0">
              <a:effectLst>
                <a:outerShdw blurRad="38100" dist="38100" dir="2700000" algn="tl">
                  <a:srgbClr val="000000">
                    <a:alpha val="43137"/>
                  </a:srgbClr>
                </a:outerShdw>
              </a:effectLst>
              <a:latin typeface="Century Gothic" panose="020B0502020202020204" pitchFamily="34" charset="0"/>
            </a:endParaRPr>
          </a:p>
        </p:txBody>
      </p:sp>
    </p:spTree>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Slide Number Placeholder 1">
            <a:extLst>
              <a:ext uri="{FF2B5EF4-FFF2-40B4-BE49-F238E27FC236}">
                <a16:creationId xmlns:a16="http://schemas.microsoft.com/office/drawing/2014/main" id="{3410078F-E29D-41EA-A4FE-0DC1F5D6ECF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FE589A4-78AF-46FD-9DDD-838F9E904E50}" type="slidenum">
              <a:rPr lang="en-US" altLang="en-US" smtClean="0"/>
              <a:pPr/>
              <a:t>27</a:t>
            </a:fld>
            <a:endParaRPr lang="en-US" altLang="en-US"/>
          </a:p>
        </p:txBody>
      </p:sp>
      <p:sp>
        <p:nvSpPr>
          <p:cNvPr id="62467" name="Shape 134">
            <a:extLst>
              <a:ext uri="{FF2B5EF4-FFF2-40B4-BE49-F238E27FC236}">
                <a16:creationId xmlns:a16="http://schemas.microsoft.com/office/drawing/2014/main" id="{A122CA87-A2E8-4250-9AF7-0A0D2310C65D}"/>
              </a:ext>
            </a:extLst>
          </p:cNvPr>
          <p:cNvSpPr txBox="1">
            <a:spLocks/>
          </p:cNvSpPr>
          <p:nvPr/>
        </p:nvSpPr>
        <p:spPr bwMode="auto">
          <a:xfrm>
            <a:off x="990600" y="1022350"/>
            <a:ext cx="7342188" cy="3371850"/>
          </a:xfrm>
          <a:prstGeom prst="rect">
            <a:avLst/>
          </a:prstGeom>
          <a:no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2800" b="1" dirty="0">
                <a:effectLst>
                  <a:outerShdw blurRad="38100" dist="38100" dir="2700000" algn="tl">
                    <a:srgbClr val="000000">
                      <a:alpha val="43137"/>
                    </a:srgbClr>
                  </a:outerShdw>
                </a:effectLst>
                <a:latin typeface="Century Gothic" panose="020B0502020202020204" pitchFamily="34" charset="0"/>
              </a:rPr>
              <a:t>For a really </a:t>
            </a:r>
            <a:r>
              <a:rPr lang="en-US" altLang="en-US" sz="2800" b="1" dirty="0">
                <a:solidFill>
                  <a:srgbClr val="C00000"/>
                </a:solidFill>
                <a:effectLst>
                  <a:outerShdw blurRad="38100" dist="38100" dir="2700000" algn="tl">
                    <a:srgbClr val="000000">
                      <a:alpha val="43137"/>
                    </a:srgbClr>
                  </a:outerShdw>
                </a:effectLst>
                <a:latin typeface="Century Gothic" panose="020B0502020202020204" pitchFamily="34" charset="0"/>
              </a:rPr>
              <a:t>creative idea</a:t>
            </a:r>
            <a:r>
              <a:rPr lang="en-US" altLang="en-US" sz="2800" b="1" dirty="0">
                <a:effectLst>
                  <a:outerShdw blurRad="38100" dist="38100" dir="2700000" algn="tl">
                    <a:srgbClr val="000000">
                      <a:alpha val="43137"/>
                    </a:srgbClr>
                  </a:outerShdw>
                </a:effectLst>
                <a:latin typeface="Century Gothic" panose="020B0502020202020204" pitchFamily="34" charset="0"/>
              </a:rPr>
              <a:t> to </a:t>
            </a:r>
            <a:r>
              <a:rPr lang="en-US" altLang="en-US" sz="2800" b="1" dirty="0">
                <a:solidFill>
                  <a:srgbClr val="C00000"/>
                </a:solidFill>
                <a:effectLst>
                  <a:outerShdw blurRad="38100" dist="38100" dir="2700000" algn="tl">
                    <a:srgbClr val="000000">
                      <a:alpha val="43137"/>
                    </a:srgbClr>
                  </a:outerShdw>
                </a:effectLst>
                <a:latin typeface="Century Gothic" panose="020B0502020202020204" pitchFamily="34" charset="0"/>
              </a:rPr>
              <a:t>develop</a:t>
            </a:r>
            <a:r>
              <a:rPr lang="en-US" altLang="en-US" sz="2800" b="1" dirty="0">
                <a:effectLst>
                  <a:outerShdw blurRad="38100" dist="38100" dir="2700000" algn="tl">
                    <a:srgbClr val="000000">
                      <a:alpha val="43137"/>
                    </a:srgbClr>
                  </a:outerShdw>
                </a:effectLst>
                <a:latin typeface="Century Gothic" panose="020B0502020202020204" pitchFamily="34" charset="0"/>
              </a:rPr>
              <a:t>,</a:t>
            </a:r>
          </a:p>
          <a:p>
            <a:pPr algn="ctr" eaLnBrk="1" hangingPunct="1">
              <a:defRPr/>
            </a:pPr>
            <a:r>
              <a:rPr lang="en-US" altLang="en-US" sz="2800" b="1" dirty="0">
                <a:effectLst>
                  <a:outerShdw blurRad="38100" dist="38100" dir="2700000" algn="tl">
                    <a:srgbClr val="000000">
                      <a:alpha val="43137"/>
                    </a:srgbClr>
                  </a:outerShdw>
                </a:effectLst>
                <a:latin typeface="Century Gothic" panose="020B0502020202020204" pitchFamily="34" charset="0"/>
              </a:rPr>
              <a:t>it needs to go through </a:t>
            </a:r>
            <a:r>
              <a:rPr lang="en-US" altLang="en-US" sz="2800" b="1" dirty="0">
                <a:solidFill>
                  <a:srgbClr val="C00000"/>
                </a:solidFill>
                <a:effectLst>
                  <a:outerShdw blurRad="38100" dist="38100" dir="2700000" algn="tl">
                    <a:srgbClr val="000000">
                      <a:alpha val="43137"/>
                    </a:srgbClr>
                  </a:outerShdw>
                </a:effectLst>
                <a:latin typeface="Century Gothic" panose="020B0502020202020204" pitchFamily="34" charset="0"/>
              </a:rPr>
              <a:t>some thinking process</a:t>
            </a:r>
            <a:r>
              <a:rPr lang="en-US" altLang="en-US" sz="2800" b="1" dirty="0">
                <a:effectLst>
                  <a:outerShdw blurRad="38100" dist="38100" dir="2700000" algn="tl">
                    <a:srgbClr val="000000">
                      <a:alpha val="43137"/>
                    </a:srgbClr>
                  </a:outerShdw>
                </a:effectLst>
                <a:latin typeface="Century Gothic" panose="020B0502020202020204" pitchFamily="34" charset="0"/>
              </a:rPr>
              <a:t> in a </a:t>
            </a:r>
            <a:r>
              <a:rPr lang="en-US" altLang="en-US" sz="2800" b="1" dirty="0">
                <a:solidFill>
                  <a:srgbClr val="C00000"/>
                </a:solidFill>
                <a:effectLst>
                  <a:outerShdw blurRad="38100" dist="38100" dir="2700000" algn="tl">
                    <a:srgbClr val="000000">
                      <a:alpha val="43137"/>
                    </a:srgbClr>
                  </a:outerShdw>
                </a:effectLst>
                <a:latin typeface="Century Gothic" panose="020B0502020202020204" pitchFamily="34" charset="0"/>
              </a:rPr>
              <a:t>structured manner</a:t>
            </a:r>
            <a:r>
              <a:rPr lang="en-US" altLang="en-US" sz="2800" b="1" dirty="0">
                <a:effectLst>
                  <a:outerShdw blurRad="38100" dist="38100" dir="2700000" algn="tl">
                    <a:srgbClr val="000000">
                      <a:alpha val="43137"/>
                    </a:srgbClr>
                  </a:outerShdw>
                </a:effectLst>
                <a:latin typeface="Century Gothic" panose="020B0502020202020204" pitchFamily="34" charset="0"/>
              </a:rPr>
              <a:t>.</a:t>
            </a:r>
            <a:endParaRPr lang="en-US" altLang="en-US" sz="2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663855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22AD7F08-65FE-4249-B988-FD5547985C69}"/>
              </a:ext>
            </a:extLst>
          </p:cNvPr>
          <p:cNvSpPr txBox="1">
            <a:spLocks noGrp="1"/>
          </p:cNvSpPr>
          <p:nvPr>
            <p:ph type="title"/>
          </p:nvPr>
        </p:nvSpPr>
        <p:spPr>
          <a:xfrm>
            <a:off x="628650" y="284004"/>
            <a:ext cx="7886700" cy="994172"/>
          </a:xfrm>
        </p:spPr>
        <p:txBody>
          <a:bodyPr/>
          <a:lstStyle/>
          <a:p>
            <a:pPr eaLnBrk="1" hangingPunct="1">
              <a:spcBef>
                <a:spcPct val="0"/>
              </a:spcBef>
              <a:buClr>
                <a:srgbClr val="FFFFFF"/>
              </a:buClr>
              <a:buFont typeface="Dosis" panose="020B0604020202020204" charset="0"/>
              <a:buNone/>
            </a:pPr>
            <a:r>
              <a:rPr lang="en-US" altLang="en-US" sz="2400">
                <a:solidFill>
                  <a:srgbClr val="FFFFFF"/>
                </a:solidFill>
                <a:cs typeface="Arial" panose="020B0604020202020204" pitchFamily="34" charset="0"/>
                <a:sym typeface="Dosis" panose="020B0604020202020204" charset="0"/>
              </a:rPr>
              <a:t>Effective Creative Thinking Process</a:t>
            </a:r>
          </a:p>
        </p:txBody>
      </p:sp>
      <p:sp>
        <p:nvSpPr>
          <p:cNvPr id="70659" name="Slide Number Placeholder 2">
            <a:extLst>
              <a:ext uri="{FF2B5EF4-FFF2-40B4-BE49-F238E27FC236}">
                <a16:creationId xmlns:a16="http://schemas.microsoft.com/office/drawing/2014/main" id="{BD9B4B17-7EB4-4132-99C9-461C0E242A2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BD33CB3-AA8D-40A2-A695-4FB241DE9533}" type="slidenum">
              <a:rPr lang="en-US" altLang="en-US" smtClean="0"/>
              <a:pPr/>
              <a:t>28</a:t>
            </a:fld>
            <a:endParaRPr lang="en-US" altLang="en-US"/>
          </a:p>
        </p:txBody>
      </p:sp>
      <p:sp>
        <p:nvSpPr>
          <p:cNvPr id="5" name="Pentagon 4">
            <a:extLst>
              <a:ext uri="{FF2B5EF4-FFF2-40B4-BE49-F238E27FC236}">
                <a16:creationId xmlns:a16="http://schemas.microsoft.com/office/drawing/2014/main" id="{65EF78DD-8F58-4F2F-AD5F-8E5809C723D5}"/>
              </a:ext>
            </a:extLst>
          </p:cNvPr>
          <p:cNvSpPr/>
          <p:nvPr/>
        </p:nvSpPr>
        <p:spPr>
          <a:xfrm>
            <a:off x="1104900" y="1931035"/>
            <a:ext cx="1582738" cy="650875"/>
          </a:xfrm>
          <a:prstGeom prst="homePlat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kern="0" dirty="0">
                <a:latin typeface="Century Gothic" panose="020B0502020202020204" pitchFamily="34" charset="0"/>
                <a:sym typeface="Arial"/>
              </a:rPr>
              <a:t>Preparation</a:t>
            </a:r>
          </a:p>
        </p:txBody>
      </p:sp>
      <p:sp>
        <p:nvSpPr>
          <p:cNvPr id="6" name="Pentagon 5">
            <a:extLst>
              <a:ext uri="{FF2B5EF4-FFF2-40B4-BE49-F238E27FC236}">
                <a16:creationId xmlns:a16="http://schemas.microsoft.com/office/drawing/2014/main" id="{D7119A98-AD19-446F-B227-81A72BA748F0}"/>
              </a:ext>
            </a:extLst>
          </p:cNvPr>
          <p:cNvSpPr/>
          <p:nvPr/>
        </p:nvSpPr>
        <p:spPr>
          <a:xfrm>
            <a:off x="2687638" y="1920875"/>
            <a:ext cx="1581150" cy="650875"/>
          </a:xfrm>
          <a:prstGeom prst="homePlat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kern="0" dirty="0">
                <a:latin typeface="Century Gothic" panose="020B0502020202020204" pitchFamily="34" charset="0"/>
                <a:sym typeface="Arial"/>
              </a:rPr>
              <a:t>Incubation</a:t>
            </a:r>
          </a:p>
        </p:txBody>
      </p:sp>
      <p:sp>
        <p:nvSpPr>
          <p:cNvPr id="7" name="Pentagon 6">
            <a:extLst>
              <a:ext uri="{FF2B5EF4-FFF2-40B4-BE49-F238E27FC236}">
                <a16:creationId xmlns:a16="http://schemas.microsoft.com/office/drawing/2014/main" id="{0C72F01E-89FA-42BB-909B-78CBA20B0F16}"/>
              </a:ext>
            </a:extLst>
          </p:cNvPr>
          <p:cNvSpPr/>
          <p:nvPr/>
        </p:nvSpPr>
        <p:spPr>
          <a:xfrm>
            <a:off x="4268788" y="1920875"/>
            <a:ext cx="1582737" cy="650875"/>
          </a:xfrm>
          <a:prstGeom prst="homePlat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kern="0" dirty="0">
                <a:latin typeface="Century Gothic" panose="020B0502020202020204" pitchFamily="34" charset="0"/>
                <a:sym typeface="Arial"/>
              </a:rPr>
              <a:t>Insight</a:t>
            </a:r>
          </a:p>
        </p:txBody>
      </p:sp>
      <p:sp>
        <p:nvSpPr>
          <p:cNvPr id="8" name="Pentagon 7">
            <a:extLst>
              <a:ext uri="{FF2B5EF4-FFF2-40B4-BE49-F238E27FC236}">
                <a16:creationId xmlns:a16="http://schemas.microsoft.com/office/drawing/2014/main" id="{A1268317-04F9-4C0C-94CF-4F162D71D380}"/>
              </a:ext>
            </a:extLst>
          </p:cNvPr>
          <p:cNvSpPr/>
          <p:nvPr/>
        </p:nvSpPr>
        <p:spPr>
          <a:xfrm>
            <a:off x="5851525" y="1920875"/>
            <a:ext cx="1582738" cy="650875"/>
          </a:xfrm>
          <a:prstGeom prst="homePlat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kern="0" dirty="0">
                <a:latin typeface="Century Gothic" panose="020B0502020202020204" pitchFamily="34" charset="0"/>
                <a:sym typeface="Arial"/>
              </a:rPr>
              <a:t>Evaluation</a:t>
            </a:r>
          </a:p>
        </p:txBody>
      </p:sp>
      <p:sp>
        <p:nvSpPr>
          <p:cNvPr id="9" name="Pentagon 8">
            <a:extLst>
              <a:ext uri="{FF2B5EF4-FFF2-40B4-BE49-F238E27FC236}">
                <a16:creationId xmlns:a16="http://schemas.microsoft.com/office/drawing/2014/main" id="{68092F43-441B-41A0-A69D-593BC3767A7C}"/>
              </a:ext>
            </a:extLst>
          </p:cNvPr>
          <p:cNvSpPr/>
          <p:nvPr/>
        </p:nvSpPr>
        <p:spPr>
          <a:xfrm>
            <a:off x="7434263" y="1920875"/>
            <a:ext cx="1581150" cy="650875"/>
          </a:xfrm>
          <a:prstGeom prst="homePlat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kern="0" dirty="0">
                <a:latin typeface="Century Gothic" panose="020B0502020202020204" pitchFamily="34" charset="0"/>
                <a:sym typeface="Arial"/>
              </a:rPr>
              <a:t>Elaboration</a:t>
            </a:r>
          </a:p>
        </p:txBody>
      </p:sp>
      <p:sp>
        <p:nvSpPr>
          <p:cNvPr id="70665" name="TextBox 9">
            <a:extLst>
              <a:ext uri="{FF2B5EF4-FFF2-40B4-BE49-F238E27FC236}">
                <a16:creationId xmlns:a16="http://schemas.microsoft.com/office/drawing/2014/main" id="{56E8CEC1-169D-4E77-8752-36B1EBB6B12C}"/>
              </a:ext>
            </a:extLst>
          </p:cNvPr>
          <p:cNvSpPr txBox="1">
            <a:spLocks noChangeArrowheads="1"/>
          </p:cNvSpPr>
          <p:nvPr/>
        </p:nvSpPr>
        <p:spPr bwMode="auto">
          <a:xfrm>
            <a:off x="1104900" y="2746375"/>
            <a:ext cx="1582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200" i="1">
                <a:latin typeface="Century Gothic" panose="020B0502020202020204" pitchFamily="34" charset="0"/>
              </a:rPr>
              <a:t>Becoming immersed in problems &amp; issues that are interesting &amp; that arouse curiosity</a:t>
            </a:r>
          </a:p>
        </p:txBody>
      </p:sp>
      <p:sp>
        <p:nvSpPr>
          <p:cNvPr id="70666" name="TextBox 10">
            <a:extLst>
              <a:ext uri="{FF2B5EF4-FFF2-40B4-BE49-F238E27FC236}">
                <a16:creationId xmlns:a16="http://schemas.microsoft.com/office/drawing/2014/main" id="{862BBFAA-9817-458D-B4FE-DEFBE326E727}"/>
              </a:ext>
            </a:extLst>
          </p:cNvPr>
          <p:cNvSpPr txBox="1">
            <a:spLocks noChangeArrowheads="1"/>
          </p:cNvSpPr>
          <p:nvPr/>
        </p:nvSpPr>
        <p:spPr bwMode="auto">
          <a:xfrm>
            <a:off x="2687638" y="2746375"/>
            <a:ext cx="1581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200" i="1">
                <a:latin typeface="Century Gothic" panose="020B0502020202020204" pitchFamily="34" charset="0"/>
              </a:rPr>
              <a:t>Allowing ideas to bounce around in your mind without consciously focusing on it</a:t>
            </a:r>
          </a:p>
        </p:txBody>
      </p:sp>
      <p:sp>
        <p:nvSpPr>
          <p:cNvPr id="70667" name="TextBox 11">
            <a:extLst>
              <a:ext uri="{FF2B5EF4-FFF2-40B4-BE49-F238E27FC236}">
                <a16:creationId xmlns:a16="http://schemas.microsoft.com/office/drawing/2014/main" id="{E6321FA6-E368-42F3-9B1F-89F4AB06F01F}"/>
              </a:ext>
            </a:extLst>
          </p:cNvPr>
          <p:cNvSpPr txBox="1">
            <a:spLocks noChangeArrowheads="1"/>
          </p:cNvSpPr>
          <p:nvPr/>
        </p:nvSpPr>
        <p:spPr bwMode="auto">
          <a:xfrm>
            <a:off x="4268788" y="2754313"/>
            <a:ext cx="15827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200" i="1">
                <a:latin typeface="Century Gothic" panose="020B0502020202020204" pitchFamily="34" charset="0"/>
              </a:rPr>
              <a:t>Experiencing the moment when the problem makes sense and the idea clicks</a:t>
            </a:r>
          </a:p>
        </p:txBody>
      </p:sp>
      <p:sp>
        <p:nvSpPr>
          <p:cNvPr id="70668" name="TextBox 12">
            <a:extLst>
              <a:ext uri="{FF2B5EF4-FFF2-40B4-BE49-F238E27FC236}">
                <a16:creationId xmlns:a16="http://schemas.microsoft.com/office/drawing/2014/main" id="{44C6EDC3-C8B5-42D0-9BAC-97184D4318E5}"/>
              </a:ext>
            </a:extLst>
          </p:cNvPr>
          <p:cNvSpPr txBox="1">
            <a:spLocks noChangeArrowheads="1"/>
          </p:cNvSpPr>
          <p:nvPr/>
        </p:nvSpPr>
        <p:spPr bwMode="auto">
          <a:xfrm>
            <a:off x="5851525" y="2741613"/>
            <a:ext cx="1582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200" i="1">
                <a:latin typeface="Century Gothic" panose="020B0502020202020204" pitchFamily="34" charset="0"/>
              </a:rPr>
              <a:t>Taking time to make sure that the insight provides sufficient value to outweigh the various costs involved in implementation</a:t>
            </a:r>
          </a:p>
        </p:txBody>
      </p:sp>
      <p:sp>
        <p:nvSpPr>
          <p:cNvPr id="70669" name="TextBox 13">
            <a:extLst>
              <a:ext uri="{FF2B5EF4-FFF2-40B4-BE49-F238E27FC236}">
                <a16:creationId xmlns:a16="http://schemas.microsoft.com/office/drawing/2014/main" id="{B7FAAF8D-5A27-4148-8794-6F5D752A8554}"/>
              </a:ext>
            </a:extLst>
          </p:cNvPr>
          <p:cNvSpPr txBox="1">
            <a:spLocks noChangeArrowheads="1"/>
          </p:cNvSpPr>
          <p:nvPr/>
        </p:nvSpPr>
        <p:spPr bwMode="auto">
          <a:xfrm>
            <a:off x="7434263" y="2757488"/>
            <a:ext cx="1581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200" i="1">
                <a:latin typeface="Century Gothic" panose="020B0502020202020204" pitchFamily="34" charset="0"/>
              </a:rPr>
              <a:t>Creating a plan to implement the solution, and following through</a:t>
            </a:r>
          </a:p>
        </p:txBody>
      </p:sp>
      <p:sp>
        <p:nvSpPr>
          <p:cNvPr id="15" name="Oval 14">
            <a:extLst>
              <a:ext uri="{FF2B5EF4-FFF2-40B4-BE49-F238E27FC236}">
                <a16:creationId xmlns:a16="http://schemas.microsoft.com/office/drawing/2014/main" id="{A4F65975-7516-46C2-BB64-D3E046C8091E}"/>
              </a:ext>
            </a:extLst>
          </p:cNvPr>
          <p:cNvSpPr/>
          <p:nvPr/>
        </p:nvSpPr>
        <p:spPr>
          <a:xfrm>
            <a:off x="1666875" y="1417638"/>
            <a:ext cx="457200" cy="457200"/>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solidFill>
                  <a:schemeClr val="bg1"/>
                </a:solidFill>
                <a:effectLst>
                  <a:outerShdw blurRad="38100" dist="38100" dir="2700000" algn="tl">
                    <a:srgbClr val="000000">
                      <a:alpha val="43137"/>
                    </a:srgbClr>
                  </a:outerShdw>
                </a:effectLst>
                <a:latin typeface="Century Gothic" panose="020B0502020202020204" pitchFamily="34" charset="0"/>
                <a:sym typeface="Arial"/>
              </a:rPr>
              <a:t>1</a:t>
            </a:r>
          </a:p>
        </p:txBody>
      </p:sp>
      <p:sp>
        <p:nvSpPr>
          <p:cNvPr id="16" name="Oval 15">
            <a:extLst>
              <a:ext uri="{FF2B5EF4-FFF2-40B4-BE49-F238E27FC236}">
                <a16:creationId xmlns:a16="http://schemas.microsoft.com/office/drawing/2014/main" id="{55261E6F-DAD8-4B47-8A2A-57ED305F29A4}"/>
              </a:ext>
            </a:extLst>
          </p:cNvPr>
          <p:cNvSpPr/>
          <p:nvPr/>
        </p:nvSpPr>
        <p:spPr>
          <a:xfrm>
            <a:off x="3249613" y="1417638"/>
            <a:ext cx="457200" cy="457200"/>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solidFill>
                  <a:schemeClr val="bg1"/>
                </a:solidFill>
                <a:effectLst>
                  <a:outerShdw blurRad="38100" dist="38100" dir="2700000" algn="tl">
                    <a:srgbClr val="000000">
                      <a:alpha val="43137"/>
                    </a:srgbClr>
                  </a:outerShdw>
                </a:effectLst>
                <a:latin typeface="Century Gothic" panose="020B0502020202020204" pitchFamily="34" charset="0"/>
                <a:sym typeface="Arial"/>
              </a:rPr>
              <a:t>2</a:t>
            </a:r>
          </a:p>
        </p:txBody>
      </p:sp>
      <p:sp>
        <p:nvSpPr>
          <p:cNvPr id="17" name="Oval 16">
            <a:extLst>
              <a:ext uri="{FF2B5EF4-FFF2-40B4-BE49-F238E27FC236}">
                <a16:creationId xmlns:a16="http://schemas.microsoft.com/office/drawing/2014/main" id="{F42C5109-79CE-4669-B440-B9769B8E775C}"/>
              </a:ext>
            </a:extLst>
          </p:cNvPr>
          <p:cNvSpPr/>
          <p:nvPr/>
        </p:nvSpPr>
        <p:spPr>
          <a:xfrm>
            <a:off x="4760913" y="1420813"/>
            <a:ext cx="457200" cy="457200"/>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solidFill>
                  <a:schemeClr val="bg1"/>
                </a:solidFill>
                <a:effectLst>
                  <a:outerShdw blurRad="38100" dist="38100" dir="2700000" algn="tl">
                    <a:srgbClr val="000000">
                      <a:alpha val="43137"/>
                    </a:srgbClr>
                  </a:outerShdw>
                </a:effectLst>
                <a:latin typeface="Century Gothic" panose="020B0502020202020204" pitchFamily="34" charset="0"/>
                <a:sym typeface="Arial"/>
              </a:rPr>
              <a:t>3</a:t>
            </a:r>
          </a:p>
        </p:txBody>
      </p:sp>
      <p:sp>
        <p:nvSpPr>
          <p:cNvPr id="18" name="Oval 17">
            <a:extLst>
              <a:ext uri="{FF2B5EF4-FFF2-40B4-BE49-F238E27FC236}">
                <a16:creationId xmlns:a16="http://schemas.microsoft.com/office/drawing/2014/main" id="{768A62BD-4A13-4E1C-B87B-805E1B67A745}"/>
              </a:ext>
            </a:extLst>
          </p:cNvPr>
          <p:cNvSpPr/>
          <p:nvPr/>
        </p:nvSpPr>
        <p:spPr>
          <a:xfrm>
            <a:off x="6413500" y="1417638"/>
            <a:ext cx="457200" cy="457200"/>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solidFill>
                  <a:schemeClr val="bg1"/>
                </a:solidFill>
                <a:effectLst>
                  <a:outerShdw blurRad="38100" dist="38100" dir="2700000" algn="tl">
                    <a:srgbClr val="000000">
                      <a:alpha val="43137"/>
                    </a:srgbClr>
                  </a:outerShdw>
                </a:effectLst>
                <a:latin typeface="Century Gothic" panose="020B0502020202020204" pitchFamily="34" charset="0"/>
                <a:sym typeface="Arial"/>
              </a:rPr>
              <a:t>4</a:t>
            </a:r>
          </a:p>
        </p:txBody>
      </p:sp>
      <p:sp>
        <p:nvSpPr>
          <p:cNvPr id="19" name="Oval 18">
            <a:extLst>
              <a:ext uri="{FF2B5EF4-FFF2-40B4-BE49-F238E27FC236}">
                <a16:creationId xmlns:a16="http://schemas.microsoft.com/office/drawing/2014/main" id="{0BB4252F-1A2A-4C8C-B5D0-F6DC047379F0}"/>
              </a:ext>
            </a:extLst>
          </p:cNvPr>
          <p:cNvSpPr/>
          <p:nvPr/>
        </p:nvSpPr>
        <p:spPr>
          <a:xfrm>
            <a:off x="7996238" y="1417638"/>
            <a:ext cx="457200" cy="457200"/>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solidFill>
                  <a:schemeClr val="bg1"/>
                </a:solidFill>
                <a:effectLst>
                  <a:outerShdw blurRad="38100" dist="38100" dir="2700000" algn="tl">
                    <a:srgbClr val="000000">
                      <a:alpha val="43137"/>
                    </a:srgbClr>
                  </a:outerShdw>
                </a:effectLst>
                <a:latin typeface="Century Gothic" panose="020B0502020202020204" pitchFamily="34" charset="0"/>
                <a:sym typeface="Arial"/>
              </a:rPr>
              <a:t>5</a:t>
            </a:r>
          </a:p>
        </p:txBody>
      </p:sp>
      <p:sp>
        <p:nvSpPr>
          <p:cNvPr id="70675" name="TextBox 19">
            <a:extLst>
              <a:ext uri="{FF2B5EF4-FFF2-40B4-BE49-F238E27FC236}">
                <a16:creationId xmlns:a16="http://schemas.microsoft.com/office/drawing/2014/main" id="{806D05EA-6574-45E3-BA12-CF1B9FCD8B96}"/>
              </a:ext>
            </a:extLst>
          </p:cNvPr>
          <p:cNvSpPr txBox="1">
            <a:spLocks noChangeArrowheads="1"/>
          </p:cNvSpPr>
          <p:nvPr/>
        </p:nvSpPr>
        <p:spPr bwMode="auto">
          <a:xfrm>
            <a:off x="2652713" y="4697413"/>
            <a:ext cx="4814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000" i="1">
                <a:latin typeface="Century Gothic" panose="020B0502020202020204" pitchFamily="34" charset="0"/>
              </a:rPr>
              <a:t>Based on the well-researched book "Creativity“ by Mihaly Csikszentmihalyi </a:t>
            </a:r>
          </a:p>
        </p:txBody>
      </p:sp>
    </p:spTree>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2706" name="Slide Number Placeholder 1">
            <a:extLst>
              <a:ext uri="{FF2B5EF4-FFF2-40B4-BE49-F238E27FC236}">
                <a16:creationId xmlns:a16="http://schemas.microsoft.com/office/drawing/2014/main" id="{4620E5B6-42C7-485C-9796-60C86BDDB46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FCA56452-CF8F-48A5-8CDE-47C3EFA904A0}" type="slidenum">
              <a:rPr lang="en-US" altLang="en-US" smtClean="0"/>
              <a:pPr/>
              <a:t>29</a:t>
            </a:fld>
            <a:endParaRPr lang="en-US" altLang="en-US"/>
          </a:p>
        </p:txBody>
      </p:sp>
      <p:sp>
        <p:nvSpPr>
          <p:cNvPr id="72707" name="TextBox 3">
            <a:extLst>
              <a:ext uri="{FF2B5EF4-FFF2-40B4-BE49-F238E27FC236}">
                <a16:creationId xmlns:a16="http://schemas.microsoft.com/office/drawing/2014/main" id="{A1DCB76C-890D-4B6F-BB2F-5F840EF40363}"/>
              </a:ext>
            </a:extLst>
          </p:cNvPr>
          <p:cNvSpPr txBox="1">
            <a:spLocks noChangeArrowheads="1"/>
          </p:cNvSpPr>
          <p:nvPr/>
        </p:nvSpPr>
        <p:spPr bwMode="auto">
          <a:xfrm>
            <a:off x="2138363" y="3551238"/>
            <a:ext cx="518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800">
                <a:latin typeface="Century Gothic" panose="020B0502020202020204" pitchFamily="34" charset="0"/>
              </a:rPr>
              <a:t>Cut this cake into 8 equal pieces with the condition that you cannot make more than 3 cuts. </a:t>
            </a:r>
          </a:p>
        </p:txBody>
      </p:sp>
      <p:sp>
        <p:nvSpPr>
          <p:cNvPr id="5" name="Oval 4">
            <a:extLst>
              <a:ext uri="{FF2B5EF4-FFF2-40B4-BE49-F238E27FC236}">
                <a16:creationId xmlns:a16="http://schemas.microsoft.com/office/drawing/2014/main" id="{33FA46A2-EF08-459A-BB4F-E94657F0E50D}"/>
              </a:ext>
            </a:extLst>
          </p:cNvPr>
          <p:cNvSpPr/>
          <p:nvPr/>
        </p:nvSpPr>
        <p:spPr>
          <a:xfrm>
            <a:off x="7489825" y="133350"/>
            <a:ext cx="1582738" cy="147002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kern="0" dirty="0">
                <a:solidFill>
                  <a:schemeClr val="tx1"/>
                </a:solidFill>
                <a:latin typeface="Century Gothic" panose="020B0502020202020204" pitchFamily="34" charset="0"/>
                <a:sym typeface="Arial"/>
              </a:rPr>
              <a:t>Group Activity</a:t>
            </a:r>
          </a:p>
        </p:txBody>
      </p:sp>
      <p:sp>
        <p:nvSpPr>
          <p:cNvPr id="72709" name="TextBox 5">
            <a:extLst>
              <a:ext uri="{FF2B5EF4-FFF2-40B4-BE49-F238E27FC236}">
                <a16:creationId xmlns:a16="http://schemas.microsoft.com/office/drawing/2014/main" id="{1DC10485-FA74-456B-88CC-98C15F08354B}"/>
              </a:ext>
            </a:extLst>
          </p:cNvPr>
          <p:cNvSpPr txBox="1">
            <a:spLocks noChangeArrowheads="1"/>
          </p:cNvSpPr>
          <p:nvPr/>
        </p:nvSpPr>
        <p:spPr bwMode="auto">
          <a:xfrm>
            <a:off x="3614738" y="134938"/>
            <a:ext cx="2230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b="1">
                <a:latin typeface="Century Gothic" panose="020B0502020202020204" pitchFamily="34" charset="0"/>
              </a:rPr>
              <a:t>Cut The Cake</a:t>
            </a:r>
          </a:p>
        </p:txBody>
      </p:sp>
      <p:pic>
        <p:nvPicPr>
          <p:cNvPr id="72710" name="Picture 6">
            <a:extLst>
              <a:ext uri="{FF2B5EF4-FFF2-40B4-BE49-F238E27FC236}">
                <a16:creationId xmlns:a16="http://schemas.microsoft.com/office/drawing/2014/main" id="{3D282CE4-59EB-4A06-8F56-EABEFA2806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731838"/>
            <a:ext cx="43862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hape 244">
            <a:extLst>
              <a:ext uri="{FF2B5EF4-FFF2-40B4-BE49-F238E27FC236}">
                <a16:creationId xmlns:a16="http://schemas.microsoft.com/office/drawing/2014/main" id="{6AF5C5A8-7B70-4670-9A75-EFB5247E90E2}"/>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b="1">
                <a:solidFill>
                  <a:srgbClr val="FFFFFF"/>
                </a:solidFill>
                <a:cs typeface="Arial" panose="020B0604020202020204" pitchFamily="34" charset="0"/>
                <a:sym typeface="Dosis" panose="020B0604020202020204" charset="0"/>
              </a:rPr>
              <a:t>Building Blocks: Strategic Thinking</a:t>
            </a:r>
          </a:p>
        </p:txBody>
      </p:sp>
      <p:sp>
        <p:nvSpPr>
          <p:cNvPr id="20483" name="Shape 245">
            <a:extLst>
              <a:ext uri="{FF2B5EF4-FFF2-40B4-BE49-F238E27FC236}">
                <a16:creationId xmlns:a16="http://schemas.microsoft.com/office/drawing/2014/main" id="{E2701171-A67B-49FB-9736-31284A9E839B}"/>
              </a:ext>
            </a:extLst>
          </p:cNvPr>
          <p:cNvSpPr>
            <a:spLocks noChangeArrowheads="1"/>
          </p:cNvSpPr>
          <p:nvPr/>
        </p:nvSpPr>
        <p:spPr bwMode="auto">
          <a:xfrm>
            <a:off x="2630488" y="2679700"/>
            <a:ext cx="1982787" cy="1182688"/>
          </a:xfrm>
          <a:prstGeom prst="chevron">
            <a:avLst>
              <a:gd name="adj" fmla="val 25481"/>
            </a:avLst>
          </a:prstGeom>
          <a:solidFill>
            <a:srgbClr val="333333"/>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Roboto" panose="02000000000000000000" pitchFamily="2" charset="0"/>
                <a:sym typeface="Roboto" panose="02000000000000000000" pitchFamily="2" charset="0"/>
              </a:rPr>
              <a:t>Creative Thinking</a:t>
            </a:r>
          </a:p>
        </p:txBody>
      </p:sp>
      <p:sp>
        <p:nvSpPr>
          <p:cNvPr id="20484" name="Shape 247">
            <a:extLst>
              <a:ext uri="{FF2B5EF4-FFF2-40B4-BE49-F238E27FC236}">
                <a16:creationId xmlns:a16="http://schemas.microsoft.com/office/drawing/2014/main" id="{75928ECA-2BCC-4F47-9586-4D58CFA688E2}"/>
              </a:ext>
            </a:extLst>
          </p:cNvPr>
          <p:cNvSpPr>
            <a:spLocks noChangeArrowheads="1"/>
          </p:cNvSpPr>
          <p:nvPr/>
        </p:nvSpPr>
        <p:spPr bwMode="auto">
          <a:xfrm>
            <a:off x="4333875" y="2679700"/>
            <a:ext cx="1982788" cy="1182688"/>
          </a:xfrm>
          <a:prstGeom prst="chevron">
            <a:avLst>
              <a:gd name="adj" fmla="val 25481"/>
            </a:avLst>
          </a:prstGeom>
          <a:solidFill>
            <a:srgbClr val="222222"/>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Roboto" panose="02000000000000000000" pitchFamily="2" charset="0"/>
                <a:sym typeface="Roboto" panose="02000000000000000000" pitchFamily="2" charset="0"/>
              </a:rPr>
              <a:t>Critical Thinking</a:t>
            </a:r>
          </a:p>
        </p:txBody>
      </p:sp>
      <p:sp>
        <p:nvSpPr>
          <p:cNvPr id="20485" name="Shape 248">
            <a:extLst>
              <a:ext uri="{FF2B5EF4-FFF2-40B4-BE49-F238E27FC236}">
                <a16:creationId xmlns:a16="http://schemas.microsoft.com/office/drawing/2014/main" id="{DA9DD658-419C-472D-827B-33AF52F19831}"/>
              </a:ext>
            </a:extLst>
          </p:cNvPr>
          <p:cNvSpPr>
            <a:spLocks noChangeArrowheads="1"/>
          </p:cNvSpPr>
          <p:nvPr/>
        </p:nvSpPr>
        <p:spPr bwMode="auto">
          <a:xfrm>
            <a:off x="6316663" y="3590925"/>
            <a:ext cx="1982787" cy="1182688"/>
          </a:xfrm>
          <a:prstGeom prst="chevron">
            <a:avLst>
              <a:gd name="adj" fmla="val 25481"/>
            </a:avLst>
          </a:prstGeom>
          <a:solidFill>
            <a:srgbClr val="1D1D1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Roboto" panose="02000000000000000000" pitchFamily="2" charset="0"/>
                <a:sym typeface="Roboto" panose="02000000000000000000" pitchFamily="2" charset="0"/>
              </a:rPr>
              <a:t>Business Analysis Tools</a:t>
            </a:r>
          </a:p>
        </p:txBody>
      </p:sp>
      <p:sp>
        <p:nvSpPr>
          <p:cNvPr id="20486" name="Shape 245">
            <a:extLst>
              <a:ext uri="{FF2B5EF4-FFF2-40B4-BE49-F238E27FC236}">
                <a16:creationId xmlns:a16="http://schemas.microsoft.com/office/drawing/2014/main" id="{99E3C30C-1988-452D-BC40-C3BB6A0C31EE}"/>
              </a:ext>
            </a:extLst>
          </p:cNvPr>
          <p:cNvSpPr>
            <a:spLocks noChangeArrowheads="1"/>
          </p:cNvSpPr>
          <p:nvPr/>
        </p:nvSpPr>
        <p:spPr bwMode="auto">
          <a:xfrm>
            <a:off x="995363" y="1417638"/>
            <a:ext cx="1982787" cy="1182687"/>
          </a:xfrm>
          <a:prstGeom prst="chevron">
            <a:avLst>
              <a:gd name="adj" fmla="val 25481"/>
            </a:avLst>
          </a:prstGeom>
          <a:solidFill>
            <a:srgbClr val="333333"/>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600" b="1" dirty="0">
                <a:solidFill>
                  <a:schemeClr val="bg1"/>
                </a:solidFill>
                <a:effectLst>
                  <a:outerShdw blurRad="38100" dist="38100" dir="2700000" algn="tl">
                    <a:srgbClr val="000000">
                      <a:alpha val="43137"/>
                    </a:srgbClr>
                  </a:outerShdw>
                </a:effectLst>
                <a:latin typeface="Century Gothic" panose="020B0502020202020204" pitchFamily="34" charset="0"/>
                <a:cs typeface="Roboto" panose="02000000000000000000" pitchFamily="2" charset="0"/>
                <a:sym typeface="Roboto" panose="02000000000000000000" pitchFamily="2" charset="0"/>
              </a:rPr>
              <a:t>What is Strategic Thinking</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arn(outVertical)">
                                      <p:cBhvr>
                                        <p:cTn id="7" dur="5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 calcmode="lin" valueType="num">
                                      <p:cBhvr additive="base">
                                        <p:cTn id="12" dur="500" fill="hold"/>
                                        <p:tgtEl>
                                          <p:spTgt spid="20483"/>
                                        </p:tgtEl>
                                        <p:attrNameLst>
                                          <p:attrName>ppt_x</p:attrName>
                                        </p:attrNameLst>
                                      </p:cBhvr>
                                      <p:tavLst>
                                        <p:tav tm="0">
                                          <p:val>
                                            <p:strVal val="0-#ppt_w/2"/>
                                          </p:val>
                                        </p:tav>
                                        <p:tav tm="100000">
                                          <p:val>
                                            <p:strVal val="#ppt_x"/>
                                          </p:val>
                                        </p:tav>
                                      </p:tavLst>
                                    </p:anim>
                                    <p:anim calcmode="lin" valueType="num">
                                      <p:cBhvr additive="base">
                                        <p:cTn id="13"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484"/>
                                        </p:tgtEl>
                                        <p:attrNameLst>
                                          <p:attrName>style.visibility</p:attrName>
                                        </p:attrNameLst>
                                      </p:cBhvr>
                                      <p:to>
                                        <p:strVal val="visible"/>
                                      </p:to>
                                    </p:set>
                                    <p:anim calcmode="lin" valueType="num">
                                      <p:cBhvr additive="base">
                                        <p:cTn id="18" dur="500" fill="hold"/>
                                        <p:tgtEl>
                                          <p:spTgt spid="20484"/>
                                        </p:tgtEl>
                                        <p:attrNameLst>
                                          <p:attrName>ppt_x</p:attrName>
                                        </p:attrNameLst>
                                      </p:cBhvr>
                                      <p:tavLst>
                                        <p:tav tm="0">
                                          <p:val>
                                            <p:strVal val="0-#ppt_w/2"/>
                                          </p:val>
                                        </p:tav>
                                        <p:tav tm="100000">
                                          <p:val>
                                            <p:strVal val="#ppt_x"/>
                                          </p:val>
                                        </p:tav>
                                      </p:tavLst>
                                    </p:anim>
                                    <p:anim calcmode="lin" valueType="num">
                                      <p:cBhvr additive="base">
                                        <p:cTn id="19"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485"/>
                                        </p:tgtEl>
                                        <p:attrNameLst>
                                          <p:attrName>style.visibility</p:attrName>
                                        </p:attrNameLst>
                                      </p:cBhvr>
                                      <p:to>
                                        <p:strVal val="visible"/>
                                      </p:to>
                                    </p:set>
                                    <p:anim calcmode="lin" valueType="num">
                                      <p:cBhvr additive="base">
                                        <p:cTn id="24" dur="500" fill="hold"/>
                                        <p:tgtEl>
                                          <p:spTgt spid="20485"/>
                                        </p:tgtEl>
                                        <p:attrNameLst>
                                          <p:attrName>ppt_x</p:attrName>
                                        </p:attrNameLst>
                                      </p:cBhvr>
                                      <p:tavLst>
                                        <p:tav tm="0">
                                          <p:val>
                                            <p:strVal val="0-#ppt_w/2"/>
                                          </p:val>
                                        </p:tav>
                                        <p:tav tm="100000">
                                          <p:val>
                                            <p:strVal val="#ppt_x"/>
                                          </p:val>
                                        </p:tav>
                                      </p:tavLst>
                                    </p:anim>
                                    <p:anim calcmode="lin" valueType="num">
                                      <p:cBhvr additive="base">
                                        <p:cTn id="25"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P spid="20485" grpId="0" animBg="1"/>
      <p:bldP spid="2048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4754" name="Slide Number Placeholder 1">
            <a:extLst>
              <a:ext uri="{FF2B5EF4-FFF2-40B4-BE49-F238E27FC236}">
                <a16:creationId xmlns:a16="http://schemas.microsoft.com/office/drawing/2014/main" id="{472B2150-2730-4F6E-A9C0-7AD7ED5F49D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C8A0617-B5BE-4CCE-8445-1021E6AAB0FC}" type="slidenum">
              <a:rPr lang="en-US" altLang="en-US" smtClean="0"/>
              <a:pPr/>
              <a:t>30</a:t>
            </a:fld>
            <a:endParaRPr lang="en-US" altLang="en-US"/>
          </a:p>
        </p:txBody>
      </p:sp>
      <p:pic>
        <p:nvPicPr>
          <p:cNvPr id="74755" name="Picture 2">
            <a:extLst>
              <a:ext uri="{FF2B5EF4-FFF2-40B4-BE49-F238E27FC236}">
                <a16:creationId xmlns:a16="http://schemas.microsoft.com/office/drawing/2014/main" id="{D21E1250-36C7-43C9-9849-D487BD9883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9075" y="731838"/>
            <a:ext cx="50387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3">
            <a:extLst>
              <a:ext uri="{FF2B5EF4-FFF2-40B4-BE49-F238E27FC236}">
                <a16:creationId xmlns:a16="http://schemas.microsoft.com/office/drawing/2014/main" id="{AD63F038-68FC-4A59-AF56-04653F38C37B}"/>
              </a:ext>
            </a:extLst>
          </p:cNvPr>
          <p:cNvSpPr txBox="1">
            <a:spLocks noChangeArrowheads="1"/>
          </p:cNvSpPr>
          <p:nvPr/>
        </p:nvSpPr>
        <p:spPr bwMode="auto">
          <a:xfrm>
            <a:off x="1970088" y="365125"/>
            <a:ext cx="24177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400" b="1">
                <a:latin typeface="Century Gothic" panose="020B0502020202020204" pitchFamily="34" charset="0"/>
              </a:rPr>
              <a:t>Toothpick Challenge</a:t>
            </a:r>
          </a:p>
        </p:txBody>
      </p:sp>
      <p:sp>
        <p:nvSpPr>
          <p:cNvPr id="74757" name="TextBox 4">
            <a:extLst>
              <a:ext uri="{FF2B5EF4-FFF2-40B4-BE49-F238E27FC236}">
                <a16:creationId xmlns:a16="http://schemas.microsoft.com/office/drawing/2014/main" id="{B7171017-29A6-4326-A9D7-C0D0BFD064FB}"/>
              </a:ext>
            </a:extLst>
          </p:cNvPr>
          <p:cNvSpPr txBox="1">
            <a:spLocks noChangeArrowheads="1"/>
          </p:cNvSpPr>
          <p:nvPr/>
        </p:nvSpPr>
        <p:spPr bwMode="auto">
          <a:xfrm>
            <a:off x="2687638" y="3952875"/>
            <a:ext cx="518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800">
                <a:latin typeface="Century Gothic" panose="020B0502020202020204" pitchFamily="34" charset="0"/>
              </a:rPr>
              <a:t>You get 6 toothpicks each.</a:t>
            </a:r>
          </a:p>
          <a:p>
            <a:pPr algn="ctr" eaLnBrk="1" hangingPunct="1"/>
            <a:r>
              <a:rPr lang="en-US" altLang="en-US" sz="1800">
                <a:latin typeface="Century Gothic" panose="020B0502020202020204" pitchFamily="34" charset="0"/>
              </a:rPr>
              <a:t>Create 4 triangles with the toothpicks.</a:t>
            </a:r>
          </a:p>
        </p:txBody>
      </p:sp>
      <p:sp>
        <p:nvSpPr>
          <p:cNvPr id="6" name="Oval 5">
            <a:extLst>
              <a:ext uri="{FF2B5EF4-FFF2-40B4-BE49-F238E27FC236}">
                <a16:creationId xmlns:a16="http://schemas.microsoft.com/office/drawing/2014/main" id="{7A578572-7CCF-4F29-8943-3416021113E0}"/>
              </a:ext>
            </a:extLst>
          </p:cNvPr>
          <p:cNvSpPr/>
          <p:nvPr/>
        </p:nvSpPr>
        <p:spPr>
          <a:xfrm>
            <a:off x="7181850" y="123825"/>
            <a:ext cx="1879600" cy="16017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kern="0" dirty="0">
                <a:solidFill>
                  <a:schemeClr val="tx1"/>
                </a:solidFill>
                <a:latin typeface="Century Gothic" panose="020B0502020202020204" pitchFamily="34" charset="0"/>
                <a:sym typeface="Arial"/>
              </a:rPr>
              <a:t>Individual</a:t>
            </a:r>
          </a:p>
          <a:p>
            <a:pPr algn="ctr" eaLnBrk="1" fontAlgn="auto" hangingPunct="1">
              <a:spcBef>
                <a:spcPts val="0"/>
              </a:spcBef>
              <a:spcAft>
                <a:spcPts val="0"/>
              </a:spcAft>
              <a:defRPr/>
            </a:pPr>
            <a:r>
              <a:rPr lang="en-US" sz="1800" kern="0" dirty="0">
                <a:solidFill>
                  <a:schemeClr val="tx1"/>
                </a:solidFill>
                <a:latin typeface="Century Gothic" panose="020B0502020202020204" pitchFamily="34" charset="0"/>
                <a:sym typeface="Arial"/>
              </a:rPr>
              <a:t>Activity</a:t>
            </a:r>
          </a:p>
        </p:txBody>
      </p:sp>
    </p:spTree>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6802" name="Slide Number Placeholder 1">
            <a:extLst>
              <a:ext uri="{FF2B5EF4-FFF2-40B4-BE49-F238E27FC236}">
                <a16:creationId xmlns:a16="http://schemas.microsoft.com/office/drawing/2014/main" id="{E451B7BD-61A8-414F-B27D-7E619E1BFDC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5C1DA0-0F60-475F-80EF-340697B7CDA2}" type="slidenum">
              <a:rPr lang="en-US" altLang="en-US" smtClean="0"/>
              <a:pPr/>
              <a:t>31</a:t>
            </a:fld>
            <a:endParaRPr lang="en-US" altLang="en-US"/>
          </a:p>
        </p:txBody>
      </p:sp>
      <p:sp>
        <p:nvSpPr>
          <p:cNvPr id="76803" name="TextBox 3">
            <a:extLst>
              <a:ext uri="{FF2B5EF4-FFF2-40B4-BE49-F238E27FC236}">
                <a16:creationId xmlns:a16="http://schemas.microsoft.com/office/drawing/2014/main" id="{08431593-6925-4BEE-912C-DA70178D7BA5}"/>
              </a:ext>
            </a:extLst>
          </p:cNvPr>
          <p:cNvSpPr txBox="1">
            <a:spLocks noChangeArrowheads="1"/>
          </p:cNvSpPr>
          <p:nvPr/>
        </p:nvSpPr>
        <p:spPr bwMode="auto">
          <a:xfrm>
            <a:off x="1317625" y="315913"/>
            <a:ext cx="2416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400" b="1">
                <a:latin typeface="Century Gothic" panose="020B0502020202020204" pitchFamily="34" charset="0"/>
              </a:rPr>
              <a:t>9 Dots Challenge</a:t>
            </a:r>
          </a:p>
        </p:txBody>
      </p:sp>
      <p:sp>
        <p:nvSpPr>
          <p:cNvPr id="76804" name="TextBox 4">
            <a:extLst>
              <a:ext uri="{FF2B5EF4-FFF2-40B4-BE49-F238E27FC236}">
                <a16:creationId xmlns:a16="http://schemas.microsoft.com/office/drawing/2014/main" id="{EA02E284-E92A-447C-9305-879377C366D4}"/>
              </a:ext>
            </a:extLst>
          </p:cNvPr>
          <p:cNvSpPr txBox="1">
            <a:spLocks noChangeArrowheads="1"/>
          </p:cNvSpPr>
          <p:nvPr/>
        </p:nvSpPr>
        <p:spPr bwMode="auto">
          <a:xfrm>
            <a:off x="1481138" y="3643313"/>
            <a:ext cx="6596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fontAlgn="b" hangingPunct="1"/>
            <a:r>
              <a:rPr lang="en-US" altLang="en-US" sz="1800">
                <a:latin typeface="Century Gothic" panose="020B0502020202020204" pitchFamily="34" charset="0"/>
              </a:rPr>
              <a:t>Join all nine dots by drawing no more than 4 straight lines. The straight lines must be continuous – i.e. you must not lift your pen /pencil from the paper once you start drawing. </a:t>
            </a:r>
            <a:endParaRPr lang="en-US" altLang="en-US" sz="3200"/>
          </a:p>
        </p:txBody>
      </p:sp>
      <p:sp>
        <p:nvSpPr>
          <p:cNvPr id="6" name="Oval 5">
            <a:extLst>
              <a:ext uri="{FF2B5EF4-FFF2-40B4-BE49-F238E27FC236}">
                <a16:creationId xmlns:a16="http://schemas.microsoft.com/office/drawing/2014/main" id="{617F6620-6154-404F-A6B6-C0F1D3EDA29E}"/>
              </a:ext>
            </a:extLst>
          </p:cNvPr>
          <p:cNvSpPr/>
          <p:nvPr/>
        </p:nvSpPr>
        <p:spPr>
          <a:xfrm>
            <a:off x="7181850" y="123825"/>
            <a:ext cx="1879600" cy="16017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kern="0" dirty="0">
                <a:solidFill>
                  <a:schemeClr val="tx1"/>
                </a:solidFill>
                <a:latin typeface="Century Gothic" panose="020B0502020202020204" pitchFamily="34" charset="0"/>
                <a:sym typeface="Arial"/>
              </a:rPr>
              <a:t>Individual</a:t>
            </a:r>
          </a:p>
          <a:p>
            <a:pPr algn="ctr" eaLnBrk="1" fontAlgn="auto" hangingPunct="1">
              <a:spcBef>
                <a:spcPts val="0"/>
              </a:spcBef>
              <a:spcAft>
                <a:spcPts val="0"/>
              </a:spcAft>
              <a:defRPr/>
            </a:pPr>
            <a:r>
              <a:rPr lang="en-US" sz="1800" kern="0" dirty="0">
                <a:solidFill>
                  <a:schemeClr val="tx1"/>
                </a:solidFill>
                <a:latin typeface="Century Gothic" panose="020B0502020202020204" pitchFamily="34" charset="0"/>
                <a:sym typeface="Arial"/>
              </a:rPr>
              <a:t>Activity</a:t>
            </a:r>
          </a:p>
        </p:txBody>
      </p:sp>
      <p:grpSp>
        <p:nvGrpSpPr>
          <p:cNvPr id="76806" name="Group 18">
            <a:extLst>
              <a:ext uri="{FF2B5EF4-FFF2-40B4-BE49-F238E27FC236}">
                <a16:creationId xmlns:a16="http://schemas.microsoft.com/office/drawing/2014/main" id="{CB123AAA-CF50-43E1-95E6-2D350CEE85AB}"/>
              </a:ext>
            </a:extLst>
          </p:cNvPr>
          <p:cNvGrpSpPr>
            <a:grpSpLocks/>
          </p:cNvGrpSpPr>
          <p:nvPr/>
        </p:nvGrpSpPr>
        <p:grpSpPr bwMode="auto">
          <a:xfrm>
            <a:off x="3733800" y="923925"/>
            <a:ext cx="2319338" cy="2449513"/>
            <a:chOff x="3733922" y="924674"/>
            <a:chExt cx="2318535" cy="2449285"/>
          </a:xfrm>
        </p:grpSpPr>
        <p:sp>
          <p:nvSpPr>
            <p:cNvPr id="17" name="Rectangle 16">
              <a:extLst>
                <a:ext uri="{FF2B5EF4-FFF2-40B4-BE49-F238E27FC236}">
                  <a16:creationId xmlns:a16="http://schemas.microsoft.com/office/drawing/2014/main" id="{33AB9D0F-E526-4F6F-9767-72E3CEFF2AF4}"/>
                </a:ext>
              </a:extLst>
            </p:cNvPr>
            <p:cNvSpPr/>
            <p:nvPr/>
          </p:nvSpPr>
          <p:spPr>
            <a:xfrm>
              <a:off x="3733922" y="924674"/>
              <a:ext cx="2318535" cy="24492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sp>
          <p:nvSpPr>
            <p:cNvPr id="7" name="Oval 6">
              <a:extLst>
                <a:ext uri="{FF2B5EF4-FFF2-40B4-BE49-F238E27FC236}">
                  <a16:creationId xmlns:a16="http://schemas.microsoft.com/office/drawing/2014/main" id="{29276D98-5493-4F61-B23C-87015B4FF28A}"/>
                </a:ext>
              </a:extLst>
            </p:cNvPr>
            <p:cNvSpPr/>
            <p:nvPr/>
          </p:nvSpPr>
          <p:spPr>
            <a:xfrm>
              <a:off x="4125899" y="1167539"/>
              <a:ext cx="274542" cy="274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chemeClr val="tx1"/>
                </a:solidFill>
                <a:sym typeface="Arial"/>
              </a:endParaRPr>
            </a:p>
          </p:txBody>
        </p:sp>
        <p:sp>
          <p:nvSpPr>
            <p:cNvPr id="8" name="Oval 7">
              <a:extLst>
                <a:ext uri="{FF2B5EF4-FFF2-40B4-BE49-F238E27FC236}">
                  <a16:creationId xmlns:a16="http://schemas.microsoft.com/office/drawing/2014/main" id="{DBC5CF4B-ABE3-4C57-8209-CD64B28DE259}"/>
                </a:ext>
              </a:extLst>
            </p:cNvPr>
            <p:cNvSpPr/>
            <p:nvPr/>
          </p:nvSpPr>
          <p:spPr>
            <a:xfrm>
              <a:off x="4790831" y="1167539"/>
              <a:ext cx="274543" cy="274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chemeClr val="tx1"/>
                </a:solidFill>
                <a:sym typeface="Arial"/>
              </a:endParaRPr>
            </a:p>
          </p:txBody>
        </p:sp>
        <p:sp>
          <p:nvSpPr>
            <p:cNvPr id="9" name="Oval 8">
              <a:extLst>
                <a:ext uri="{FF2B5EF4-FFF2-40B4-BE49-F238E27FC236}">
                  <a16:creationId xmlns:a16="http://schemas.microsoft.com/office/drawing/2014/main" id="{BBEC977C-A879-4C25-A2A2-A4E1D9994AE4}"/>
                </a:ext>
              </a:extLst>
            </p:cNvPr>
            <p:cNvSpPr/>
            <p:nvPr/>
          </p:nvSpPr>
          <p:spPr>
            <a:xfrm>
              <a:off x="5455764" y="1167539"/>
              <a:ext cx="274542" cy="274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chemeClr val="tx1"/>
                </a:solidFill>
                <a:sym typeface="Arial"/>
              </a:endParaRPr>
            </a:p>
          </p:txBody>
        </p:sp>
        <p:sp>
          <p:nvSpPr>
            <p:cNvPr id="10" name="Oval 9">
              <a:extLst>
                <a:ext uri="{FF2B5EF4-FFF2-40B4-BE49-F238E27FC236}">
                  <a16:creationId xmlns:a16="http://schemas.microsoft.com/office/drawing/2014/main" id="{CAB8F0A6-8B3C-408C-A5CE-AFEBF33F23F0}"/>
                </a:ext>
              </a:extLst>
            </p:cNvPr>
            <p:cNvSpPr/>
            <p:nvPr/>
          </p:nvSpPr>
          <p:spPr>
            <a:xfrm>
              <a:off x="4125899" y="1997724"/>
              <a:ext cx="274542" cy="2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chemeClr val="tx1"/>
                </a:solidFill>
                <a:sym typeface="Arial"/>
              </a:endParaRPr>
            </a:p>
          </p:txBody>
        </p:sp>
        <p:sp>
          <p:nvSpPr>
            <p:cNvPr id="11" name="Oval 10">
              <a:extLst>
                <a:ext uri="{FF2B5EF4-FFF2-40B4-BE49-F238E27FC236}">
                  <a16:creationId xmlns:a16="http://schemas.microsoft.com/office/drawing/2014/main" id="{DB60296A-16EA-4D87-89DF-98322C535D6A}"/>
                </a:ext>
              </a:extLst>
            </p:cNvPr>
            <p:cNvSpPr/>
            <p:nvPr/>
          </p:nvSpPr>
          <p:spPr>
            <a:xfrm>
              <a:off x="4781309" y="1997724"/>
              <a:ext cx="274543" cy="2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chemeClr val="tx1"/>
                </a:solidFill>
                <a:sym typeface="Arial"/>
              </a:endParaRPr>
            </a:p>
          </p:txBody>
        </p:sp>
        <p:sp>
          <p:nvSpPr>
            <p:cNvPr id="12" name="Oval 11">
              <a:extLst>
                <a:ext uri="{FF2B5EF4-FFF2-40B4-BE49-F238E27FC236}">
                  <a16:creationId xmlns:a16="http://schemas.microsoft.com/office/drawing/2014/main" id="{2CFB4B9B-8E72-4383-8300-77DC04D3B9BA}"/>
                </a:ext>
              </a:extLst>
            </p:cNvPr>
            <p:cNvSpPr/>
            <p:nvPr/>
          </p:nvSpPr>
          <p:spPr>
            <a:xfrm>
              <a:off x="5436720" y="1997724"/>
              <a:ext cx="274542" cy="2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chemeClr val="tx1"/>
                </a:solidFill>
                <a:sym typeface="Arial"/>
              </a:endParaRPr>
            </a:p>
          </p:txBody>
        </p:sp>
        <p:sp>
          <p:nvSpPr>
            <p:cNvPr id="13" name="Oval 12">
              <a:extLst>
                <a:ext uri="{FF2B5EF4-FFF2-40B4-BE49-F238E27FC236}">
                  <a16:creationId xmlns:a16="http://schemas.microsoft.com/office/drawing/2014/main" id="{5D00D7E3-BDBA-4F2A-AE1D-F0A1831BF46E}"/>
                </a:ext>
              </a:extLst>
            </p:cNvPr>
            <p:cNvSpPr/>
            <p:nvPr/>
          </p:nvSpPr>
          <p:spPr>
            <a:xfrm>
              <a:off x="4125899" y="2842196"/>
              <a:ext cx="274542" cy="2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chemeClr val="tx1"/>
                </a:solidFill>
                <a:sym typeface="Arial"/>
              </a:endParaRPr>
            </a:p>
          </p:txBody>
        </p:sp>
        <p:sp>
          <p:nvSpPr>
            <p:cNvPr id="14" name="Oval 13">
              <a:extLst>
                <a:ext uri="{FF2B5EF4-FFF2-40B4-BE49-F238E27FC236}">
                  <a16:creationId xmlns:a16="http://schemas.microsoft.com/office/drawing/2014/main" id="{C93B5228-436D-4812-A070-A30820919434}"/>
                </a:ext>
              </a:extLst>
            </p:cNvPr>
            <p:cNvSpPr/>
            <p:nvPr/>
          </p:nvSpPr>
          <p:spPr>
            <a:xfrm>
              <a:off x="4781309" y="2842196"/>
              <a:ext cx="274543" cy="2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chemeClr val="tx1"/>
                </a:solidFill>
                <a:sym typeface="Arial"/>
              </a:endParaRPr>
            </a:p>
          </p:txBody>
        </p:sp>
        <p:sp>
          <p:nvSpPr>
            <p:cNvPr id="15" name="Oval 14">
              <a:extLst>
                <a:ext uri="{FF2B5EF4-FFF2-40B4-BE49-F238E27FC236}">
                  <a16:creationId xmlns:a16="http://schemas.microsoft.com/office/drawing/2014/main" id="{E6A990D7-AEBF-4AAF-9904-07A028C35A52}"/>
                </a:ext>
              </a:extLst>
            </p:cNvPr>
            <p:cNvSpPr/>
            <p:nvPr/>
          </p:nvSpPr>
          <p:spPr>
            <a:xfrm>
              <a:off x="5436720" y="2842196"/>
              <a:ext cx="274542" cy="2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chemeClr val="tx1"/>
                </a:solidFill>
                <a:sym typeface="Arial"/>
              </a:endParaRPr>
            </a:p>
          </p:txBody>
        </p:sp>
      </p:grpSp>
    </p:spTree>
  </p:cSld>
  <p:clrMapOvr>
    <a:masterClrMapping/>
  </p:clrMapOvr>
  <p:transition spd="slow">
    <p:push dir="r"/>
  </p:transition>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8850" name="Shape 244">
            <a:extLst>
              <a:ext uri="{FF2B5EF4-FFF2-40B4-BE49-F238E27FC236}">
                <a16:creationId xmlns:a16="http://schemas.microsoft.com/office/drawing/2014/main" id="{F61AAC5F-F6C2-42A2-A153-BD1405D3C49F}"/>
              </a:ext>
            </a:extLst>
          </p:cNvPr>
          <p:cNvSpPr txBox="1">
            <a:spLocks noGrp="1"/>
          </p:cNvSpPr>
          <p:nvPr>
            <p:ph type="title"/>
          </p:nvPr>
        </p:nvSpPr>
        <p:spPr>
          <a:xfrm>
            <a:off x="1104900" y="276225"/>
            <a:ext cx="7834313" cy="749300"/>
          </a:xfrm>
        </p:spPr>
        <p:txBody>
          <a:bodyPr/>
          <a:lstStyle/>
          <a:p>
            <a:pPr eaLnBrk="1" hangingPunct="1">
              <a:spcBef>
                <a:spcPct val="0"/>
              </a:spcBef>
              <a:buClr>
                <a:srgbClr val="FFFFFF"/>
              </a:buClr>
              <a:buFont typeface="Dosis" panose="020B0604020202020204" charset="0"/>
              <a:buNone/>
            </a:pPr>
            <a:r>
              <a:rPr lang="en-US" altLang="en-US" sz="2400" dirty="0">
                <a:cs typeface="Arial" panose="020B0604020202020204" pitchFamily="34" charset="0"/>
                <a:sym typeface="Dosis" panose="020B0604020202020204" charset="0"/>
              </a:rPr>
              <a:t>Simple Ways to Improve Creative Thinking </a:t>
            </a:r>
            <a:r>
              <a:rPr lang="en-US" altLang="en-US" sz="2400" dirty="0">
                <a:solidFill>
                  <a:srgbClr val="FFFFFF"/>
                </a:solidFill>
                <a:cs typeface="Arial" panose="020B0604020202020204" pitchFamily="34" charset="0"/>
                <a:sym typeface="Dosis" panose="020B0604020202020204" charset="0"/>
              </a:rPr>
              <a:t>Skills</a:t>
            </a:r>
          </a:p>
        </p:txBody>
      </p:sp>
      <p:sp>
        <p:nvSpPr>
          <p:cNvPr id="78851" name="Content Placeholder 2">
            <a:extLst>
              <a:ext uri="{FF2B5EF4-FFF2-40B4-BE49-F238E27FC236}">
                <a16:creationId xmlns:a16="http://schemas.microsoft.com/office/drawing/2014/main" id="{81FB6BF6-E477-4B81-B2D3-951E26CE79F9}"/>
              </a:ext>
            </a:extLst>
          </p:cNvPr>
          <p:cNvSpPr txBox="1">
            <a:spLocks/>
          </p:cNvSpPr>
          <p:nvPr/>
        </p:nvSpPr>
        <p:spPr bwMode="auto">
          <a:xfrm>
            <a:off x="2328863" y="1660525"/>
            <a:ext cx="2606675" cy="655638"/>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500">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Try to come up with new ideas everyday</a:t>
            </a:r>
          </a:p>
        </p:txBody>
      </p:sp>
      <p:sp>
        <p:nvSpPr>
          <p:cNvPr id="78852" name="Content Placeholder 2">
            <a:extLst>
              <a:ext uri="{FF2B5EF4-FFF2-40B4-BE49-F238E27FC236}">
                <a16:creationId xmlns:a16="http://schemas.microsoft.com/office/drawing/2014/main" id="{F78F2EAD-DC57-4762-9AA8-E6B68765F4CC}"/>
              </a:ext>
            </a:extLst>
          </p:cNvPr>
          <p:cNvSpPr txBox="1">
            <a:spLocks/>
          </p:cNvSpPr>
          <p:nvPr/>
        </p:nvSpPr>
        <p:spPr bwMode="auto">
          <a:xfrm>
            <a:off x="2328863" y="2603500"/>
            <a:ext cx="2606675" cy="654050"/>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500">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Take breaks to find creative inspirations</a:t>
            </a:r>
          </a:p>
        </p:txBody>
      </p:sp>
      <p:sp>
        <p:nvSpPr>
          <p:cNvPr id="78853" name="Content Placeholder 2">
            <a:extLst>
              <a:ext uri="{FF2B5EF4-FFF2-40B4-BE49-F238E27FC236}">
                <a16:creationId xmlns:a16="http://schemas.microsoft.com/office/drawing/2014/main" id="{E4AFB7FE-CC04-46BE-B877-EAB151590B9C}"/>
              </a:ext>
            </a:extLst>
          </p:cNvPr>
          <p:cNvSpPr txBox="1">
            <a:spLocks/>
          </p:cNvSpPr>
          <p:nvPr/>
        </p:nvSpPr>
        <p:spPr bwMode="auto">
          <a:xfrm>
            <a:off x="2328863" y="3498850"/>
            <a:ext cx="2606675" cy="655638"/>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500">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Do things you have never done before</a:t>
            </a:r>
          </a:p>
        </p:txBody>
      </p:sp>
      <p:sp>
        <p:nvSpPr>
          <p:cNvPr id="78854" name="Content Placeholder 2">
            <a:extLst>
              <a:ext uri="{FF2B5EF4-FFF2-40B4-BE49-F238E27FC236}">
                <a16:creationId xmlns:a16="http://schemas.microsoft.com/office/drawing/2014/main" id="{E094F365-6E2C-4EAE-90A4-136AA152C367}"/>
              </a:ext>
            </a:extLst>
          </p:cNvPr>
          <p:cNvSpPr txBox="1">
            <a:spLocks/>
          </p:cNvSpPr>
          <p:nvPr/>
        </p:nvSpPr>
        <p:spPr bwMode="auto">
          <a:xfrm>
            <a:off x="5222875" y="1660525"/>
            <a:ext cx="2606675" cy="655638"/>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IN" altLang="en-US" sz="1500">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Ask a lot of questions</a:t>
            </a:r>
          </a:p>
        </p:txBody>
      </p:sp>
      <p:sp>
        <p:nvSpPr>
          <p:cNvPr id="78855" name="Content Placeholder 2">
            <a:extLst>
              <a:ext uri="{FF2B5EF4-FFF2-40B4-BE49-F238E27FC236}">
                <a16:creationId xmlns:a16="http://schemas.microsoft.com/office/drawing/2014/main" id="{9DE55695-9E7D-4AC5-A4FE-2092246A5E54}"/>
              </a:ext>
            </a:extLst>
          </p:cNvPr>
          <p:cNvSpPr txBox="1">
            <a:spLocks noChangeArrowheads="1"/>
          </p:cNvSpPr>
          <p:nvPr/>
        </p:nvSpPr>
        <p:spPr bwMode="auto">
          <a:xfrm>
            <a:off x="5222875" y="2603500"/>
            <a:ext cx="2606675" cy="654050"/>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Build a network of friends from different backgrounds</a:t>
            </a:r>
          </a:p>
        </p:txBody>
      </p:sp>
      <p:sp>
        <p:nvSpPr>
          <p:cNvPr id="78856" name="Content Placeholder 2">
            <a:extLst>
              <a:ext uri="{FF2B5EF4-FFF2-40B4-BE49-F238E27FC236}">
                <a16:creationId xmlns:a16="http://schemas.microsoft.com/office/drawing/2014/main" id="{480EDB58-72CB-4CB2-85A0-32DE35F1C733}"/>
              </a:ext>
            </a:extLst>
          </p:cNvPr>
          <p:cNvSpPr txBox="1">
            <a:spLocks/>
          </p:cNvSpPr>
          <p:nvPr/>
        </p:nvSpPr>
        <p:spPr bwMode="auto">
          <a:xfrm>
            <a:off x="5222875" y="3498850"/>
            <a:ext cx="2606675" cy="655638"/>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500">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Play games like Chess, Sudoku, Crossword</a:t>
            </a:r>
          </a:p>
        </p:txBody>
      </p:sp>
    </p:spTree>
  </p:cSld>
  <p:clrMapOvr>
    <a:masterClrMapping/>
  </p:clrMapOvr>
  <p:transition spd="slow">
    <p:push dir="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F18E6D6F-84B9-4E58-8801-BF7D57109F5D}"/>
              </a:ext>
            </a:extLst>
          </p:cNvPr>
          <p:cNvSpPr txBox="1">
            <a:spLocks noGrp="1"/>
          </p:cNvSpPr>
          <p:nvPr>
            <p:ph type="title"/>
          </p:nvPr>
        </p:nvSpPr>
        <p:spPr>
          <a:xfrm>
            <a:off x="1104900" y="276225"/>
            <a:ext cx="7556500" cy="749300"/>
          </a:xfrm>
        </p:spPr>
        <p:txBody>
          <a:bodyPr/>
          <a:lstStyle/>
          <a:p>
            <a:pPr eaLnBrk="1" hangingPunct="1">
              <a:spcBef>
                <a:spcPct val="0"/>
              </a:spcBef>
              <a:buClr>
                <a:srgbClr val="FFFFFF"/>
              </a:buClr>
              <a:buFont typeface="Dosis" panose="020B0604020202020204" charset="0"/>
              <a:buNone/>
            </a:pPr>
            <a:r>
              <a:rPr lang="en-US" altLang="en-US" sz="2400" dirty="0">
                <a:cs typeface="Arial" panose="020B0604020202020204" pitchFamily="34" charset="0"/>
                <a:sym typeface="Dosis" panose="020B0604020202020204" charset="0"/>
              </a:rPr>
              <a:t>Two Useful Creative Thinking Techniques</a:t>
            </a:r>
          </a:p>
        </p:txBody>
      </p:sp>
      <p:sp>
        <p:nvSpPr>
          <p:cNvPr id="80899" name="Slide Number Placeholder 2">
            <a:extLst>
              <a:ext uri="{FF2B5EF4-FFF2-40B4-BE49-F238E27FC236}">
                <a16:creationId xmlns:a16="http://schemas.microsoft.com/office/drawing/2014/main" id="{D4D73742-CBFA-4D8B-9848-8BD6A242C04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C23AA17-B69F-4F35-8424-A07B51BF68AD}" type="slidenum">
              <a:rPr lang="en-US" altLang="en-US" smtClean="0"/>
              <a:pPr/>
              <a:t>33</a:t>
            </a:fld>
            <a:endParaRPr lang="en-US" altLang="en-US"/>
          </a:p>
        </p:txBody>
      </p:sp>
      <p:sp>
        <p:nvSpPr>
          <p:cNvPr id="4" name="Oval 3">
            <a:extLst>
              <a:ext uri="{FF2B5EF4-FFF2-40B4-BE49-F238E27FC236}">
                <a16:creationId xmlns:a16="http://schemas.microsoft.com/office/drawing/2014/main" id="{2CEE21A7-2DC5-403A-A006-1B5F96C299B3}"/>
              </a:ext>
            </a:extLst>
          </p:cNvPr>
          <p:cNvSpPr/>
          <p:nvPr/>
        </p:nvSpPr>
        <p:spPr>
          <a:xfrm>
            <a:off x="1557338" y="1666875"/>
            <a:ext cx="2651125" cy="2074863"/>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Brainstorming</a:t>
            </a:r>
          </a:p>
        </p:txBody>
      </p:sp>
      <p:sp>
        <p:nvSpPr>
          <p:cNvPr id="5" name="Oval 4">
            <a:extLst>
              <a:ext uri="{FF2B5EF4-FFF2-40B4-BE49-F238E27FC236}">
                <a16:creationId xmlns:a16="http://schemas.microsoft.com/office/drawing/2014/main" id="{9B741F17-765F-4576-A8A0-B0164B205CDB}"/>
              </a:ext>
            </a:extLst>
          </p:cNvPr>
          <p:cNvSpPr/>
          <p:nvPr/>
        </p:nvSpPr>
        <p:spPr>
          <a:xfrm>
            <a:off x="4899025" y="1666875"/>
            <a:ext cx="2649538" cy="2074863"/>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Parallel Thinking</a:t>
            </a:r>
          </a:p>
        </p:txBody>
      </p:sp>
    </p:spTree>
  </p:cSld>
  <p:clrMapOvr>
    <a:masterClrMapping/>
  </p:clrMapOvr>
  <p:transition spd="slow">
    <p:push dir="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1922" name="Group 7">
            <a:extLst>
              <a:ext uri="{FF2B5EF4-FFF2-40B4-BE49-F238E27FC236}">
                <a16:creationId xmlns:a16="http://schemas.microsoft.com/office/drawing/2014/main" id="{6AC4A05A-C530-4CB0-9F2E-CEEEF520A4D3}"/>
              </a:ext>
            </a:extLst>
          </p:cNvPr>
          <p:cNvGrpSpPr>
            <a:grpSpLocks/>
          </p:cNvGrpSpPr>
          <p:nvPr/>
        </p:nvGrpSpPr>
        <p:grpSpPr bwMode="auto">
          <a:xfrm>
            <a:off x="627063" y="0"/>
            <a:ext cx="8516937" cy="4900613"/>
            <a:chOff x="626724" y="-1"/>
            <a:chExt cx="8517276" cy="4900774"/>
          </a:xfrm>
        </p:grpSpPr>
        <p:sp>
          <p:nvSpPr>
            <p:cNvPr id="6" name="Rectangle 5">
              <a:extLst>
                <a:ext uri="{FF2B5EF4-FFF2-40B4-BE49-F238E27FC236}">
                  <a16:creationId xmlns:a16="http://schemas.microsoft.com/office/drawing/2014/main" id="{54D436BA-B414-420D-96C0-03B8B0945066}"/>
                </a:ext>
              </a:extLst>
            </p:cNvPr>
            <p:cNvSpPr/>
            <p:nvPr/>
          </p:nvSpPr>
          <p:spPr>
            <a:xfrm>
              <a:off x="1017265" y="-1"/>
              <a:ext cx="8126735" cy="4900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pic>
          <p:nvPicPr>
            <p:cNvPr id="81926" name="Picture 3">
              <a:extLst>
                <a:ext uri="{FF2B5EF4-FFF2-40B4-BE49-F238E27FC236}">
                  <a16:creationId xmlns:a16="http://schemas.microsoft.com/office/drawing/2014/main" id="{AD7A7D3F-3247-4273-9BC9-5C0CC9169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3744" y="-1"/>
              <a:ext cx="6630256" cy="372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TextBox 4">
              <a:extLst>
                <a:ext uri="{FF2B5EF4-FFF2-40B4-BE49-F238E27FC236}">
                  <a16:creationId xmlns:a16="http://schemas.microsoft.com/office/drawing/2014/main" id="{FB1FBBA8-90A3-4486-9AB6-AC593781095A}"/>
                </a:ext>
              </a:extLst>
            </p:cNvPr>
            <p:cNvSpPr txBox="1">
              <a:spLocks noChangeArrowheads="1"/>
            </p:cNvSpPr>
            <p:nvPr/>
          </p:nvSpPr>
          <p:spPr bwMode="auto">
            <a:xfrm>
              <a:off x="4500081" y="1572370"/>
              <a:ext cx="2871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latin typeface="Century Gothic" panose="020B0502020202020204" pitchFamily="34" charset="0"/>
                </a:rPr>
                <a:t>Brainstorming</a:t>
              </a:r>
            </a:p>
          </p:txBody>
        </p:sp>
        <p:sp>
          <p:nvSpPr>
            <p:cNvPr id="7" name="Right Triangle 6">
              <a:extLst>
                <a:ext uri="{FF2B5EF4-FFF2-40B4-BE49-F238E27FC236}">
                  <a16:creationId xmlns:a16="http://schemas.microsoft.com/office/drawing/2014/main" id="{55C5B3DC-44B1-431B-AC52-6283FF4A4371}"/>
                </a:ext>
              </a:extLst>
            </p:cNvPr>
            <p:cNvSpPr/>
            <p:nvPr/>
          </p:nvSpPr>
          <p:spPr>
            <a:xfrm rot="10800000">
              <a:off x="626724" y="12699"/>
              <a:ext cx="390541" cy="819177"/>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grpSp>
      <p:sp>
        <p:nvSpPr>
          <p:cNvPr id="81923" name="TextBox 8">
            <a:extLst>
              <a:ext uri="{FF2B5EF4-FFF2-40B4-BE49-F238E27FC236}">
                <a16:creationId xmlns:a16="http://schemas.microsoft.com/office/drawing/2014/main" id="{7DEB144B-E983-4120-885B-4F9F3C4091B0}"/>
              </a:ext>
            </a:extLst>
          </p:cNvPr>
          <p:cNvSpPr txBox="1">
            <a:spLocks noChangeArrowheads="1"/>
          </p:cNvSpPr>
          <p:nvPr/>
        </p:nvSpPr>
        <p:spPr bwMode="auto">
          <a:xfrm>
            <a:off x="431800" y="1112838"/>
            <a:ext cx="17875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800" b="1">
                <a:latin typeface="Century Gothic" panose="020B0502020202020204" pitchFamily="34" charset="0"/>
              </a:rPr>
              <a:t>Brainstorming is the process of generating many different and creative ideas. </a:t>
            </a:r>
          </a:p>
        </p:txBody>
      </p:sp>
      <p:sp>
        <p:nvSpPr>
          <p:cNvPr id="81924" name="TextBox 9">
            <a:extLst>
              <a:ext uri="{FF2B5EF4-FFF2-40B4-BE49-F238E27FC236}">
                <a16:creationId xmlns:a16="http://schemas.microsoft.com/office/drawing/2014/main" id="{24E8B499-703B-4996-AB63-6462557C9BE0}"/>
              </a:ext>
            </a:extLst>
          </p:cNvPr>
          <p:cNvSpPr txBox="1">
            <a:spLocks noChangeArrowheads="1"/>
          </p:cNvSpPr>
          <p:nvPr/>
        </p:nvSpPr>
        <p:spPr bwMode="auto">
          <a:xfrm>
            <a:off x="2746375" y="3992563"/>
            <a:ext cx="6164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800" dirty="0">
                <a:latin typeface="Century Gothic" panose="020B0502020202020204" pitchFamily="34" charset="0"/>
              </a:rPr>
              <a:t>It encourages people to come up with thoughts and ideas that can, at first, seem a bit crazy. </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p:cTn id="7" dur="500" fill="hold"/>
                                        <p:tgtEl>
                                          <p:spTgt spid="81924"/>
                                        </p:tgtEl>
                                        <p:attrNameLst>
                                          <p:attrName>ppt_w</p:attrName>
                                        </p:attrNameLst>
                                      </p:cBhvr>
                                      <p:tavLst>
                                        <p:tav tm="0">
                                          <p:val>
                                            <p:fltVal val="0"/>
                                          </p:val>
                                        </p:tav>
                                        <p:tav tm="100000">
                                          <p:val>
                                            <p:strVal val="#ppt_w"/>
                                          </p:val>
                                        </p:tav>
                                      </p:tavLst>
                                    </p:anim>
                                    <p:anim calcmode="lin" valueType="num">
                                      <p:cBhvr>
                                        <p:cTn id="8" dur="500" fill="hold"/>
                                        <p:tgtEl>
                                          <p:spTgt spid="81924"/>
                                        </p:tgtEl>
                                        <p:attrNameLst>
                                          <p:attrName>ppt_h</p:attrName>
                                        </p:attrNameLst>
                                      </p:cBhvr>
                                      <p:tavLst>
                                        <p:tav tm="0">
                                          <p:val>
                                            <p:fltVal val="0"/>
                                          </p:val>
                                        </p:tav>
                                        <p:tav tm="100000">
                                          <p:val>
                                            <p:strVal val="#ppt_h"/>
                                          </p:val>
                                        </p:tav>
                                      </p:tavLst>
                                    </p:anim>
                                    <p:animEffect transition="in" filter="fade">
                                      <p:cBhvr>
                                        <p:cTn id="9"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Slide Number Placeholder 1">
            <a:extLst>
              <a:ext uri="{FF2B5EF4-FFF2-40B4-BE49-F238E27FC236}">
                <a16:creationId xmlns:a16="http://schemas.microsoft.com/office/drawing/2014/main" id="{274A9A81-8C77-4F5D-AB23-E81BBA39403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C1A5121E-DD9E-4E6E-A7BB-7A29FFE56690}" type="slidenum">
              <a:rPr lang="en-US" altLang="en-US" smtClean="0"/>
              <a:pPr/>
              <a:t>35</a:t>
            </a:fld>
            <a:endParaRPr lang="en-US" altLang="en-US"/>
          </a:p>
        </p:txBody>
      </p:sp>
      <p:sp>
        <p:nvSpPr>
          <p:cNvPr id="3" name="Rectangle 2">
            <a:extLst>
              <a:ext uri="{FF2B5EF4-FFF2-40B4-BE49-F238E27FC236}">
                <a16:creationId xmlns:a16="http://schemas.microsoft.com/office/drawing/2014/main" id="{A1090788-CBA0-461B-B693-FED823A4452C}"/>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graphicFrame>
        <p:nvGraphicFramePr>
          <p:cNvPr id="5" name="Table 4">
            <a:extLst>
              <a:ext uri="{FF2B5EF4-FFF2-40B4-BE49-F238E27FC236}">
                <a16:creationId xmlns:a16="http://schemas.microsoft.com/office/drawing/2014/main" id="{390BF6A1-99B2-4489-8BE4-06F9E06DB171}"/>
              </a:ext>
            </a:extLst>
          </p:cNvPr>
          <p:cNvGraphicFramePr>
            <a:graphicFrameLocks noGrp="1"/>
          </p:cNvGraphicFramePr>
          <p:nvPr>
            <p:extLst>
              <p:ext uri="{D42A27DB-BD31-4B8C-83A1-F6EECF244321}">
                <p14:modId xmlns:p14="http://schemas.microsoft.com/office/powerpoint/2010/main" val="255575255"/>
              </p:ext>
            </p:extLst>
          </p:nvPr>
        </p:nvGraphicFramePr>
        <p:xfrm>
          <a:off x="160338" y="204788"/>
          <a:ext cx="8761412" cy="6879307"/>
        </p:xfrm>
        <a:graphic>
          <a:graphicData uri="http://schemas.openxmlformats.org/drawingml/2006/table">
            <a:tbl>
              <a:tblPr>
                <a:tableStyleId>{2D5ABB26-0587-4C30-8999-92F81FD0307C}</a:tableStyleId>
              </a:tblPr>
              <a:tblGrid>
                <a:gridCol w="1401027">
                  <a:extLst>
                    <a:ext uri="{9D8B030D-6E8A-4147-A177-3AD203B41FA5}">
                      <a16:colId xmlns:a16="http://schemas.microsoft.com/office/drawing/2014/main" val="20000"/>
                    </a:ext>
                  </a:extLst>
                </a:gridCol>
                <a:gridCol w="7360385">
                  <a:extLst>
                    <a:ext uri="{9D8B030D-6E8A-4147-A177-3AD203B41FA5}">
                      <a16:colId xmlns:a16="http://schemas.microsoft.com/office/drawing/2014/main" val="20001"/>
                    </a:ext>
                  </a:extLst>
                </a:gridCol>
              </a:tblGrid>
              <a:tr h="552191">
                <a:tc>
                  <a:txBody>
                    <a:bodyPr/>
                    <a:lstStyle/>
                    <a:p>
                      <a:pPr algn="l" fontAlgn="ctr"/>
                      <a:endParaRPr lang="en-US" sz="1800" b="0" i="0" u="none" strike="noStrike" dirty="0">
                        <a:solidFill>
                          <a:srgbClr val="000000"/>
                        </a:solidFill>
                        <a:effectLst/>
                        <a:latin typeface="Century Gothic" pitchFamily="34" charset="0"/>
                      </a:endParaRPr>
                    </a:p>
                    <a:p>
                      <a:pPr algn="l" fontAlgn="ctr"/>
                      <a:endParaRPr lang="en-US" sz="1800" b="0" i="0" u="none" strike="noStrike" dirty="0">
                        <a:solidFill>
                          <a:srgbClr val="000000"/>
                        </a:solidFill>
                        <a:effectLst/>
                        <a:latin typeface="Century Gothic" pitchFamily="34" charset="0"/>
                      </a:endParaRPr>
                    </a:p>
                    <a:p>
                      <a:pPr algn="l" fontAlgn="ctr"/>
                      <a:endParaRPr lang="en-US" sz="1800" b="0" i="0" u="none" strike="noStrike" dirty="0">
                        <a:solidFill>
                          <a:srgbClr val="000000"/>
                        </a:solidFill>
                        <a:effectLst/>
                        <a:latin typeface="Century Gothic" pitchFamily="34" charset="0"/>
                      </a:endParaRPr>
                    </a:p>
                    <a:p>
                      <a:pPr algn="l" fontAlgn="ctr"/>
                      <a:endParaRPr lang="en-US" sz="1800" b="0" i="0" u="none" strike="noStrike" dirty="0">
                        <a:solidFill>
                          <a:srgbClr val="000000"/>
                        </a:solidFill>
                        <a:effectLst/>
                        <a:latin typeface="Century Gothic" pitchFamily="34" charset="0"/>
                      </a:endParaRPr>
                    </a:p>
                    <a:p>
                      <a:pPr algn="l" fontAlgn="ctr"/>
                      <a:endParaRPr lang="en-US" sz="1800" b="0" i="0" u="none" strike="noStrike" dirty="0">
                        <a:solidFill>
                          <a:srgbClr val="000000"/>
                        </a:solidFill>
                        <a:effectLst/>
                        <a:latin typeface="Century Gothic" pitchFamily="34" charset="0"/>
                      </a:endParaRPr>
                    </a:p>
                    <a:p>
                      <a:pPr algn="l" fontAlgn="ctr"/>
                      <a:endParaRPr lang="en-US" sz="1800" b="0" i="0" u="none" strike="noStrike" dirty="0">
                        <a:solidFill>
                          <a:srgbClr val="000000"/>
                        </a:solidFill>
                        <a:effectLst/>
                        <a:latin typeface="Century Gothic" pitchFamily="34" charset="0"/>
                      </a:endParaRPr>
                    </a:p>
                    <a:p>
                      <a:pPr algn="l" fontAlgn="ctr"/>
                      <a:endParaRPr lang="en-US" sz="1800" b="0" i="0" u="none" strike="noStrike" dirty="0">
                        <a:solidFill>
                          <a:srgbClr val="000000"/>
                        </a:solidFill>
                        <a:effectLst/>
                        <a:latin typeface="Century Gothic" pitchFamily="34" charset="0"/>
                      </a:endParaRPr>
                    </a:p>
                    <a:p>
                      <a:pPr algn="l" fontAlgn="ctr"/>
                      <a:r>
                        <a:rPr lang="en-US" sz="1800" b="0" i="0" u="none" strike="noStrike" dirty="0">
                          <a:solidFill>
                            <a:srgbClr val="000000"/>
                          </a:solidFill>
                          <a:effectLst/>
                          <a:latin typeface="Century Gothic" pitchFamily="34" charset="0"/>
                        </a:rPr>
                        <a:t>                                  </a:t>
                      </a:r>
                    </a:p>
                    <a:p>
                      <a:pPr algn="l" fontAlgn="ctr"/>
                      <a:endParaRPr lang="en-US" sz="1800" b="0" i="0" u="none" strike="noStrike" dirty="0">
                        <a:solidFill>
                          <a:srgbClr val="000000"/>
                        </a:solidFill>
                        <a:effectLst/>
                        <a:latin typeface="Century Gothic" pitchFamily="34" charset="0"/>
                      </a:endParaRPr>
                    </a:p>
                    <a:p>
                      <a:pPr algn="l" fontAlgn="ctr"/>
                      <a:endParaRPr lang="en-US" sz="1800" b="0" i="0" u="none" strike="noStrike" dirty="0">
                        <a:solidFill>
                          <a:srgbClr val="000000"/>
                        </a:solidFill>
                        <a:effectLst/>
                        <a:latin typeface="Century Gothic" pitchFamily="34" charset="0"/>
                      </a:endParaRPr>
                    </a:p>
                  </a:txBody>
                  <a:tcPr marL="3565" marR="3565" marT="3565" marB="0">
                    <a:lnL>
                      <a:noFill/>
                    </a:lnL>
                    <a:lnR>
                      <a:noFill/>
                    </a:lnR>
                    <a:lnT>
                      <a:noFill/>
                    </a:lnT>
                    <a:lnB>
                      <a:noFill/>
                    </a:lnB>
                    <a:lnTlToBr w="12700" cmpd="sng">
                      <a:noFill/>
                      <a:prstDash val="solid"/>
                    </a:lnTlToBr>
                    <a:lnBlToTr w="12700" cmpd="sng">
                      <a:noFill/>
                      <a:prstDash val="solid"/>
                    </a:lnBlToTr>
                  </a:tcPr>
                </a:tc>
                <a:tc>
                  <a:txBody>
                    <a:bodyPr/>
                    <a:lstStyle/>
                    <a:p>
                      <a:pPr algn="l" fontAlgn="ctr"/>
                      <a:endParaRPr lang="en-US" sz="1800" u="none" strike="noStrike" dirty="0">
                        <a:effectLst/>
                        <a:latin typeface="Century Gothic" pitchFamily="34" charset="0"/>
                      </a:endParaRPr>
                    </a:p>
                    <a:p>
                      <a:pPr algn="l" fontAlgn="ctr"/>
                      <a:endParaRPr lang="en-US" sz="1800" u="none" strike="noStrike" dirty="0">
                        <a:effectLst/>
                        <a:latin typeface="Century Gothic" pitchFamily="34" charset="0"/>
                      </a:endParaRPr>
                    </a:p>
                    <a:p>
                      <a:pPr algn="l" fontAlgn="ctr"/>
                      <a:endParaRPr lang="en-US" sz="1800" u="none" strike="noStrike" dirty="0">
                        <a:effectLst/>
                        <a:latin typeface="Century Gothic" pitchFamily="34" charset="0"/>
                      </a:endParaRPr>
                    </a:p>
                    <a:p>
                      <a:pPr algn="l" fontAlgn="ctr"/>
                      <a:endParaRPr lang="en-US" sz="1800" u="none" strike="noStrike" dirty="0">
                        <a:effectLst/>
                        <a:latin typeface="Century Gothic" pitchFamily="34" charset="0"/>
                      </a:endParaRPr>
                    </a:p>
                    <a:p>
                      <a:pPr algn="l" fontAlgn="ctr"/>
                      <a:endParaRPr lang="en-US" sz="1800" u="none" strike="noStrike" dirty="0">
                        <a:effectLst/>
                        <a:latin typeface="Century Gothic" pitchFamily="34" charset="0"/>
                      </a:endParaRPr>
                    </a:p>
                    <a:p>
                      <a:pPr algn="l" fontAlgn="ctr"/>
                      <a:endParaRPr lang="en-US" sz="1800" u="none" strike="noStrike" dirty="0">
                        <a:effectLst/>
                        <a:latin typeface="Century Gothic" pitchFamily="34" charset="0"/>
                      </a:endParaRPr>
                    </a:p>
                    <a:p>
                      <a:pPr algn="l" fontAlgn="ctr"/>
                      <a:endParaRPr lang="en-US" sz="1800" u="none" strike="noStrike" dirty="0">
                        <a:effectLst/>
                        <a:latin typeface="Century Gothic" pitchFamily="34" charset="0"/>
                      </a:endParaRPr>
                    </a:p>
                    <a:p>
                      <a:pPr algn="l" fontAlgn="ctr"/>
                      <a:r>
                        <a:rPr lang="en-US" sz="1800" u="none" strike="noStrike" dirty="0">
                          <a:effectLst/>
                          <a:latin typeface="Century Gothic" pitchFamily="34" charset="0"/>
                        </a:rPr>
                        <a:t>                  </a:t>
                      </a:r>
                      <a:r>
                        <a:rPr lang="en-US" sz="1800" b="1" u="none" strike="noStrike" dirty="0">
                          <a:effectLst/>
                          <a:latin typeface="Century Gothic" pitchFamily="34" charset="0"/>
                        </a:rPr>
                        <a:t>  Brainstorming- Group Activity</a:t>
                      </a:r>
                      <a:r>
                        <a:rPr lang="en-US" sz="1800" u="none" strike="noStrike" dirty="0">
                          <a:effectLst/>
                          <a:latin typeface="Century Gothic" pitchFamily="34" charset="0"/>
                        </a:rPr>
                        <a:t>  </a:t>
                      </a:r>
                    </a:p>
                    <a:p>
                      <a:pPr algn="l" fontAlgn="ctr"/>
                      <a:endParaRPr lang="en-US" sz="1800" b="0" i="0" u="none" strike="noStrike" dirty="0">
                        <a:solidFill>
                          <a:srgbClr val="000000"/>
                        </a:solidFill>
                        <a:effectLst/>
                        <a:latin typeface="Century Gothic" pitchFamily="34" charset="0"/>
                      </a:endParaRPr>
                    </a:p>
                  </a:txBody>
                  <a:tcPr marL="3565" marR="3565" marT="356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2191">
                <a:tc>
                  <a:txBody>
                    <a:bodyPr/>
                    <a:lstStyle/>
                    <a:p>
                      <a:pPr algn="l" fontAlgn="ctr"/>
                      <a:r>
                        <a:rPr lang="en-US" sz="1800" u="none" strike="noStrike" dirty="0">
                          <a:effectLst/>
                          <a:latin typeface="Century Gothic" pitchFamily="34" charset="0"/>
                        </a:rPr>
                        <a:t>                   </a:t>
                      </a:r>
                      <a:endParaRPr lang="en-US" sz="1800" b="0" i="0" u="none" strike="noStrike" dirty="0">
                        <a:solidFill>
                          <a:srgbClr val="000000"/>
                        </a:solidFill>
                        <a:effectLst/>
                        <a:latin typeface="Century Gothic" pitchFamily="34" charset="0"/>
                      </a:endParaRPr>
                    </a:p>
                  </a:txBody>
                  <a:tcPr marL="3565" marR="3565" marT="3565" marB="0">
                    <a:lnL>
                      <a:noFill/>
                    </a:lnL>
                    <a:lnR>
                      <a:noFill/>
                    </a:lnR>
                    <a:lnT>
                      <a:noFill/>
                    </a:lnT>
                    <a:lnB>
                      <a:noFill/>
                    </a:lnB>
                    <a:lnTlToBr w="12700" cmpd="sng">
                      <a:noFill/>
                      <a:prstDash val="solid"/>
                    </a:lnTlToBr>
                    <a:lnBlToTr w="12700" cmpd="sng">
                      <a:noFill/>
                      <a:prstDash val="solid"/>
                    </a:lnBlToTr>
                  </a:tcPr>
                </a:tc>
                <a:tc>
                  <a:txBody>
                    <a:bodyPr/>
                    <a:lstStyle/>
                    <a:p>
                      <a:pPr algn="l" fontAlgn="ctr"/>
                      <a:r>
                        <a:rPr lang="en-US" sz="1800" u="none" strike="noStrike" dirty="0">
                          <a:effectLst/>
                          <a:latin typeface="Century Gothic" pitchFamily="34" charset="0"/>
                        </a:rPr>
                        <a:t>           </a:t>
                      </a:r>
                    </a:p>
                    <a:p>
                      <a:pPr algn="l" fontAlgn="ctr"/>
                      <a:endParaRPr lang="en-US" sz="1800" b="0" i="0" u="none" strike="noStrike" dirty="0">
                        <a:solidFill>
                          <a:srgbClr val="000000"/>
                        </a:solidFill>
                        <a:effectLst/>
                        <a:latin typeface="Century Gothic" pitchFamily="34" charset="0"/>
                      </a:endParaRPr>
                    </a:p>
                  </a:txBody>
                  <a:tcPr marL="3565" marR="3565" marT="356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7878">
                <a:tc rowSpan="2">
                  <a:txBody>
                    <a:bodyPr/>
                    <a:lstStyle/>
                    <a:p>
                      <a:pPr algn="l" fontAlgn="ctr"/>
                      <a:endParaRPr lang="en-US" sz="1800" b="0" i="0" u="none" strike="noStrike" dirty="0">
                        <a:solidFill>
                          <a:srgbClr val="000000"/>
                        </a:solidFill>
                        <a:effectLst/>
                        <a:latin typeface="Century Gothic" pitchFamily="34" charset="0"/>
                      </a:endParaRPr>
                    </a:p>
                  </a:txBody>
                  <a:tcPr marL="3565" marR="3565" marT="3565" marB="0">
                    <a:lnL>
                      <a:noFill/>
                    </a:lnL>
                    <a:lnR>
                      <a:noFill/>
                    </a:lnR>
                    <a:lnT>
                      <a:noFill/>
                    </a:lnT>
                    <a:lnB>
                      <a:noFill/>
                    </a:lnB>
                    <a:lnTlToBr w="12700" cmpd="sng">
                      <a:noFill/>
                      <a:prstDash val="solid"/>
                    </a:lnTlToBr>
                    <a:lnBlToTr w="12700" cmpd="sng">
                      <a:noFill/>
                      <a:prstDash val="solid"/>
                    </a:lnBlToTr>
                  </a:tcPr>
                </a:tc>
                <a:tc>
                  <a:txBody>
                    <a:bodyPr/>
                    <a:lstStyle/>
                    <a:p>
                      <a:pPr algn="l" fontAlgn="ctr">
                        <a:buFont typeface="Arial" pitchFamily="34" charset="0"/>
                        <a:buNone/>
                      </a:pPr>
                      <a:endParaRPr lang="en-US" sz="1800" b="0" i="0" u="none" strike="noStrike" dirty="0">
                        <a:solidFill>
                          <a:srgbClr val="000000"/>
                        </a:solidFill>
                        <a:effectLst/>
                        <a:latin typeface="Century Gothic" pitchFamily="34" charset="0"/>
                      </a:endParaRPr>
                    </a:p>
                  </a:txBody>
                  <a:tcPr marL="3565" marR="3565" marT="356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52191">
                <a:tc vMerge="1">
                  <a:txBody>
                    <a:bodyPr/>
                    <a:lstStyle/>
                    <a:p>
                      <a:endParaRPr lang="en-US"/>
                    </a:p>
                  </a:txBody>
                  <a:tcPr/>
                </a:tc>
                <a:tc>
                  <a:txBody>
                    <a:bodyPr/>
                    <a:lstStyle/>
                    <a:p>
                      <a:pPr algn="l" fontAlgn="ctr">
                        <a:buFont typeface="Arial" pitchFamily="34" charset="0"/>
                        <a:buNone/>
                      </a:pPr>
                      <a:endParaRPr lang="en-US" sz="1800" b="0" i="0" u="none" strike="noStrike" dirty="0">
                        <a:solidFill>
                          <a:srgbClr val="000000"/>
                        </a:solidFill>
                        <a:effectLst/>
                        <a:latin typeface="Century Gothic" pitchFamily="34" charset="0"/>
                      </a:endParaRPr>
                    </a:p>
                  </a:txBody>
                  <a:tcPr marL="3565" marR="3565" marT="356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52191">
                <a:tc rowSpan="2">
                  <a:txBody>
                    <a:bodyPr/>
                    <a:lstStyle/>
                    <a:p>
                      <a:pPr algn="l" fontAlgn="ctr"/>
                      <a:endParaRPr lang="en-US" sz="1800" b="0" i="0" u="none" strike="noStrike" dirty="0">
                        <a:solidFill>
                          <a:srgbClr val="000000"/>
                        </a:solidFill>
                        <a:effectLst/>
                        <a:latin typeface="Century Gothic" pitchFamily="34" charset="0"/>
                      </a:endParaRPr>
                    </a:p>
                  </a:txBody>
                  <a:tcPr marL="3565" marR="3565" marT="3565" marB="0">
                    <a:lnL>
                      <a:noFill/>
                    </a:lnL>
                    <a:lnR>
                      <a:noFill/>
                    </a:lnR>
                    <a:lnT>
                      <a:noFill/>
                    </a:lnT>
                    <a:lnB>
                      <a:noFill/>
                    </a:lnB>
                    <a:lnTlToBr w="12700" cmpd="sng">
                      <a:noFill/>
                      <a:prstDash val="solid"/>
                    </a:lnTlToBr>
                    <a:lnBlToTr w="12700" cmpd="sng">
                      <a:noFill/>
                      <a:prstDash val="solid"/>
                    </a:lnBlToTr>
                  </a:tcPr>
                </a:tc>
                <a:tc>
                  <a:txBody>
                    <a:bodyPr/>
                    <a:lstStyle/>
                    <a:p>
                      <a:pPr marL="0" indent="0" algn="l" fontAlgn="ctr">
                        <a:buFont typeface="Arial" panose="020B0604020202020204" pitchFamily="34" charset="0"/>
                        <a:buNone/>
                      </a:pPr>
                      <a:endParaRPr lang="en-US" sz="1800" b="0" i="0" u="none" strike="noStrike" dirty="0">
                        <a:solidFill>
                          <a:srgbClr val="000000"/>
                        </a:solidFill>
                        <a:effectLst/>
                        <a:latin typeface="Century Gothic" pitchFamily="34" charset="0"/>
                      </a:endParaRPr>
                    </a:p>
                  </a:txBody>
                  <a:tcPr marL="3565" marR="3565" marT="356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98070">
                <a:tc vMerge="1">
                  <a:txBody>
                    <a:bodyPr/>
                    <a:lstStyle/>
                    <a:p>
                      <a:endParaRPr lang="en-US"/>
                    </a:p>
                  </a:txBody>
                  <a:tcPr/>
                </a:tc>
                <a:tc>
                  <a:txBody>
                    <a:bodyPr/>
                    <a:lstStyle/>
                    <a:p>
                      <a:pPr marL="0" indent="0" algn="l" fontAlgn="ctr">
                        <a:buFont typeface="Wingdings" pitchFamily="2" charset="2"/>
                        <a:buNone/>
                      </a:pPr>
                      <a:endParaRPr lang="en-US" sz="1800" b="0" i="0" u="none" strike="noStrike" dirty="0">
                        <a:solidFill>
                          <a:srgbClr val="000000"/>
                        </a:solidFill>
                        <a:effectLst/>
                        <a:latin typeface="Century Gothic" pitchFamily="34" charset="0"/>
                      </a:endParaRPr>
                    </a:p>
                  </a:txBody>
                  <a:tcPr marL="3565" marR="3565" marT="356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transition spd="slow">
    <p:push dir="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Shape 244">
            <a:extLst>
              <a:ext uri="{FF2B5EF4-FFF2-40B4-BE49-F238E27FC236}">
                <a16:creationId xmlns:a16="http://schemas.microsoft.com/office/drawing/2014/main" id="{5B4D443C-BE29-4BED-9259-1CEE1280E786}"/>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b="1" dirty="0">
                <a:solidFill>
                  <a:srgbClr val="FF0000"/>
                </a:solidFill>
                <a:effectLst>
                  <a:outerShdw blurRad="38100" dist="38100" dir="2700000" algn="tl">
                    <a:srgbClr val="000000">
                      <a:alpha val="43137"/>
                    </a:srgbClr>
                  </a:outerShdw>
                </a:effectLst>
                <a:cs typeface="Arial" panose="020B0604020202020204" pitchFamily="34" charset="0"/>
                <a:sym typeface="Dosis" panose="020B0604020202020204" charset="0"/>
              </a:rPr>
              <a:t>How To Brainstorm</a:t>
            </a:r>
          </a:p>
        </p:txBody>
      </p:sp>
      <p:sp>
        <p:nvSpPr>
          <p:cNvPr id="83972" name="Shape 245">
            <a:extLst>
              <a:ext uri="{FF2B5EF4-FFF2-40B4-BE49-F238E27FC236}">
                <a16:creationId xmlns:a16="http://schemas.microsoft.com/office/drawing/2014/main" id="{42A8C8AB-B52E-4E62-BF0D-117175C96941}"/>
              </a:ext>
            </a:extLst>
          </p:cNvPr>
          <p:cNvSpPr>
            <a:spLocks noChangeArrowheads="1"/>
          </p:cNvSpPr>
          <p:nvPr/>
        </p:nvSpPr>
        <p:spPr bwMode="auto">
          <a:xfrm>
            <a:off x="742950" y="1925638"/>
            <a:ext cx="1875958" cy="1443627"/>
          </a:xfrm>
          <a:prstGeom prst="chevron">
            <a:avLst>
              <a:gd name="adj" fmla="val 25486"/>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b="1" dirty="0">
                <a:solidFill>
                  <a:schemeClr val="bg1"/>
                </a:solidFill>
                <a:effectLst>
                  <a:outerShdw blurRad="38100" dist="38100" dir="2700000" algn="tl">
                    <a:srgbClr val="000000">
                      <a:alpha val="43137"/>
                    </a:srgbClr>
                  </a:outerShdw>
                </a:effectLst>
                <a:latin typeface="Century Gothic" panose="020B0502020202020204" pitchFamily="34" charset="0"/>
                <a:sym typeface="Roboto" panose="02000000000000000000" pitchFamily="2" charset="0"/>
              </a:rPr>
              <a:t>Have a clear objective </a:t>
            </a:r>
          </a:p>
        </p:txBody>
      </p:sp>
      <p:sp>
        <p:nvSpPr>
          <p:cNvPr id="83973" name="Shape 247">
            <a:extLst>
              <a:ext uri="{FF2B5EF4-FFF2-40B4-BE49-F238E27FC236}">
                <a16:creationId xmlns:a16="http://schemas.microsoft.com/office/drawing/2014/main" id="{CFBBE2B6-282C-4CFE-BF96-EFB66F677089}"/>
              </a:ext>
            </a:extLst>
          </p:cNvPr>
          <p:cNvSpPr>
            <a:spLocks noChangeArrowheads="1"/>
          </p:cNvSpPr>
          <p:nvPr/>
        </p:nvSpPr>
        <p:spPr bwMode="auto">
          <a:xfrm>
            <a:off x="3875321" y="1925638"/>
            <a:ext cx="1875958" cy="1443627"/>
          </a:xfrm>
          <a:prstGeom prst="chevron">
            <a:avLst>
              <a:gd name="adj" fmla="val 25486"/>
            </a:avLst>
          </a:prstGeom>
          <a:solidFill>
            <a:srgbClr val="2222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b="1" dirty="0">
                <a:solidFill>
                  <a:schemeClr val="bg1"/>
                </a:solidFill>
                <a:effectLst>
                  <a:outerShdw blurRad="38100" dist="38100" dir="2700000" algn="tl">
                    <a:srgbClr val="000000">
                      <a:alpha val="43137"/>
                    </a:srgbClr>
                  </a:outerShdw>
                </a:effectLst>
                <a:latin typeface="Century Gothic" panose="020B0502020202020204" pitchFamily="34" charset="0"/>
                <a:sym typeface="Roboto" panose="02000000000000000000" pitchFamily="2" charset="0"/>
              </a:rPr>
              <a:t>Make sure everyone is heard</a:t>
            </a:r>
          </a:p>
        </p:txBody>
      </p:sp>
      <p:sp>
        <p:nvSpPr>
          <p:cNvPr id="83974" name="Shape 248">
            <a:extLst>
              <a:ext uri="{FF2B5EF4-FFF2-40B4-BE49-F238E27FC236}">
                <a16:creationId xmlns:a16="http://schemas.microsoft.com/office/drawing/2014/main" id="{4C4A56A4-32BB-4A5C-962B-D70EBCC2E43E}"/>
              </a:ext>
            </a:extLst>
          </p:cNvPr>
          <p:cNvSpPr>
            <a:spLocks noChangeArrowheads="1"/>
          </p:cNvSpPr>
          <p:nvPr/>
        </p:nvSpPr>
        <p:spPr bwMode="auto">
          <a:xfrm>
            <a:off x="7007692" y="1925638"/>
            <a:ext cx="1875958" cy="1443627"/>
          </a:xfrm>
          <a:prstGeom prst="chevron">
            <a:avLst>
              <a:gd name="adj" fmla="val 25486"/>
            </a:avLst>
          </a:prstGeom>
          <a:solidFill>
            <a:srgbClr val="1D1D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b="1" dirty="0">
                <a:solidFill>
                  <a:schemeClr val="bg1"/>
                </a:solidFill>
                <a:effectLst>
                  <a:outerShdw blurRad="38100" dist="38100" dir="2700000" algn="tl">
                    <a:srgbClr val="000000">
                      <a:alpha val="43137"/>
                    </a:srgbClr>
                  </a:outerShdw>
                </a:effectLst>
                <a:latin typeface="Century Gothic" panose="020B0502020202020204" pitchFamily="34" charset="0"/>
                <a:sym typeface="Roboto" panose="02000000000000000000" pitchFamily="2" charset="0"/>
              </a:rPr>
              <a:t>Don’t spend too much time on any one idea</a:t>
            </a:r>
          </a:p>
        </p:txBody>
      </p:sp>
      <p:sp>
        <p:nvSpPr>
          <p:cNvPr id="7" name="Shape 248">
            <a:extLst>
              <a:ext uri="{FF2B5EF4-FFF2-40B4-BE49-F238E27FC236}">
                <a16:creationId xmlns:a16="http://schemas.microsoft.com/office/drawing/2014/main" id="{5A0C7EE9-637E-42E6-B3E6-56BD64222EB1}"/>
              </a:ext>
            </a:extLst>
          </p:cNvPr>
          <p:cNvSpPr/>
          <p:nvPr/>
        </p:nvSpPr>
        <p:spPr bwMode="auto">
          <a:xfrm>
            <a:off x="5441950" y="1925638"/>
            <a:ext cx="1874838" cy="1443037"/>
          </a:xfrm>
          <a:prstGeom prst="chevron">
            <a:avLst>
              <a:gd name="adj" fmla="val 25486"/>
            </a:avLst>
          </a:prstGeom>
          <a:solidFill>
            <a:srgbClr val="1D1D1B"/>
          </a:solidFill>
          <a:ln>
            <a:noFill/>
          </a:ln>
        </p:spPr>
        <p:txBody>
          <a:bodyPr lIns="91425" tIns="91425" rIns="91425" bIns="91425" anchor="ctr"/>
          <a:lstStyle/>
          <a:p>
            <a:pPr algn="ctr" eaLnBrk="1" fontAlgn="auto" hangingPunct="1">
              <a:spcBef>
                <a:spcPts val="0"/>
              </a:spcBef>
              <a:spcAft>
                <a:spcPts val="0"/>
              </a:spcAft>
              <a:defRPr/>
            </a:pPr>
            <a:r>
              <a:rPr lang="en-US" sz="1350" b="1" kern="0" dirty="0">
                <a:solidFill>
                  <a:schemeClr val="bg1"/>
                </a:solidFill>
                <a:effectLst>
                  <a:outerShdw blurRad="38100" dist="38100" dir="2700000" algn="tl">
                    <a:srgbClr val="000000">
                      <a:alpha val="43137"/>
                    </a:srgbClr>
                  </a:outerShdw>
                </a:effectLst>
                <a:latin typeface="Century Gothic" panose="020B0502020202020204" pitchFamily="34" charset="0"/>
                <a:ea typeface="Roboto"/>
                <a:cs typeface="Roboto"/>
                <a:sym typeface="Roboto"/>
              </a:rPr>
              <a:t>Encourage developing each other’s ideas</a:t>
            </a:r>
          </a:p>
        </p:txBody>
      </p:sp>
      <p:sp>
        <p:nvSpPr>
          <p:cNvPr id="83976" name="Shape 247">
            <a:extLst>
              <a:ext uri="{FF2B5EF4-FFF2-40B4-BE49-F238E27FC236}">
                <a16:creationId xmlns:a16="http://schemas.microsoft.com/office/drawing/2014/main" id="{8924271C-593D-46FA-817A-F15E2AD39398}"/>
              </a:ext>
            </a:extLst>
          </p:cNvPr>
          <p:cNvSpPr>
            <a:spLocks noChangeArrowheads="1"/>
          </p:cNvSpPr>
          <p:nvPr/>
        </p:nvSpPr>
        <p:spPr bwMode="auto">
          <a:xfrm>
            <a:off x="2309135" y="1925638"/>
            <a:ext cx="1875958" cy="1443627"/>
          </a:xfrm>
          <a:prstGeom prst="chevron">
            <a:avLst>
              <a:gd name="adj" fmla="val 25486"/>
            </a:avLst>
          </a:prstGeom>
          <a:solidFill>
            <a:srgbClr val="2222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b="1" dirty="0">
                <a:solidFill>
                  <a:schemeClr val="bg1"/>
                </a:solidFill>
                <a:effectLst>
                  <a:outerShdw blurRad="38100" dist="38100" dir="2700000" algn="tl">
                    <a:srgbClr val="000000">
                      <a:alpha val="43137"/>
                    </a:srgbClr>
                  </a:outerShdw>
                </a:effectLst>
                <a:latin typeface="Century Gothic" panose="020B0502020202020204" pitchFamily="34" charset="0"/>
                <a:sym typeface="Roboto" panose="02000000000000000000" pitchFamily="2" charset="0"/>
              </a:rPr>
              <a:t>Encourage sharing of ideas without any judgement</a:t>
            </a:r>
          </a:p>
        </p:txBody>
      </p:sp>
      <p:sp>
        <p:nvSpPr>
          <p:cNvPr id="14" name="Rectangle 13">
            <a:extLst>
              <a:ext uri="{FF2B5EF4-FFF2-40B4-BE49-F238E27FC236}">
                <a16:creationId xmlns:a16="http://schemas.microsoft.com/office/drawing/2014/main" id="{D80D641C-D090-47A2-8F4B-A29C943928CE}"/>
              </a:ext>
            </a:extLst>
          </p:cNvPr>
          <p:cNvSpPr/>
          <p:nvPr/>
        </p:nvSpPr>
        <p:spPr bwMode="auto">
          <a:xfrm>
            <a:off x="742950" y="3578225"/>
            <a:ext cx="8140700" cy="411163"/>
          </a:xfrm>
          <a:prstGeom prst="rect">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US" sz="1500" b="1" kern="0"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sym typeface="Arial"/>
              </a:rPr>
              <a:t>Be creative - encourage crazy even impractical ideas wherever possible</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976">
                                            <p:bg/>
                                          </p:spTgt>
                                        </p:tgtEl>
                                        <p:attrNameLst>
                                          <p:attrName>style.visibility</p:attrName>
                                        </p:attrNameLst>
                                      </p:cBhvr>
                                      <p:to>
                                        <p:strVal val="visible"/>
                                      </p:to>
                                    </p:set>
                                    <p:animEffect transition="in" filter="fade">
                                      <p:cBhvr>
                                        <p:cTn id="7" dur="500"/>
                                        <p:tgtEl>
                                          <p:spTgt spid="83976">
                                            <p:bg/>
                                          </p:spTgt>
                                        </p:tgtEl>
                                      </p:cBhvr>
                                    </p:animEffect>
                                    <p:anim calcmode="lin" valueType="num">
                                      <p:cBhvr>
                                        <p:cTn id="8" dur="500" fill="hold"/>
                                        <p:tgtEl>
                                          <p:spTgt spid="83976">
                                            <p:bg/>
                                          </p:spTgt>
                                        </p:tgtEl>
                                        <p:attrNameLst>
                                          <p:attrName>ppt_x</p:attrName>
                                        </p:attrNameLst>
                                      </p:cBhvr>
                                      <p:tavLst>
                                        <p:tav tm="0">
                                          <p:val>
                                            <p:strVal val="#ppt_x"/>
                                          </p:val>
                                        </p:tav>
                                        <p:tav tm="100000">
                                          <p:val>
                                            <p:strVal val="#ppt_x"/>
                                          </p:val>
                                        </p:tav>
                                      </p:tavLst>
                                    </p:anim>
                                    <p:anim calcmode="lin" valueType="num">
                                      <p:cBhvr>
                                        <p:cTn id="9" dur="500" fill="hold"/>
                                        <p:tgtEl>
                                          <p:spTgt spid="8397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3976">
                                            <p:txEl>
                                              <p:pRg st="0" end="0"/>
                                            </p:txEl>
                                          </p:spTgt>
                                        </p:tgtEl>
                                        <p:attrNameLst>
                                          <p:attrName>style.visibility</p:attrName>
                                        </p:attrNameLst>
                                      </p:cBhvr>
                                      <p:to>
                                        <p:strVal val="visible"/>
                                      </p:to>
                                    </p:set>
                                    <p:animEffect transition="in" filter="fade">
                                      <p:cBhvr>
                                        <p:cTn id="12" dur="500"/>
                                        <p:tgtEl>
                                          <p:spTgt spid="83976">
                                            <p:txEl>
                                              <p:pRg st="0" end="0"/>
                                            </p:txEl>
                                          </p:spTgt>
                                        </p:tgtEl>
                                      </p:cBhvr>
                                    </p:animEffect>
                                    <p:anim calcmode="lin" valueType="num">
                                      <p:cBhvr>
                                        <p:cTn id="13" dur="500" fill="hold"/>
                                        <p:tgtEl>
                                          <p:spTgt spid="8397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39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3973">
                                            <p:bg/>
                                          </p:spTgt>
                                        </p:tgtEl>
                                        <p:attrNameLst>
                                          <p:attrName>style.visibility</p:attrName>
                                        </p:attrNameLst>
                                      </p:cBhvr>
                                      <p:to>
                                        <p:strVal val="visible"/>
                                      </p:to>
                                    </p:set>
                                    <p:animEffect transition="in" filter="fade">
                                      <p:cBhvr>
                                        <p:cTn id="19" dur="500"/>
                                        <p:tgtEl>
                                          <p:spTgt spid="83973">
                                            <p:bg/>
                                          </p:spTgt>
                                        </p:tgtEl>
                                      </p:cBhvr>
                                    </p:animEffect>
                                    <p:anim calcmode="lin" valueType="num">
                                      <p:cBhvr>
                                        <p:cTn id="20" dur="500" fill="hold"/>
                                        <p:tgtEl>
                                          <p:spTgt spid="83973">
                                            <p:bg/>
                                          </p:spTgt>
                                        </p:tgtEl>
                                        <p:attrNameLst>
                                          <p:attrName>ppt_x</p:attrName>
                                        </p:attrNameLst>
                                      </p:cBhvr>
                                      <p:tavLst>
                                        <p:tav tm="0">
                                          <p:val>
                                            <p:strVal val="#ppt_x"/>
                                          </p:val>
                                        </p:tav>
                                        <p:tav tm="100000">
                                          <p:val>
                                            <p:strVal val="#ppt_x"/>
                                          </p:val>
                                        </p:tav>
                                      </p:tavLst>
                                    </p:anim>
                                    <p:anim calcmode="lin" valueType="num">
                                      <p:cBhvr>
                                        <p:cTn id="21" dur="500" fill="hold"/>
                                        <p:tgtEl>
                                          <p:spTgt spid="83973">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3973">
                                            <p:txEl>
                                              <p:pRg st="0" end="0"/>
                                            </p:txEl>
                                          </p:spTgt>
                                        </p:tgtEl>
                                        <p:attrNameLst>
                                          <p:attrName>style.visibility</p:attrName>
                                        </p:attrNameLst>
                                      </p:cBhvr>
                                      <p:to>
                                        <p:strVal val="visible"/>
                                      </p:to>
                                    </p:set>
                                    <p:animEffect transition="in" filter="fade">
                                      <p:cBhvr>
                                        <p:cTn id="24" dur="500"/>
                                        <p:tgtEl>
                                          <p:spTgt spid="83973">
                                            <p:txEl>
                                              <p:pRg st="0" end="0"/>
                                            </p:txEl>
                                          </p:spTgt>
                                        </p:tgtEl>
                                      </p:cBhvr>
                                    </p:animEffect>
                                    <p:anim calcmode="lin" valueType="num">
                                      <p:cBhvr>
                                        <p:cTn id="25" dur="500" fill="hold"/>
                                        <p:tgtEl>
                                          <p:spTgt spid="83973">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839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fade">
                                      <p:cBhvr>
                                        <p:cTn id="31" dur="500"/>
                                        <p:tgtEl>
                                          <p:spTgt spid="7">
                                            <p:bg/>
                                          </p:spTgt>
                                        </p:tgtEl>
                                      </p:cBhvr>
                                    </p:animEffect>
                                    <p:anim calcmode="lin" valueType="num">
                                      <p:cBhvr>
                                        <p:cTn id="32" dur="500" fill="hold"/>
                                        <p:tgtEl>
                                          <p:spTgt spid="7">
                                            <p:bg/>
                                          </p:spTgt>
                                        </p:tgtEl>
                                        <p:attrNameLst>
                                          <p:attrName>ppt_x</p:attrName>
                                        </p:attrNameLst>
                                      </p:cBhvr>
                                      <p:tavLst>
                                        <p:tav tm="0">
                                          <p:val>
                                            <p:strVal val="#ppt_x"/>
                                          </p:val>
                                        </p:tav>
                                        <p:tav tm="100000">
                                          <p:val>
                                            <p:strVal val="#ppt_x"/>
                                          </p:val>
                                        </p:tav>
                                      </p:tavLst>
                                    </p:anim>
                                    <p:anim calcmode="lin" valueType="num">
                                      <p:cBhvr>
                                        <p:cTn id="33" dur="500" fill="hold"/>
                                        <p:tgtEl>
                                          <p:spTgt spid="7">
                                            <p:bg/>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anim calcmode="lin" valueType="num">
                                      <p:cBhvr>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3974">
                                            <p:bg/>
                                          </p:spTgt>
                                        </p:tgtEl>
                                        <p:attrNameLst>
                                          <p:attrName>style.visibility</p:attrName>
                                        </p:attrNameLst>
                                      </p:cBhvr>
                                      <p:to>
                                        <p:strVal val="visible"/>
                                      </p:to>
                                    </p:set>
                                    <p:animEffect transition="in" filter="fade">
                                      <p:cBhvr>
                                        <p:cTn id="43" dur="500"/>
                                        <p:tgtEl>
                                          <p:spTgt spid="83974">
                                            <p:bg/>
                                          </p:spTgt>
                                        </p:tgtEl>
                                      </p:cBhvr>
                                    </p:animEffect>
                                    <p:anim calcmode="lin" valueType="num">
                                      <p:cBhvr>
                                        <p:cTn id="44" dur="500" fill="hold"/>
                                        <p:tgtEl>
                                          <p:spTgt spid="83974">
                                            <p:bg/>
                                          </p:spTgt>
                                        </p:tgtEl>
                                        <p:attrNameLst>
                                          <p:attrName>ppt_x</p:attrName>
                                        </p:attrNameLst>
                                      </p:cBhvr>
                                      <p:tavLst>
                                        <p:tav tm="0">
                                          <p:val>
                                            <p:strVal val="#ppt_x"/>
                                          </p:val>
                                        </p:tav>
                                        <p:tav tm="100000">
                                          <p:val>
                                            <p:strVal val="#ppt_x"/>
                                          </p:val>
                                        </p:tav>
                                      </p:tavLst>
                                    </p:anim>
                                    <p:anim calcmode="lin" valueType="num">
                                      <p:cBhvr>
                                        <p:cTn id="45" dur="500" fill="hold"/>
                                        <p:tgtEl>
                                          <p:spTgt spid="83974">
                                            <p:bg/>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3974">
                                            <p:txEl>
                                              <p:pRg st="0" end="0"/>
                                            </p:txEl>
                                          </p:spTgt>
                                        </p:tgtEl>
                                        <p:attrNameLst>
                                          <p:attrName>style.visibility</p:attrName>
                                        </p:attrNameLst>
                                      </p:cBhvr>
                                      <p:to>
                                        <p:strVal val="visible"/>
                                      </p:to>
                                    </p:set>
                                    <p:animEffect transition="in" filter="fade">
                                      <p:cBhvr>
                                        <p:cTn id="48" dur="500"/>
                                        <p:tgtEl>
                                          <p:spTgt spid="83974">
                                            <p:txEl>
                                              <p:pRg st="0" end="0"/>
                                            </p:txEl>
                                          </p:spTgt>
                                        </p:tgtEl>
                                      </p:cBhvr>
                                    </p:animEffect>
                                    <p:anim calcmode="lin" valueType="num">
                                      <p:cBhvr>
                                        <p:cTn id="49" dur="500" fill="hold"/>
                                        <p:tgtEl>
                                          <p:spTgt spid="83974">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839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uiExpand="1" build="p" animBg="1"/>
      <p:bldP spid="83974" grpId="0" uiExpand="1" build="p" animBg="1"/>
      <p:bldP spid="7" grpId="0" uiExpand="1" build="p" animBg="1"/>
      <p:bldP spid="83976" grpId="0" uiExpand="1" build="p"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2" descr="Related image">
            <a:extLst>
              <a:ext uri="{FF2B5EF4-FFF2-40B4-BE49-F238E27FC236}">
                <a16:creationId xmlns:a16="http://schemas.microsoft.com/office/drawing/2014/main" id="{2FF20DF5-FFB3-49B0-A4EE-77F95D69B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108" b="7338"/>
          <a:stretch>
            <a:fillRect/>
          </a:stretch>
        </p:blipFill>
        <p:spPr bwMode="auto">
          <a:xfrm>
            <a:off x="998538" y="-1588"/>
            <a:ext cx="8145462" cy="492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Shape 146">
            <a:extLst>
              <a:ext uri="{FF2B5EF4-FFF2-40B4-BE49-F238E27FC236}">
                <a16:creationId xmlns:a16="http://schemas.microsoft.com/office/drawing/2014/main" id="{B2E23004-5A61-4F43-A73B-BFC8EFC88ECC}"/>
              </a:ext>
            </a:extLst>
          </p:cNvPr>
          <p:cNvSpPr txBox="1">
            <a:spLocks noGrp="1"/>
          </p:cNvSpPr>
          <p:nvPr>
            <p:ph type="ctrTitle" idx="4294967295"/>
          </p:nvPr>
        </p:nvSpPr>
        <p:spPr>
          <a:xfrm>
            <a:off x="1776413" y="2690813"/>
            <a:ext cx="7367587" cy="1160462"/>
          </a:xfrm>
        </p:spPr>
        <p:txBody>
          <a:bodyPr>
            <a:normAutofit fontScale="90000"/>
          </a:bodyPr>
          <a:lstStyle/>
          <a:p>
            <a:pPr eaLnBrk="1" hangingPunct="1">
              <a:buClr>
                <a:srgbClr val="FFFFFF"/>
              </a:buClr>
              <a:buSzPts val="2400"/>
              <a:buFont typeface="Dosis" panose="020B0604020202020204" charset="0"/>
              <a:buNone/>
            </a:pPr>
            <a:r>
              <a:rPr lang="en-US" altLang="en-US" sz="6000">
                <a:solidFill>
                  <a:schemeClr val="bg1"/>
                </a:solidFill>
                <a:latin typeface="Verdana" panose="020B0604030504040204" pitchFamily="34" charset="0"/>
                <a:cs typeface="Arial" panose="020B0604020202020204" pitchFamily="34" charset="0"/>
                <a:sym typeface="Dosis" panose="020B0604020202020204" charset="0"/>
              </a:rPr>
              <a:t>Brainstorming</a:t>
            </a:r>
            <a:br>
              <a:rPr lang="en-US" altLang="en-US" sz="6000">
                <a:solidFill>
                  <a:schemeClr val="bg1"/>
                </a:solidFill>
                <a:latin typeface="Verdana" panose="020B0604030504040204" pitchFamily="34" charset="0"/>
                <a:cs typeface="Arial" panose="020B0604020202020204" pitchFamily="34" charset="0"/>
                <a:sym typeface="Dosis" panose="020B0604020202020204" charset="0"/>
              </a:rPr>
            </a:br>
            <a:r>
              <a:rPr lang="en-US" altLang="en-US" sz="6000">
                <a:solidFill>
                  <a:schemeClr val="bg1"/>
                </a:solidFill>
                <a:latin typeface="Verdana" panose="020B0604030504040204" pitchFamily="34" charset="0"/>
                <a:cs typeface="Arial" panose="020B0604020202020204" pitchFamily="34" charset="0"/>
                <a:sym typeface="Dosis" panose="020B0604020202020204" charset="0"/>
              </a:rPr>
              <a:t>Activity</a:t>
            </a:r>
          </a:p>
        </p:txBody>
      </p:sp>
    </p:spTree>
  </p:cSld>
  <p:clrMapOvr>
    <a:masterClrMapping/>
  </p:clrMapOvr>
  <p:transition spd="slow">
    <p:push dir="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extBox 2">
            <a:extLst>
              <a:ext uri="{FF2B5EF4-FFF2-40B4-BE49-F238E27FC236}">
                <a16:creationId xmlns:a16="http://schemas.microsoft.com/office/drawing/2014/main" id="{7B0C8A4C-FE3D-44FD-BB5B-9E573B60E926}"/>
              </a:ext>
            </a:extLst>
          </p:cNvPr>
          <p:cNvSpPr txBox="1">
            <a:spLocks noChangeArrowheads="1"/>
          </p:cNvSpPr>
          <p:nvPr/>
        </p:nvSpPr>
        <p:spPr bwMode="auto">
          <a:xfrm>
            <a:off x="1298575" y="1150938"/>
            <a:ext cx="48069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000">
                <a:latin typeface="Century Gothic" panose="020B0502020202020204" pitchFamily="34" charset="0"/>
              </a:rPr>
              <a:t>Edward de Bono developed a simple parallel thinking tool called Six Thinking Hats®. It helps people look at a decision from all points of view.</a:t>
            </a:r>
          </a:p>
        </p:txBody>
      </p:sp>
      <p:sp>
        <p:nvSpPr>
          <p:cNvPr id="90115" name="TextBox 3">
            <a:extLst>
              <a:ext uri="{FF2B5EF4-FFF2-40B4-BE49-F238E27FC236}">
                <a16:creationId xmlns:a16="http://schemas.microsoft.com/office/drawing/2014/main" id="{6B53506E-A905-480E-ACF2-73EA671CD6F8}"/>
              </a:ext>
            </a:extLst>
          </p:cNvPr>
          <p:cNvSpPr txBox="1">
            <a:spLocks noChangeArrowheads="1"/>
          </p:cNvSpPr>
          <p:nvPr/>
        </p:nvSpPr>
        <p:spPr bwMode="auto">
          <a:xfrm>
            <a:off x="1436688" y="514350"/>
            <a:ext cx="4530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400" b="1">
                <a:latin typeface="Century Gothic" panose="020B0502020202020204" pitchFamily="34" charset="0"/>
              </a:rPr>
              <a:t>Parallel Thinking</a:t>
            </a:r>
          </a:p>
        </p:txBody>
      </p:sp>
      <p:sp>
        <p:nvSpPr>
          <p:cNvPr id="90116" name="TextBox 4">
            <a:extLst>
              <a:ext uri="{FF2B5EF4-FFF2-40B4-BE49-F238E27FC236}">
                <a16:creationId xmlns:a16="http://schemas.microsoft.com/office/drawing/2014/main" id="{C42037AA-72B9-43CF-A380-C5AD73E9BB32}"/>
              </a:ext>
            </a:extLst>
          </p:cNvPr>
          <p:cNvSpPr txBox="1">
            <a:spLocks noChangeArrowheads="1"/>
          </p:cNvSpPr>
          <p:nvPr/>
        </p:nvSpPr>
        <p:spPr bwMode="auto">
          <a:xfrm>
            <a:off x="596900" y="2649538"/>
            <a:ext cx="62103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a:latin typeface="Century Gothic" panose="020B0502020202020204" pitchFamily="34" charset="0"/>
              </a:rPr>
              <a:t>The process involves separating thinking into six clear functions and roles. Each thinking role is identified with a colored symbolic "thinking hat." </a:t>
            </a:r>
          </a:p>
          <a:p>
            <a:pPr algn="ctr" eaLnBrk="1" hangingPunct="1"/>
            <a:endParaRPr lang="en-US" altLang="en-US" sz="1600">
              <a:latin typeface="Century Gothic" panose="020B0502020202020204" pitchFamily="34" charset="0"/>
            </a:endParaRPr>
          </a:p>
          <a:p>
            <a:pPr algn="ctr" eaLnBrk="1" hangingPunct="1"/>
            <a:r>
              <a:rPr lang="en-US" altLang="en-US" sz="1600">
                <a:latin typeface="Century Gothic" panose="020B0502020202020204" pitchFamily="34" charset="0"/>
              </a:rPr>
              <a:t>By mentally wearing and switching "hats," you can easily focus on different perspectives and have a holistic view of the situation.</a:t>
            </a:r>
          </a:p>
        </p:txBody>
      </p:sp>
      <p:pic>
        <p:nvPicPr>
          <p:cNvPr id="90117" name="Picture 5">
            <a:extLst>
              <a:ext uri="{FF2B5EF4-FFF2-40B4-BE49-F238E27FC236}">
                <a16:creationId xmlns:a16="http://schemas.microsoft.com/office/drawing/2014/main" id="{FE547FE6-A9D2-4E03-8D83-F16568AC8C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6850" y="228600"/>
            <a:ext cx="2262188"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Shape 244">
            <a:extLst>
              <a:ext uri="{FF2B5EF4-FFF2-40B4-BE49-F238E27FC236}">
                <a16:creationId xmlns:a16="http://schemas.microsoft.com/office/drawing/2014/main" id="{01CEE380-9BAE-460A-8B9C-E3BA3E43A822}"/>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a:solidFill>
                  <a:srgbClr val="FFFFFF"/>
                </a:solidFill>
                <a:cs typeface="Arial" panose="020B0604020202020204" pitchFamily="34" charset="0"/>
                <a:sym typeface="Dosis" panose="020B0604020202020204" charset="0"/>
              </a:rPr>
              <a:t>Colors &amp; Their Significance</a:t>
            </a:r>
          </a:p>
        </p:txBody>
      </p:sp>
      <p:sp>
        <p:nvSpPr>
          <p:cNvPr id="92163" name="TextBox 29">
            <a:extLst>
              <a:ext uri="{FF2B5EF4-FFF2-40B4-BE49-F238E27FC236}">
                <a16:creationId xmlns:a16="http://schemas.microsoft.com/office/drawing/2014/main" id="{E44D9632-3C38-400A-A562-16816988C28B}"/>
              </a:ext>
            </a:extLst>
          </p:cNvPr>
          <p:cNvSpPr txBox="1">
            <a:spLocks noChangeArrowheads="1"/>
          </p:cNvSpPr>
          <p:nvPr/>
        </p:nvSpPr>
        <p:spPr bwMode="auto">
          <a:xfrm>
            <a:off x="2416175" y="2152650"/>
            <a:ext cx="868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latin typeface="Century Gothic" panose="020B0502020202020204" pitchFamily="34" charset="0"/>
              </a:rPr>
              <a:t>Red Hat</a:t>
            </a:r>
          </a:p>
        </p:txBody>
      </p:sp>
      <p:sp>
        <p:nvSpPr>
          <p:cNvPr id="92164" name="TextBox 30">
            <a:extLst>
              <a:ext uri="{FF2B5EF4-FFF2-40B4-BE49-F238E27FC236}">
                <a16:creationId xmlns:a16="http://schemas.microsoft.com/office/drawing/2014/main" id="{F043961D-CFFF-4E74-99B1-84DF5FFCBD06}"/>
              </a:ext>
            </a:extLst>
          </p:cNvPr>
          <p:cNvSpPr txBox="1">
            <a:spLocks noChangeArrowheads="1"/>
          </p:cNvSpPr>
          <p:nvPr/>
        </p:nvSpPr>
        <p:spPr bwMode="auto">
          <a:xfrm>
            <a:off x="3651250" y="2152650"/>
            <a:ext cx="1101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latin typeface="Century Gothic" panose="020B0502020202020204" pitchFamily="34" charset="0"/>
              </a:rPr>
              <a:t>Yellow Hat</a:t>
            </a:r>
          </a:p>
        </p:txBody>
      </p:sp>
      <p:sp>
        <p:nvSpPr>
          <p:cNvPr id="92165" name="TextBox 31">
            <a:extLst>
              <a:ext uri="{FF2B5EF4-FFF2-40B4-BE49-F238E27FC236}">
                <a16:creationId xmlns:a16="http://schemas.microsoft.com/office/drawing/2014/main" id="{7DF4D2C4-5490-47A1-B5C2-5F042C2DB9E8}"/>
              </a:ext>
            </a:extLst>
          </p:cNvPr>
          <p:cNvSpPr txBox="1">
            <a:spLocks noChangeArrowheads="1"/>
          </p:cNvSpPr>
          <p:nvPr/>
        </p:nvSpPr>
        <p:spPr bwMode="auto">
          <a:xfrm>
            <a:off x="5048250" y="2138363"/>
            <a:ext cx="1014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latin typeface="Century Gothic" panose="020B0502020202020204" pitchFamily="34" charset="0"/>
              </a:rPr>
              <a:t>Black Hat</a:t>
            </a:r>
          </a:p>
        </p:txBody>
      </p:sp>
      <p:sp>
        <p:nvSpPr>
          <p:cNvPr id="92166" name="TextBox 32">
            <a:extLst>
              <a:ext uri="{FF2B5EF4-FFF2-40B4-BE49-F238E27FC236}">
                <a16:creationId xmlns:a16="http://schemas.microsoft.com/office/drawing/2014/main" id="{0BBE961A-2B2E-480E-8377-BA93D130D51F}"/>
              </a:ext>
            </a:extLst>
          </p:cNvPr>
          <p:cNvSpPr txBox="1">
            <a:spLocks noChangeArrowheads="1"/>
          </p:cNvSpPr>
          <p:nvPr/>
        </p:nvSpPr>
        <p:spPr bwMode="auto">
          <a:xfrm>
            <a:off x="6367463" y="2138363"/>
            <a:ext cx="1076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latin typeface="Century Gothic" panose="020B0502020202020204" pitchFamily="34" charset="0"/>
              </a:rPr>
              <a:t>Green Hat</a:t>
            </a:r>
          </a:p>
        </p:txBody>
      </p:sp>
      <p:sp>
        <p:nvSpPr>
          <p:cNvPr id="92167" name="TextBox 33">
            <a:extLst>
              <a:ext uri="{FF2B5EF4-FFF2-40B4-BE49-F238E27FC236}">
                <a16:creationId xmlns:a16="http://schemas.microsoft.com/office/drawing/2014/main" id="{5D41CECA-2356-468E-A2B1-7D64BE010A2A}"/>
              </a:ext>
            </a:extLst>
          </p:cNvPr>
          <p:cNvSpPr txBox="1">
            <a:spLocks noChangeArrowheads="1"/>
          </p:cNvSpPr>
          <p:nvPr/>
        </p:nvSpPr>
        <p:spPr bwMode="auto">
          <a:xfrm>
            <a:off x="7777163" y="2139950"/>
            <a:ext cx="900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latin typeface="Century Gothic" panose="020B0502020202020204" pitchFamily="34" charset="0"/>
              </a:rPr>
              <a:t>Blue Hat</a:t>
            </a:r>
          </a:p>
        </p:txBody>
      </p:sp>
      <p:pic>
        <p:nvPicPr>
          <p:cNvPr id="92168" name="Picture 34">
            <a:extLst>
              <a:ext uri="{FF2B5EF4-FFF2-40B4-BE49-F238E27FC236}">
                <a16:creationId xmlns:a16="http://schemas.microsoft.com/office/drawing/2014/main" id="{6DFBCB61-63D9-41C8-B04B-B21FBA81FD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1577975"/>
            <a:ext cx="5270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Picture 35">
            <a:extLst>
              <a:ext uri="{FF2B5EF4-FFF2-40B4-BE49-F238E27FC236}">
                <a16:creationId xmlns:a16="http://schemas.microsoft.com/office/drawing/2014/main" id="{FACDB355-1C5D-418C-AC5F-FB76568D82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1584325"/>
            <a:ext cx="6302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0" name="TextBox 36">
            <a:extLst>
              <a:ext uri="{FF2B5EF4-FFF2-40B4-BE49-F238E27FC236}">
                <a16:creationId xmlns:a16="http://schemas.microsoft.com/office/drawing/2014/main" id="{3B5311EF-9E94-4A65-BA8D-93FFF297463E}"/>
              </a:ext>
            </a:extLst>
          </p:cNvPr>
          <p:cNvSpPr txBox="1">
            <a:spLocks noChangeArrowheads="1"/>
          </p:cNvSpPr>
          <p:nvPr/>
        </p:nvSpPr>
        <p:spPr bwMode="auto">
          <a:xfrm>
            <a:off x="982663" y="2160588"/>
            <a:ext cx="1011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latin typeface="Century Gothic" panose="020B0502020202020204" pitchFamily="34" charset="0"/>
              </a:rPr>
              <a:t>White Hat</a:t>
            </a:r>
          </a:p>
        </p:txBody>
      </p:sp>
      <p:sp>
        <p:nvSpPr>
          <p:cNvPr id="38" name="Rectangle 37">
            <a:extLst>
              <a:ext uri="{FF2B5EF4-FFF2-40B4-BE49-F238E27FC236}">
                <a16:creationId xmlns:a16="http://schemas.microsoft.com/office/drawing/2014/main" id="{B4965A02-7ABB-480B-9BA4-BDEE0DCEAB91}"/>
              </a:ext>
            </a:extLst>
          </p:cNvPr>
          <p:cNvSpPr/>
          <p:nvPr/>
        </p:nvSpPr>
        <p:spPr bwMode="auto">
          <a:xfrm>
            <a:off x="912813" y="2520950"/>
            <a:ext cx="1079500" cy="1441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kern="0" dirty="0">
                <a:solidFill>
                  <a:schemeClr val="tx1"/>
                </a:solidFill>
                <a:latin typeface="Century Gothic" panose="020B0502020202020204" pitchFamily="34" charset="0"/>
                <a:sym typeface="Arial"/>
              </a:rPr>
              <a:t>Data &amp; Information – what is available and what may be needed</a:t>
            </a:r>
          </a:p>
        </p:txBody>
      </p:sp>
      <p:sp>
        <p:nvSpPr>
          <p:cNvPr id="39" name="Rectangle 38">
            <a:extLst>
              <a:ext uri="{FF2B5EF4-FFF2-40B4-BE49-F238E27FC236}">
                <a16:creationId xmlns:a16="http://schemas.microsoft.com/office/drawing/2014/main" id="{6324521B-5D54-463F-B611-CC5AE4ED5ABC}"/>
              </a:ext>
            </a:extLst>
          </p:cNvPr>
          <p:cNvSpPr/>
          <p:nvPr/>
        </p:nvSpPr>
        <p:spPr bwMode="auto">
          <a:xfrm>
            <a:off x="2259013" y="2522538"/>
            <a:ext cx="1079500" cy="1441450"/>
          </a:xfrm>
          <a:prstGeom prst="rect">
            <a:avLst/>
          </a:prstGeom>
          <a:solidFill>
            <a:srgbClr val="C329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kern="0" dirty="0">
                <a:solidFill>
                  <a:schemeClr val="bg1"/>
                </a:solidFill>
                <a:latin typeface="Century Gothic" panose="020B0502020202020204" pitchFamily="34" charset="0"/>
                <a:sym typeface="Arial"/>
              </a:rPr>
              <a:t>Feelings, intuition &amp; emotion – share feelings without justification or prejudice</a:t>
            </a:r>
          </a:p>
        </p:txBody>
      </p:sp>
      <p:sp>
        <p:nvSpPr>
          <p:cNvPr id="40" name="Rectangle 39">
            <a:extLst>
              <a:ext uri="{FF2B5EF4-FFF2-40B4-BE49-F238E27FC236}">
                <a16:creationId xmlns:a16="http://schemas.microsoft.com/office/drawing/2014/main" id="{A11B908F-910F-4EA2-AB64-FAAEDFDEB780}"/>
              </a:ext>
            </a:extLst>
          </p:cNvPr>
          <p:cNvSpPr/>
          <p:nvPr/>
        </p:nvSpPr>
        <p:spPr bwMode="auto">
          <a:xfrm>
            <a:off x="3608388" y="2520950"/>
            <a:ext cx="1081087" cy="144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kern="0" dirty="0">
                <a:solidFill>
                  <a:schemeClr val="tx1"/>
                </a:solidFill>
                <a:latin typeface="Century Gothic" panose="020B0502020202020204" pitchFamily="34" charset="0"/>
                <a:sym typeface="Arial"/>
              </a:rPr>
              <a:t>Benefits &amp; positive view,  encourages looking at situation positively</a:t>
            </a:r>
          </a:p>
        </p:txBody>
      </p:sp>
      <p:sp>
        <p:nvSpPr>
          <p:cNvPr id="41" name="Rectangle 40">
            <a:extLst>
              <a:ext uri="{FF2B5EF4-FFF2-40B4-BE49-F238E27FC236}">
                <a16:creationId xmlns:a16="http://schemas.microsoft.com/office/drawing/2014/main" id="{947DBAC9-68E6-4647-AE20-689E7D947D1F}"/>
              </a:ext>
            </a:extLst>
          </p:cNvPr>
          <p:cNvSpPr/>
          <p:nvPr/>
        </p:nvSpPr>
        <p:spPr bwMode="auto">
          <a:xfrm>
            <a:off x="4951413" y="2520950"/>
            <a:ext cx="1079500" cy="14414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kern="0" dirty="0">
                <a:solidFill>
                  <a:schemeClr val="bg1"/>
                </a:solidFill>
                <a:latin typeface="Century Gothic" panose="020B0502020202020204" pitchFamily="34" charset="0"/>
                <a:sym typeface="Arial"/>
              </a:rPr>
              <a:t>Caution &amp; critical judgement – encourages recognizing what can go wrong</a:t>
            </a:r>
          </a:p>
        </p:txBody>
      </p:sp>
      <p:sp>
        <p:nvSpPr>
          <p:cNvPr id="42" name="Rectangle 41">
            <a:extLst>
              <a:ext uri="{FF2B5EF4-FFF2-40B4-BE49-F238E27FC236}">
                <a16:creationId xmlns:a16="http://schemas.microsoft.com/office/drawing/2014/main" id="{75DF3B0A-5367-445D-BAFD-EBBD25FABFAF}"/>
              </a:ext>
            </a:extLst>
          </p:cNvPr>
          <p:cNvSpPr/>
          <p:nvPr/>
        </p:nvSpPr>
        <p:spPr bwMode="auto">
          <a:xfrm>
            <a:off x="6297613" y="2520950"/>
            <a:ext cx="1079500" cy="144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kern="0" dirty="0">
                <a:solidFill>
                  <a:schemeClr val="bg1"/>
                </a:solidFill>
                <a:latin typeface="Century Gothic" panose="020B0502020202020204" pitchFamily="34" charset="0"/>
                <a:sym typeface="Arial"/>
              </a:rPr>
              <a:t>Creative thinking &amp; generating new ideas – encourages out of the box thinking</a:t>
            </a:r>
          </a:p>
        </p:txBody>
      </p:sp>
      <p:sp>
        <p:nvSpPr>
          <p:cNvPr id="43" name="Rectangle 42">
            <a:extLst>
              <a:ext uri="{FF2B5EF4-FFF2-40B4-BE49-F238E27FC236}">
                <a16:creationId xmlns:a16="http://schemas.microsoft.com/office/drawing/2014/main" id="{73ED3C00-AEFE-41E6-BC64-008A2595DC08}"/>
              </a:ext>
            </a:extLst>
          </p:cNvPr>
          <p:cNvSpPr/>
          <p:nvPr/>
        </p:nvSpPr>
        <p:spPr bwMode="auto">
          <a:xfrm>
            <a:off x="7643813" y="2520950"/>
            <a:ext cx="1079500" cy="144145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100" kern="0" dirty="0">
                <a:solidFill>
                  <a:schemeClr val="bg1"/>
                </a:solidFill>
                <a:latin typeface="Century Gothic" panose="020B0502020202020204" pitchFamily="34" charset="0"/>
                <a:sym typeface="Arial"/>
              </a:rPr>
              <a:t>Process control – requires summaries, conclusions and decisions</a:t>
            </a:r>
          </a:p>
        </p:txBody>
      </p:sp>
      <p:pic>
        <p:nvPicPr>
          <p:cNvPr id="92177" name="Picture 43">
            <a:extLst>
              <a:ext uri="{FF2B5EF4-FFF2-40B4-BE49-F238E27FC236}">
                <a16:creationId xmlns:a16="http://schemas.microsoft.com/office/drawing/2014/main" id="{C0FAA652-A80F-462D-8E3F-5EBE377319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4450" y="1577975"/>
            <a:ext cx="5889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8" name="Picture 44">
            <a:extLst>
              <a:ext uri="{FF2B5EF4-FFF2-40B4-BE49-F238E27FC236}">
                <a16:creationId xmlns:a16="http://schemas.microsoft.com/office/drawing/2014/main" id="{2CF5FB64-61AD-4BC2-9E1B-1CDEEC0D3D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70663" y="1595438"/>
            <a:ext cx="5334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9" name="Picture 45">
            <a:extLst>
              <a:ext uri="{FF2B5EF4-FFF2-40B4-BE49-F238E27FC236}">
                <a16:creationId xmlns:a16="http://schemas.microsoft.com/office/drawing/2014/main" id="{8DB4EC43-498F-4092-86FD-3F2E261E01F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02575" y="1589088"/>
            <a:ext cx="56038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0" name="Picture 46">
            <a:extLst>
              <a:ext uri="{FF2B5EF4-FFF2-40B4-BE49-F238E27FC236}">
                <a16:creationId xmlns:a16="http://schemas.microsoft.com/office/drawing/2014/main" id="{F0A497B5-C650-45FB-BF20-E899103243B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97475" y="1603375"/>
            <a:ext cx="5873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hape 127">
            <a:extLst>
              <a:ext uri="{FF2B5EF4-FFF2-40B4-BE49-F238E27FC236}">
                <a16:creationId xmlns:a16="http://schemas.microsoft.com/office/drawing/2014/main" id="{DFF73800-A5DB-40DD-B8DB-3425F3CFF12C}"/>
              </a:ext>
            </a:extLst>
          </p:cNvPr>
          <p:cNvSpPr txBox="1">
            <a:spLocks noGrp="1"/>
          </p:cNvSpPr>
          <p:nvPr>
            <p:ph type="ctrTitle"/>
          </p:nvPr>
        </p:nvSpPr>
        <p:spPr>
          <a:xfrm>
            <a:off x="1028700" y="481013"/>
            <a:ext cx="7302500" cy="1825307"/>
          </a:xfrm>
        </p:spPr>
        <p:txBody>
          <a:bodyPr>
            <a:normAutofit/>
          </a:bodyPr>
          <a:lstStyle/>
          <a:p>
            <a:pPr eaLnBrk="1" hangingPunct="1">
              <a:spcBef>
                <a:spcPct val="0"/>
              </a:spcBef>
              <a:buClr>
                <a:srgbClr val="FFFFFF"/>
              </a:buClr>
              <a:buFont typeface="Dosis" charset="0"/>
              <a:buNone/>
              <a:defRPr/>
            </a:pPr>
            <a:r>
              <a:rPr lang="en-US" altLang="en-US" sz="4000" dirty="0">
                <a:effectLst>
                  <a:outerShdw blurRad="38100" dist="38100" dir="2700000" algn="tl">
                    <a:srgbClr val="000000">
                      <a:alpha val="43137"/>
                    </a:srgbClr>
                  </a:outerShdw>
                </a:effectLst>
                <a:cs typeface="Arial" panose="020B0604020202020204" pitchFamily="34" charset="0"/>
                <a:sym typeface="Dosis" charset="0"/>
              </a:rPr>
              <a:t>       Understanding</a:t>
            </a:r>
            <a:br>
              <a:rPr lang="en-US" altLang="en-US" sz="4000" dirty="0">
                <a:effectLst>
                  <a:outerShdw blurRad="38100" dist="38100" dir="2700000" algn="tl">
                    <a:srgbClr val="000000">
                      <a:alpha val="43137"/>
                    </a:srgbClr>
                  </a:outerShdw>
                </a:effectLst>
                <a:cs typeface="Arial" panose="020B0604020202020204" pitchFamily="34" charset="0"/>
                <a:sym typeface="Dosis" charset="0"/>
              </a:rPr>
            </a:br>
            <a:r>
              <a:rPr lang="en-US" altLang="en-US" sz="4000" dirty="0">
                <a:effectLst>
                  <a:outerShdw blurRad="38100" dist="38100" dir="2700000" algn="tl">
                    <a:srgbClr val="000000">
                      <a:alpha val="43137"/>
                    </a:srgbClr>
                  </a:outerShdw>
                </a:effectLst>
                <a:cs typeface="Arial" panose="020B0604020202020204" pitchFamily="34" charset="0"/>
                <a:sym typeface="Dosis" charset="0"/>
              </a:rPr>
              <a:t>     Strategic Thinking</a:t>
            </a:r>
            <a:endParaRPr lang="en-US" altLang="en-US" dirty="0">
              <a:effectLst>
                <a:outerShdw blurRad="38100" dist="38100" dir="2700000" algn="tl">
                  <a:srgbClr val="000000">
                    <a:alpha val="43137"/>
                  </a:srgbClr>
                </a:outerShdw>
              </a:effectLst>
              <a:cs typeface="Arial" panose="020B0604020202020204" pitchFamily="34" charset="0"/>
              <a:sym typeface="Dosis" charset="0"/>
            </a:endParaRPr>
          </a:p>
        </p:txBody>
      </p:sp>
      <p:sp>
        <p:nvSpPr>
          <p:cNvPr id="22531" name="Shape 128">
            <a:extLst>
              <a:ext uri="{FF2B5EF4-FFF2-40B4-BE49-F238E27FC236}">
                <a16:creationId xmlns:a16="http://schemas.microsoft.com/office/drawing/2014/main" id="{2409176A-E9DB-4738-9E08-35F5D3DF1904}"/>
              </a:ext>
            </a:extLst>
          </p:cNvPr>
          <p:cNvSpPr txBox="1">
            <a:spLocks noGrp="1"/>
          </p:cNvSpPr>
          <p:nvPr>
            <p:ph type="subTitle" idx="1"/>
          </p:nvPr>
        </p:nvSpPr>
        <p:spPr>
          <a:xfrm>
            <a:off x="1028700" y="3101975"/>
            <a:ext cx="6275388" cy="876300"/>
          </a:xfrm>
        </p:spPr>
        <p:txBody>
          <a:bodyPr/>
          <a:lstStyle/>
          <a:p>
            <a:pPr eaLnBrk="1" hangingPunct="1">
              <a:spcBef>
                <a:spcPct val="0"/>
              </a:spcBef>
              <a:buFont typeface="Roboto" panose="02000000000000000000" pitchFamily="2" charset="0"/>
              <a:buNone/>
              <a:defRPr/>
            </a:pPr>
            <a:r>
              <a:rPr lang="en-US" altLang="en-US" b="1" dirty="0">
                <a:solidFill>
                  <a:schemeClr val="tx1"/>
                </a:solidFill>
                <a:effectLst>
                  <a:outerShdw blurRad="38100" dist="38100" dir="2700000" algn="tl">
                    <a:srgbClr val="000000">
                      <a:alpha val="43137"/>
                    </a:srgbClr>
                  </a:outerShdw>
                </a:effectLst>
                <a:cs typeface="Roboto" panose="02000000000000000000" pitchFamily="2" charset="0"/>
                <a:sym typeface="Roboto" panose="02000000000000000000" pitchFamily="2" charset="0"/>
              </a:rPr>
              <a:t>Relevance and use of strategic thinking in day-to-day life</a:t>
            </a:r>
          </a:p>
        </p:txBody>
      </p:sp>
    </p:spTree>
  </p:cSld>
  <p:clrMapOvr>
    <a:masterClrMapping/>
  </p:clrMapOvr>
  <p:transition spd="slow">
    <p:push dir="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Slide Number Placeholder 1">
            <a:extLst>
              <a:ext uri="{FF2B5EF4-FFF2-40B4-BE49-F238E27FC236}">
                <a16:creationId xmlns:a16="http://schemas.microsoft.com/office/drawing/2014/main" id="{88093B9C-847D-47C7-A7CC-347EBC48566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0352B16-6E09-4C9B-8B21-74FE7251324C}" type="slidenum">
              <a:rPr lang="en-US" altLang="en-US" smtClean="0"/>
              <a:pPr/>
              <a:t>40</a:t>
            </a:fld>
            <a:endParaRPr lang="en-US" altLang="en-US"/>
          </a:p>
        </p:txBody>
      </p:sp>
      <p:pic>
        <p:nvPicPr>
          <p:cNvPr id="94211" name="Picture 2" descr="SIX THINKING HATS - Yr 10 Visual Arts">
            <a:extLst>
              <a:ext uri="{FF2B5EF4-FFF2-40B4-BE49-F238E27FC236}">
                <a16:creationId xmlns:a16="http://schemas.microsoft.com/office/drawing/2014/main" id="{0AACE2A8-DEF0-42D4-B459-EB0DC1741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22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Shape 146">
            <a:extLst>
              <a:ext uri="{FF2B5EF4-FFF2-40B4-BE49-F238E27FC236}">
                <a16:creationId xmlns:a16="http://schemas.microsoft.com/office/drawing/2014/main" id="{912F0B14-6C2D-4612-BF77-7D26BED3F5ED}"/>
              </a:ext>
            </a:extLst>
          </p:cNvPr>
          <p:cNvSpPr txBox="1">
            <a:spLocks noGrp="1"/>
          </p:cNvSpPr>
          <p:nvPr>
            <p:ph type="ctrTitle" idx="4294967295"/>
          </p:nvPr>
        </p:nvSpPr>
        <p:spPr>
          <a:xfrm>
            <a:off x="0" y="111760"/>
            <a:ext cx="9144000" cy="3576320"/>
          </a:xfrm>
        </p:spPr>
        <p:txBody>
          <a:bodyPr/>
          <a:lstStyle/>
          <a:p>
            <a:pPr eaLnBrk="1" hangingPunct="1">
              <a:buClr>
                <a:srgbClr val="FFFFFF"/>
              </a:buClr>
              <a:buSzPts val="2400"/>
              <a:buFont typeface="Dosis" panose="020B0604020202020204" charset="0"/>
              <a:buNone/>
            </a:pPr>
            <a:r>
              <a:rPr lang="en-US" altLang="en-US" sz="3600" dirty="0">
                <a:solidFill>
                  <a:srgbClr val="C32929"/>
                </a:solidFill>
                <a:latin typeface="Verdana" panose="020B0604030504040204" pitchFamily="34" charset="0"/>
                <a:cs typeface="Arial" panose="020B0604020202020204" pitchFamily="34" charset="0"/>
                <a:sym typeface="Dosis" panose="020B0604020202020204" charset="0"/>
              </a:rPr>
              <a:t>  Where can you use Parallel Thinking?</a:t>
            </a:r>
          </a:p>
        </p:txBody>
      </p:sp>
    </p:spTree>
  </p:cSld>
  <p:clrMapOvr>
    <a:masterClrMapping/>
  </p:clrMapOvr>
  <p:transition spd="slow">
    <p:push dir="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Text Placeholder 2">
            <a:extLst>
              <a:ext uri="{FF2B5EF4-FFF2-40B4-BE49-F238E27FC236}">
                <a16:creationId xmlns:a16="http://schemas.microsoft.com/office/drawing/2014/main" id="{78D26F11-D086-4D1E-AD27-C125E00D4AA6}"/>
              </a:ext>
            </a:extLst>
          </p:cNvPr>
          <p:cNvSpPr txBox="1">
            <a:spLocks noGrp="1"/>
          </p:cNvSpPr>
          <p:nvPr>
            <p:ph type="body" idx="1"/>
          </p:nvPr>
        </p:nvSpPr>
        <p:spPr>
          <a:xfrm>
            <a:off x="990600" y="885825"/>
            <a:ext cx="7342188" cy="3371850"/>
          </a:xfrm>
        </p:spPr>
        <p:txBody>
          <a:bodyPr/>
          <a:lstStyle/>
          <a:p>
            <a:pPr algn="ctr" eaLnBrk="1" hangingPunct="1">
              <a:spcBef>
                <a:spcPct val="0"/>
              </a:spcBef>
              <a:buClr>
                <a:srgbClr val="FF8700"/>
              </a:buClr>
              <a:buFont typeface="Roboto" panose="02000000000000000000" pitchFamily="2" charset="0"/>
              <a:buNone/>
            </a:pPr>
            <a:r>
              <a:rPr lang="en-US" altLang="en-US" sz="2800">
                <a:solidFill>
                  <a:srgbClr val="222222"/>
                </a:solidFill>
                <a:cs typeface="Arial" panose="020B0604020202020204" pitchFamily="34" charset="0"/>
                <a:sym typeface="Roboto" panose="02000000000000000000" pitchFamily="2" charset="0"/>
              </a:rPr>
              <a:t>As fast-paced innovation increases rapidly and procedural thinking fades, the demand for creative thinking is growing exponentially. </a:t>
            </a:r>
          </a:p>
          <a:p>
            <a:pPr algn="ctr" eaLnBrk="1" hangingPunct="1">
              <a:spcBef>
                <a:spcPct val="0"/>
              </a:spcBef>
              <a:buClr>
                <a:srgbClr val="FF8700"/>
              </a:buClr>
              <a:buFont typeface="Roboto" panose="02000000000000000000" pitchFamily="2" charset="0"/>
              <a:buNone/>
            </a:pPr>
            <a:endParaRPr lang="en-US" altLang="en-US" sz="2800">
              <a:solidFill>
                <a:srgbClr val="222222"/>
              </a:solidFill>
              <a:cs typeface="Arial" panose="020B0604020202020204" pitchFamily="34" charset="0"/>
              <a:sym typeface="Roboto" panose="02000000000000000000" pitchFamily="2" charset="0"/>
            </a:endParaRPr>
          </a:p>
          <a:p>
            <a:pPr algn="ctr" eaLnBrk="1" hangingPunct="1">
              <a:spcBef>
                <a:spcPct val="0"/>
              </a:spcBef>
              <a:buClr>
                <a:srgbClr val="FF8700"/>
              </a:buClr>
              <a:buFont typeface="Roboto" panose="02000000000000000000" pitchFamily="2" charset="0"/>
              <a:buNone/>
            </a:pPr>
            <a:r>
              <a:rPr lang="en-US" altLang="en-US" sz="2800">
                <a:solidFill>
                  <a:srgbClr val="222222"/>
                </a:solidFill>
                <a:cs typeface="Arial" panose="020B0604020202020204" pitchFamily="34" charset="0"/>
                <a:sym typeface="Roboto" panose="02000000000000000000" pitchFamily="2" charset="0"/>
              </a:rPr>
              <a:t>Creative ideas and innovations are disrupting businesses.</a:t>
            </a:r>
          </a:p>
        </p:txBody>
      </p:sp>
      <p:sp>
        <p:nvSpPr>
          <p:cNvPr id="100355" name="Slide Number Placeholder 1">
            <a:extLst>
              <a:ext uri="{FF2B5EF4-FFF2-40B4-BE49-F238E27FC236}">
                <a16:creationId xmlns:a16="http://schemas.microsoft.com/office/drawing/2014/main" id="{B2866E45-1B37-48AC-95E8-EA0927412F70}"/>
              </a:ext>
            </a:extLst>
          </p:cNvPr>
          <p:cNvSpPr>
            <a:spLocks noGrp="1" noChangeArrowheads="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eaLnBrk="0" hangingPunct="0"/>
            <a:fld id="{E9323341-4508-474D-B3C1-4E4A1E34884B}" type="slidenum">
              <a:rPr lang="en-US" altLang="en-US" b="0" smtClean="0"/>
              <a:pPr algn="l" eaLnBrk="0" hangingPunct="0"/>
              <a:t>42</a:t>
            </a:fld>
            <a:endParaRPr lang="en-US" altLang="en-US" b="0"/>
          </a:p>
        </p:txBody>
      </p:sp>
    </p:spTree>
  </p:cSld>
  <p:clrMapOvr>
    <a:masterClrMapping/>
  </p:clrMapOvr>
  <p:transition spd="slow">
    <p:push dir="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Shape 146">
            <a:extLst>
              <a:ext uri="{FF2B5EF4-FFF2-40B4-BE49-F238E27FC236}">
                <a16:creationId xmlns:a16="http://schemas.microsoft.com/office/drawing/2014/main" id="{0645D018-E298-4CAB-AA76-58A253FA3511}"/>
              </a:ext>
            </a:extLst>
          </p:cNvPr>
          <p:cNvSpPr txBox="1">
            <a:spLocks noGrp="1"/>
          </p:cNvSpPr>
          <p:nvPr>
            <p:ph type="ctrTitle" idx="4294967295"/>
          </p:nvPr>
        </p:nvSpPr>
        <p:spPr>
          <a:xfrm>
            <a:off x="1776413" y="2649538"/>
            <a:ext cx="7367587" cy="1160462"/>
          </a:xfrm>
        </p:spPr>
        <p:txBody>
          <a:bodyPr/>
          <a:lstStyle/>
          <a:p>
            <a:pPr eaLnBrk="1" hangingPunct="1">
              <a:buClr>
                <a:srgbClr val="FFFFFF"/>
              </a:buClr>
              <a:buSzPts val="2400"/>
              <a:buFont typeface="Dosis" panose="020B0604020202020204" charset="0"/>
              <a:buNone/>
            </a:pPr>
            <a:r>
              <a:rPr lang="en-US" altLang="en-US" sz="6000">
                <a:solidFill>
                  <a:srgbClr val="C32929"/>
                </a:solidFill>
                <a:latin typeface="Verdana" panose="020B0604030504040204" pitchFamily="34" charset="0"/>
                <a:cs typeface="Arial" panose="020B0604020202020204" pitchFamily="34" charset="0"/>
                <a:sym typeface="Dosis" panose="020B0604020202020204" charset="0"/>
              </a:rPr>
              <a:t>Video</a:t>
            </a:r>
          </a:p>
        </p:txBody>
      </p:sp>
      <p:sp>
        <p:nvSpPr>
          <p:cNvPr id="103427" name="Shape 147">
            <a:extLst>
              <a:ext uri="{FF2B5EF4-FFF2-40B4-BE49-F238E27FC236}">
                <a16:creationId xmlns:a16="http://schemas.microsoft.com/office/drawing/2014/main" id="{1BE9BFB4-A51B-4C3C-9A76-B0CA99FC26C5}"/>
              </a:ext>
            </a:extLst>
          </p:cNvPr>
          <p:cNvSpPr txBox="1">
            <a:spLocks noGrp="1"/>
          </p:cNvSpPr>
          <p:nvPr>
            <p:ph type="subTitle" idx="4294967295"/>
          </p:nvPr>
        </p:nvSpPr>
        <p:spPr>
          <a:xfrm>
            <a:off x="0" y="3640138"/>
            <a:ext cx="5900738" cy="784225"/>
          </a:xfrm>
        </p:spPr>
        <p:txBody>
          <a:bodyPr/>
          <a:lstStyle/>
          <a:p>
            <a:pPr eaLnBrk="1" hangingPunct="1">
              <a:buClr>
                <a:srgbClr val="FF8700"/>
              </a:buClr>
              <a:buSzPts val="3000"/>
              <a:buFont typeface="Roboto" panose="02000000000000000000" pitchFamily="2" charset="0"/>
              <a:buNone/>
            </a:pPr>
            <a:r>
              <a:rPr lang="en-US" altLang="en-US" sz="2400">
                <a:solidFill>
                  <a:srgbClr val="222222"/>
                </a:solidFill>
                <a:cs typeface="Arial" panose="020B0604020202020204" pitchFamily="34" charset="0"/>
                <a:sym typeface="Roboto" panose="02000000000000000000" pitchFamily="2" charset="0"/>
              </a:rPr>
              <a:t>Breakthrough Ideas</a:t>
            </a:r>
          </a:p>
        </p:txBody>
      </p:sp>
      <p:sp>
        <p:nvSpPr>
          <p:cNvPr id="103428" name="Shape 296">
            <a:extLst>
              <a:ext uri="{FF2B5EF4-FFF2-40B4-BE49-F238E27FC236}">
                <a16:creationId xmlns:a16="http://schemas.microsoft.com/office/drawing/2014/main" id="{7ED128A6-7C03-4277-90DF-5AD9C54BF97E}"/>
              </a:ext>
            </a:extLst>
          </p:cNvPr>
          <p:cNvSpPr>
            <a:spLocks/>
          </p:cNvSpPr>
          <p:nvPr/>
        </p:nvSpPr>
        <p:spPr bwMode="auto">
          <a:xfrm>
            <a:off x="3997325" y="558800"/>
            <a:ext cx="4460875" cy="3473450"/>
          </a:xfrm>
          <a:custGeom>
            <a:avLst/>
            <a:gdLst>
              <a:gd name="T0" fmla="*/ 69729559 w 143434"/>
              <a:gd name="T1" fmla="*/ 2364770 h 111665"/>
              <a:gd name="T2" fmla="*/ 69795337 w 143434"/>
              <a:gd name="T3" fmla="*/ 2890182 h 111665"/>
              <a:gd name="T4" fmla="*/ 69400702 w 143434"/>
              <a:gd name="T5" fmla="*/ 3218194 h 111665"/>
              <a:gd name="T6" fmla="*/ 68941253 w 143434"/>
              <a:gd name="T7" fmla="*/ 2890182 h 111665"/>
              <a:gd name="T8" fmla="*/ 69007031 w 143434"/>
              <a:gd name="T9" fmla="*/ 2364770 h 111665"/>
              <a:gd name="T10" fmla="*/ 133023079 w 143434"/>
              <a:gd name="T11" fmla="*/ 5714543 h 111665"/>
              <a:gd name="T12" fmla="*/ 5712547 w 143434"/>
              <a:gd name="T13" fmla="*/ 86699259 h 111665"/>
              <a:gd name="T14" fmla="*/ 133023079 w 143434"/>
              <a:gd name="T15" fmla="*/ 5714543 h 111665"/>
              <a:gd name="T16" fmla="*/ 2363952 w 143434"/>
              <a:gd name="T17" fmla="*/ 328013 h 111665"/>
              <a:gd name="T18" fmla="*/ 656750 w 143434"/>
              <a:gd name="T19" fmla="*/ 1707781 h 111665"/>
              <a:gd name="T20" fmla="*/ 964 w 143434"/>
              <a:gd name="T21" fmla="*/ 3481351 h 111665"/>
              <a:gd name="T22" fmla="*/ 964 w 143434"/>
              <a:gd name="T23" fmla="*/ 88997276 h 111665"/>
              <a:gd name="T24" fmla="*/ 656750 w 143434"/>
              <a:gd name="T25" fmla="*/ 90705057 h 111665"/>
              <a:gd name="T26" fmla="*/ 2363952 w 143434"/>
              <a:gd name="T27" fmla="*/ 92150615 h 111665"/>
              <a:gd name="T28" fmla="*/ 135321253 w 143434"/>
              <a:gd name="T29" fmla="*/ 92412838 h 111665"/>
              <a:gd name="T30" fmla="*/ 137094202 w 143434"/>
              <a:gd name="T31" fmla="*/ 91755848 h 111665"/>
              <a:gd name="T32" fmla="*/ 138472546 w 143434"/>
              <a:gd name="T33" fmla="*/ 90048068 h 111665"/>
              <a:gd name="T34" fmla="*/ 138735626 w 143434"/>
              <a:gd name="T35" fmla="*/ 88603443 h 111665"/>
              <a:gd name="T36" fmla="*/ 138669848 w 143434"/>
              <a:gd name="T37" fmla="*/ 3086585 h 111665"/>
              <a:gd name="T38" fmla="*/ 137619427 w 143434"/>
              <a:gd name="T39" fmla="*/ 1116580 h 111665"/>
              <a:gd name="T40" fmla="*/ 135714924 w 143434"/>
              <a:gd name="T41" fmla="*/ 65789 h 111665"/>
              <a:gd name="T42" fmla="*/ 53511777 w 143434"/>
              <a:gd name="T43" fmla="*/ 92610205 h 111665"/>
              <a:gd name="T44" fmla="*/ 52592912 w 143434"/>
              <a:gd name="T45" fmla="*/ 101870955 h 111665"/>
              <a:gd name="T46" fmla="*/ 51870384 w 143434"/>
              <a:gd name="T47" fmla="*/ 105220728 h 111665"/>
              <a:gd name="T48" fmla="*/ 50951488 w 143434"/>
              <a:gd name="T49" fmla="*/ 105943507 h 111665"/>
              <a:gd name="T50" fmla="*/ 46486694 w 143434"/>
              <a:gd name="T51" fmla="*/ 106731110 h 111665"/>
              <a:gd name="T52" fmla="*/ 45501087 w 143434"/>
              <a:gd name="T53" fmla="*/ 106994298 h 111665"/>
              <a:gd name="T54" fmla="*/ 46026282 w 143434"/>
              <a:gd name="T55" fmla="*/ 107322311 h 111665"/>
              <a:gd name="T56" fmla="*/ 54234305 w 143434"/>
              <a:gd name="T57" fmla="*/ 107519678 h 111665"/>
              <a:gd name="T58" fmla="*/ 91593146 w 143434"/>
              <a:gd name="T59" fmla="*/ 107388100 h 111665"/>
              <a:gd name="T60" fmla="*/ 92972424 w 143434"/>
              <a:gd name="T61" fmla="*/ 107191697 h 111665"/>
              <a:gd name="T62" fmla="*/ 92577789 w 143434"/>
              <a:gd name="T63" fmla="*/ 106862689 h 111665"/>
              <a:gd name="T64" fmla="*/ 88376075 w 143434"/>
              <a:gd name="T65" fmla="*/ 106139910 h 111665"/>
              <a:gd name="T66" fmla="*/ 86800459 w 143434"/>
              <a:gd name="T67" fmla="*/ 105614530 h 111665"/>
              <a:gd name="T68" fmla="*/ 86275233 w 143434"/>
              <a:gd name="T69" fmla="*/ 103906749 h 111665"/>
              <a:gd name="T70" fmla="*/ 85159035 w 143434"/>
              <a:gd name="T71" fmla="*/ 95762611 h 111665"/>
              <a:gd name="T72" fmla="*/ 45895721 w 143434"/>
              <a:gd name="T73" fmla="*/ 107453889 h 111665"/>
              <a:gd name="T74" fmla="*/ 45961499 w 143434"/>
              <a:gd name="T75" fmla="*/ 107847691 h 111665"/>
              <a:gd name="T76" fmla="*/ 60340523 w 143434"/>
              <a:gd name="T77" fmla="*/ 108045089 h 111665"/>
              <a:gd name="T78" fmla="*/ 91265253 w 143434"/>
              <a:gd name="T79" fmla="*/ 107913511 h 111665"/>
              <a:gd name="T80" fmla="*/ 92577789 w 143434"/>
              <a:gd name="T81" fmla="*/ 107519678 h 111665"/>
              <a:gd name="T82" fmla="*/ 88244551 w 143434"/>
              <a:gd name="T83" fmla="*/ 107585498 h 111665"/>
              <a:gd name="T84" fmla="*/ 50228960 w 143434"/>
              <a:gd name="T85" fmla="*/ 107585498 h 111665"/>
              <a:gd name="T86" fmla="*/ 45895721 w 143434"/>
              <a:gd name="T87" fmla="*/ 107453889 h 1116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434"/>
              <a:gd name="T133" fmla="*/ 0 h 111665"/>
              <a:gd name="T134" fmla="*/ 143434 w 143434"/>
              <a:gd name="T135" fmla="*/ 111665 h 1116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lnTo>
                  <a:pt x="137528"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lnTo>
                  <a:pt x="3530"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lnTo>
                  <a:pt x="55324"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lnTo>
                  <a:pt x="47450" y="111054"/>
                </a:lnTo>
                <a:close/>
              </a:path>
            </a:pathLst>
          </a:custGeom>
          <a:solidFill>
            <a:srgbClr val="222222"/>
          </a:solidFill>
          <a:ln w="9525" cap="flat" cmpd="sng">
            <a:solidFill>
              <a:srgbClr val="FFFFFF"/>
            </a:solidFill>
            <a:prstDash val="solid"/>
            <a:round/>
            <a:headEnd type="none" w="med" len="med"/>
            <a:tailEnd type="none" w="med" len="med"/>
          </a:ln>
        </p:spPr>
        <p:txBody>
          <a:bodyPr lIns="91425" tIns="91425" rIns="91425" bIns="91425" anchor="ctr"/>
          <a:lstStyle/>
          <a:p>
            <a:endParaRPr lang="en-IN"/>
          </a:p>
        </p:txBody>
      </p:sp>
      <p:sp>
        <p:nvSpPr>
          <p:cNvPr id="103429" name="TextBox 16">
            <a:hlinkClick r:id="rId3"/>
            <a:extLst>
              <a:ext uri="{FF2B5EF4-FFF2-40B4-BE49-F238E27FC236}">
                <a16:creationId xmlns:a16="http://schemas.microsoft.com/office/drawing/2014/main" id="{C6B97DD5-B2E4-47FC-A42A-02888DC386DF}"/>
              </a:ext>
            </a:extLst>
          </p:cNvPr>
          <p:cNvSpPr txBox="1">
            <a:spLocks noChangeArrowheads="1"/>
          </p:cNvSpPr>
          <p:nvPr/>
        </p:nvSpPr>
        <p:spPr bwMode="auto">
          <a:xfrm>
            <a:off x="4525963" y="1228725"/>
            <a:ext cx="3403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400" b="1" dirty="0">
                <a:solidFill>
                  <a:srgbClr val="999999"/>
                </a:solidFill>
                <a:latin typeface="Verdana" panose="020B0604030504040204" pitchFamily="34" charset="0"/>
                <a:hlinkClick r:id="rId4"/>
              </a:rPr>
              <a:t>Understanding Disruptive Innovation</a:t>
            </a:r>
            <a:endParaRPr lang="en-US" altLang="en-US" sz="2400" b="1" dirty="0">
              <a:solidFill>
                <a:srgbClr val="999999"/>
              </a:solidFill>
              <a:latin typeface="Verdana" panose="020B0604030504040204" pitchFamily="34" charset="0"/>
            </a:endParaRPr>
          </a:p>
        </p:txBody>
      </p:sp>
    </p:spTree>
  </p:cSld>
  <p:clrMapOvr>
    <a:masterClrMapping/>
  </p:clrMapOvr>
  <p:transition spd="slow">
    <p:push dir="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Shape 127">
            <a:extLst>
              <a:ext uri="{FF2B5EF4-FFF2-40B4-BE49-F238E27FC236}">
                <a16:creationId xmlns:a16="http://schemas.microsoft.com/office/drawing/2014/main" id="{018F93FF-E1AD-406E-B98F-F04BED6DA550}"/>
              </a:ext>
            </a:extLst>
          </p:cNvPr>
          <p:cNvSpPr txBox="1">
            <a:spLocks noGrp="1"/>
          </p:cNvSpPr>
          <p:nvPr>
            <p:ph type="ctrTitle"/>
          </p:nvPr>
        </p:nvSpPr>
        <p:spPr>
          <a:xfrm>
            <a:off x="1028700" y="853441"/>
            <a:ext cx="6581140" cy="1188719"/>
          </a:xfrm>
        </p:spPr>
        <p:txBody>
          <a:bodyPr>
            <a:normAutofit fontScale="90000"/>
          </a:bodyPr>
          <a:lstStyle/>
          <a:p>
            <a:pPr eaLnBrk="1" hangingPunct="1">
              <a:spcBef>
                <a:spcPct val="0"/>
              </a:spcBef>
              <a:buClr>
                <a:srgbClr val="FFFFFF"/>
              </a:buClr>
              <a:buFont typeface="Dosis" charset="0"/>
              <a:buNone/>
              <a:defRPr/>
            </a:pPr>
            <a:br>
              <a:rPr lang="en-US" altLang="en-US" b="1" dirty="0">
                <a:solidFill>
                  <a:srgbClr val="FF0000"/>
                </a:solidFill>
                <a:effectLst>
                  <a:outerShdw blurRad="38100" dist="38100" dir="2700000" algn="tl">
                    <a:srgbClr val="000000">
                      <a:alpha val="43137"/>
                    </a:srgbClr>
                  </a:outerShdw>
                </a:effectLst>
                <a:cs typeface="Arial" panose="020B0604020202020204" pitchFamily="34" charset="0"/>
                <a:sym typeface="Dosis" charset="0"/>
              </a:rPr>
            </a:br>
            <a:r>
              <a:rPr lang="en-US" altLang="en-US" b="1" dirty="0">
                <a:solidFill>
                  <a:srgbClr val="FF0000"/>
                </a:solidFill>
                <a:effectLst>
                  <a:outerShdw blurRad="38100" dist="38100" dir="2700000" algn="tl">
                    <a:srgbClr val="000000">
                      <a:alpha val="43137"/>
                    </a:srgbClr>
                  </a:outerShdw>
                </a:effectLst>
                <a:cs typeface="Arial" panose="020B0604020202020204" pitchFamily="34" charset="0"/>
                <a:sym typeface="Dosis" charset="0"/>
              </a:rPr>
              <a:t>Critical Thinking</a:t>
            </a:r>
          </a:p>
        </p:txBody>
      </p:sp>
      <p:sp>
        <p:nvSpPr>
          <p:cNvPr id="96259" name="Shape 128">
            <a:extLst>
              <a:ext uri="{FF2B5EF4-FFF2-40B4-BE49-F238E27FC236}">
                <a16:creationId xmlns:a16="http://schemas.microsoft.com/office/drawing/2014/main" id="{1397F06D-F087-456C-9817-BD424BD9EB12}"/>
              </a:ext>
            </a:extLst>
          </p:cNvPr>
          <p:cNvSpPr txBox="1">
            <a:spLocks noGrp="1"/>
          </p:cNvSpPr>
          <p:nvPr>
            <p:ph type="subTitle" idx="1"/>
          </p:nvPr>
        </p:nvSpPr>
        <p:spPr>
          <a:xfrm>
            <a:off x="1028700" y="2458721"/>
            <a:ext cx="7529513" cy="1416368"/>
          </a:xfrm>
        </p:spPr>
        <p:txBody>
          <a:bodyPr>
            <a:normAutofit/>
          </a:bodyPr>
          <a:lstStyle/>
          <a:p>
            <a:pPr eaLnBrk="1" hangingPunct="1">
              <a:spcBef>
                <a:spcPct val="0"/>
              </a:spcBef>
              <a:buFont typeface="Roboto" panose="02000000000000000000" pitchFamily="2" charset="0"/>
              <a:buNone/>
              <a:defRPr/>
            </a:pPr>
            <a:r>
              <a:rPr lang="en-US" altLang="en-US" b="1" dirty="0">
                <a:solidFill>
                  <a:srgbClr val="222222"/>
                </a:solidFill>
                <a:effectLst>
                  <a:outerShdw blurRad="38100" dist="38100" dir="2700000" algn="tl">
                    <a:srgbClr val="000000">
                      <a:alpha val="43137"/>
                    </a:srgbClr>
                  </a:outerShdw>
                </a:effectLst>
                <a:cs typeface="Roboto" panose="02000000000000000000" pitchFamily="2" charset="0"/>
                <a:sym typeface="Roboto" panose="02000000000000000000" pitchFamily="2" charset="0"/>
              </a:rPr>
              <a:t>It requires questioning ideas and assumptions rather than accepting them at face value.</a:t>
            </a:r>
          </a:p>
        </p:txBody>
      </p:sp>
    </p:spTree>
  </p:cSld>
  <p:clrMapOvr>
    <a:masterClrMapping/>
  </p:clrMapOvr>
  <p:transition spd="slow">
    <p:push dir="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30F3F0EB-78C1-459B-A15C-25F4C68AEBB1}"/>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dirty="0">
                <a:solidFill>
                  <a:srgbClr val="222222"/>
                </a:solidFill>
                <a:cs typeface="Arial" panose="020B0604020202020204" pitchFamily="34" charset="0"/>
                <a:sym typeface="Dosis" panose="020B0604020202020204" charset="0"/>
              </a:rPr>
              <a:t>Definitions of Critical Thinking</a:t>
            </a:r>
          </a:p>
        </p:txBody>
      </p:sp>
      <p:sp>
        <p:nvSpPr>
          <p:cNvPr id="107523" name="Slide Number Placeholder 2">
            <a:extLst>
              <a:ext uri="{FF2B5EF4-FFF2-40B4-BE49-F238E27FC236}">
                <a16:creationId xmlns:a16="http://schemas.microsoft.com/office/drawing/2014/main" id="{0007BFF5-F68D-4954-BFB1-C7BC19B6010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83EE82A-E498-4EB0-AF92-DB853A34C0B5}" type="slidenum">
              <a:rPr lang="en-US" altLang="en-US" smtClean="0"/>
              <a:pPr/>
              <a:t>45</a:t>
            </a:fld>
            <a:endParaRPr lang="en-US" altLang="en-US"/>
          </a:p>
        </p:txBody>
      </p:sp>
      <p:grpSp>
        <p:nvGrpSpPr>
          <p:cNvPr id="107524" name="Group 1">
            <a:extLst>
              <a:ext uri="{FF2B5EF4-FFF2-40B4-BE49-F238E27FC236}">
                <a16:creationId xmlns:a16="http://schemas.microsoft.com/office/drawing/2014/main" id="{B0A9A3E3-D01C-4AA0-8348-67EE24CC4FCA}"/>
              </a:ext>
            </a:extLst>
          </p:cNvPr>
          <p:cNvGrpSpPr>
            <a:grpSpLocks/>
          </p:cNvGrpSpPr>
          <p:nvPr/>
        </p:nvGrpSpPr>
        <p:grpSpPr bwMode="auto">
          <a:xfrm>
            <a:off x="1989138" y="1722438"/>
            <a:ext cx="5167312" cy="2154237"/>
            <a:chOff x="2584450" y="1722438"/>
            <a:chExt cx="5167313" cy="2154237"/>
          </a:xfrm>
        </p:grpSpPr>
        <p:sp>
          <p:nvSpPr>
            <p:cNvPr id="7" name="Rectangle 6">
              <a:extLst>
                <a:ext uri="{FF2B5EF4-FFF2-40B4-BE49-F238E27FC236}">
                  <a16:creationId xmlns:a16="http://schemas.microsoft.com/office/drawing/2014/main" id="{3BDFCD3C-C9CA-4A19-AC11-3E98ACEC706E}"/>
                </a:ext>
              </a:extLst>
            </p:cNvPr>
            <p:cNvSpPr/>
            <p:nvPr/>
          </p:nvSpPr>
          <p:spPr>
            <a:xfrm>
              <a:off x="2584450" y="1722438"/>
              <a:ext cx="2486025" cy="21542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kern="0" dirty="0">
                  <a:solidFill>
                    <a:schemeClr val="tx1"/>
                  </a:solidFill>
                  <a:latin typeface="Century Gothic" panose="020B0502020202020204" pitchFamily="34" charset="0"/>
                  <a:sym typeface="Arial"/>
                </a:rPr>
                <a:t>“The careful application of reason in the determination of whether a claim is true.”</a:t>
              </a:r>
            </a:p>
            <a:p>
              <a:pPr algn="ctr" eaLnBrk="1" fontAlgn="auto" hangingPunct="1">
                <a:spcBef>
                  <a:spcPts val="0"/>
                </a:spcBef>
                <a:spcAft>
                  <a:spcPts val="0"/>
                </a:spcAft>
                <a:defRPr/>
              </a:pPr>
              <a:r>
                <a:rPr lang="en-US" sz="1800" b="1" kern="0" dirty="0">
                  <a:solidFill>
                    <a:schemeClr val="tx1"/>
                  </a:solidFill>
                  <a:latin typeface="Century Gothic" panose="020B0502020202020204" pitchFamily="34" charset="0"/>
                  <a:sym typeface="Arial"/>
                </a:rPr>
                <a:t>- Moore &amp; Parker</a:t>
              </a:r>
            </a:p>
          </p:txBody>
        </p:sp>
        <p:sp>
          <p:nvSpPr>
            <p:cNvPr id="8" name="Rectangle 7">
              <a:extLst>
                <a:ext uri="{FF2B5EF4-FFF2-40B4-BE49-F238E27FC236}">
                  <a16:creationId xmlns:a16="http://schemas.microsoft.com/office/drawing/2014/main" id="{888FE7CF-07A4-4212-BD4D-D1911DE84B9A}"/>
                </a:ext>
              </a:extLst>
            </p:cNvPr>
            <p:cNvSpPr/>
            <p:nvPr/>
          </p:nvSpPr>
          <p:spPr>
            <a:xfrm>
              <a:off x="5265738" y="1722438"/>
              <a:ext cx="2486025" cy="2154237"/>
            </a:xfrm>
            <a:prstGeom prst="rect">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kern="0" dirty="0">
                  <a:effectLst>
                    <a:outerShdw blurRad="38100" dist="38100" dir="2700000" algn="tl">
                      <a:srgbClr val="000000">
                        <a:alpha val="43137"/>
                      </a:srgbClr>
                    </a:outerShdw>
                  </a:effectLst>
                  <a:latin typeface="Century Gothic" panose="020B0502020202020204" pitchFamily="34" charset="0"/>
                  <a:sym typeface="Arial"/>
                </a:rPr>
                <a:t>“Judicious reasoning about what to believe, and therefore what to do.”</a:t>
              </a:r>
            </a:p>
            <a:p>
              <a:pPr algn="ctr" eaLnBrk="1" fontAlgn="auto" hangingPunct="1">
                <a:spcBef>
                  <a:spcPts val="0"/>
                </a:spcBef>
                <a:spcAft>
                  <a:spcPts val="0"/>
                </a:spcAft>
                <a:defRPr/>
              </a:pPr>
              <a:r>
                <a:rPr lang="en-US" sz="1800" b="1" kern="0" dirty="0">
                  <a:effectLst>
                    <a:outerShdw blurRad="38100" dist="38100" dir="2700000" algn="tl">
                      <a:srgbClr val="000000">
                        <a:alpha val="43137"/>
                      </a:srgbClr>
                    </a:outerShdw>
                  </a:effectLst>
                  <a:latin typeface="Century Gothic" panose="020B0502020202020204" pitchFamily="34" charset="0"/>
                  <a:sym typeface="Arial"/>
                </a:rPr>
                <a:t>- Tittle</a:t>
              </a:r>
            </a:p>
          </p:txBody>
        </p:sp>
      </p:grpSp>
    </p:spTree>
  </p:cSld>
  <p:clrMapOvr>
    <a:masterClrMapping/>
  </p:clrMapOvr>
  <p:transition spd="slow">
    <p:push dir="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itle 9">
            <a:extLst>
              <a:ext uri="{FF2B5EF4-FFF2-40B4-BE49-F238E27FC236}">
                <a16:creationId xmlns:a16="http://schemas.microsoft.com/office/drawing/2014/main" id="{6CDA776A-F2E9-462C-A340-4F7BF22CA6E9}"/>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Critical Thinking </a:t>
            </a:r>
            <a:r>
              <a:rPr lang="en-US" altLang="en-US" sz="2400" dirty="0">
                <a:solidFill>
                  <a:srgbClr val="FFFFFF"/>
                </a:solidFill>
                <a:cs typeface="Arial" panose="020B0604020202020204" pitchFamily="34" charset="0"/>
                <a:sym typeface="Dosis" panose="020B0604020202020204" charset="0"/>
              </a:rPr>
              <a:t>involves…</a:t>
            </a:r>
          </a:p>
        </p:txBody>
      </p:sp>
      <p:sp>
        <p:nvSpPr>
          <p:cNvPr id="109571" name="Slide Number Placeholder 1">
            <a:extLst>
              <a:ext uri="{FF2B5EF4-FFF2-40B4-BE49-F238E27FC236}">
                <a16:creationId xmlns:a16="http://schemas.microsoft.com/office/drawing/2014/main" id="{C7C0CE70-B300-4181-B902-97BC156FA1F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BC6AA29-041D-43D8-B7AC-5DC44D4CCA6F}" type="slidenum">
              <a:rPr lang="en-US" altLang="en-US" smtClean="0"/>
              <a:pPr/>
              <a:t>46</a:t>
            </a:fld>
            <a:endParaRPr lang="en-US" altLang="en-US"/>
          </a:p>
        </p:txBody>
      </p:sp>
      <p:grpSp>
        <p:nvGrpSpPr>
          <p:cNvPr id="109572" name="Group 7">
            <a:extLst>
              <a:ext uri="{FF2B5EF4-FFF2-40B4-BE49-F238E27FC236}">
                <a16:creationId xmlns:a16="http://schemas.microsoft.com/office/drawing/2014/main" id="{07221F14-4648-4AA2-B440-4EEA2BC708E6}"/>
              </a:ext>
            </a:extLst>
          </p:cNvPr>
          <p:cNvGrpSpPr>
            <a:grpSpLocks/>
          </p:cNvGrpSpPr>
          <p:nvPr/>
        </p:nvGrpSpPr>
        <p:grpSpPr bwMode="auto">
          <a:xfrm>
            <a:off x="885825" y="1870075"/>
            <a:ext cx="7372350" cy="1736725"/>
            <a:chOff x="1772292" y="1859621"/>
            <a:chExt cx="7371708" cy="1737360"/>
          </a:xfrm>
        </p:grpSpPr>
        <p:sp>
          <p:nvSpPr>
            <p:cNvPr id="4" name="Oval 3">
              <a:extLst>
                <a:ext uri="{FF2B5EF4-FFF2-40B4-BE49-F238E27FC236}">
                  <a16:creationId xmlns:a16="http://schemas.microsoft.com/office/drawing/2014/main" id="{9791A1FD-5552-47FE-9609-448588EA17E7}"/>
                </a:ext>
              </a:extLst>
            </p:cNvPr>
            <p:cNvSpPr/>
            <p:nvPr/>
          </p:nvSpPr>
          <p:spPr>
            <a:xfrm>
              <a:off x="1772292" y="1859621"/>
              <a:ext cx="1736574" cy="1737360"/>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kern="0" dirty="0">
                  <a:effectLst>
                    <a:outerShdw blurRad="38100" dist="38100" dir="2700000" algn="tl">
                      <a:srgbClr val="000000">
                        <a:alpha val="43137"/>
                      </a:srgbClr>
                    </a:outerShdw>
                  </a:effectLst>
                  <a:latin typeface="Century Gothic" panose="020B0502020202020204" pitchFamily="34" charset="0"/>
                  <a:sym typeface="Arial"/>
                </a:rPr>
                <a:t>Careful, Intentional Thinking</a:t>
              </a:r>
            </a:p>
          </p:txBody>
        </p:sp>
        <p:sp>
          <p:nvSpPr>
            <p:cNvPr id="5" name="Oval 4">
              <a:extLst>
                <a:ext uri="{FF2B5EF4-FFF2-40B4-BE49-F238E27FC236}">
                  <a16:creationId xmlns:a16="http://schemas.microsoft.com/office/drawing/2014/main" id="{5D0BF088-2F69-49C4-B42B-520E2DD4BE0D}"/>
                </a:ext>
              </a:extLst>
            </p:cNvPr>
            <p:cNvSpPr/>
            <p:nvPr/>
          </p:nvSpPr>
          <p:spPr>
            <a:xfrm>
              <a:off x="3650141" y="1859621"/>
              <a:ext cx="1738161" cy="1737360"/>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kern="0" dirty="0">
                  <a:effectLst>
                    <a:outerShdw blurRad="38100" dist="38100" dir="2700000" algn="tl">
                      <a:srgbClr val="000000">
                        <a:alpha val="43137"/>
                      </a:srgbClr>
                    </a:outerShdw>
                  </a:effectLst>
                  <a:latin typeface="Century Gothic" panose="020B0502020202020204" pitchFamily="34" charset="0"/>
                  <a:sym typeface="Arial"/>
                </a:rPr>
                <a:t>Use of Reason or Logic</a:t>
              </a:r>
            </a:p>
          </p:txBody>
        </p:sp>
        <p:sp>
          <p:nvSpPr>
            <p:cNvPr id="6" name="Oval 5">
              <a:extLst>
                <a:ext uri="{FF2B5EF4-FFF2-40B4-BE49-F238E27FC236}">
                  <a16:creationId xmlns:a16="http://schemas.microsoft.com/office/drawing/2014/main" id="{7FC86C8B-D422-4552-9BF7-CDBE6F5E0EAD}"/>
                </a:ext>
              </a:extLst>
            </p:cNvPr>
            <p:cNvSpPr/>
            <p:nvPr/>
          </p:nvSpPr>
          <p:spPr>
            <a:xfrm>
              <a:off x="5527990" y="1859621"/>
              <a:ext cx="1738162" cy="1737360"/>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kern="0" dirty="0">
                  <a:effectLst>
                    <a:outerShdw blurRad="38100" dist="38100" dir="2700000" algn="tl">
                      <a:srgbClr val="000000">
                        <a:alpha val="43137"/>
                      </a:srgbClr>
                    </a:outerShdw>
                  </a:effectLst>
                  <a:latin typeface="Century Gothic" panose="020B0502020202020204" pitchFamily="34" charset="0"/>
                  <a:sym typeface="Arial"/>
                </a:rPr>
                <a:t>Judgment about Beliefs</a:t>
              </a:r>
            </a:p>
          </p:txBody>
        </p:sp>
        <p:sp>
          <p:nvSpPr>
            <p:cNvPr id="7" name="Oval 6">
              <a:extLst>
                <a:ext uri="{FF2B5EF4-FFF2-40B4-BE49-F238E27FC236}">
                  <a16:creationId xmlns:a16="http://schemas.microsoft.com/office/drawing/2014/main" id="{0F56B38A-FA8B-47A2-9B2F-9AD48181DF91}"/>
                </a:ext>
              </a:extLst>
            </p:cNvPr>
            <p:cNvSpPr/>
            <p:nvPr/>
          </p:nvSpPr>
          <p:spPr>
            <a:xfrm>
              <a:off x="7407426" y="1859621"/>
              <a:ext cx="1736574" cy="1737360"/>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kern="0" dirty="0">
                  <a:effectLst>
                    <a:outerShdw blurRad="38100" dist="38100" dir="2700000" algn="tl">
                      <a:srgbClr val="000000">
                        <a:alpha val="43137"/>
                      </a:srgbClr>
                    </a:outerShdw>
                  </a:effectLst>
                  <a:latin typeface="Century Gothic" panose="020B0502020202020204" pitchFamily="34" charset="0"/>
                  <a:sym typeface="Arial"/>
                </a:rPr>
                <a:t>Application to Real World Problems</a:t>
              </a:r>
            </a:p>
          </p:txBody>
        </p:sp>
      </p:grpSp>
    </p:spTree>
  </p:cSld>
  <p:clrMapOvr>
    <a:masterClrMapping/>
  </p:clrMapOvr>
  <p:transition spd="slow">
    <p:push dir="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own Arrow 2">
            <a:extLst>
              <a:ext uri="{FF2B5EF4-FFF2-40B4-BE49-F238E27FC236}">
                <a16:creationId xmlns:a16="http://schemas.microsoft.com/office/drawing/2014/main" id="{D236688A-EBD4-451A-8BD8-1BD1E1757517}"/>
              </a:ext>
            </a:extLst>
          </p:cNvPr>
          <p:cNvSpPr/>
          <p:nvPr/>
        </p:nvSpPr>
        <p:spPr>
          <a:xfrm flipV="1">
            <a:off x="3951288" y="1025525"/>
            <a:ext cx="688975" cy="3808413"/>
          </a:xfrm>
          <a:prstGeom prst="downArrow">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sp>
        <p:nvSpPr>
          <p:cNvPr id="111619" name="Shape 244">
            <a:extLst>
              <a:ext uri="{FF2B5EF4-FFF2-40B4-BE49-F238E27FC236}">
                <a16:creationId xmlns:a16="http://schemas.microsoft.com/office/drawing/2014/main" id="{B85075C2-E475-4D1F-A38A-519935C2021A}"/>
              </a:ext>
            </a:extLst>
          </p:cNvPr>
          <p:cNvSpPr txBox="1">
            <a:spLocks noGrp="1"/>
          </p:cNvSpPr>
          <p:nvPr>
            <p:ph type="title"/>
          </p:nvPr>
        </p:nvSpPr>
        <p:spPr>
          <a:xfrm>
            <a:off x="715803" y="276225"/>
            <a:ext cx="8560118" cy="749300"/>
          </a:xfrm>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Critical Thinking Requires Higher</a:t>
            </a:r>
            <a:r>
              <a:rPr lang="en-US" altLang="en-US" sz="2400" dirty="0">
                <a:solidFill>
                  <a:srgbClr val="FFFFFF"/>
                </a:solidFill>
                <a:cs typeface="Arial" panose="020B0604020202020204" pitchFamily="34" charset="0"/>
                <a:sym typeface="Dosis" panose="020B0604020202020204" charset="0"/>
              </a:rPr>
              <a:t> Order Thinking</a:t>
            </a:r>
          </a:p>
        </p:txBody>
      </p:sp>
      <p:sp>
        <p:nvSpPr>
          <p:cNvPr id="102404" name="Content Placeholder 2">
            <a:extLst>
              <a:ext uri="{FF2B5EF4-FFF2-40B4-BE49-F238E27FC236}">
                <a16:creationId xmlns:a16="http://schemas.microsoft.com/office/drawing/2014/main" id="{6BE5C9F3-AAB1-456A-A32E-BB17DF79D712}"/>
              </a:ext>
            </a:extLst>
          </p:cNvPr>
          <p:cNvSpPr txBox="1">
            <a:spLocks/>
          </p:cNvSpPr>
          <p:nvPr/>
        </p:nvSpPr>
        <p:spPr bwMode="auto">
          <a:xfrm>
            <a:off x="2994025" y="4316413"/>
            <a:ext cx="2605088" cy="423862"/>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800" b="1">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Remembering</a:t>
            </a:r>
          </a:p>
        </p:txBody>
      </p:sp>
      <p:sp>
        <p:nvSpPr>
          <p:cNvPr id="102405" name="Content Placeholder 2">
            <a:extLst>
              <a:ext uri="{FF2B5EF4-FFF2-40B4-BE49-F238E27FC236}">
                <a16:creationId xmlns:a16="http://schemas.microsoft.com/office/drawing/2014/main" id="{C93E23E4-4312-4D0B-A9A6-3063C769DEA4}"/>
              </a:ext>
            </a:extLst>
          </p:cNvPr>
          <p:cNvSpPr txBox="1">
            <a:spLocks/>
          </p:cNvSpPr>
          <p:nvPr/>
        </p:nvSpPr>
        <p:spPr bwMode="auto">
          <a:xfrm>
            <a:off x="2994025" y="3749675"/>
            <a:ext cx="2605088" cy="425450"/>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800" b="1">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Understanding</a:t>
            </a:r>
          </a:p>
        </p:txBody>
      </p:sp>
      <p:sp>
        <p:nvSpPr>
          <p:cNvPr id="102406" name="Content Placeholder 2">
            <a:extLst>
              <a:ext uri="{FF2B5EF4-FFF2-40B4-BE49-F238E27FC236}">
                <a16:creationId xmlns:a16="http://schemas.microsoft.com/office/drawing/2014/main" id="{1FB6AC94-45BF-46D4-B788-DD4C24AF2BBF}"/>
              </a:ext>
            </a:extLst>
          </p:cNvPr>
          <p:cNvSpPr txBox="1">
            <a:spLocks/>
          </p:cNvSpPr>
          <p:nvPr/>
        </p:nvSpPr>
        <p:spPr bwMode="auto">
          <a:xfrm>
            <a:off x="2994025" y="3184525"/>
            <a:ext cx="2605088" cy="423863"/>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800" b="1">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Applying</a:t>
            </a:r>
          </a:p>
        </p:txBody>
      </p:sp>
      <p:sp>
        <p:nvSpPr>
          <p:cNvPr id="102407" name="Content Placeholder 2">
            <a:extLst>
              <a:ext uri="{FF2B5EF4-FFF2-40B4-BE49-F238E27FC236}">
                <a16:creationId xmlns:a16="http://schemas.microsoft.com/office/drawing/2014/main" id="{6B57D80D-3C0A-4EE4-8459-680F1F8E465F}"/>
              </a:ext>
            </a:extLst>
          </p:cNvPr>
          <p:cNvSpPr txBox="1">
            <a:spLocks/>
          </p:cNvSpPr>
          <p:nvPr/>
        </p:nvSpPr>
        <p:spPr bwMode="auto">
          <a:xfrm>
            <a:off x="2994025" y="2617788"/>
            <a:ext cx="2605088" cy="425450"/>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800" b="1">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Analysing</a:t>
            </a:r>
          </a:p>
        </p:txBody>
      </p:sp>
      <p:sp>
        <p:nvSpPr>
          <p:cNvPr id="102408" name="Content Placeholder 2">
            <a:extLst>
              <a:ext uri="{FF2B5EF4-FFF2-40B4-BE49-F238E27FC236}">
                <a16:creationId xmlns:a16="http://schemas.microsoft.com/office/drawing/2014/main" id="{8A1A9FAD-086B-4431-93F7-3626358390A1}"/>
              </a:ext>
            </a:extLst>
          </p:cNvPr>
          <p:cNvSpPr txBox="1">
            <a:spLocks/>
          </p:cNvSpPr>
          <p:nvPr/>
        </p:nvSpPr>
        <p:spPr bwMode="auto">
          <a:xfrm>
            <a:off x="2994025" y="2052638"/>
            <a:ext cx="2605088" cy="423862"/>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800" b="1">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Evaluating</a:t>
            </a:r>
          </a:p>
        </p:txBody>
      </p:sp>
      <p:sp>
        <p:nvSpPr>
          <p:cNvPr id="102409" name="Content Placeholder 2">
            <a:extLst>
              <a:ext uri="{FF2B5EF4-FFF2-40B4-BE49-F238E27FC236}">
                <a16:creationId xmlns:a16="http://schemas.microsoft.com/office/drawing/2014/main" id="{58D1C34C-E6E3-42BE-86F0-94614E297201}"/>
              </a:ext>
            </a:extLst>
          </p:cNvPr>
          <p:cNvSpPr txBox="1">
            <a:spLocks/>
          </p:cNvSpPr>
          <p:nvPr/>
        </p:nvSpPr>
        <p:spPr bwMode="auto">
          <a:xfrm>
            <a:off x="2994025" y="1485900"/>
            <a:ext cx="2605088" cy="423863"/>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800" b="1">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Creating</a:t>
            </a:r>
          </a:p>
        </p:txBody>
      </p:sp>
      <p:sp>
        <p:nvSpPr>
          <p:cNvPr id="4" name="Right Brace 3">
            <a:extLst>
              <a:ext uri="{FF2B5EF4-FFF2-40B4-BE49-F238E27FC236}">
                <a16:creationId xmlns:a16="http://schemas.microsoft.com/office/drawing/2014/main" id="{9C48380A-9AF3-4EDB-A95A-90B1F5E98278}"/>
              </a:ext>
            </a:extLst>
          </p:cNvPr>
          <p:cNvSpPr/>
          <p:nvPr/>
        </p:nvSpPr>
        <p:spPr>
          <a:xfrm>
            <a:off x="5726113" y="1485900"/>
            <a:ext cx="381000" cy="15573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kern="0" dirty="0">
              <a:sym typeface="Arial"/>
            </a:endParaRPr>
          </a:p>
        </p:txBody>
      </p:sp>
      <p:sp>
        <p:nvSpPr>
          <p:cNvPr id="102411" name="TextBox 4">
            <a:extLst>
              <a:ext uri="{FF2B5EF4-FFF2-40B4-BE49-F238E27FC236}">
                <a16:creationId xmlns:a16="http://schemas.microsoft.com/office/drawing/2014/main" id="{01F2251B-299B-469B-903D-EEED5727BF41}"/>
              </a:ext>
            </a:extLst>
          </p:cNvPr>
          <p:cNvSpPr txBox="1">
            <a:spLocks noChangeArrowheads="1"/>
          </p:cNvSpPr>
          <p:nvPr/>
        </p:nvSpPr>
        <p:spPr bwMode="auto">
          <a:xfrm>
            <a:off x="6107113" y="1909763"/>
            <a:ext cx="17700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800">
                <a:latin typeface="Verdana" panose="020B0604030504040204" pitchFamily="34" charset="0"/>
              </a:rPr>
              <a:t>Higher Order </a:t>
            </a:r>
          </a:p>
          <a:p>
            <a:pPr algn="ctr" eaLnBrk="1" hangingPunct="1"/>
            <a:r>
              <a:rPr lang="en-US" altLang="en-US" sz="1800">
                <a:latin typeface="Verdana" panose="020B0604030504040204" pitchFamily="34" charset="0"/>
              </a:rPr>
              <a:t>Thinking</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barn(outVertical)">
                                      <p:cBhvr>
                                        <p:cTn id="7" dur="500"/>
                                        <p:tgtEl>
                                          <p:spTgt spid="102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barn(outVertical)">
                                      <p:cBhvr>
                                        <p:cTn id="12" dur="500"/>
                                        <p:tgtEl>
                                          <p:spTgt spid="1024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02406"/>
                                        </p:tgtEl>
                                        <p:attrNameLst>
                                          <p:attrName>style.visibility</p:attrName>
                                        </p:attrNameLst>
                                      </p:cBhvr>
                                      <p:to>
                                        <p:strVal val="visible"/>
                                      </p:to>
                                    </p:set>
                                    <p:animEffect transition="in" filter="barn(outVertical)">
                                      <p:cBhvr>
                                        <p:cTn id="17" dur="500"/>
                                        <p:tgtEl>
                                          <p:spTgt spid="1024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02407"/>
                                        </p:tgtEl>
                                        <p:attrNameLst>
                                          <p:attrName>style.visibility</p:attrName>
                                        </p:attrNameLst>
                                      </p:cBhvr>
                                      <p:to>
                                        <p:strVal val="visible"/>
                                      </p:to>
                                    </p:set>
                                    <p:animEffect transition="in" filter="barn(outVertical)">
                                      <p:cBhvr>
                                        <p:cTn id="22" dur="500"/>
                                        <p:tgtEl>
                                          <p:spTgt spid="1024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02408"/>
                                        </p:tgtEl>
                                        <p:attrNameLst>
                                          <p:attrName>style.visibility</p:attrName>
                                        </p:attrNameLst>
                                      </p:cBhvr>
                                      <p:to>
                                        <p:strVal val="visible"/>
                                      </p:to>
                                    </p:set>
                                    <p:animEffect transition="in" filter="barn(outVertical)">
                                      <p:cBhvr>
                                        <p:cTn id="27" dur="500"/>
                                        <p:tgtEl>
                                          <p:spTgt spid="1024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02409"/>
                                        </p:tgtEl>
                                        <p:attrNameLst>
                                          <p:attrName>style.visibility</p:attrName>
                                        </p:attrNameLst>
                                      </p:cBhvr>
                                      <p:to>
                                        <p:strVal val="visible"/>
                                      </p:to>
                                    </p:set>
                                    <p:animEffect transition="in" filter="barn(outVertical)">
                                      <p:cBhvr>
                                        <p:cTn id="32" dur="500"/>
                                        <p:tgtEl>
                                          <p:spTgt spid="1024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par>
                          <p:cTn id="38" fill="hold" nodeType="afterGroup">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1500"/>
                            </p:stCondLst>
                            <p:childTnLst>
                              <p:par>
                                <p:cTn id="45" presetID="47" presetClass="entr" presetSubtype="0" fill="hold" grpId="0" nodeType="afterEffect">
                                  <p:stCondLst>
                                    <p:cond delay="0"/>
                                  </p:stCondLst>
                                  <p:childTnLst>
                                    <p:set>
                                      <p:cBhvr>
                                        <p:cTn id="46" dur="1" fill="hold">
                                          <p:stCondLst>
                                            <p:cond delay="0"/>
                                          </p:stCondLst>
                                        </p:cTn>
                                        <p:tgtEl>
                                          <p:spTgt spid="102411"/>
                                        </p:tgtEl>
                                        <p:attrNameLst>
                                          <p:attrName>style.visibility</p:attrName>
                                        </p:attrNameLst>
                                      </p:cBhvr>
                                      <p:to>
                                        <p:strVal val="visible"/>
                                      </p:to>
                                    </p:set>
                                    <p:animEffect transition="in" filter="fade">
                                      <p:cBhvr>
                                        <p:cTn id="47" dur="1000"/>
                                        <p:tgtEl>
                                          <p:spTgt spid="102411"/>
                                        </p:tgtEl>
                                      </p:cBhvr>
                                    </p:animEffect>
                                    <p:anim calcmode="lin" valueType="num">
                                      <p:cBhvr>
                                        <p:cTn id="48" dur="1000" fill="hold"/>
                                        <p:tgtEl>
                                          <p:spTgt spid="102411"/>
                                        </p:tgtEl>
                                        <p:attrNameLst>
                                          <p:attrName>ppt_x</p:attrName>
                                        </p:attrNameLst>
                                      </p:cBhvr>
                                      <p:tavLst>
                                        <p:tav tm="0">
                                          <p:val>
                                            <p:strVal val="#ppt_x"/>
                                          </p:val>
                                        </p:tav>
                                        <p:tav tm="100000">
                                          <p:val>
                                            <p:strVal val="#ppt_x"/>
                                          </p:val>
                                        </p:tav>
                                      </p:tavLst>
                                    </p:anim>
                                    <p:anim calcmode="lin" valueType="num">
                                      <p:cBhvr>
                                        <p:cTn id="49" dur="1000" fill="hold"/>
                                        <p:tgtEl>
                                          <p:spTgt spid="102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2404" grpId="0" animBg="1"/>
      <p:bldP spid="102405" grpId="0" animBg="1"/>
      <p:bldP spid="102406" grpId="0" animBg="1"/>
      <p:bldP spid="102407" grpId="0" animBg="1"/>
      <p:bldP spid="102408" grpId="0" animBg="1"/>
      <p:bldP spid="102409" grpId="0" animBg="1"/>
      <p:bldP spid="4" grpId="0" animBg="1"/>
      <p:bldP spid="102411"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D79A68D6-9FD0-4ADF-90BF-FF50BDC1CC0E}"/>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Questions Critical</a:t>
            </a:r>
            <a:r>
              <a:rPr lang="en-US" altLang="en-US" sz="2400" dirty="0">
                <a:solidFill>
                  <a:srgbClr val="FFFFFF"/>
                </a:solidFill>
                <a:cs typeface="Arial" panose="020B0604020202020204" pitchFamily="34" charset="0"/>
                <a:sym typeface="Dosis" panose="020B0604020202020204" charset="0"/>
              </a:rPr>
              <a:t> Thinkers Ask</a:t>
            </a:r>
          </a:p>
        </p:txBody>
      </p:sp>
      <p:sp>
        <p:nvSpPr>
          <p:cNvPr id="113667" name="Slide Number Placeholder 2">
            <a:extLst>
              <a:ext uri="{FF2B5EF4-FFF2-40B4-BE49-F238E27FC236}">
                <a16:creationId xmlns:a16="http://schemas.microsoft.com/office/drawing/2014/main" id="{AE08D616-C6B9-4C66-B669-D9DC25E7B50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F369EDB4-F1EE-4C68-9257-6EE0395DA286}" type="slidenum">
              <a:rPr lang="en-US" altLang="en-US" smtClean="0"/>
              <a:pPr/>
              <a:t>48</a:t>
            </a:fld>
            <a:endParaRPr lang="en-US" altLang="en-US"/>
          </a:p>
        </p:txBody>
      </p:sp>
      <p:sp>
        <p:nvSpPr>
          <p:cNvPr id="4" name="TextBox 3">
            <a:extLst>
              <a:ext uri="{FF2B5EF4-FFF2-40B4-BE49-F238E27FC236}">
                <a16:creationId xmlns:a16="http://schemas.microsoft.com/office/drawing/2014/main" id="{68B85201-B999-495F-8891-E503884AE50D}"/>
              </a:ext>
            </a:extLst>
          </p:cNvPr>
          <p:cNvSpPr txBox="1"/>
          <p:nvPr/>
        </p:nvSpPr>
        <p:spPr>
          <a:xfrm>
            <a:off x="812800" y="1025525"/>
            <a:ext cx="8086725" cy="4170363"/>
          </a:xfrm>
          <a:prstGeom prst="rect">
            <a:avLst/>
          </a:prstGeom>
          <a:noFill/>
        </p:spPr>
        <p:txBody>
          <a:bodyPr>
            <a:spAutoFit/>
          </a:bodyPr>
          <a:lstStyle/>
          <a:p>
            <a:pPr eaLnBrk="1" fontAlgn="auto" hangingPunct="1">
              <a:spcBef>
                <a:spcPts val="0"/>
              </a:spcBef>
              <a:spcAft>
                <a:spcPts val="600"/>
              </a:spcAft>
              <a:defRPr/>
            </a:pPr>
            <a:r>
              <a:rPr lang="en-US" sz="2000" kern="0" dirty="0">
                <a:latin typeface="Century Gothic" panose="020B0502020202020204" pitchFamily="34" charset="0"/>
                <a:ea typeface="Arial"/>
                <a:cs typeface="Arial"/>
                <a:sym typeface="Arial"/>
              </a:rPr>
              <a:t>When presented with a new piece of new information, critical thinkers may ask questions such as:</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2000" kern="0" dirty="0">
                <a:latin typeface="Century Gothic" panose="020B0502020202020204" pitchFamily="34" charset="0"/>
                <a:ea typeface="Arial"/>
                <a:cs typeface="Arial"/>
                <a:sym typeface="Arial"/>
              </a:rPr>
              <a:t>“What information supports that?”</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2000" kern="0" dirty="0">
                <a:latin typeface="Century Gothic" panose="020B0502020202020204" pitchFamily="34" charset="0"/>
                <a:ea typeface="Arial"/>
                <a:cs typeface="Arial"/>
                <a:sym typeface="Arial"/>
              </a:rPr>
              <a:t>“How was this information obtained?”</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2000" kern="0" dirty="0">
                <a:latin typeface="Century Gothic" panose="020B0502020202020204" pitchFamily="34" charset="0"/>
                <a:ea typeface="Arial"/>
                <a:cs typeface="Arial"/>
                <a:sym typeface="Arial"/>
              </a:rPr>
              <a:t>“Who obtained the information?”</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2000" kern="0" dirty="0">
                <a:latin typeface="Century Gothic" panose="020B0502020202020204" pitchFamily="34" charset="0"/>
                <a:ea typeface="Arial"/>
                <a:cs typeface="Arial"/>
                <a:sym typeface="Arial"/>
              </a:rPr>
              <a:t>“How do we know the information is valid?”</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2000" kern="0" dirty="0">
                <a:latin typeface="Century Gothic" panose="020B0502020202020204" pitchFamily="34" charset="0"/>
                <a:ea typeface="Arial"/>
                <a:cs typeface="Arial"/>
                <a:sym typeface="Arial"/>
              </a:rPr>
              <a:t>“Why is it that way?”</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2000" kern="0" dirty="0">
                <a:latin typeface="Century Gothic" panose="020B0502020202020204" pitchFamily="34" charset="0"/>
                <a:ea typeface="Arial"/>
                <a:cs typeface="Arial"/>
                <a:sym typeface="Arial"/>
              </a:rPr>
              <a:t>“What makes it do that?”</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2000" kern="0" dirty="0">
                <a:latin typeface="Century Gothic" panose="020B0502020202020204" pitchFamily="34" charset="0"/>
                <a:ea typeface="Arial"/>
                <a:cs typeface="Arial"/>
                <a:sym typeface="Arial"/>
              </a:rPr>
              <a:t>“How do we know that?”</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2000" kern="0" dirty="0">
                <a:latin typeface="Century Gothic" panose="020B0502020202020204" pitchFamily="34" charset="0"/>
                <a:ea typeface="Arial"/>
                <a:cs typeface="Arial"/>
                <a:sym typeface="Arial"/>
              </a:rPr>
              <a:t>“Are there other possibilities?”</a:t>
            </a:r>
          </a:p>
          <a:p>
            <a:pPr eaLnBrk="1" fontAlgn="auto" hangingPunct="1">
              <a:spcBef>
                <a:spcPts val="0"/>
              </a:spcBef>
              <a:spcAft>
                <a:spcPts val="0"/>
              </a:spcAft>
              <a:defRPr/>
            </a:pPr>
            <a:endParaRPr lang="en-US" sz="2000" kern="0" dirty="0">
              <a:latin typeface="Century Gothic" panose="020B0502020202020204" pitchFamily="34" charset="0"/>
              <a:ea typeface="Arial"/>
              <a:cs typeface="Arial"/>
              <a:sym typeface="Aria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4">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Shape 244">
            <a:extLst>
              <a:ext uri="{FF2B5EF4-FFF2-40B4-BE49-F238E27FC236}">
                <a16:creationId xmlns:a16="http://schemas.microsoft.com/office/drawing/2014/main" id="{3F3F6EF9-6536-49B9-9A74-9F95A4210B04}"/>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Developing Critical Thinking</a:t>
            </a:r>
          </a:p>
        </p:txBody>
      </p:sp>
      <p:grpSp>
        <p:nvGrpSpPr>
          <p:cNvPr id="4" name="Group 3">
            <a:extLst>
              <a:ext uri="{FF2B5EF4-FFF2-40B4-BE49-F238E27FC236}">
                <a16:creationId xmlns:a16="http://schemas.microsoft.com/office/drawing/2014/main" id="{9213AC6D-4DC1-4D17-B450-04B291ABE38D}"/>
              </a:ext>
            </a:extLst>
          </p:cNvPr>
          <p:cNvGrpSpPr>
            <a:grpSpLocks/>
          </p:cNvGrpSpPr>
          <p:nvPr/>
        </p:nvGrpSpPr>
        <p:grpSpPr bwMode="auto">
          <a:xfrm>
            <a:off x="1822450" y="1458913"/>
            <a:ext cx="2606675" cy="896937"/>
            <a:chOff x="1821657" y="1374775"/>
            <a:chExt cx="2606675" cy="896938"/>
          </a:xfrm>
        </p:grpSpPr>
        <p:sp>
          <p:nvSpPr>
            <p:cNvPr id="106499" name="Content Placeholder 2">
              <a:extLst>
                <a:ext uri="{FF2B5EF4-FFF2-40B4-BE49-F238E27FC236}">
                  <a16:creationId xmlns:a16="http://schemas.microsoft.com/office/drawing/2014/main" id="{86817447-E8B2-41CF-85CB-E31FAFFBE648}"/>
                </a:ext>
              </a:extLst>
            </p:cNvPr>
            <p:cNvSpPr txBox="1">
              <a:spLocks/>
            </p:cNvSpPr>
            <p:nvPr/>
          </p:nvSpPr>
          <p:spPr bwMode="auto">
            <a:xfrm>
              <a:off x="1821657" y="1616075"/>
              <a:ext cx="2606675" cy="655638"/>
            </a:xfrm>
            <a:prstGeom prst="rect">
              <a:avLst/>
            </a:prstGeom>
            <a:solidFill>
              <a:srgbClr val="DB5757"/>
            </a:solidFill>
            <a:ln>
              <a:noFill/>
            </a:ln>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IN"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Century Gothic" panose="020B0502020202020204" pitchFamily="34" charset="0"/>
                  <a:cs typeface="Roboto" panose="02000000000000000000" pitchFamily="2" charset="0"/>
                </a:rPr>
                <a:t>Interpretation</a:t>
              </a:r>
            </a:p>
          </p:txBody>
        </p:sp>
        <p:sp>
          <p:nvSpPr>
            <p:cNvPr id="2" name="Oval 1">
              <a:extLst>
                <a:ext uri="{FF2B5EF4-FFF2-40B4-BE49-F238E27FC236}">
                  <a16:creationId xmlns:a16="http://schemas.microsoft.com/office/drawing/2014/main" id="{15DA3A25-99B3-4D88-A68D-B538F0583C8B}"/>
                </a:ext>
              </a:extLst>
            </p:cNvPr>
            <p:cNvSpPr/>
            <p:nvPr/>
          </p:nvSpPr>
          <p:spPr>
            <a:xfrm>
              <a:off x="1821657" y="1374775"/>
              <a:ext cx="544513" cy="534988"/>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1</a:t>
              </a:r>
            </a:p>
          </p:txBody>
        </p:sp>
      </p:grpSp>
      <p:grpSp>
        <p:nvGrpSpPr>
          <p:cNvPr id="6" name="Group 5">
            <a:extLst>
              <a:ext uri="{FF2B5EF4-FFF2-40B4-BE49-F238E27FC236}">
                <a16:creationId xmlns:a16="http://schemas.microsoft.com/office/drawing/2014/main" id="{8E1817A1-B4CB-48B9-9B26-9F38FDC60583}"/>
              </a:ext>
            </a:extLst>
          </p:cNvPr>
          <p:cNvGrpSpPr>
            <a:grpSpLocks/>
          </p:cNvGrpSpPr>
          <p:nvPr/>
        </p:nvGrpSpPr>
        <p:grpSpPr bwMode="auto">
          <a:xfrm>
            <a:off x="1822450" y="2389188"/>
            <a:ext cx="2606675" cy="862012"/>
            <a:chOff x="1821657" y="2305050"/>
            <a:chExt cx="2606675" cy="862013"/>
          </a:xfrm>
        </p:grpSpPr>
        <p:sp>
          <p:nvSpPr>
            <p:cNvPr id="106500" name="Content Placeholder 2">
              <a:extLst>
                <a:ext uri="{FF2B5EF4-FFF2-40B4-BE49-F238E27FC236}">
                  <a16:creationId xmlns:a16="http://schemas.microsoft.com/office/drawing/2014/main" id="{CF2836FE-3C5F-4DF3-BB9B-9A115A1A63BE}"/>
                </a:ext>
              </a:extLst>
            </p:cNvPr>
            <p:cNvSpPr txBox="1">
              <a:spLocks/>
            </p:cNvSpPr>
            <p:nvPr/>
          </p:nvSpPr>
          <p:spPr bwMode="auto">
            <a:xfrm>
              <a:off x="1821657" y="2513012"/>
              <a:ext cx="2606675" cy="654051"/>
            </a:xfrm>
            <a:prstGeom prst="rect">
              <a:avLst/>
            </a:prstGeom>
            <a:solidFill>
              <a:srgbClr val="DB57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Conclusion</a:t>
              </a:r>
            </a:p>
          </p:txBody>
        </p:sp>
        <p:sp>
          <p:nvSpPr>
            <p:cNvPr id="10" name="Oval 9">
              <a:extLst>
                <a:ext uri="{FF2B5EF4-FFF2-40B4-BE49-F238E27FC236}">
                  <a16:creationId xmlns:a16="http://schemas.microsoft.com/office/drawing/2014/main" id="{D47D22D8-2017-45EE-92E1-E81B8F27215D}"/>
                </a:ext>
              </a:extLst>
            </p:cNvPr>
            <p:cNvSpPr/>
            <p:nvPr/>
          </p:nvSpPr>
          <p:spPr>
            <a:xfrm>
              <a:off x="1821657" y="2305050"/>
              <a:ext cx="544513" cy="533401"/>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3</a:t>
              </a:r>
            </a:p>
          </p:txBody>
        </p:sp>
      </p:grpSp>
      <p:grpSp>
        <p:nvGrpSpPr>
          <p:cNvPr id="8" name="Group 7">
            <a:extLst>
              <a:ext uri="{FF2B5EF4-FFF2-40B4-BE49-F238E27FC236}">
                <a16:creationId xmlns:a16="http://schemas.microsoft.com/office/drawing/2014/main" id="{51764BBD-5739-4248-AEAB-1B82E5206ECD}"/>
              </a:ext>
            </a:extLst>
          </p:cNvPr>
          <p:cNvGrpSpPr>
            <a:grpSpLocks/>
          </p:cNvGrpSpPr>
          <p:nvPr/>
        </p:nvGrpSpPr>
        <p:grpSpPr bwMode="auto">
          <a:xfrm>
            <a:off x="1822450" y="3286125"/>
            <a:ext cx="2606675" cy="862013"/>
            <a:chOff x="1821657" y="3201988"/>
            <a:chExt cx="2606675" cy="862012"/>
          </a:xfrm>
        </p:grpSpPr>
        <p:sp>
          <p:nvSpPr>
            <p:cNvPr id="106501" name="Content Placeholder 2">
              <a:extLst>
                <a:ext uri="{FF2B5EF4-FFF2-40B4-BE49-F238E27FC236}">
                  <a16:creationId xmlns:a16="http://schemas.microsoft.com/office/drawing/2014/main" id="{995EF0EF-BEB8-400D-9E5C-9BB4AABB8C74}"/>
                </a:ext>
              </a:extLst>
            </p:cNvPr>
            <p:cNvSpPr txBox="1">
              <a:spLocks/>
            </p:cNvSpPr>
            <p:nvPr/>
          </p:nvSpPr>
          <p:spPr bwMode="auto">
            <a:xfrm>
              <a:off x="1821657" y="3408363"/>
              <a:ext cx="2606675" cy="655637"/>
            </a:xfrm>
            <a:prstGeom prst="rect">
              <a:avLst/>
            </a:prstGeom>
            <a:solidFill>
              <a:srgbClr val="DB57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Explanation</a:t>
              </a:r>
            </a:p>
          </p:txBody>
        </p:sp>
        <p:sp>
          <p:nvSpPr>
            <p:cNvPr id="14" name="Oval 13">
              <a:extLst>
                <a:ext uri="{FF2B5EF4-FFF2-40B4-BE49-F238E27FC236}">
                  <a16:creationId xmlns:a16="http://schemas.microsoft.com/office/drawing/2014/main" id="{3471DD5F-D15D-4503-BB34-E3A3787D36F6}"/>
                </a:ext>
              </a:extLst>
            </p:cNvPr>
            <p:cNvSpPr/>
            <p:nvPr/>
          </p:nvSpPr>
          <p:spPr>
            <a:xfrm>
              <a:off x="1821657" y="3201988"/>
              <a:ext cx="544513" cy="534987"/>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5</a:t>
              </a:r>
            </a:p>
          </p:txBody>
        </p:sp>
      </p:grpSp>
      <p:grpSp>
        <p:nvGrpSpPr>
          <p:cNvPr id="5" name="Group 4">
            <a:extLst>
              <a:ext uri="{FF2B5EF4-FFF2-40B4-BE49-F238E27FC236}">
                <a16:creationId xmlns:a16="http://schemas.microsoft.com/office/drawing/2014/main" id="{1ACB4C4D-711B-40C2-B6AB-AF2060B1AD40}"/>
              </a:ext>
            </a:extLst>
          </p:cNvPr>
          <p:cNvGrpSpPr>
            <a:grpSpLocks/>
          </p:cNvGrpSpPr>
          <p:nvPr/>
        </p:nvGrpSpPr>
        <p:grpSpPr bwMode="auto">
          <a:xfrm>
            <a:off x="4716463" y="1458913"/>
            <a:ext cx="2606675" cy="896937"/>
            <a:chOff x="4715669" y="1374775"/>
            <a:chExt cx="2606675" cy="896938"/>
          </a:xfrm>
        </p:grpSpPr>
        <p:sp>
          <p:nvSpPr>
            <p:cNvPr id="106502" name="Content Placeholder 2">
              <a:extLst>
                <a:ext uri="{FF2B5EF4-FFF2-40B4-BE49-F238E27FC236}">
                  <a16:creationId xmlns:a16="http://schemas.microsoft.com/office/drawing/2014/main" id="{F94FDAFE-5518-447C-8663-09F4F19EDCCB}"/>
                </a:ext>
              </a:extLst>
            </p:cNvPr>
            <p:cNvSpPr txBox="1">
              <a:spLocks/>
            </p:cNvSpPr>
            <p:nvPr/>
          </p:nvSpPr>
          <p:spPr bwMode="auto">
            <a:xfrm>
              <a:off x="4715669" y="1616075"/>
              <a:ext cx="2606675" cy="655638"/>
            </a:xfrm>
            <a:prstGeom prst="rect">
              <a:avLst/>
            </a:prstGeom>
            <a:solidFill>
              <a:srgbClr val="DB57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defRPr/>
              </a:pPr>
              <a:r>
                <a:rPr lang="en-IN"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Analysis</a:t>
              </a:r>
            </a:p>
          </p:txBody>
        </p:sp>
        <p:sp>
          <p:nvSpPr>
            <p:cNvPr id="15" name="Oval 14">
              <a:extLst>
                <a:ext uri="{FF2B5EF4-FFF2-40B4-BE49-F238E27FC236}">
                  <a16:creationId xmlns:a16="http://schemas.microsoft.com/office/drawing/2014/main" id="{C3BE40EA-5F82-4981-B2EC-845AA3FF71E5}"/>
                </a:ext>
              </a:extLst>
            </p:cNvPr>
            <p:cNvSpPr/>
            <p:nvPr/>
          </p:nvSpPr>
          <p:spPr>
            <a:xfrm>
              <a:off x="4715669" y="1374775"/>
              <a:ext cx="544512" cy="534988"/>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2</a:t>
              </a:r>
            </a:p>
          </p:txBody>
        </p:sp>
      </p:grpSp>
      <p:grpSp>
        <p:nvGrpSpPr>
          <p:cNvPr id="7" name="Group 6">
            <a:extLst>
              <a:ext uri="{FF2B5EF4-FFF2-40B4-BE49-F238E27FC236}">
                <a16:creationId xmlns:a16="http://schemas.microsoft.com/office/drawing/2014/main" id="{AC7212F5-DDE7-4A72-B1B5-EC9CBE47FC9F}"/>
              </a:ext>
            </a:extLst>
          </p:cNvPr>
          <p:cNvGrpSpPr>
            <a:grpSpLocks/>
          </p:cNvGrpSpPr>
          <p:nvPr/>
        </p:nvGrpSpPr>
        <p:grpSpPr bwMode="auto">
          <a:xfrm>
            <a:off x="4716463" y="2389188"/>
            <a:ext cx="2606675" cy="862012"/>
            <a:chOff x="4715669" y="2305050"/>
            <a:chExt cx="2606675" cy="862013"/>
          </a:xfrm>
        </p:grpSpPr>
        <p:sp>
          <p:nvSpPr>
            <p:cNvPr id="106503" name="Content Placeholder 2">
              <a:extLst>
                <a:ext uri="{FF2B5EF4-FFF2-40B4-BE49-F238E27FC236}">
                  <a16:creationId xmlns:a16="http://schemas.microsoft.com/office/drawing/2014/main" id="{D82E550A-99FE-44F7-900B-3E3FFAEA4F9C}"/>
                </a:ext>
              </a:extLst>
            </p:cNvPr>
            <p:cNvSpPr txBox="1">
              <a:spLocks/>
            </p:cNvSpPr>
            <p:nvPr/>
          </p:nvSpPr>
          <p:spPr bwMode="auto">
            <a:xfrm>
              <a:off x="4715669" y="2513012"/>
              <a:ext cx="2606675" cy="654051"/>
            </a:xfrm>
            <a:prstGeom prst="rect">
              <a:avLst/>
            </a:prstGeom>
            <a:solidFill>
              <a:srgbClr val="DB57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Evaluation</a:t>
              </a:r>
            </a:p>
          </p:txBody>
        </p:sp>
        <p:sp>
          <p:nvSpPr>
            <p:cNvPr id="16" name="Oval 15">
              <a:extLst>
                <a:ext uri="{FF2B5EF4-FFF2-40B4-BE49-F238E27FC236}">
                  <a16:creationId xmlns:a16="http://schemas.microsoft.com/office/drawing/2014/main" id="{BB0AD1C7-6877-4A24-8657-8E301EC93D27}"/>
                </a:ext>
              </a:extLst>
            </p:cNvPr>
            <p:cNvSpPr/>
            <p:nvPr/>
          </p:nvSpPr>
          <p:spPr>
            <a:xfrm>
              <a:off x="4715669" y="2305050"/>
              <a:ext cx="544512" cy="533401"/>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4</a:t>
              </a:r>
            </a:p>
          </p:txBody>
        </p:sp>
      </p:grpSp>
      <p:grpSp>
        <p:nvGrpSpPr>
          <p:cNvPr id="9" name="Group 8">
            <a:extLst>
              <a:ext uri="{FF2B5EF4-FFF2-40B4-BE49-F238E27FC236}">
                <a16:creationId xmlns:a16="http://schemas.microsoft.com/office/drawing/2014/main" id="{00E62D63-B245-45ED-B30F-62B9C9ACA253}"/>
              </a:ext>
            </a:extLst>
          </p:cNvPr>
          <p:cNvGrpSpPr>
            <a:grpSpLocks/>
          </p:cNvGrpSpPr>
          <p:nvPr/>
        </p:nvGrpSpPr>
        <p:grpSpPr bwMode="auto">
          <a:xfrm>
            <a:off x="4716463" y="3286125"/>
            <a:ext cx="2606675" cy="862013"/>
            <a:chOff x="4715669" y="3201988"/>
            <a:chExt cx="2606675" cy="862012"/>
          </a:xfrm>
        </p:grpSpPr>
        <p:sp>
          <p:nvSpPr>
            <p:cNvPr id="106504" name="Content Placeholder 2">
              <a:extLst>
                <a:ext uri="{FF2B5EF4-FFF2-40B4-BE49-F238E27FC236}">
                  <a16:creationId xmlns:a16="http://schemas.microsoft.com/office/drawing/2014/main" id="{CCECC1D6-50CC-4A93-B65C-FB50C72BFBE0}"/>
                </a:ext>
              </a:extLst>
            </p:cNvPr>
            <p:cNvSpPr txBox="1">
              <a:spLocks/>
            </p:cNvSpPr>
            <p:nvPr/>
          </p:nvSpPr>
          <p:spPr bwMode="auto">
            <a:xfrm>
              <a:off x="4715669" y="3408363"/>
              <a:ext cx="2606675" cy="655637"/>
            </a:xfrm>
            <a:prstGeom prst="rect">
              <a:avLst/>
            </a:prstGeom>
            <a:solidFill>
              <a:srgbClr val="DB57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Self Regulation</a:t>
              </a:r>
            </a:p>
          </p:txBody>
        </p:sp>
        <p:sp>
          <p:nvSpPr>
            <p:cNvPr id="17" name="Oval 16">
              <a:extLst>
                <a:ext uri="{FF2B5EF4-FFF2-40B4-BE49-F238E27FC236}">
                  <a16:creationId xmlns:a16="http://schemas.microsoft.com/office/drawing/2014/main" id="{F45AC99A-632A-4721-A41C-73CE224010B0}"/>
                </a:ext>
              </a:extLst>
            </p:cNvPr>
            <p:cNvSpPr/>
            <p:nvPr/>
          </p:nvSpPr>
          <p:spPr>
            <a:xfrm>
              <a:off x="4715669" y="3201988"/>
              <a:ext cx="544512" cy="534987"/>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6</a:t>
              </a: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nodeType="afterGroup">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nodeType="afterGroup">
                            <p:stCondLst>
                              <p:cond delay="1500"/>
                            </p:stCondLst>
                            <p:childTnLst>
                              <p:par>
                                <p:cTn id="17" presetID="16" presetClass="entr" presetSubtype="37"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par>
                          <p:cTn id="20" fill="hold" nodeType="afterGroup">
                            <p:stCondLst>
                              <p:cond delay="2000"/>
                            </p:stCondLst>
                            <p:childTnLst>
                              <p:par>
                                <p:cTn id="21" presetID="16" presetClass="entr" presetSubtype="37"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par>
                          <p:cTn id="24" fill="hold" nodeType="afterGroup">
                            <p:stCondLst>
                              <p:cond delay="2500"/>
                            </p:stCondLst>
                            <p:childTnLst>
                              <p:par>
                                <p:cTn id="25" presetID="16" presetClass="entr" presetSubtype="37"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out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6540CDC-A2CC-4647-ACEB-CCA60FDB5348}"/>
              </a:ext>
            </a:extLst>
          </p:cNvPr>
          <p:cNvSpPr txBox="1">
            <a:spLocks noGrp="1"/>
          </p:cNvSpPr>
          <p:nvPr>
            <p:ph type="title"/>
          </p:nvPr>
        </p:nvSpPr>
        <p:spPr/>
        <p:txBody>
          <a:bodyPr/>
          <a:lstStyle/>
          <a:p>
            <a:pPr eaLnBrk="1" hangingPunct="1">
              <a:spcBef>
                <a:spcPct val="0"/>
              </a:spcBef>
              <a:buClr>
                <a:srgbClr val="FFFFFF"/>
              </a:buClr>
              <a:buFont typeface="Dosis" charset="0"/>
              <a:buNone/>
              <a:defRPr/>
            </a:pPr>
            <a:r>
              <a:rPr lang="en-IN" altLang="en-US" sz="2400" b="1" dirty="0">
                <a:solidFill>
                  <a:srgbClr val="FFFFFF"/>
                </a:solidFill>
                <a:effectLst>
                  <a:outerShdw blurRad="38100" dist="38100" dir="2700000" algn="tl">
                    <a:srgbClr val="000000">
                      <a:alpha val="43137"/>
                    </a:srgbClr>
                  </a:outerShdw>
                </a:effectLst>
                <a:cs typeface="Arial" panose="020B0604020202020204" pitchFamily="34" charset="0"/>
                <a:sym typeface="Dosis" charset="0"/>
              </a:rPr>
              <a:t>What is Strategy?</a:t>
            </a:r>
          </a:p>
        </p:txBody>
      </p:sp>
      <p:sp>
        <p:nvSpPr>
          <p:cNvPr id="26627" name="Slide Number Placeholder 2">
            <a:extLst>
              <a:ext uri="{FF2B5EF4-FFF2-40B4-BE49-F238E27FC236}">
                <a16:creationId xmlns:a16="http://schemas.microsoft.com/office/drawing/2014/main" id="{ADD3DB37-F0F1-47B8-9A56-AA7540521BE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846B4EB-F122-43ED-8FED-3F3B256061AB}" type="slidenum">
              <a:rPr lang="en-US" altLang="en-US" smtClean="0"/>
              <a:pPr/>
              <a:t>5</a:t>
            </a:fld>
            <a:endParaRPr lang="en-US" altLang="en-US"/>
          </a:p>
        </p:txBody>
      </p:sp>
      <p:sp>
        <p:nvSpPr>
          <p:cNvPr id="24582" name="TextBox 5">
            <a:extLst>
              <a:ext uri="{FF2B5EF4-FFF2-40B4-BE49-F238E27FC236}">
                <a16:creationId xmlns:a16="http://schemas.microsoft.com/office/drawing/2014/main" id="{0541BF31-4D0F-492E-AEDF-48AB1A276C0A}"/>
              </a:ext>
            </a:extLst>
          </p:cNvPr>
          <p:cNvSpPr txBox="1">
            <a:spLocks noChangeArrowheads="1"/>
          </p:cNvSpPr>
          <p:nvPr/>
        </p:nvSpPr>
        <p:spPr bwMode="auto">
          <a:xfrm>
            <a:off x="2701925" y="2819400"/>
            <a:ext cx="3819525" cy="338138"/>
          </a:xfrm>
          <a:prstGeom prst="rect">
            <a:avLst/>
          </a:prstGeom>
          <a:noFill/>
          <a:ln>
            <a:noFill/>
          </a:ln>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US" altLang="en-US" sz="1600" b="1" dirty="0">
                <a:effectLst>
                  <a:outerShdw blurRad="38100" dist="38100" dir="2700000" algn="tl">
                    <a:srgbClr val="000000">
                      <a:alpha val="43137"/>
                    </a:srgbClr>
                  </a:outerShdw>
                </a:effectLst>
                <a:latin typeface="Century Gothic" panose="020B0502020202020204" pitchFamily="34" charset="0"/>
              </a:rPr>
              <a:t>Strategy bridges the gap between…</a:t>
            </a:r>
          </a:p>
        </p:txBody>
      </p:sp>
      <p:sp>
        <p:nvSpPr>
          <p:cNvPr id="24583" name="TextBox 6">
            <a:extLst>
              <a:ext uri="{FF2B5EF4-FFF2-40B4-BE49-F238E27FC236}">
                <a16:creationId xmlns:a16="http://schemas.microsoft.com/office/drawing/2014/main" id="{B81ED816-174B-4EA6-BAE6-50841150DA80}"/>
              </a:ext>
            </a:extLst>
          </p:cNvPr>
          <p:cNvSpPr txBox="1">
            <a:spLocks noChangeArrowheads="1"/>
          </p:cNvSpPr>
          <p:nvPr/>
        </p:nvSpPr>
        <p:spPr bwMode="auto">
          <a:xfrm>
            <a:off x="1104900" y="3590925"/>
            <a:ext cx="1968500" cy="338138"/>
          </a:xfrm>
          <a:prstGeom prst="rect">
            <a:avLst/>
          </a:prstGeom>
          <a:noFill/>
          <a:ln>
            <a:noFill/>
          </a:ln>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US" altLang="en-US" sz="1600" b="1" dirty="0">
                <a:effectLst>
                  <a:outerShdw blurRad="38100" dist="38100" dir="2700000" algn="tl">
                    <a:srgbClr val="000000">
                      <a:alpha val="43137"/>
                    </a:srgbClr>
                  </a:outerShdw>
                </a:effectLst>
                <a:latin typeface="Century Gothic" panose="020B0502020202020204" pitchFamily="34" charset="0"/>
              </a:rPr>
              <a:t>…where we are…</a:t>
            </a:r>
          </a:p>
        </p:txBody>
      </p:sp>
      <p:sp>
        <p:nvSpPr>
          <p:cNvPr id="24584" name="TextBox 7">
            <a:extLst>
              <a:ext uri="{FF2B5EF4-FFF2-40B4-BE49-F238E27FC236}">
                <a16:creationId xmlns:a16="http://schemas.microsoft.com/office/drawing/2014/main" id="{B277D04B-2498-413D-8351-E6569B29AF1F}"/>
              </a:ext>
            </a:extLst>
          </p:cNvPr>
          <p:cNvSpPr txBox="1">
            <a:spLocks noChangeArrowheads="1"/>
          </p:cNvSpPr>
          <p:nvPr/>
        </p:nvSpPr>
        <p:spPr bwMode="auto">
          <a:xfrm>
            <a:off x="6005513" y="3590925"/>
            <a:ext cx="2576512" cy="338138"/>
          </a:xfrm>
          <a:prstGeom prst="rect">
            <a:avLst/>
          </a:prstGeom>
          <a:noFill/>
          <a:ln>
            <a:noFill/>
          </a:ln>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US" altLang="en-US" sz="1600" b="1" dirty="0">
                <a:effectLst>
                  <a:outerShdw blurRad="38100" dist="38100" dir="2700000" algn="tl">
                    <a:srgbClr val="000000">
                      <a:alpha val="43137"/>
                    </a:srgbClr>
                  </a:outerShdw>
                </a:effectLst>
                <a:latin typeface="Century Gothic" panose="020B0502020202020204" pitchFamily="34" charset="0"/>
              </a:rPr>
              <a:t>…where we want to be.</a:t>
            </a:r>
          </a:p>
        </p:txBody>
      </p:sp>
      <p:pic>
        <p:nvPicPr>
          <p:cNvPr id="24585" name="Picture 8">
            <a:extLst>
              <a:ext uri="{FF2B5EF4-FFF2-40B4-BE49-F238E27FC236}">
                <a16:creationId xmlns:a16="http://schemas.microsoft.com/office/drawing/2014/main" id="{F5DF68BE-87A2-4193-A235-8B178CAEF9C0}"/>
              </a:ext>
            </a:extLst>
          </p:cNvPr>
          <p:cNvPicPr>
            <a:picLocks noChangeAspect="1"/>
          </p:cNvPicPr>
          <p:nvPr/>
        </p:nvPicPr>
        <p:blipFill>
          <a:blip r:embed="rId3">
            <a:extLst>
              <a:ext uri="{28A0092B-C50C-407E-A947-70E740481C1C}">
                <a14:useLocalDpi xmlns:a14="http://schemas.microsoft.com/office/drawing/2010/main" val="0"/>
              </a:ext>
            </a:extLst>
          </a:blip>
          <a:srcRect t="26768" b="27190"/>
          <a:stretch>
            <a:fillRect/>
          </a:stretch>
        </p:blipFill>
        <p:spPr bwMode="auto">
          <a:xfrm>
            <a:off x="3228975" y="3125788"/>
            <a:ext cx="27654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0">
            <a:extLst>
              <a:ext uri="{FF2B5EF4-FFF2-40B4-BE49-F238E27FC236}">
                <a16:creationId xmlns:a16="http://schemas.microsoft.com/office/drawing/2014/main" id="{B49D4918-AAD2-4318-BDFA-EA32B2F9CDBF}"/>
              </a:ext>
            </a:extLst>
          </p:cNvPr>
          <p:cNvSpPr txBox="1">
            <a:spLocks noChangeArrowheads="1"/>
          </p:cNvSpPr>
          <p:nvPr/>
        </p:nvSpPr>
        <p:spPr bwMode="auto">
          <a:xfrm>
            <a:off x="1104900" y="1460500"/>
            <a:ext cx="7156450" cy="923925"/>
          </a:xfrm>
          <a:prstGeom prst="rect">
            <a:avLst/>
          </a:prstGeom>
          <a:solidFill>
            <a:srgbClr val="DB5757"/>
          </a:solidFill>
          <a:ln>
            <a:noFill/>
          </a:ln>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The word “strategy” is derived from the Greek word “</a:t>
            </a:r>
            <a:r>
              <a:rPr lang="en-IN" sz="1800" b="1" dirty="0" err="1">
                <a:solidFill>
                  <a:schemeClr val="bg1"/>
                </a:solidFill>
                <a:latin typeface="arial" panose="020B0604020202020204" pitchFamily="34" charset="0"/>
              </a:rPr>
              <a:t>Stratagos</a:t>
            </a: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altLang="en-US" sz="1800" b="1" dirty="0" err="1">
                <a:solidFill>
                  <a:schemeClr val="bg1"/>
                </a:solidFill>
                <a:effectLst>
                  <a:outerShdw blurRad="38100" dist="38100" dir="2700000" algn="tl">
                    <a:srgbClr val="000000">
                      <a:alpha val="43137"/>
                    </a:srgbClr>
                  </a:outerShdw>
                </a:effectLst>
                <a:latin typeface="Century Gothic" panose="020B0502020202020204" pitchFamily="34" charset="0"/>
              </a:rPr>
              <a:t>strat</a:t>
            </a: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 (meaning army) and “ago” (meaning leading/moving)</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barn(inVertical)">
                                      <p:cBhvr>
                                        <p:cTn id="7" dur="500"/>
                                        <p:tgtEl>
                                          <p:spTgt spid="24585"/>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583"/>
                                        </p:tgtEl>
                                        <p:attrNameLst>
                                          <p:attrName>style.visibility</p:attrName>
                                        </p:attrNameLst>
                                      </p:cBhvr>
                                      <p:to>
                                        <p:strVal val="visible"/>
                                      </p:to>
                                    </p:set>
                                    <p:animEffect transition="in" filter="wipe(left)">
                                      <p:cBhvr>
                                        <p:cTn id="15" dur="500"/>
                                        <p:tgtEl>
                                          <p:spTgt spid="245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4584"/>
                                        </p:tgtEl>
                                        <p:attrNameLst>
                                          <p:attrName>style.visibility</p:attrName>
                                        </p:attrNameLst>
                                      </p:cBhvr>
                                      <p:to>
                                        <p:strVal val="visible"/>
                                      </p:to>
                                    </p:set>
                                    <p:animEffect transition="in" filter="wipe(right)">
                                      <p:cBhvr>
                                        <p:cTn id="20"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P spid="2458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Shape 146">
            <a:extLst>
              <a:ext uri="{FF2B5EF4-FFF2-40B4-BE49-F238E27FC236}">
                <a16:creationId xmlns:a16="http://schemas.microsoft.com/office/drawing/2014/main" id="{27714C51-0619-4491-ADB1-35E49D489362}"/>
              </a:ext>
            </a:extLst>
          </p:cNvPr>
          <p:cNvSpPr txBox="1">
            <a:spLocks noGrp="1"/>
          </p:cNvSpPr>
          <p:nvPr>
            <p:ph type="ctrTitle" idx="4294967295"/>
          </p:nvPr>
        </p:nvSpPr>
        <p:spPr>
          <a:xfrm>
            <a:off x="0" y="2133600"/>
            <a:ext cx="5540375" cy="2036763"/>
          </a:xfrm>
        </p:spPr>
        <p:txBody>
          <a:bodyPr/>
          <a:lstStyle/>
          <a:p>
            <a:pPr eaLnBrk="1" hangingPunct="1">
              <a:buClr>
                <a:srgbClr val="FFFFFF"/>
              </a:buClr>
              <a:buSzPts val="2400"/>
              <a:buFont typeface="Dosis" charset="0"/>
              <a:buNone/>
              <a:defRPr/>
            </a:pPr>
            <a:r>
              <a:rPr lang="en-US" altLang="en-US" sz="3200" dirty="0">
                <a:solidFill>
                  <a:srgbClr val="C32929"/>
                </a:solidFill>
                <a:effectLst>
                  <a:outerShdw blurRad="38100" dist="38100" dir="2700000" algn="tl">
                    <a:srgbClr val="000000">
                      <a:alpha val="43137"/>
                    </a:srgbClr>
                  </a:outerShdw>
                </a:effectLst>
                <a:latin typeface="Verdana" panose="020B0604030504040204" pitchFamily="34" charset="0"/>
                <a:cs typeface="Arial" panose="020B0604020202020204" pitchFamily="34" charset="0"/>
                <a:sym typeface="Dosis" charset="0"/>
              </a:rPr>
              <a:t>Let’s take the example of taking the decision about how many </a:t>
            </a:r>
            <a:r>
              <a:rPr lang="en-US" altLang="en-US" sz="3200" b="1" dirty="0">
                <a:solidFill>
                  <a:srgbClr val="C32929"/>
                </a:solidFill>
                <a:effectLst>
                  <a:outerShdw blurRad="38100" dist="38100" dir="2700000" algn="tl">
                    <a:srgbClr val="000000">
                      <a:alpha val="43137"/>
                    </a:srgbClr>
                  </a:outerShdw>
                </a:effectLst>
                <a:latin typeface="Verdana" panose="020B0604030504040204" pitchFamily="34" charset="0"/>
                <a:cs typeface="Arial" panose="020B0604020202020204" pitchFamily="34" charset="0"/>
                <a:sym typeface="Dosis" charset="0"/>
              </a:rPr>
              <a:t> </a:t>
            </a:r>
          </a:p>
        </p:txBody>
      </p:sp>
    </p:spTree>
  </p:cSld>
  <p:clrMapOvr>
    <a:masterClrMapping/>
  </p:clrMapOvr>
  <p:transition spd="slow">
    <p:push dir="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Shape 244">
            <a:extLst>
              <a:ext uri="{FF2B5EF4-FFF2-40B4-BE49-F238E27FC236}">
                <a16:creationId xmlns:a16="http://schemas.microsoft.com/office/drawing/2014/main" id="{8E6F9FC8-BC42-44BB-96C1-ACFB0389985D}"/>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Developing Critical Thinking</a:t>
            </a:r>
            <a:r>
              <a:rPr lang="en-US" altLang="en-US" sz="2400" dirty="0">
                <a:solidFill>
                  <a:srgbClr val="FFFFFF"/>
                </a:solidFill>
                <a:cs typeface="Arial" panose="020B0604020202020204" pitchFamily="34" charset="0"/>
                <a:sym typeface="Dosis" panose="020B0604020202020204" charset="0"/>
              </a:rPr>
              <a:t>…</a:t>
            </a:r>
          </a:p>
        </p:txBody>
      </p:sp>
      <p:sp>
        <p:nvSpPr>
          <p:cNvPr id="110595" name="Content Placeholder 2">
            <a:extLst>
              <a:ext uri="{FF2B5EF4-FFF2-40B4-BE49-F238E27FC236}">
                <a16:creationId xmlns:a16="http://schemas.microsoft.com/office/drawing/2014/main" id="{106C82E3-A9F9-4C34-AE44-D3AA51E8F567}"/>
              </a:ext>
            </a:extLst>
          </p:cNvPr>
          <p:cNvSpPr txBox="1">
            <a:spLocks/>
          </p:cNvSpPr>
          <p:nvPr/>
        </p:nvSpPr>
        <p:spPr bwMode="auto">
          <a:xfrm>
            <a:off x="1206500" y="1616075"/>
            <a:ext cx="2606675" cy="655638"/>
          </a:xfrm>
          <a:prstGeom prst="rect">
            <a:avLst/>
          </a:prstGeom>
          <a:solidFill>
            <a:srgbClr val="DB5757"/>
          </a:solidFill>
          <a:ln>
            <a:noFill/>
          </a:ln>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IN"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Century Gothic" panose="020B0502020202020204" pitchFamily="34" charset="0"/>
                <a:cs typeface="Roboto" panose="02000000000000000000" pitchFamily="2" charset="0"/>
              </a:rPr>
              <a:t>Interpretation</a:t>
            </a:r>
          </a:p>
        </p:txBody>
      </p:sp>
      <p:sp>
        <p:nvSpPr>
          <p:cNvPr id="2" name="Oval 1">
            <a:extLst>
              <a:ext uri="{FF2B5EF4-FFF2-40B4-BE49-F238E27FC236}">
                <a16:creationId xmlns:a16="http://schemas.microsoft.com/office/drawing/2014/main" id="{9B345C18-C6DB-4882-8877-B5E21061FD45}"/>
              </a:ext>
            </a:extLst>
          </p:cNvPr>
          <p:cNvSpPr/>
          <p:nvPr/>
        </p:nvSpPr>
        <p:spPr>
          <a:xfrm>
            <a:off x="1206500" y="1374775"/>
            <a:ext cx="544513" cy="534988"/>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1</a:t>
            </a:r>
          </a:p>
        </p:txBody>
      </p:sp>
      <p:sp>
        <p:nvSpPr>
          <p:cNvPr id="4" name="TextBox 3">
            <a:extLst>
              <a:ext uri="{FF2B5EF4-FFF2-40B4-BE49-F238E27FC236}">
                <a16:creationId xmlns:a16="http://schemas.microsoft.com/office/drawing/2014/main" id="{C26DAF97-9A0E-4BDF-8C62-62D0AAB0873C}"/>
              </a:ext>
            </a:extLst>
          </p:cNvPr>
          <p:cNvSpPr txBox="1"/>
          <p:nvPr/>
        </p:nvSpPr>
        <p:spPr>
          <a:xfrm>
            <a:off x="1206500" y="2271713"/>
            <a:ext cx="2755900" cy="1477328"/>
          </a:xfrm>
          <a:prstGeom prst="rect">
            <a:avLst/>
          </a:prstGeom>
          <a:solidFill>
            <a:schemeClr val="bg1">
              <a:lumMod val="85000"/>
            </a:schemeClr>
          </a:solidFill>
        </p:spPr>
        <p:txBody>
          <a:bodyPr wrap="square">
            <a:spAutoFit/>
          </a:bodyP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ea typeface="Arial"/>
                <a:cs typeface="Arial"/>
                <a:sym typeface="Arial"/>
              </a:rPr>
              <a:t>This involves understanding the significance or meaning of information</a:t>
            </a:r>
          </a:p>
        </p:txBody>
      </p:sp>
      <p:sp>
        <p:nvSpPr>
          <p:cNvPr id="5" name="TextBox 4">
            <a:extLst>
              <a:ext uri="{FF2B5EF4-FFF2-40B4-BE49-F238E27FC236}">
                <a16:creationId xmlns:a16="http://schemas.microsoft.com/office/drawing/2014/main" id="{EE1C94A5-280A-4B2C-B892-EE8FAE478A96}"/>
              </a:ext>
            </a:extLst>
          </p:cNvPr>
          <p:cNvSpPr txBox="1"/>
          <p:nvPr/>
        </p:nvSpPr>
        <p:spPr>
          <a:xfrm>
            <a:off x="4344988" y="1333500"/>
            <a:ext cx="4254500" cy="2614613"/>
          </a:xfrm>
          <a:prstGeom prst="rect">
            <a:avLst/>
          </a:prstGeom>
          <a:noFill/>
        </p:spPr>
        <p:txBody>
          <a:bodyPr>
            <a:spAutoFit/>
          </a:bodyPr>
          <a:lstStyle/>
          <a:p>
            <a:pPr eaLnBrk="1" fontAlgn="auto" hangingPunct="1">
              <a:spcBef>
                <a:spcPts val="0"/>
              </a:spcBef>
              <a:spcAft>
                <a:spcPts val="600"/>
              </a:spcAft>
              <a:defRPr/>
            </a:pPr>
            <a:r>
              <a:rPr lang="en-US" sz="1800" b="1" kern="0" dirty="0">
                <a:effectLst>
                  <a:outerShdw blurRad="38100" dist="38100" dir="2700000" algn="tl">
                    <a:srgbClr val="000000">
                      <a:alpha val="43137"/>
                    </a:srgbClr>
                  </a:outerShdw>
                </a:effectLst>
                <a:latin typeface="Century Gothic" panose="020B0502020202020204" pitchFamily="34" charset="0"/>
                <a:ea typeface="Arial"/>
                <a:cs typeface="Arial"/>
                <a:sym typeface="Arial"/>
              </a:rPr>
              <a:t>Questions to ask:</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b="1" kern="0" dirty="0">
                <a:effectLst>
                  <a:outerShdw blurRad="38100" dist="38100" dir="2700000" algn="tl">
                    <a:srgbClr val="000000">
                      <a:alpha val="43137"/>
                    </a:srgbClr>
                  </a:outerShdw>
                </a:effectLst>
                <a:latin typeface="Century Gothic" panose="020B0502020202020204" pitchFamily="34" charset="0"/>
                <a:ea typeface="Arial"/>
                <a:cs typeface="Arial"/>
                <a:sym typeface="Arial"/>
              </a:rPr>
              <a:t>What happened?</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b="1" kern="0" dirty="0">
                <a:effectLst>
                  <a:outerShdw blurRad="38100" dist="38100" dir="2700000" algn="tl">
                    <a:srgbClr val="000000">
                      <a:alpha val="43137"/>
                    </a:srgbClr>
                  </a:outerShdw>
                </a:effectLst>
                <a:latin typeface="Century Gothic" panose="020B0502020202020204" pitchFamily="34" charset="0"/>
                <a:ea typeface="Arial"/>
                <a:cs typeface="Arial"/>
                <a:sym typeface="Arial"/>
              </a:rPr>
              <a:t>What does this mean?</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b="1" kern="0" dirty="0">
                <a:effectLst>
                  <a:outerShdw blurRad="38100" dist="38100" dir="2700000" algn="tl">
                    <a:srgbClr val="000000">
                      <a:alpha val="43137"/>
                    </a:srgbClr>
                  </a:outerShdw>
                </a:effectLst>
                <a:latin typeface="Century Gothic" panose="020B0502020202020204" pitchFamily="34" charset="0"/>
                <a:ea typeface="Arial"/>
                <a:cs typeface="Arial"/>
                <a:sym typeface="Arial"/>
              </a:rPr>
              <a:t>Who all were involved and who should we ask about this situation?</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b="1" kern="0" dirty="0">
                <a:effectLst>
                  <a:outerShdw blurRad="38100" dist="38100" dir="2700000" algn="tl">
                    <a:srgbClr val="000000">
                      <a:alpha val="43137"/>
                    </a:srgbClr>
                  </a:outerShdw>
                </a:effectLst>
                <a:latin typeface="Century Gothic" panose="020B0502020202020204" pitchFamily="34" charset="0"/>
                <a:ea typeface="Arial"/>
                <a:cs typeface="Arial"/>
                <a:sym typeface="Arial"/>
              </a:rPr>
              <a:t>What is the best way to categorize/classify this situation?</a:t>
            </a:r>
          </a:p>
        </p:txBody>
      </p:sp>
    </p:spTree>
  </p:cSld>
  <p:clrMapOvr>
    <a:masterClrMapping/>
  </p:clrMapOvr>
  <p:transition spd="slow">
    <p:push dir="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Shape 244">
            <a:extLst>
              <a:ext uri="{FF2B5EF4-FFF2-40B4-BE49-F238E27FC236}">
                <a16:creationId xmlns:a16="http://schemas.microsoft.com/office/drawing/2014/main" id="{F1228439-9E78-4644-B406-11327B5EBB62}"/>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Developing Critical Thinking</a:t>
            </a:r>
            <a:r>
              <a:rPr lang="en-US" altLang="en-US" sz="2400" dirty="0">
                <a:solidFill>
                  <a:srgbClr val="FFFFFF"/>
                </a:solidFill>
                <a:cs typeface="Arial" panose="020B0604020202020204" pitchFamily="34" charset="0"/>
                <a:sym typeface="Dosis" panose="020B0604020202020204" charset="0"/>
              </a:rPr>
              <a:t>…</a:t>
            </a:r>
          </a:p>
        </p:txBody>
      </p:sp>
      <p:sp>
        <p:nvSpPr>
          <p:cNvPr id="112643" name="Content Placeholder 2">
            <a:extLst>
              <a:ext uri="{FF2B5EF4-FFF2-40B4-BE49-F238E27FC236}">
                <a16:creationId xmlns:a16="http://schemas.microsoft.com/office/drawing/2014/main" id="{7D215A67-CD44-4689-A75C-F0CAC8BF86C1}"/>
              </a:ext>
            </a:extLst>
          </p:cNvPr>
          <p:cNvSpPr txBox="1">
            <a:spLocks/>
          </p:cNvSpPr>
          <p:nvPr/>
        </p:nvSpPr>
        <p:spPr bwMode="auto">
          <a:xfrm>
            <a:off x="1179513" y="1616075"/>
            <a:ext cx="2606675" cy="655638"/>
          </a:xfrm>
          <a:prstGeom prst="rect">
            <a:avLst/>
          </a:prstGeom>
          <a:solidFill>
            <a:srgbClr val="DB57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Analysis</a:t>
            </a:r>
          </a:p>
        </p:txBody>
      </p:sp>
      <p:sp>
        <p:nvSpPr>
          <p:cNvPr id="6" name="Oval 5">
            <a:extLst>
              <a:ext uri="{FF2B5EF4-FFF2-40B4-BE49-F238E27FC236}">
                <a16:creationId xmlns:a16="http://schemas.microsoft.com/office/drawing/2014/main" id="{DBDC7C9B-385F-40D9-8C5F-010114E3EDD6}"/>
              </a:ext>
            </a:extLst>
          </p:cNvPr>
          <p:cNvSpPr/>
          <p:nvPr/>
        </p:nvSpPr>
        <p:spPr>
          <a:xfrm>
            <a:off x="1179513" y="1408113"/>
            <a:ext cx="544512" cy="534987"/>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2</a:t>
            </a:r>
          </a:p>
        </p:txBody>
      </p:sp>
      <p:sp>
        <p:nvSpPr>
          <p:cNvPr id="7" name="TextBox 6">
            <a:extLst>
              <a:ext uri="{FF2B5EF4-FFF2-40B4-BE49-F238E27FC236}">
                <a16:creationId xmlns:a16="http://schemas.microsoft.com/office/drawing/2014/main" id="{AFCC27A0-1D4D-4F02-9ED6-3636E7639741}"/>
              </a:ext>
            </a:extLst>
          </p:cNvPr>
          <p:cNvSpPr txBox="1"/>
          <p:nvPr/>
        </p:nvSpPr>
        <p:spPr>
          <a:xfrm>
            <a:off x="1179513" y="2279649"/>
            <a:ext cx="2606675" cy="2031325"/>
          </a:xfrm>
          <a:prstGeom prst="rect">
            <a:avLst/>
          </a:prstGeom>
          <a:solidFill>
            <a:schemeClr val="bg1">
              <a:lumMod val="85000"/>
            </a:schemeClr>
          </a:solidFill>
        </p:spPr>
        <p:txBody>
          <a:bodyPr wrap="square">
            <a:spAutoFit/>
          </a:bodyPr>
          <a:lstStyle/>
          <a:p>
            <a:pPr algn="ctr" eaLnBrk="1" fontAlgn="auto" hangingPunct="1">
              <a:spcBef>
                <a:spcPts val="0"/>
              </a:spcBef>
              <a:spcAft>
                <a:spcPts val="0"/>
              </a:spcAft>
              <a:defRPr/>
            </a:pPr>
            <a:r>
              <a:rPr lang="en-US" b="1" kern="0" dirty="0">
                <a:latin typeface="Century Gothic" panose="020B0502020202020204" pitchFamily="34" charset="0"/>
                <a:ea typeface="Arial"/>
                <a:cs typeface="Arial"/>
                <a:sym typeface="Arial"/>
              </a:rPr>
              <a:t>This involves identifying assumptions and reasons, examining how they interact in the formation of the arguments.</a:t>
            </a:r>
          </a:p>
        </p:txBody>
      </p:sp>
      <p:sp>
        <p:nvSpPr>
          <p:cNvPr id="8" name="TextBox 7">
            <a:extLst>
              <a:ext uri="{FF2B5EF4-FFF2-40B4-BE49-F238E27FC236}">
                <a16:creationId xmlns:a16="http://schemas.microsoft.com/office/drawing/2014/main" id="{E54556D6-4D7A-4E20-8E5C-D4ED936BAC16}"/>
              </a:ext>
            </a:extLst>
          </p:cNvPr>
          <p:cNvSpPr txBox="1"/>
          <p:nvPr/>
        </p:nvSpPr>
        <p:spPr>
          <a:xfrm>
            <a:off x="4270375" y="1103313"/>
            <a:ext cx="4468813" cy="3522662"/>
          </a:xfrm>
          <a:prstGeom prst="rect">
            <a:avLst/>
          </a:prstGeom>
          <a:noFill/>
        </p:spPr>
        <p:txBody>
          <a:bodyPr>
            <a:spAutoFit/>
          </a:bodyPr>
          <a:lstStyle/>
          <a:p>
            <a:pPr eaLnBrk="1" fontAlgn="auto" hangingPunct="1">
              <a:spcBef>
                <a:spcPts val="0"/>
              </a:spcBef>
              <a:spcAft>
                <a:spcPts val="600"/>
              </a:spcAft>
              <a:defRPr/>
            </a:pPr>
            <a:r>
              <a:rPr lang="en-US" sz="1800" b="1" kern="0" dirty="0">
                <a:latin typeface="Century Gothic" panose="020B0502020202020204" pitchFamily="34" charset="0"/>
                <a:ea typeface="Arial"/>
                <a:cs typeface="Arial"/>
                <a:sym typeface="Arial"/>
              </a:rPr>
              <a:t>Questions to ask:</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b="1" kern="0" dirty="0">
                <a:latin typeface="Century Gothic" panose="020B0502020202020204" pitchFamily="34" charset="0"/>
                <a:ea typeface="Arial"/>
                <a:cs typeface="Arial"/>
                <a:sym typeface="Arial"/>
              </a:rPr>
              <a:t>What was the intention of the persons involved?</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b="1" kern="0" dirty="0">
                <a:latin typeface="Century Gothic" panose="020B0502020202020204" pitchFamily="34" charset="0"/>
                <a:ea typeface="Arial"/>
                <a:cs typeface="Arial"/>
                <a:sym typeface="Arial"/>
              </a:rPr>
              <a:t>What sense can we make out of this?</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b="1" kern="0" dirty="0">
                <a:latin typeface="Century Gothic" panose="020B0502020202020204" pitchFamily="34" charset="0"/>
                <a:ea typeface="Arial"/>
                <a:cs typeface="Arial"/>
                <a:sym typeface="Arial"/>
              </a:rPr>
              <a:t>What is the basis for saying something?</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b="1" kern="0" dirty="0">
                <a:latin typeface="Century Gothic" panose="020B0502020202020204" pitchFamily="34" charset="0"/>
                <a:ea typeface="Arial"/>
                <a:cs typeface="Arial"/>
                <a:sym typeface="Arial"/>
              </a:rPr>
              <a:t>What assumptions have been made while arriving at a conclusion?</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b="1" kern="0" dirty="0">
                <a:latin typeface="Century Gothic" panose="020B0502020202020204" pitchFamily="34" charset="0"/>
                <a:ea typeface="Arial"/>
                <a:cs typeface="Arial"/>
                <a:sym typeface="Arial"/>
              </a:rPr>
              <a:t>What are the arguments -pros and cons?</a:t>
            </a:r>
          </a:p>
        </p:txBody>
      </p:sp>
    </p:spTree>
  </p:cSld>
  <p:clrMapOvr>
    <a:masterClrMapping/>
  </p:clrMapOvr>
  <p:transition spd="slow">
    <p:push dir="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Shape 244">
            <a:extLst>
              <a:ext uri="{FF2B5EF4-FFF2-40B4-BE49-F238E27FC236}">
                <a16:creationId xmlns:a16="http://schemas.microsoft.com/office/drawing/2014/main" id="{189F96F5-5515-408E-BC10-215D689B105D}"/>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Developing Critical Thinking</a:t>
            </a:r>
            <a:r>
              <a:rPr lang="en-US" altLang="en-US" sz="2400" dirty="0">
                <a:solidFill>
                  <a:srgbClr val="FFFFFF"/>
                </a:solidFill>
                <a:cs typeface="Arial" panose="020B0604020202020204" pitchFamily="34" charset="0"/>
                <a:sym typeface="Dosis" panose="020B0604020202020204" charset="0"/>
              </a:rPr>
              <a:t>…</a:t>
            </a:r>
          </a:p>
        </p:txBody>
      </p:sp>
      <p:sp>
        <p:nvSpPr>
          <p:cNvPr id="123907" name="Content Placeholder 2">
            <a:extLst>
              <a:ext uri="{FF2B5EF4-FFF2-40B4-BE49-F238E27FC236}">
                <a16:creationId xmlns:a16="http://schemas.microsoft.com/office/drawing/2014/main" id="{CF5FD4D9-CEB9-479E-9E1C-D2D4C8A1FAC1}"/>
              </a:ext>
            </a:extLst>
          </p:cNvPr>
          <p:cNvSpPr txBox="1">
            <a:spLocks/>
          </p:cNvSpPr>
          <p:nvPr/>
        </p:nvSpPr>
        <p:spPr bwMode="auto">
          <a:xfrm>
            <a:off x="2328863" y="1600200"/>
            <a:ext cx="2606675" cy="655638"/>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500">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Inference</a:t>
            </a:r>
          </a:p>
        </p:txBody>
      </p:sp>
      <p:sp>
        <p:nvSpPr>
          <p:cNvPr id="6" name="Oval 5">
            <a:extLst>
              <a:ext uri="{FF2B5EF4-FFF2-40B4-BE49-F238E27FC236}">
                <a16:creationId xmlns:a16="http://schemas.microsoft.com/office/drawing/2014/main" id="{EC1D8766-8148-434A-BD40-70002C6BF4CA}"/>
              </a:ext>
            </a:extLst>
          </p:cNvPr>
          <p:cNvSpPr/>
          <p:nvPr/>
        </p:nvSpPr>
        <p:spPr>
          <a:xfrm>
            <a:off x="2328863" y="1393825"/>
            <a:ext cx="544512" cy="533400"/>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3</a:t>
            </a:r>
          </a:p>
        </p:txBody>
      </p:sp>
      <p:sp>
        <p:nvSpPr>
          <p:cNvPr id="7" name="TextBox 6">
            <a:extLst>
              <a:ext uri="{FF2B5EF4-FFF2-40B4-BE49-F238E27FC236}">
                <a16:creationId xmlns:a16="http://schemas.microsoft.com/office/drawing/2014/main" id="{376FB7D1-B189-44C3-9621-EEAA218EF277}"/>
              </a:ext>
            </a:extLst>
          </p:cNvPr>
          <p:cNvSpPr txBox="1"/>
          <p:nvPr/>
        </p:nvSpPr>
        <p:spPr>
          <a:xfrm>
            <a:off x="2143761" y="2271712"/>
            <a:ext cx="2956559" cy="923330"/>
          </a:xfrm>
          <a:prstGeom prst="rect">
            <a:avLst/>
          </a:prstGeom>
          <a:solidFill>
            <a:schemeClr val="bg1">
              <a:lumMod val="85000"/>
            </a:schemeClr>
          </a:solidFill>
        </p:spPr>
        <p:txBody>
          <a:bodyPr wrap="square">
            <a:spAutoFit/>
          </a:bodyPr>
          <a:lstStyle/>
          <a:p>
            <a:pPr algn="ctr" eaLnBrk="1" fontAlgn="auto" hangingPunct="1">
              <a:spcBef>
                <a:spcPts val="0"/>
              </a:spcBef>
              <a:spcAft>
                <a:spcPts val="0"/>
              </a:spcAft>
              <a:defRPr/>
            </a:pPr>
            <a:r>
              <a:rPr lang="en-US" kern="0" dirty="0">
                <a:latin typeface="Century Gothic" panose="020B0502020202020204" pitchFamily="34" charset="0"/>
                <a:ea typeface="Arial"/>
                <a:cs typeface="Arial"/>
                <a:sym typeface="Arial"/>
              </a:rPr>
              <a:t>This involves drawing conclusions from reasons and evidence.</a:t>
            </a:r>
          </a:p>
        </p:txBody>
      </p:sp>
      <p:sp>
        <p:nvSpPr>
          <p:cNvPr id="8" name="TextBox 7">
            <a:extLst>
              <a:ext uri="{FF2B5EF4-FFF2-40B4-BE49-F238E27FC236}">
                <a16:creationId xmlns:a16="http://schemas.microsoft.com/office/drawing/2014/main" id="{05632712-A4E5-4FF2-8FAE-731DDC26C83D}"/>
              </a:ext>
            </a:extLst>
          </p:cNvPr>
          <p:cNvSpPr txBox="1"/>
          <p:nvPr/>
        </p:nvSpPr>
        <p:spPr>
          <a:xfrm>
            <a:off x="5435600" y="1616075"/>
            <a:ext cx="2824163" cy="3078163"/>
          </a:xfrm>
          <a:prstGeom prst="rect">
            <a:avLst/>
          </a:prstGeom>
          <a:noFill/>
        </p:spPr>
        <p:txBody>
          <a:bodyPr>
            <a:spAutoFit/>
          </a:bodyPr>
          <a:lstStyle/>
          <a:p>
            <a:pPr eaLnBrk="1" fontAlgn="auto" hangingPunct="1">
              <a:spcBef>
                <a:spcPts val="0"/>
              </a:spcBef>
              <a:spcAft>
                <a:spcPts val="600"/>
              </a:spcAft>
              <a:defRPr/>
            </a:pPr>
            <a:r>
              <a:rPr lang="en-US" sz="1300" kern="0" dirty="0">
                <a:latin typeface="Century Gothic" panose="020B0502020202020204" pitchFamily="34" charset="0"/>
                <a:ea typeface="Arial"/>
                <a:cs typeface="Arial"/>
                <a:sym typeface="Arial"/>
              </a:rPr>
              <a:t>Questions to ask:</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300" kern="0" dirty="0">
                <a:latin typeface="Century Gothic" panose="020B0502020202020204" pitchFamily="34" charset="0"/>
                <a:ea typeface="Arial"/>
                <a:cs typeface="Arial"/>
                <a:sym typeface="Arial"/>
              </a:rPr>
              <a:t>What conclusions can we draw from what we know so far?</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300" kern="0" dirty="0">
                <a:latin typeface="Century Gothic" panose="020B0502020202020204" pitchFamily="34" charset="0"/>
                <a:ea typeface="Arial"/>
                <a:cs typeface="Arial"/>
                <a:sym typeface="Arial"/>
              </a:rPr>
              <a:t>What can we rule out, given what we know so far?</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300" kern="0" dirty="0">
                <a:latin typeface="Century Gothic" panose="020B0502020202020204" pitchFamily="34" charset="0"/>
                <a:ea typeface="Arial"/>
                <a:cs typeface="Arial"/>
                <a:sym typeface="Arial"/>
              </a:rPr>
              <a:t>What does this evidence imply?</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300" kern="0" dirty="0">
                <a:latin typeface="Century Gothic" panose="020B0502020202020204" pitchFamily="34" charset="0"/>
                <a:ea typeface="Arial"/>
                <a:cs typeface="Arial"/>
                <a:sym typeface="Arial"/>
              </a:rPr>
              <a:t>What additional information do we need to resolve this question?</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300" kern="0" dirty="0">
                <a:latin typeface="Century Gothic" panose="020B0502020202020204" pitchFamily="34" charset="0"/>
                <a:ea typeface="Arial"/>
                <a:cs typeface="Arial"/>
                <a:sym typeface="Arial"/>
              </a:rPr>
              <a:t>What are some alternatives we haven’t yet explored?</a:t>
            </a:r>
          </a:p>
        </p:txBody>
      </p:sp>
    </p:spTree>
  </p:cSld>
  <p:clrMapOvr>
    <a:masterClrMapping/>
  </p:clrMapOvr>
  <p:transition spd="slow">
    <p:push dir="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Shape 244">
            <a:extLst>
              <a:ext uri="{FF2B5EF4-FFF2-40B4-BE49-F238E27FC236}">
                <a16:creationId xmlns:a16="http://schemas.microsoft.com/office/drawing/2014/main" id="{3C0F6EFF-CB16-4F32-8D3E-529F79375F2B}"/>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Developing Critical Thinking</a:t>
            </a:r>
            <a:r>
              <a:rPr lang="en-US" altLang="en-US" sz="2400" dirty="0">
                <a:solidFill>
                  <a:srgbClr val="FFFFFF"/>
                </a:solidFill>
                <a:cs typeface="Arial" panose="020B0604020202020204" pitchFamily="34" charset="0"/>
                <a:sym typeface="Dosis" panose="020B0604020202020204" charset="0"/>
              </a:rPr>
              <a:t>…</a:t>
            </a:r>
          </a:p>
        </p:txBody>
      </p:sp>
      <p:sp>
        <p:nvSpPr>
          <p:cNvPr id="125955" name="Content Placeholder 2">
            <a:extLst>
              <a:ext uri="{FF2B5EF4-FFF2-40B4-BE49-F238E27FC236}">
                <a16:creationId xmlns:a16="http://schemas.microsoft.com/office/drawing/2014/main" id="{B4FB7785-5198-4DCB-9FA9-D94A883F9D07}"/>
              </a:ext>
            </a:extLst>
          </p:cNvPr>
          <p:cNvSpPr txBox="1">
            <a:spLocks/>
          </p:cNvSpPr>
          <p:nvPr/>
        </p:nvSpPr>
        <p:spPr bwMode="auto">
          <a:xfrm>
            <a:off x="2336800" y="1616075"/>
            <a:ext cx="2605088" cy="655638"/>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IN" altLang="en-US" sz="1500">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Evaluation</a:t>
            </a:r>
          </a:p>
        </p:txBody>
      </p:sp>
      <p:sp>
        <p:nvSpPr>
          <p:cNvPr id="9" name="Oval 8">
            <a:extLst>
              <a:ext uri="{FF2B5EF4-FFF2-40B4-BE49-F238E27FC236}">
                <a16:creationId xmlns:a16="http://schemas.microsoft.com/office/drawing/2014/main" id="{CCDB8738-5A22-4891-B62B-2B0C1CC428C2}"/>
              </a:ext>
            </a:extLst>
          </p:cNvPr>
          <p:cNvSpPr/>
          <p:nvPr/>
        </p:nvSpPr>
        <p:spPr>
          <a:xfrm>
            <a:off x="2336800" y="1374775"/>
            <a:ext cx="544513" cy="534988"/>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4</a:t>
            </a:r>
          </a:p>
        </p:txBody>
      </p:sp>
      <p:sp>
        <p:nvSpPr>
          <p:cNvPr id="6" name="TextBox 5">
            <a:extLst>
              <a:ext uri="{FF2B5EF4-FFF2-40B4-BE49-F238E27FC236}">
                <a16:creationId xmlns:a16="http://schemas.microsoft.com/office/drawing/2014/main" id="{E8AC9F26-01C3-46AA-90D8-B71952C5EE34}"/>
              </a:ext>
            </a:extLst>
          </p:cNvPr>
          <p:cNvSpPr txBox="1"/>
          <p:nvPr/>
        </p:nvSpPr>
        <p:spPr>
          <a:xfrm>
            <a:off x="2328863" y="2271713"/>
            <a:ext cx="2613025" cy="2031325"/>
          </a:xfrm>
          <a:prstGeom prst="rect">
            <a:avLst/>
          </a:prstGeom>
          <a:solidFill>
            <a:schemeClr val="bg1">
              <a:lumMod val="85000"/>
            </a:schemeClr>
          </a:solidFill>
        </p:spPr>
        <p:txBody>
          <a:bodyPr wrap="square">
            <a:spAutoFit/>
          </a:bodyPr>
          <a:lstStyle/>
          <a:p>
            <a:pPr algn="ctr" eaLnBrk="1" fontAlgn="auto" hangingPunct="1">
              <a:spcBef>
                <a:spcPts val="0"/>
              </a:spcBef>
              <a:spcAft>
                <a:spcPts val="0"/>
              </a:spcAft>
              <a:defRPr/>
            </a:pPr>
            <a:r>
              <a:rPr lang="en-US" kern="0" dirty="0">
                <a:latin typeface="Century Gothic" panose="020B0502020202020204" pitchFamily="34" charset="0"/>
                <a:ea typeface="Arial"/>
                <a:cs typeface="Arial"/>
                <a:sym typeface="Arial"/>
              </a:rPr>
              <a:t>This involves assessing the credibility of sources of information and determining the strength or weakness of arguments.</a:t>
            </a:r>
          </a:p>
        </p:txBody>
      </p:sp>
      <p:sp>
        <p:nvSpPr>
          <p:cNvPr id="7" name="TextBox 6">
            <a:extLst>
              <a:ext uri="{FF2B5EF4-FFF2-40B4-BE49-F238E27FC236}">
                <a16:creationId xmlns:a16="http://schemas.microsoft.com/office/drawing/2014/main" id="{478A1027-5043-415B-AF72-79E04F1EB856}"/>
              </a:ext>
            </a:extLst>
          </p:cNvPr>
          <p:cNvSpPr txBox="1"/>
          <p:nvPr/>
        </p:nvSpPr>
        <p:spPr>
          <a:xfrm>
            <a:off x="5069840" y="1616075"/>
            <a:ext cx="3881120" cy="2893100"/>
          </a:xfrm>
          <a:prstGeom prst="rect">
            <a:avLst/>
          </a:prstGeom>
          <a:noFill/>
        </p:spPr>
        <p:txBody>
          <a:bodyPr wrap="square">
            <a:spAutoFit/>
          </a:bodyPr>
          <a:lstStyle/>
          <a:p>
            <a:pPr eaLnBrk="1" fontAlgn="auto" hangingPunct="1">
              <a:spcBef>
                <a:spcPts val="0"/>
              </a:spcBef>
              <a:spcAft>
                <a:spcPts val="600"/>
              </a:spcAft>
              <a:defRPr/>
            </a:pPr>
            <a:r>
              <a:rPr lang="en-US" kern="0" dirty="0">
                <a:latin typeface="Century Gothic" panose="020B0502020202020204" pitchFamily="34" charset="0"/>
                <a:ea typeface="Arial"/>
                <a:cs typeface="Arial"/>
                <a:sym typeface="Arial"/>
              </a:rPr>
              <a:t>Questions to ask:</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kern="0" dirty="0">
                <a:latin typeface="Century Gothic" panose="020B0502020202020204" pitchFamily="34" charset="0"/>
                <a:ea typeface="Arial"/>
                <a:cs typeface="Arial"/>
                <a:sym typeface="Arial"/>
              </a:rPr>
              <a:t>Do we have our facts right?</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kern="0" dirty="0">
                <a:latin typeface="Century Gothic" panose="020B0502020202020204" pitchFamily="34" charset="0"/>
                <a:ea typeface="Arial"/>
                <a:cs typeface="Arial"/>
                <a:sym typeface="Arial"/>
              </a:rPr>
              <a:t>How strong are those arguments?</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kern="0" dirty="0">
                <a:latin typeface="Century Gothic" panose="020B0502020202020204" pitchFamily="34" charset="0"/>
                <a:ea typeface="Arial"/>
                <a:cs typeface="Arial"/>
                <a:sym typeface="Arial"/>
              </a:rPr>
              <a:t>How confident can we be in our conclusion, given what we now know?</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kern="0" dirty="0">
                <a:latin typeface="Century Gothic" panose="020B0502020202020204" pitchFamily="34" charset="0"/>
                <a:ea typeface="Arial"/>
                <a:cs typeface="Arial"/>
                <a:sym typeface="Arial"/>
              </a:rPr>
              <a:t>Why do we think we can trust what this person says?</a:t>
            </a:r>
          </a:p>
        </p:txBody>
      </p:sp>
    </p:spTree>
  </p:cSld>
  <p:clrMapOvr>
    <a:masterClrMapping/>
  </p:clrMapOvr>
  <p:transition spd="slow">
    <p:push dir="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Shape 244">
            <a:extLst>
              <a:ext uri="{FF2B5EF4-FFF2-40B4-BE49-F238E27FC236}">
                <a16:creationId xmlns:a16="http://schemas.microsoft.com/office/drawing/2014/main" id="{1544B558-BD8F-4994-90B3-355140A76EB4}"/>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Developing Critical Thinking</a:t>
            </a:r>
            <a:r>
              <a:rPr lang="en-US" altLang="en-US" sz="2400" dirty="0">
                <a:solidFill>
                  <a:srgbClr val="FFFFFF"/>
                </a:solidFill>
                <a:cs typeface="Arial" panose="020B0604020202020204" pitchFamily="34" charset="0"/>
                <a:sym typeface="Dosis" panose="020B0604020202020204" charset="0"/>
              </a:rPr>
              <a:t>…</a:t>
            </a:r>
          </a:p>
        </p:txBody>
      </p:sp>
      <p:sp>
        <p:nvSpPr>
          <p:cNvPr id="128003" name="Content Placeholder 2">
            <a:extLst>
              <a:ext uri="{FF2B5EF4-FFF2-40B4-BE49-F238E27FC236}">
                <a16:creationId xmlns:a16="http://schemas.microsoft.com/office/drawing/2014/main" id="{C67CD538-CE79-4462-BC9F-D416FC3D1746}"/>
              </a:ext>
            </a:extLst>
          </p:cNvPr>
          <p:cNvSpPr txBox="1">
            <a:spLocks/>
          </p:cNvSpPr>
          <p:nvPr/>
        </p:nvSpPr>
        <p:spPr bwMode="auto">
          <a:xfrm>
            <a:off x="2324100" y="1611313"/>
            <a:ext cx="2606675" cy="655637"/>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500">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Explanation</a:t>
            </a:r>
          </a:p>
        </p:txBody>
      </p:sp>
      <p:sp>
        <p:nvSpPr>
          <p:cNvPr id="8" name="Oval 7">
            <a:extLst>
              <a:ext uri="{FF2B5EF4-FFF2-40B4-BE49-F238E27FC236}">
                <a16:creationId xmlns:a16="http://schemas.microsoft.com/office/drawing/2014/main" id="{CAB68D5C-857B-428A-A61B-45299B5197CE}"/>
              </a:ext>
            </a:extLst>
          </p:cNvPr>
          <p:cNvSpPr/>
          <p:nvPr/>
        </p:nvSpPr>
        <p:spPr>
          <a:xfrm>
            <a:off x="2324100" y="1403350"/>
            <a:ext cx="544513" cy="534988"/>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5</a:t>
            </a:r>
          </a:p>
        </p:txBody>
      </p:sp>
      <p:sp>
        <p:nvSpPr>
          <p:cNvPr id="6" name="TextBox 5">
            <a:extLst>
              <a:ext uri="{FF2B5EF4-FFF2-40B4-BE49-F238E27FC236}">
                <a16:creationId xmlns:a16="http://schemas.microsoft.com/office/drawing/2014/main" id="{E6BED184-3F61-4B56-82ED-83D58E978388}"/>
              </a:ext>
            </a:extLst>
          </p:cNvPr>
          <p:cNvSpPr txBox="1"/>
          <p:nvPr/>
        </p:nvSpPr>
        <p:spPr>
          <a:xfrm>
            <a:off x="2328863" y="2271713"/>
            <a:ext cx="2720657" cy="2031325"/>
          </a:xfrm>
          <a:prstGeom prst="rect">
            <a:avLst/>
          </a:prstGeom>
          <a:solidFill>
            <a:schemeClr val="bg1">
              <a:lumMod val="85000"/>
            </a:schemeClr>
          </a:solidFill>
        </p:spPr>
        <p:txBody>
          <a:bodyPr wrap="square">
            <a:spAutoFit/>
          </a:bodyPr>
          <a:lstStyle/>
          <a:p>
            <a:pPr algn="ctr" eaLnBrk="1" fontAlgn="auto" hangingPunct="1">
              <a:spcBef>
                <a:spcPts val="0"/>
              </a:spcBef>
              <a:spcAft>
                <a:spcPts val="0"/>
              </a:spcAft>
              <a:defRPr/>
            </a:pPr>
            <a:r>
              <a:rPr lang="en-US" kern="0" dirty="0">
                <a:latin typeface="Century Gothic" panose="020B0502020202020204" pitchFamily="34" charset="0"/>
                <a:ea typeface="Arial"/>
                <a:cs typeface="Arial"/>
                <a:sym typeface="Arial"/>
              </a:rPr>
              <a:t>This involves supporting evaluation by explaining the evidence, methods, criteria, or assumptions and the conclusions reached.</a:t>
            </a:r>
          </a:p>
        </p:txBody>
      </p:sp>
      <p:sp>
        <p:nvSpPr>
          <p:cNvPr id="7" name="TextBox 6">
            <a:extLst>
              <a:ext uri="{FF2B5EF4-FFF2-40B4-BE49-F238E27FC236}">
                <a16:creationId xmlns:a16="http://schemas.microsoft.com/office/drawing/2014/main" id="{0F6A6E29-160D-42ED-9C35-A9FC800DBDB1}"/>
              </a:ext>
            </a:extLst>
          </p:cNvPr>
          <p:cNvSpPr txBox="1"/>
          <p:nvPr/>
        </p:nvSpPr>
        <p:spPr>
          <a:xfrm>
            <a:off x="5049520" y="1616075"/>
            <a:ext cx="3749040" cy="3170099"/>
          </a:xfrm>
          <a:prstGeom prst="rect">
            <a:avLst/>
          </a:prstGeom>
          <a:noFill/>
        </p:spPr>
        <p:txBody>
          <a:bodyPr wrap="square">
            <a:spAutoFit/>
          </a:bodyPr>
          <a:lstStyle/>
          <a:p>
            <a:pPr eaLnBrk="1" fontAlgn="auto" hangingPunct="1">
              <a:spcBef>
                <a:spcPts val="0"/>
              </a:spcBef>
              <a:spcAft>
                <a:spcPts val="600"/>
              </a:spcAft>
              <a:defRPr/>
            </a:pPr>
            <a:r>
              <a:rPr lang="en-US" kern="0" dirty="0">
                <a:latin typeface="Century Gothic" panose="020B0502020202020204" pitchFamily="34" charset="0"/>
                <a:ea typeface="Arial"/>
                <a:cs typeface="Arial"/>
                <a:sym typeface="Arial"/>
              </a:rPr>
              <a:t>Questions to ask:</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kern="0" dirty="0">
                <a:latin typeface="Century Gothic" panose="020B0502020202020204" pitchFamily="34" charset="0"/>
                <a:ea typeface="Arial"/>
                <a:cs typeface="Arial"/>
                <a:sym typeface="Arial"/>
              </a:rPr>
              <a:t>How did you come to that interpretation?</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kern="0" dirty="0">
                <a:latin typeface="Century Gothic" panose="020B0502020202020204" pitchFamily="34" charset="0"/>
                <a:ea typeface="Arial"/>
                <a:cs typeface="Arial"/>
                <a:sym typeface="Arial"/>
              </a:rPr>
              <a:t>Please take us through your reasoning one again.</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kern="0" dirty="0">
                <a:latin typeface="Century Gothic" panose="020B0502020202020204" pitchFamily="34" charset="0"/>
                <a:ea typeface="Arial"/>
                <a:cs typeface="Arial"/>
                <a:sym typeface="Arial"/>
              </a:rPr>
              <a:t>Why do you think that was the right solution?</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kern="0" dirty="0">
                <a:latin typeface="Century Gothic" panose="020B0502020202020204" pitchFamily="34" charset="0"/>
                <a:ea typeface="Arial"/>
                <a:cs typeface="Arial"/>
                <a:sym typeface="Arial"/>
              </a:rPr>
              <a:t>How would you explain why this particular decision was made?</a:t>
            </a:r>
          </a:p>
        </p:txBody>
      </p:sp>
    </p:spTree>
  </p:cSld>
  <p:clrMapOvr>
    <a:masterClrMapping/>
  </p:clrMapOvr>
  <p:transition spd="slow">
    <p:push dir="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Shape 244">
            <a:extLst>
              <a:ext uri="{FF2B5EF4-FFF2-40B4-BE49-F238E27FC236}">
                <a16:creationId xmlns:a16="http://schemas.microsoft.com/office/drawing/2014/main" id="{C41065F7-0AB8-42DD-8A1E-521F8049E8BB}"/>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Developing Critical Thinking…</a:t>
            </a:r>
          </a:p>
        </p:txBody>
      </p:sp>
      <p:sp>
        <p:nvSpPr>
          <p:cNvPr id="130051" name="Content Placeholder 2">
            <a:extLst>
              <a:ext uri="{FF2B5EF4-FFF2-40B4-BE49-F238E27FC236}">
                <a16:creationId xmlns:a16="http://schemas.microsoft.com/office/drawing/2014/main" id="{394C7B40-BC36-457B-A558-16C6572D83F1}"/>
              </a:ext>
            </a:extLst>
          </p:cNvPr>
          <p:cNvSpPr txBox="1">
            <a:spLocks/>
          </p:cNvSpPr>
          <p:nvPr/>
        </p:nvSpPr>
        <p:spPr bwMode="auto">
          <a:xfrm>
            <a:off x="2324100" y="1600200"/>
            <a:ext cx="2606675" cy="655638"/>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ts val="600"/>
              </a:spcBef>
              <a:buClr>
                <a:srgbClr val="FF8700"/>
              </a:buClr>
              <a:buSzPts val="3000"/>
            </a:pPr>
            <a:r>
              <a:rPr lang="en-US" altLang="en-US" sz="1500">
                <a:solidFill>
                  <a:schemeClr val="bg1"/>
                </a:solidFill>
                <a:latin typeface="Century Gothic" panose="020B0502020202020204" pitchFamily="34" charset="0"/>
                <a:ea typeface="Century Gothic" panose="020B0502020202020204" pitchFamily="34" charset="0"/>
                <a:cs typeface="Roboto" panose="02000000000000000000" pitchFamily="2" charset="0"/>
                <a:sym typeface="Roboto" panose="02000000000000000000" pitchFamily="2" charset="0"/>
              </a:rPr>
              <a:t>Self Regulation</a:t>
            </a:r>
          </a:p>
        </p:txBody>
      </p:sp>
      <p:sp>
        <p:nvSpPr>
          <p:cNvPr id="6" name="Oval 5">
            <a:extLst>
              <a:ext uri="{FF2B5EF4-FFF2-40B4-BE49-F238E27FC236}">
                <a16:creationId xmlns:a16="http://schemas.microsoft.com/office/drawing/2014/main" id="{09D180F1-2709-4652-871F-F6CE601FD9F7}"/>
              </a:ext>
            </a:extLst>
          </p:cNvPr>
          <p:cNvSpPr/>
          <p:nvPr/>
        </p:nvSpPr>
        <p:spPr>
          <a:xfrm>
            <a:off x="2324100" y="1393825"/>
            <a:ext cx="544513" cy="533400"/>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6</a:t>
            </a:r>
          </a:p>
        </p:txBody>
      </p:sp>
      <p:sp>
        <p:nvSpPr>
          <p:cNvPr id="7" name="TextBox 6">
            <a:extLst>
              <a:ext uri="{FF2B5EF4-FFF2-40B4-BE49-F238E27FC236}">
                <a16:creationId xmlns:a16="http://schemas.microsoft.com/office/drawing/2014/main" id="{5A471C5E-CC3B-4555-8B8F-67EB4887B627}"/>
              </a:ext>
            </a:extLst>
          </p:cNvPr>
          <p:cNvSpPr txBox="1"/>
          <p:nvPr/>
        </p:nvSpPr>
        <p:spPr>
          <a:xfrm>
            <a:off x="2328863" y="2271713"/>
            <a:ext cx="2606675" cy="1169987"/>
          </a:xfrm>
          <a:prstGeom prst="rect">
            <a:avLst/>
          </a:prstGeom>
          <a:solidFill>
            <a:schemeClr val="bg1">
              <a:lumMod val="85000"/>
            </a:schemeClr>
          </a:solidFill>
        </p:spPr>
        <p:txBody>
          <a:bodyPr>
            <a:spAutoFit/>
          </a:bodyPr>
          <a:lstStyle/>
          <a:p>
            <a:pPr algn="ctr" eaLnBrk="1" fontAlgn="auto" hangingPunct="1">
              <a:spcBef>
                <a:spcPts val="0"/>
              </a:spcBef>
              <a:spcAft>
                <a:spcPts val="0"/>
              </a:spcAft>
              <a:defRPr/>
            </a:pPr>
            <a:r>
              <a:rPr lang="en-US" kern="0" dirty="0">
                <a:latin typeface="Century Gothic" panose="020B0502020202020204" pitchFamily="34" charset="0"/>
                <a:ea typeface="Arial"/>
                <a:cs typeface="Arial"/>
                <a:sym typeface="Arial"/>
              </a:rPr>
              <a:t>This involves questioning the process, methodology, quality to information and approach to refine it further.</a:t>
            </a:r>
          </a:p>
        </p:txBody>
      </p:sp>
      <p:sp>
        <p:nvSpPr>
          <p:cNvPr id="8" name="TextBox 7">
            <a:extLst>
              <a:ext uri="{FF2B5EF4-FFF2-40B4-BE49-F238E27FC236}">
                <a16:creationId xmlns:a16="http://schemas.microsoft.com/office/drawing/2014/main" id="{B6EDC11D-7131-44EC-81EA-B36AF92D6F53}"/>
              </a:ext>
            </a:extLst>
          </p:cNvPr>
          <p:cNvSpPr txBox="1"/>
          <p:nvPr/>
        </p:nvSpPr>
        <p:spPr>
          <a:xfrm>
            <a:off x="5435600" y="1616075"/>
            <a:ext cx="3143250" cy="3248025"/>
          </a:xfrm>
          <a:prstGeom prst="rect">
            <a:avLst/>
          </a:prstGeom>
          <a:noFill/>
        </p:spPr>
        <p:txBody>
          <a:bodyPr>
            <a:spAutoFit/>
          </a:bodyPr>
          <a:lstStyle/>
          <a:p>
            <a:pPr eaLnBrk="1" fontAlgn="auto" hangingPunct="1">
              <a:spcBef>
                <a:spcPts val="0"/>
              </a:spcBef>
              <a:spcAft>
                <a:spcPts val="600"/>
              </a:spcAft>
              <a:defRPr/>
            </a:pPr>
            <a:r>
              <a:rPr lang="en-US" kern="0" dirty="0">
                <a:latin typeface="Century Gothic" panose="020B0502020202020204" pitchFamily="34" charset="0"/>
                <a:ea typeface="Arial"/>
                <a:cs typeface="Arial"/>
                <a:sym typeface="Arial"/>
              </a:rPr>
              <a:t>Questions to ask:</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200" kern="0" dirty="0">
                <a:latin typeface="Century Gothic" panose="020B0502020202020204" pitchFamily="34" charset="0"/>
                <a:ea typeface="Arial"/>
                <a:cs typeface="Arial"/>
                <a:sym typeface="Arial"/>
              </a:rPr>
              <a:t>Did we have a good methodology, and did we follow it well?</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200" kern="0" dirty="0">
                <a:latin typeface="Century Gothic" panose="020B0502020202020204" pitchFamily="34" charset="0"/>
                <a:ea typeface="Arial"/>
                <a:cs typeface="Arial"/>
                <a:sym typeface="Arial"/>
              </a:rPr>
              <a:t>Can we be more precise as our position currently seems to be too vague?</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200" kern="0" dirty="0">
                <a:latin typeface="Century Gothic" panose="020B0502020202020204" pitchFamily="34" charset="0"/>
                <a:ea typeface="Arial"/>
                <a:cs typeface="Arial"/>
                <a:sym typeface="Arial"/>
              </a:rPr>
              <a:t>Is there a way we can reconcile these two apparently conflicting conclusions?</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200" kern="0" dirty="0">
                <a:latin typeface="Century Gothic" panose="020B0502020202020204" pitchFamily="34" charset="0"/>
                <a:ea typeface="Arial"/>
                <a:cs typeface="Arial"/>
                <a:sym typeface="Arial"/>
              </a:rPr>
              <a:t>How good is our evidence?</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200" kern="0" dirty="0">
                <a:latin typeface="Century Gothic" panose="020B0502020202020204" pitchFamily="34" charset="0"/>
                <a:ea typeface="Arial"/>
                <a:cs typeface="Arial"/>
                <a:sym typeface="Arial"/>
              </a:rPr>
              <a:t>Some of our definitions seem to be a little confusing; can we revisit what we meant by certain things before we make any final decisions?</a:t>
            </a:r>
          </a:p>
        </p:txBody>
      </p:sp>
    </p:spTree>
  </p:cSld>
  <p:clrMapOvr>
    <a:masterClrMapping/>
  </p:clrMapOvr>
  <p:transition spd="slow">
    <p:push dir="r"/>
  </p:transition>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6B69913E-EF96-4DA5-BA89-0409376190C4}"/>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Failing To Think Critically</a:t>
            </a:r>
            <a:r>
              <a:rPr lang="en-US" altLang="en-US" sz="2400" dirty="0">
                <a:solidFill>
                  <a:srgbClr val="FFFFFF"/>
                </a:solidFill>
                <a:cs typeface="Arial" panose="020B0604020202020204" pitchFamily="34" charset="0"/>
                <a:sym typeface="Dosis" panose="020B0604020202020204" charset="0"/>
              </a:rPr>
              <a:t>…</a:t>
            </a:r>
          </a:p>
        </p:txBody>
      </p:sp>
      <p:sp>
        <p:nvSpPr>
          <p:cNvPr id="132099" name="Slide Number Placeholder 2">
            <a:extLst>
              <a:ext uri="{FF2B5EF4-FFF2-40B4-BE49-F238E27FC236}">
                <a16:creationId xmlns:a16="http://schemas.microsoft.com/office/drawing/2014/main" id="{5210E4F6-F434-4341-A481-EBB1CF42722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344FE65-0ECA-4B45-A2F2-C7DFA58E713A}" type="slidenum">
              <a:rPr lang="en-US" altLang="en-US" smtClean="0"/>
              <a:pPr/>
              <a:t>57</a:t>
            </a:fld>
            <a:endParaRPr lang="en-US" altLang="en-US"/>
          </a:p>
        </p:txBody>
      </p:sp>
      <p:sp>
        <p:nvSpPr>
          <p:cNvPr id="4" name="TextBox 3">
            <a:extLst>
              <a:ext uri="{FF2B5EF4-FFF2-40B4-BE49-F238E27FC236}">
                <a16:creationId xmlns:a16="http://schemas.microsoft.com/office/drawing/2014/main" id="{E06A3BDE-824F-4A91-A5F1-063411EDDDCB}"/>
              </a:ext>
            </a:extLst>
          </p:cNvPr>
          <p:cNvSpPr txBox="1"/>
          <p:nvPr/>
        </p:nvSpPr>
        <p:spPr>
          <a:xfrm>
            <a:off x="1238250" y="1501775"/>
            <a:ext cx="7045325" cy="2139950"/>
          </a:xfrm>
          <a:prstGeom prst="rect">
            <a:avLst/>
          </a:prstGeom>
          <a:noFill/>
        </p:spPr>
        <p:txBody>
          <a:bodyPr>
            <a:spAutoFit/>
          </a:bodyPr>
          <a:lstStyle/>
          <a:p>
            <a:pPr eaLnBrk="1" fontAlgn="auto" hangingPunct="1">
              <a:spcBef>
                <a:spcPts val="0"/>
              </a:spcBef>
              <a:spcAft>
                <a:spcPts val="600"/>
              </a:spcAft>
              <a:defRPr/>
            </a:pPr>
            <a:r>
              <a:rPr lang="en-US" sz="1800" kern="0" dirty="0">
                <a:latin typeface="Century Gothic" panose="020B0502020202020204" pitchFamily="34" charset="0"/>
                <a:ea typeface="Arial"/>
                <a:cs typeface="Arial"/>
                <a:sym typeface="Arial"/>
              </a:rPr>
              <a:t>Can lead to:</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kern="0" dirty="0">
                <a:latin typeface="Century Gothic" panose="020B0502020202020204" pitchFamily="34" charset="0"/>
                <a:ea typeface="Arial"/>
                <a:cs typeface="Arial"/>
                <a:sym typeface="Arial"/>
              </a:rPr>
              <a:t>Bad decisions</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kern="0" dirty="0">
                <a:latin typeface="Century Gothic" panose="020B0502020202020204" pitchFamily="34" charset="0"/>
                <a:ea typeface="Arial"/>
                <a:cs typeface="Arial"/>
                <a:sym typeface="Arial"/>
              </a:rPr>
              <a:t>Business failures</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kern="0" dirty="0">
                <a:latin typeface="Century Gothic" panose="020B0502020202020204" pitchFamily="34" charset="0"/>
                <a:ea typeface="Arial"/>
                <a:cs typeface="Arial"/>
                <a:sym typeface="Arial"/>
              </a:rPr>
              <a:t>Job loss</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kern="0" dirty="0">
                <a:latin typeface="Century Gothic" panose="020B0502020202020204" pitchFamily="34" charset="0"/>
                <a:ea typeface="Arial"/>
                <a:cs typeface="Arial"/>
                <a:sym typeface="Arial"/>
              </a:rPr>
              <a:t>Financial mis-management</a:t>
            </a:r>
          </a:p>
          <a:p>
            <a:pPr marL="285750" indent="-285750" eaLnBrk="1" fontAlgn="auto" hangingPunct="1">
              <a:spcBef>
                <a:spcPts val="0"/>
              </a:spcBef>
              <a:spcAft>
                <a:spcPts val="600"/>
              </a:spcAft>
              <a:buClr>
                <a:srgbClr val="FF8700"/>
              </a:buClr>
              <a:buSzPct val="80000"/>
              <a:buFont typeface="Century Gothic" panose="020B0502020202020204" pitchFamily="34" charset="0"/>
              <a:buChar char="►"/>
              <a:defRPr/>
            </a:pPr>
            <a:r>
              <a:rPr lang="en-US" sz="1800" kern="0" dirty="0">
                <a:latin typeface="Century Gothic" panose="020B0502020202020204" pitchFamily="34" charset="0"/>
                <a:ea typeface="Arial"/>
                <a:cs typeface="Arial"/>
                <a:sym typeface="Arial"/>
              </a:rPr>
              <a:t>Distorted communication</a:t>
            </a:r>
          </a:p>
        </p:txBody>
      </p:sp>
    </p:spTree>
  </p:cSld>
  <p:clrMapOvr>
    <a:masterClrMapping/>
  </p:clrMapOvr>
  <p:transition spd="slow">
    <p:push dir="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F57614FF-813E-4BBC-90BA-C713EE52F071}"/>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Disposition for </a:t>
            </a:r>
            <a:r>
              <a:rPr lang="en-US" altLang="en-US" sz="2400" dirty="0">
                <a:solidFill>
                  <a:srgbClr val="FFFFFF"/>
                </a:solidFill>
                <a:cs typeface="Arial" panose="020B0604020202020204" pitchFamily="34" charset="0"/>
                <a:sym typeface="Dosis" panose="020B0604020202020204" charset="0"/>
              </a:rPr>
              <a:t>Critical Thinking</a:t>
            </a:r>
          </a:p>
        </p:txBody>
      </p:sp>
      <p:sp>
        <p:nvSpPr>
          <p:cNvPr id="134147" name="Slide Number Placeholder 2">
            <a:extLst>
              <a:ext uri="{FF2B5EF4-FFF2-40B4-BE49-F238E27FC236}">
                <a16:creationId xmlns:a16="http://schemas.microsoft.com/office/drawing/2014/main" id="{A3C6B7BC-B24A-4DAD-A312-01F1B9ECF4B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A4AE9D13-3FE7-4D12-990F-D0B9405F220B}" type="slidenum">
              <a:rPr lang="en-US" altLang="en-US" smtClean="0"/>
              <a:pPr/>
              <a:t>58</a:t>
            </a:fld>
            <a:endParaRPr lang="en-US" altLang="en-US"/>
          </a:p>
        </p:txBody>
      </p:sp>
      <p:sp>
        <p:nvSpPr>
          <p:cNvPr id="134148" name="TextBox 3">
            <a:extLst>
              <a:ext uri="{FF2B5EF4-FFF2-40B4-BE49-F238E27FC236}">
                <a16:creationId xmlns:a16="http://schemas.microsoft.com/office/drawing/2014/main" id="{778CDE25-3EDE-4F65-B5AE-FB6E19FA5547}"/>
              </a:ext>
            </a:extLst>
          </p:cNvPr>
          <p:cNvSpPr txBox="1">
            <a:spLocks noChangeArrowheads="1"/>
          </p:cNvSpPr>
          <p:nvPr/>
        </p:nvSpPr>
        <p:spPr bwMode="auto">
          <a:xfrm>
            <a:off x="1143000" y="1417638"/>
            <a:ext cx="668655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600"/>
              </a:spcAft>
              <a:buClr>
                <a:srgbClr val="FF8700"/>
              </a:buClr>
              <a:buSzPct val="80000"/>
              <a:buFont typeface="Century Gothic" panose="020B0502020202020204" pitchFamily="34" charset="0"/>
              <a:buChar char="►"/>
            </a:pPr>
            <a:r>
              <a:rPr lang="en-US" altLang="en-US" sz="1800">
                <a:latin typeface="Century Gothic" panose="020B0502020202020204" pitchFamily="34" charset="0"/>
              </a:rPr>
              <a:t>Inquisitiveness</a:t>
            </a:r>
          </a:p>
          <a:p>
            <a:pPr eaLnBrk="1" hangingPunct="1">
              <a:spcAft>
                <a:spcPts val="600"/>
              </a:spcAft>
              <a:buClr>
                <a:srgbClr val="FF8700"/>
              </a:buClr>
              <a:buSzPct val="80000"/>
              <a:buFont typeface="Century Gothic" panose="020B0502020202020204" pitchFamily="34" charset="0"/>
              <a:buChar char="►"/>
            </a:pPr>
            <a:r>
              <a:rPr lang="en-US" altLang="en-US" sz="1800">
                <a:latin typeface="Century Gothic" panose="020B0502020202020204" pitchFamily="34" charset="0"/>
              </a:rPr>
              <a:t>Alertness to opportunities</a:t>
            </a:r>
          </a:p>
          <a:p>
            <a:pPr eaLnBrk="1" hangingPunct="1">
              <a:spcAft>
                <a:spcPts val="600"/>
              </a:spcAft>
              <a:buClr>
                <a:srgbClr val="FF8700"/>
              </a:buClr>
              <a:buSzPct val="80000"/>
              <a:buFont typeface="Century Gothic" panose="020B0502020202020204" pitchFamily="34" charset="0"/>
              <a:buChar char="►"/>
            </a:pPr>
            <a:r>
              <a:rPr lang="en-US" altLang="en-US" sz="1800">
                <a:latin typeface="Century Gothic" panose="020B0502020202020204" pitchFamily="34" charset="0"/>
              </a:rPr>
              <a:t>Self confidence</a:t>
            </a:r>
          </a:p>
          <a:p>
            <a:pPr eaLnBrk="1" hangingPunct="1">
              <a:spcAft>
                <a:spcPts val="600"/>
              </a:spcAft>
              <a:buClr>
                <a:srgbClr val="FF8700"/>
              </a:buClr>
              <a:buSzPct val="80000"/>
              <a:buFont typeface="Century Gothic" panose="020B0502020202020204" pitchFamily="34" charset="0"/>
              <a:buChar char="►"/>
            </a:pPr>
            <a:r>
              <a:rPr lang="en-US" altLang="en-US" sz="1800">
                <a:latin typeface="Century Gothic" panose="020B0502020202020204" pitchFamily="34" charset="0"/>
              </a:rPr>
              <a:t>Being well informed</a:t>
            </a:r>
          </a:p>
          <a:p>
            <a:pPr eaLnBrk="1" hangingPunct="1">
              <a:spcAft>
                <a:spcPts val="600"/>
              </a:spcAft>
              <a:buClr>
                <a:srgbClr val="FF8700"/>
              </a:buClr>
              <a:buSzPct val="80000"/>
              <a:buFont typeface="Century Gothic" panose="020B0502020202020204" pitchFamily="34" charset="0"/>
              <a:buChar char="►"/>
            </a:pPr>
            <a:r>
              <a:rPr lang="en-US" altLang="en-US" sz="1800">
                <a:latin typeface="Century Gothic" panose="020B0502020202020204" pitchFamily="34" charset="0"/>
              </a:rPr>
              <a:t>Open mindedness</a:t>
            </a:r>
          </a:p>
          <a:p>
            <a:pPr eaLnBrk="1" hangingPunct="1">
              <a:spcAft>
                <a:spcPts val="600"/>
              </a:spcAft>
              <a:buClr>
                <a:srgbClr val="FF8700"/>
              </a:buClr>
              <a:buSzPct val="80000"/>
              <a:buFont typeface="Century Gothic" panose="020B0502020202020204" pitchFamily="34" charset="0"/>
              <a:buChar char="►"/>
            </a:pPr>
            <a:r>
              <a:rPr lang="en-US" altLang="en-US" sz="1800">
                <a:latin typeface="Century Gothic" panose="020B0502020202020204" pitchFamily="34" charset="0"/>
              </a:rPr>
              <a:t>Flexibility</a:t>
            </a:r>
          </a:p>
          <a:p>
            <a:pPr eaLnBrk="1" hangingPunct="1">
              <a:spcAft>
                <a:spcPts val="600"/>
              </a:spcAft>
              <a:buClr>
                <a:srgbClr val="FF8700"/>
              </a:buClr>
              <a:buSzPct val="80000"/>
              <a:buFont typeface="Century Gothic" panose="020B0502020202020204" pitchFamily="34" charset="0"/>
              <a:buChar char="►"/>
            </a:pPr>
            <a:r>
              <a:rPr lang="en-US" altLang="en-US" sz="1800">
                <a:latin typeface="Century Gothic" panose="020B0502020202020204" pitchFamily="34" charset="0"/>
              </a:rPr>
              <a:t>Fair-mindedness</a:t>
            </a:r>
          </a:p>
          <a:p>
            <a:pPr eaLnBrk="1" hangingPunct="1">
              <a:spcAft>
                <a:spcPts val="600"/>
              </a:spcAft>
              <a:buClr>
                <a:srgbClr val="FF8700"/>
              </a:buClr>
              <a:buSzPct val="80000"/>
              <a:buFont typeface="Century Gothic" panose="020B0502020202020204" pitchFamily="34" charset="0"/>
              <a:buChar char="►"/>
            </a:pPr>
            <a:r>
              <a:rPr lang="en-US" altLang="en-US" sz="1800">
                <a:latin typeface="Century Gothic" panose="020B0502020202020204" pitchFamily="34" charset="0"/>
              </a:rPr>
              <a:t>Accepting one’s own biases</a:t>
            </a:r>
          </a:p>
        </p:txBody>
      </p:sp>
      <p:sp>
        <p:nvSpPr>
          <p:cNvPr id="134149" name="Content Placeholder 2">
            <a:extLst>
              <a:ext uri="{FF2B5EF4-FFF2-40B4-BE49-F238E27FC236}">
                <a16:creationId xmlns:a16="http://schemas.microsoft.com/office/drawing/2014/main" id="{43B31BC1-ADD7-476C-AA1F-8F3476AD67CD}"/>
              </a:ext>
            </a:extLst>
          </p:cNvPr>
          <p:cNvSpPr txBox="1">
            <a:spLocks/>
          </p:cNvSpPr>
          <p:nvPr/>
        </p:nvSpPr>
        <p:spPr bwMode="auto">
          <a:xfrm>
            <a:off x="5022850" y="2127250"/>
            <a:ext cx="3624263" cy="1441450"/>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14000"/>
              </a:lnSpc>
              <a:buFont typeface="Arial" panose="020B0604020202020204" pitchFamily="34" charset="0"/>
              <a:buNone/>
            </a:pPr>
            <a:r>
              <a:rPr lang="en-IN" altLang="en-US" sz="1600">
                <a:solidFill>
                  <a:schemeClr val="bg1"/>
                </a:solidFill>
                <a:latin typeface="Century Gothic" panose="020B0502020202020204" pitchFamily="34" charset="0"/>
              </a:rPr>
              <a:t>     Good critical thinkers are willing to change their thinking when they discover better thinking.  </a:t>
            </a:r>
          </a:p>
          <a:p>
            <a:pPr algn="ctr" eaLnBrk="1" hangingPunct="1">
              <a:lnSpc>
                <a:spcPct val="114000"/>
              </a:lnSpc>
              <a:buFont typeface="Arial" panose="020B0604020202020204" pitchFamily="34" charset="0"/>
              <a:buNone/>
            </a:pPr>
            <a:r>
              <a:rPr lang="en-IN" altLang="en-US" sz="1600">
                <a:solidFill>
                  <a:schemeClr val="bg1"/>
                </a:solidFill>
                <a:latin typeface="Century Gothic" panose="020B0502020202020204" pitchFamily="34" charset="0"/>
              </a:rPr>
              <a:t>They can be moved by reason.</a:t>
            </a:r>
          </a:p>
        </p:txBody>
      </p:sp>
    </p:spTree>
  </p:cSld>
  <p:clrMapOvr>
    <a:masterClrMapping/>
  </p:clrMapOvr>
  <p:transition spd="slow">
    <p:push dir="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Slide Number Placeholder 1">
            <a:extLst>
              <a:ext uri="{FF2B5EF4-FFF2-40B4-BE49-F238E27FC236}">
                <a16:creationId xmlns:a16="http://schemas.microsoft.com/office/drawing/2014/main" id="{B04B00A9-E267-4694-8E17-4D374DF67F7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AEB5D3B4-D057-4910-B90B-AF064725A7C3}" type="slidenum">
              <a:rPr lang="en-US" altLang="en-US" smtClean="0"/>
              <a:pPr/>
              <a:t>59</a:t>
            </a:fld>
            <a:endParaRPr lang="en-US" altLang="en-US"/>
          </a:p>
        </p:txBody>
      </p:sp>
      <p:sp>
        <p:nvSpPr>
          <p:cNvPr id="136195" name="TextBox 2">
            <a:extLst>
              <a:ext uri="{FF2B5EF4-FFF2-40B4-BE49-F238E27FC236}">
                <a16:creationId xmlns:a16="http://schemas.microsoft.com/office/drawing/2014/main" id="{518072E8-4972-4F33-B03F-47B18523EB18}"/>
              </a:ext>
            </a:extLst>
          </p:cNvPr>
          <p:cNvSpPr txBox="1">
            <a:spLocks noChangeArrowheads="1"/>
          </p:cNvSpPr>
          <p:nvPr/>
        </p:nvSpPr>
        <p:spPr bwMode="auto">
          <a:xfrm>
            <a:off x="3681413" y="207963"/>
            <a:ext cx="1857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800" b="1">
                <a:latin typeface="Century Gothic" panose="020B0502020202020204" pitchFamily="34" charset="0"/>
              </a:rPr>
              <a:t>Quiz Time</a:t>
            </a:r>
          </a:p>
        </p:txBody>
      </p:sp>
      <p:sp>
        <p:nvSpPr>
          <p:cNvPr id="4" name="Content Placeholder 2">
            <a:extLst>
              <a:ext uri="{FF2B5EF4-FFF2-40B4-BE49-F238E27FC236}">
                <a16:creationId xmlns:a16="http://schemas.microsoft.com/office/drawing/2014/main" id="{1E81DC11-9A00-4A38-A7EA-7268A2A6352D}"/>
              </a:ext>
            </a:extLst>
          </p:cNvPr>
          <p:cNvSpPr txBox="1">
            <a:spLocks/>
          </p:cNvSpPr>
          <p:nvPr/>
        </p:nvSpPr>
        <p:spPr bwMode="auto">
          <a:xfrm>
            <a:off x="820738" y="1887538"/>
            <a:ext cx="2522537" cy="1524000"/>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IN" altLang="en-US" sz="1600">
                <a:solidFill>
                  <a:schemeClr val="bg1"/>
                </a:solidFill>
                <a:latin typeface="Century Gothic" panose="020B0502020202020204" pitchFamily="34" charset="0"/>
              </a:rPr>
              <a:t>A bat and ball costs Rs. 110.  The bat costs Rs. 100 more than the ball. How much does the ball cost?</a:t>
            </a:r>
          </a:p>
        </p:txBody>
      </p:sp>
      <p:sp>
        <p:nvSpPr>
          <p:cNvPr id="5" name="Content Placeholder 2">
            <a:extLst>
              <a:ext uri="{FF2B5EF4-FFF2-40B4-BE49-F238E27FC236}">
                <a16:creationId xmlns:a16="http://schemas.microsoft.com/office/drawing/2014/main" id="{3811F432-F336-4BAB-B7E2-E2CC3C73C928}"/>
              </a:ext>
            </a:extLst>
          </p:cNvPr>
          <p:cNvSpPr txBox="1">
            <a:spLocks/>
          </p:cNvSpPr>
          <p:nvPr/>
        </p:nvSpPr>
        <p:spPr bwMode="auto">
          <a:xfrm>
            <a:off x="3681413" y="1887538"/>
            <a:ext cx="2228850" cy="1524000"/>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spcBef>
                <a:spcPts val="1000"/>
              </a:spcBef>
              <a:buFont typeface="Arial" panose="020B0604020202020204" pitchFamily="34" charset="0"/>
              <a:buNone/>
            </a:pPr>
            <a:r>
              <a:rPr lang="en-IN" altLang="en-US" sz="1600">
                <a:solidFill>
                  <a:schemeClr val="bg1"/>
                </a:solidFill>
                <a:latin typeface="Century Gothic" panose="020B0502020202020204" pitchFamily="34" charset="0"/>
              </a:rPr>
              <a:t>Divide 30 by ½ and add 10. What answer do you get?</a:t>
            </a:r>
          </a:p>
        </p:txBody>
      </p:sp>
      <p:sp>
        <p:nvSpPr>
          <p:cNvPr id="6" name="Content Placeholder 2">
            <a:extLst>
              <a:ext uri="{FF2B5EF4-FFF2-40B4-BE49-F238E27FC236}">
                <a16:creationId xmlns:a16="http://schemas.microsoft.com/office/drawing/2014/main" id="{A81F8FFF-3C45-40B8-90DD-2090890E6F59}"/>
              </a:ext>
            </a:extLst>
          </p:cNvPr>
          <p:cNvSpPr txBox="1">
            <a:spLocks/>
          </p:cNvSpPr>
          <p:nvPr/>
        </p:nvSpPr>
        <p:spPr bwMode="auto">
          <a:xfrm>
            <a:off x="6248400" y="1887538"/>
            <a:ext cx="2520950" cy="1524000"/>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90000"/>
              </a:lnSpc>
              <a:spcBef>
                <a:spcPts val="1000"/>
              </a:spcBef>
            </a:pPr>
            <a:r>
              <a:rPr lang="en-IN" altLang="en-US" sz="1600">
                <a:solidFill>
                  <a:schemeClr val="bg1"/>
                </a:solidFill>
                <a:latin typeface="Century Gothic" panose="020B0502020202020204" pitchFamily="34" charset="0"/>
              </a:rPr>
              <a:t>What is pronounced like a single letter, written with 3 letters and most animals have 2 of them?</a:t>
            </a:r>
          </a:p>
        </p:txBody>
      </p:sp>
      <p:sp>
        <p:nvSpPr>
          <p:cNvPr id="7" name="Oval 6">
            <a:extLst>
              <a:ext uri="{FF2B5EF4-FFF2-40B4-BE49-F238E27FC236}">
                <a16:creationId xmlns:a16="http://schemas.microsoft.com/office/drawing/2014/main" id="{12D936B1-C16D-4EF2-B5FE-AB5582901270}"/>
              </a:ext>
            </a:extLst>
          </p:cNvPr>
          <p:cNvSpPr/>
          <p:nvPr/>
        </p:nvSpPr>
        <p:spPr>
          <a:xfrm>
            <a:off x="1809750" y="1289050"/>
            <a:ext cx="544513" cy="533400"/>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1</a:t>
            </a:r>
          </a:p>
        </p:txBody>
      </p:sp>
      <p:sp>
        <p:nvSpPr>
          <p:cNvPr id="8" name="Oval 7">
            <a:extLst>
              <a:ext uri="{FF2B5EF4-FFF2-40B4-BE49-F238E27FC236}">
                <a16:creationId xmlns:a16="http://schemas.microsoft.com/office/drawing/2014/main" id="{3BBFCF86-AF91-4B09-948D-18A8524A6B58}"/>
              </a:ext>
            </a:extLst>
          </p:cNvPr>
          <p:cNvSpPr/>
          <p:nvPr/>
        </p:nvSpPr>
        <p:spPr>
          <a:xfrm>
            <a:off x="4522788" y="1289050"/>
            <a:ext cx="544512" cy="533400"/>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2</a:t>
            </a:r>
          </a:p>
        </p:txBody>
      </p:sp>
      <p:sp>
        <p:nvSpPr>
          <p:cNvPr id="9" name="Oval 8">
            <a:extLst>
              <a:ext uri="{FF2B5EF4-FFF2-40B4-BE49-F238E27FC236}">
                <a16:creationId xmlns:a16="http://schemas.microsoft.com/office/drawing/2014/main" id="{59634463-002E-43F0-9E6F-B5F2FE7D8385}"/>
              </a:ext>
            </a:extLst>
          </p:cNvPr>
          <p:cNvSpPr/>
          <p:nvPr/>
        </p:nvSpPr>
        <p:spPr>
          <a:xfrm>
            <a:off x="7235825" y="1289050"/>
            <a:ext cx="544513" cy="533400"/>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3</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373BB42-3E3E-4CCB-8372-F8B34032EC55}"/>
              </a:ext>
            </a:extLst>
          </p:cNvPr>
          <p:cNvSpPr txBox="1">
            <a:spLocks noGrp="1"/>
          </p:cNvSpPr>
          <p:nvPr>
            <p:ph type="title"/>
          </p:nvPr>
        </p:nvSpPr>
        <p:spPr/>
        <p:txBody>
          <a:bodyPr/>
          <a:lstStyle/>
          <a:p>
            <a:pPr eaLnBrk="1" hangingPunct="1">
              <a:spcBef>
                <a:spcPct val="0"/>
              </a:spcBef>
              <a:buClr>
                <a:srgbClr val="FFFFFF"/>
              </a:buClr>
              <a:buFont typeface="Dosis" charset="0"/>
              <a:buNone/>
              <a:defRPr/>
            </a:pPr>
            <a:r>
              <a:rPr lang="en-IN" altLang="en-US" sz="2400" b="1" dirty="0">
                <a:solidFill>
                  <a:srgbClr val="FF0000"/>
                </a:solidFill>
                <a:effectLst>
                  <a:outerShdw blurRad="38100" dist="38100" dir="2700000" algn="tl">
                    <a:srgbClr val="000000">
                      <a:alpha val="43137"/>
                    </a:srgbClr>
                  </a:outerShdw>
                </a:effectLst>
                <a:cs typeface="Arial" panose="020B0604020202020204" pitchFamily="34" charset="0"/>
                <a:sym typeface="Dosis" charset="0"/>
              </a:rPr>
              <a:t>Definitions of Strategy</a:t>
            </a:r>
          </a:p>
        </p:txBody>
      </p:sp>
      <p:sp>
        <p:nvSpPr>
          <p:cNvPr id="28675" name="Slide Number Placeholder 2">
            <a:extLst>
              <a:ext uri="{FF2B5EF4-FFF2-40B4-BE49-F238E27FC236}">
                <a16:creationId xmlns:a16="http://schemas.microsoft.com/office/drawing/2014/main" id="{A2098953-95C8-43D4-9138-CAD6216EF53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C6E90621-32A8-48FD-AAEE-6A0149BF4DD8}" type="slidenum">
              <a:rPr lang="en-US" altLang="en-US" smtClean="0"/>
              <a:pPr/>
              <a:t>6</a:t>
            </a:fld>
            <a:endParaRPr lang="en-US" altLang="en-US"/>
          </a:p>
        </p:txBody>
      </p:sp>
      <p:sp>
        <p:nvSpPr>
          <p:cNvPr id="7" name="Rectangle 6">
            <a:extLst>
              <a:ext uri="{FF2B5EF4-FFF2-40B4-BE49-F238E27FC236}">
                <a16:creationId xmlns:a16="http://schemas.microsoft.com/office/drawing/2014/main" id="{407DB9D2-90A0-4558-8C6B-05C74897070E}"/>
              </a:ext>
            </a:extLst>
          </p:cNvPr>
          <p:cNvSpPr/>
          <p:nvPr/>
        </p:nvSpPr>
        <p:spPr>
          <a:xfrm>
            <a:off x="595314" y="1137684"/>
            <a:ext cx="2600324" cy="36295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600" b="1" kern="0" dirty="0">
                <a:solidFill>
                  <a:schemeClr val="tx1"/>
                </a:solidFill>
                <a:effectLst>
                  <a:outerShdw blurRad="38100" dist="38100" dir="2700000" algn="tl">
                    <a:srgbClr val="000000">
                      <a:alpha val="43137"/>
                    </a:srgbClr>
                  </a:outerShdw>
                </a:effectLst>
                <a:latin typeface="Century Gothic" panose="020B0502020202020204" pitchFamily="34" charset="0"/>
                <a:sym typeface="Arial"/>
              </a:rPr>
              <a:t>Chandler (1962) </a:t>
            </a:r>
          </a:p>
          <a:p>
            <a:pPr algn="ctr" eaLnBrk="1" fontAlgn="auto" hangingPunct="1">
              <a:spcBef>
                <a:spcPts val="500"/>
              </a:spcBef>
              <a:spcAft>
                <a:spcPts val="0"/>
              </a:spcAft>
              <a:defRPr/>
            </a:pPr>
            <a:r>
              <a:rPr lang="en-US" b="1" kern="0" dirty="0">
                <a:solidFill>
                  <a:schemeClr val="tx1"/>
                </a:solidFill>
                <a:effectLst>
                  <a:outerShdw blurRad="38100" dist="38100" dir="2700000" algn="tl">
                    <a:srgbClr val="000000">
                      <a:alpha val="43137"/>
                    </a:srgbClr>
                  </a:outerShdw>
                </a:effectLst>
                <a:latin typeface="Century Gothic" panose="020B0502020202020204" pitchFamily="34" charset="0"/>
                <a:sym typeface="Arial"/>
              </a:rPr>
              <a:t>Strategy is the determinator of the basic long-term goals of an enterprise, and the adoption of courses of action and the allocation of resources necessary for carrying out these goals.</a:t>
            </a:r>
          </a:p>
        </p:txBody>
      </p:sp>
      <p:sp>
        <p:nvSpPr>
          <p:cNvPr id="8" name="Rectangle 7">
            <a:extLst>
              <a:ext uri="{FF2B5EF4-FFF2-40B4-BE49-F238E27FC236}">
                <a16:creationId xmlns:a16="http://schemas.microsoft.com/office/drawing/2014/main" id="{FF2BFDEE-8EE2-42E4-ADCC-D0DD9A727188}"/>
              </a:ext>
            </a:extLst>
          </p:cNvPr>
          <p:cNvSpPr/>
          <p:nvPr/>
        </p:nvSpPr>
        <p:spPr>
          <a:xfrm>
            <a:off x="3276600" y="1137685"/>
            <a:ext cx="2486025" cy="3629578"/>
          </a:xfrm>
          <a:prstGeom prst="rect">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600" b="1" kern="0" dirty="0">
                <a:solidFill>
                  <a:schemeClr val="tx1"/>
                </a:solidFill>
                <a:effectLst>
                  <a:outerShdw blurRad="38100" dist="38100" dir="2700000" algn="tl">
                    <a:srgbClr val="000000">
                      <a:alpha val="43137"/>
                    </a:srgbClr>
                  </a:outerShdw>
                </a:effectLst>
                <a:latin typeface="Century Gothic" panose="020B0502020202020204" pitchFamily="34" charset="0"/>
                <a:sym typeface="Arial"/>
              </a:rPr>
              <a:t>Mintzberg (1979) </a:t>
            </a:r>
          </a:p>
          <a:p>
            <a:pPr algn="ctr" eaLnBrk="1" fontAlgn="auto" hangingPunct="1">
              <a:spcBef>
                <a:spcPts val="500"/>
              </a:spcBef>
              <a:spcAft>
                <a:spcPts val="0"/>
              </a:spcAft>
              <a:defRPr/>
            </a:pPr>
            <a:r>
              <a:rPr lang="en-US" b="1" kern="0" dirty="0">
                <a:solidFill>
                  <a:schemeClr val="tx1"/>
                </a:solidFill>
                <a:effectLst>
                  <a:outerShdw blurRad="38100" dist="38100" dir="2700000" algn="tl">
                    <a:srgbClr val="000000">
                      <a:alpha val="43137"/>
                    </a:srgbClr>
                  </a:outerShdw>
                </a:effectLst>
                <a:latin typeface="Century Gothic" panose="020B0502020202020204" pitchFamily="34" charset="0"/>
                <a:sym typeface="Arial"/>
              </a:rPr>
              <a:t>Strategy is a mediating force between the organization and its environment: consistent patterns in streams of organizational decisions to deal with the environment.</a:t>
            </a:r>
          </a:p>
        </p:txBody>
      </p:sp>
      <p:sp>
        <p:nvSpPr>
          <p:cNvPr id="9" name="Rectangle 8">
            <a:extLst>
              <a:ext uri="{FF2B5EF4-FFF2-40B4-BE49-F238E27FC236}">
                <a16:creationId xmlns:a16="http://schemas.microsoft.com/office/drawing/2014/main" id="{6B47FAA1-1621-4BE4-B870-3BC8F18278E9}"/>
              </a:ext>
            </a:extLst>
          </p:cNvPr>
          <p:cNvSpPr/>
          <p:nvPr/>
        </p:nvSpPr>
        <p:spPr>
          <a:xfrm>
            <a:off x="5834065" y="1137684"/>
            <a:ext cx="2600324" cy="3540641"/>
          </a:xfrm>
          <a:prstGeom prst="rect">
            <a:avLst/>
          </a:prstGeom>
          <a:solidFill>
            <a:srgbClr val="C3292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600" b="1" kern="0" dirty="0">
                <a:effectLst>
                  <a:outerShdw blurRad="38100" dist="38100" dir="2700000" algn="tl">
                    <a:srgbClr val="000000">
                      <a:alpha val="43137"/>
                    </a:srgbClr>
                  </a:outerShdw>
                </a:effectLst>
                <a:latin typeface="Century Gothic" panose="020B0502020202020204" pitchFamily="34" charset="0"/>
                <a:sym typeface="Arial"/>
              </a:rPr>
              <a:t>Porter (1996) </a:t>
            </a:r>
          </a:p>
          <a:p>
            <a:pPr algn="ctr" eaLnBrk="1" fontAlgn="auto" hangingPunct="1">
              <a:spcBef>
                <a:spcPts val="50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sym typeface="Arial"/>
              </a:rPr>
              <a:t>Strategy is about being different. It means deliberately choosing a different set of activities to deliver a unique mix of value.</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Slide Number Placeholder 1">
            <a:extLst>
              <a:ext uri="{FF2B5EF4-FFF2-40B4-BE49-F238E27FC236}">
                <a16:creationId xmlns:a16="http://schemas.microsoft.com/office/drawing/2014/main" id="{50DFD823-8344-46EC-B946-2A12C737DC7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7EA287D-B62C-4876-8915-E6B025B35D9D}" type="slidenum">
              <a:rPr lang="en-US" altLang="en-US" smtClean="0"/>
              <a:pPr/>
              <a:t>60</a:t>
            </a:fld>
            <a:endParaRPr lang="en-US" altLang="en-US"/>
          </a:p>
        </p:txBody>
      </p:sp>
      <p:sp>
        <p:nvSpPr>
          <p:cNvPr id="3" name="Oval 2">
            <a:extLst>
              <a:ext uri="{FF2B5EF4-FFF2-40B4-BE49-F238E27FC236}">
                <a16:creationId xmlns:a16="http://schemas.microsoft.com/office/drawing/2014/main" id="{6CBEAE02-DF58-4CF9-B8A6-B7C800A3BA30}"/>
              </a:ext>
            </a:extLst>
          </p:cNvPr>
          <p:cNvSpPr/>
          <p:nvPr/>
        </p:nvSpPr>
        <p:spPr>
          <a:xfrm>
            <a:off x="1430338" y="1155700"/>
            <a:ext cx="544512" cy="533400"/>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3</a:t>
            </a:r>
          </a:p>
        </p:txBody>
      </p:sp>
      <p:sp>
        <p:nvSpPr>
          <p:cNvPr id="4" name="Oval 3">
            <a:extLst>
              <a:ext uri="{FF2B5EF4-FFF2-40B4-BE49-F238E27FC236}">
                <a16:creationId xmlns:a16="http://schemas.microsoft.com/office/drawing/2014/main" id="{80BC10D8-AE50-4AFE-92EC-67DF52DEA096}"/>
              </a:ext>
            </a:extLst>
          </p:cNvPr>
          <p:cNvSpPr/>
          <p:nvPr/>
        </p:nvSpPr>
        <p:spPr>
          <a:xfrm>
            <a:off x="4348163" y="1206500"/>
            <a:ext cx="544512" cy="534988"/>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4</a:t>
            </a:r>
          </a:p>
        </p:txBody>
      </p:sp>
      <p:sp>
        <p:nvSpPr>
          <p:cNvPr id="5" name="Oval 4">
            <a:extLst>
              <a:ext uri="{FF2B5EF4-FFF2-40B4-BE49-F238E27FC236}">
                <a16:creationId xmlns:a16="http://schemas.microsoft.com/office/drawing/2014/main" id="{0AE89398-B9CB-4081-944C-EFE242472FBF}"/>
              </a:ext>
            </a:extLst>
          </p:cNvPr>
          <p:cNvSpPr/>
          <p:nvPr/>
        </p:nvSpPr>
        <p:spPr>
          <a:xfrm>
            <a:off x="7265988" y="1214438"/>
            <a:ext cx="544512" cy="534987"/>
          </a:xfrm>
          <a:prstGeom prst="ellipse">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5</a:t>
            </a:r>
          </a:p>
        </p:txBody>
      </p:sp>
      <p:sp>
        <p:nvSpPr>
          <p:cNvPr id="6" name="Content Placeholder 2">
            <a:extLst>
              <a:ext uri="{FF2B5EF4-FFF2-40B4-BE49-F238E27FC236}">
                <a16:creationId xmlns:a16="http://schemas.microsoft.com/office/drawing/2014/main" id="{500A27C9-E031-45A4-AB6D-93EFFAC6AB11}"/>
              </a:ext>
            </a:extLst>
          </p:cNvPr>
          <p:cNvSpPr txBox="1">
            <a:spLocks/>
          </p:cNvSpPr>
          <p:nvPr/>
        </p:nvSpPr>
        <p:spPr bwMode="auto">
          <a:xfrm>
            <a:off x="446088" y="1865313"/>
            <a:ext cx="2640012" cy="1905000"/>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00">
                <a:solidFill>
                  <a:schemeClr val="bg1"/>
                </a:solidFill>
                <a:latin typeface="Century Gothic" panose="020B0502020202020204" pitchFamily="34" charset="0"/>
              </a:rPr>
              <a:t>Here are three answers:</a:t>
            </a:r>
          </a:p>
          <a:p>
            <a:pPr>
              <a:buFontTx/>
              <a:buAutoNum type="alphaUcPeriod"/>
            </a:pPr>
            <a:r>
              <a:rPr lang="en-US" altLang="en-US" sz="1600">
                <a:solidFill>
                  <a:schemeClr val="bg1"/>
                </a:solidFill>
                <a:latin typeface="Century Gothic" panose="020B0502020202020204" pitchFamily="34" charset="0"/>
              </a:rPr>
              <a:t> Answer A</a:t>
            </a:r>
          </a:p>
          <a:p>
            <a:pPr>
              <a:buFontTx/>
              <a:buAutoNum type="alphaUcPeriod" startAt="2"/>
            </a:pPr>
            <a:r>
              <a:rPr lang="en-US" altLang="en-US" sz="1600">
                <a:solidFill>
                  <a:schemeClr val="bg1"/>
                </a:solidFill>
                <a:latin typeface="Century Gothic" panose="020B0502020202020204" pitchFamily="34" charset="0"/>
              </a:rPr>
              <a:t> Answer A or B</a:t>
            </a:r>
          </a:p>
          <a:p>
            <a:pPr>
              <a:buFontTx/>
              <a:buAutoNum type="alphaUcPeriod" startAt="3"/>
            </a:pPr>
            <a:r>
              <a:rPr lang="en-US" altLang="en-US" sz="1600">
                <a:solidFill>
                  <a:schemeClr val="bg1"/>
                </a:solidFill>
                <a:latin typeface="Century Gothic" panose="020B0502020202020204" pitchFamily="34" charset="0"/>
              </a:rPr>
              <a:t> Answer B or C</a:t>
            </a:r>
          </a:p>
          <a:p>
            <a:r>
              <a:rPr lang="en-US" altLang="en-US" sz="1600">
                <a:solidFill>
                  <a:schemeClr val="bg1"/>
                </a:solidFill>
                <a:latin typeface="Century Gothic" panose="020B0502020202020204" pitchFamily="34" charset="0"/>
              </a:rPr>
              <a:t>There is only one correct answer to this question. Which is it?</a:t>
            </a:r>
          </a:p>
        </p:txBody>
      </p:sp>
      <p:sp>
        <p:nvSpPr>
          <p:cNvPr id="7" name="Content Placeholder 2">
            <a:extLst>
              <a:ext uri="{FF2B5EF4-FFF2-40B4-BE49-F238E27FC236}">
                <a16:creationId xmlns:a16="http://schemas.microsoft.com/office/drawing/2014/main" id="{3320A4CE-0F4D-4359-A61B-75CCE166F6A9}"/>
              </a:ext>
            </a:extLst>
          </p:cNvPr>
          <p:cNvSpPr txBox="1">
            <a:spLocks/>
          </p:cNvSpPr>
          <p:nvPr/>
        </p:nvSpPr>
        <p:spPr bwMode="auto">
          <a:xfrm>
            <a:off x="3389313" y="1862138"/>
            <a:ext cx="2654300" cy="1927225"/>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a:solidFill>
                  <a:schemeClr val="bg1"/>
                </a:solidFill>
                <a:latin typeface="Century Gothic" panose="020B0502020202020204" pitchFamily="34" charset="0"/>
              </a:rPr>
              <a:t>Looking at a portrait of a man, Harsh said, “His mother is the wife of my father’s son. Brothers and sisters I have none.” At whose portrait was Harsh looking?</a:t>
            </a:r>
          </a:p>
        </p:txBody>
      </p:sp>
      <p:sp>
        <p:nvSpPr>
          <p:cNvPr id="8" name="Content Placeholder 2">
            <a:extLst>
              <a:ext uri="{FF2B5EF4-FFF2-40B4-BE49-F238E27FC236}">
                <a16:creationId xmlns:a16="http://schemas.microsoft.com/office/drawing/2014/main" id="{D44E8245-1114-4580-91F6-0DCD21B08EBE}"/>
              </a:ext>
            </a:extLst>
          </p:cNvPr>
          <p:cNvSpPr txBox="1">
            <a:spLocks/>
          </p:cNvSpPr>
          <p:nvPr/>
        </p:nvSpPr>
        <p:spPr bwMode="auto">
          <a:xfrm>
            <a:off x="6348413" y="1846263"/>
            <a:ext cx="2520950" cy="1924050"/>
          </a:xfrm>
          <a:prstGeom prst="rect">
            <a:avLst/>
          </a:prstGeom>
          <a:solidFill>
            <a:srgbClr val="DB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IN" altLang="en-US" sz="1600">
                <a:solidFill>
                  <a:schemeClr val="bg1"/>
                </a:solidFill>
                <a:latin typeface="Century Gothic" panose="020B0502020202020204" pitchFamily="34" charset="0"/>
              </a:rPr>
              <a:t>Divide 110 into two parts so that one will be 150 percent of the other. What are the 2 numbers?</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Text Placeholder 2">
            <a:extLst>
              <a:ext uri="{FF2B5EF4-FFF2-40B4-BE49-F238E27FC236}">
                <a16:creationId xmlns:a16="http://schemas.microsoft.com/office/drawing/2014/main" id="{5EFF289A-4686-4760-BC6E-6015D875C974}"/>
              </a:ext>
            </a:extLst>
          </p:cNvPr>
          <p:cNvSpPr txBox="1">
            <a:spLocks noGrp="1"/>
          </p:cNvSpPr>
          <p:nvPr>
            <p:ph type="body" idx="1"/>
          </p:nvPr>
        </p:nvSpPr>
        <p:spPr>
          <a:xfrm>
            <a:off x="1103313" y="885825"/>
            <a:ext cx="7342187" cy="3371850"/>
          </a:xfrm>
        </p:spPr>
        <p:txBody>
          <a:bodyPr/>
          <a:lstStyle/>
          <a:p>
            <a:pPr algn="ctr" eaLnBrk="1" hangingPunct="1">
              <a:spcBef>
                <a:spcPct val="0"/>
              </a:spcBef>
              <a:buClr>
                <a:srgbClr val="FF8700"/>
              </a:buClr>
              <a:buFont typeface="Roboto" panose="02000000000000000000" pitchFamily="2" charset="0"/>
              <a:buNone/>
              <a:defRPr/>
            </a:pPr>
            <a:r>
              <a:rPr lang="en-US" altLang="en-US" b="1" dirty="0">
                <a:solidFill>
                  <a:srgbClr val="22222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Roboto" panose="02000000000000000000" pitchFamily="2" charset="0"/>
                <a:sym typeface="Roboto" panose="02000000000000000000" pitchFamily="2" charset="0"/>
              </a:rPr>
              <a:t>Critical thinking can be seen as an exercise in problem solving.</a:t>
            </a:r>
          </a:p>
        </p:txBody>
      </p:sp>
      <p:sp>
        <p:nvSpPr>
          <p:cNvPr id="140291" name="Slide Number Placeholder 1">
            <a:extLst>
              <a:ext uri="{FF2B5EF4-FFF2-40B4-BE49-F238E27FC236}">
                <a16:creationId xmlns:a16="http://schemas.microsoft.com/office/drawing/2014/main" id="{A47DDF6C-F4E2-4293-9957-CCF998EB9D31}"/>
              </a:ext>
            </a:extLst>
          </p:cNvPr>
          <p:cNvSpPr>
            <a:spLocks noGrp="1" noChangeArrowheads="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eaLnBrk="0" hangingPunct="0"/>
            <a:fld id="{10B2A83D-ECBE-434B-8A9B-6C6269A0336B}" type="slidenum">
              <a:rPr lang="en-US" altLang="en-US" b="0" smtClean="0"/>
              <a:pPr algn="l" eaLnBrk="0" hangingPunct="0"/>
              <a:t>61</a:t>
            </a:fld>
            <a:endParaRPr lang="en-US" altLang="en-US" b="0"/>
          </a:p>
        </p:txBody>
      </p:sp>
    </p:spTree>
  </p:cSld>
  <p:clrMapOvr>
    <a:masterClrMapping/>
  </p:clrMapOvr>
  <p:transition spd="slow">
    <p:push dir="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Shape 244">
            <a:extLst>
              <a:ext uri="{FF2B5EF4-FFF2-40B4-BE49-F238E27FC236}">
                <a16:creationId xmlns:a16="http://schemas.microsoft.com/office/drawing/2014/main" id="{DFD29D28-4763-4449-8A72-1EE984572CE8}"/>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a:solidFill>
                  <a:srgbClr val="FFFFFF"/>
                </a:solidFill>
                <a:cs typeface="Arial" panose="020B0604020202020204" pitchFamily="34" charset="0"/>
                <a:sym typeface="Dosis" panose="020B0604020202020204" charset="0"/>
              </a:rPr>
              <a:t>5-Step Problem Solving Process</a:t>
            </a:r>
          </a:p>
        </p:txBody>
      </p:sp>
      <p:grpSp>
        <p:nvGrpSpPr>
          <p:cNvPr id="141315" name="Group 1">
            <a:extLst>
              <a:ext uri="{FF2B5EF4-FFF2-40B4-BE49-F238E27FC236}">
                <a16:creationId xmlns:a16="http://schemas.microsoft.com/office/drawing/2014/main" id="{E78C7B8F-32A1-4E69-809C-F81496CA9C0A}"/>
              </a:ext>
            </a:extLst>
          </p:cNvPr>
          <p:cNvGrpSpPr>
            <a:grpSpLocks/>
          </p:cNvGrpSpPr>
          <p:nvPr/>
        </p:nvGrpSpPr>
        <p:grpSpPr bwMode="auto">
          <a:xfrm>
            <a:off x="501650" y="1401763"/>
            <a:ext cx="8140700" cy="2143125"/>
            <a:chOff x="808038" y="1350963"/>
            <a:chExt cx="8140700" cy="2143125"/>
          </a:xfrm>
        </p:grpSpPr>
        <p:sp>
          <p:nvSpPr>
            <p:cNvPr id="132099" name="Shape 245">
              <a:extLst>
                <a:ext uri="{FF2B5EF4-FFF2-40B4-BE49-F238E27FC236}">
                  <a16:creationId xmlns:a16="http://schemas.microsoft.com/office/drawing/2014/main" id="{C274AE43-046C-4216-8492-8C0E352F0FCA}"/>
                </a:ext>
              </a:extLst>
            </p:cNvPr>
            <p:cNvSpPr>
              <a:spLocks noChangeArrowheads="1"/>
            </p:cNvSpPr>
            <p:nvPr/>
          </p:nvSpPr>
          <p:spPr bwMode="auto">
            <a:xfrm>
              <a:off x="808038" y="2051050"/>
              <a:ext cx="1876425" cy="1443038"/>
            </a:xfrm>
            <a:prstGeom prst="chevron">
              <a:avLst>
                <a:gd name="adj" fmla="val 25495"/>
              </a:avLst>
            </a:prstGeom>
            <a:solidFill>
              <a:srgbClr val="333333"/>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cs typeface="Roboto" panose="02000000000000000000" pitchFamily="2" charset="0"/>
                  <a:sym typeface="Roboto" panose="02000000000000000000" pitchFamily="2" charset="0"/>
                </a:rPr>
                <a:t>Identify</a:t>
              </a:r>
            </a:p>
          </p:txBody>
        </p:sp>
        <p:sp>
          <p:nvSpPr>
            <p:cNvPr id="132100" name="Shape 247">
              <a:extLst>
                <a:ext uri="{FF2B5EF4-FFF2-40B4-BE49-F238E27FC236}">
                  <a16:creationId xmlns:a16="http://schemas.microsoft.com/office/drawing/2014/main" id="{F74F35E8-19BF-49A6-B3AB-613E21C3E4E6}"/>
                </a:ext>
              </a:extLst>
            </p:cNvPr>
            <p:cNvSpPr>
              <a:spLocks noChangeArrowheads="1"/>
            </p:cNvSpPr>
            <p:nvPr/>
          </p:nvSpPr>
          <p:spPr bwMode="auto">
            <a:xfrm>
              <a:off x="3940176" y="2051050"/>
              <a:ext cx="1876425" cy="1443038"/>
            </a:xfrm>
            <a:prstGeom prst="chevron">
              <a:avLst>
                <a:gd name="adj" fmla="val 25495"/>
              </a:avLst>
            </a:prstGeom>
            <a:solidFill>
              <a:srgbClr val="222222"/>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cs typeface="Roboto" panose="02000000000000000000" pitchFamily="2" charset="0"/>
                  <a:sym typeface="Roboto" panose="02000000000000000000" pitchFamily="2" charset="0"/>
                </a:rPr>
                <a:t>Enumerate</a:t>
              </a:r>
            </a:p>
          </p:txBody>
        </p:sp>
        <p:sp>
          <p:nvSpPr>
            <p:cNvPr id="132101" name="Shape 248">
              <a:extLst>
                <a:ext uri="{FF2B5EF4-FFF2-40B4-BE49-F238E27FC236}">
                  <a16:creationId xmlns:a16="http://schemas.microsoft.com/office/drawing/2014/main" id="{F5C8A033-E853-4665-B318-EF3C86B7090C}"/>
                </a:ext>
              </a:extLst>
            </p:cNvPr>
            <p:cNvSpPr>
              <a:spLocks noChangeArrowheads="1"/>
            </p:cNvSpPr>
            <p:nvPr/>
          </p:nvSpPr>
          <p:spPr bwMode="auto">
            <a:xfrm>
              <a:off x="7072313" y="2051050"/>
              <a:ext cx="1876425" cy="1443038"/>
            </a:xfrm>
            <a:prstGeom prst="chevron">
              <a:avLst>
                <a:gd name="adj" fmla="val 25495"/>
              </a:avLst>
            </a:prstGeom>
            <a:solidFill>
              <a:srgbClr val="1D1D1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cs typeface="Roboto" panose="02000000000000000000" pitchFamily="2" charset="0"/>
                  <a:sym typeface="Roboto" panose="02000000000000000000" pitchFamily="2" charset="0"/>
                </a:rPr>
                <a:t>Scrutinize</a:t>
              </a:r>
            </a:p>
          </p:txBody>
        </p:sp>
        <p:sp>
          <p:nvSpPr>
            <p:cNvPr id="132102" name="Shape 248">
              <a:extLst>
                <a:ext uri="{FF2B5EF4-FFF2-40B4-BE49-F238E27FC236}">
                  <a16:creationId xmlns:a16="http://schemas.microsoft.com/office/drawing/2014/main" id="{626FB5EE-1A91-409B-B1C8-10955778EE26}"/>
                </a:ext>
              </a:extLst>
            </p:cNvPr>
            <p:cNvSpPr>
              <a:spLocks noChangeArrowheads="1"/>
            </p:cNvSpPr>
            <p:nvPr/>
          </p:nvSpPr>
          <p:spPr bwMode="auto">
            <a:xfrm>
              <a:off x="5507038" y="2051050"/>
              <a:ext cx="1876425" cy="1443038"/>
            </a:xfrm>
            <a:prstGeom prst="chevron">
              <a:avLst>
                <a:gd name="adj" fmla="val 25495"/>
              </a:avLst>
            </a:prstGeom>
            <a:solidFill>
              <a:srgbClr val="1D1D1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cs typeface="Roboto" panose="02000000000000000000" pitchFamily="2" charset="0"/>
                  <a:sym typeface="Roboto" panose="02000000000000000000" pitchFamily="2" charset="0"/>
                </a:rPr>
                <a:t>Assess</a:t>
              </a:r>
            </a:p>
          </p:txBody>
        </p:sp>
        <p:sp>
          <p:nvSpPr>
            <p:cNvPr id="132103" name="Shape 247">
              <a:extLst>
                <a:ext uri="{FF2B5EF4-FFF2-40B4-BE49-F238E27FC236}">
                  <a16:creationId xmlns:a16="http://schemas.microsoft.com/office/drawing/2014/main" id="{07ADCE63-DEE8-495D-A6A2-5EB74E07F6FB}"/>
                </a:ext>
              </a:extLst>
            </p:cNvPr>
            <p:cNvSpPr>
              <a:spLocks noChangeArrowheads="1"/>
            </p:cNvSpPr>
            <p:nvPr/>
          </p:nvSpPr>
          <p:spPr bwMode="auto">
            <a:xfrm>
              <a:off x="2373313" y="2051050"/>
              <a:ext cx="1876425" cy="1443038"/>
            </a:xfrm>
            <a:prstGeom prst="chevron">
              <a:avLst>
                <a:gd name="adj" fmla="val 25495"/>
              </a:avLst>
            </a:prstGeom>
            <a:solidFill>
              <a:srgbClr val="222222"/>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cs typeface="Roboto" panose="02000000000000000000" pitchFamily="2" charset="0"/>
                  <a:sym typeface="Roboto" panose="02000000000000000000" pitchFamily="2" charset="0"/>
                </a:rPr>
                <a:t>Determine</a:t>
              </a:r>
            </a:p>
          </p:txBody>
        </p:sp>
        <p:sp>
          <p:nvSpPr>
            <p:cNvPr id="11" name="TextBox 10">
              <a:extLst>
                <a:ext uri="{FF2B5EF4-FFF2-40B4-BE49-F238E27FC236}">
                  <a16:creationId xmlns:a16="http://schemas.microsoft.com/office/drawing/2014/main" id="{194470B7-A305-4722-B871-F45EFF23FBEA}"/>
                </a:ext>
              </a:extLst>
            </p:cNvPr>
            <p:cNvSpPr txBox="1"/>
            <p:nvPr/>
          </p:nvSpPr>
          <p:spPr>
            <a:xfrm>
              <a:off x="1546226" y="1350963"/>
              <a:ext cx="436562" cy="646112"/>
            </a:xfrm>
            <a:prstGeom prst="rect">
              <a:avLst/>
            </a:prstGeom>
            <a:noFill/>
          </p:spPr>
          <p:txBody>
            <a:bodyPr wrap="none">
              <a:spAutoFit/>
            </a:bodyPr>
            <a:lstStyle/>
            <a:p>
              <a:pPr eaLnBrk="1" fontAlgn="auto" hangingPunct="1">
                <a:spcBef>
                  <a:spcPts val="0"/>
                </a:spcBef>
                <a:spcAft>
                  <a:spcPts val="0"/>
                </a:spcAft>
                <a:defRPr/>
              </a:pPr>
              <a:r>
                <a:rPr lang="en-IN" sz="3600" b="1" kern="0" dirty="0">
                  <a:solidFill>
                    <a:srgbClr val="C32929"/>
                  </a:solidFill>
                  <a:effectLst>
                    <a:outerShdw blurRad="38100" dist="38100" dir="2700000" algn="tl">
                      <a:srgbClr val="000000">
                        <a:alpha val="43137"/>
                      </a:srgbClr>
                    </a:outerShdw>
                  </a:effectLst>
                  <a:latin typeface="Verdana" pitchFamily="34" charset="0"/>
                  <a:ea typeface="Verdana" pitchFamily="34" charset="0"/>
                  <a:cs typeface="Verdana" pitchFamily="34" charset="0"/>
                  <a:sym typeface="Arial"/>
                </a:rPr>
                <a:t>I</a:t>
              </a:r>
            </a:p>
          </p:txBody>
        </p:sp>
        <p:sp>
          <p:nvSpPr>
            <p:cNvPr id="12" name="TextBox 11">
              <a:extLst>
                <a:ext uri="{FF2B5EF4-FFF2-40B4-BE49-F238E27FC236}">
                  <a16:creationId xmlns:a16="http://schemas.microsoft.com/office/drawing/2014/main" id="{69ED397F-6879-466B-BCA8-2F6CFCBFDE66}"/>
                </a:ext>
              </a:extLst>
            </p:cNvPr>
            <p:cNvSpPr txBox="1"/>
            <p:nvPr/>
          </p:nvSpPr>
          <p:spPr>
            <a:xfrm>
              <a:off x="2974976" y="1350963"/>
              <a:ext cx="568325" cy="646112"/>
            </a:xfrm>
            <a:prstGeom prst="rect">
              <a:avLst/>
            </a:prstGeom>
            <a:noFill/>
          </p:spPr>
          <p:txBody>
            <a:bodyPr wrap="none">
              <a:spAutoFit/>
            </a:bodyPr>
            <a:lstStyle/>
            <a:p>
              <a:pPr eaLnBrk="1" fontAlgn="auto" hangingPunct="1">
                <a:spcBef>
                  <a:spcPts val="0"/>
                </a:spcBef>
                <a:spcAft>
                  <a:spcPts val="0"/>
                </a:spcAft>
                <a:defRPr/>
              </a:pPr>
              <a:r>
                <a:rPr lang="en-IN" sz="3600" b="1" kern="0" dirty="0">
                  <a:solidFill>
                    <a:srgbClr val="C32929"/>
                  </a:solidFill>
                  <a:effectLst>
                    <a:outerShdw blurRad="38100" dist="38100" dir="2700000" algn="tl">
                      <a:srgbClr val="000000">
                        <a:alpha val="43137"/>
                      </a:srgbClr>
                    </a:outerShdw>
                  </a:effectLst>
                  <a:latin typeface="Verdana" pitchFamily="34" charset="0"/>
                  <a:ea typeface="Verdana" pitchFamily="34" charset="0"/>
                  <a:cs typeface="Verdana" pitchFamily="34" charset="0"/>
                  <a:sym typeface="Arial"/>
                </a:rPr>
                <a:t>D</a:t>
              </a:r>
            </a:p>
          </p:txBody>
        </p:sp>
        <p:sp>
          <p:nvSpPr>
            <p:cNvPr id="13" name="TextBox 12">
              <a:extLst>
                <a:ext uri="{FF2B5EF4-FFF2-40B4-BE49-F238E27FC236}">
                  <a16:creationId xmlns:a16="http://schemas.microsoft.com/office/drawing/2014/main" id="{DA5FAF24-A4E8-4AEE-BBD8-D60F684454EC}"/>
                </a:ext>
              </a:extLst>
            </p:cNvPr>
            <p:cNvSpPr txBox="1"/>
            <p:nvPr/>
          </p:nvSpPr>
          <p:spPr>
            <a:xfrm>
              <a:off x="4541838" y="1350963"/>
              <a:ext cx="500063" cy="646112"/>
            </a:xfrm>
            <a:prstGeom prst="rect">
              <a:avLst/>
            </a:prstGeom>
            <a:noFill/>
          </p:spPr>
          <p:txBody>
            <a:bodyPr wrap="none">
              <a:spAutoFit/>
            </a:bodyPr>
            <a:lstStyle/>
            <a:p>
              <a:pPr eaLnBrk="1" fontAlgn="auto" hangingPunct="1">
                <a:spcBef>
                  <a:spcPts val="0"/>
                </a:spcBef>
                <a:spcAft>
                  <a:spcPts val="0"/>
                </a:spcAft>
                <a:defRPr/>
              </a:pPr>
              <a:r>
                <a:rPr lang="en-IN" sz="3600" b="1" kern="0" dirty="0">
                  <a:solidFill>
                    <a:srgbClr val="C32929"/>
                  </a:solidFill>
                  <a:effectLst>
                    <a:outerShdw blurRad="38100" dist="38100" dir="2700000" algn="tl">
                      <a:srgbClr val="000000">
                        <a:alpha val="43137"/>
                      </a:srgbClr>
                    </a:outerShdw>
                  </a:effectLst>
                  <a:latin typeface="Verdana" pitchFamily="34" charset="0"/>
                  <a:ea typeface="Verdana" pitchFamily="34" charset="0"/>
                  <a:cs typeface="Verdana" pitchFamily="34" charset="0"/>
                  <a:sym typeface="Arial"/>
                </a:rPr>
                <a:t>E</a:t>
              </a:r>
            </a:p>
          </p:txBody>
        </p:sp>
        <p:sp>
          <p:nvSpPr>
            <p:cNvPr id="15" name="TextBox 14">
              <a:extLst>
                <a:ext uri="{FF2B5EF4-FFF2-40B4-BE49-F238E27FC236}">
                  <a16:creationId xmlns:a16="http://schemas.microsoft.com/office/drawing/2014/main" id="{24B7BA6A-2D78-4D8A-9E31-63CBA8C6570C}"/>
                </a:ext>
              </a:extLst>
            </p:cNvPr>
            <p:cNvSpPr txBox="1"/>
            <p:nvPr/>
          </p:nvSpPr>
          <p:spPr>
            <a:xfrm>
              <a:off x="6078538" y="1350963"/>
              <a:ext cx="542925" cy="646112"/>
            </a:xfrm>
            <a:prstGeom prst="rect">
              <a:avLst/>
            </a:prstGeom>
            <a:noFill/>
          </p:spPr>
          <p:txBody>
            <a:bodyPr wrap="none">
              <a:spAutoFit/>
            </a:bodyPr>
            <a:lstStyle/>
            <a:p>
              <a:pPr eaLnBrk="1" fontAlgn="auto" hangingPunct="1">
                <a:spcBef>
                  <a:spcPts val="0"/>
                </a:spcBef>
                <a:spcAft>
                  <a:spcPts val="0"/>
                </a:spcAft>
                <a:defRPr/>
              </a:pPr>
              <a:r>
                <a:rPr lang="en-IN" sz="3600" b="1" kern="0" dirty="0">
                  <a:solidFill>
                    <a:srgbClr val="C32929"/>
                  </a:solidFill>
                  <a:effectLst>
                    <a:outerShdw blurRad="38100" dist="38100" dir="2700000" algn="tl">
                      <a:srgbClr val="000000">
                        <a:alpha val="43137"/>
                      </a:srgbClr>
                    </a:outerShdw>
                  </a:effectLst>
                  <a:latin typeface="Verdana" pitchFamily="34" charset="0"/>
                  <a:ea typeface="Verdana" pitchFamily="34" charset="0"/>
                  <a:cs typeface="Verdana" pitchFamily="34" charset="0"/>
                  <a:sym typeface="Arial"/>
                </a:rPr>
                <a:t>A</a:t>
              </a:r>
            </a:p>
          </p:txBody>
        </p:sp>
        <p:sp>
          <p:nvSpPr>
            <p:cNvPr id="16" name="TextBox 15">
              <a:extLst>
                <a:ext uri="{FF2B5EF4-FFF2-40B4-BE49-F238E27FC236}">
                  <a16:creationId xmlns:a16="http://schemas.microsoft.com/office/drawing/2014/main" id="{45A71D87-F5D4-4F75-A3F4-F15054D1EA97}"/>
                </a:ext>
              </a:extLst>
            </p:cNvPr>
            <p:cNvSpPr txBox="1"/>
            <p:nvPr/>
          </p:nvSpPr>
          <p:spPr>
            <a:xfrm>
              <a:off x="7578726" y="1350963"/>
              <a:ext cx="514350" cy="646112"/>
            </a:xfrm>
            <a:prstGeom prst="rect">
              <a:avLst/>
            </a:prstGeom>
            <a:noFill/>
          </p:spPr>
          <p:txBody>
            <a:bodyPr wrap="none">
              <a:spAutoFit/>
            </a:bodyPr>
            <a:lstStyle/>
            <a:p>
              <a:pPr eaLnBrk="1" fontAlgn="auto" hangingPunct="1">
                <a:spcBef>
                  <a:spcPts val="0"/>
                </a:spcBef>
                <a:spcAft>
                  <a:spcPts val="0"/>
                </a:spcAft>
                <a:defRPr/>
              </a:pPr>
              <a:r>
                <a:rPr lang="en-IN" sz="3600" b="1" kern="0" dirty="0">
                  <a:solidFill>
                    <a:srgbClr val="C32929"/>
                  </a:solidFill>
                  <a:effectLst>
                    <a:outerShdw blurRad="38100" dist="38100" dir="2700000" algn="tl">
                      <a:srgbClr val="000000">
                        <a:alpha val="43137"/>
                      </a:srgbClr>
                    </a:outerShdw>
                  </a:effectLst>
                  <a:latin typeface="Verdana" pitchFamily="34" charset="0"/>
                  <a:ea typeface="Verdana" pitchFamily="34" charset="0"/>
                  <a:cs typeface="Verdana" pitchFamily="34" charset="0"/>
                  <a:sym typeface="Arial"/>
                </a:rPr>
                <a:t>S</a:t>
              </a:r>
            </a:p>
          </p:txBody>
        </p:sp>
      </p:grpSp>
      <p:sp>
        <p:nvSpPr>
          <p:cNvPr id="132109" name="TextBox 1">
            <a:extLst>
              <a:ext uri="{FF2B5EF4-FFF2-40B4-BE49-F238E27FC236}">
                <a16:creationId xmlns:a16="http://schemas.microsoft.com/office/drawing/2014/main" id="{758354E1-01DB-4D7D-8EAB-E4DF7EE0F0F5}"/>
              </a:ext>
            </a:extLst>
          </p:cNvPr>
          <p:cNvSpPr txBox="1">
            <a:spLocks noChangeArrowheads="1"/>
          </p:cNvSpPr>
          <p:nvPr/>
        </p:nvSpPr>
        <p:spPr bwMode="auto">
          <a:xfrm>
            <a:off x="857250" y="3741738"/>
            <a:ext cx="7429500" cy="923925"/>
          </a:xfrm>
          <a:prstGeom prst="rect">
            <a:avLst/>
          </a:prstGeom>
          <a:solidFill>
            <a:srgbClr val="DB5757"/>
          </a:solidFill>
          <a:ln>
            <a:noFill/>
          </a:ln>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This is a simple 5-step critical thinking general problem solving process that can be used to come up with better solutions to problems.</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2109"/>
                                        </p:tgtEl>
                                        <p:attrNameLst>
                                          <p:attrName>style.visibility</p:attrName>
                                        </p:attrNameLst>
                                      </p:cBhvr>
                                      <p:to>
                                        <p:strVal val="visible"/>
                                      </p:to>
                                    </p:set>
                                    <p:animEffect transition="in" filter="barn(outVertical)">
                                      <p:cBhvr>
                                        <p:cTn id="7" dur="500"/>
                                        <p:tgtEl>
                                          <p:spTgt spid="132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9"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E424751C-C0D3-4170-BD9F-DF3E31568FBA}"/>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IDEAS – Step #1</a:t>
            </a:r>
          </a:p>
        </p:txBody>
      </p:sp>
      <p:sp>
        <p:nvSpPr>
          <p:cNvPr id="143363" name="Slide Number Placeholder 2">
            <a:extLst>
              <a:ext uri="{FF2B5EF4-FFF2-40B4-BE49-F238E27FC236}">
                <a16:creationId xmlns:a16="http://schemas.microsoft.com/office/drawing/2014/main" id="{5F333FF5-6788-4E80-84EA-A1B8EBE7762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C16D19D-4CBA-4929-A764-86DE6667B6EC}" type="slidenum">
              <a:rPr lang="en-US" altLang="en-US" smtClean="0"/>
              <a:pPr/>
              <a:t>63</a:t>
            </a:fld>
            <a:endParaRPr lang="en-US" altLang="en-US"/>
          </a:p>
        </p:txBody>
      </p:sp>
      <p:sp>
        <p:nvSpPr>
          <p:cNvPr id="143364" name="Shape 245">
            <a:extLst>
              <a:ext uri="{FF2B5EF4-FFF2-40B4-BE49-F238E27FC236}">
                <a16:creationId xmlns:a16="http://schemas.microsoft.com/office/drawing/2014/main" id="{EF26D624-5986-4B4D-9FA9-B7F247975842}"/>
              </a:ext>
            </a:extLst>
          </p:cNvPr>
          <p:cNvSpPr>
            <a:spLocks noChangeArrowheads="1"/>
          </p:cNvSpPr>
          <p:nvPr/>
        </p:nvSpPr>
        <p:spPr bwMode="auto">
          <a:xfrm>
            <a:off x="1146175" y="2306638"/>
            <a:ext cx="1876425" cy="1444625"/>
          </a:xfrm>
          <a:prstGeom prst="chevron">
            <a:avLst>
              <a:gd name="adj" fmla="val 25467"/>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800" b="1">
                <a:solidFill>
                  <a:schemeClr val="bg1"/>
                </a:solidFill>
                <a:latin typeface="Century Gothic" panose="020B0502020202020204" pitchFamily="34" charset="0"/>
                <a:sym typeface="Roboto" panose="02000000000000000000" pitchFamily="2" charset="0"/>
              </a:rPr>
              <a:t>Identify</a:t>
            </a:r>
          </a:p>
        </p:txBody>
      </p:sp>
      <p:sp>
        <p:nvSpPr>
          <p:cNvPr id="5" name="TextBox 4">
            <a:extLst>
              <a:ext uri="{FF2B5EF4-FFF2-40B4-BE49-F238E27FC236}">
                <a16:creationId xmlns:a16="http://schemas.microsoft.com/office/drawing/2014/main" id="{098BCC83-2019-431E-9EA8-A252E5438448}"/>
              </a:ext>
            </a:extLst>
          </p:cNvPr>
          <p:cNvSpPr txBox="1"/>
          <p:nvPr/>
        </p:nvSpPr>
        <p:spPr>
          <a:xfrm>
            <a:off x="1752600" y="1606550"/>
            <a:ext cx="436563" cy="646113"/>
          </a:xfrm>
          <a:prstGeom prst="rect">
            <a:avLst/>
          </a:prstGeom>
          <a:noFill/>
        </p:spPr>
        <p:txBody>
          <a:bodyPr wrap="none">
            <a:spAutoFit/>
          </a:bodyPr>
          <a:lstStyle/>
          <a:p>
            <a:pPr algn="ctr" eaLnBrk="1" fontAlgn="auto" hangingPunct="1">
              <a:spcBef>
                <a:spcPts val="0"/>
              </a:spcBef>
              <a:spcAft>
                <a:spcPts val="0"/>
              </a:spcAft>
              <a:defRPr/>
            </a:pPr>
            <a:r>
              <a:rPr lang="en-IN" sz="3600" b="1" kern="0" dirty="0">
                <a:solidFill>
                  <a:srgbClr val="C32929"/>
                </a:solidFill>
                <a:effectLst>
                  <a:outerShdw blurRad="38100" dist="38100" dir="2700000" algn="tl">
                    <a:srgbClr val="000000">
                      <a:alpha val="43137"/>
                    </a:srgbClr>
                  </a:outerShdw>
                </a:effectLst>
                <a:latin typeface="Verdana" pitchFamily="34" charset="0"/>
                <a:ea typeface="Verdana" pitchFamily="34" charset="0"/>
                <a:cs typeface="Verdana" pitchFamily="34" charset="0"/>
                <a:sym typeface="Arial"/>
              </a:rPr>
              <a:t>I</a:t>
            </a:r>
          </a:p>
        </p:txBody>
      </p:sp>
      <p:sp>
        <p:nvSpPr>
          <p:cNvPr id="143366" name="TextBox 5">
            <a:extLst>
              <a:ext uri="{FF2B5EF4-FFF2-40B4-BE49-F238E27FC236}">
                <a16:creationId xmlns:a16="http://schemas.microsoft.com/office/drawing/2014/main" id="{A0932909-158E-42FB-B2AB-0F817ABC9E33}"/>
              </a:ext>
            </a:extLst>
          </p:cNvPr>
          <p:cNvSpPr txBox="1">
            <a:spLocks noChangeArrowheads="1"/>
          </p:cNvSpPr>
          <p:nvPr/>
        </p:nvSpPr>
        <p:spPr bwMode="auto">
          <a:xfrm>
            <a:off x="3195638" y="1308100"/>
            <a:ext cx="54768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Defining the problem is a crucial step</a:t>
            </a:r>
          </a:p>
          <a:p>
            <a:pPr eaLnBrk="1" hangingPunct="1">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It involves digging deeper to identify what it is that needs to be solved. </a:t>
            </a:r>
          </a:p>
          <a:p>
            <a:pPr eaLnBrk="1" hangingPunct="1">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The more clearly a problem is defined, the easier it is to complete subsequent steps.</a:t>
            </a:r>
          </a:p>
          <a:p>
            <a:pPr eaLnBrk="1" hangingPunct="1">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It's common to mistake symptoms for problems themselves. </a:t>
            </a:r>
          </a:p>
          <a:p>
            <a:pPr eaLnBrk="1" hangingPunct="1">
              <a:spcAft>
                <a:spcPts val="600"/>
              </a:spcAft>
              <a:buClr>
                <a:srgbClr val="FF8700"/>
              </a:buClr>
              <a:buSzPct val="80000"/>
              <a:buFont typeface="Century Gothic" panose="020B0502020202020204" pitchFamily="34" charset="0"/>
              <a:buChar char="►"/>
            </a:pPr>
            <a:r>
              <a:rPr lang="en-US" altLang="en-US" sz="1800" b="1">
                <a:latin typeface="Century Gothic" panose="020B0502020202020204" pitchFamily="34" charset="0"/>
              </a:rPr>
              <a:t>Compare your current state to the future state you want to be in, to identify the gaps between them and hence the problem.</a:t>
            </a:r>
          </a:p>
        </p:txBody>
      </p:sp>
    </p:spTree>
  </p:cSld>
  <p:clrMapOvr>
    <a:masterClrMapping/>
  </p:clrMapOvr>
  <p:transition spd="slow">
    <p:push dir="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26457C6E-1344-47AE-8742-FA94BAF6A880}"/>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IDEAS – Step #2</a:t>
            </a:r>
          </a:p>
        </p:txBody>
      </p:sp>
      <p:sp>
        <p:nvSpPr>
          <p:cNvPr id="145411" name="Slide Number Placeholder 2">
            <a:extLst>
              <a:ext uri="{FF2B5EF4-FFF2-40B4-BE49-F238E27FC236}">
                <a16:creationId xmlns:a16="http://schemas.microsoft.com/office/drawing/2014/main" id="{FCD646C5-9B6C-4D38-9B91-4D99CE46329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4BBB892-06D2-4D9E-BDB8-FD251B615EEC}" type="slidenum">
              <a:rPr lang="en-US" altLang="en-US" smtClean="0"/>
              <a:pPr/>
              <a:t>64</a:t>
            </a:fld>
            <a:endParaRPr lang="en-US" altLang="en-US"/>
          </a:p>
        </p:txBody>
      </p:sp>
      <p:sp>
        <p:nvSpPr>
          <p:cNvPr id="145412" name="Shape 247">
            <a:extLst>
              <a:ext uri="{FF2B5EF4-FFF2-40B4-BE49-F238E27FC236}">
                <a16:creationId xmlns:a16="http://schemas.microsoft.com/office/drawing/2014/main" id="{77B45011-1716-45FF-BE69-346D8ABF4DC5}"/>
              </a:ext>
            </a:extLst>
          </p:cNvPr>
          <p:cNvSpPr>
            <a:spLocks noChangeArrowheads="1"/>
          </p:cNvSpPr>
          <p:nvPr/>
        </p:nvSpPr>
        <p:spPr bwMode="auto">
          <a:xfrm>
            <a:off x="1150938" y="2306638"/>
            <a:ext cx="1876425" cy="1444625"/>
          </a:xfrm>
          <a:prstGeom prst="chevron">
            <a:avLst>
              <a:gd name="adj" fmla="val 25467"/>
            </a:avLst>
          </a:prstGeom>
          <a:solidFill>
            <a:srgbClr val="2222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b="1">
                <a:solidFill>
                  <a:schemeClr val="bg1"/>
                </a:solidFill>
                <a:latin typeface="Century Gothic" panose="020B0502020202020204" pitchFamily="34" charset="0"/>
                <a:sym typeface="Roboto" panose="02000000000000000000" pitchFamily="2" charset="0"/>
              </a:rPr>
              <a:t>Determine</a:t>
            </a:r>
          </a:p>
        </p:txBody>
      </p:sp>
      <p:sp>
        <p:nvSpPr>
          <p:cNvPr id="5" name="TextBox 4">
            <a:extLst>
              <a:ext uri="{FF2B5EF4-FFF2-40B4-BE49-F238E27FC236}">
                <a16:creationId xmlns:a16="http://schemas.microsoft.com/office/drawing/2014/main" id="{D31DE307-D647-4684-9AFC-381590315BC7}"/>
              </a:ext>
            </a:extLst>
          </p:cNvPr>
          <p:cNvSpPr txBox="1"/>
          <p:nvPr/>
        </p:nvSpPr>
        <p:spPr>
          <a:xfrm>
            <a:off x="1819275" y="1606550"/>
            <a:ext cx="539750" cy="647700"/>
          </a:xfrm>
          <a:prstGeom prst="rect">
            <a:avLst/>
          </a:prstGeom>
          <a:noFill/>
        </p:spPr>
        <p:txBody>
          <a:bodyPr wrap="none">
            <a:spAutoFit/>
          </a:bodyPr>
          <a:lstStyle/>
          <a:p>
            <a:pPr eaLnBrk="1" fontAlgn="auto" hangingPunct="1">
              <a:spcBef>
                <a:spcPts val="0"/>
              </a:spcBef>
              <a:spcAft>
                <a:spcPts val="0"/>
              </a:spcAft>
              <a:defRPr/>
            </a:pPr>
            <a:r>
              <a:rPr lang="en-IN" sz="3600" kern="0" dirty="0">
                <a:solidFill>
                  <a:srgbClr val="C32929"/>
                </a:solidFill>
                <a:effectLst>
                  <a:outerShdw blurRad="38100" dist="38100" dir="2700000" algn="tl">
                    <a:srgbClr val="000000">
                      <a:alpha val="43137"/>
                    </a:srgbClr>
                  </a:outerShdw>
                </a:effectLst>
                <a:latin typeface="Verdana" pitchFamily="34" charset="0"/>
                <a:ea typeface="Verdana" pitchFamily="34" charset="0"/>
                <a:cs typeface="Verdana" pitchFamily="34" charset="0"/>
                <a:sym typeface="Arial"/>
              </a:rPr>
              <a:t>D</a:t>
            </a:r>
          </a:p>
        </p:txBody>
      </p:sp>
      <p:sp>
        <p:nvSpPr>
          <p:cNvPr id="145414" name="TextBox 5">
            <a:extLst>
              <a:ext uri="{FF2B5EF4-FFF2-40B4-BE49-F238E27FC236}">
                <a16:creationId xmlns:a16="http://schemas.microsoft.com/office/drawing/2014/main" id="{2A132423-8C6E-4A8D-AD01-48A001E23155}"/>
              </a:ext>
            </a:extLst>
          </p:cNvPr>
          <p:cNvSpPr txBox="1">
            <a:spLocks noChangeArrowheads="1"/>
          </p:cNvSpPr>
          <p:nvPr/>
        </p:nvSpPr>
        <p:spPr bwMode="auto">
          <a:xfrm>
            <a:off x="3543300" y="2151063"/>
            <a:ext cx="47529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Determine relevant information and deepen understanding</a:t>
            </a:r>
          </a:p>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Dig to the root causes of the problem</a:t>
            </a:r>
          </a:p>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The five-why analysis is a tool that'll help you get to the heart of the problem. Ask "Why?" a number of times to dig through each layer of symptoms and so to arrive at the problem's root cause.</a:t>
            </a:r>
          </a:p>
        </p:txBody>
      </p:sp>
    </p:spTree>
  </p:cSld>
  <p:clrMapOvr>
    <a:masterClrMapping/>
  </p:clrMapOvr>
  <p:transition spd="slow">
    <p:push dir="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FBD8F3D5-7394-4725-A21A-F3FD44C258FD}"/>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IDEAS – Step #3</a:t>
            </a:r>
          </a:p>
        </p:txBody>
      </p:sp>
      <p:sp>
        <p:nvSpPr>
          <p:cNvPr id="147459" name="Slide Number Placeholder 2">
            <a:extLst>
              <a:ext uri="{FF2B5EF4-FFF2-40B4-BE49-F238E27FC236}">
                <a16:creationId xmlns:a16="http://schemas.microsoft.com/office/drawing/2014/main" id="{0D04C384-08CA-4058-98BD-079076682D1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C2AC441-D7E3-4489-B0E0-55A2B697173F}" type="slidenum">
              <a:rPr lang="en-US" altLang="en-US" smtClean="0"/>
              <a:pPr/>
              <a:t>65</a:t>
            </a:fld>
            <a:endParaRPr lang="en-US" altLang="en-US"/>
          </a:p>
        </p:txBody>
      </p:sp>
      <p:sp>
        <p:nvSpPr>
          <p:cNvPr id="147460" name="Shape 247">
            <a:extLst>
              <a:ext uri="{FF2B5EF4-FFF2-40B4-BE49-F238E27FC236}">
                <a16:creationId xmlns:a16="http://schemas.microsoft.com/office/drawing/2014/main" id="{92438E23-4356-422B-8072-095041275BC2}"/>
              </a:ext>
            </a:extLst>
          </p:cNvPr>
          <p:cNvSpPr>
            <a:spLocks noChangeArrowheads="1"/>
          </p:cNvSpPr>
          <p:nvPr/>
        </p:nvSpPr>
        <p:spPr bwMode="auto">
          <a:xfrm>
            <a:off x="1146175" y="2306638"/>
            <a:ext cx="1876425" cy="1444625"/>
          </a:xfrm>
          <a:prstGeom prst="chevron">
            <a:avLst>
              <a:gd name="adj" fmla="val 25467"/>
            </a:avLst>
          </a:prstGeom>
          <a:solidFill>
            <a:srgbClr val="2222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b="1">
                <a:solidFill>
                  <a:schemeClr val="bg1"/>
                </a:solidFill>
                <a:latin typeface="Century Gothic" panose="020B0502020202020204" pitchFamily="34" charset="0"/>
                <a:sym typeface="Roboto" panose="02000000000000000000" pitchFamily="2" charset="0"/>
              </a:rPr>
              <a:t>Enumerate</a:t>
            </a:r>
          </a:p>
        </p:txBody>
      </p:sp>
      <p:sp>
        <p:nvSpPr>
          <p:cNvPr id="5" name="TextBox 4">
            <a:extLst>
              <a:ext uri="{FF2B5EF4-FFF2-40B4-BE49-F238E27FC236}">
                <a16:creationId xmlns:a16="http://schemas.microsoft.com/office/drawing/2014/main" id="{71AD924F-FF3B-46F1-AFDA-32E2C0707BCF}"/>
              </a:ext>
            </a:extLst>
          </p:cNvPr>
          <p:cNvSpPr txBox="1"/>
          <p:nvPr/>
        </p:nvSpPr>
        <p:spPr>
          <a:xfrm>
            <a:off x="1841500" y="1608138"/>
            <a:ext cx="476250" cy="646112"/>
          </a:xfrm>
          <a:prstGeom prst="rect">
            <a:avLst/>
          </a:prstGeom>
          <a:noFill/>
        </p:spPr>
        <p:txBody>
          <a:bodyPr wrap="none">
            <a:spAutoFit/>
          </a:bodyPr>
          <a:lstStyle/>
          <a:p>
            <a:pPr eaLnBrk="1" fontAlgn="auto" hangingPunct="1">
              <a:spcBef>
                <a:spcPts val="0"/>
              </a:spcBef>
              <a:spcAft>
                <a:spcPts val="0"/>
              </a:spcAft>
              <a:defRPr/>
            </a:pPr>
            <a:r>
              <a:rPr lang="en-IN" sz="3600" kern="0" dirty="0">
                <a:solidFill>
                  <a:srgbClr val="C32929"/>
                </a:solidFill>
                <a:effectLst>
                  <a:outerShdw blurRad="38100" dist="38100" dir="2700000" algn="tl">
                    <a:srgbClr val="000000">
                      <a:alpha val="43137"/>
                    </a:srgbClr>
                  </a:outerShdw>
                </a:effectLst>
                <a:latin typeface="Verdana" pitchFamily="34" charset="0"/>
                <a:ea typeface="Verdana" pitchFamily="34" charset="0"/>
                <a:cs typeface="Verdana" pitchFamily="34" charset="0"/>
                <a:sym typeface="Arial"/>
              </a:rPr>
              <a:t>E</a:t>
            </a:r>
          </a:p>
        </p:txBody>
      </p:sp>
      <p:sp>
        <p:nvSpPr>
          <p:cNvPr id="147462" name="TextBox 5">
            <a:extLst>
              <a:ext uri="{FF2B5EF4-FFF2-40B4-BE49-F238E27FC236}">
                <a16:creationId xmlns:a16="http://schemas.microsoft.com/office/drawing/2014/main" id="{6772109C-ACF5-47EB-B515-C685D8D4EBF1}"/>
              </a:ext>
            </a:extLst>
          </p:cNvPr>
          <p:cNvSpPr txBox="1">
            <a:spLocks noChangeArrowheads="1"/>
          </p:cNvSpPr>
          <p:nvPr/>
        </p:nvSpPr>
        <p:spPr bwMode="auto">
          <a:xfrm>
            <a:off x="3554413" y="2211388"/>
            <a:ext cx="47529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Identify as many potential solutions as you can</a:t>
            </a:r>
          </a:p>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Brainstorm creatively – ask lots of questions about the who, what, where, when, and how of the causes to point to various possibilities. </a:t>
            </a:r>
          </a:p>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Don't limit yourself by considering practicalities at this stage; simply record your ideas.</a:t>
            </a:r>
          </a:p>
        </p:txBody>
      </p:sp>
    </p:spTree>
  </p:cSld>
  <p:clrMapOvr>
    <a:masterClrMapping/>
  </p:clrMapOvr>
  <p:transition spd="slow">
    <p:push dir="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8B6A6BC2-8BC4-420F-9CCA-6F34841CD09A}"/>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IDEAS – Step #4</a:t>
            </a:r>
          </a:p>
        </p:txBody>
      </p:sp>
      <p:sp>
        <p:nvSpPr>
          <p:cNvPr id="149507" name="Slide Number Placeholder 2">
            <a:extLst>
              <a:ext uri="{FF2B5EF4-FFF2-40B4-BE49-F238E27FC236}">
                <a16:creationId xmlns:a16="http://schemas.microsoft.com/office/drawing/2014/main" id="{1878DB7F-5A5D-4FF8-A449-6448E90DE38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EC63911-C0B9-4344-9439-293EA82ED964}" type="slidenum">
              <a:rPr lang="en-US" altLang="en-US" smtClean="0"/>
              <a:pPr/>
              <a:t>66</a:t>
            </a:fld>
            <a:endParaRPr lang="en-US" altLang="en-US"/>
          </a:p>
        </p:txBody>
      </p:sp>
      <p:sp>
        <p:nvSpPr>
          <p:cNvPr id="149508" name="Shape 248">
            <a:extLst>
              <a:ext uri="{FF2B5EF4-FFF2-40B4-BE49-F238E27FC236}">
                <a16:creationId xmlns:a16="http://schemas.microsoft.com/office/drawing/2014/main" id="{EC4715CF-4BDB-45B7-8ECA-7AF5FE66592D}"/>
              </a:ext>
            </a:extLst>
          </p:cNvPr>
          <p:cNvSpPr>
            <a:spLocks noChangeArrowheads="1"/>
          </p:cNvSpPr>
          <p:nvPr/>
        </p:nvSpPr>
        <p:spPr bwMode="auto">
          <a:xfrm>
            <a:off x="1150938" y="2306638"/>
            <a:ext cx="1874837" cy="1444625"/>
          </a:xfrm>
          <a:prstGeom prst="chevron">
            <a:avLst>
              <a:gd name="adj" fmla="val 25445"/>
            </a:avLst>
          </a:prstGeom>
          <a:solidFill>
            <a:srgbClr val="1D1D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b="1">
                <a:solidFill>
                  <a:schemeClr val="bg1"/>
                </a:solidFill>
                <a:latin typeface="Century Gothic" panose="020B0502020202020204" pitchFamily="34" charset="0"/>
                <a:sym typeface="Roboto" panose="02000000000000000000" pitchFamily="2" charset="0"/>
              </a:rPr>
              <a:t>Assess</a:t>
            </a:r>
          </a:p>
        </p:txBody>
      </p:sp>
      <p:sp>
        <p:nvSpPr>
          <p:cNvPr id="5" name="TextBox 4">
            <a:extLst>
              <a:ext uri="{FF2B5EF4-FFF2-40B4-BE49-F238E27FC236}">
                <a16:creationId xmlns:a16="http://schemas.microsoft.com/office/drawing/2014/main" id="{3B343ED2-0275-4D24-B46C-EC36BD81B4C5}"/>
              </a:ext>
            </a:extLst>
          </p:cNvPr>
          <p:cNvSpPr txBox="1"/>
          <p:nvPr/>
        </p:nvSpPr>
        <p:spPr>
          <a:xfrm>
            <a:off x="1835150" y="1606550"/>
            <a:ext cx="500063" cy="647700"/>
          </a:xfrm>
          <a:prstGeom prst="rect">
            <a:avLst/>
          </a:prstGeom>
          <a:noFill/>
        </p:spPr>
        <p:txBody>
          <a:bodyPr wrap="none">
            <a:spAutoFit/>
          </a:bodyPr>
          <a:lstStyle/>
          <a:p>
            <a:pPr eaLnBrk="1" fontAlgn="auto" hangingPunct="1">
              <a:spcBef>
                <a:spcPts val="0"/>
              </a:spcBef>
              <a:spcAft>
                <a:spcPts val="0"/>
              </a:spcAft>
              <a:defRPr/>
            </a:pPr>
            <a:r>
              <a:rPr lang="en-IN" sz="3600" kern="0" dirty="0">
                <a:solidFill>
                  <a:srgbClr val="C32929"/>
                </a:solidFill>
                <a:effectLst>
                  <a:outerShdw blurRad="38100" dist="38100" dir="2700000" algn="tl">
                    <a:srgbClr val="000000">
                      <a:alpha val="43137"/>
                    </a:srgbClr>
                  </a:outerShdw>
                </a:effectLst>
                <a:latin typeface="Verdana" pitchFamily="34" charset="0"/>
                <a:ea typeface="Verdana" pitchFamily="34" charset="0"/>
                <a:cs typeface="Verdana" pitchFamily="34" charset="0"/>
                <a:sym typeface="Arial"/>
              </a:rPr>
              <a:t>A</a:t>
            </a:r>
          </a:p>
        </p:txBody>
      </p:sp>
      <p:sp>
        <p:nvSpPr>
          <p:cNvPr id="149510" name="TextBox 5">
            <a:extLst>
              <a:ext uri="{FF2B5EF4-FFF2-40B4-BE49-F238E27FC236}">
                <a16:creationId xmlns:a16="http://schemas.microsoft.com/office/drawing/2014/main" id="{49CE4B9C-C424-42CF-B92B-D30F58B0979D}"/>
              </a:ext>
            </a:extLst>
          </p:cNvPr>
          <p:cNvSpPr txBox="1">
            <a:spLocks noChangeArrowheads="1"/>
          </p:cNvSpPr>
          <p:nvPr/>
        </p:nvSpPr>
        <p:spPr bwMode="auto">
          <a:xfrm>
            <a:off x="3543300" y="1674813"/>
            <a:ext cx="47529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68325" indent="-277813">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Evaluate various options to choose the best solution</a:t>
            </a:r>
          </a:p>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In evaluating your ideas, more options could present themselves. </a:t>
            </a:r>
          </a:p>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You could do this by rating each possible solution you came up with according to criteria such as </a:t>
            </a:r>
          </a:p>
          <a:p>
            <a:pPr lvl="1"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how effective it will be</a:t>
            </a:r>
          </a:p>
          <a:p>
            <a:pPr lvl="1"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how much time or effort it will take</a:t>
            </a:r>
          </a:p>
          <a:p>
            <a:pPr lvl="1"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its cost</a:t>
            </a:r>
          </a:p>
          <a:p>
            <a:pPr lvl="1"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how likely it is to satisfy stakeholders</a:t>
            </a:r>
          </a:p>
        </p:txBody>
      </p:sp>
    </p:spTree>
  </p:cSld>
  <p:clrMapOvr>
    <a:masterClrMapping/>
  </p:clrMapOvr>
  <p:transition spd="slow">
    <p:push dir="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CB7DB116-F823-4502-9871-E713AD20B19D}"/>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IDEAS – Step #5</a:t>
            </a:r>
          </a:p>
        </p:txBody>
      </p:sp>
      <p:sp>
        <p:nvSpPr>
          <p:cNvPr id="151555" name="Slide Number Placeholder 2">
            <a:extLst>
              <a:ext uri="{FF2B5EF4-FFF2-40B4-BE49-F238E27FC236}">
                <a16:creationId xmlns:a16="http://schemas.microsoft.com/office/drawing/2014/main" id="{2A62CA6F-272C-439A-AF78-16DD669DF38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5A68739-E28C-4FBD-AD05-7FB991759887}" type="slidenum">
              <a:rPr lang="en-US" altLang="en-US" smtClean="0"/>
              <a:pPr/>
              <a:t>67</a:t>
            </a:fld>
            <a:endParaRPr lang="en-US" altLang="en-US"/>
          </a:p>
        </p:txBody>
      </p:sp>
      <p:sp>
        <p:nvSpPr>
          <p:cNvPr id="151556" name="Shape 248">
            <a:extLst>
              <a:ext uri="{FF2B5EF4-FFF2-40B4-BE49-F238E27FC236}">
                <a16:creationId xmlns:a16="http://schemas.microsoft.com/office/drawing/2014/main" id="{47019C45-4FBD-45BB-94BB-87357DF849AA}"/>
              </a:ext>
            </a:extLst>
          </p:cNvPr>
          <p:cNvSpPr>
            <a:spLocks noChangeArrowheads="1"/>
          </p:cNvSpPr>
          <p:nvPr/>
        </p:nvSpPr>
        <p:spPr bwMode="auto">
          <a:xfrm>
            <a:off x="1155700" y="2306638"/>
            <a:ext cx="1874838" cy="1444625"/>
          </a:xfrm>
          <a:prstGeom prst="chevron">
            <a:avLst>
              <a:gd name="adj" fmla="val 25445"/>
            </a:avLst>
          </a:prstGeom>
          <a:solidFill>
            <a:srgbClr val="1D1D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b="1">
                <a:solidFill>
                  <a:schemeClr val="bg1"/>
                </a:solidFill>
                <a:latin typeface="Century Gothic" panose="020B0502020202020204" pitchFamily="34" charset="0"/>
                <a:sym typeface="Roboto" panose="02000000000000000000" pitchFamily="2" charset="0"/>
              </a:rPr>
              <a:t>Scrutinize</a:t>
            </a:r>
          </a:p>
        </p:txBody>
      </p:sp>
      <p:sp>
        <p:nvSpPr>
          <p:cNvPr id="5" name="TextBox 4">
            <a:extLst>
              <a:ext uri="{FF2B5EF4-FFF2-40B4-BE49-F238E27FC236}">
                <a16:creationId xmlns:a16="http://schemas.microsoft.com/office/drawing/2014/main" id="{AEE78D4C-6A01-48C7-9DAF-46231A132804}"/>
              </a:ext>
            </a:extLst>
          </p:cNvPr>
          <p:cNvSpPr txBox="1"/>
          <p:nvPr/>
        </p:nvSpPr>
        <p:spPr>
          <a:xfrm>
            <a:off x="1839913" y="1606550"/>
            <a:ext cx="500062" cy="647700"/>
          </a:xfrm>
          <a:prstGeom prst="rect">
            <a:avLst/>
          </a:prstGeom>
          <a:noFill/>
        </p:spPr>
        <p:txBody>
          <a:bodyPr wrap="none">
            <a:spAutoFit/>
          </a:bodyPr>
          <a:lstStyle/>
          <a:p>
            <a:pPr eaLnBrk="1" fontAlgn="auto" hangingPunct="1">
              <a:spcBef>
                <a:spcPts val="0"/>
              </a:spcBef>
              <a:spcAft>
                <a:spcPts val="0"/>
              </a:spcAft>
              <a:defRPr/>
            </a:pPr>
            <a:r>
              <a:rPr lang="en-IN" sz="3600" kern="0" dirty="0">
                <a:solidFill>
                  <a:srgbClr val="C32929"/>
                </a:solidFill>
                <a:effectLst>
                  <a:outerShdw blurRad="38100" dist="38100" dir="2700000" algn="tl">
                    <a:srgbClr val="000000">
                      <a:alpha val="43137"/>
                    </a:srgbClr>
                  </a:outerShdw>
                </a:effectLst>
                <a:latin typeface="Verdana" pitchFamily="34" charset="0"/>
                <a:ea typeface="Verdana" pitchFamily="34" charset="0"/>
                <a:cs typeface="Verdana" pitchFamily="34" charset="0"/>
                <a:sym typeface="Arial"/>
              </a:rPr>
              <a:t>S</a:t>
            </a:r>
          </a:p>
        </p:txBody>
      </p:sp>
      <p:sp>
        <p:nvSpPr>
          <p:cNvPr id="151558" name="TextBox 5">
            <a:extLst>
              <a:ext uri="{FF2B5EF4-FFF2-40B4-BE49-F238E27FC236}">
                <a16:creationId xmlns:a16="http://schemas.microsoft.com/office/drawing/2014/main" id="{17518518-69E3-4027-96B1-492D2E8E66E3}"/>
              </a:ext>
            </a:extLst>
          </p:cNvPr>
          <p:cNvSpPr txBox="1">
            <a:spLocks noChangeArrowheads="1"/>
          </p:cNvSpPr>
          <p:nvPr/>
        </p:nvSpPr>
        <p:spPr bwMode="auto">
          <a:xfrm>
            <a:off x="3554413" y="1930400"/>
            <a:ext cx="47529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Scrutinize the process and self correct as needed</a:t>
            </a:r>
          </a:p>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Plan and implement a pilot test of the chosen alternative</a:t>
            </a:r>
          </a:p>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Gather feedback from all affected parties</a:t>
            </a:r>
          </a:p>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Seek acceptance or consensus by all those affected</a:t>
            </a:r>
          </a:p>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Establish ongoing measures and monitoring</a:t>
            </a:r>
          </a:p>
          <a:p>
            <a:pPr eaLnBrk="1" hangingPunct="1">
              <a:spcAft>
                <a:spcPts val="600"/>
              </a:spcAft>
              <a:buClr>
                <a:srgbClr val="FF8700"/>
              </a:buClr>
              <a:buSzPct val="80000"/>
              <a:buFont typeface="Century Gothic" panose="020B0502020202020204" pitchFamily="34" charset="0"/>
              <a:buChar char="►"/>
            </a:pPr>
            <a:r>
              <a:rPr lang="en-US" altLang="en-US">
                <a:latin typeface="Century Gothic" panose="020B0502020202020204" pitchFamily="34" charset="0"/>
              </a:rPr>
              <a:t>Evaluate long-term results based on final solution</a:t>
            </a:r>
          </a:p>
        </p:txBody>
      </p:sp>
    </p:spTree>
  </p:cSld>
  <p:clrMapOvr>
    <a:masterClrMapping/>
  </p:clrMapOvr>
  <p:transition spd="slow">
    <p:push dir="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Shape 146">
            <a:extLst>
              <a:ext uri="{FF2B5EF4-FFF2-40B4-BE49-F238E27FC236}">
                <a16:creationId xmlns:a16="http://schemas.microsoft.com/office/drawing/2014/main" id="{20AADB66-B158-4304-A0F6-991C9C7942E6}"/>
              </a:ext>
            </a:extLst>
          </p:cNvPr>
          <p:cNvSpPr txBox="1">
            <a:spLocks noGrp="1"/>
          </p:cNvSpPr>
          <p:nvPr>
            <p:ph type="ctrTitle" idx="4294967295"/>
          </p:nvPr>
        </p:nvSpPr>
        <p:spPr>
          <a:xfrm>
            <a:off x="1776413" y="2649538"/>
            <a:ext cx="7367587" cy="1160462"/>
          </a:xfrm>
        </p:spPr>
        <p:txBody>
          <a:bodyPr/>
          <a:lstStyle/>
          <a:p>
            <a:pPr eaLnBrk="1" hangingPunct="1">
              <a:buClr>
                <a:srgbClr val="FFFFFF"/>
              </a:buClr>
              <a:buSzPts val="2400"/>
              <a:buFont typeface="Dosis" panose="020B0604020202020204" charset="0"/>
              <a:buNone/>
            </a:pPr>
            <a:r>
              <a:rPr lang="en-US" altLang="en-US" sz="6000">
                <a:solidFill>
                  <a:srgbClr val="C32929"/>
                </a:solidFill>
                <a:latin typeface="Verdana" panose="020B0604030504040204" pitchFamily="34" charset="0"/>
                <a:cs typeface="Arial" panose="020B0604020202020204" pitchFamily="34" charset="0"/>
                <a:sym typeface="Dosis" panose="020B0604020202020204" charset="0"/>
              </a:rPr>
              <a:t>Case Study</a:t>
            </a:r>
          </a:p>
        </p:txBody>
      </p:sp>
      <p:sp>
        <p:nvSpPr>
          <p:cNvPr id="152579" name="Shape 147">
            <a:extLst>
              <a:ext uri="{FF2B5EF4-FFF2-40B4-BE49-F238E27FC236}">
                <a16:creationId xmlns:a16="http://schemas.microsoft.com/office/drawing/2014/main" id="{4DAD2AB1-2F92-44FE-8795-541655438507}"/>
              </a:ext>
            </a:extLst>
          </p:cNvPr>
          <p:cNvSpPr txBox="1">
            <a:spLocks noGrp="1"/>
          </p:cNvSpPr>
          <p:nvPr>
            <p:ph type="subTitle" idx="4294967295"/>
          </p:nvPr>
        </p:nvSpPr>
        <p:spPr>
          <a:xfrm>
            <a:off x="0" y="3640138"/>
            <a:ext cx="5900738" cy="784225"/>
          </a:xfrm>
        </p:spPr>
        <p:txBody>
          <a:bodyPr/>
          <a:lstStyle/>
          <a:p>
            <a:pPr eaLnBrk="1" hangingPunct="1">
              <a:buClr>
                <a:srgbClr val="FF8700"/>
              </a:buClr>
              <a:buSzPts val="3000"/>
              <a:buFont typeface="Roboto" panose="02000000000000000000" pitchFamily="2" charset="0"/>
              <a:buNone/>
            </a:pPr>
            <a:r>
              <a:rPr lang="en-US" altLang="en-US" sz="2400">
                <a:solidFill>
                  <a:srgbClr val="222222"/>
                </a:solidFill>
                <a:cs typeface="Arial" panose="020B0604020202020204" pitchFamily="34" charset="0"/>
                <a:sym typeface="Roboto" panose="02000000000000000000" pitchFamily="2" charset="0"/>
              </a:rPr>
              <a:t> IDEAS</a:t>
            </a:r>
          </a:p>
        </p:txBody>
      </p:sp>
      <p:pic>
        <p:nvPicPr>
          <p:cNvPr id="152580" name="Picture 3">
            <a:extLst>
              <a:ext uri="{FF2B5EF4-FFF2-40B4-BE49-F238E27FC236}">
                <a16:creationId xmlns:a16="http://schemas.microsoft.com/office/drawing/2014/main" id="{6D68BCE5-6D45-4CB1-BFAE-709AA28E38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6888" y="349250"/>
            <a:ext cx="302577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Text Placeholder 2">
            <a:extLst>
              <a:ext uri="{FF2B5EF4-FFF2-40B4-BE49-F238E27FC236}">
                <a16:creationId xmlns:a16="http://schemas.microsoft.com/office/drawing/2014/main" id="{FCCC8CDB-50AD-41A7-880E-A0A8573F0DD4}"/>
              </a:ext>
            </a:extLst>
          </p:cNvPr>
          <p:cNvSpPr txBox="1">
            <a:spLocks noGrp="1"/>
          </p:cNvSpPr>
          <p:nvPr>
            <p:ph type="body" idx="1"/>
          </p:nvPr>
        </p:nvSpPr>
        <p:spPr>
          <a:xfrm>
            <a:off x="990600" y="885825"/>
            <a:ext cx="7342188" cy="3371850"/>
          </a:xfrm>
        </p:spPr>
        <p:txBody>
          <a:bodyPr/>
          <a:lstStyle/>
          <a:p>
            <a:pPr algn="ctr" eaLnBrk="1" hangingPunct="1">
              <a:spcBef>
                <a:spcPct val="0"/>
              </a:spcBef>
              <a:buClr>
                <a:srgbClr val="FF8700"/>
              </a:buClr>
              <a:buFont typeface="Roboto" panose="02000000000000000000" pitchFamily="2" charset="0"/>
              <a:buNone/>
            </a:pPr>
            <a:r>
              <a:rPr lang="en-US" altLang="en-US" sz="2800" dirty="0">
                <a:solidFill>
                  <a:srgbClr val="222222"/>
                </a:solidFill>
                <a:cs typeface="Arial" panose="020B0604020202020204" pitchFamily="34" charset="0"/>
                <a:sym typeface="Roboto" panose="02000000000000000000" pitchFamily="2" charset="0"/>
              </a:rPr>
              <a:t>Various kinds of biases or faulty thinking can impair our ability to think critically.</a:t>
            </a:r>
          </a:p>
          <a:p>
            <a:pPr algn="ctr" eaLnBrk="1" hangingPunct="1">
              <a:spcBef>
                <a:spcPct val="0"/>
              </a:spcBef>
              <a:buClr>
                <a:srgbClr val="FF8700"/>
              </a:buClr>
              <a:buFont typeface="Roboto" panose="02000000000000000000" pitchFamily="2" charset="0"/>
              <a:buNone/>
            </a:pPr>
            <a:endParaRPr lang="en-US" altLang="en-US" sz="2800" dirty="0">
              <a:solidFill>
                <a:srgbClr val="222222"/>
              </a:solidFill>
              <a:cs typeface="Arial" panose="020B0604020202020204" pitchFamily="34" charset="0"/>
              <a:sym typeface="Roboto" panose="02000000000000000000" pitchFamily="2" charset="0"/>
            </a:endParaRPr>
          </a:p>
          <a:p>
            <a:pPr algn="ctr" eaLnBrk="1" hangingPunct="1">
              <a:spcBef>
                <a:spcPct val="0"/>
              </a:spcBef>
              <a:buClr>
                <a:srgbClr val="FF8700"/>
              </a:buClr>
              <a:buFont typeface="Roboto" panose="02000000000000000000" pitchFamily="2" charset="0"/>
              <a:buNone/>
            </a:pPr>
            <a:r>
              <a:rPr lang="en-US" altLang="en-US" sz="2800" dirty="0">
                <a:solidFill>
                  <a:srgbClr val="222222"/>
                </a:solidFill>
                <a:cs typeface="Arial" panose="020B0604020202020204" pitchFamily="34" charset="0"/>
                <a:sym typeface="Roboto" panose="02000000000000000000" pitchFamily="2" charset="0"/>
              </a:rPr>
              <a:t>It is essential for leaders to have a healthy sense of professional skepticism and avoid biases.</a:t>
            </a:r>
          </a:p>
        </p:txBody>
      </p:sp>
      <p:sp>
        <p:nvSpPr>
          <p:cNvPr id="155651" name="Slide Number Placeholder 1">
            <a:extLst>
              <a:ext uri="{FF2B5EF4-FFF2-40B4-BE49-F238E27FC236}">
                <a16:creationId xmlns:a16="http://schemas.microsoft.com/office/drawing/2014/main" id="{485C9550-B43F-4FBA-B1DF-367A8555D990}"/>
              </a:ext>
            </a:extLst>
          </p:cNvPr>
          <p:cNvSpPr>
            <a:spLocks noGrp="1" noChangeArrowheads="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eaLnBrk="0" hangingPunct="0"/>
            <a:fld id="{846EE368-D8CD-41C0-8F02-4435CADDFACA}" type="slidenum">
              <a:rPr lang="en-US" altLang="en-US" b="0" smtClean="0"/>
              <a:pPr algn="l" eaLnBrk="0" hangingPunct="0"/>
              <a:t>69</a:t>
            </a:fld>
            <a:endParaRPr lang="en-US" altLang="en-US" b="0"/>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FF4F6FB-ABD9-437D-B21B-6B07F9CC566C}"/>
              </a:ext>
            </a:extLst>
          </p:cNvPr>
          <p:cNvSpPr txBox="1">
            <a:spLocks noGrp="1"/>
          </p:cNvSpPr>
          <p:nvPr>
            <p:ph type="title"/>
          </p:nvPr>
        </p:nvSpPr>
        <p:spPr/>
        <p:txBody>
          <a:bodyPr/>
          <a:lstStyle/>
          <a:p>
            <a:pPr eaLnBrk="1" hangingPunct="1">
              <a:spcBef>
                <a:spcPct val="0"/>
              </a:spcBef>
              <a:buClr>
                <a:srgbClr val="FFFFFF"/>
              </a:buClr>
              <a:buFont typeface="Dosis" charset="0"/>
              <a:buNone/>
              <a:defRPr/>
            </a:pPr>
            <a:r>
              <a:rPr lang="en-IN" altLang="en-US" sz="2400" b="1" dirty="0">
                <a:solidFill>
                  <a:srgbClr val="FF0000"/>
                </a:solidFill>
                <a:effectLst>
                  <a:outerShdw blurRad="38100" dist="38100" dir="2700000" algn="tl">
                    <a:srgbClr val="000000">
                      <a:alpha val="43137"/>
                    </a:srgbClr>
                  </a:outerShdw>
                </a:effectLst>
                <a:cs typeface="Arial" panose="020B0604020202020204" pitchFamily="34" charset="0"/>
                <a:sym typeface="Dosis" charset="0"/>
              </a:rPr>
              <a:t>Mintzberg’s Five P’s Of Strategy</a:t>
            </a:r>
          </a:p>
        </p:txBody>
      </p:sp>
      <p:sp>
        <p:nvSpPr>
          <p:cNvPr id="30723" name="Slide Number Placeholder 2">
            <a:extLst>
              <a:ext uri="{FF2B5EF4-FFF2-40B4-BE49-F238E27FC236}">
                <a16:creationId xmlns:a16="http://schemas.microsoft.com/office/drawing/2014/main" id="{A6CB4ABC-CD06-4D43-BCB5-392B1BA4777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A7ED062-6CE7-46FA-8A4B-BE5DBC694584}" type="slidenum">
              <a:rPr lang="en-US" altLang="en-US" smtClean="0"/>
              <a:pPr/>
              <a:t>7</a:t>
            </a:fld>
            <a:endParaRPr lang="en-US" altLang="en-US"/>
          </a:p>
        </p:txBody>
      </p:sp>
      <p:sp>
        <p:nvSpPr>
          <p:cNvPr id="4" name="Rectangle 3">
            <a:extLst>
              <a:ext uri="{FF2B5EF4-FFF2-40B4-BE49-F238E27FC236}">
                <a16:creationId xmlns:a16="http://schemas.microsoft.com/office/drawing/2014/main" id="{091F4D26-8898-4E32-867B-60CCEC6182E9}"/>
              </a:ext>
            </a:extLst>
          </p:cNvPr>
          <p:cNvSpPr/>
          <p:nvPr/>
        </p:nvSpPr>
        <p:spPr>
          <a:xfrm>
            <a:off x="693738" y="1882775"/>
            <a:ext cx="2551112" cy="884238"/>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200" b="1" kern="0" dirty="0">
                <a:solidFill>
                  <a:schemeClr val="tx1"/>
                </a:solidFill>
                <a:latin typeface="Century Gothic" pitchFamily="34" charset="0"/>
                <a:sym typeface="Arial"/>
              </a:rPr>
              <a:t>Planning is an essential part of the strategy formulation process. </a:t>
            </a:r>
          </a:p>
          <a:p>
            <a:pPr algn="ctr" eaLnBrk="1" fontAlgn="auto" hangingPunct="1">
              <a:spcBef>
                <a:spcPts val="0"/>
              </a:spcBef>
              <a:spcAft>
                <a:spcPts val="0"/>
              </a:spcAft>
              <a:defRPr/>
            </a:pPr>
            <a:r>
              <a:rPr lang="en-IN" sz="1200" b="1" kern="0" dirty="0">
                <a:solidFill>
                  <a:schemeClr val="tx1"/>
                </a:solidFill>
                <a:latin typeface="Century Gothic" pitchFamily="34" charset="0"/>
                <a:sym typeface="Arial"/>
              </a:rPr>
              <a:t>“how do I get there?”</a:t>
            </a:r>
          </a:p>
        </p:txBody>
      </p:sp>
      <p:sp>
        <p:nvSpPr>
          <p:cNvPr id="5" name="Rectangle 4">
            <a:extLst>
              <a:ext uri="{FF2B5EF4-FFF2-40B4-BE49-F238E27FC236}">
                <a16:creationId xmlns:a16="http://schemas.microsoft.com/office/drawing/2014/main" id="{5E848D84-1120-4907-A9FD-C44247812357}"/>
              </a:ext>
            </a:extLst>
          </p:cNvPr>
          <p:cNvSpPr/>
          <p:nvPr/>
        </p:nvSpPr>
        <p:spPr>
          <a:xfrm>
            <a:off x="3443288" y="1882775"/>
            <a:ext cx="2551112" cy="884238"/>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200" b="1" kern="0" dirty="0">
                <a:solidFill>
                  <a:schemeClr val="tx1"/>
                </a:solidFill>
                <a:latin typeface="Century Gothic" pitchFamily="34" charset="0"/>
                <a:sym typeface="Arial"/>
              </a:rPr>
              <a:t>A manoeuvre intended to outwit a competitor. Getting the better of competitor</a:t>
            </a:r>
          </a:p>
        </p:txBody>
      </p:sp>
      <p:sp>
        <p:nvSpPr>
          <p:cNvPr id="6" name="Rectangle 5">
            <a:extLst>
              <a:ext uri="{FF2B5EF4-FFF2-40B4-BE49-F238E27FC236}">
                <a16:creationId xmlns:a16="http://schemas.microsoft.com/office/drawing/2014/main" id="{C1DE6F8E-9098-410F-B704-B0D36B771B44}"/>
              </a:ext>
            </a:extLst>
          </p:cNvPr>
          <p:cNvSpPr/>
          <p:nvPr/>
        </p:nvSpPr>
        <p:spPr>
          <a:xfrm>
            <a:off x="6162675" y="1882775"/>
            <a:ext cx="2551113" cy="884238"/>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200" b="1" kern="0" dirty="0">
                <a:solidFill>
                  <a:schemeClr val="tx1"/>
                </a:solidFill>
                <a:latin typeface="Century Gothic" pitchFamily="34" charset="0"/>
                <a:sym typeface="Arial"/>
              </a:rPr>
              <a:t>In consistent actions over time. Sometimes, however, strategy emerges from past organizational behaviour</a:t>
            </a:r>
          </a:p>
        </p:txBody>
      </p:sp>
      <p:sp>
        <p:nvSpPr>
          <p:cNvPr id="7" name="Rectangle 6">
            <a:extLst>
              <a:ext uri="{FF2B5EF4-FFF2-40B4-BE49-F238E27FC236}">
                <a16:creationId xmlns:a16="http://schemas.microsoft.com/office/drawing/2014/main" id="{864B7FB2-CCC9-45BA-8214-61A2955DA043}"/>
              </a:ext>
            </a:extLst>
          </p:cNvPr>
          <p:cNvSpPr/>
          <p:nvPr/>
        </p:nvSpPr>
        <p:spPr>
          <a:xfrm>
            <a:off x="2038350" y="3351213"/>
            <a:ext cx="2551113" cy="885825"/>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200" b="1" kern="0" dirty="0">
                <a:solidFill>
                  <a:schemeClr val="tx1"/>
                </a:solidFill>
                <a:latin typeface="Century Gothic" pitchFamily="34" charset="0"/>
                <a:sym typeface="Arial"/>
              </a:rPr>
              <a:t>It reflects the decision of the firm to offer particular products or services in particular markets</a:t>
            </a:r>
          </a:p>
        </p:txBody>
      </p:sp>
      <p:sp>
        <p:nvSpPr>
          <p:cNvPr id="8" name="Rectangle 7">
            <a:extLst>
              <a:ext uri="{FF2B5EF4-FFF2-40B4-BE49-F238E27FC236}">
                <a16:creationId xmlns:a16="http://schemas.microsoft.com/office/drawing/2014/main" id="{CBCD2912-14E1-4F09-91E7-1BCA0F18F7B4}"/>
              </a:ext>
            </a:extLst>
          </p:cNvPr>
          <p:cNvSpPr/>
          <p:nvPr/>
        </p:nvSpPr>
        <p:spPr>
          <a:xfrm>
            <a:off x="4797425" y="3351213"/>
            <a:ext cx="2551113" cy="885825"/>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200" b="1" kern="0" dirty="0">
                <a:solidFill>
                  <a:schemeClr val="tx1"/>
                </a:solidFill>
                <a:latin typeface="Century Gothic" pitchFamily="34" charset="0"/>
                <a:sym typeface="Arial"/>
              </a:rPr>
              <a:t>A vision and direction, a view of what the company or organization is to become. </a:t>
            </a:r>
          </a:p>
        </p:txBody>
      </p:sp>
      <p:sp>
        <p:nvSpPr>
          <p:cNvPr id="9" name="Rectangle 8">
            <a:extLst>
              <a:ext uri="{FF2B5EF4-FFF2-40B4-BE49-F238E27FC236}">
                <a16:creationId xmlns:a16="http://schemas.microsoft.com/office/drawing/2014/main" id="{91BC7F15-21E3-40B1-B239-D7C96F0175E2}"/>
              </a:ext>
            </a:extLst>
          </p:cNvPr>
          <p:cNvSpPr/>
          <p:nvPr/>
        </p:nvSpPr>
        <p:spPr>
          <a:xfrm>
            <a:off x="693738" y="1452563"/>
            <a:ext cx="2551112" cy="430212"/>
          </a:xfrm>
          <a:prstGeom prst="rect">
            <a:avLst/>
          </a:prstGeom>
          <a:solidFill>
            <a:srgbClr val="DB575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800" b="1" kern="0" dirty="0">
                <a:solidFill>
                  <a:schemeClr val="bg1"/>
                </a:solidFill>
                <a:latin typeface="Century Gothic" pitchFamily="34" charset="0"/>
                <a:sym typeface="Arial"/>
              </a:rPr>
              <a:t>Plan</a:t>
            </a:r>
            <a:endParaRPr lang="en-IN" b="1" kern="0" dirty="0">
              <a:solidFill>
                <a:schemeClr val="bg1"/>
              </a:solidFill>
              <a:latin typeface="Century Gothic" pitchFamily="34" charset="0"/>
              <a:sym typeface="Arial"/>
            </a:endParaRPr>
          </a:p>
        </p:txBody>
      </p:sp>
      <p:sp>
        <p:nvSpPr>
          <p:cNvPr id="12" name="Rectangle 11">
            <a:extLst>
              <a:ext uri="{FF2B5EF4-FFF2-40B4-BE49-F238E27FC236}">
                <a16:creationId xmlns:a16="http://schemas.microsoft.com/office/drawing/2014/main" id="{D04EA367-8FFD-4EA8-BA4B-DA642C41067A}"/>
              </a:ext>
            </a:extLst>
          </p:cNvPr>
          <p:cNvSpPr/>
          <p:nvPr/>
        </p:nvSpPr>
        <p:spPr>
          <a:xfrm>
            <a:off x="3443288" y="1452563"/>
            <a:ext cx="2551112" cy="430212"/>
          </a:xfrm>
          <a:prstGeom prst="rect">
            <a:avLst/>
          </a:prstGeom>
          <a:solidFill>
            <a:srgbClr val="DB575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800" b="1" kern="0" dirty="0">
                <a:solidFill>
                  <a:schemeClr val="bg1"/>
                </a:solidFill>
                <a:latin typeface="Century Gothic" pitchFamily="34" charset="0"/>
                <a:sym typeface="Arial"/>
              </a:rPr>
              <a:t>Ploy</a:t>
            </a:r>
            <a:endParaRPr lang="en-IN" b="1" kern="0" dirty="0">
              <a:solidFill>
                <a:schemeClr val="bg1"/>
              </a:solidFill>
              <a:latin typeface="Century Gothic" pitchFamily="34" charset="0"/>
              <a:sym typeface="Arial"/>
            </a:endParaRPr>
          </a:p>
        </p:txBody>
      </p:sp>
      <p:sp>
        <p:nvSpPr>
          <p:cNvPr id="13" name="Rectangle 12">
            <a:extLst>
              <a:ext uri="{FF2B5EF4-FFF2-40B4-BE49-F238E27FC236}">
                <a16:creationId xmlns:a16="http://schemas.microsoft.com/office/drawing/2014/main" id="{19DEB6D1-362E-49D3-9BE9-8A800D83BD63}"/>
              </a:ext>
            </a:extLst>
          </p:cNvPr>
          <p:cNvSpPr/>
          <p:nvPr/>
        </p:nvSpPr>
        <p:spPr>
          <a:xfrm>
            <a:off x="6162675" y="1452563"/>
            <a:ext cx="2551113" cy="430212"/>
          </a:xfrm>
          <a:prstGeom prst="rect">
            <a:avLst/>
          </a:prstGeom>
          <a:solidFill>
            <a:srgbClr val="DB575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800" b="1" kern="0" dirty="0">
                <a:solidFill>
                  <a:schemeClr val="bg1"/>
                </a:solidFill>
                <a:latin typeface="Century Gothic" pitchFamily="34" charset="0"/>
                <a:sym typeface="Arial"/>
              </a:rPr>
              <a:t>Pattern</a:t>
            </a:r>
            <a:endParaRPr lang="en-IN" b="1" kern="0" dirty="0">
              <a:solidFill>
                <a:schemeClr val="bg1"/>
              </a:solidFill>
              <a:latin typeface="Century Gothic" pitchFamily="34" charset="0"/>
              <a:sym typeface="Arial"/>
            </a:endParaRPr>
          </a:p>
        </p:txBody>
      </p:sp>
      <p:sp>
        <p:nvSpPr>
          <p:cNvPr id="14" name="Rectangle 13">
            <a:extLst>
              <a:ext uri="{FF2B5EF4-FFF2-40B4-BE49-F238E27FC236}">
                <a16:creationId xmlns:a16="http://schemas.microsoft.com/office/drawing/2014/main" id="{357AAB13-3A22-4FA0-B017-72597D1B60B9}"/>
              </a:ext>
            </a:extLst>
          </p:cNvPr>
          <p:cNvSpPr/>
          <p:nvPr/>
        </p:nvSpPr>
        <p:spPr>
          <a:xfrm>
            <a:off x="2038350" y="2919413"/>
            <a:ext cx="2551113" cy="431800"/>
          </a:xfrm>
          <a:prstGeom prst="rect">
            <a:avLst/>
          </a:prstGeom>
          <a:solidFill>
            <a:srgbClr val="DB575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800" b="1" kern="0" dirty="0">
                <a:solidFill>
                  <a:schemeClr val="bg1"/>
                </a:solidFill>
                <a:latin typeface="Century Gothic" pitchFamily="34" charset="0"/>
                <a:sym typeface="Arial"/>
              </a:rPr>
              <a:t>Position</a:t>
            </a:r>
            <a:endParaRPr lang="en-IN" b="1" kern="0" dirty="0">
              <a:solidFill>
                <a:schemeClr val="bg1"/>
              </a:solidFill>
              <a:latin typeface="Century Gothic" pitchFamily="34" charset="0"/>
              <a:sym typeface="Arial"/>
            </a:endParaRPr>
          </a:p>
        </p:txBody>
      </p:sp>
      <p:sp>
        <p:nvSpPr>
          <p:cNvPr id="15" name="Rectangle 14">
            <a:extLst>
              <a:ext uri="{FF2B5EF4-FFF2-40B4-BE49-F238E27FC236}">
                <a16:creationId xmlns:a16="http://schemas.microsoft.com/office/drawing/2014/main" id="{BE24255B-DDB1-49CB-A39B-19507C575715}"/>
              </a:ext>
            </a:extLst>
          </p:cNvPr>
          <p:cNvSpPr/>
          <p:nvPr/>
        </p:nvSpPr>
        <p:spPr>
          <a:xfrm>
            <a:off x="4797425" y="2927350"/>
            <a:ext cx="2551113" cy="431800"/>
          </a:xfrm>
          <a:prstGeom prst="rect">
            <a:avLst/>
          </a:prstGeom>
          <a:solidFill>
            <a:srgbClr val="DB575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800" b="1" kern="0" dirty="0">
                <a:solidFill>
                  <a:schemeClr val="bg1"/>
                </a:solidFill>
                <a:latin typeface="Century Gothic" pitchFamily="34" charset="0"/>
                <a:sym typeface="Arial"/>
              </a:rPr>
              <a:t>Perspective</a:t>
            </a:r>
            <a:endParaRPr lang="en-IN" b="1" kern="0" dirty="0">
              <a:solidFill>
                <a:schemeClr val="bg1"/>
              </a:solidFill>
              <a:latin typeface="Century Gothic" pitchFamily="34" charset="0"/>
              <a:sym typeface="Aria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500"/>
                                        <p:tgtEl>
                                          <p:spTgt spid="5">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fade">
                                      <p:cBhvr>
                                        <p:cTn id="25" dur="500"/>
                                        <p:tgtEl>
                                          <p:spTgt spid="6">
                                            <p:bg/>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500"/>
                                        <p:tgtEl>
                                          <p:spTgt spid="7">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bg/>
                                          </p:spTgt>
                                        </p:tgtEl>
                                        <p:attrNameLst>
                                          <p:attrName>style.visibility</p:attrName>
                                        </p:attrNameLst>
                                      </p:cBhvr>
                                      <p:to>
                                        <p:strVal val="visible"/>
                                      </p:to>
                                    </p:set>
                                    <p:animEffect transition="in" filter="fade">
                                      <p:cBhvr>
                                        <p:cTn id="41" dur="500"/>
                                        <p:tgtEl>
                                          <p:spTgt spid="8">
                                            <p:bg/>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build="p" animBg="1"/>
      <p:bldP spid="6" grpId="0" build="p" animBg="1"/>
      <p:bldP spid="7" grpId="0" build="p" animBg="1"/>
      <p:bldP spid="8"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AutoShape 64">
            <a:extLst>
              <a:ext uri="{FF2B5EF4-FFF2-40B4-BE49-F238E27FC236}">
                <a16:creationId xmlns:a16="http://schemas.microsoft.com/office/drawing/2014/main" id="{6472C3AA-270B-480C-800B-E1F987CECA5D}"/>
              </a:ext>
            </a:extLst>
          </p:cNvPr>
          <p:cNvSpPr>
            <a:spLocks noChangeArrowheads="1"/>
          </p:cNvSpPr>
          <p:nvPr/>
        </p:nvSpPr>
        <p:spPr bwMode="gray">
          <a:xfrm>
            <a:off x="1082675" y="201613"/>
            <a:ext cx="4648200" cy="4572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800" b="1">
                <a:solidFill>
                  <a:schemeClr val="tx1"/>
                </a:solidFill>
                <a:latin typeface="Verdana" panose="020B0604030504040204" pitchFamily="34" charset="0"/>
              </a:rPr>
              <a:t>Factors Affecting Critical Thinking</a:t>
            </a:r>
            <a:endParaRPr lang="en-US" altLang="en-US" sz="2800">
              <a:solidFill>
                <a:schemeClr val="tx1"/>
              </a:solidFill>
              <a:latin typeface="Verdana" panose="020B0604030504040204" pitchFamily="34" charset="0"/>
            </a:endParaRPr>
          </a:p>
        </p:txBody>
      </p:sp>
      <p:grpSp>
        <p:nvGrpSpPr>
          <p:cNvPr id="2" name="Group 2">
            <a:extLst>
              <a:ext uri="{FF2B5EF4-FFF2-40B4-BE49-F238E27FC236}">
                <a16:creationId xmlns:a16="http://schemas.microsoft.com/office/drawing/2014/main" id="{448733AF-058C-4C0D-8273-648FAF594FB4}"/>
              </a:ext>
            </a:extLst>
          </p:cNvPr>
          <p:cNvGrpSpPr/>
          <p:nvPr/>
        </p:nvGrpSpPr>
        <p:grpSpPr>
          <a:xfrm>
            <a:off x="4044363" y="972991"/>
            <a:ext cx="660188" cy="1471007"/>
            <a:chOff x="392113" y="419100"/>
            <a:chExt cx="1090613" cy="3240088"/>
          </a:xfr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effectLst/>
        </p:grpSpPr>
        <p:sp>
          <p:nvSpPr>
            <p:cNvPr id="4" name="Oval 6">
              <a:extLst>
                <a:ext uri="{FF2B5EF4-FFF2-40B4-BE49-F238E27FC236}">
                  <a16:creationId xmlns:a16="http://schemas.microsoft.com/office/drawing/2014/main" id="{D3331AA9-F277-451D-8DAA-F7CBA5BD5167}"/>
                </a:ext>
              </a:extLst>
            </p:cNvPr>
            <p:cNvSpPr>
              <a:spLocks noChangeArrowheads="1"/>
            </p:cNvSpPr>
            <p:nvPr/>
          </p:nvSpPr>
          <p:spPr bwMode="auto">
            <a:xfrm>
              <a:off x="684213" y="419100"/>
              <a:ext cx="492125" cy="490538"/>
            </a:xfrm>
            <a:prstGeom prst="ellipse">
              <a:avLst/>
            </a:pr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sp>
          <p:nvSpPr>
            <p:cNvPr id="5" name="Freeform 7">
              <a:extLst>
                <a:ext uri="{FF2B5EF4-FFF2-40B4-BE49-F238E27FC236}">
                  <a16:creationId xmlns:a16="http://schemas.microsoft.com/office/drawing/2014/main" id="{8194B3AD-E024-4232-88A1-4FA284E847BC}"/>
                </a:ext>
              </a:extLst>
            </p:cNvPr>
            <p:cNvSpPr>
              <a:spLocks/>
            </p:cNvSpPr>
            <p:nvPr/>
          </p:nvSpPr>
          <p:spPr bwMode="auto">
            <a:xfrm>
              <a:off x="392113" y="977900"/>
              <a:ext cx="1090613" cy="2681288"/>
            </a:xfrm>
            <a:custGeom>
              <a:avLst/>
              <a:gdLst/>
              <a:ahLst/>
              <a:cxnLst>
                <a:cxn ang="0">
                  <a:pos x="291" y="48"/>
                </a:cxn>
                <a:cxn ang="0">
                  <a:pos x="243" y="1"/>
                </a:cxn>
                <a:cxn ang="0">
                  <a:pos x="243" y="0"/>
                </a:cxn>
                <a:cxn ang="0">
                  <a:pos x="46" y="0"/>
                </a:cxn>
                <a:cxn ang="0">
                  <a:pos x="46" y="1"/>
                </a:cxn>
                <a:cxn ang="0">
                  <a:pos x="0" y="48"/>
                </a:cxn>
                <a:cxn ang="0">
                  <a:pos x="0" y="48"/>
                </a:cxn>
                <a:cxn ang="0">
                  <a:pos x="0" y="347"/>
                </a:cxn>
                <a:cxn ang="0">
                  <a:pos x="28" y="375"/>
                </a:cxn>
                <a:cxn ang="0">
                  <a:pos x="56" y="347"/>
                </a:cxn>
                <a:cxn ang="0">
                  <a:pos x="56" y="103"/>
                </a:cxn>
                <a:cxn ang="0">
                  <a:pos x="62" y="102"/>
                </a:cxn>
                <a:cxn ang="0">
                  <a:pos x="69" y="102"/>
                </a:cxn>
                <a:cxn ang="0">
                  <a:pos x="69" y="319"/>
                </a:cxn>
                <a:cxn ang="0">
                  <a:pos x="69" y="336"/>
                </a:cxn>
                <a:cxn ang="0">
                  <a:pos x="69" y="680"/>
                </a:cxn>
                <a:cxn ang="0">
                  <a:pos x="104" y="715"/>
                </a:cxn>
                <a:cxn ang="0">
                  <a:pos x="139" y="680"/>
                </a:cxn>
                <a:cxn ang="0">
                  <a:pos x="139" y="336"/>
                </a:cxn>
                <a:cxn ang="0">
                  <a:pos x="152" y="336"/>
                </a:cxn>
                <a:cxn ang="0">
                  <a:pos x="152" y="680"/>
                </a:cxn>
                <a:cxn ang="0">
                  <a:pos x="187" y="715"/>
                </a:cxn>
                <a:cxn ang="0">
                  <a:pos x="222" y="680"/>
                </a:cxn>
                <a:cxn ang="0">
                  <a:pos x="222" y="336"/>
                </a:cxn>
                <a:cxn ang="0">
                  <a:pos x="222" y="319"/>
                </a:cxn>
                <a:cxn ang="0">
                  <a:pos x="222" y="102"/>
                </a:cxn>
                <a:cxn ang="0">
                  <a:pos x="229" y="102"/>
                </a:cxn>
                <a:cxn ang="0">
                  <a:pos x="235" y="103"/>
                </a:cxn>
                <a:cxn ang="0">
                  <a:pos x="235" y="347"/>
                </a:cxn>
                <a:cxn ang="0">
                  <a:pos x="263" y="375"/>
                </a:cxn>
                <a:cxn ang="0">
                  <a:pos x="291" y="347"/>
                </a:cxn>
                <a:cxn ang="0">
                  <a:pos x="291" y="48"/>
                </a:cxn>
              </a:cxnLst>
              <a:rect l="0" t="0" r="r" b="b"/>
              <a:pathLst>
                <a:path w="291" h="715">
                  <a:moveTo>
                    <a:pt x="291" y="48"/>
                  </a:moveTo>
                  <a:cubicBezTo>
                    <a:pt x="289" y="23"/>
                    <a:pt x="269" y="2"/>
                    <a:pt x="243" y="1"/>
                  </a:cubicBezTo>
                  <a:cubicBezTo>
                    <a:pt x="243" y="0"/>
                    <a:pt x="243" y="0"/>
                    <a:pt x="243" y="0"/>
                  </a:cubicBezTo>
                  <a:cubicBezTo>
                    <a:pt x="46" y="0"/>
                    <a:pt x="46" y="0"/>
                    <a:pt x="46" y="0"/>
                  </a:cubicBezTo>
                  <a:cubicBezTo>
                    <a:pt x="46" y="1"/>
                    <a:pt x="46" y="1"/>
                    <a:pt x="46" y="1"/>
                  </a:cubicBezTo>
                  <a:cubicBezTo>
                    <a:pt x="21" y="3"/>
                    <a:pt x="2" y="23"/>
                    <a:pt x="0" y="48"/>
                  </a:cubicBezTo>
                  <a:cubicBezTo>
                    <a:pt x="0" y="48"/>
                    <a:pt x="0" y="48"/>
                    <a:pt x="0" y="48"/>
                  </a:cubicBezTo>
                  <a:cubicBezTo>
                    <a:pt x="0" y="347"/>
                    <a:pt x="0" y="347"/>
                    <a:pt x="0" y="347"/>
                  </a:cubicBezTo>
                  <a:cubicBezTo>
                    <a:pt x="0" y="363"/>
                    <a:pt x="13" y="375"/>
                    <a:pt x="28" y="375"/>
                  </a:cubicBezTo>
                  <a:cubicBezTo>
                    <a:pt x="44" y="375"/>
                    <a:pt x="56" y="363"/>
                    <a:pt x="56" y="347"/>
                  </a:cubicBezTo>
                  <a:cubicBezTo>
                    <a:pt x="56" y="103"/>
                    <a:pt x="56" y="103"/>
                    <a:pt x="56" y="103"/>
                  </a:cubicBezTo>
                  <a:cubicBezTo>
                    <a:pt x="58" y="103"/>
                    <a:pt x="60" y="103"/>
                    <a:pt x="62" y="102"/>
                  </a:cubicBezTo>
                  <a:cubicBezTo>
                    <a:pt x="69" y="102"/>
                    <a:pt x="69" y="102"/>
                    <a:pt x="69" y="102"/>
                  </a:cubicBezTo>
                  <a:cubicBezTo>
                    <a:pt x="69" y="319"/>
                    <a:pt x="69" y="319"/>
                    <a:pt x="69" y="319"/>
                  </a:cubicBezTo>
                  <a:cubicBezTo>
                    <a:pt x="69" y="336"/>
                    <a:pt x="69" y="336"/>
                    <a:pt x="69" y="336"/>
                  </a:cubicBezTo>
                  <a:cubicBezTo>
                    <a:pt x="69" y="680"/>
                    <a:pt x="69" y="680"/>
                    <a:pt x="69" y="680"/>
                  </a:cubicBezTo>
                  <a:cubicBezTo>
                    <a:pt x="69" y="700"/>
                    <a:pt x="85" y="715"/>
                    <a:pt x="104" y="715"/>
                  </a:cubicBezTo>
                  <a:cubicBezTo>
                    <a:pt x="123" y="715"/>
                    <a:pt x="139" y="700"/>
                    <a:pt x="139" y="680"/>
                  </a:cubicBezTo>
                  <a:cubicBezTo>
                    <a:pt x="139" y="336"/>
                    <a:pt x="139" y="336"/>
                    <a:pt x="139" y="336"/>
                  </a:cubicBezTo>
                  <a:cubicBezTo>
                    <a:pt x="152" y="336"/>
                    <a:pt x="152" y="336"/>
                    <a:pt x="152" y="336"/>
                  </a:cubicBezTo>
                  <a:cubicBezTo>
                    <a:pt x="152" y="680"/>
                    <a:pt x="152" y="680"/>
                    <a:pt x="152" y="680"/>
                  </a:cubicBezTo>
                  <a:cubicBezTo>
                    <a:pt x="152" y="700"/>
                    <a:pt x="168" y="715"/>
                    <a:pt x="187" y="715"/>
                  </a:cubicBezTo>
                  <a:cubicBezTo>
                    <a:pt x="206" y="715"/>
                    <a:pt x="222" y="700"/>
                    <a:pt x="222" y="680"/>
                  </a:cubicBezTo>
                  <a:cubicBezTo>
                    <a:pt x="222" y="336"/>
                    <a:pt x="222" y="336"/>
                    <a:pt x="222" y="336"/>
                  </a:cubicBezTo>
                  <a:cubicBezTo>
                    <a:pt x="222" y="319"/>
                    <a:pt x="222" y="319"/>
                    <a:pt x="222" y="319"/>
                  </a:cubicBezTo>
                  <a:cubicBezTo>
                    <a:pt x="222" y="102"/>
                    <a:pt x="222" y="102"/>
                    <a:pt x="222" y="102"/>
                  </a:cubicBezTo>
                  <a:cubicBezTo>
                    <a:pt x="229" y="102"/>
                    <a:pt x="229" y="102"/>
                    <a:pt x="229" y="102"/>
                  </a:cubicBezTo>
                  <a:cubicBezTo>
                    <a:pt x="231" y="103"/>
                    <a:pt x="233" y="103"/>
                    <a:pt x="235" y="103"/>
                  </a:cubicBezTo>
                  <a:cubicBezTo>
                    <a:pt x="235" y="347"/>
                    <a:pt x="235" y="347"/>
                    <a:pt x="235" y="347"/>
                  </a:cubicBezTo>
                  <a:cubicBezTo>
                    <a:pt x="235" y="363"/>
                    <a:pt x="248" y="375"/>
                    <a:pt x="263" y="375"/>
                  </a:cubicBezTo>
                  <a:cubicBezTo>
                    <a:pt x="279" y="375"/>
                    <a:pt x="291" y="363"/>
                    <a:pt x="291" y="347"/>
                  </a:cubicBezTo>
                  <a:cubicBezTo>
                    <a:pt x="291" y="48"/>
                    <a:pt x="291" y="48"/>
                    <a:pt x="291" y="48"/>
                  </a:cubicBezTo>
                  <a:close/>
                </a:path>
              </a:pathLst>
            </a:cu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grpSp>
      <p:grpSp>
        <p:nvGrpSpPr>
          <p:cNvPr id="3" name="Group 5">
            <a:extLst>
              <a:ext uri="{FF2B5EF4-FFF2-40B4-BE49-F238E27FC236}">
                <a16:creationId xmlns:a16="http://schemas.microsoft.com/office/drawing/2014/main" id="{1F83A916-1885-4B51-AAAC-3F0757840A16}"/>
              </a:ext>
            </a:extLst>
          </p:cNvPr>
          <p:cNvGrpSpPr/>
          <p:nvPr/>
        </p:nvGrpSpPr>
        <p:grpSpPr>
          <a:xfrm flipV="1">
            <a:off x="4025213" y="3215293"/>
            <a:ext cx="660188" cy="1471007"/>
            <a:chOff x="392113" y="419100"/>
            <a:chExt cx="1090613" cy="3240088"/>
          </a:xfr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effectLst/>
        </p:grpSpPr>
        <p:sp>
          <p:nvSpPr>
            <p:cNvPr id="7" name="Oval 6">
              <a:extLst>
                <a:ext uri="{FF2B5EF4-FFF2-40B4-BE49-F238E27FC236}">
                  <a16:creationId xmlns:a16="http://schemas.microsoft.com/office/drawing/2014/main" id="{F3510926-4C1E-48F8-B034-1AD7A707723E}"/>
                </a:ext>
              </a:extLst>
            </p:cNvPr>
            <p:cNvSpPr>
              <a:spLocks noChangeArrowheads="1"/>
            </p:cNvSpPr>
            <p:nvPr/>
          </p:nvSpPr>
          <p:spPr bwMode="auto">
            <a:xfrm>
              <a:off x="684213" y="419100"/>
              <a:ext cx="492125" cy="490538"/>
            </a:xfrm>
            <a:prstGeom prst="ellipse">
              <a:avLst/>
            </a:pr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sp>
          <p:nvSpPr>
            <p:cNvPr id="8" name="Freeform 7">
              <a:extLst>
                <a:ext uri="{FF2B5EF4-FFF2-40B4-BE49-F238E27FC236}">
                  <a16:creationId xmlns:a16="http://schemas.microsoft.com/office/drawing/2014/main" id="{C85C1BB1-70C5-4298-9894-35E6EF32F79C}"/>
                </a:ext>
              </a:extLst>
            </p:cNvPr>
            <p:cNvSpPr>
              <a:spLocks/>
            </p:cNvSpPr>
            <p:nvPr/>
          </p:nvSpPr>
          <p:spPr bwMode="auto">
            <a:xfrm>
              <a:off x="392113" y="977900"/>
              <a:ext cx="1090613" cy="2681288"/>
            </a:xfrm>
            <a:custGeom>
              <a:avLst/>
              <a:gdLst/>
              <a:ahLst/>
              <a:cxnLst>
                <a:cxn ang="0">
                  <a:pos x="291" y="48"/>
                </a:cxn>
                <a:cxn ang="0">
                  <a:pos x="243" y="1"/>
                </a:cxn>
                <a:cxn ang="0">
                  <a:pos x="243" y="0"/>
                </a:cxn>
                <a:cxn ang="0">
                  <a:pos x="46" y="0"/>
                </a:cxn>
                <a:cxn ang="0">
                  <a:pos x="46" y="1"/>
                </a:cxn>
                <a:cxn ang="0">
                  <a:pos x="0" y="48"/>
                </a:cxn>
                <a:cxn ang="0">
                  <a:pos x="0" y="48"/>
                </a:cxn>
                <a:cxn ang="0">
                  <a:pos x="0" y="347"/>
                </a:cxn>
                <a:cxn ang="0">
                  <a:pos x="28" y="375"/>
                </a:cxn>
                <a:cxn ang="0">
                  <a:pos x="56" y="347"/>
                </a:cxn>
                <a:cxn ang="0">
                  <a:pos x="56" y="103"/>
                </a:cxn>
                <a:cxn ang="0">
                  <a:pos x="62" y="102"/>
                </a:cxn>
                <a:cxn ang="0">
                  <a:pos x="69" y="102"/>
                </a:cxn>
                <a:cxn ang="0">
                  <a:pos x="69" y="319"/>
                </a:cxn>
                <a:cxn ang="0">
                  <a:pos x="69" y="336"/>
                </a:cxn>
                <a:cxn ang="0">
                  <a:pos x="69" y="680"/>
                </a:cxn>
                <a:cxn ang="0">
                  <a:pos x="104" y="715"/>
                </a:cxn>
                <a:cxn ang="0">
                  <a:pos x="139" y="680"/>
                </a:cxn>
                <a:cxn ang="0">
                  <a:pos x="139" y="336"/>
                </a:cxn>
                <a:cxn ang="0">
                  <a:pos x="152" y="336"/>
                </a:cxn>
                <a:cxn ang="0">
                  <a:pos x="152" y="680"/>
                </a:cxn>
                <a:cxn ang="0">
                  <a:pos x="187" y="715"/>
                </a:cxn>
                <a:cxn ang="0">
                  <a:pos x="222" y="680"/>
                </a:cxn>
                <a:cxn ang="0">
                  <a:pos x="222" y="336"/>
                </a:cxn>
                <a:cxn ang="0">
                  <a:pos x="222" y="319"/>
                </a:cxn>
                <a:cxn ang="0">
                  <a:pos x="222" y="102"/>
                </a:cxn>
                <a:cxn ang="0">
                  <a:pos x="229" y="102"/>
                </a:cxn>
                <a:cxn ang="0">
                  <a:pos x="235" y="103"/>
                </a:cxn>
                <a:cxn ang="0">
                  <a:pos x="235" y="347"/>
                </a:cxn>
                <a:cxn ang="0">
                  <a:pos x="263" y="375"/>
                </a:cxn>
                <a:cxn ang="0">
                  <a:pos x="291" y="347"/>
                </a:cxn>
                <a:cxn ang="0">
                  <a:pos x="291" y="48"/>
                </a:cxn>
              </a:cxnLst>
              <a:rect l="0" t="0" r="r" b="b"/>
              <a:pathLst>
                <a:path w="291" h="715">
                  <a:moveTo>
                    <a:pt x="291" y="48"/>
                  </a:moveTo>
                  <a:cubicBezTo>
                    <a:pt x="289" y="23"/>
                    <a:pt x="269" y="2"/>
                    <a:pt x="243" y="1"/>
                  </a:cubicBezTo>
                  <a:cubicBezTo>
                    <a:pt x="243" y="0"/>
                    <a:pt x="243" y="0"/>
                    <a:pt x="243" y="0"/>
                  </a:cubicBezTo>
                  <a:cubicBezTo>
                    <a:pt x="46" y="0"/>
                    <a:pt x="46" y="0"/>
                    <a:pt x="46" y="0"/>
                  </a:cubicBezTo>
                  <a:cubicBezTo>
                    <a:pt x="46" y="1"/>
                    <a:pt x="46" y="1"/>
                    <a:pt x="46" y="1"/>
                  </a:cubicBezTo>
                  <a:cubicBezTo>
                    <a:pt x="21" y="3"/>
                    <a:pt x="2" y="23"/>
                    <a:pt x="0" y="48"/>
                  </a:cubicBezTo>
                  <a:cubicBezTo>
                    <a:pt x="0" y="48"/>
                    <a:pt x="0" y="48"/>
                    <a:pt x="0" y="48"/>
                  </a:cubicBezTo>
                  <a:cubicBezTo>
                    <a:pt x="0" y="347"/>
                    <a:pt x="0" y="347"/>
                    <a:pt x="0" y="347"/>
                  </a:cubicBezTo>
                  <a:cubicBezTo>
                    <a:pt x="0" y="363"/>
                    <a:pt x="13" y="375"/>
                    <a:pt x="28" y="375"/>
                  </a:cubicBezTo>
                  <a:cubicBezTo>
                    <a:pt x="44" y="375"/>
                    <a:pt x="56" y="363"/>
                    <a:pt x="56" y="347"/>
                  </a:cubicBezTo>
                  <a:cubicBezTo>
                    <a:pt x="56" y="103"/>
                    <a:pt x="56" y="103"/>
                    <a:pt x="56" y="103"/>
                  </a:cubicBezTo>
                  <a:cubicBezTo>
                    <a:pt x="58" y="103"/>
                    <a:pt x="60" y="103"/>
                    <a:pt x="62" y="102"/>
                  </a:cubicBezTo>
                  <a:cubicBezTo>
                    <a:pt x="69" y="102"/>
                    <a:pt x="69" y="102"/>
                    <a:pt x="69" y="102"/>
                  </a:cubicBezTo>
                  <a:cubicBezTo>
                    <a:pt x="69" y="319"/>
                    <a:pt x="69" y="319"/>
                    <a:pt x="69" y="319"/>
                  </a:cubicBezTo>
                  <a:cubicBezTo>
                    <a:pt x="69" y="336"/>
                    <a:pt x="69" y="336"/>
                    <a:pt x="69" y="336"/>
                  </a:cubicBezTo>
                  <a:cubicBezTo>
                    <a:pt x="69" y="680"/>
                    <a:pt x="69" y="680"/>
                    <a:pt x="69" y="680"/>
                  </a:cubicBezTo>
                  <a:cubicBezTo>
                    <a:pt x="69" y="700"/>
                    <a:pt x="85" y="715"/>
                    <a:pt x="104" y="715"/>
                  </a:cubicBezTo>
                  <a:cubicBezTo>
                    <a:pt x="123" y="715"/>
                    <a:pt x="139" y="700"/>
                    <a:pt x="139" y="680"/>
                  </a:cubicBezTo>
                  <a:cubicBezTo>
                    <a:pt x="139" y="336"/>
                    <a:pt x="139" y="336"/>
                    <a:pt x="139" y="336"/>
                  </a:cubicBezTo>
                  <a:cubicBezTo>
                    <a:pt x="152" y="336"/>
                    <a:pt x="152" y="336"/>
                    <a:pt x="152" y="336"/>
                  </a:cubicBezTo>
                  <a:cubicBezTo>
                    <a:pt x="152" y="680"/>
                    <a:pt x="152" y="680"/>
                    <a:pt x="152" y="680"/>
                  </a:cubicBezTo>
                  <a:cubicBezTo>
                    <a:pt x="152" y="700"/>
                    <a:pt x="168" y="715"/>
                    <a:pt x="187" y="715"/>
                  </a:cubicBezTo>
                  <a:cubicBezTo>
                    <a:pt x="206" y="715"/>
                    <a:pt x="222" y="700"/>
                    <a:pt x="222" y="680"/>
                  </a:cubicBezTo>
                  <a:cubicBezTo>
                    <a:pt x="222" y="336"/>
                    <a:pt x="222" y="336"/>
                    <a:pt x="222" y="336"/>
                  </a:cubicBezTo>
                  <a:cubicBezTo>
                    <a:pt x="222" y="319"/>
                    <a:pt x="222" y="319"/>
                    <a:pt x="222" y="319"/>
                  </a:cubicBezTo>
                  <a:cubicBezTo>
                    <a:pt x="222" y="102"/>
                    <a:pt x="222" y="102"/>
                    <a:pt x="222" y="102"/>
                  </a:cubicBezTo>
                  <a:cubicBezTo>
                    <a:pt x="229" y="102"/>
                    <a:pt x="229" y="102"/>
                    <a:pt x="229" y="102"/>
                  </a:cubicBezTo>
                  <a:cubicBezTo>
                    <a:pt x="231" y="103"/>
                    <a:pt x="233" y="103"/>
                    <a:pt x="235" y="103"/>
                  </a:cubicBezTo>
                  <a:cubicBezTo>
                    <a:pt x="235" y="347"/>
                    <a:pt x="235" y="347"/>
                    <a:pt x="235" y="347"/>
                  </a:cubicBezTo>
                  <a:cubicBezTo>
                    <a:pt x="235" y="363"/>
                    <a:pt x="248" y="375"/>
                    <a:pt x="263" y="375"/>
                  </a:cubicBezTo>
                  <a:cubicBezTo>
                    <a:pt x="279" y="375"/>
                    <a:pt x="291" y="363"/>
                    <a:pt x="291" y="347"/>
                  </a:cubicBezTo>
                  <a:cubicBezTo>
                    <a:pt x="291" y="48"/>
                    <a:pt x="291" y="48"/>
                    <a:pt x="291" y="48"/>
                  </a:cubicBezTo>
                  <a:close/>
                </a:path>
              </a:pathLst>
            </a:cu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grpSp>
      <p:grpSp>
        <p:nvGrpSpPr>
          <p:cNvPr id="6" name="Group 8">
            <a:extLst>
              <a:ext uri="{FF2B5EF4-FFF2-40B4-BE49-F238E27FC236}">
                <a16:creationId xmlns:a16="http://schemas.microsoft.com/office/drawing/2014/main" id="{E4110E30-0008-45F4-9D45-67B2F61F59D2}"/>
              </a:ext>
            </a:extLst>
          </p:cNvPr>
          <p:cNvGrpSpPr/>
          <p:nvPr/>
        </p:nvGrpSpPr>
        <p:grpSpPr>
          <a:xfrm rot="16200000" flipV="1">
            <a:off x="5649566" y="1840497"/>
            <a:ext cx="495141" cy="1961344"/>
            <a:chOff x="392113" y="419100"/>
            <a:chExt cx="1090613" cy="3240088"/>
          </a:xfr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effectLst/>
        </p:grpSpPr>
        <p:sp>
          <p:nvSpPr>
            <p:cNvPr id="10" name="Oval 9">
              <a:extLst>
                <a:ext uri="{FF2B5EF4-FFF2-40B4-BE49-F238E27FC236}">
                  <a16:creationId xmlns:a16="http://schemas.microsoft.com/office/drawing/2014/main" id="{9A3A2719-0D28-41B4-ABF0-02802EC91AFB}"/>
                </a:ext>
              </a:extLst>
            </p:cNvPr>
            <p:cNvSpPr>
              <a:spLocks noChangeArrowheads="1"/>
            </p:cNvSpPr>
            <p:nvPr/>
          </p:nvSpPr>
          <p:spPr bwMode="auto">
            <a:xfrm>
              <a:off x="684213" y="419100"/>
              <a:ext cx="492125" cy="490538"/>
            </a:xfrm>
            <a:prstGeom prst="ellipse">
              <a:avLst/>
            </a:pr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sp>
          <p:nvSpPr>
            <p:cNvPr id="11" name="Freeform 10">
              <a:extLst>
                <a:ext uri="{FF2B5EF4-FFF2-40B4-BE49-F238E27FC236}">
                  <a16:creationId xmlns:a16="http://schemas.microsoft.com/office/drawing/2014/main" id="{89DD063D-8B8C-4CE9-A788-25F61DC04052}"/>
                </a:ext>
              </a:extLst>
            </p:cNvPr>
            <p:cNvSpPr>
              <a:spLocks/>
            </p:cNvSpPr>
            <p:nvPr/>
          </p:nvSpPr>
          <p:spPr bwMode="auto">
            <a:xfrm>
              <a:off x="392113" y="977900"/>
              <a:ext cx="1090613" cy="2681288"/>
            </a:xfrm>
            <a:custGeom>
              <a:avLst/>
              <a:gdLst/>
              <a:ahLst/>
              <a:cxnLst>
                <a:cxn ang="0">
                  <a:pos x="291" y="48"/>
                </a:cxn>
                <a:cxn ang="0">
                  <a:pos x="243" y="1"/>
                </a:cxn>
                <a:cxn ang="0">
                  <a:pos x="243" y="0"/>
                </a:cxn>
                <a:cxn ang="0">
                  <a:pos x="46" y="0"/>
                </a:cxn>
                <a:cxn ang="0">
                  <a:pos x="46" y="1"/>
                </a:cxn>
                <a:cxn ang="0">
                  <a:pos x="0" y="48"/>
                </a:cxn>
                <a:cxn ang="0">
                  <a:pos x="0" y="48"/>
                </a:cxn>
                <a:cxn ang="0">
                  <a:pos x="0" y="347"/>
                </a:cxn>
                <a:cxn ang="0">
                  <a:pos x="28" y="375"/>
                </a:cxn>
                <a:cxn ang="0">
                  <a:pos x="56" y="347"/>
                </a:cxn>
                <a:cxn ang="0">
                  <a:pos x="56" y="103"/>
                </a:cxn>
                <a:cxn ang="0">
                  <a:pos x="62" y="102"/>
                </a:cxn>
                <a:cxn ang="0">
                  <a:pos x="69" y="102"/>
                </a:cxn>
                <a:cxn ang="0">
                  <a:pos x="69" y="319"/>
                </a:cxn>
                <a:cxn ang="0">
                  <a:pos x="69" y="336"/>
                </a:cxn>
                <a:cxn ang="0">
                  <a:pos x="69" y="680"/>
                </a:cxn>
                <a:cxn ang="0">
                  <a:pos x="104" y="715"/>
                </a:cxn>
                <a:cxn ang="0">
                  <a:pos x="139" y="680"/>
                </a:cxn>
                <a:cxn ang="0">
                  <a:pos x="139" y="336"/>
                </a:cxn>
                <a:cxn ang="0">
                  <a:pos x="152" y="336"/>
                </a:cxn>
                <a:cxn ang="0">
                  <a:pos x="152" y="680"/>
                </a:cxn>
                <a:cxn ang="0">
                  <a:pos x="187" y="715"/>
                </a:cxn>
                <a:cxn ang="0">
                  <a:pos x="222" y="680"/>
                </a:cxn>
                <a:cxn ang="0">
                  <a:pos x="222" y="336"/>
                </a:cxn>
                <a:cxn ang="0">
                  <a:pos x="222" y="319"/>
                </a:cxn>
                <a:cxn ang="0">
                  <a:pos x="222" y="102"/>
                </a:cxn>
                <a:cxn ang="0">
                  <a:pos x="229" y="102"/>
                </a:cxn>
                <a:cxn ang="0">
                  <a:pos x="235" y="103"/>
                </a:cxn>
                <a:cxn ang="0">
                  <a:pos x="235" y="347"/>
                </a:cxn>
                <a:cxn ang="0">
                  <a:pos x="263" y="375"/>
                </a:cxn>
                <a:cxn ang="0">
                  <a:pos x="291" y="347"/>
                </a:cxn>
                <a:cxn ang="0">
                  <a:pos x="291" y="48"/>
                </a:cxn>
              </a:cxnLst>
              <a:rect l="0" t="0" r="r" b="b"/>
              <a:pathLst>
                <a:path w="291" h="715">
                  <a:moveTo>
                    <a:pt x="291" y="48"/>
                  </a:moveTo>
                  <a:cubicBezTo>
                    <a:pt x="289" y="23"/>
                    <a:pt x="269" y="2"/>
                    <a:pt x="243" y="1"/>
                  </a:cubicBezTo>
                  <a:cubicBezTo>
                    <a:pt x="243" y="0"/>
                    <a:pt x="243" y="0"/>
                    <a:pt x="243" y="0"/>
                  </a:cubicBezTo>
                  <a:cubicBezTo>
                    <a:pt x="46" y="0"/>
                    <a:pt x="46" y="0"/>
                    <a:pt x="46" y="0"/>
                  </a:cubicBezTo>
                  <a:cubicBezTo>
                    <a:pt x="46" y="1"/>
                    <a:pt x="46" y="1"/>
                    <a:pt x="46" y="1"/>
                  </a:cubicBezTo>
                  <a:cubicBezTo>
                    <a:pt x="21" y="3"/>
                    <a:pt x="2" y="23"/>
                    <a:pt x="0" y="48"/>
                  </a:cubicBezTo>
                  <a:cubicBezTo>
                    <a:pt x="0" y="48"/>
                    <a:pt x="0" y="48"/>
                    <a:pt x="0" y="48"/>
                  </a:cubicBezTo>
                  <a:cubicBezTo>
                    <a:pt x="0" y="347"/>
                    <a:pt x="0" y="347"/>
                    <a:pt x="0" y="347"/>
                  </a:cubicBezTo>
                  <a:cubicBezTo>
                    <a:pt x="0" y="363"/>
                    <a:pt x="13" y="375"/>
                    <a:pt x="28" y="375"/>
                  </a:cubicBezTo>
                  <a:cubicBezTo>
                    <a:pt x="44" y="375"/>
                    <a:pt x="56" y="363"/>
                    <a:pt x="56" y="347"/>
                  </a:cubicBezTo>
                  <a:cubicBezTo>
                    <a:pt x="56" y="103"/>
                    <a:pt x="56" y="103"/>
                    <a:pt x="56" y="103"/>
                  </a:cubicBezTo>
                  <a:cubicBezTo>
                    <a:pt x="58" y="103"/>
                    <a:pt x="60" y="103"/>
                    <a:pt x="62" y="102"/>
                  </a:cubicBezTo>
                  <a:cubicBezTo>
                    <a:pt x="69" y="102"/>
                    <a:pt x="69" y="102"/>
                    <a:pt x="69" y="102"/>
                  </a:cubicBezTo>
                  <a:cubicBezTo>
                    <a:pt x="69" y="319"/>
                    <a:pt x="69" y="319"/>
                    <a:pt x="69" y="319"/>
                  </a:cubicBezTo>
                  <a:cubicBezTo>
                    <a:pt x="69" y="336"/>
                    <a:pt x="69" y="336"/>
                    <a:pt x="69" y="336"/>
                  </a:cubicBezTo>
                  <a:cubicBezTo>
                    <a:pt x="69" y="680"/>
                    <a:pt x="69" y="680"/>
                    <a:pt x="69" y="680"/>
                  </a:cubicBezTo>
                  <a:cubicBezTo>
                    <a:pt x="69" y="700"/>
                    <a:pt x="85" y="715"/>
                    <a:pt x="104" y="715"/>
                  </a:cubicBezTo>
                  <a:cubicBezTo>
                    <a:pt x="123" y="715"/>
                    <a:pt x="139" y="700"/>
                    <a:pt x="139" y="680"/>
                  </a:cubicBezTo>
                  <a:cubicBezTo>
                    <a:pt x="139" y="336"/>
                    <a:pt x="139" y="336"/>
                    <a:pt x="139" y="336"/>
                  </a:cubicBezTo>
                  <a:cubicBezTo>
                    <a:pt x="152" y="336"/>
                    <a:pt x="152" y="336"/>
                    <a:pt x="152" y="336"/>
                  </a:cubicBezTo>
                  <a:cubicBezTo>
                    <a:pt x="152" y="680"/>
                    <a:pt x="152" y="680"/>
                    <a:pt x="152" y="680"/>
                  </a:cubicBezTo>
                  <a:cubicBezTo>
                    <a:pt x="152" y="700"/>
                    <a:pt x="168" y="715"/>
                    <a:pt x="187" y="715"/>
                  </a:cubicBezTo>
                  <a:cubicBezTo>
                    <a:pt x="206" y="715"/>
                    <a:pt x="222" y="700"/>
                    <a:pt x="222" y="680"/>
                  </a:cubicBezTo>
                  <a:cubicBezTo>
                    <a:pt x="222" y="336"/>
                    <a:pt x="222" y="336"/>
                    <a:pt x="222" y="336"/>
                  </a:cubicBezTo>
                  <a:cubicBezTo>
                    <a:pt x="222" y="319"/>
                    <a:pt x="222" y="319"/>
                    <a:pt x="222" y="319"/>
                  </a:cubicBezTo>
                  <a:cubicBezTo>
                    <a:pt x="222" y="102"/>
                    <a:pt x="222" y="102"/>
                    <a:pt x="222" y="102"/>
                  </a:cubicBezTo>
                  <a:cubicBezTo>
                    <a:pt x="229" y="102"/>
                    <a:pt x="229" y="102"/>
                    <a:pt x="229" y="102"/>
                  </a:cubicBezTo>
                  <a:cubicBezTo>
                    <a:pt x="231" y="103"/>
                    <a:pt x="233" y="103"/>
                    <a:pt x="235" y="103"/>
                  </a:cubicBezTo>
                  <a:cubicBezTo>
                    <a:pt x="235" y="347"/>
                    <a:pt x="235" y="347"/>
                    <a:pt x="235" y="347"/>
                  </a:cubicBezTo>
                  <a:cubicBezTo>
                    <a:pt x="235" y="363"/>
                    <a:pt x="248" y="375"/>
                    <a:pt x="263" y="375"/>
                  </a:cubicBezTo>
                  <a:cubicBezTo>
                    <a:pt x="279" y="375"/>
                    <a:pt x="291" y="363"/>
                    <a:pt x="291" y="347"/>
                  </a:cubicBezTo>
                  <a:cubicBezTo>
                    <a:pt x="291" y="48"/>
                    <a:pt x="291" y="48"/>
                    <a:pt x="291" y="48"/>
                  </a:cubicBezTo>
                  <a:close/>
                </a:path>
              </a:pathLst>
            </a:cu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grpSp>
      <p:grpSp>
        <p:nvGrpSpPr>
          <p:cNvPr id="9" name="Group 11">
            <a:extLst>
              <a:ext uri="{FF2B5EF4-FFF2-40B4-BE49-F238E27FC236}">
                <a16:creationId xmlns:a16="http://schemas.microsoft.com/office/drawing/2014/main" id="{531D1D59-AD23-41F9-B151-9B7C2450C385}"/>
              </a:ext>
            </a:extLst>
          </p:cNvPr>
          <p:cNvGrpSpPr/>
          <p:nvPr/>
        </p:nvGrpSpPr>
        <p:grpSpPr>
          <a:xfrm rot="5400000" flipH="1" flipV="1">
            <a:off x="2542094" y="1840497"/>
            <a:ext cx="495141" cy="1961344"/>
            <a:chOff x="392113" y="419100"/>
            <a:chExt cx="1090613" cy="3240088"/>
          </a:xfr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effectLst/>
        </p:grpSpPr>
        <p:sp>
          <p:nvSpPr>
            <p:cNvPr id="13" name="Oval 12">
              <a:extLst>
                <a:ext uri="{FF2B5EF4-FFF2-40B4-BE49-F238E27FC236}">
                  <a16:creationId xmlns:a16="http://schemas.microsoft.com/office/drawing/2014/main" id="{9B75C71F-EF2B-4288-A815-BCA9B525E883}"/>
                </a:ext>
              </a:extLst>
            </p:cNvPr>
            <p:cNvSpPr>
              <a:spLocks noChangeArrowheads="1"/>
            </p:cNvSpPr>
            <p:nvPr/>
          </p:nvSpPr>
          <p:spPr bwMode="auto">
            <a:xfrm>
              <a:off x="684213" y="419100"/>
              <a:ext cx="492125" cy="490538"/>
            </a:xfrm>
            <a:prstGeom prst="ellipse">
              <a:avLst/>
            </a:pr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sp>
          <p:nvSpPr>
            <p:cNvPr id="14" name="Freeform 13">
              <a:extLst>
                <a:ext uri="{FF2B5EF4-FFF2-40B4-BE49-F238E27FC236}">
                  <a16:creationId xmlns:a16="http://schemas.microsoft.com/office/drawing/2014/main" id="{907F5B0B-BE83-4CE6-AE4E-CA55DF93A2FA}"/>
                </a:ext>
              </a:extLst>
            </p:cNvPr>
            <p:cNvSpPr>
              <a:spLocks/>
            </p:cNvSpPr>
            <p:nvPr/>
          </p:nvSpPr>
          <p:spPr bwMode="auto">
            <a:xfrm>
              <a:off x="392113" y="977900"/>
              <a:ext cx="1090613" cy="2681288"/>
            </a:xfrm>
            <a:custGeom>
              <a:avLst/>
              <a:gdLst/>
              <a:ahLst/>
              <a:cxnLst>
                <a:cxn ang="0">
                  <a:pos x="291" y="48"/>
                </a:cxn>
                <a:cxn ang="0">
                  <a:pos x="243" y="1"/>
                </a:cxn>
                <a:cxn ang="0">
                  <a:pos x="243" y="0"/>
                </a:cxn>
                <a:cxn ang="0">
                  <a:pos x="46" y="0"/>
                </a:cxn>
                <a:cxn ang="0">
                  <a:pos x="46" y="1"/>
                </a:cxn>
                <a:cxn ang="0">
                  <a:pos x="0" y="48"/>
                </a:cxn>
                <a:cxn ang="0">
                  <a:pos x="0" y="48"/>
                </a:cxn>
                <a:cxn ang="0">
                  <a:pos x="0" y="347"/>
                </a:cxn>
                <a:cxn ang="0">
                  <a:pos x="28" y="375"/>
                </a:cxn>
                <a:cxn ang="0">
                  <a:pos x="56" y="347"/>
                </a:cxn>
                <a:cxn ang="0">
                  <a:pos x="56" y="103"/>
                </a:cxn>
                <a:cxn ang="0">
                  <a:pos x="62" y="102"/>
                </a:cxn>
                <a:cxn ang="0">
                  <a:pos x="69" y="102"/>
                </a:cxn>
                <a:cxn ang="0">
                  <a:pos x="69" y="319"/>
                </a:cxn>
                <a:cxn ang="0">
                  <a:pos x="69" y="336"/>
                </a:cxn>
                <a:cxn ang="0">
                  <a:pos x="69" y="680"/>
                </a:cxn>
                <a:cxn ang="0">
                  <a:pos x="104" y="715"/>
                </a:cxn>
                <a:cxn ang="0">
                  <a:pos x="139" y="680"/>
                </a:cxn>
                <a:cxn ang="0">
                  <a:pos x="139" y="336"/>
                </a:cxn>
                <a:cxn ang="0">
                  <a:pos x="152" y="336"/>
                </a:cxn>
                <a:cxn ang="0">
                  <a:pos x="152" y="680"/>
                </a:cxn>
                <a:cxn ang="0">
                  <a:pos x="187" y="715"/>
                </a:cxn>
                <a:cxn ang="0">
                  <a:pos x="222" y="680"/>
                </a:cxn>
                <a:cxn ang="0">
                  <a:pos x="222" y="336"/>
                </a:cxn>
                <a:cxn ang="0">
                  <a:pos x="222" y="319"/>
                </a:cxn>
                <a:cxn ang="0">
                  <a:pos x="222" y="102"/>
                </a:cxn>
                <a:cxn ang="0">
                  <a:pos x="229" y="102"/>
                </a:cxn>
                <a:cxn ang="0">
                  <a:pos x="235" y="103"/>
                </a:cxn>
                <a:cxn ang="0">
                  <a:pos x="235" y="347"/>
                </a:cxn>
                <a:cxn ang="0">
                  <a:pos x="263" y="375"/>
                </a:cxn>
                <a:cxn ang="0">
                  <a:pos x="291" y="347"/>
                </a:cxn>
                <a:cxn ang="0">
                  <a:pos x="291" y="48"/>
                </a:cxn>
              </a:cxnLst>
              <a:rect l="0" t="0" r="r" b="b"/>
              <a:pathLst>
                <a:path w="291" h="715">
                  <a:moveTo>
                    <a:pt x="291" y="48"/>
                  </a:moveTo>
                  <a:cubicBezTo>
                    <a:pt x="289" y="23"/>
                    <a:pt x="269" y="2"/>
                    <a:pt x="243" y="1"/>
                  </a:cubicBezTo>
                  <a:cubicBezTo>
                    <a:pt x="243" y="0"/>
                    <a:pt x="243" y="0"/>
                    <a:pt x="243" y="0"/>
                  </a:cubicBezTo>
                  <a:cubicBezTo>
                    <a:pt x="46" y="0"/>
                    <a:pt x="46" y="0"/>
                    <a:pt x="46" y="0"/>
                  </a:cubicBezTo>
                  <a:cubicBezTo>
                    <a:pt x="46" y="1"/>
                    <a:pt x="46" y="1"/>
                    <a:pt x="46" y="1"/>
                  </a:cubicBezTo>
                  <a:cubicBezTo>
                    <a:pt x="21" y="3"/>
                    <a:pt x="2" y="23"/>
                    <a:pt x="0" y="48"/>
                  </a:cubicBezTo>
                  <a:cubicBezTo>
                    <a:pt x="0" y="48"/>
                    <a:pt x="0" y="48"/>
                    <a:pt x="0" y="48"/>
                  </a:cubicBezTo>
                  <a:cubicBezTo>
                    <a:pt x="0" y="347"/>
                    <a:pt x="0" y="347"/>
                    <a:pt x="0" y="347"/>
                  </a:cubicBezTo>
                  <a:cubicBezTo>
                    <a:pt x="0" y="363"/>
                    <a:pt x="13" y="375"/>
                    <a:pt x="28" y="375"/>
                  </a:cubicBezTo>
                  <a:cubicBezTo>
                    <a:pt x="44" y="375"/>
                    <a:pt x="56" y="363"/>
                    <a:pt x="56" y="347"/>
                  </a:cubicBezTo>
                  <a:cubicBezTo>
                    <a:pt x="56" y="103"/>
                    <a:pt x="56" y="103"/>
                    <a:pt x="56" y="103"/>
                  </a:cubicBezTo>
                  <a:cubicBezTo>
                    <a:pt x="58" y="103"/>
                    <a:pt x="60" y="103"/>
                    <a:pt x="62" y="102"/>
                  </a:cubicBezTo>
                  <a:cubicBezTo>
                    <a:pt x="69" y="102"/>
                    <a:pt x="69" y="102"/>
                    <a:pt x="69" y="102"/>
                  </a:cubicBezTo>
                  <a:cubicBezTo>
                    <a:pt x="69" y="319"/>
                    <a:pt x="69" y="319"/>
                    <a:pt x="69" y="319"/>
                  </a:cubicBezTo>
                  <a:cubicBezTo>
                    <a:pt x="69" y="336"/>
                    <a:pt x="69" y="336"/>
                    <a:pt x="69" y="336"/>
                  </a:cubicBezTo>
                  <a:cubicBezTo>
                    <a:pt x="69" y="680"/>
                    <a:pt x="69" y="680"/>
                    <a:pt x="69" y="680"/>
                  </a:cubicBezTo>
                  <a:cubicBezTo>
                    <a:pt x="69" y="700"/>
                    <a:pt x="85" y="715"/>
                    <a:pt x="104" y="715"/>
                  </a:cubicBezTo>
                  <a:cubicBezTo>
                    <a:pt x="123" y="715"/>
                    <a:pt x="139" y="700"/>
                    <a:pt x="139" y="680"/>
                  </a:cubicBezTo>
                  <a:cubicBezTo>
                    <a:pt x="139" y="336"/>
                    <a:pt x="139" y="336"/>
                    <a:pt x="139" y="336"/>
                  </a:cubicBezTo>
                  <a:cubicBezTo>
                    <a:pt x="152" y="336"/>
                    <a:pt x="152" y="336"/>
                    <a:pt x="152" y="336"/>
                  </a:cubicBezTo>
                  <a:cubicBezTo>
                    <a:pt x="152" y="680"/>
                    <a:pt x="152" y="680"/>
                    <a:pt x="152" y="680"/>
                  </a:cubicBezTo>
                  <a:cubicBezTo>
                    <a:pt x="152" y="700"/>
                    <a:pt x="168" y="715"/>
                    <a:pt x="187" y="715"/>
                  </a:cubicBezTo>
                  <a:cubicBezTo>
                    <a:pt x="206" y="715"/>
                    <a:pt x="222" y="700"/>
                    <a:pt x="222" y="680"/>
                  </a:cubicBezTo>
                  <a:cubicBezTo>
                    <a:pt x="222" y="336"/>
                    <a:pt x="222" y="336"/>
                    <a:pt x="222" y="336"/>
                  </a:cubicBezTo>
                  <a:cubicBezTo>
                    <a:pt x="222" y="319"/>
                    <a:pt x="222" y="319"/>
                    <a:pt x="222" y="319"/>
                  </a:cubicBezTo>
                  <a:cubicBezTo>
                    <a:pt x="222" y="102"/>
                    <a:pt x="222" y="102"/>
                    <a:pt x="222" y="102"/>
                  </a:cubicBezTo>
                  <a:cubicBezTo>
                    <a:pt x="229" y="102"/>
                    <a:pt x="229" y="102"/>
                    <a:pt x="229" y="102"/>
                  </a:cubicBezTo>
                  <a:cubicBezTo>
                    <a:pt x="231" y="103"/>
                    <a:pt x="233" y="103"/>
                    <a:pt x="235" y="103"/>
                  </a:cubicBezTo>
                  <a:cubicBezTo>
                    <a:pt x="235" y="347"/>
                    <a:pt x="235" y="347"/>
                    <a:pt x="235" y="347"/>
                  </a:cubicBezTo>
                  <a:cubicBezTo>
                    <a:pt x="235" y="363"/>
                    <a:pt x="248" y="375"/>
                    <a:pt x="263" y="375"/>
                  </a:cubicBezTo>
                  <a:cubicBezTo>
                    <a:pt x="279" y="375"/>
                    <a:pt x="291" y="363"/>
                    <a:pt x="291" y="347"/>
                  </a:cubicBezTo>
                  <a:cubicBezTo>
                    <a:pt x="291" y="48"/>
                    <a:pt x="291" y="48"/>
                    <a:pt x="291" y="48"/>
                  </a:cubicBezTo>
                  <a:close/>
                </a:path>
              </a:pathLst>
            </a:cu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grpSp>
      <p:grpSp>
        <p:nvGrpSpPr>
          <p:cNvPr id="12" name="Group 15">
            <a:extLst>
              <a:ext uri="{FF2B5EF4-FFF2-40B4-BE49-F238E27FC236}">
                <a16:creationId xmlns:a16="http://schemas.microsoft.com/office/drawing/2014/main" id="{DD1ACB33-69D5-4673-90CE-83CAE964E0A0}"/>
              </a:ext>
            </a:extLst>
          </p:cNvPr>
          <p:cNvGrpSpPr/>
          <p:nvPr/>
        </p:nvGrpSpPr>
        <p:grpSpPr>
          <a:xfrm rot="13586592" flipV="1">
            <a:off x="5102830" y="970684"/>
            <a:ext cx="590514" cy="1961344"/>
            <a:chOff x="392113" y="419100"/>
            <a:chExt cx="1090613" cy="3240088"/>
          </a:xfr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effectLst/>
        </p:grpSpPr>
        <p:sp>
          <p:nvSpPr>
            <p:cNvPr id="17" name="Oval 16">
              <a:extLst>
                <a:ext uri="{FF2B5EF4-FFF2-40B4-BE49-F238E27FC236}">
                  <a16:creationId xmlns:a16="http://schemas.microsoft.com/office/drawing/2014/main" id="{0FB52F6D-F4A2-44A2-827E-3FF877103FFE}"/>
                </a:ext>
              </a:extLst>
            </p:cNvPr>
            <p:cNvSpPr>
              <a:spLocks noChangeArrowheads="1"/>
            </p:cNvSpPr>
            <p:nvPr/>
          </p:nvSpPr>
          <p:spPr bwMode="auto">
            <a:xfrm>
              <a:off x="684213" y="419100"/>
              <a:ext cx="492125" cy="490538"/>
            </a:xfrm>
            <a:prstGeom prst="ellipse">
              <a:avLst/>
            </a:pr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sp>
          <p:nvSpPr>
            <p:cNvPr id="18" name="Freeform 17">
              <a:extLst>
                <a:ext uri="{FF2B5EF4-FFF2-40B4-BE49-F238E27FC236}">
                  <a16:creationId xmlns:a16="http://schemas.microsoft.com/office/drawing/2014/main" id="{4275679C-AD2C-4CB0-99C9-06C194EA2216}"/>
                </a:ext>
              </a:extLst>
            </p:cNvPr>
            <p:cNvSpPr>
              <a:spLocks/>
            </p:cNvSpPr>
            <p:nvPr/>
          </p:nvSpPr>
          <p:spPr bwMode="auto">
            <a:xfrm>
              <a:off x="392113" y="977900"/>
              <a:ext cx="1090613" cy="2681288"/>
            </a:xfrm>
            <a:custGeom>
              <a:avLst/>
              <a:gdLst/>
              <a:ahLst/>
              <a:cxnLst>
                <a:cxn ang="0">
                  <a:pos x="291" y="48"/>
                </a:cxn>
                <a:cxn ang="0">
                  <a:pos x="243" y="1"/>
                </a:cxn>
                <a:cxn ang="0">
                  <a:pos x="243" y="0"/>
                </a:cxn>
                <a:cxn ang="0">
                  <a:pos x="46" y="0"/>
                </a:cxn>
                <a:cxn ang="0">
                  <a:pos x="46" y="1"/>
                </a:cxn>
                <a:cxn ang="0">
                  <a:pos x="0" y="48"/>
                </a:cxn>
                <a:cxn ang="0">
                  <a:pos x="0" y="48"/>
                </a:cxn>
                <a:cxn ang="0">
                  <a:pos x="0" y="347"/>
                </a:cxn>
                <a:cxn ang="0">
                  <a:pos x="28" y="375"/>
                </a:cxn>
                <a:cxn ang="0">
                  <a:pos x="56" y="347"/>
                </a:cxn>
                <a:cxn ang="0">
                  <a:pos x="56" y="103"/>
                </a:cxn>
                <a:cxn ang="0">
                  <a:pos x="62" y="102"/>
                </a:cxn>
                <a:cxn ang="0">
                  <a:pos x="69" y="102"/>
                </a:cxn>
                <a:cxn ang="0">
                  <a:pos x="69" y="319"/>
                </a:cxn>
                <a:cxn ang="0">
                  <a:pos x="69" y="336"/>
                </a:cxn>
                <a:cxn ang="0">
                  <a:pos x="69" y="680"/>
                </a:cxn>
                <a:cxn ang="0">
                  <a:pos x="104" y="715"/>
                </a:cxn>
                <a:cxn ang="0">
                  <a:pos x="139" y="680"/>
                </a:cxn>
                <a:cxn ang="0">
                  <a:pos x="139" y="336"/>
                </a:cxn>
                <a:cxn ang="0">
                  <a:pos x="152" y="336"/>
                </a:cxn>
                <a:cxn ang="0">
                  <a:pos x="152" y="680"/>
                </a:cxn>
                <a:cxn ang="0">
                  <a:pos x="187" y="715"/>
                </a:cxn>
                <a:cxn ang="0">
                  <a:pos x="222" y="680"/>
                </a:cxn>
                <a:cxn ang="0">
                  <a:pos x="222" y="336"/>
                </a:cxn>
                <a:cxn ang="0">
                  <a:pos x="222" y="319"/>
                </a:cxn>
                <a:cxn ang="0">
                  <a:pos x="222" y="102"/>
                </a:cxn>
                <a:cxn ang="0">
                  <a:pos x="229" y="102"/>
                </a:cxn>
                <a:cxn ang="0">
                  <a:pos x="235" y="103"/>
                </a:cxn>
                <a:cxn ang="0">
                  <a:pos x="235" y="347"/>
                </a:cxn>
                <a:cxn ang="0">
                  <a:pos x="263" y="375"/>
                </a:cxn>
                <a:cxn ang="0">
                  <a:pos x="291" y="347"/>
                </a:cxn>
                <a:cxn ang="0">
                  <a:pos x="291" y="48"/>
                </a:cxn>
              </a:cxnLst>
              <a:rect l="0" t="0" r="r" b="b"/>
              <a:pathLst>
                <a:path w="291" h="715">
                  <a:moveTo>
                    <a:pt x="291" y="48"/>
                  </a:moveTo>
                  <a:cubicBezTo>
                    <a:pt x="289" y="23"/>
                    <a:pt x="269" y="2"/>
                    <a:pt x="243" y="1"/>
                  </a:cubicBezTo>
                  <a:cubicBezTo>
                    <a:pt x="243" y="0"/>
                    <a:pt x="243" y="0"/>
                    <a:pt x="243" y="0"/>
                  </a:cubicBezTo>
                  <a:cubicBezTo>
                    <a:pt x="46" y="0"/>
                    <a:pt x="46" y="0"/>
                    <a:pt x="46" y="0"/>
                  </a:cubicBezTo>
                  <a:cubicBezTo>
                    <a:pt x="46" y="1"/>
                    <a:pt x="46" y="1"/>
                    <a:pt x="46" y="1"/>
                  </a:cubicBezTo>
                  <a:cubicBezTo>
                    <a:pt x="21" y="3"/>
                    <a:pt x="2" y="23"/>
                    <a:pt x="0" y="48"/>
                  </a:cubicBezTo>
                  <a:cubicBezTo>
                    <a:pt x="0" y="48"/>
                    <a:pt x="0" y="48"/>
                    <a:pt x="0" y="48"/>
                  </a:cubicBezTo>
                  <a:cubicBezTo>
                    <a:pt x="0" y="347"/>
                    <a:pt x="0" y="347"/>
                    <a:pt x="0" y="347"/>
                  </a:cubicBezTo>
                  <a:cubicBezTo>
                    <a:pt x="0" y="363"/>
                    <a:pt x="13" y="375"/>
                    <a:pt x="28" y="375"/>
                  </a:cubicBezTo>
                  <a:cubicBezTo>
                    <a:pt x="44" y="375"/>
                    <a:pt x="56" y="363"/>
                    <a:pt x="56" y="347"/>
                  </a:cubicBezTo>
                  <a:cubicBezTo>
                    <a:pt x="56" y="103"/>
                    <a:pt x="56" y="103"/>
                    <a:pt x="56" y="103"/>
                  </a:cubicBezTo>
                  <a:cubicBezTo>
                    <a:pt x="58" y="103"/>
                    <a:pt x="60" y="103"/>
                    <a:pt x="62" y="102"/>
                  </a:cubicBezTo>
                  <a:cubicBezTo>
                    <a:pt x="69" y="102"/>
                    <a:pt x="69" y="102"/>
                    <a:pt x="69" y="102"/>
                  </a:cubicBezTo>
                  <a:cubicBezTo>
                    <a:pt x="69" y="319"/>
                    <a:pt x="69" y="319"/>
                    <a:pt x="69" y="319"/>
                  </a:cubicBezTo>
                  <a:cubicBezTo>
                    <a:pt x="69" y="336"/>
                    <a:pt x="69" y="336"/>
                    <a:pt x="69" y="336"/>
                  </a:cubicBezTo>
                  <a:cubicBezTo>
                    <a:pt x="69" y="680"/>
                    <a:pt x="69" y="680"/>
                    <a:pt x="69" y="680"/>
                  </a:cubicBezTo>
                  <a:cubicBezTo>
                    <a:pt x="69" y="700"/>
                    <a:pt x="85" y="715"/>
                    <a:pt x="104" y="715"/>
                  </a:cubicBezTo>
                  <a:cubicBezTo>
                    <a:pt x="123" y="715"/>
                    <a:pt x="139" y="700"/>
                    <a:pt x="139" y="680"/>
                  </a:cubicBezTo>
                  <a:cubicBezTo>
                    <a:pt x="139" y="336"/>
                    <a:pt x="139" y="336"/>
                    <a:pt x="139" y="336"/>
                  </a:cubicBezTo>
                  <a:cubicBezTo>
                    <a:pt x="152" y="336"/>
                    <a:pt x="152" y="336"/>
                    <a:pt x="152" y="336"/>
                  </a:cubicBezTo>
                  <a:cubicBezTo>
                    <a:pt x="152" y="680"/>
                    <a:pt x="152" y="680"/>
                    <a:pt x="152" y="680"/>
                  </a:cubicBezTo>
                  <a:cubicBezTo>
                    <a:pt x="152" y="700"/>
                    <a:pt x="168" y="715"/>
                    <a:pt x="187" y="715"/>
                  </a:cubicBezTo>
                  <a:cubicBezTo>
                    <a:pt x="206" y="715"/>
                    <a:pt x="222" y="700"/>
                    <a:pt x="222" y="680"/>
                  </a:cubicBezTo>
                  <a:cubicBezTo>
                    <a:pt x="222" y="336"/>
                    <a:pt x="222" y="336"/>
                    <a:pt x="222" y="336"/>
                  </a:cubicBezTo>
                  <a:cubicBezTo>
                    <a:pt x="222" y="319"/>
                    <a:pt x="222" y="319"/>
                    <a:pt x="222" y="319"/>
                  </a:cubicBezTo>
                  <a:cubicBezTo>
                    <a:pt x="222" y="102"/>
                    <a:pt x="222" y="102"/>
                    <a:pt x="222" y="102"/>
                  </a:cubicBezTo>
                  <a:cubicBezTo>
                    <a:pt x="229" y="102"/>
                    <a:pt x="229" y="102"/>
                    <a:pt x="229" y="102"/>
                  </a:cubicBezTo>
                  <a:cubicBezTo>
                    <a:pt x="231" y="103"/>
                    <a:pt x="233" y="103"/>
                    <a:pt x="235" y="103"/>
                  </a:cubicBezTo>
                  <a:cubicBezTo>
                    <a:pt x="235" y="347"/>
                    <a:pt x="235" y="347"/>
                    <a:pt x="235" y="347"/>
                  </a:cubicBezTo>
                  <a:cubicBezTo>
                    <a:pt x="235" y="363"/>
                    <a:pt x="248" y="375"/>
                    <a:pt x="263" y="375"/>
                  </a:cubicBezTo>
                  <a:cubicBezTo>
                    <a:pt x="279" y="375"/>
                    <a:pt x="291" y="363"/>
                    <a:pt x="291" y="347"/>
                  </a:cubicBezTo>
                  <a:cubicBezTo>
                    <a:pt x="291" y="48"/>
                    <a:pt x="291" y="48"/>
                    <a:pt x="291" y="48"/>
                  </a:cubicBezTo>
                  <a:close/>
                </a:path>
              </a:pathLst>
            </a:cu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grpSp>
      <p:grpSp>
        <p:nvGrpSpPr>
          <p:cNvPr id="16" name="Group 18">
            <a:extLst>
              <a:ext uri="{FF2B5EF4-FFF2-40B4-BE49-F238E27FC236}">
                <a16:creationId xmlns:a16="http://schemas.microsoft.com/office/drawing/2014/main" id="{F1223D8D-AFD8-49AF-A181-1ADED653B101}"/>
              </a:ext>
            </a:extLst>
          </p:cNvPr>
          <p:cNvGrpSpPr/>
          <p:nvPr/>
        </p:nvGrpSpPr>
        <p:grpSpPr>
          <a:xfrm rot="8013408">
            <a:off x="5205773" y="2633878"/>
            <a:ext cx="495141" cy="1961342"/>
            <a:chOff x="392113" y="419100"/>
            <a:chExt cx="1090613" cy="3240088"/>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effectLst/>
        </p:grpSpPr>
        <p:sp>
          <p:nvSpPr>
            <p:cNvPr id="20" name="Oval 19">
              <a:extLst>
                <a:ext uri="{FF2B5EF4-FFF2-40B4-BE49-F238E27FC236}">
                  <a16:creationId xmlns:a16="http://schemas.microsoft.com/office/drawing/2014/main" id="{62F88DD3-9C82-4405-8D14-1E6E59ECBC6F}"/>
                </a:ext>
              </a:extLst>
            </p:cNvPr>
            <p:cNvSpPr>
              <a:spLocks noChangeArrowheads="1"/>
            </p:cNvSpPr>
            <p:nvPr/>
          </p:nvSpPr>
          <p:spPr bwMode="auto">
            <a:xfrm>
              <a:off x="684213" y="419100"/>
              <a:ext cx="492125" cy="490538"/>
            </a:xfrm>
            <a:prstGeom prst="ellipse">
              <a:avLst/>
            </a:pr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sp>
          <p:nvSpPr>
            <p:cNvPr id="21" name="Freeform 20">
              <a:extLst>
                <a:ext uri="{FF2B5EF4-FFF2-40B4-BE49-F238E27FC236}">
                  <a16:creationId xmlns:a16="http://schemas.microsoft.com/office/drawing/2014/main" id="{2301C5F4-F4E6-4353-AC20-498AB89FC67B}"/>
                </a:ext>
              </a:extLst>
            </p:cNvPr>
            <p:cNvSpPr>
              <a:spLocks/>
            </p:cNvSpPr>
            <p:nvPr/>
          </p:nvSpPr>
          <p:spPr bwMode="auto">
            <a:xfrm>
              <a:off x="392113" y="977900"/>
              <a:ext cx="1090613" cy="2681288"/>
            </a:xfrm>
            <a:custGeom>
              <a:avLst/>
              <a:gdLst/>
              <a:ahLst/>
              <a:cxnLst>
                <a:cxn ang="0">
                  <a:pos x="291" y="48"/>
                </a:cxn>
                <a:cxn ang="0">
                  <a:pos x="243" y="1"/>
                </a:cxn>
                <a:cxn ang="0">
                  <a:pos x="243" y="0"/>
                </a:cxn>
                <a:cxn ang="0">
                  <a:pos x="46" y="0"/>
                </a:cxn>
                <a:cxn ang="0">
                  <a:pos x="46" y="1"/>
                </a:cxn>
                <a:cxn ang="0">
                  <a:pos x="0" y="48"/>
                </a:cxn>
                <a:cxn ang="0">
                  <a:pos x="0" y="48"/>
                </a:cxn>
                <a:cxn ang="0">
                  <a:pos x="0" y="347"/>
                </a:cxn>
                <a:cxn ang="0">
                  <a:pos x="28" y="375"/>
                </a:cxn>
                <a:cxn ang="0">
                  <a:pos x="56" y="347"/>
                </a:cxn>
                <a:cxn ang="0">
                  <a:pos x="56" y="103"/>
                </a:cxn>
                <a:cxn ang="0">
                  <a:pos x="62" y="102"/>
                </a:cxn>
                <a:cxn ang="0">
                  <a:pos x="69" y="102"/>
                </a:cxn>
                <a:cxn ang="0">
                  <a:pos x="69" y="319"/>
                </a:cxn>
                <a:cxn ang="0">
                  <a:pos x="69" y="336"/>
                </a:cxn>
                <a:cxn ang="0">
                  <a:pos x="69" y="680"/>
                </a:cxn>
                <a:cxn ang="0">
                  <a:pos x="104" y="715"/>
                </a:cxn>
                <a:cxn ang="0">
                  <a:pos x="139" y="680"/>
                </a:cxn>
                <a:cxn ang="0">
                  <a:pos x="139" y="336"/>
                </a:cxn>
                <a:cxn ang="0">
                  <a:pos x="152" y="336"/>
                </a:cxn>
                <a:cxn ang="0">
                  <a:pos x="152" y="680"/>
                </a:cxn>
                <a:cxn ang="0">
                  <a:pos x="187" y="715"/>
                </a:cxn>
                <a:cxn ang="0">
                  <a:pos x="222" y="680"/>
                </a:cxn>
                <a:cxn ang="0">
                  <a:pos x="222" y="336"/>
                </a:cxn>
                <a:cxn ang="0">
                  <a:pos x="222" y="319"/>
                </a:cxn>
                <a:cxn ang="0">
                  <a:pos x="222" y="102"/>
                </a:cxn>
                <a:cxn ang="0">
                  <a:pos x="229" y="102"/>
                </a:cxn>
                <a:cxn ang="0">
                  <a:pos x="235" y="103"/>
                </a:cxn>
                <a:cxn ang="0">
                  <a:pos x="235" y="347"/>
                </a:cxn>
                <a:cxn ang="0">
                  <a:pos x="263" y="375"/>
                </a:cxn>
                <a:cxn ang="0">
                  <a:pos x="291" y="347"/>
                </a:cxn>
                <a:cxn ang="0">
                  <a:pos x="291" y="48"/>
                </a:cxn>
              </a:cxnLst>
              <a:rect l="0" t="0" r="r" b="b"/>
              <a:pathLst>
                <a:path w="291" h="715">
                  <a:moveTo>
                    <a:pt x="291" y="48"/>
                  </a:moveTo>
                  <a:cubicBezTo>
                    <a:pt x="289" y="23"/>
                    <a:pt x="269" y="2"/>
                    <a:pt x="243" y="1"/>
                  </a:cubicBezTo>
                  <a:cubicBezTo>
                    <a:pt x="243" y="0"/>
                    <a:pt x="243" y="0"/>
                    <a:pt x="243" y="0"/>
                  </a:cubicBezTo>
                  <a:cubicBezTo>
                    <a:pt x="46" y="0"/>
                    <a:pt x="46" y="0"/>
                    <a:pt x="46" y="0"/>
                  </a:cubicBezTo>
                  <a:cubicBezTo>
                    <a:pt x="46" y="1"/>
                    <a:pt x="46" y="1"/>
                    <a:pt x="46" y="1"/>
                  </a:cubicBezTo>
                  <a:cubicBezTo>
                    <a:pt x="21" y="3"/>
                    <a:pt x="2" y="23"/>
                    <a:pt x="0" y="48"/>
                  </a:cubicBezTo>
                  <a:cubicBezTo>
                    <a:pt x="0" y="48"/>
                    <a:pt x="0" y="48"/>
                    <a:pt x="0" y="48"/>
                  </a:cubicBezTo>
                  <a:cubicBezTo>
                    <a:pt x="0" y="347"/>
                    <a:pt x="0" y="347"/>
                    <a:pt x="0" y="347"/>
                  </a:cubicBezTo>
                  <a:cubicBezTo>
                    <a:pt x="0" y="363"/>
                    <a:pt x="13" y="375"/>
                    <a:pt x="28" y="375"/>
                  </a:cubicBezTo>
                  <a:cubicBezTo>
                    <a:pt x="44" y="375"/>
                    <a:pt x="56" y="363"/>
                    <a:pt x="56" y="347"/>
                  </a:cubicBezTo>
                  <a:cubicBezTo>
                    <a:pt x="56" y="103"/>
                    <a:pt x="56" y="103"/>
                    <a:pt x="56" y="103"/>
                  </a:cubicBezTo>
                  <a:cubicBezTo>
                    <a:pt x="58" y="103"/>
                    <a:pt x="60" y="103"/>
                    <a:pt x="62" y="102"/>
                  </a:cubicBezTo>
                  <a:cubicBezTo>
                    <a:pt x="69" y="102"/>
                    <a:pt x="69" y="102"/>
                    <a:pt x="69" y="102"/>
                  </a:cubicBezTo>
                  <a:cubicBezTo>
                    <a:pt x="69" y="319"/>
                    <a:pt x="69" y="319"/>
                    <a:pt x="69" y="319"/>
                  </a:cubicBezTo>
                  <a:cubicBezTo>
                    <a:pt x="69" y="336"/>
                    <a:pt x="69" y="336"/>
                    <a:pt x="69" y="336"/>
                  </a:cubicBezTo>
                  <a:cubicBezTo>
                    <a:pt x="69" y="680"/>
                    <a:pt x="69" y="680"/>
                    <a:pt x="69" y="680"/>
                  </a:cubicBezTo>
                  <a:cubicBezTo>
                    <a:pt x="69" y="700"/>
                    <a:pt x="85" y="715"/>
                    <a:pt x="104" y="715"/>
                  </a:cubicBezTo>
                  <a:cubicBezTo>
                    <a:pt x="123" y="715"/>
                    <a:pt x="139" y="700"/>
                    <a:pt x="139" y="680"/>
                  </a:cubicBezTo>
                  <a:cubicBezTo>
                    <a:pt x="139" y="336"/>
                    <a:pt x="139" y="336"/>
                    <a:pt x="139" y="336"/>
                  </a:cubicBezTo>
                  <a:cubicBezTo>
                    <a:pt x="152" y="336"/>
                    <a:pt x="152" y="336"/>
                    <a:pt x="152" y="336"/>
                  </a:cubicBezTo>
                  <a:cubicBezTo>
                    <a:pt x="152" y="680"/>
                    <a:pt x="152" y="680"/>
                    <a:pt x="152" y="680"/>
                  </a:cubicBezTo>
                  <a:cubicBezTo>
                    <a:pt x="152" y="700"/>
                    <a:pt x="168" y="715"/>
                    <a:pt x="187" y="715"/>
                  </a:cubicBezTo>
                  <a:cubicBezTo>
                    <a:pt x="206" y="715"/>
                    <a:pt x="222" y="700"/>
                    <a:pt x="222" y="680"/>
                  </a:cubicBezTo>
                  <a:cubicBezTo>
                    <a:pt x="222" y="336"/>
                    <a:pt x="222" y="336"/>
                    <a:pt x="222" y="336"/>
                  </a:cubicBezTo>
                  <a:cubicBezTo>
                    <a:pt x="222" y="319"/>
                    <a:pt x="222" y="319"/>
                    <a:pt x="222" y="319"/>
                  </a:cubicBezTo>
                  <a:cubicBezTo>
                    <a:pt x="222" y="102"/>
                    <a:pt x="222" y="102"/>
                    <a:pt x="222" y="102"/>
                  </a:cubicBezTo>
                  <a:cubicBezTo>
                    <a:pt x="229" y="102"/>
                    <a:pt x="229" y="102"/>
                    <a:pt x="229" y="102"/>
                  </a:cubicBezTo>
                  <a:cubicBezTo>
                    <a:pt x="231" y="103"/>
                    <a:pt x="233" y="103"/>
                    <a:pt x="235" y="103"/>
                  </a:cubicBezTo>
                  <a:cubicBezTo>
                    <a:pt x="235" y="347"/>
                    <a:pt x="235" y="347"/>
                    <a:pt x="235" y="347"/>
                  </a:cubicBezTo>
                  <a:cubicBezTo>
                    <a:pt x="235" y="363"/>
                    <a:pt x="248" y="375"/>
                    <a:pt x="263" y="375"/>
                  </a:cubicBezTo>
                  <a:cubicBezTo>
                    <a:pt x="279" y="375"/>
                    <a:pt x="291" y="363"/>
                    <a:pt x="291" y="347"/>
                  </a:cubicBezTo>
                  <a:cubicBezTo>
                    <a:pt x="291" y="48"/>
                    <a:pt x="291" y="48"/>
                    <a:pt x="291" y="48"/>
                  </a:cubicBezTo>
                  <a:close/>
                </a:path>
              </a:pathLst>
            </a:cu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grpSp>
      <p:grpSp>
        <p:nvGrpSpPr>
          <p:cNvPr id="19" name="Group 21">
            <a:extLst>
              <a:ext uri="{FF2B5EF4-FFF2-40B4-BE49-F238E27FC236}">
                <a16:creationId xmlns:a16="http://schemas.microsoft.com/office/drawing/2014/main" id="{6A953AA8-D2E9-4A3C-90F4-30A2A2B46995}"/>
              </a:ext>
            </a:extLst>
          </p:cNvPr>
          <p:cNvGrpSpPr/>
          <p:nvPr/>
        </p:nvGrpSpPr>
        <p:grpSpPr>
          <a:xfrm rot="13586592" flipH="1">
            <a:off x="3011214" y="2616732"/>
            <a:ext cx="495141" cy="1961344"/>
            <a:chOff x="392113" y="419100"/>
            <a:chExt cx="1090613" cy="3240088"/>
          </a:xfr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effectLst/>
        </p:grpSpPr>
        <p:sp>
          <p:nvSpPr>
            <p:cNvPr id="23" name="Oval 22">
              <a:extLst>
                <a:ext uri="{FF2B5EF4-FFF2-40B4-BE49-F238E27FC236}">
                  <a16:creationId xmlns:a16="http://schemas.microsoft.com/office/drawing/2014/main" id="{F6F620E3-A104-4261-9E35-1A3E3C31B2DC}"/>
                </a:ext>
              </a:extLst>
            </p:cNvPr>
            <p:cNvSpPr>
              <a:spLocks noChangeArrowheads="1"/>
            </p:cNvSpPr>
            <p:nvPr/>
          </p:nvSpPr>
          <p:spPr bwMode="auto">
            <a:xfrm>
              <a:off x="684213" y="419100"/>
              <a:ext cx="492125" cy="490538"/>
            </a:xfrm>
            <a:prstGeom prst="ellipse">
              <a:avLst/>
            </a:pr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sp>
          <p:nvSpPr>
            <p:cNvPr id="24" name="Freeform 23">
              <a:extLst>
                <a:ext uri="{FF2B5EF4-FFF2-40B4-BE49-F238E27FC236}">
                  <a16:creationId xmlns:a16="http://schemas.microsoft.com/office/drawing/2014/main" id="{B298752F-4666-467A-AE77-CC15EA823344}"/>
                </a:ext>
              </a:extLst>
            </p:cNvPr>
            <p:cNvSpPr>
              <a:spLocks/>
            </p:cNvSpPr>
            <p:nvPr/>
          </p:nvSpPr>
          <p:spPr bwMode="auto">
            <a:xfrm>
              <a:off x="392113" y="977900"/>
              <a:ext cx="1090613" cy="2681288"/>
            </a:xfrm>
            <a:custGeom>
              <a:avLst/>
              <a:gdLst/>
              <a:ahLst/>
              <a:cxnLst>
                <a:cxn ang="0">
                  <a:pos x="291" y="48"/>
                </a:cxn>
                <a:cxn ang="0">
                  <a:pos x="243" y="1"/>
                </a:cxn>
                <a:cxn ang="0">
                  <a:pos x="243" y="0"/>
                </a:cxn>
                <a:cxn ang="0">
                  <a:pos x="46" y="0"/>
                </a:cxn>
                <a:cxn ang="0">
                  <a:pos x="46" y="1"/>
                </a:cxn>
                <a:cxn ang="0">
                  <a:pos x="0" y="48"/>
                </a:cxn>
                <a:cxn ang="0">
                  <a:pos x="0" y="48"/>
                </a:cxn>
                <a:cxn ang="0">
                  <a:pos x="0" y="347"/>
                </a:cxn>
                <a:cxn ang="0">
                  <a:pos x="28" y="375"/>
                </a:cxn>
                <a:cxn ang="0">
                  <a:pos x="56" y="347"/>
                </a:cxn>
                <a:cxn ang="0">
                  <a:pos x="56" y="103"/>
                </a:cxn>
                <a:cxn ang="0">
                  <a:pos x="62" y="102"/>
                </a:cxn>
                <a:cxn ang="0">
                  <a:pos x="69" y="102"/>
                </a:cxn>
                <a:cxn ang="0">
                  <a:pos x="69" y="319"/>
                </a:cxn>
                <a:cxn ang="0">
                  <a:pos x="69" y="336"/>
                </a:cxn>
                <a:cxn ang="0">
                  <a:pos x="69" y="680"/>
                </a:cxn>
                <a:cxn ang="0">
                  <a:pos x="104" y="715"/>
                </a:cxn>
                <a:cxn ang="0">
                  <a:pos x="139" y="680"/>
                </a:cxn>
                <a:cxn ang="0">
                  <a:pos x="139" y="336"/>
                </a:cxn>
                <a:cxn ang="0">
                  <a:pos x="152" y="336"/>
                </a:cxn>
                <a:cxn ang="0">
                  <a:pos x="152" y="680"/>
                </a:cxn>
                <a:cxn ang="0">
                  <a:pos x="187" y="715"/>
                </a:cxn>
                <a:cxn ang="0">
                  <a:pos x="222" y="680"/>
                </a:cxn>
                <a:cxn ang="0">
                  <a:pos x="222" y="336"/>
                </a:cxn>
                <a:cxn ang="0">
                  <a:pos x="222" y="319"/>
                </a:cxn>
                <a:cxn ang="0">
                  <a:pos x="222" y="102"/>
                </a:cxn>
                <a:cxn ang="0">
                  <a:pos x="229" y="102"/>
                </a:cxn>
                <a:cxn ang="0">
                  <a:pos x="235" y="103"/>
                </a:cxn>
                <a:cxn ang="0">
                  <a:pos x="235" y="347"/>
                </a:cxn>
                <a:cxn ang="0">
                  <a:pos x="263" y="375"/>
                </a:cxn>
                <a:cxn ang="0">
                  <a:pos x="291" y="347"/>
                </a:cxn>
                <a:cxn ang="0">
                  <a:pos x="291" y="48"/>
                </a:cxn>
              </a:cxnLst>
              <a:rect l="0" t="0" r="r" b="b"/>
              <a:pathLst>
                <a:path w="291" h="715">
                  <a:moveTo>
                    <a:pt x="291" y="48"/>
                  </a:moveTo>
                  <a:cubicBezTo>
                    <a:pt x="289" y="23"/>
                    <a:pt x="269" y="2"/>
                    <a:pt x="243" y="1"/>
                  </a:cubicBezTo>
                  <a:cubicBezTo>
                    <a:pt x="243" y="0"/>
                    <a:pt x="243" y="0"/>
                    <a:pt x="243" y="0"/>
                  </a:cubicBezTo>
                  <a:cubicBezTo>
                    <a:pt x="46" y="0"/>
                    <a:pt x="46" y="0"/>
                    <a:pt x="46" y="0"/>
                  </a:cubicBezTo>
                  <a:cubicBezTo>
                    <a:pt x="46" y="1"/>
                    <a:pt x="46" y="1"/>
                    <a:pt x="46" y="1"/>
                  </a:cubicBezTo>
                  <a:cubicBezTo>
                    <a:pt x="21" y="3"/>
                    <a:pt x="2" y="23"/>
                    <a:pt x="0" y="48"/>
                  </a:cubicBezTo>
                  <a:cubicBezTo>
                    <a:pt x="0" y="48"/>
                    <a:pt x="0" y="48"/>
                    <a:pt x="0" y="48"/>
                  </a:cubicBezTo>
                  <a:cubicBezTo>
                    <a:pt x="0" y="347"/>
                    <a:pt x="0" y="347"/>
                    <a:pt x="0" y="347"/>
                  </a:cubicBezTo>
                  <a:cubicBezTo>
                    <a:pt x="0" y="363"/>
                    <a:pt x="13" y="375"/>
                    <a:pt x="28" y="375"/>
                  </a:cubicBezTo>
                  <a:cubicBezTo>
                    <a:pt x="44" y="375"/>
                    <a:pt x="56" y="363"/>
                    <a:pt x="56" y="347"/>
                  </a:cubicBezTo>
                  <a:cubicBezTo>
                    <a:pt x="56" y="103"/>
                    <a:pt x="56" y="103"/>
                    <a:pt x="56" y="103"/>
                  </a:cubicBezTo>
                  <a:cubicBezTo>
                    <a:pt x="58" y="103"/>
                    <a:pt x="60" y="103"/>
                    <a:pt x="62" y="102"/>
                  </a:cubicBezTo>
                  <a:cubicBezTo>
                    <a:pt x="69" y="102"/>
                    <a:pt x="69" y="102"/>
                    <a:pt x="69" y="102"/>
                  </a:cubicBezTo>
                  <a:cubicBezTo>
                    <a:pt x="69" y="319"/>
                    <a:pt x="69" y="319"/>
                    <a:pt x="69" y="319"/>
                  </a:cubicBezTo>
                  <a:cubicBezTo>
                    <a:pt x="69" y="336"/>
                    <a:pt x="69" y="336"/>
                    <a:pt x="69" y="336"/>
                  </a:cubicBezTo>
                  <a:cubicBezTo>
                    <a:pt x="69" y="680"/>
                    <a:pt x="69" y="680"/>
                    <a:pt x="69" y="680"/>
                  </a:cubicBezTo>
                  <a:cubicBezTo>
                    <a:pt x="69" y="700"/>
                    <a:pt x="85" y="715"/>
                    <a:pt x="104" y="715"/>
                  </a:cubicBezTo>
                  <a:cubicBezTo>
                    <a:pt x="123" y="715"/>
                    <a:pt x="139" y="700"/>
                    <a:pt x="139" y="680"/>
                  </a:cubicBezTo>
                  <a:cubicBezTo>
                    <a:pt x="139" y="336"/>
                    <a:pt x="139" y="336"/>
                    <a:pt x="139" y="336"/>
                  </a:cubicBezTo>
                  <a:cubicBezTo>
                    <a:pt x="152" y="336"/>
                    <a:pt x="152" y="336"/>
                    <a:pt x="152" y="336"/>
                  </a:cubicBezTo>
                  <a:cubicBezTo>
                    <a:pt x="152" y="680"/>
                    <a:pt x="152" y="680"/>
                    <a:pt x="152" y="680"/>
                  </a:cubicBezTo>
                  <a:cubicBezTo>
                    <a:pt x="152" y="700"/>
                    <a:pt x="168" y="715"/>
                    <a:pt x="187" y="715"/>
                  </a:cubicBezTo>
                  <a:cubicBezTo>
                    <a:pt x="206" y="715"/>
                    <a:pt x="222" y="700"/>
                    <a:pt x="222" y="680"/>
                  </a:cubicBezTo>
                  <a:cubicBezTo>
                    <a:pt x="222" y="336"/>
                    <a:pt x="222" y="336"/>
                    <a:pt x="222" y="336"/>
                  </a:cubicBezTo>
                  <a:cubicBezTo>
                    <a:pt x="222" y="319"/>
                    <a:pt x="222" y="319"/>
                    <a:pt x="222" y="319"/>
                  </a:cubicBezTo>
                  <a:cubicBezTo>
                    <a:pt x="222" y="102"/>
                    <a:pt x="222" y="102"/>
                    <a:pt x="222" y="102"/>
                  </a:cubicBezTo>
                  <a:cubicBezTo>
                    <a:pt x="229" y="102"/>
                    <a:pt x="229" y="102"/>
                    <a:pt x="229" y="102"/>
                  </a:cubicBezTo>
                  <a:cubicBezTo>
                    <a:pt x="231" y="103"/>
                    <a:pt x="233" y="103"/>
                    <a:pt x="235" y="103"/>
                  </a:cubicBezTo>
                  <a:cubicBezTo>
                    <a:pt x="235" y="347"/>
                    <a:pt x="235" y="347"/>
                    <a:pt x="235" y="347"/>
                  </a:cubicBezTo>
                  <a:cubicBezTo>
                    <a:pt x="235" y="363"/>
                    <a:pt x="248" y="375"/>
                    <a:pt x="263" y="375"/>
                  </a:cubicBezTo>
                  <a:cubicBezTo>
                    <a:pt x="279" y="375"/>
                    <a:pt x="291" y="363"/>
                    <a:pt x="291" y="347"/>
                  </a:cubicBezTo>
                  <a:cubicBezTo>
                    <a:pt x="291" y="48"/>
                    <a:pt x="291" y="48"/>
                    <a:pt x="291" y="48"/>
                  </a:cubicBezTo>
                  <a:close/>
                </a:path>
              </a:pathLst>
            </a:cu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grpSp>
      <p:grpSp>
        <p:nvGrpSpPr>
          <p:cNvPr id="22" name="Group 24">
            <a:extLst>
              <a:ext uri="{FF2B5EF4-FFF2-40B4-BE49-F238E27FC236}">
                <a16:creationId xmlns:a16="http://schemas.microsoft.com/office/drawing/2014/main" id="{961D55D8-A56E-427C-A11F-C027B9A45F12}"/>
              </a:ext>
            </a:extLst>
          </p:cNvPr>
          <p:cNvGrpSpPr/>
          <p:nvPr/>
        </p:nvGrpSpPr>
        <p:grpSpPr>
          <a:xfrm rot="7871981" flipH="1" flipV="1">
            <a:off x="3056368" y="1028527"/>
            <a:ext cx="495141" cy="1961342"/>
            <a:chOff x="392113" y="419100"/>
            <a:chExt cx="1090613" cy="3240088"/>
          </a:xfr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16200000" scaled="1"/>
            <a:tileRect/>
          </a:gradFill>
          <a:effectLst/>
        </p:grpSpPr>
        <p:sp>
          <p:nvSpPr>
            <p:cNvPr id="26" name="Oval 25">
              <a:extLst>
                <a:ext uri="{FF2B5EF4-FFF2-40B4-BE49-F238E27FC236}">
                  <a16:creationId xmlns:a16="http://schemas.microsoft.com/office/drawing/2014/main" id="{3909D7C1-0B7A-4B30-A363-54A49117FA34}"/>
                </a:ext>
              </a:extLst>
            </p:cNvPr>
            <p:cNvSpPr>
              <a:spLocks noChangeArrowheads="1"/>
            </p:cNvSpPr>
            <p:nvPr/>
          </p:nvSpPr>
          <p:spPr bwMode="auto">
            <a:xfrm>
              <a:off x="684213" y="419100"/>
              <a:ext cx="492125" cy="490538"/>
            </a:xfrm>
            <a:prstGeom prst="ellipse">
              <a:avLst/>
            </a:pr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sp>
          <p:nvSpPr>
            <p:cNvPr id="27" name="Freeform 26">
              <a:extLst>
                <a:ext uri="{FF2B5EF4-FFF2-40B4-BE49-F238E27FC236}">
                  <a16:creationId xmlns:a16="http://schemas.microsoft.com/office/drawing/2014/main" id="{619F8C66-1BEC-40D6-813A-A1D701CEF313}"/>
                </a:ext>
              </a:extLst>
            </p:cNvPr>
            <p:cNvSpPr>
              <a:spLocks/>
            </p:cNvSpPr>
            <p:nvPr/>
          </p:nvSpPr>
          <p:spPr bwMode="auto">
            <a:xfrm>
              <a:off x="392113" y="977900"/>
              <a:ext cx="1090613" cy="2681288"/>
            </a:xfrm>
            <a:custGeom>
              <a:avLst/>
              <a:gdLst/>
              <a:ahLst/>
              <a:cxnLst>
                <a:cxn ang="0">
                  <a:pos x="291" y="48"/>
                </a:cxn>
                <a:cxn ang="0">
                  <a:pos x="243" y="1"/>
                </a:cxn>
                <a:cxn ang="0">
                  <a:pos x="243" y="0"/>
                </a:cxn>
                <a:cxn ang="0">
                  <a:pos x="46" y="0"/>
                </a:cxn>
                <a:cxn ang="0">
                  <a:pos x="46" y="1"/>
                </a:cxn>
                <a:cxn ang="0">
                  <a:pos x="0" y="48"/>
                </a:cxn>
                <a:cxn ang="0">
                  <a:pos x="0" y="48"/>
                </a:cxn>
                <a:cxn ang="0">
                  <a:pos x="0" y="347"/>
                </a:cxn>
                <a:cxn ang="0">
                  <a:pos x="28" y="375"/>
                </a:cxn>
                <a:cxn ang="0">
                  <a:pos x="56" y="347"/>
                </a:cxn>
                <a:cxn ang="0">
                  <a:pos x="56" y="103"/>
                </a:cxn>
                <a:cxn ang="0">
                  <a:pos x="62" y="102"/>
                </a:cxn>
                <a:cxn ang="0">
                  <a:pos x="69" y="102"/>
                </a:cxn>
                <a:cxn ang="0">
                  <a:pos x="69" y="319"/>
                </a:cxn>
                <a:cxn ang="0">
                  <a:pos x="69" y="336"/>
                </a:cxn>
                <a:cxn ang="0">
                  <a:pos x="69" y="680"/>
                </a:cxn>
                <a:cxn ang="0">
                  <a:pos x="104" y="715"/>
                </a:cxn>
                <a:cxn ang="0">
                  <a:pos x="139" y="680"/>
                </a:cxn>
                <a:cxn ang="0">
                  <a:pos x="139" y="336"/>
                </a:cxn>
                <a:cxn ang="0">
                  <a:pos x="152" y="336"/>
                </a:cxn>
                <a:cxn ang="0">
                  <a:pos x="152" y="680"/>
                </a:cxn>
                <a:cxn ang="0">
                  <a:pos x="187" y="715"/>
                </a:cxn>
                <a:cxn ang="0">
                  <a:pos x="222" y="680"/>
                </a:cxn>
                <a:cxn ang="0">
                  <a:pos x="222" y="336"/>
                </a:cxn>
                <a:cxn ang="0">
                  <a:pos x="222" y="319"/>
                </a:cxn>
                <a:cxn ang="0">
                  <a:pos x="222" y="102"/>
                </a:cxn>
                <a:cxn ang="0">
                  <a:pos x="229" y="102"/>
                </a:cxn>
                <a:cxn ang="0">
                  <a:pos x="235" y="103"/>
                </a:cxn>
                <a:cxn ang="0">
                  <a:pos x="235" y="347"/>
                </a:cxn>
                <a:cxn ang="0">
                  <a:pos x="263" y="375"/>
                </a:cxn>
                <a:cxn ang="0">
                  <a:pos x="291" y="347"/>
                </a:cxn>
                <a:cxn ang="0">
                  <a:pos x="291" y="48"/>
                </a:cxn>
              </a:cxnLst>
              <a:rect l="0" t="0" r="r" b="b"/>
              <a:pathLst>
                <a:path w="291" h="715">
                  <a:moveTo>
                    <a:pt x="291" y="48"/>
                  </a:moveTo>
                  <a:cubicBezTo>
                    <a:pt x="289" y="23"/>
                    <a:pt x="269" y="2"/>
                    <a:pt x="243" y="1"/>
                  </a:cubicBezTo>
                  <a:cubicBezTo>
                    <a:pt x="243" y="0"/>
                    <a:pt x="243" y="0"/>
                    <a:pt x="243" y="0"/>
                  </a:cubicBezTo>
                  <a:cubicBezTo>
                    <a:pt x="46" y="0"/>
                    <a:pt x="46" y="0"/>
                    <a:pt x="46" y="0"/>
                  </a:cubicBezTo>
                  <a:cubicBezTo>
                    <a:pt x="46" y="1"/>
                    <a:pt x="46" y="1"/>
                    <a:pt x="46" y="1"/>
                  </a:cubicBezTo>
                  <a:cubicBezTo>
                    <a:pt x="21" y="3"/>
                    <a:pt x="2" y="23"/>
                    <a:pt x="0" y="48"/>
                  </a:cubicBezTo>
                  <a:cubicBezTo>
                    <a:pt x="0" y="48"/>
                    <a:pt x="0" y="48"/>
                    <a:pt x="0" y="48"/>
                  </a:cubicBezTo>
                  <a:cubicBezTo>
                    <a:pt x="0" y="347"/>
                    <a:pt x="0" y="347"/>
                    <a:pt x="0" y="347"/>
                  </a:cubicBezTo>
                  <a:cubicBezTo>
                    <a:pt x="0" y="363"/>
                    <a:pt x="13" y="375"/>
                    <a:pt x="28" y="375"/>
                  </a:cubicBezTo>
                  <a:cubicBezTo>
                    <a:pt x="44" y="375"/>
                    <a:pt x="56" y="363"/>
                    <a:pt x="56" y="347"/>
                  </a:cubicBezTo>
                  <a:cubicBezTo>
                    <a:pt x="56" y="103"/>
                    <a:pt x="56" y="103"/>
                    <a:pt x="56" y="103"/>
                  </a:cubicBezTo>
                  <a:cubicBezTo>
                    <a:pt x="58" y="103"/>
                    <a:pt x="60" y="103"/>
                    <a:pt x="62" y="102"/>
                  </a:cubicBezTo>
                  <a:cubicBezTo>
                    <a:pt x="69" y="102"/>
                    <a:pt x="69" y="102"/>
                    <a:pt x="69" y="102"/>
                  </a:cubicBezTo>
                  <a:cubicBezTo>
                    <a:pt x="69" y="319"/>
                    <a:pt x="69" y="319"/>
                    <a:pt x="69" y="319"/>
                  </a:cubicBezTo>
                  <a:cubicBezTo>
                    <a:pt x="69" y="336"/>
                    <a:pt x="69" y="336"/>
                    <a:pt x="69" y="336"/>
                  </a:cubicBezTo>
                  <a:cubicBezTo>
                    <a:pt x="69" y="680"/>
                    <a:pt x="69" y="680"/>
                    <a:pt x="69" y="680"/>
                  </a:cubicBezTo>
                  <a:cubicBezTo>
                    <a:pt x="69" y="700"/>
                    <a:pt x="85" y="715"/>
                    <a:pt x="104" y="715"/>
                  </a:cubicBezTo>
                  <a:cubicBezTo>
                    <a:pt x="123" y="715"/>
                    <a:pt x="139" y="700"/>
                    <a:pt x="139" y="680"/>
                  </a:cubicBezTo>
                  <a:cubicBezTo>
                    <a:pt x="139" y="336"/>
                    <a:pt x="139" y="336"/>
                    <a:pt x="139" y="336"/>
                  </a:cubicBezTo>
                  <a:cubicBezTo>
                    <a:pt x="152" y="336"/>
                    <a:pt x="152" y="336"/>
                    <a:pt x="152" y="336"/>
                  </a:cubicBezTo>
                  <a:cubicBezTo>
                    <a:pt x="152" y="680"/>
                    <a:pt x="152" y="680"/>
                    <a:pt x="152" y="680"/>
                  </a:cubicBezTo>
                  <a:cubicBezTo>
                    <a:pt x="152" y="700"/>
                    <a:pt x="168" y="715"/>
                    <a:pt x="187" y="715"/>
                  </a:cubicBezTo>
                  <a:cubicBezTo>
                    <a:pt x="206" y="715"/>
                    <a:pt x="222" y="700"/>
                    <a:pt x="222" y="680"/>
                  </a:cubicBezTo>
                  <a:cubicBezTo>
                    <a:pt x="222" y="336"/>
                    <a:pt x="222" y="336"/>
                    <a:pt x="222" y="336"/>
                  </a:cubicBezTo>
                  <a:cubicBezTo>
                    <a:pt x="222" y="319"/>
                    <a:pt x="222" y="319"/>
                    <a:pt x="222" y="319"/>
                  </a:cubicBezTo>
                  <a:cubicBezTo>
                    <a:pt x="222" y="102"/>
                    <a:pt x="222" y="102"/>
                    <a:pt x="222" y="102"/>
                  </a:cubicBezTo>
                  <a:cubicBezTo>
                    <a:pt x="229" y="102"/>
                    <a:pt x="229" y="102"/>
                    <a:pt x="229" y="102"/>
                  </a:cubicBezTo>
                  <a:cubicBezTo>
                    <a:pt x="231" y="103"/>
                    <a:pt x="233" y="103"/>
                    <a:pt x="235" y="103"/>
                  </a:cubicBezTo>
                  <a:cubicBezTo>
                    <a:pt x="235" y="347"/>
                    <a:pt x="235" y="347"/>
                    <a:pt x="235" y="347"/>
                  </a:cubicBezTo>
                  <a:cubicBezTo>
                    <a:pt x="235" y="363"/>
                    <a:pt x="248" y="375"/>
                    <a:pt x="263" y="375"/>
                  </a:cubicBezTo>
                  <a:cubicBezTo>
                    <a:pt x="279" y="375"/>
                    <a:pt x="291" y="363"/>
                    <a:pt x="291" y="347"/>
                  </a:cubicBezTo>
                  <a:cubicBezTo>
                    <a:pt x="291" y="48"/>
                    <a:pt x="291" y="48"/>
                    <a:pt x="291" y="48"/>
                  </a:cubicBezTo>
                  <a:close/>
                </a:path>
              </a:pathLst>
            </a:custGeom>
            <a:grpFill/>
            <a:ln w="9525">
              <a:noFill/>
              <a:round/>
              <a:headEnd/>
              <a:tailEnd/>
            </a:ln>
          </p:spPr>
          <p:txBody>
            <a:bodyPr/>
            <a:lstStyle/>
            <a:p>
              <a:pPr eaLnBrk="1" fontAlgn="auto" hangingPunct="1">
                <a:spcBef>
                  <a:spcPts val="0"/>
                </a:spcBef>
                <a:spcAft>
                  <a:spcPts val="0"/>
                </a:spcAft>
                <a:defRPr/>
              </a:pPr>
              <a:endParaRPr lang="en-US" kern="0" dirty="0">
                <a:solidFill>
                  <a:schemeClr val="bg1"/>
                </a:solidFill>
                <a:latin typeface="Century Gothic" panose="020B0502020202020204" pitchFamily="34" charset="0"/>
                <a:ea typeface="Arial"/>
                <a:cs typeface="Arial"/>
                <a:sym typeface="Arial"/>
              </a:endParaRPr>
            </a:p>
          </p:txBody>
        </p:sp>
      </p:grpSp>
      <p:sp>
        <p:nvSpPr>
          <p:cNvPr id="156683" name="Rectangle 35">
            <a:extLst>
              <a:ext uri="{FF2B5EF4-FFF2-40B4-BE49-F238E27FC236}">
                <a16:creationId xmlns:a16="http://schemas.microsoft.com/office/drawing/2014/main" id="{C2FB0DAE-896C-4424-B525-62325644443B}"/>
              </a:ext>
            </a:extLst>
          </p:cNvPr>
          <p:cNvSpPr>
            <a:spLocks noChangeArrowheads="1"/>
          </p:cNvSpPr>
          <p:nvPr/>
        </p:nvSpPr>
        <p:spPr bwMode="auto">
          <a:xfrm>
            <a:off x="6330950" y="1465263"/>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ko-KR">
                <a:solidFill>
                  <a:schemeClr val="bg1"/>
                </a:solidFill>
                <a:latin typeface="Century Gothic" panose="020B0502020202020204" pitchFamily="34" charset="0"/>
                <a:ea typeface="굴림" panose="020B0600000101010101" pitchFamily="34" charset="-127"/>
              </a:rPr>
              <a:t>Example Text</a:t>
            </a:r>
          </a:p>
        </p:txBody>
      </p:sp>
      <p:sp>
        <p:nvSpPr>
          <p:cNvPr id="156684" name="Rectangle 39">
            <a:extLst>
              <a:ext uri="{FF2B5EF4-FFF2-40B4-BE49-F238E27FC236}">
                <a16:creationId xmlns:a16="http://schemas.microsoft.com/office/drawing/2014/main" id="{E3A55D07-5B27-4504-94BA-E75613645D1F}"/>
              </a:ext>
            </a:extLst>
          </p:cNvPr>
          <p:cNvSpPr>
            <a:spLocks noChangeArrowheads="1"/>
          </p:cNvSpPr>
          <p:nvPr/>
        </p:nvSpPr>
        <p:spPr bwMode="auto">
          <a:xfrm>
            <a:off x="3521075" y="657225"/>
            <a:ext cx="1782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00">
                <a:solidFill>
                  <a:schemeClr val="tx1"/>
                </a:solidFill>
                <a:latin typeface="Century Gothic" panose="020B0502020202020204" pitchFamily="34" charset="0"/>
              </a:rPr>
              <a:t>Association Bias</a:t>
            </a:r>
            <a:endParaRPr lang="en-IN" altLang="en-US" sz="1600">
              <a:latin typeface="Century Gothic" panose="020B0502020202020204" pitchFamily="34" charset="0"/>
            </a:endParaRPr>
          </a:p>
        </p:txBody>
      </p:sp>
      <p:sp>
        <p:nvSpPr>
          <p:cNvPr id="156685" name="Rectangle 40">
            <a:extLst>
              <a:ext uri="{FF2B5EF4-FFF2-40B4-BE49-F238E27FC236}">
                <a16:creationId xmlns:a16="http://schemas.microsoft.com/office/drawing/2014/main" id="{B370AAFC-893F-4A8D-91CC-C6068F9491E8}"/>
              </a:ext>
            </a:extLst>
          </p:cNvPr>
          <p:cNvSpPr>
            <a:spLocks noChangeArrowheads="1"/>
          </p:cNvSpPr>
          <p:nvPr/>
        </p:nvSpPr>
        <p:spPr bwMode="auto">
          <a:xfrm>
            <a:off x="6296025" y="1300163"/>
            <a:ext cx="1919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00">
                <a:solidFill>
                  <a:schemeClr val="tx1"/>
                </a:solidFill>
                <a:latin typeface="Century Gothic" panose="020B0502020202020204" pitchFamily="34" charset="0"/>
              </a:rPr>
              <a:t>Confirmation Bias</a:t>
            </a:r>
            <a:endParaRPr lang="en-IN" altLang="en-US" sz="1600">
              <a:latin typeface="Century Gothic" panose="020B0502020202020204" pitchFamily="34" charset="0"/>
            </a:endParaRPr>
          </a:p>
        </p:txBody>
      </p:sp>
      <p:sp>
        <p:nvSpPr>
          <p:cNvPr id="156686" name="Rectangle 41">
            <a:extLst>
              <a:ext uri="{FF2B5EF4-FFF2-40B4-BE49-F238E27FC236}">
                <a16:creationId xmlns:a16="http://schemas.microsoft.com/office/drawing/2014/main" id="{C5757EEF-281F-4EA2-8618-42473840C6B9}"/>
              </a:ext>
            </a:extLst>
          </p:cNvPr>
          <p:cNvSpPr>
            <a:spLocks noChangeArrowheads="1"/>
          </p:cNvSpPr>
          <p:nvPr/>
        </p:nvSpPr>
        <p:spPr bwMode="auto">
          <a:xfrm>
            <a:off x="6908800" y="2614613"/>
            <a:ext cx="18621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a:solidFill>
                  <a:schemeClr val="tx1"/>
                </a:solidFill>
                <a:latin typeface="Century Gothic" panose="020B0502020202020204" pitchFamily="34" charset="0"/>
              </a:rPr>
              <a:t>Availability</a:t>
            </a:r>
          </a:p>
          <a:p>
            <a:pPr algn="ctr" eaLnBrk="1" hangingPunct="1"/>
            <a:r>
              <a:rPr lang="en-US" altLang="en-US" sz="1600">
                <a:solidFill>
                  <a:schemeClr val="tx1"/>
                </a:solidFill>
                <a:latin typeface="Century Gothic" panose="020B0502020202020204" pitchFamily="34" charset="0"/>
              </a:rPr>
              <a:t> Heuristic</a:t>
            </a:r>
            <a:endParaRPr lang="en-IN" altLang="en-US" sz="1600">
              <a:latin typeface="Century Gothic" panose="020B0502020202020204" pitchFamily="34" charset="0"/>
            </a:endParaRPr>
          </a:p>
        </p:txBody>
      </p:sp>
      <p:sp>
        <p:nvSpPr>
          <p:cNvPr id="156687" name="Rectangle 42">
            <a:extLst>
              <a:ext uri="{FF2B5EF4-FFF2-40B4-BE49-F238E27FC236}">
                <a16:creationId xmlns:a16="http://schemas.microsoft.com/office/drawing/2014/main" id="{CE83C3F8-3C4A-4D3D-97BA-153A1B27435D}"/>
              </a:ext>
            </a:extLst>
          </p:cNvPr>
          <p:cNvSpPr>
            <a:spLocks noChangeArrowheads="1"/>
          </p:cNvSpPr>
          <p:nvPr/>
        </p:nvSpPr>
        <p:spPr bwMode="auto">
          <a:xfrm>
            <a:off x="6003925" y="4116388"/>
            <a:ext cx="21955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a:solidFill>
                  <a:schemeClr val="tx1"/>
                </a:solidFill>
                <a:latin typeface="Century Gothic" panose="020B0502020202020204" pitchFamily="34" charset="0"/>
              </a:rPr>
              <a:t>Neglect </a:t>
            </a:r>
          </a:p>
          <a:p>
            <a:pPr algn="ctr" eaLnBrk="1" hangingPunct="1"/>
            <a:r>
              <a:rPr lang="en-US" altLang="en-US" sz="1600">
                <a:solidFill>
                  <a:schemeClr val="tx1"/>
                </a:solidFill>
                <a:latin typeface="Century Gothic" panose="020B0502020202020204" pitchFamily="34" charset="0"/>
              </a:rPr>
              <a:t>Of Probability</a:t>
            </a:r>
            <a:endParaRPr lang="en-IN" altLang="en-US" sz="1600">
              <a:latin typeface="Century Gothic" panose="020B0502020202020204" pitchFamily="34" charset="0"/>
            </a:endParaRPr>
          </a:p>
        </p:txBody>
      </p:sp>
      <p:sp>
        <p:nvSpPr>
          <p:cNvPr id="156688" name="Rectangle 43">
            <a:extLst>
              <a:ext uri="{FF2B5EF4-FFF2-40B4-BE49-F238E27FC236}">
                <a16:creationId xmlns:a16="http://schemas.microsoft.com/office/drawing/2014/main" id="{E58FB3BC-83D9-45A3-9582-7C757F556711}"/>
              </a:ext>
            </a:extLst>
          </p:cNvPr>
          <p:cNvSpPr>
            <a:spLocks noChangeArrowheads="1"/>
          </p:cNvSpPr>
          <p:nvPr/>
        </p:nvSpPr>
        <p:spPr bwMode="auto">
          <a:xfrm>
            <a:off x="293688" y="1090613"/>
            <a:ext cx="1998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a:solidFill>
                  <a:schemeClr val="tx1"/>
                </a:solidFill>
                <a:latin typeface="Century Gothic" panose="020B0502020202020204" pitchFamily="34" charset="0"/>
              </a:rPr>
              <a:t>Overconfidence</a:t>
            </a:r>
          </a:p>
          <a:p>
            <a:pPr algn="ctr" eaLnBrk="1" hangingPunct="1"/>
            <a:r>
              <a:rPr lang="en-US" altLang="en-US" sz="1600">
                <a:solidFill>
                  <a:schemeClr val="tx1"/>
                </a:solidFill>
                <a:latin typeface="Century Gothic" panose="020B0502020202020204" pitchFamily="34" charset="0"/>
              </a:rPr>
              <a:t> Effect</a:t>
            </a:r>
            <a:endParaRPr lang="en-IN" altLang="en-US" sz="1600">
              <a:solidFill>
                <a:schemeClr val="tx1"/>
              </a:solidFill>
              <a:latin typeface="Century Gothic" panose="020B0502020202020204" pitchFamily="34" charset="0"/>
            </a:endParaRPr>
          </a:p>
        </p:txBody>
      </p:sp>
      <p:sp>
        <p:nvSpPr>
          <p:cNvPr id="156689" name="Rectangle 44">
            <a:extLst>
              <a:ext uri="{FF2B5EF4-FFF2-40B4-BE49-F238E27FC236}">
                <a16:creationId xmlns:a16="http://schemas.microsoft.com/office/drawing/2014/main" id="{8E970A12-B742-4086-B401-E73010AF449D}"/>
              </a:ext>
            </a:extLst>
          </p:cNvPr>
          <p:cNvSpPr>
            <a:spLocks noChangeArrowheads="1"/>
          </p:cNvSpPr>
          <p:nvPr/>
        </p:nvSpPr>
        <p:spPr bwMode="auto">
          <a:xfrm>
            <a:off x="3662363" y="4608513"/>
            <a:ext cx="1612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00">
                <a:solidFill>
                  <a:schemeClr val="tx1"/>
                </a:solidFill>
                <a:latin typeface="Century Gothic" panose="020B0502020202020204" pitchFamily="34" charset="0"/>
              </a:rPr>
              <a:t>Framing Effect</a:t>
            </a:r>
            <a:endParaRPr lang="en-IN" altLang="en-US" sz="1600">
              <a:latin typeface="Century Gothic" panose="020B0502020202020204" pitchFamily="34" charset="0"/>
            </a:endParaRPr>
          </a:p>
        </p:txBody>
      </p:sp>
      <p:sp>
        <p:nvSpPr>
          <p:cNvPr id="156690" name="Rectangle 45">
            <a:extLst>
              <a:ext uri="{FF2B5EF4-FFF2-40B4-BE49-F238E27FC236}">
                <a16:creationId xmlns:a16="http://schemas.microsoft.com/office/drawing/2014/main" id="{72AC49BF-117A-474A-BA15-1B1EF0419C11}"/>
              </a:ext>
            </a:extLst>
          </p:cNvPr>
          <p:cNvSpPr>
            <a:spLocks noChangeArrowheads="1"/>
          </p:cNvSpPr>
          <p:nvPr/>
        </p:nvSpPr>
        <p:spPr bwMode="auto">
          <a:xfrm>
            <a:off x="692150" y="4167188"/>
            <a:ext cx="1852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00">
                <a:solidFill>
                  <a:schemeClr val="tx1"/>
                </a:solidFill>
                <a:latin typeface="Century Gothic" panose="020B0502020202020204" pitchFamily="34" charset="0"/>
              </a:rPr>
              <a:t>Anchoring Effect</a:t>
            </a:r>
            <a:endParaRPr lang="en-IN" altLang="en-US" sz="1600">
              <a:latin typeface="Century Gothic" panose="020B0502020202020204" pitchFamily="34" charset="0"/>
            </a:endParaRPr>
          </a:p>
        </p:txBody>
      </p:sp>
      <p:sp>
        <p:nvSpPr>
          <p:cNvPr id="156691" name="Rectangle 46">
            <a:extLst>
              <a:ext uri="{FF2B5EF4-FFF2-40B4-BE49-F238E27FC236}">
                <a16:creationId xmlns:a16="http://schemas.microsoft.com/office/drawing/2014/main" id="{4B5FF490-CE79-4116-9B6F-34E8D54CC10A}"/>
              </a:ext>
            </a:extLst>
          </p:cNvPr>
          <p:cNvSpPr>
            <a:spLocks noChangeArrowheads="1"/>
          </p:cNvSpPr>
          <p:nvPr/>
        </p:nvSpPr>
        <p:spPr bwMode="auto">
          <a:xfrm>
            <a:off x="0" y="2524125"/>
            <a:ext cx="2155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a:solidFill>
                  <a:schemeClr val="tx1"/>
                </a:solidFill>
                <a:latin typeface="Century Gothic" panose="020B0502020202020204" pitchFamily="34" charset="0"/>
              </a:rPr>
              <a:t>Fundamental </a:t>
            </a:r>
          </a:p>
          <a:p>
            <a:pPr algn="ctr" eaLnBrk="1" hangingPunct="1"/>
            <a:r>
              <a:rPr lang="en-US" altLang="en-US" sz="1600">
                <a:solidFill>
                  <a:schemeClr val="tx1"/>
                </a:solidFill>
                <a:latin typeface="Century Gothic" panose="020B0502020202020204" pitchFamily="34" charset="0"/>
              </a:rPr>
              <a:t>Attribution Error</a:t>
            </a:r>
            <a:endParaRPr lang="en-IN" altLang="en-US" sz="1600">
              <a:latin typeface="Century Gothic" panose="020B0502020202020204" pitchFamily="34" charset="0"/>
            </a:endParaRPr>
          </a:p>
        </p:txBody>
      </p:sp>
    </p:spTree>
  </p:cSld>
  <p:clrMapOvr>
    <a:masterClrMapping/>
  </p:clrMapOvr>
  <p:transition spd="slow">
    <p:push dir="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939B6B2C-BBA6-440B-8745-177FFF01F150}"/>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#1 </a:t>
            </a:r>
          </a:p>
        </p:txBody>
      </p:sp>
      <p:sp>
        <p:nvSpPr>
          <p:cNvPr id="158723" name="Slide Number Placeholder 2">
            <a:extLst>
              <a:ext uri="{FF2B5EF4-FFF2-40B4-BE49-F238E27FC236}">
                <a16:creationId xmlns:a16="http://schemas.microsoft.com/office/drawing/2014/main" id="{8608134D-355E-4BAD-88FF-61233410CB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7B29E52-9DCB-4A8B-BA2C-67EDE32A671C}" type="slidenum">
              <a:rPr lang="en-US" altLang="en-US" smtClean="0"/>
              <a:pPr/>
              <a:t>71</a:t>
            </a:fld>
            <a:endParaRPr lang="en-US" altLang="en-US"/>
          </a:p>
        </p:txBody>
      </p:sp>
      <p:sp>
        <p:nvSpPr>
          <p:cNvPr id="158724" name="Rectangle 4">
            <a:extLst>
              <a:ext uri="{FF2B5EF4-FFF2-40B4-BE49-F238E27FC236}">
                <a16:creationId xmlns:a16="http://schemas.microsoft.com/office/drawing/2014/main" id="{58CD1DDD-7453-4607-9239-73C5B5E6E335}"/>
              </a:ext>
            </a:extLst>
          </p:cNvPr>
          <p:cNvSpPr>
            <a:spLocks noChangeArrowheads="1"/>
          </p:cNvSpPr>
          <p:nvPr/>
        </p:nvSpPr>
        <p:spPr bwMode="auto">
          <a:xfrm>
            <a:off x="1104900" y="1158875"/>
            <a:ext cx="72818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IN" altLang="en-US" sz="1800">
              <a:latin typeface="Century Gothic" panose="020B0502020202020204" pitchFamily="34" charset="0"/>
            </a:endParaRPr>
          </a:p>
          <a:p>
            <a:pPr eaLnBrk="1" hangingPunct="1"/>
            <a:r>
              <a:rPr lang="en-IN" altLang="en-US" sz="1800">
                <a:latin typeface="Century Gothic" panose="020B0502020202020204" pitchFamily="34" charset="0"/>
              </a:rPr>
              <a:t>Mr. Patel was running late for work and happened to catch a red light.  When it happens, Mr. Patel says, “See, I told you that I always catch a red light when I’m in a hurry!”  Of course Mr. Patel is talking to himself, but it makes him feel better.  Which bias is Mr. Patel experiencing?</a:t>
            </a:r>
          </a:p>
        </p:txBody>
      </p:sp>
      <p:grpSp>
        <p:nvGrpSpPr>
          <p:cNvPr id="158725" name="Group 5">
            <a:extLst>
              <a:ext uri="{FF2B5EF4-FFF2-40B4-BE49-F238E27FC236}">
                <a16:creationId xmlns:a16="http://schemas.microsoft.com/office/drawing/2014/main" id="{D00DFEDC-A6D9-473C-9276-DF7F16B1AD53}"/>
              </a:ext>
            </a:extLst>
          </p:cNvPr>
          <p:cNvGrpSpPr>
            <a:grpSpLocks/>
          </p:cNvGrpSpPr>
          <p:nvPr/>
        </p:nvGrpSpPr>
        <p:grpSpPr bwMode="auto">
          <a:xfrm>
            <a:off x="1104900" y="3789363"/>
            <a:ext cx="8061325" cy="503237"/>
            <a:chOff x="1083133" y="3419774"/>
            <a:chExt cx="8060867" cy="502780"/>
          </a:xfrm>
        </p:grpSpPr>
        <p:sp>
          <p:nvSpPr>
            <p:cNvPr id="15" name="Oval 14">
              <a:extLst>
                <a:ext uri="{FF2B5EF4-FFF2-40B4-BE49-F238E27FC236}">
                  <a16:creationId xmlns:a16="http://schemas.microsoft.com/office/drawing/2014/main" id="{0F3B413C-8084-489E-A760-55CF43735E99}"/>
                </a:ext>
              </a:extLst>
            </p:cNvPr>
            <p:cNvSpPr/>
            <p:nvPr/>
          </p:nvSpPr>
          <p:spPr>
            <a:xfrm>
              <a:off x="1083133" y="3419774"/>
              <a:ext cx="380978" cy="3584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58727" name="TextBox 17">
              <a:extLst>
                <a:ext uri="{FF2B5EF4-FFF2-40B4-BE49-F238E27FC236}">
                  <a16:creationId xmlns:a16="http://schemas.microsoft.com/office/drawing/2014/main" id="{86313501-D50B-419D-B12F-EDBFD4373012}"/>
                </a:ext>
              </a:extLst>
            </p:cNvPr>
            <p:cNvSpPr txBox="1">
              <a:spLocks noChangeArrowheads="1"/>
            </p:cNvSpPr>
            <p:nvPr/>
          </p:nvSpPr>
          <p:spPr bwMode="auto">
            <a:xfrm>
              <a:off x="1464133" y="3460889"/>
              <a:ext cx="1357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Confirmation bias</a:t>
              </a:r>
            </a:p>
          </p:txBody>
        </p:sp>
        <p:sp>
          <p:nvSpPr>
            <p:cNvPr id="19" name="Oval 18">
              <a:extLst>
                <a:ext uri="{FF2B5EF4-FFF2-40B4-BE49-F238E27FC236}">
                  <a16:creationId xmlns:a16="http://schemas.microsoft.com/office/drawing/2014/main" id="{A2070E86-3555-4E0E-B629-0EE9A90F897F}"/>
                </a:ext>
              </a:extLst>
            </p:cNvPr>
            <p:cNvSpPr/>
            <p:nvPr/>
          </p:nvSpPr>
          <p:spPr>
            <a:xfrm>
              <a:off x="4681792" y="3419774"/>
              <a:ext cx="380978" cy="3584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58729" name="TextBox 24">
              <a:extLst>
                <a:ext uri="{FF2B5EF4-FFF2-40B4-BE49-F238E27FC236}">
                  <a16:creationId xmlns:a16="http://schemas.microsoft.com/office/drawing/2014/main" id="{F72F080E-D3B8-4D33-ABA0-B74F3CC76119}"/>
                </a:ext>
              </a:extLst>
            </p:cNvPr>
            <p:cNvSpPr txBox="1">
              <a:spLocks noChangeArrowheads="1"/>
            </p:cNvSpPr>
            <p:nvPr/>
          </p:nvSpPr>
          <p:spPr bwMode="auto">
            <a:xfrm>
              <a:off x="3138304" y="3460889"/>
              <a:ext cx="1521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Framing Effect</a:t>
              </a:r>
            </a:p>
          </p:txBody>
        </p:sp>
        <p:sp>
          <p:nvSpPr>
            <p:cNvPr id="27" name="Oval 26">
              <a:extLst>
                <a:ext uri="{FF2B5EF4-FFF2-40B4-BE49-F238E27FC236}">
                  <a16:creationId xmlns:a16="http://schemas.microsoft.com/office/drawing/2014/main" id="{76E575AA-8C6B-44E8-BD42-27E43C59F346}"/>
                </a:ext>
              </a:extLst>
            </p:cNvPr>
            <p:cNvSpPr/>
            <p:nvPr/>
          </p:nvSpPr>
          <p:spPr>
            <a:xfrm>
              <a:off x="2734039" y="3419774"/>
              <a:ext cx="382566" cy="3584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58731" name="TextBox 27">
              <a:extLst>
                <a:ext uri="{FF2B5EF4-FFF2-40B4-BE49-F238E27FC236}">
                  <a16:creationId xmlns:a16="http://schemas.microsoft.com/office/drawing/2014/main" id="{45E7E82F-C8E4-451C-9A83-45CB4EB4BDBF}"/>
                </a:ext>
              </a:extLst>
            </p:cNvPr>
            <p:cNvSpPr txBox="1">
              <a:spLocks noChangeArrowheads="1"/>
            </p:cNvSpPr>
            <p:nvPr/>
          </p:nvSpPr>
          <p:spPr bwMode="auto">
            <a:xfrm>
              <a:off x="5085780" y="3460889"/>
              <a:ext cx="1694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29" name="Oval 28">
              <a:extLst>
                <a:ext uri="{FF2B5EF4-FFF2-40B4-BE49-F238E27FC236}">
                  <a16:creationId xmlns:a16="http://schemas.microsoft.com/office/drawing/2014/main" id="{C7F57524-2735-4568-8871-45712CFC7573}"/>
                </a:ext>
              </a:extLst>
            </p:cNvPr>
            <p:cNvSpPr/>
            <p:nvPr/>
          </p:nvSpPr>
          <p:spPr>
            <a:xfrm>
              <a:off x="6542236" y="3419774"/>
              <a:ext cx="380978" cy="3584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58733" name="TextBox 29">
              <a:extLst>
                <a:ext uri="{FF2B5EF4-FFF2-40B4-BE49-F238E27FC236}">
                  <a16:creationId xmlns:a16="http://schemas.microsoft.com/office/drawing/2014/main" id="{A1F6CFCD-E46E-4C7D-9715-C91A501DCDCD}"/>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Association Bias</a:t>
              </a:r>
            </a:p>
          </p:txBody>
        </p:sp>
      </p:grpSp>
    </p:spTree>
  </p:cSld>
  <p:clrMapOvr>
    <a:masterClrMapping/>
  </p:clrMapOvr>
  <p:transition spd="slow">
    <p:push dir="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CA037A7E-A2A8-49B5-806A-6ED1D439CA8D}"/>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#1 </a:t>
            </a:r>
          </a:p>
        </p:txBody>
      </p:sp>
      <p:sp>
        <p:nvSpPr>
          <p:cNvPr id="160771" name="Slide Number Placeholder 2">
            <a:extLst>
              <a:ext uri="{FF2B5EF4-FFF2-40B4-BE49-F238E27FC236}">
                <a16:creationId xmlns:a16="http://schemas.microsoft.com/office/drawing/2014/main" id="{E09F0DFC-B02D-42A8-9B0B-52ECA1E3450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8E465DF-8CCE-449E-8103-F05AACC6DE2B}" type="slidenum">
              <a:rPr lang="en-US" altLang="en-US" smtClean="0"/>
              <a:pPr/>
              <a:t>72</a:t>
            </a:fld>
            <a:endParaRPr lang="en-US" altLang="en-US"/>
          </a:p>
        </p:txBody>
      </p:sp>
      <p:sp>
        <p:nvSpPr>
          <p:cNvPr id="160772" name="Rectangle 4">
            <a:extLst>
              <a:ext uri="{FF2B5EF4-FFF2-40B4-BE49-F238E27FC236}">
                <a16:creationId xmlns:a16="http://schemas.microsoft.com/office/drawing/2014/main" id="{97D6182B-13C5-4CEA-AC11-A552A893B0D1}"/>
              </a:ext>
            </a:extLst>
          </p:cNvPr>
          <p:cNvSpPr>
            <a:spLocks noChangeArrowheads="1"/>
          </p:cNvSpPr>
          <p:nvPr/>
        </p:nvSpPr>
        <p:spPr bwMode="auto">
          <a:xfrm>
            <a:off x="1104900" y="1095375"/>
            <a:ext cx="72818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IN" altLang="en-US" sz="1800">
              <a:latin typeface="Century Gothic" panose="020B0502020202020204" pitchFamily="34" charset="0"/>
            </a:endParaRPr>
          </a:p>
          <a:p>
            <a:pPr eaLnBrk="1" hangingPunct="1"/>
            <a:r>
              <a:rPr lang="en-IN" altLang="en-US" sz="1800">
                <a:latin typeface="Century Gothic" panose="020B0502020202020204" pitchFamily="34" charset="0"/>
              </a:rPr>
              <a:t>Mr. Patel was running late for work and happened to catch a red light.  When it happens, Mr. Patel says, “See, I told you that I always catch a red light when I’m in a hurry!”  Of course Mr. Patel is talking to himself, but it makes him feel better.  Which bias is Mr. Patel experiencing?</a:t>
            </a:r>
          </a:p>
        </p:txBody>
      </p:sp>
      <p:sp>
        <p:nvSpPr>
          <p:cNvPr id="160773" name="TextBox 13">
            <a:extLst>
              <a:ext uri="{FF2B5EF4-FFF2-40B4-BE49-F238E27FC236}">
                <a16:creationId xmlns:a16="http://schemas.microsoft.com/office/drawing/2014/main" id="{7C5B39AC-A28D-4E84-9729-F06C72B7E660}"/>
              </a:ext>
            </a:extLst>
          </p:cNvPr>
          <p:cNvSpPr txBox="1">
            <a:spLocks noChangeArrowheads="1"/>
          </p:cNvSpPr>
          <p:nvPr/>
        </p:nvSpPr>
        <p:spPr bwMode="auto">
          <a:xfrm>
            <a:off x="1104900" y="2944813"/>
            <a:ext cx="75104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b="1">
                <a:latin typeface="Century Gothic" panose="020B0502020202020204" pitchFamily="34" charset="0"/>
              </a:rPr>
              <a:t>Mr. Patel is just confirming his own assumption/ belief that he always catches a red light and it is okay to do so. However, unintentionally he is taking a wrong decision.</a:t>
            </a:r>
          </a:p>
        </p:txBody>
      </p:sp>
      <p:grpSp>
        <p:nvGrpSpPr>
          <p:cNvPr id="160774" name="Group 5">
            <a:extLst>
              <a:ext uri="{FF2B5EF4-FFF2-40B4-BE49-F238E27FC236}">
                <a16:creationId xmlns:a16="http://schemas.microsoft.com/office/drawing/2014/main" id="{BA387E2A-3213-48E7-B4F4-BF944C6435FB}"/>
              </a:ext>
            </a:extLst>
          </p:cNvPr>
          <p:cNvGrpSpPr>
            <a:grpSpLocks/>
          </p:cNvGrpSpPr>
          <p:nvPr/>
        </p:nvGrpSpPr>
        <p:grpSpPr bwMode="auto">
          <a:xfrm>
            <a:off x="1104900" y="3789363"/>
            <a:ext cx="5840413" cy="503237"/>
            <a:chOff x="1083133" y="3419774"/>
            <a:chExt cx="5840181" cy="502780"/>
          </a:xfrm>
        </p:grpSpPr>
        <p:sp>
          <p:nvSpPr>
            <p:cNvPr id="18" name="Oval 17">
              <a:extLst>
                <a:ext uri="{FF2B5EF4-FFF2-40B4-BE49-F238E27FC236}">
                  <a16:creationId xmlns:a16="http://schemas.microsoft.com/office/drawing/2014/main" id="{AB728A53-5316-441D-91FA-92ECD88E7480}"/>
                </a:ext>
              </a:extLst>
            </p:cNvPr>
            <p:cNvSpPr/>
            <p:nvPr/>
          </p:nvSpPr>
          <p:spPr>
            <a:xfrm>
              <a:off x="1083133" y="3419774"/>
              <a:ext cx="380985" cy="358449"/>
            </a:xfrm>
            <a:prstGeom prst="ellipse">
              <a:avLst/>
            </a:prstGeom>
            <a:solidFill>
              <a:srgbClr val="C3292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0777" name="TextBox 18">
              <a:extLst>
                <a:ext uri="{FF2B5EF4-FFF2-40B4-BE49-F238E27FC236}">
                  <a16:creationId xmlns:a16="http://schemas.microsoft.com/office/drawing/2014/main" id="{189E0458-4B6F-4C3F-88A2-7F45726C8065}"/>
                </a:ext>
              </a:extLst>
            </p:cNvPr>
            <p:cNvSpPr txBox="1">
              <a:spLocks noChangeArrowheads="1"/>
            </p:cNvSpPr>
            <p:nvPr/>
          </p:nvSpPr>
          <p:spPr bwMode="auto">
            <a:xfrm>
              <a:off x="1464133" y="3460889"/>
              <a:ext cx="1357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Confirmation bias</a:t>
              </a:r>
            </a:p>
          </p:txBody>
        </p:sp>
        <p:sp>
          <p:nvSpPr>
            <p:cNvPr id="25" name="Oval 24">
              <a:extLst>
                <a:ext uri="{FF2B5EF4-FFF2-40B4-BE49-F238E27FC236}">
                  <a16:creationId xmlns:a16="http://schemas.microsoft.com/office/drawing/2014/main" id="{294CA4A5-9D1B-468D-8F52-A09E449AE8E6}"/>
                </a:ext>
              </a:extLst>
            </p:cNvPr>
            <p:cNvSpPr/>
            <p:nvPr/>
          </p:nvSpPr>
          <p:spPr>
            <a:xfrm>
              <a:off x="4681853" y="3419774"/>
              <a:ext cx="380985" cy="3584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0779" name="TextBox 26">
              <a:extLst>
                <a:ext uri="{FF2B5EF4-FFF2-40B4-BE49-F238E27FC236}">
                  <a16:creationId xmlns:a16="http://schemas.microsoft.com/office/drawing/2014/main" id="{A99A285C-AF4F-4737-B7F7-0BC4C5B20395}"/>
                </a:ext>
              </a:extLst>
            </p:cNvPr>
            <p:cNvSpPr txBox="1">
              <a:spLocks noChangeArrowheads="1"/>
            </p:cNvSpPr>
            <p:nvPr/>
          </p:nvSpPr>
          <p:spPr bwMode="auto">
            <a:xfrm>
              <a:off x="3138304" y="3460889"/>
              <a:ext cx="1521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Framing Effect</a:t>
              </a:r>
            </a:p>
          </p:txBody>
        </p:sp>
        <p:sp>
          <p:nvSpPr>
            <p:cNvPr id="28" name="Oval 27">
              <a:extLst>
                <a:ext uri="{FF2B5EF4-FFF2-40B4-BE49-F238E27FC236}">
                  <a16:creationId xmlns:a16="http://schemas.microsoft.com/office/drawing/2014/main" id="{2D128252-0A12-41BC-A6F6-73D74FF14308}"/>
                </a:ext>
              </a:extLst>
            </p:cNvPr>
            <p:cNvSpPr/>
            <p:nvPr/>
          </p:nvSpPr>
          <p:spPr>
            <a:xfrm>
              <a:off x="2734067" y="3419774"/>
              <a:ext cx="380985" cy="3584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0781" name="TextBox 28">
              <a:extLst>
                <a:ext uri="{FF2B5EF4-FFF2-40B4-BE49-F238E27FC236}">
                  <a16:creationId xmlns:a16="http://schemas.microsoft.com/office/drawing/2014/main" id="{4CD3EC88-AAD6-492C-916F-341BC6A8D528}"/>
                </a:ext>
              </a:extLst>
            </p:cNvPr>
            <p:cNvSpPr txBox="1">
              <a:spLocks noChangeArrowheads="1"/>
            </p:cNvSpPr>
            <p:nvPr/>
          </p:nvSpPr>
          <p:spPr bwMode="auto">
            <a:xfrm>
              <a:off x="5085780" y="3460889"/>
              <a:ext cx="1694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30" name="Oval 29">
              <a:extLst>
                <a:ext uri="{FF2B5EF4-FFF2-40B4-BE49-F238E27FC236}">
                  <a16:creationId xmlns:a16="http://schemas.microsoft.com/office/drawing/2014/main" id="{8096D302-9746-40E6-89F5-9EF44BFE3BB6}"/>
                </a:ext>
              </a:extLst>
            </p:cNvPr>
            <p:cNvSpPr/>
            <p:nvPr/>
          </p:nvSpPr>
          <p:spPr>
            <a:xfrm>
              <a:off x="6542329" y="3419774"/>
              <a:ext cx="380985" cy="3584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grpSp>
      <p:sp>
        <p:nvSpPr>
          <p:cNvPr id="160775" name="TextBox 15">
            <a:extLst>
              <a:ext uri="{FF2B5EF4-FFF2-40B4-BE49-F238E27FC236}">
                <a16:creationId xmlns:a16="http://schemas.microsoft.com/office/drawing/2014/main" id="{3EAC9F8F-6C15-4658-A3AB-873A5B40B3F7}"/>
              </a:ext>
            </a:extLst>
          </p:cNvPr>
          <p:cNvSpPr txBox="1">
            <a:spLocks noChangeArrowheads="1"/>
          </p:cNvSpPr>
          <p:nvPr/>
        </p:nvSpPr>
        <p:spPr bwMode="auto">
          <a:xfrm>
            <a:off x="6945313" y="3830638"/>
            <a:ext cx="222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Association Bias</a:t>
            </a:r>
          </a:p>
        </p:txBody>
      </p:sp>
    </p:spTree>
  </p:cSld>
  <p:clrMapOvr>
    <a:masterClrMapping/>
  </p:clrMapOvr>
  <p:transition spd="slow">
    <p:push dir="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65D5BF8D-3ECC-4D8D-AD09-94D1D01A2540}"/>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#2 </a:t>
            </a:r>
          </a:p>
        </p:txBody>
      </p:sp>
      <p:sp>
        <p:nvSpPr>
          <p:cNvPr id="162819" name="Slide Number Placeholder 2">
            <a:extLst>
              <a:ext uri="{FF2B5EF4-FFF2-40B4-BE49-F238E27FC236}">
                <a16:creationId xmlns:a16="http://schemas.microsoft.com/office/drawing/2014/main" id="{2C3A6FAB-AC92-44DC-B35A-CD95E82A6F8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0E732FF-35CF-4CE5-8BF7-6BDD6865BC4A}" type="slidenum">
              <a:rPr lang="en-US" altLang="en-US" smtClean="0"/>
              <a:pPr/>
              <a:t>73</a:t>
            </a:fld>
            <a:endParaRPr lang="en-US" altLang="en-US"/>
          </a:p>
        </p:txBody>
      </p:sp>
      <p:sp>
        <p:nvSpPr>
          <p:cNvPr id="162820" name="Rectangle 4">
            <a:extLst>
              <a:ext uri="{FF2B5EF4-FFF2-40B4-BE49-F238E27FC236}">
                <a16:creationId xmlns:a16="http://schemas.microsoft.com/office/drawing/2014/main" id="{9D0D6A71-0FF1-482C-8ED4-9345A7B301BC}"/>
              </a:ext>
            </a:extLst>
          </p:cNvPr>
          <p:cNvSpPr>
            <a:spLocks noChangeArrowheads="1"/>
          </p:cNvSpPr>
          <p:nvPr/>
        </p:nvSpPr>
        <p:spPr bwMode="auto">
          <a:xfrm>
            <a:off x="1104900" y="1493838"/>
            <a:ext cx="701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Would you rather have a situation where 137 people die out of 416 total, or 279 people live out of 416 total?</a:t>
            </a:r>
          </a:p>
        </p:txBody>
      </p:sp>
      <p:sp>
        <p:nvSpPr>
          <p:cNvPr id="162821" name="Rectangle 5">
            <a:extLst>
              <a:ext uri="{FF2B5EF4-FFF2-40B4-BE49-F238E27FC236}">
                <a16:creationId xmlns:a16="http://schemas.microsoft.com/office/drawing/2014/main" id="{12A55D6A-3BD0-4669-80CE-8F8F2539F4A7}"/>
              </a:ext>
            </a:extLst>
          </p:cNvPr>
          <p:cNvSpPr>
            <a:spLocks noChangeArrowheads="1"/>
          </p:cNvSpPr>
          <p:nvPr/>
        </p:nvSpPr>
        <p:spPr bwMode="auto">
          <a:xfrm>
            <a:off x="1104900" y="2341563"/>
            <a:ext cx="7010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b="1">
                <a:latin typeface="Century Gothic" panose="020B0502020202020204" pitchFamily="34" charset="0"/>
              </a:rPr>
              <a:t>Most people prefer the case where 279 people live, despite both outcomes being equivalent. What kind of bias is this?</a:t>
            </a:r>
          </a:p>
          <a:p>
            <a:pPr eaLnBrk="1" hangingPunct="1"/>
            <a:endParaRPr lang="en-IN" altLang="en-US" sz="1800">
              <a:latin typeface="Century Gothic" panose="020B0502020202020204" pitchFamily="34" charset="0"/>
            </a:endParaRPr>
          </a:p>
        </p:txBody>
      </p:sp>
      <p:grpSp>
        <p:nvGrpSpPr>
          <p:cNvPr id="162822" name="Group 5">
            <a:extLst>
              <a:ext uri="{FF2B5EF4-FFF2-40B4-BE49-F238E27FC236}">
                <a16:creationId xmlns:a16="http://schemas.microsoft.com/office/drawing/2014/main" id="{CD2D6757-4EDD-48FF-8780-A260AC0D915F}"/>
              </a:ext>
            </a:extLst>
          </p:cNvPr>
          <p:cNvGrpSpPr>
            <a:grpSpLocks/>
          </p:cNvGrpSpPr>
          <p:nvPr/>
        </p:nvGrpSpPr>
        <p:grpSpPr bwMode="auto">
          <a:xfrm>
            <a:off x="1104900" y="3789363"/>
            <a:ext cx="8061325" cy="503237"/>
            <a:chOff x="1083133" y="3419774"/>
            <a:chExt cx="8060867" cy="502780"/>
          </a:xfrm>
        </p:grpSpPr>
        <p:sp>
          <p:nvSpPr>
            <p:cNvPr id="8" name="Oval 7">
              <a:extLst>
                <a:ext uri="{FF2B5EF4-FFF2-40B4-BE49-F238E27FC236}">
                  <a16:creationId xmlns:a16="http://schemas.microsoft.com/office/drawing/2014/main" id="{AF93D6D4-86A6-47DE-A817-33C3B5C1962F}"/>
                </a:ext>
              </a:extLst>
            </p:cNvPr>
            <p:cNvSpPr/>
            <p:nvPr/>
          </p:nvSpPr>
          <p:spPr>
            <a:xfrm>
              <a:off x="1083133" y="3419774"/>
              <a:ext cx="380978" cy="3584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2824" name="TextBox 8">
              <a:extLst>
                <a:ext uri="{FF2B5EF4-FFF2-40B4-BE49-F238E27FC236}">
                  <a16:creationId xmlns:a16="http://schemas.microsoft.com/office/drawing/2014/main" id="{F09AEA6C-D745-4402-AFA8-F3E1A256F315}"/>
                </a:ext>
              </a:extLst>
            </p:cNvPr>
            <p:cNvSpPr txBox="1">
              <a:spLocks noChangeArrowheads="1"/>
            </p:cNvSpPr>
            <p:nvPr/>
          </p:nvSpPr>
          <p:spPr bwMode="auto">
            <a:xfrm>
              <a:off x="1464133" y="3460889"/>
              <a:ext cx="1357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Confirmation bias</a:t>
              </a:r>
            </a:p>
          </p:txBody>
        </p:sp>
        <p:sp>
          <p:nvSpPr>
            <p:cNvPr id="10" name="Oval 9">
              <a:extLst>
                <a:ext uri="{FF2B5EF4-FFF2-40B4-BE49-F238E27FC236}">
                  <a16:creationId xmlns:a16="http://schemas.microsoft.com/office/drawing/2014/main" id="{B82C120A-19DB-46B3-A8BF-5A73D680C739}"/>
                </a:ext>
              </a:extLst>
            </p:cNvPr>
            <p:cNvSpPr/>
            <p:nvPr/>
          </p:nvSpPr>
          <p:spPr>
            <a:xfrm>
              <a:off x="4681792" y="3419774"/>
              <a:ext cx="380978" cy="3584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2826" name="TextBox 10">
              <a:extLst>
                <a:ext uri="{FF2B5EF4-FFF2-40B4-BE49-F238E27FC236}">
                  <a16:creationId xmlns:a16="http://schemas.microsoft.com/office/drawing/2014/main" id="{7BBEC2C6-9A51-4654-AB76-4A91FFB333CD}"/>
                </a:ext>
              </a:extLst>
            </p:cNvPr>
            <p:cNvSpPr txBox="1">
              <a:spLocks noChangeArrowheads="1"/>
            </p:cNvSpPr>
            <p:nvPr/>
          </p:nvSpPr>
          <p:spPr bwMode="auto">
            <a:xfrm>
              <a:off x="3138304" y="3460889"/>
              <a:ext cx="1521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Framing Effect</a:t>
              </a:r>
            </a:p>
          </p:txBody>
        </p:sp>
        <p:sp>
          <p:nvSpPr>
            <p:cNvPr id="12" name="Oval 11">
              <a:extLst>
                <a:ext uri="{FF2B5EF4-FFF2-40B4-BE49-F238E27FC236}">
                  <a16:creationId xmlns:a16="http://schemas.microsoft.com/office/drawing/2014/main" id="{2757D7AC-F7D7-4651-AF24-657E87471D2F}"/>
                </a:ext>
              </a:extLst>
            </p:cNvPr>
            <p:cNvSpPr/>
            <p:nvPr/>
          </p:nvSpPr>
          <p:spPr>
            <a:xfrm>
              <a:off x="2734039" y="3419774"/>
              <a:ext cx="382566" cy="3584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2828" name="TextBox 12">
              <a:extLst>
                <a:ext uri="{FF2B5EF4-FFF2-40B4-BE49-F238E27FC236}">
                  <a16:creationId xmlns:a16="http://schemas.microsoft.com/office/drawing/2014/main" id="{BC987F75-F751-4F65-9880-06B4979C53D7}"/>
                </a:ext>
              </a:extLst>
            </p:cNvPr>
            <p:cNvSpPr txBox="1">
              <a:spLocks noChangeArrowheads="1"/>
            </p:cNvSpPr>
            <p:nvPr/>
          </p:nvSpPr>
          <p:spPr bwMode="auto">
            <a:xfrm>
              <a:off x="5085780" y="3460889"/>
              <a:ext cx="1694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14" name="Oval 13">
              <a:extLst>
                <a:ext uri="{FF2B5EF4-FFF2-40B4-BE49-F238E27FC236}">
                  <a16:creationId xmlns:a16="http://schemas.microsoft.com/office/drawing/2014/main" id="{80F7D21D-153D-444C-8F60-FA0D82819A50}"/>
                </a:ext>
              </a:extLst>
            </p:cNvPr>
            <p:cNvSpPr/>
            <p:nvPr/>
          </p:nvSpPr>
          <p:spPr>
            <a:xfrm>
              <a:off x="6542236" y="3419774"/>
              <a:ext cx="380978" cy="3584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2830" name="TextBox 14">
              <a:extLst>
                <a:ext uri="{FF2B5EF4-FFF2-40B4-BE49-F238E27FC236}">
                  <a16:creationId xmlns:a16="http://schemas.microsoft.com/office/drawing/2014/main" id="{EE0183F9-4F5E-43F2-90D8-C66BA009F182}"/>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Anchoring Effect</a:t>
              </a:r>
            </a:p>
          </p:txBody>
        </p:sp>
      </p:grpSp>
    </p:spTree>
  </p:cSld>
  <p:clrMapOvr>
    <a:masterClrMapping/>
  </p:clrMapOvr>
  <p:transition spd="slow">
    <p:push dir="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DDF939F7-6E9C-4EB5-A4BC-17F35D999A42}"/>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#2 </a:t>
            </a:r>
          </a:p>
        </p:txBody>
      </p:sp>
      <p:sp>
        <p:nvSpPr>
          <p:cNvPr id="163843" name="Slide Number Placeholder 2">
            <a:extLst>
              <a:ext uri="{FF2B5EF4-FFF2-40B4-BE49-F238E27FC236}">
                <a16:creationId xmlns:a16="http://schemas.microsoft.com/office/drawing/2014/main" id="{85792776-0D32-4A76-921D-3AC447D6FEE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9220DD7-B207-416F-9379-293216A70E15}" type="slidenum">
              <a:rPr lang="en-US" altLang="en-US" smtClean="0"/>
              <a:pPr/>
              <a:t>74</a:t>
            </a:fld>
            <a:endParaRPr lang="en-US" altLang="en-US"/>
          </a:p>
        </p:txBody>
      </p:sp>
      <p:sp>
        <p:nvSpPr>
          <p:cNvPr id="163844" name="Rectangle 4">
            <a:extLst>
              <a:ext uri="{FF2B5EF4-FFF2-40B4-BE49-F238E27FC236}">
                <a16:creationId xmlns:a16="http://schemas.microsoft.com/office/drawing/2014/main" id="{4CF086FD-1831-47F2-B539-24F7163DDE8D}"/>
              </a:ext>
            </a:extLst>
          </p:cNvPr>
          <p:cNvSpPr>
            <a:spLocks noChangeArrowheads="1"/>
          </p:cNvSpPr>
          <p:nvPr/>
        </p:nvSpPr>
        <p:spPr bwMode="auto">
          <a:xfrm>
            <a:off x="1104900" y="1493838"/>
            <a:ext cx="701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Would you rather have a situation where 137 people die out of 416 total, or 279 people live out of 416 total?</a:t>
            </a:r>
          </a:p>
        </p:txBody>
      </p:sp>
      <p:sp>
        <p:nvSpPr>
          <p:cNvPr id="163845" name="Rectangle 5">
            <a:extLst>
              <a:ext uri="{FF2B5EF4-FFF2-40B4-BE49-F238E27FC236}">
                <a16:creationId xmlns:a16="http://schemas.microsoft.com/office/drawing/2014/main" id="{A1DD15A5-79F8-42A0-A1E3-C32DC40686FD}"/>
              </a:ext>
            </a:extLst>
          </p:cNvPr>
          <p:cNvSpPr>
            <a:spLocks noChangeArrowheads="1"/>
          </p:cNvSpPr>
          <p:nvPr/>
        </p:nvSpPr>
        <p:spPr bwMode="auto">
          <a:xfrm>
            <a:off x="1104900" y="2341563"/>
            <a:ext cx="7010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b="1">
                <a:latin typeface="Century Gothic" panose="020B0502020202020204" pitchFamily="34" charset="0"/>
              </a:rPr>
              <a:t>Most people prefer the case where 279 people live, despite both outcomes being equivalent. What kind of bias is this?</a:t>
            </a:r>
          </a:p>
          <a:p>
            <a:pPr eaLnBrk="1" hangingPunct="1"/>
            <a:endParaRPr lang="en-IN" altLang="en-US" sz="1800">
              <a:latin typeface="Century Gothic" panose="020B0502020202020204" pitchFamily="34" charset="0"/>
            </a:endParaRPr>
          </a:p>
        </p:txBody>
      </p:sp>
      <p:grpSp>
        <p:nvGrpSpPr>
          <p:cNvPr id="163846" name="Group 5">
            <a:extLst>
              <a:ext uri="{FF2B5EF4-FFF2-40B4-BE49-F238E27FC236}">
                <a16:creationId xmlns:a16="http://schemas.microsoft.com/office/drawing/2014/main" id="{3F5BBA85-9118-49DD-B042-E54D5E91813F}"/>
              </a:ext>
            </a:extLst>
          </p:cNvPr>
          <p:cNvGrpSpPr>
            <a:grpSpLocks/>
          </p:cNvGrpSpPr>
          <p:nvPr/>
        </p:nvGrpSpPr>
        <p:grpSpPr bwMode="auto">
          <a:xfrm>
            <a:off x="1104900" y="3789363"/>
            <a:ext cx="5840413" cy="503237"/>
            <a:chOff x="1083133" y="3419774"/>
            <a:chExt cx="5840181" cy="502780"/>
          </a:xfrm>
        </p:grpSpPr>
        <p:sp>
          <p:nvSpPr>
            <p:cNvPr id="8" name="Oval 7">
              <a:extLst>
                <a:ext uri="{FF2B5EF4-FFF2-40B4-BE49-F238E27FC236}">
                  <a16:creationId xmlns:a16="http://schemas.microsoft.com/office/drawing/2014/main" id="{28B40D5C-CA41-43A1-B99A-8426AA91FD2C}"/>
                </a:ext>
              </a:extLst>
            </p:cNvPr>
            <p:cNvSpPr/>
            <p:nvPr/>
          </p:nvSpPr>
          <p:spPr>
            <a:xfrm>
              <a:off x="1083133" y="3419774"/>
              <a:ext cx="380985" cy="3584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3849" name="TextBox 8">
              <a:extLst>
                <a:ext uri="{FF2B5EF4-FFF2-40B4-BE49-F238E27FC236}">
                  <a16:creationId xmlns:a16="http://schemas.microsoft.com/office/drawing/2014/main" id="{F31CDF29-2C39-4298-99ED-120BF56B2EF0}"/>
                </a:ext>
              </a:extLst>
            </p:cNvPr>
            <p:cNvSpPr txBox="1">
              <a:spLocks noChangeArrowheads="1"/>
            </p:cNvSpPr>
            <p:nvPr/>
          </p:nvSpPr>
          <p:spPr bwMode="auto">
            <a:xfrm>
              <a:off x="1464133" y="3460889"/>
              <a:ext cx="1357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Confirmation bias</a:t>
              </a:r>
            </a:p>
          </p:txBody>
        </p:sp>
        <p:sp>
          <p:nvSpPr>
            <p:cNvPr id="10" name="Oval 9">
              <a:extLst>
                <a:ext uri="{FF2B5EF4-FFF2-40B4-BE49-F238E27FC236}">
                  <a16:creationId xmlns:a16="http://schemas.microsoft.com/office/drawing/2014/main" id="{D81AE2B2-EFFD-4606-8523-E926FCD90DD8}"/>
                </a:ext>
              </a:extLst>
            </p:cNvPr>
            <p:cNvSpPr/>
            <p:nvPr/>
          </p:nvSpPr>
          <p:spPr>
            <a:xfrm>
              <a:off x="4681853" y="3419774"/>
              <a:ext cx="380985" cy="3584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3851" name="TextBox 10">
              <a:extLst>
                <a:ext uri="{FF2B5EF4-FFF2-40B4-BE49-F238E27FC236}">
                  <a16:creationId xmlns:a16="http://schemas.microsoft.com/office/drawing/2014/main" id="{965E7B67-B0DA-4A09-B42E-9C163B003B8B}"/>
                </a:ext>
              </a:extLst>
            </p:cNvPr>
            <p:cNvSpPr txBox="1">
              <a:spLocks noChangeArrowheads="1"/>
            </p:cNvSpPr>
            <p:nvPr/>
          </p:nvSpPr>
          <p:spPr bwMode="auto">
            <a:xfrm>
              <a:off x="3138304" y="3460889"/>
              <a:ext cx="1521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Framing Effect</a:t>
              </a:r>
            </a:p>
          </p:txBody>
        </p:sp>
        <p:sp>
          <p:nvSpPr>
            <p:cNvPr id="12" name="Oval 11">
              <a:extLst>
                <a:ext uri="{FF2B5EF4-FFF2-40B4-BE49-F238E27FC236}">
                  <a16:creationId xmlns:a16="http://schemas.microsoft.com/office/drawing/2014/main" id="{646CA1C9-7C71-432D-A68A-B19CA67D49B1}"/>
                </a:ext>
              </a:extLst>
            </p:cNvPr>
            <p:cNvSpPr/>
            <p:nvPr/>
          </p:nvSpPr>
          <p:spPr>
            <a:xfrm>
              <a:off x="2734067" y="3419774"/>
              <a:ext cx="380985" cy="358449"/>
            </a:xfrm>
            <a:prstGeom prst="ellipse">
              <a:avLst/>
            </a:prstGeom>
            <a:solidFill>
              <a:srgbClr val="C4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3853" name="TextBox 12">
              <a:extLst>
                <a:ext uri="{FF2B5EF4-FFF2-40B4-BE49-F238E27FC236}">
                  <a16:creationId xmlns:a16="http://schemas.microsoft.com/office/drawing/2014/main" id="{6D4EABDA-CE79-40BE-A54E-14A6431775E2}"/>
                </a:ext>
              </a:extLst>
            </p:cNvPr>
            <p:cNvSpPr txBox="1">
              <a:spLocks noChangeArrowheads="1"/>
            </p:cNvSpPr>
            <p:nvPr/>
          </p:nvSpPr>
          <p:spPr bwMode="auto">
            <a:xfrm>
              <a:off x="5085780" y="3460889"/>
              <a:ext cx="1694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14" name="Oval 13">
              <a:extLst>
                <a:ext uri="{FF2B5EF4-FFF2-40B4-BE49-F238E27FC236}">
                  <a16:creationId xmlns:a16="http://schemas.microsoft.com/office/drawing/2014/main" id="{625ACB7D-B88D-4C43-A9D9-5B349D7C3FFE}"/>
                </a:ext>
              </a:extLst>
            </p:cNvPr>
            <p:cNvSpPr/>
            <p:nvPr/>
          </p:nvSpPr>
          <p:spPr>
            <a:xfrm>
              <a:off x="6542329" y="3419774"/>
              <a:ext cx="380985" cy="3584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grpSp>
      <p:sp>
        <p:nvSpPr>
          <p:cNvPr id="163847" name="TextBox 15">
            <a:extLst>
              <a:ext uri="{FF2B5EF4-FFF2-40B4-BE49-F238E27FC236}">
                <a16:creationId xmlns:a16="http://schemas.microsoft.com/office/drawing/2014/main" id="{3AD5C581-A0BD-4850-8761-4A691CB7DC17}"/>
              </a:ext>
            </a:extLst>
          </p:cNvPr>
          <p:cNvSpPr txBox="1">
            <a:spLocks noChangeArrowheads="1"/>
          </p:cNvSpPr>
          <p:nvPr/>
        </p:nvSpPr>
        <p:spPr bwMode="auto">
          <a:xfrm>
            <a:off x="6945313" y="3830638"/>
            <a:ext cx="222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Anchoring Effect</a:t>
            </a:r>
          </a:p>
        </p:txBody>
      </p:sp>
    </p:spTree>
  </p:cSld>
  <p:clrMapOvr>
    <a:masterClrMapping/>
  </p:clrMapOvr>
  <p:transition spd="slow">
    <p:push dir="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734A3B7F-22CF-47EA-B748-E9C502E87F04}"/>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#3 </a:t>
            </a:r>
          </a:p>
        </p:txBody>
      </p:sp>
      <p:sp>
        <p:nvSpPr>
          <p:cNvPr id="164867" name="Slide Number Placeholder 2">
            <a:extLst>
              <a:ext uri="{FF2B5EF4-FFF2-40B4-BE49-F238E27FC236}">
                <a16:creationId xmlns:a16="http://schemas.microsoft.com/office/drawing/2014/main" id="{7DBBD4A1-4ABF-46B6-A982-73DD50ABAF4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13A13C7-04FA-49CE-8FA9-C6032E9478EF}" type="slidenum">
              <a:rPr lang="en-US" altLang="en-US" smtClean="0"/>
              <a:pPr/>
              <a:t>75</a:t>
            </a:fld>
            <a:endParaRPr lang="en-US" altLang="en-US"/>
          </a:p>
        </p:txBody>
      </p:sp>
      <p:sp>
        <p:nvSpPr>
          <p:cNvPr id="164868" name="Rectangle 4">
            <a:extLst>
              <a:ext uri="{FF2B5EF4-FFF2-40B4-BE49-F238E27FC236}">
                <a16:creationId xmlns:a16="http://schemas.microsoft.com/office/drawing/2014/main" id="{0DE172C6-4BB0-4A32-8B52-1B453AEA815E}"/>
              </a:ext>
            </a:extLst>
          </p:cNvPr>
          <p:cNvSpPr>
            <a:spLocks noChangeArrowheads="1"/>
          </p:cNvSpPr>
          <p:nvPr/>
        </p:nvSpPr>
        <p:spPr bwMode="auto">
          <a:xfrm>
            <a:off x="1104900" y="1397000"/>
            <a:ext cx="72231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You are told to give a speech in favour of the death penalty. After the speech, the class is informed that you were told to present only that side (in favour) of the issue. Even so, the class overwhelmingly believes that you believe in the death penalty. This illustrates:</a:t>
            </a:r>
          </a:p>
        </p:txBody>
      </p:sp>
      <p:grpSp>
        <p:nvGrpSpPr>
          <p:cNvPr id="164869" name="Group 5">
            <a:extLst>
              <a:ext uri="{FF2B5EF4-FFF2-40B4-BE49-F238E27FC236}">
                <a16:creationId xmlns:a16="http://schemas.microsoft.com/office/drawing/2014/main" id="{F2FCBB32-094A-42DC-89C8-0863D1620045}"/>
              </a:ext>
            </a:extLst>
          </p:cNvPr>
          <p:cNvGrpSpPr>
            <a:grpSpLocks/>
          </p:cNvGrpSpPr>
          <p:nvPr/>
        </p:nvGrpSpPr>
        <p:grpSpPr bwMode="auto">
          <a:xfrm>
            <a:off x="1104900" y="3625850"/>
            <a:ext cx="8061325" cy="503238"/>
            <a:chOff x="1083133" y="3419774"/>
            <a:chExt cx="8060867" cy="502780"/>
          </a:xfrm>
        </p:grpSpPr>
        <p:sp>
          <p:nvSpPr>
            <p:cNvPr id="16" name="Oval 15">
              <a:extLst>
                <a:ext uri="{FF2B5EF4-FFF2-40B4-BE49-F238E27FC236}">
                  <a16:creationId xmlns:a16="http://schemas.microsoft.com/office/drawing/2014/main" id="{22852986-6090-4897-B3CE-CF3CE7E2552B}"/>
                </a:ext>
              </a:extLst>
            </p:cNvPr>
            <p:cNvSpPr/>
            <p:nvPr/>
          </p:nvSpPr>
          <p:spPr>
            <a:xfrm>
              <a:off x="1083133"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4871" name="TextBox 16">
              <a:extLst>
                <a:ext uri="{FF2B5EF4-FFF2-40B4-BE49-F238E27FC236}">
                  <a16:creationId xmlns:a16="http://schemas.microsoft.com/office/drawing/2014/main" id="{09E03648-EE8A-4B95-B750-46EDDCCF9FBC}"/>
                </a:ext>
              </a:extLst>
            </p:cNvPr>
            <p:cNvSpPr txBox="1">
              <a:spLocks noChangeArrowheads="1"/>
            </p:cNvSpPr>
            <p:nvPr/>
          </p:nvSpPr>
          <p:spPr bwMode="auto">
            <a:xfrm>
              <a:off x="1464133" y="3460889"/>
              <a:ext cx="1357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Confirmation bias</a:t>
              </a:r>
            </a:p>
          </p:txBody>
        </p:sp>
        <p:sp>
          <p:nvSpPr>
            <p:cNvPr id="20" name="Oval 19">
              <a:extLst>
                <a:ext uri="{FF2B5EF4-FFF2-40B4-BE49-F238E27FC236}">
                  <a16:creationId xmlns:a16="http://schemas.microsoft.com/office/drawing/2014/main" id="{905E5AD7-799E-447F-B3E1-5D6A3EC596FE}"/>
                </a:ext>
              </a:extLst>
            </p:cNvPr>
            <p:cNvSpPr/>
            <p:nvPr/>
          </p:nvSpPr>
          <p:spPr>
            <a:xfrm>
              <a:off x="4681792"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4873" name="TextBox 20">
              <a:extLst>
                <a:ext uri="{FF2B5EF4-FFF2-40B4-BE49-F238E27FC236}">
                  <a16:creationId xmlns:a16="http://schemas.microsoft.com/office/drawing/2014/main" id="{49805276-4196-42D2-8FF0-C960A96B8AD7}"/>
                </a:ext>
              </a:extLst>
            </p:cNvPr>
            <p:cNvSpPr txBox="1">
              <a:spLocks noChangeArrowheads="1"/>
            </p:cNvSpPr>
            <p:nvPr/>
          </p:nvSpPr>
          <p:spPr bwMode="auto">
            <a:xfrm>
              <a:off x="3138304" y="3460889"/>
              <a:ext cx="1521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Fundamental Attribution Error</a:t>
              </a:r>
            </a:p>
          </p:txBody>
        </p:sp>
        <p:sp>
          <p:nvSpPr>
            <p:cNvPr id="22" name="Oval 21">
              <a:extLst>
                <a:ext uri="{FF2B5EF4-FFF2-40B4-BE49-F238E27FC236}">
                  <a16:creationId xmlns:a16="http://schemas.microsoft.com/office/drawing/2014/main" id="{41FE2359-BF5C-4AE3-B8B1-B4848243A6FD}"/>
                </a:ext>
              </a:extLst>
            </p:cNvPr>
            <p:cNvSpPr/>
            <p:nvPr/>
          </p:nvSpPr>
          <p:spPr>
            <a:xfrm>
              <a:off x="2734039" y="3419774"/>
              <a:ext cx="382566"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4875" name="TextBox 22">
              <a:extLst>
                <a:ext uri="{FF2B5EF4-FFF2-40B4-BE49-F238E27FC236}">
                  <a16:creationId xmlns:a16="http://schemas.microsoft.com/office/drawing/2014/main" id="{85807738-2093-4E81-9FB0-CBFBE2ECD3C4}"/>
                </a:ext>
              </a:extLst>
            </p:cNvPr>
            <p:cNvSpPr txBox="1">
              <a:spLocks noChangeArrowheads="1"/>
            </p:cNvSpPr>
            <p:nvPr/>
          </p:nvSpPr>
          <p:spPr bwMode="auto">
            <a:xfrm>
              <a:off x="5085780" y="3460889"/>
              <a:ext cx="1694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24" name="Oval 23">
              <a:extLst>
                <a:ext uri="{FF2B5EF4-FFF2-40B4-BE49-F238E27FC236}">
                  <a16:creationId xmlns:a16="http://schemas.microsoft.com/office/drawing/2014/main" id="{074470ED-ECCD-4017-B8F7-B03F8CD2B6F2}"/>
                </a:ext>
              </a:extLst>
            </p:cNvPr>
            <p:cNvSpPr/>
            <p:nvPr/>
          </p:nvSpPr>
          <p:spPr>
            <a:xfrm>
              <a:off x="6542236"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4877" name="TextBox 25">
              <a:extLst>
                <a:ext uri="{FF2B5EF4-FFF2-40B4-BE49-F238E27FC236}">
                  <a16:creationId xmlns:a16="http://schemas.microsoft.com/office/drawing/2014/main" id="{B3D62C0C-4749-4E3C-B3D4-F738D445EF7D}"/>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Association Bias</a:t>
              </a:r>
            </a:p>
          </p:txBody>
        </p:sp>
      </p:grpSp>
    </p:spTree>
  </p:cSld>
  <p:clrMapOvr>
    <a:masterClrMapping/>
  </p:clrMapOvr>
  <p:transition spd="slow">
    <p:push dir="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DC780437-51F6-4F86-B526-83737C9321B9}"/>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#3 </a:t>
            </a:r>
          </a:p>
        </p:txBody>
      </p:sp>
      <p:sp>
        <p:nvSpPr>
          <p:cNvPr id="166915" name="Slide Number Placeholder 2">
            <a:extLst>
              <a:ext uri="{FF2B5EF4-FFF2-40B4-BE49-F238E27FC236}">
                <a16:creationId xmlns:a16="http://schemas.microsoft.com/office/drawing/2014/main" id="{AF1F3253-4FFE-433D-BDD4-3C8F024959F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1A0E055-A6FA-4D86-9090-7888461C512C}" type="slidenum">
              <a:rPr lang="en-US" altLang="en-US" smtClean="0"/>
              <a:pPr/>
              <a:t>76</a:t>
            </a:fld>
            <a:endParaRPr lang="en-US" altLang="en-US"/>
          </a:p>
        </p:txBody>
      </p:sp>
      <p:grpSp>
        <p:nvGrpSpPr>
          <p:cNvPr id="166916" name="Group 5">
            <a:extLst>
              <a:ext uri="{FF2B5EF4-FFF2-40B4-BE49-F238E27FC236}">
                <a16:creationId xmlns:a16="http://schemas.microsoft.com/office/drawing/2014/main" id="{6719A7AA-3DB7-40D8-B49D-FCCBE7777E71}"/>
              </a:ext>
            </a:extLst>
          </p:cNvPr>
          <p:cNvGrpSpPr>
            <a:grpSpLocks/>
          </p:cNvGrpSpPr>
          <p:nvPr/>
        </p:nvGrpSpPr>
        <p:grpSpPr bwMode="auto">
          <a:xfrm>
            <a:off x="1104900" y="3811588"/>
            <a:ext cx="8061325" cy="501650"/>
            <a:chOff x="1083133" y="3419774"/>
            <a:chExt cx="8060867" cy="502780"/>
          </a:xfrm>
        </p:grpSpPr>
        <p:sp>
          <p:nvSpPr>
            <p:cNvPr id="16" name="Oval 15">
              <a:extLst>
                <a:ext uri="{FF2B5EF4-FFF2-40B4-BE49-F238E27FC236}">
                  <a16:creationId xmlns:a16="http://schemas.microsoft.com/office/drawing/2014/main" id="{5B16C275-959A-48E1-85E9-1C2332B4486C}"/>
                </a:ext>
              </a:extLst>
            </p:cNvPr>
            <p:cNvSpPr/>
            <p:nvPr/>
          </p:nvSpPr>
          <p:spPr>
            <a:xfrm>
              <a:off x="1083133" y="3419774"/>
              <a:ext cx="380978" cy="3595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6920" name="TextBox 16">
              <a:extLst>
                <a:ext uri="{FF2B5EF4-FFF2-40B4-BE49-F238E27FC236}">
                  <a16:creationId xmlns:a16="http://schemas.microsoft.com/office/drawing/2014/main" id="{89465EA3-0EBC-46E5-B7AF-CC9D74DD5FD0}"/>
                </a:ext>
              </a:extLst>
            </p:cNvPr>
            <p:cNvSpPr txBox="1">
              <a:spLocks noChangeArrowheads="1"/>
            </p:cNvSpPr>
            <p:nvPr/>
          </p:nvSpPr>
          <p:spPr bwMode="auto">
            <a:xfrm>
              <a:off x="1464133" y="3460889"/>
              <a:ext cx="1357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Confirmation bias</a:t>
              </a:r>
            </a:p>
          </p:txBody>
        </p:sp>
        <p:sp>
          <p:nvSpPr>
            <p:cNvPr id="20" name="Oval 19">
              <a:extLst>
                <a:ext uri="{FF2B5EF4-FFF2-40B4-BE49-F238E27FC236}">
                  <a16:creationId xmlns:a16="http://schemas.microsoft.com/office/drawing/2014/main" id="{3BD094E9-212A-43CF-A4BB-EB4D1ADBE166}"/>
                </a:ext>
              </a:extLst>
            </p:cNvPr>
            <p:cNvSpPr/>
            <p:nvPr/>
          </p:nvSpPr>
          <p:spPr>
            <a:xfrm>
              <a:off x="4681792" y="3419774"/>
              <a:ext cx="380978" cy="3595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6922" name="TextBox 20">
              <a:extLst>
                <a:ext uri="{FF2B5EF4-FFF2-40B4-BE49-F238E27FC236}">
                  <a16:creationId xmlns:a16="http://schemas.microsoft.com/office/drawing/2014/main" id="{50DBF4D4-94CB-4BF0-87C0-8466FADCD145}"/>
                </a:ext>
              </a:extLst>
            </p:cNvPr>
            <p:cNvSpPr txBox="1">
              <a:spLocks noChangeArrowheads="1"/>
            </p:cNvSpPr>
            <p:nvPr/>
          </p:nvSpPr>
          <p:spPr bwMode="auto">
            <a:xfrm>
              <a:off x="3138304" y="3460889"/>
              <a:ext cx="1521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Fundamental Attribution Error</a:t>
              </a:r>
            </a:p>
          </p:txBody>
        </p:sp>
        <p:sp>
          <p:nvSpPr>
            <p:cNvPr id="22" name="Oval 21">
              <a:extLst>
                <a:ext uri="{FF2B5EF4-FFF2-40B4-BE49-F238E27FC236}">
                  <a16:creationId xmlns:a16="http://schemas.microsoft.com/office/drawing/2014/main" id="{021E49DC-2E83-4295-95F4-EDA10B4FF822}"/>
                </a:ext>
              </a:extLst>
            </p:cNvPr>
            <p:cNvSpPr/>
            <p:nvPr/>
          </p:nvSpPr>
          <p:spPr>
            <a:xfrm>
              <a:off x="2734039" y="3419774"/>
              <a:ext cx="382566" cy="359583"/>
            </a:xfrm>
            <a:prstGeom prst="ellipse">
              <a:avLst/>
            </a:prstGeom>
            <a:solidFill>
              <a:srgbClr val="C3292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6924" name="TextBox 22">
              <a:extLst>
                <a:ext uri="{FF2B5EF4-FFF2-40B4-BE49-F238E27FC236}">
                  <a16:creationId xmlns:a16="http://schemas.microsoft.com/office/drawing/2014/main" id="{FB97CAA1-AAB1-4CC4-9762-E6969432B4DB}"/>
                </a:ext>
              </a:extLst>
            </p:cNvPr>
            <p:cNvSpPr txBox="1">
              <a:spLocks noChangeArrowheads="1"/>
            </p:cNvSpPr>
            <p:nvPr/>
          </p:nvSpPr>
          <p:spPr bwMode="auto">
            <a:xfrm>
              <a:off x="5085780" y="3460889"/>
              <a:ext cx="1694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24" name="Oval 23">
              <a:extLst>
                <a:ext uri="{FF2B5EF4-FFF2-40B4-BE49-F238E27FC236}">
                  <a16:creationId xmlns:a16="http://schemas.microsoft.com/office/drawing/2014/main" id="{4E8BD904-3138-4822-86C3-7AD2DBA2B940}"/>
                </a:ext>
              </a:extLst>
            </p:cNvPr>
            <p:cNvSpPr/>
            <p:nvPr/>
          </p:nvSpPr>
          <p:spPr>
            <a:xfrm>
              <a:off x="6542236" y="3419774"/>
              <a:ext cx="380978" cy="3595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6926" name="TextBox 25">
              <a:extLst>
                <a:ext uri="{FF2B5EF4-FFF2-40B4-BE49-F238E27FC236}">
                  <a16:creationId xmlns:a16="http://schemas.microsoft.com/office/drawing/2014/main" id="{DBA411F3-ED65-410F-AA87-2D55E7F72996}"/>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Association Bias</a:t>
              </a:r>
            </a:p>
          </p:txBody>
        </p:sp>
      </p:grpSp>
      <p:sp>
        <p:nvSpPr>
          <p:cNvPr id="166917" name="TextBox 14">
            <a:extLst>
              <a:ext uri="{FF2B5EF4-FFF2-40B4-BE49-F238E27FC236}">
                <a16:creationId xmlns:a16="http://schemas.microsoft.com/office/drawing/2014/main" id="{275C4433-EAD8-44BC-9578-2CE5AAAD750A}"/>
              </a:ext>
            </a:extLst>
          </p:cNvPr>
          <p:cNvSpPr txBox="1">
            <a:spLocks noChangeArrowheads="1"/>
          </p:cNvSpPr>
          <p:nvPr/>
        </p:nvSpPr>
        <p:spPr bwMode="auto">
          <a:xfrm>
            <a:off x="1104900" y="2905125"/>
            <a:ext cx="7223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b="1">
                <a:latin typeface="Century Gothic" panose="020B0502020202020204" pitchFamily="34" charset="0"/>
              </a:rPr>
              <a:t>Even though class was aware that the your  behaviour is constrained by situational factors, you were told to do so, still the class prefers to believe that you are strongly in favour of the death penalty</a:t>
            </a:r>
          </a:p>
        </p:txBody>
      </p:sp>
      <p:sp>
        <p:nvSpPr>
          <p:cNvPr id="166918" name="Rectangle 17">
            <a:extLst>
              <a:ext uri="{FF2B5EF4-FFF2-40B4-BE49-F238E27FC236}">
                <a16:creationId xmlns:a16="http://schemas.microsoft.com/office/drawing/2014/main" id="{71F9AFFE-AC1D-422B-8E1D-F42AC92C5D4D}"/>
              </a:ext>
            </a:extLst>
          </p:cNvPr>
          <p:cNvSpPr>
            <a:spLocks noChangeArrowheads="1"/>
          </p:cNvSpPr>
          <p:nvPr/>
        </p:nvSpPr>
        <p:spPr bwMode="auto">
          <a:xfrm>
            <a:off x="1104900" y="1397000"/>
            <a:ext cx="72231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You are told to give a speech in favour of the death penalty. After the speech, the class is informed that you were told to present only that side (in favour) of the issue. Even so, the class overwhelmingly believes that you believe in the death penalty. This illustrates</a:t>
            </a:r>
          </a:p>
        </p:txBody>
      </p:sp>
    </p:spTree>
  </p:cSld>
  <p:clrMapOvr>
    <a:masterClrMapping/>
  </p:clrMapOvr>
  <p:transition spd="slow">
    <p:push dir="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F3B1C4C2-6163-4653-A504-753F6A8BBEBE}"/>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#4 </a:t>
            </a:r>
          </a:p>
        </p:txBody>
      </p:sp>
      <p:sp>
        <p:nvSpPr>
          <p:cNvPr id="168963" name="Slide Number Placeholder 2">
            <a:extLst>
              <a:ext uri="{FF2B5EF4-FFF2-40B4-BE49-F238E27FC236}">
                <a16:creationId xmlns:a16="http://schemas.microsoft.com/office/drawing/2014/main" id="{621B6130-7F0E-4F80-89B4-CD04C946482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C95135F-43E4-463D-ADD0-317B652BE156}" type="slidenum">
              <a:rPr lang="en-US" altLang="en-US" smtClean="0"/>
              <a:pPr/>
              <a:t>77</a:t>
            </a:fld>
            <a:endParaRPr lang="en-US" altLang="en-US"/>
          </a:p>
        </p:txBody>
      </p:sp>
      <p:sp>
        <p:nvSpPr>
          <p:cNvPr id="168964" name="Rectangle 4">
            <a:extLst>
              <a:ext uri="{FF2B5EF4-FFF2-40B4-BE49-F238E27FC236}">
                <a16:creationId xmlns:a16="http://schemas.microsoft.com/office/drawing/2014/main" id="{33092128-6CF1-4132-9FC9-6813C0B9DCDB}"/>
              </a:ext>
            </a:extLst>
          </p:cNvPr>
          <p:cNvSpPr>
            <a:spLocks noChangeArrowheads="1"/>
          </p:cNvSpPr>
          <p:nvPr/>
        </p:nvSpPr>
        <p:spPr bwMode="auto">
          <a:xfrm>
            <a:off x="1189038" y="1435100"/>
            <a:ext cx="7069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After the movie </a:t>
            </a:r>
            <a:r>
              <a:rPr lang="en-IN" altLang="en-US" sz="1800" i="1">
                <a:latin typeface="Century Gothic" panose="020B0502020202020204" pitchFamily="34" charset="0"/>
              </a:rPr>
              <a:t>Jaws</a:t>
            </a:r>
            <a:r>
              <a:rPr lang="en-IN" altLang="en-US" sz="1800">
                <a:latin typeface="Century Gothic" panose="020B0502020202020204" pitchFamily="34" charset="0"/>
              </a:rPr>
              <a:t> came out, and again in the early 1990s after </a:t>
            </a:r>
            <a:r>
              <a:rPr lang="en-IN" altLang="en-US" sz="1800" i="1">
                <a:latin typeface="Century Gothic" panose="020B0502020202020204" pitchFamily="34" charset="0"/>
              </a:rPr>
              <a:t>Summer of the Shark</a:t>
            </a:r>
            <a:r>
              <a:rPr lang="en-IN" altLang="en-US" sz="1800">
                <a:latin typeface="Century Gothic" panose="020B0502020202020204" pitchFamily="34" charset="0"/>
              </a:rPr>
              <a:t>, many people were afraid to go in the ocean. This is due to</a:t>
            </a:r>
          </a:p>
        </p:txBody>
      </p:sp>
      <p:grpSp>
        <p:nvGrpSpPr>
          <p:cNvPr id="168965" name="Group 5">
            <a:extLst>
              <a:ext uri="{FF2B5EF4-FFF2-40B4-BE49-F238E27FC236}">
                <a16:creationId xmlns:a16="http://schemas.microsoft.com/office/drawing/2014/main" id="{E650C4F0-4346-433F-95F2-B0A6597AE856}"/>
              </a:ext>
            </a:extLst>
          </p:cNvPr>
          <p:cNvGrpSpPr>
            <a:grpSpLocks/>
          </p:cNvGrpSpPr>
          <p:nvPr/>
        </p:nvGrpSpPr>
        <p:grpSpPr bwMode="auto">
          <a:xfrm>
            <a:off x="1104900" y="3625850"/>
            <a:ext cx="8061325" cy="503238"/>
            <a:chOff x="1083133" y="3419774"/>
            <a:chExt cx="8060867" cy="502780"/>
          </a:xfrm>
        </p:grpSpPr>
        <p:sp>
          <p:nvSpPr>
            <p:cNvPr id="16" name="Oval 15">
              <a:extLst>
                <a:ext uri="{FF2B5EF4-FFF2-40B4-BE49-F238E27FC236}">
                  <a16:creationId xmlns:a16="http://schemas.microsoft.com/office/drawing/2014/main" id="{42373830-495F-47C2-B5DA-F21B4426E11A}"/>
                </a:ext>
              </a:extLst>
            </p:cNvPr>
            <p:cNvSpPr/>
            <p:nvPr/>
          </p:nvSpPr>
          <p:spPr>
            <a:xfrm>
              <a:off x="1083133"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8967" name="TextBox 16">
              <a:extLst>
                <a:ext uri="{FF2B5EF4-FFF2-40B4-BE49-F238E27FC236}">
                  <a16:creationId xmlns:a16="http://schemas.microsoft.com/office/drawing/2014/main" id="{21F41DAE-7F03-4676-A161-E1AA20AC3742}"/>
                </a:ext>
              </a:extLst>
            </p:cNvPr>
            <p:cNvSpPr txBox="1">
              <a:spLocks noChangeArrowheads="1"/>
            </p:cNvSpPr>
            <p:nvPr/>
          </p:nvSpPr>
          <p:spPr bwMode="auto">
            <a:xfrm>
              <a:off x="1464133" y="3460889"/>
              <a:ext cx="1357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Confirmation bias</a:t>
              </a:r>
            </a:p>
          </p:txBody>
        </p:sp>
        <p:sp>
          <p:nvSpPr>
            <p:cNvPr id="20" name="Oval 19">
              <a:extLst>
                <a:ext uri="{FF2B5EF4-FFF2-40B4-BE49-F238E27FC236}">
                  <a16:creationId xmlns:a16="http://schemas.microsoft.com/office/drawing/2014/main" id="{7696310B-BB80-45F6-B3B7-E17337AB01ED}"/>
                </a:ext>
              </a:extLst>
            </p:cNvPr>
            <p:cNvSpPr/>
            <p:nvPr/>
          </p:nvSpPr>
          <p:spPr>
            <a:xfrm>
              <a:off x="4681792"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8969" name="TextBox 20">
              <a:extLst>
                <a:ext uri="{FF2B5EF4-FFF2-40B4-BE49-F238E27FC236}">
                  <a16:creationId xmlns:a16="http://schemas.microsoft.com/office/drawing/2014/main" id="{7CADA31D-D524-4B95-BE9C-22960820ABCA}"/>
                </a:ext>
              </a:extLst>
            </p:cNvPr>
            <p:cNvSpPr txBox="1">
              <a:spLocks noChangeArrowheads="1"/>
            </p:cNvSpPr>
            <p:nvPr/>
          </p:nvSpPr>
          <p:spPr bwMode="auto">
            <a:xfrm>
              <a:off x="3138304" y="3460889"/>
              <a:ext cx="1521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Fundamental Attribution Error</a:t>
              </a:r>
            </a:p>
          </p:txBody>
        </p:sp>
        <p:sp>
          <p:nvSpPr>
            <p:cNvPr id="22" name="Oval 21">
              <a:extLst>
                <a:ext uri="{FF2B5EF4-FFF2-40B4-BE49-F238E27FC236}">
                  <a16:creationId xmlns:a16="http://schemas.microsoft.com/office/drawing/2014/main" id="{4F1ADCB8-46F5-4397-83A5-922B70945331}"/>
                </a:ext>
              </a:extLst>
            </p:cNvPr>
            <p:cNvSpPr/>
            <p:nvPr/>
          </p:nvSpPr>
          <p:spPr>
            <a:xfrm>
              <a:off x="2734039" y="3419774"/>
              <a:ext cx="382566"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8971" name="TextBox 22">
              <a:extLst>
                <a:ext uri="{FF2B5EF4-FFF2-40B4-BE49-F238E27FC236}">
                  <a16:creationId xmlns:a16="http://schemas.microsoft.com/office/drawing/2014/main" id="{D3769EA2-C9FE-4000-8BD6-DA68A98491DD}"/>
                </a:ext>
              </a:extLst>
            </p:cNvPr>
            <p:cNvSpPr txBox="1">
              <a:spLocks noChangeArrowheads="1"/>
            </p:cNvSpPr>
            <p:nvPr/>
          </p:nvSpPr>
          <p:spPr bwMode="auto">
            <a:xfrm>
              <a:off x="5085780" y="3460889"/>
              <a:ext cx="1694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24" name="Oval 23">
              <a:extLst>
                <a:ext uri="{FF2B5EF4-FFF2-40B4-BE49-F238E27FC236}">
                  <a16:creationId xmlns:a16="http://schemas.microsoft.com/office/drawing/2014/main" id="{72B0F07C-5651-4448-986D-32C2E4879648}"/>
                </a:ext>
              </a:extLst>
            </p:cNvPr>
            <p:cNvSpPr/>
            <p:nvPr/>
          </p:nvSpPr>
          <p:spPr>
            <a:xfrm>
              <a:off x="6542236"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68973" name="TextBox 25">
              <a:extLst>
                <a:ext uri="{FF2B5EF4-FFF2-40B4-BE49-F238E27FC236}">
                  <a16:creationId xmlns:a16="http://schemas.microsoft.com/office/drawing/2014/main" id="{4CE35556-3BA4-4F74-A3FB-753545494DB9}"/>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Availability Heuristic</a:t>
              </a:r>
            </a:p>
          </p:txBody>
        </p:sp>
      </p:grpSp>
    </p:spTree>
  </p:cSld>
  <p:clrMapOvr>
    <a:masterClrMapping/>
  </p:clrMapOvr>
  <p:transition spd="slow">
    <p:push dir="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CA32A725-1554-4073-98FD-0A5875ECE4E0}"/>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#4 </a:t>
            </a:r>
          </a:p>
        </p:txBody>
      </p:sp>
      <p:sp>
        <p:nvSpPr>
          <p:cNvPr id="171011" name="Slide Number Placeholder 2">
            <a:extLst>
              <a:ext uri="{FF2B5EF4-FFF2-40B4-BE49-F238E27FC236}">
                <a16:creationId xmlns:a16="http://schemas.microsoft.com/office/drawing/2014/main" id="{E73888AC-D504-458D-A919-EDECF40D071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FD63DF0E-3A26-433B-83C3-588C0DDA0013}" type="slidenum">
              <a:rPr lang="en-US" altLang="en-US" smtClean="0"/>
              <a:pPr/>
              <a:t>78</a:t>
            </a:fld>
            <a:endParaRPr lang="en-US" altLang="en-US"/>
          </a:p>
        </p:txBody>
      </p:sp>
      <p:sp>
        <p:nvSpPr>
          <p:cNvPr id="171012" name="Rectangle 4">
            <a:extLst>
              <a:ext uri="{FF2B5EF4-FFF2-40B4-BE49-F238E27FC236}">
                <a16:creationId xmlns:a16="http://schemas.microsoft.com/office/drawing/2014/main" id="{F03B115D-9003-4D22-A462-57DB000CD810}"/>
              </a:ext>
            </a:extLst>
          </p:cNvPr>
          <p:cNvSpPr>
            <a:spLocks noChangeArrowheads="1"/>
          </p:cNvSpPr>
          <p:nvPr/>
        </p:nvSpPr>
        <p:spPr bwMode="auto">
          <a:xfrm>
            <a:off x="1189038" y="1435100"/>
            <a:ext cx="7069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After the movie </a:t>
            </a:r>
            <a:r>
              <a:rPr lang="en-IN" altLang="en-US" sz="1800" i="1">
                <a:latin typeface="Century Gothic" panose="020B0502020202020204" pitchFamily="34" charset="0"/>
              </a:rPr>
              <a:t>Jaws</a:t>
            </a:r>
            <a:r>
              <a:rPr lang="en-IN" altLang="en-US" sz="1800">
                <a:latin typeface="Century Gothic" panose="020B0502020202020204" pitchFamily="34" charset="0"/>
              </a:rPr>
              <a:t> came out, and again in the early 1990s after </a:t>
            </a:r>
            <a:r>
              <a:rPr lang="en-IN" altLang="en-US" sz="1800" i="1">
                <a:latin typeface="Century Gothic" panose="020B0502020202020204" pitchFamily="34" charset="0"/>
              </a:rPr>
              <a:t>Shark Attack</a:t>
            </a:r>
            <a:r>
              <a:rPr lang="en-IN" altLang="en-US" sz="1800">
                <a:latin typeface="Century Gothic" panose="020B0502020202020204" pitchFamily="34" charset="0"/>
              </a:rPr>
              <a:t>, many people were afraid to go in the ocean. This is due to</a:t>
            </a:r>
          </a:p>
        </p:txBody>
      </p:sp>
      <p:grpSp>
        <p:nvGrpSpPr>
          <p:cNvPr id="171013" name="Group 5">
            <a:extLst>
              <a:ext uri="{FF2B5EF4-FFF2-40B4-BE49-F238E27FC236}">
                <a16:creationId xmlns:a16="http://schemas.microsoft.com/office/drawing/2014/main" id="{7603E590-6C2A-40E3-A9A2-E06B8D9E0398}"/>
              </a:ext>
            </a:extLst>
          </p:cNvPr>
          <p:cNvGrpSpPr>
            <a:grpSpLocks/>
          </p:cNvGrpSpPr>
          <p:nvPr/>
        </p:nvGrpSpPr>
        <p:grpSpPr bwMode="auto">
          <a:xfrm>
            <a:off x="1104900" y="3625850"/>
            <a:ext cx="8061325" cy="503238"/>
            <a:chOff x="1083133" y="3419774"/>
            <a:chExt cx="8060867" cy="502780"/>
          </a:xfrm>
        </p:grpSpPr>
        <p:sp>
          <p:nvSpPr>
            <p:cNvPr id="16" name="Oval 15">
              <a:extLst>
                <a:ext uri="{FF2B5EF4-FFF2-40B4-BE49-F238E27FC236}">
                  <a16:creationId xmlns:a16="http://schemas.microsoft.com/office/drawing/2014/main" id="{45FF8E26-B94F-4E20-92F4-6D913DEAF9D3}"/>
                </a:ext>
              </a:extLst>
            </p:cNvPr>
            <p:cNvSpPr/>
            <p:nvPr/>
          </p:nvSpPr>
          <p:spPr>
            <a:xfrm>
              <a:off x="1083133"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1016" name="TextBox 16">
              <a:extLst>
                <a:ext uri="{FF2B5EF4-FFF2-40B4-BE49-F238E27FC236}">
                  <a16:creationId xmlns:a16="http://schemas.microsoft.com/office/drawing/2014/main" id="{059D5103-3A7F-48AC-A0F1-8D55F12098A8}"/>
                </a:ext>
              </a:extLst>
            </p:cNvPr>
            <p:cNvSpPr txBox="1">
              <a:spLocks noChangeArrowheads="1"/>
            </p:cNvSpPr>
            <p:nvPr/>
          </p:nvSpPr>
          <p:spPr bwMode="auto">
            <a:xfrm>
              <a:off x="1464133" y="3460889"/>
              <a:ext cx="1357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Confirmation bias</a:t>
              </a:r>
            </a:p>
          </p:txBody>
        </p:sp>
        <p:sp>
          <p:nvSpPr>
            <p:cNvPr id="20" name="Oval 19">
              <a:extLst>
                <a:ext uri="{FF2B5EF4-FFF2-40B4-BE49-F238E27FC236}">
                  <a16:creationId xmlns:a16="http://schemas.microsoft.com/office/drawing/2014/main" id="{FFDCDFE5-9C0B-4B41-BF97-495F4D631E05}"/>
                </a:ext>
              </a:extLst>
            </p:cNvPr>
            <p:cNvSpPr/>
            <p:nvPr/>
          </p:nvSpPr>
          <p:spPr>
            <a:xfrm>
              <a:off x="4681792"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1018" name="TextBox 20">
              <a:extLst>
                <a:ext uri="{FF2B5EF4-FFF2-40B4-BE49-F238E27FC236}">
                  <a16:creationId xmlns:a16="http://schemas.microsoft.com/office/drawing/2014/main" id="{57B89935-494E-414E-B106-B495810645BB}"/>
                </a:ext>
              </a:extLst>
            </p:cNvPr>
            <p:cNvSpPr txBox="1">
              <a:spLocks noChangeArrowheads="1"/>
            </p:cNvSpPr>
            <p:nvPr/>
          </p:nvSpPr>
          <p:spPr bwMode="auto">
            <a:xfrm>
              <a:off x="3138304" y="3460889"/>
              <a:ext cx="1521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Fundamental Attribution Error</a:t>
              </a:r>
            </a:p>
          </p:txBody>
        </p:sp>
        <p:sp>
          <p:nvSpPr>
            <p:cNvPr id="22" name="Oval 21">
              <a:extLst>
                <a:ext uri="{FF2B5EF4-FFF2-40B4-BE49-F238E27FC236}">
                  <a16:creationId xmlns:a16="http://schemas.microsoft.com/office/drawing/2014/main" id="{B2A051B7-09EE-49DE-A547-C2C1F66F2AB0}"/>
                </a:ext>
              </a:extLst>
            </p:cNvPr>
            <p:cNvSpPr/>
            <p:nvPr/>
          </p:nvSpPr>
          <p:spPr>
            <a:xfrm>
              <a:off x="2734039" y="3419774"/>
              <a:ext cx="382566"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1020" name="TextBox 22">
              <a:extLst>
                <a:ext uri="{FF2B5EF4-FFF2-40B4-BE49-F238E27FC236}">
                  <a16:creationId xmlns:a16="http://schemas.microsoft.com/office/drawing/2014/main" id="{7FFD5455-9144-4E92-A0D6-51C0CD2AC088}"/>
                </a:ext>
              </a:extLst>
            </p:cNvPr>
            <p:cNvSpPr txBox="1">
              <a:spLocks noChangeArrowheads="1"/>
            </p:cNvSpPr>
            <p:nvPr/>
          </p:nvSpPr>
          <p:spPr bwMode="auto">
            <a:xfrm>
              <a:off x="5085780" y="3460889"/>
              <a:ext cx="1694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24" name="Oval 23">
              <a:extLst>
                <a:ext uri="{FF2B5EF4-FFF2-40B4-BE49-F238E27FC236}">
                  <a16:creationId xmlns:a16="http://schemas.microsoft.com/office/drawing/2014/main" id="{E0A11E1E-B58B-45B8-8F43-BD1BBE2C3D06}"/>
                </a:ext>
              </a:extLst>
            </p:cNvPr>
            <p:cNvSpPr/>
            <p:nvPr/>
          </p:nvSpPr>
          <p:spPr>
            <a:xfrm>
              <a:off x="6542236" y="3419774"/>
              <a:ext cx="380978" cy="358448"/>
            </a:xfrm>
            <a:prstGeom prst="ellipse">
              <a:avLst/>
            </a:prstGeom>
            <a:solidFill>
              <a:srgbClr val="C3292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1022" name="TextBox 25">
              <a:extLst>
                <a:ext uri="{FF2B5EF4-FFF2-40B4-BE49-F238E27FC236}">
                  <a16:creationId xmlns:a16="http://schemas.microsoft.com/office/drawing/2014/main" id="{BEB2DA14-0D69-4B17-8997-0273E7B2F8D2}"/>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Availability Heuristic</a:t>
              </a:r>
            </a:p>
          </p:txBody>
        </p:sp>
      </p:grpSp>
      <p:sp>
        <p:nvSpPr>
          <p:cNvPr id="171014" name="TextBox 13">
            <a:extLst>
              <a:ext uri="{FF2B5EF4-FFF2-40B4-BE49-F238E27FC236}">
                <a16:creationId xmlns:a16="http://schemas.microsoft.com/office/drawing/2014/main" id="{E1CD7A64-F39B-426E-9775-508D11441034}"/>
              </a:ext>
            </a:extLst>
          </p:cNvPr>
          <p:cNvSpPr txBox="1">
            <a:spLocks noChangeArrowheads="1"/>
          </p:cNvSpPr>
          <p:nvPr/>
        </p:nvSpPr>
        <p:spPr bwMode="auto">
          <a:xfrm>
            <a:off x="1189038" y="2581275"/>
            <a:ext cx="75072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b="1">
                <a:latin typeface="Century Gothic" panose="020B0502020202020204" pitchFamily="34" charset="0"/>
              </a:rPr>
              <a:t>This is because people make judgments easily on the basis of available information. Here the information collected  was on the basis of movie where shark attacks people.</a:t>
            </a:r>
          </a:p>
        </p:txBody>
      </p:sp>
    </p:spTree>
  </p:cSld>
  <p:clrMapOvr>
    <a:masterClrMapping/>
  </p:clrMapOvr>
  <p:transition spd="slow">
    <p:push dir="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72C0C8C0-0EAF-4C92-8011-29060EB8DF86}"/>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#5 </a:t>
            </a:r>
          </a:p>
        </p:txBody>
      </p:sp>
      <p:sp>
        <p:nvSpPr>
          <p:cNvPr id="173059" name="Slide Number Placeholder 2">
            <a:extLst>
              <a:ext uri="{FF2B5EF4-FFF2-40B4-BE49-F238E27FC236}">
                <a16:creationId xmlns:a16="http://schemas.microsoft.com/office/drawing/2014/main" id="{3A2C7B12-6F57-4012-BD9A-C17CBFCBCB6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35AC73F-9A98-451E-BC62-E1DB783E6463}" type="slidenum">
              <a:rPr lang="en-US" altLang="en-US" smtClean="0"/>
              <a:pPr/>
              <a:t>79</a:t>
            </a:fld>
            <a:endParaRPr lang="en-US" altLang="en-US"/>
          </a:p>
        </p:txBody>
      </p:sp>
      <p:sp>
        <p:nvSpPr>
          <p:cNvPr id="173060" name="Rectangle 4">
            <a:extLst>
              <a:ext uri="{FF2B5EF4-FFF2-40B4-BE49-F238E27FC236}">
                <a16:creationId xmlns:a16="http://schemas.microsoft.com/office/drawing/2014/main" id="{45456090-2170-4B27-B42E-90AE2211409E}"/>
              </a:ext>
            </a:extLst>
          </p:cNvPr>
          <p:cNvSpPr>
            <a:spLocks noChangeArrowheads="1"/>
          </p:cNvSpPr>
          <p:nvPr/>
        </p:nvSpPr>
        <p:spPr bwMode="auto">
          <a:xfrm>
            <a:off x="1189038" y="1435100"/>
            <a:ext cx="7069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Mr. Kumar buys a laptop which was available on 30% discount. An equivalent laptop, which was not on sale, was actually 10% cheaper than the one he bought. </a:t>
            </a:r>
          </a:p>
          <a:p>
            <a:pPr eaLnBrk="1" hangingPunct="1"/>
            <a:r>
              <a:rPr lang="en-IN" altLang="en-US" sz="1800">
                <a:latin typeface="Century Gothic" panose="020B0502020202020204" pitchFamily="34" charset="0"/>
              </a:rPr>
              <a:t>What type of bias is this?</a:t>
            </a:r>
          </a:p>
        </p:txBody>
      </p:sp>
      <p:grpSp>
        <p:nvGrpSpPr>
          <p:cNvPr id="173061" name="Group 5">
            <a:extLst>
              <a:ext uri="{FF2B5EF4-FFF2-40B4-BE49-F238E27FC236}">
                <a16:creationId xmlns:a16="http://schemas.microsoft.com/office/drawing/2014/main" id="{5D07F205-02F5-4C07-967E-48A55220F97C}"/>
              </a:ext>
            </a:extLst>
          </p:cNvPr>
          <p:cNvGrpSpPr>
            <a:grpSpLocks/>
          </p:cNvGrpSpPr>
          <p:nvPr/>
        </p:nvGrpSpPr>
        <p:grpSpPr bwMode="auto">
          <a:xfrm>
            <a:off x="1104900" y="3625850"/>
            <a:ext cx="8061325" cy="503238"/>
            <a:chOff x="1083133" y="3419774"/>
            <a:chExt cx="8060867" cy="502780"/>
          </a:xfrm>
        </p:grpSpPr>
        <p:sp>
          <p:nvSpPr>
            <p:cNvPr id="16" name="Oval 15">
              <a:extLst>
                <a:ext uri="{FF2B5EF4-FFF2-40B4-BE49-F238E27FC236}">
                  <a16:creationId xmlns:a16="http://schemas.microsoft.com/office/drawing/2014/main" id="{D4B56009-CD28-4FAC-9DB2-FD373CC71B53}"/>
                </a:ext>
              </a:extLst>
            </p:cNvPr>
            <p:cNvSpPr/>
            <p:nvPr/>
          </p:nvSpPr>
          <p:spPr>
            <a:xfrm>
              <a:off x="1083133"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3063" name="TextBox 16">
              <a:extLst>
                <a:ext uri="{FF2B5EF4-FFF2-40B4-BE49-F238E27FC236}">
                  <a16:creationId xmlns:a16="http://schemas.microsoft.com/office/drawing/2014/main" id="{EA09CCB7-B3EE-4DFC-BE52-37D1EC21B10B}"/>
                </a:ext>
              </a:extLst>
            </p:cNvPr>
            <p:cNvSpPr txBox="1">
              <a:spLocks noChangeArrowheads="1"/>
            </p:cNvSpPr>
            <p:nvPr/>
          </p:nvSpPr>
          <p:spPr bwMode="auto">
            <a:xfrm>
              <a:off x="1464133" y="3460889"/>
              <a:ext cx="1357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Availability Heuristic</a:t>
              </a:r>
            </a:p>
          </p:txBody>
        </p:sp>
        <p:sp>
          <p:nvSpPr>
            <p:cNvPr id="20" name="Oval 19">
              <a:extLst>
                <a:ext uri="{FF2B5EF4-FFF2-40B4-BE49-F238E27FC236}">
                  <a16:creationId xmlns:a16="http://schemas.microsoft.com/office/drawing/2014/main" id="{B5308C56-FFC9-4EE5-BCE7-E604D51E7623}"/>
                </a:ext>
              </a:extLst>
            </p:cNvPr>
            <p:cNvSpPr/>
            <p:nvPr/>
          </p:nvSpPr>
          <p:spPr>
            <a:xfrm>
              <a:off x="4681792"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3065" name="TextBox 20">
              <a:extLst>
                <a:ext uri="{FF2B5EF4-FFF2-40B4-BE49-F238E27FC236}">
                  <a16:creationId xmlns:a16="http://schemas.microsoft.com/office/drawing/2014/main" id="{E9B904FF-BE16-40A1-BA19-5ADD5845D7A2}"/>
                </a:ext>
              </a:extLst>
            </p:cNvPr>
            <p:cNvSpPr txBox="1">
              <a:spLocks noChangeArrowheads="1"/>
            </p:cNvSpPr>
            <p:nvPr/>
          </p:nvSpPr>
          <p:spPr bwMode="auto">
            <a:xfrm>
              <a:off x="3138304" y="3460889"/>
              <a:ext cx="1521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Fundamental Attribution Error</a:t>
              </a:r>
            </a:p>
          </p:txBody>
        </p:sp>
        <p:sp>
          <p:nvSpPr>
            <p:cNvPr id="22" name="Oval 21">
              <a:extLst>
                <a:ext uri="{FF2B5EF4-FFF2-40B4-BE49-F238E27FC236}">
                  <a16:creationId xmlns:a16="http://schemas.microsoft.com/office/drawing/2014/main" id="{1899A39A-D010-42EA-A8CC-C838AC9E3298}"/>
                </a:ext>
              </a:extLst>
            </p:cNvPr>
            <p:cNvSpPr/>
            <p:nvPr/>
          </p:nvSpPr>
          <p:spPr>
            <a:xfrm>
              <a:off x="2734039" y="3419774"/>
              <a:ext cx="382566"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3067" name="TextBox 22">
              <a:extLst>
                <a:ext uri="{FF2B5EF4-FFF2-40B4-BE49-F238E27FC236}">
                  <a16:creationId xmlns:a16="http://schemas.microsoft.com/office/drawing/2014/main" id="{D86CB78A-0E14-476A-AA63-3CBADB41358F}"/>
                </a:ext>
              </a:extLst>
            </p:cNvPr>
            <p:cNvSpPr txBox="1">
              <a:spLocks noChangeArrowheads="1"/>
            </p:cNvSpPr>
            <p:nvPr/>
          </p:nvSpPr>
          <p:spPr bwMode="auto">
            <a:xfrm>
              <a:off x="5085780" y="3460889"/>
              <a:ext cx="1694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Anchoring Effect</a:t>
              </a:r>
            </a:p>
          </p:txBody>
        </p:sp>
        <p:sp>
          <p:nvSpPr>
            <p:cNvPr id="24" name="Oval 23">
              <a:extLst>
                <a:ext uri="{FF2B5EF4-FFF2-40B4-BE49-F238E27FC236}">
                  <a16:creationId xmlns:a16="http://schemas.microsoft.com/office/drawing/2014/main" id="{5740CBCC-B04C-4F3B-9BA7-799CCFBB3140}"/>
                </a:ext>
              </a:extLst>
            </p:cNvPr>
            <p:cNvSpPr/>
            <p:nvPr/>
          </p:nvSpPr>
          <p:spPr>
            <a:xfrm>
              <a:off x="6542236"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3069" name="TextBox 25">
              <a:extLst>
                <a:ext uri="{FF2B5EF4-FFF2-40B4-BE49-F238E27FC236}">
                  <a16:creationId xmlns:a16="http://schemas.microsoft.com/office/drawing/2014/main" id="{5A4C3070-D050-437A-82B1-B5503FDDA41C}"/>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Neglect Of Probability</a:t>
              </a:r>
            </a:p>
          </p:txBody>
        </p:sp>
      </p:gr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190E3F5-0C15-4AEB-A6B5-1AA014492F17}"/>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Example: Apple’s Strategy</a:t>
            </a:r>
          </a:p>
        </p:txBody>
      </p:sp>
      <p:sp>
        <p:nvSpPr>
          <p:cNvPr id="32771" name="Slide Number Placeholder 2">
            <a:extLst>
              <a:ext uri="{FF2B5EF4-FFF2-40B4-BE49-F238E27FC236}">
                <a16:creationId xmlns:a16="http://schemas.microsoft.com/office/drawing/2014/main" id="{B721735E-1500-401C-BB84-98E7C6DF7E6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4084BA8-08F6-4F6A-BF99-55084A8B7AA2}" type="slidenum">
              <a:rPr lang="en-US" altLang="en-US" smtClean="0"/>
              <a:pPr/>
              <a:t>8</a:t>
            </a:fld>
            <a:endParaRPr lang="en-US" altLang="en-US"/>
          </a:p>
        </p:txBody>
      </p:sp>
      <p:sp>
        <p:nvSpPr>
          <p:cNvPr id="4" name="Rectangle 3">
            <a:extLst>
              <a:ext uri="{FF2B5EF4-FFF2-40B4-BE49-F238E27FC236}">
                <a16:creationId xmlns:a16="http://schemas.microsoft.com/office/drawing/2014/main" id="{A9407BC0-36C7-4514-8441-B3AF93EBC4A5}"/>
              </a:ext>
            </a:extLst>
          </p:cNvPr>
          <p:cNvSpPr/>
          <p:nvPr/>
        </p:nvSpPr>
        <p:spPr>
          <a:xfrm>
            <a:off x="966788" y="1204913"/>
            <a:ext cx="7523162" cy="358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IN" kern="0" dirty="0">
                <a:solidFill>
                  <a:schemeClr val="tx1"/>
                </a:solidFill>
                <a:latin typeface="Century Gothic" pitchFamily="34" charset="0"/>
                <a:sym typeface="Arial"/>
              </a:rPr>
              <a:t>Today Apple epitomizes a capabilities-driven innovation strategy, but it wasn't always so. In the early 1990s the company squandered enormous resources and billions of dollars on a series of failed consumer products like the Newton PDA. Its efforts to do everything itself, building capabilities as varied as cutting-edge hardware development and volume manufacturing, led to huge losses and massive layoffs. </a:t>
            </a:r>
          </a:p>
          <a:p>
            <a:pPr eaLnBrk="1" fontAlgn="auto" hangingPunct="1">
              <a:spcBef>
                <a:spcPts val="0"/>
              </a:spcBef>
              <a:spcAft>
                <a:spcPts val="0"/>
              </a:spcAft>
              <a:defRPr/>
            </a:pPr>
            <a:endParaRPr lang="en-IN" kern="0" dirty="0">
              <a:solidFill>
                <a:schemeClr val="tx1"/>
              </a:solidFill>
              <a:latin typeface="Century Gothic" pitchFamily="34" charset="0"/>
              <a:sym typeface="Arial"/>
            </a:endParaRPr>
          </a:p>
          <a:p>
            <a:pPr eaLnBrk="1" fontAlgn="auto" hangingPunct="1">
              <a:spcBef>
                <a:spcPts val="0"/>
              </a:spcBef>
              <a:spcAft>
                <a:spcPts val="0"/>
              </a:spcAft>
              <a:defRPr/>
            </a:pPr>
            <a:r>
              <a:rPr lang="en-IN" kern="0" dirty="0">
                <a:solidFill>
                  <a:schemeClr val="tx1"/>
                </a:solidFill>
                <a:latin typeface="Century Gothic" pitchFamily="34" charset="0"/>
                <a:sym typeface="Arial"/>
              </a:rPr>
              <a:t>But in 1997 Apple began to focus its portfolio and its capabilities. In fact, the company concentrated first on the capabilities at which it excelled, and which differentiated it clearly from peers:</a:t>
            </a:r>
          </a:p>
          <a:p>
            <a:pPr eaLnBrk="1" fontAlgn="auto" hangingPunct="1">
              <a:spcBef>
                <a:spcPts val="0"/>
              </a:spcBef>
              <a:spcAft>
                <a:spcPts val="0"/>
              </a:spcAft>
              <a:defRPr/>
            </a:pPr>
            <a:endParaRPr lang="en-IN" kern="0" dirty="0">
              <a:solidFill>
                <a:schemeClr val="tx1"/>
              </a:solidFill>
              <a:latin typeface="Century Gothic" pitchFamily="34" charset="0"/>
              <a:sym typeface="Arial"/>
            </a:endParaRPr>
          </a:p>
          <a:p>
            <a:pPr marL="285750" indent="-285750" eaLnBrk="1" fontAlgn="auto" hangingPunct="1">
              <a:spcBef>
                <a:spcPts val="0"/>
              </a:spcBef>
              <a:spcAft>
                <a:spcPts val="0"/>
              </a:spcAft>
              <a:buClr>
                <a:srgbClr val="FF8700"/>
              </a:buClr>
              <a:buSzPct val="80000"/>
              <a:buFont typeface="Century Gothic" panose="020B0502020202020204" pitchFamily="34" charset="0"/>
              <a:buChar char="►"/>
              <a:defRPr/>
            </a:pPr>
            <a:r>
              <a:rPr lang="en-IN" kern="0" dirty="0">
                <a:solidFill>
                  <a:schemeClr val="tx1"/>
                </a:solidFill>
                <a:latin typeface="Century Gothic" pitchFamily="34" charset="0"/>
                <a:sym typeface="Arial"/>
              </a:rPr>
              <a:t>An exceptional consumer experience</a:t>
            </a:r>
          </a:p>
          <a:p>
            <a:pPr marL="285750" indent="-285750" eaLnBrk="1" fontAlgn="auto" hangingPunct="1">
              <a:spcBef>
                <a:spcPts val="0"/>
              </a:spcBef>
              <a:spcAft>
                <a:spcPts val="0"/>
              </a:spcAft>
              <a:buClr>
                <a:srgbClr val="FF8700"/>
              </a:buClr>
              <a:buSzPct val="80000"/>
              <a:buFont typeface="Century Gothic" panose="020B0502020202020204" pitchFamily="34" charset="0"/>
              <a:buChar char="►"/>
              <a:defRPr/>
            </a:pPr>
            <a:r>
              <a:rPr lang="en-IN" kern="0" dirty="0">
                <a:solidFill>
                  <a:schemeClr val="tx1"/>
                </a:solidFill>
                <a:latin typeface="Century Gothic" pitchFamily="34" charset="0"/>
                <a:sym typeface="Arial"/>
              </a:rPr>
              <a:t>Intuitive user interfaces</a:t>
            </a:r>
          </a:p>
          <a:p>
            <a:pPr marL="285750" indent="-285750" eaLnBrk="1" fontAlgn="auto" hangingPunct="1">
              <a:spcBef>
                <a:spcPts val="0"/>
              </a:spcBef>
              <a:spcAft>
                <a:spcPts val="0"/>
              </a:spcAft>
              <a:buClr>
                <a:srgbClr val="FF8700"/>
              </a:buClr>
              <a:buSzPct val="80000"/>
              <a:buFont typeface="Century Gothic" panose="020B0502020202020204" pitchFamily="34" charset="0"/>
              <a:buChar char="►"/>
              <a:defRPr/>
            </a:pPr>
            <a:r>
              <a:rPr lang="en-IN" kern="0" dirty="0">
                <a:solidFill>
                  <a:schemeClr val="tx1"/>
                </a:solidFill>
                <a:latin typeface="Century Gothic" pitchFamily="34" charset="0"/>
                <a:sym typeface="Arial"/>
              </a:rPr>
              <a:t>Sleek product design</a:t>
            </a:r>
          </a:p>
          <a:p>
            <a:pPr marL="285750" indent="-285750" eaLnBrk="1" fontAlgn="auto" hangingPunct="1">
              <a:spcBef>
                <a:spcPts val="0"/>
              </a:spcBef>
              <a:spcAft>
                <a:spcPts val="0"/>
              </a:spcAft>
              <a:buClr>
                <a:srgbClr val="FF8700"/>
              </a:buClr>
              <a:buSzPct val="80000"/>
              <a:buFont typeface="Century Gothic" panose="020B0502020202020204" pitchFamily="34" charset="0"/>
              <a:buChar char="►"/>
              <a:defRPr/>
            </a:pPr>
            <a:r>
              <a:rPr lang="en-IN" kern="0" dirty="0">
                <a:solidFill>
                  <a:schemeClr val="tx1"/>
                </a:solidFill>
                <a:latin typeface="Century Gothic" pitchFamily="34" charset="0"/>
                <a:sym typeface="Arial"/>
              </a:rPr>
              <a:t>Iconic branding</a:t>
            </a:r>
          </a:p>
          <a:p>
            <a:pPr eaLnBrk="1" fontAlgn="auto" hangingPunct="1">
              <a:spcBef>
                <a:spcPts val="0"/>
              </a:spcBef>
              <a:spcAft>
                <a:spcPts val="0"/>
              </a:spcAft>
              <a:defRPr/>
            </a:pPr>
            <a:br>
              <a:rPr lang="en-IN" kern="0" dirty="0">
                <a:solidFill>
                  <a:schemeClr val="tx1"/>
                </a:solidFill>
                <a:latin typeface="Century Gothic" pitchFamily="34" charset="0"/>
                <a:sym typeface="Arial"/>
              </a:rPr>
            </a:br>
            <a:endParaRPr lang="en-IN" kern="0" dirty="0">
              <a:solidFill>
                <a:schemeClr val="tx1"/>
              </a:solidFill>
              <a:latin typeface="Century Gothic" pitchFamily="34" charset="0"/>
              <a:sym typeface="Arial"/>
            </a:endParaRPr>
          </a:p>
        </p:txBody>
      </p:sp>
    </p:spTree>
  </p:cSld>
  <p:clrMapOvr>
    <a:masterClrMapping/>
  </p:clrMapOvr>
  <p:transition spd="slow">
    <p:push dir="r"/>
  </p:transition>
</p:sld>
</file>

<file path=ppt/slides/slide8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F7894024-D42F-49B0-9229-A4F2DC9341CC}"/>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#5 </a:t>
            </a:r>
          </a:p>
        </p:txBody>
      </p:sp>
      <p:sp>
        <p:nvSpPr>
          <p:cNvPr id="175107" name="Slide Number Placeholder 2">
            <a:extLst>
              <a:ext uri="{FF2B5EF4-FFF2-40B4-BE49-F238E27FC236}">
                <a16:creationId xmlns:a16="http://schemas.microsoft.com/office/drawing/2014/main" id="{CD189014-D841-45DA-8C28-0AAA17ABCF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EDDFD36-D3F4-4250-A5D8-35E26AA362C4}" type="slidenum">
              <a:rPr lang="en-US" altLang="en-US" smtClean="0"/>
              <a:pPr/>
              <a:t>80</a:t>
            </a:fld>
            <a:endParaRPr lang="en-US" altLang="en-US"/>
          </a:p>
        </p:txBody>
      </p:sp>
      <p:grpSp>
        <p:nvGrpSpPr>
          <p:cNvPr id="175108" name="Group 5">
            <a:extLst>
              <a:ext uri="{FF2B5EF4-FFF2-40B4-BE49-F238E27FC236}">
                <a16:creationId xmlns:a16="http://schemas.microsoft.com/office/drawing/2014/main" id="{0DA9F582-2DA9-4864-AF3E-85D0B3846642}"/>
              </a:ext>
            </a:extLst>
          </p:cNvPr>
          <p:cNvGrpSpPr>
            <a:grpSpLocks/>
          </p:cNvGrpSpPr>
          <p:nvPr/>
        </p:nvGrpSpPr>
        <p:grpSpPr bwMode="auto">
          <a:xfrm>
            <a:off x="1104900" y="3702050"/>
            <a:ext cx="8061325" cy="503238"/>
            <a:chOff x="1083133" y="3419774"/>
            <a:chExt cx="8060867" cy="502780"/>
          </a:xfrm>
        </p:grpSpPr>
        <p:sp>
          <p:nvSpPr>
            <p:cNvPr id="16" name="Oval 15">
              <a:extLst>
                <a:ext uri="{FF2B5EF4-FFF2-40B4-BE49-F238E27FC236}">
                  <a16:creationId xmlns:a16="http://schemas.microsoft.com/office/drawing/2014/main" id="{E8BE1F30-6E76-4E46-A126-55B7FA628A99}"/>
                </a:ext>
              </a:extLst>
            </p:cNvPr>
            <p:cNvSpPr/>
            <p:nvPr/>
          </p:nvSpPr>
          <p:spPr>
            <a:xfrm>
              <a:off x="1083133"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5112" name="TextBox 16">
              <a:extLst>
                <a:ext uri="{FF2B5EF4-FFF2-40B4-BE49-F238E27FC236}">
                  <a16:creationId xmlns:a16="http://schemas.microsoft.com/office/drawing/2014/main" id="{C038B60A-755F-46E0-AC3F-29AFCA46D1E6}"/>
                </a:ext>
              </a:extLst>
            </p:cNvPr>
            <p:cNvSpPr txBox="1">
              <a:spLocks noChangeArrowheads="1"/>
            </p:cNvSpPr>
            <p:nvPr/>
          </p:nvSpPr>
          <p:spPr bwMode="auto">
            <a:xfrm>
              <a:off x="1464133" y="3460889"/>
              <a:ext cx="1357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Availability Heuristic</a:t>
              </a:r>
            </a:p>
          </p:txBody>
        </p:sp>
        <p:sp>
          <p:nvSpPr>
            <p:cNvPr id="20" name="Oval 19">
              <a:extLst>
                <a:ext uri="{FF2B5EF4-FFF2-40B4-BE49-F238E27FC236}">
                  <a16:creationId xmlns:a16="http://schemas.microsoft.com/office/drawing/2014/main" id="{42825FEA-8BF4-4605-AB98-4F7040A33DED}"/>
                </a:ext>
              </a:extLst>
            </p:cNvPr>
            <p:cNvSpPr/>
            <p:nvPr/>
          </p:nvSpPr>
          <p:spPr>
            <a:xfrm>
              <a:off x="4681792" y="3419774"/>
              <a:ext cx="380978" cy="358448"/>
            </a:xfrm>
            <a:prstGeom prst="ellipse">
              <a:avLst/>
            </a:prstGeom>
            <a:solidFill>
              <a:srgbClr val="C3292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5114" name="TextBox 20">
              <a:extLst>
                <a:ext uri="{FF2B5EF4-FFF2-40B4-BE49-F238E27FC236}">
                  <a16:creationId xmlns:a16="http://schemas.microsoft.com/office/drawing/2014/main" id="{9DE66306-AB0D-42EF-84D3-AAB2CEF022C4}"/>
                </a:ext>
              </a:extLst>
            </p:cNvPr>
            <p:cNvSpPr txBox="1">
              <a:spLocks noChangeArrowheads="1"/>
            </p:cNvSpPr>
            <p:nvPr/>
          </p:nvSpPr>
          <p:spPr bwMode="auto">
            <a:xfrm>
              <a:off x="3138304" y="3460889"/>
              <a:ext cx="1521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Fundamental Attribution Error</a:t>
              </a:r>
            </a:p>
          </p:txBody>
        </p:sp>
        <p:sp>
          <p:nvSpPr>
            <p:cNvPr id="22" name="Oval 21">
              <a:extLst>
                <a:ext uri="{FF2B5EF4-FFF2-40B4-BE49-F238E27FC236}">
                  <a16:creationId xmlns:a16="http://schemas.microsoft.com/office/drawing/2014/main" id="{660B3DA7-C1EE-429E-AAC1-BD682C97A4CF}"/>
                </a:ext>
              </a:extLst>
            </p:cNvPr>
            <p:cNvSpPr/>
            <p:nvPr/>
          </p:nvSpPr>
          <p:spPr>
            <a:xfrm>
              <a:off x="2734039" y="3419774"/>
              <a:ext cx="382566"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5116" name="TextBox 22">
              <a:extLst>
                <a:ext uri="{FF2B5EF4-FFF2-40B4-BE49-F238E27FC236}">
                  <a16:creationId xmlns:a16="http://schemas.microsoft.com/office/drawing/2014/main" id="{73BF3915-9E4A-471B-985B-A4284CC69B72}"/>
                </a:ext>
              </a:extLst>
            </p:cNvPr>
            <p:cNvSpPr txBox="1">
              <a:spLocks noChangeArrowheads="1"/>
            </p:cNvSpPr>
            <p:nvPr/>
          </p:nvSpPr>
          <p:spPr bwMode="auto">
            <a:xfrm>
              <a:off x="5085780" y="3460889"/>
              <a:ext cx="1694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Anchoring Effect</a:t>
              </a:r>
            </a:p>
          </p:txBody>
        </p:sp>
        <p:sp>
          <p:nvSpPr>
            <p:cNvPr id="24" name="Oval 23">
              <a:extLst>
                <a:ext uri="{FF2B5EF4-FFF2-40B4-BE49-F238E27FC236}">
                  <a16:creationId xmlns:a16="http://schemas.microsoft.com/office/drawing/2014/main" id="{0562096F-E35D-4926-A350-9B803B5D7837}"/>
                </a:ext>
              </a:extLst>
            </p:cNvPr>
            <p:cNvSpPr/>
            <p:nvPr/>
          </p:nvSpPr>
          <p:spPr>
            <a:xfrm>
              <a:off x="6542236"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5118" name="TextBox 25">
              <a:extLst>
                <a:ext uri="{FF2B5EF4-FFF2-40B4-BE49-F238E27FC236}">
                  <a16:creationId xmlns:a16="http://schemas.microsoft.com/office/drawing/2014/main" id="{A68B16A5-DF4E-40B0-B6E7-8D6E328F0365}"/>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Neglect Of Probability</a:t>
              </a:r>
            </a:p>
          </p:txBody>
        </p:sp>
      </p:grpSp>
      <p:sp>
        <p:nvSpPr>
          <p:cNvPr id="175109" name="TextBox 13">
            <a:extLst>
              <a:ext uri="{FF2B5EF4-FFF2-40B4-BE49-F238E27FC236}">
                <a16:creationId xmlns:a16="http://schemas.microsoft.com/office/drawing/2014/main" id="{B2EB9E54-156E-4D1F-8484-59C60DBF5395}"/>
              </a:ext>
            </a:extLst>
          </p:cNvPr>
          <p:cNvSpPr txBox="1">
            <a:spLocks noChangeArrowheads="1"/>
          </p:cNvSpPr>
          <p:nvPr/>
        </p:nvSpPr>
        <p:spPr bwMode="auto">
          <a:xfrm>
            <a:off x="1189038" y="2755900"/>
            <a:ext cx="77454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b="1">
                <a:latin typeface="Century Gothic" panose="020B0502020202020204" pitchFamily="34" charset="0"/>
              </a:rPr>
              <a:t>Mr. Kumar believed the first information he encountered that is a 30% discount on a laptop. This created the anchoring effect and he took a wrong decision based on the discount available.</a:t>
            </a:r>
          </a:p>
        </p:txBody>
      </p:sp>
      <p:sp>
        <p:nvSpPr>
          <p:cNvPr id="175110" name="Rectangle 14">
            <a:extLst>
              <a:ext uri="{FF2B5EF4-FFF2-40B4-BE49-F238E27FC236}">
                <a16:creationId xmlns:a16="http://schemas.microsoft.com/office/drawing/2014/main" id="{ACBE82B9-7307-404D-BE72-B3801E44DF59}"/>
              </a:ext>
            </a:extLst>
          </p:cNvPr>
          <p:cNvSpPr>
            <a:spLocks noChangeArrowheads="1"/>
          </p:cNvSpPr>
          <p:nvPr/>
        </p:nvSpPr>
        <p:spPr bwMode="auto">
          <a:xfrm>
            <a:off x="1189038" y="1435100"/>
            <a:ext cx="7069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Mr. Kumar buys a laptop which was available on 30% discount. An equivalent laptop, which was not on sale, was actually 10% cheaper than the one he bought. </a:t>
            </a:r>
          </a:p>
          <a:p>
            <a:pPr eaLnBrk="1" hangingPunct="1"/>
            <a:r>
              <a:rPr lang="en-IN" altLang="en-US" sz="1800">
                <a:latin typeface="Century Gothic" panose="020B0502020202020204" pitchFamily="34" charset="0"/>
              </a:rPr>
              <a:t>What type of bias is this?</a:t>
            </a:r>
          </a:p>
        </p:txBody>
      </p:sp>
    </p:spTree>
  </p:cSld>
  <p:clrMapOvr>
    <a:masterClrMapping/>
  </p:clrMapOvr>
  <p:transition spd="slow">
    <p:push dir="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C63A688B-97D0-4C64-A19D-601B4A9D809F}"/>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#6 </a:t>
            </a:r>
          </a:p>
        </p:txBody>
      </p:sp>
      <p:sp>
        <p:nvSpPr>
          <p:cNvPr id="177155" name="Slide Number Placeholder 2">
            <a:extLst>
              <a:ext uri="{FF2B5EF4-FFF2-40B4-BE49-F238E27FC236}">
                <a16:creationId xmlns:a16="http://schemas.microsoft.com/office/drawing/2014/main" id="{A9A5ED66-8E82-4E36-8C1C-C321819570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B766659-7145-4896-AF03-A0757D5AF775}" type="slidenum">
              <a:rPr lang="en-US" altLang="en-US" smtClean="0"/>
              <a:pPr/>
              <a:t>81</a:t>
            </a:fld>
            <a:endParaRPr lang="en-US" altLang="en-US"/>
          </a:p>
        </p:txBody>
      </p:sp>
      <p:sp>
        <p:nvSpPr>
          <p:cNvPr id="177156" name="Rectangle 4">
            <a:extLst>
              <a:ext uri="{FF2B5EF4-FFF2-40B4-BE49-F238E27FC236}">
                <a16:creationId xmlns:a16="http://schemas.microsoft.com/office/drawing/2014/main" id="{FD6D3CC8-2668-45D3-9D2E-BBA471D0DEEA}"/>
              </a:ext>
            </a:extLst>
          </p:cNvPr>
          <p:cNvSpPr>
            <a:spLocks noChangeArrowheads="1"/>
          </p:cNvSpPr>
          <p:nvPr/>
        </p:nvSpPr>
        <p:spPr bwMode="auto">
          <a:xfrm>
            <a:off x="1189038" y="1435100"/>
            <a:ext cx="7069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Rajesh believes that he has a great voice and decides to try out in Indian Idol. When he submits his audition tape, he could end up being laughed at or ridiculed as his voice is actually quite untrained. What type of bias is he experiencing?</a:t>
            </a:r>
          </a:p>
        </p:txBody>
      </p:sp>
      <p:grpSp>
        <p:nvGrpSpPr>
          <p:cNvPr id="177157" name="Group 5">
            <a:extLst>
              <a:ext uri="{FF2B5EF4-FFF2-40B4-BE49-F238E27FC236}">
                <a16:creationId xmlns:a16="http://schemas.microsoft.com/office/drawing/2014/main" id="{4AE1D35A-095F-4626-B468-EB2090C3494B}"/>
              </a:ext>
            </a:extLst>
          </p:cNvPr>
          <p:cNvGrpSpPr>
            <a:grpSpLocks/>
          </p:cNvGrpSpPr>
          <p:nvPr/>
        </p:nvGrpSpPr>
        <p:grpSpPr bwMode="auto">
          <a:xfrm>
            <a:off x="1104900" y="3625850"/>
            <a:ext cx="8061325" cy="503238"/>
            <a:chOff x="1083133" y="3419774"/>
            <a:chExt cx="8060867" cy="502780"/>
          </a:xfrm>
        </p:grpSpPr>
        <p:sp>
          <p:nvSpPr>
            <p:cNvPr id="16" name="Oval 15">
              <a:extLst>
                <a:ext uri="{FF2B5EF4-FFF2-40B4-BE49-F238E27FC236}">
                  <a16:creationId xmlns:a16="http://schemas.microsoft.com/office/drawing/2014/main" id="{01EF5352-5604-44B4-83DA-0F5FDD0406FB}"/>
                </a:ext>
              </a:extLst>
            </p:cNvPr>
            <p:cNvSpPr/>
            <p:nvPr/>
          </p:nvSpPr>
          <p:spPr>
            <a:xfrm>
              <a:off x="1083133"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7159" name="TextBox 16">
              <a:extLst>
                <a:ext uri="{FF2B5EF4-FFF2-40B4-BE49-F238E27FC236}">
                  <a16:creationId xmlns:a16="http://schemas.microsoft.com/office/drawing/2014/main" id="{0D8EADF0-26EF-4BEA-B91F-547301FB919D}"/>
                </a:ext>
              </a:extLst>
            </p:cNvPr>
            <p:cNvSpPr txBox="1">
              <a:spLocks noChangeArrowheads="1"/>
            </p:cNvSpPr>
            <p:nvPr/>
          </p:nvSpPr>
          <p:spPr bwMode="auto">
            <a:xfrm>
              <a:off x="1406983" y="3460889"/>
              <a:ext cx="1414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20" name="Oval 19">
              <a:extLst>
                <a:ext uri="{FF2B5EF4-FFF2-40B4-BE49-F238E27FC236}">
                  <a16:creationId xmlns:a16="http://schemas.microsoft.com/office/drawing/2014/main" id="{231BD9C6-77EC-4C48-99B6-B6B77C9AF248}"/>
                </a:ext>
              </a:extLst>
            </p:cNvPr>
            <p:cNvSpPr/>
            <p:nvPr/>
          </p:nvSpPr>
          <p:spPr>
            <a:xfrm>
              <a:off x="4681792"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7161" name="TextBox 20">
              <a:extLst>
                <a:ext uri="{FF2B5EF4-FFF2-40B4-BE49-F238E27FC236}">
                  <a16:creationId xmlns:a16="http://schemas.microsoft.com/office/drawing/2014/main" id="{67DDBFC7-8C32-4D86-B190-7F981361665F}"/>
                </a:ext>
              </a:extLst>
            </p:cNvPr>
            <p:cNvSpPr txBox="1">
              <a:spLocks noChangeArrowheads="1"/>
            </p:cNvSpPr>
            <p:nvPr/>
          </p:nvSpPr>
          <p:spPr bwMode="auto">
            <a:xfrm>
              <a:off x="3138304" y="3460889"/>
              <a:ext cx="1521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Anchoring Effect</a:t>
              </a:r>
            </a:p>
          </p:txBody>
        </p:sp>
        <p:sp>
          <p:nvSpPr>
            <p:cNvPr id="22" name="Oval 21">
              <a:extLst>
                <a:ext uri="{FF2B5EF4-FFF2-40B4-BE49-F238E27FC236}">
                  <a16:creationId xmlns:a16="http://schemas.microsoft.com/office/drawing/2014/main" id="{A6370319-4D78-4AC0-A67F-2A73B07239CF}"/>
                </a:ext>
              </a:extLst>
            </p:cNvPr>
            <p:cNvSpPr/>
            <p:nvPr/>
          </p:nvSpPr>
          <p:spPr>
            <a:xfrm>
              <a:off x="2734039" y="3419774"/>
              <a:ext cx="382566"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7163" name="TextBox 22">
              <a:extLst>
                <a:ext uri="{FF2B5EF4-FFF2-40B4-BE49-F238E27FC236}">
                  <a16:creationId xmlns:a16="http://schemas.microsoft.com/office/drawing/2014/main" id="{685D531E-90E0-42FF-BC28-FB049D77A636}"/>
                </a:ext>
              </a:extLst>
            </p:cNvPr>
            <p:cNvSpPr txBox="1">
              <a:spLocks noChangeArrowheads="1"/>
            </p:cNvSpPr>
            <p:nvPr/>
          </p:nvSpPr>
          <p:spPr bwMode="auto">
            <a:xfrm>
              <a:off x="5085780" y="3460889"/>
              <a:ext cx="1694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Framing Effect</a:t>
              </a:r>
            </a:p>
          </p:txBody>
        </p:sp>
        <p:sp>
          <p:nvSpPr>
            <p:cNvPr id="24" name="Oval 23">
              <a:extLst>
                <a:ext uri="{FF2B5EF4-FFF2-40B4-BE49-F238E27FC236}">
                  <a16:creationId xmlns:a16="http://schemas.microsoft.com/office/drawing/2014/main" id="{755B58B7-C2CF-4CB8-9402-363919E04944}"/>
                </a:ext>
              </a:extLst>
            </p:cNvPr>
            <p:cNvSpPr/>
            <p:nvPr/>
          </p:nvSpPr>
          <p:spPr>
            <a:xfrm>
              <a:off x="6542236"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7165" name="TextBox 25">
              <a:extLst>
                <a:ext uri="{FF2B5EF4-FFF2-40B4-BE49-F238E27FC236}">
                  <a16:creationId xmlns:a16="http://schemas.microsoft.com/office/drawing/2014/main" id="{B12ACE28-1B9D-4326-B93C-FB23D8EA4FE0}"/>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Neglect Of Probability</a:t>
              </a:r>
            </a:p>
          </p:txBody>
        </p:sp>
      </p:grpSp>
    </p:spTree>
  </p:cSld>
  <p:clrMapOvr>
    <a:masterClrMapping/>
  </p:clrMapOvr>
  <p:transition spd="slow">
    <p:push dir="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3C39D240-6439-4203-A69C-5CCC7C7F51D4}"/>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#6 </a:t>
            </a:r>
          </a:p>
        </p:txBody>
      </p:sp>
      <p:sp>
        <p:nvSpPr>
          <p:cNvPr id="179203" name="Slide Number Placeholder 2">
            <a:extLst>
              <a:ext uri="{FF2B5EF4-FFF2-40B4-BE49-F238E27FC236}">
                <a16:creationId xmlns:a16="http://schemas.microsoft.com/office/drawing/2014/main" id="{F1C4C6DD-D112-41CA-9A08-3A9CD0E3101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7F09D34-0968-4B4B-9DB4-1D03D0279D1F}" type="slidenum">
              <a:rPr lang="en-US" altLang="en-US" smtClean="0"/>
              <a:pPr/>
              <a:t>82</a:t>
            </a:fld>
            <a:endParaRPr lang="en-US" altLang="en-US"/>
          </a:p>
        </p:txBody>
      </p:sp>
      <p:grpSp>
        <p:nvGrpSpPr>
          <p:cNvPr id="179204" name="Group 5">
            <a:extLst>
              <a:ext uri="{FF2B5EF4-FFF2-40B4-BE49-F238E27FC236}">
                <a16:creationId xmlns:a16="http://schemas.microsoft.com/office/drawing/2014/main" id="{DB0F2CD1-89E0-45D4-BB92-A3502B938CE2}"/>
              </a:ext>
            </a:extLst>
          </p:cNvPr>
          <p:cNvGrpSpPr>
            <a:grpSpLocks/>
          </p:cNvGrpSpPr>
          <p:nvPr/>
        </p:nvGrpSpPr>
        <p:grpSpPr bwMode="auto">
          <a:xfrm>
            <a:off x="1104900" y="3625850"/>
            <a:ext cx="8061325" cy="503238"/>
            <a:chOff x="1083133" y="3419774"/>
            <a:chExt cx="8060867" cy="502780"/>
          </a:xfrm>
        </p:grpSpPr>
        <p:sp>
          <p:nvSpPr>
            <p:cNvPr id="16" name="Oval 15">
              <a:extLst>
                <a:ext uri="{FF2B5EF4-FFF2-40B4-BE49-F238E27FC236}">
                  <a16:creationId xmlns:a16="http://schemas.microsoft.com/office/drawing/2014/main" id="{77565A72-2244-40BE-B1CD-A5949C3399F1}"/>
                </a:ext>
              </a:extLst>
            </p:cNvPr>
            <p:cNvSpPr/>
            <p:nvPr/>
          </p:nvSpPr>
          <p:spPr>
            <a:xfrm>
              <a:off x="1083133" y="3419774"/>
              <a:ext cx="380978" cy="358448"/>
            </a:xfrm>
            <a:prstGeom prst="ellipse">
              <a:avLst/>
            </a:prstGeom>
            <a:solidFill>
              <a:srgbClr val="C3292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9208" name="TextBox 16">
              <a:extLst>
                <a:ext uri="{FF2B5EF4-FFF2-40B4-BE49-F238E27FC236}">
                  <a16:creationId xmlns:a16="http://schemas.microsoft.com/office/drawing/2014/main" id="{4E7AAD06-D6E6-41B9-8332-C0C5CEABA5B5}"/>
                </a:ext>
              </a:extLst>
            </p:cNvPr>
            <p:cNvSpPr txBox="1">
              <a:spLocks noChangeArrowheads="1"/>
            </p:cNvSpPr>
            <p:nvPr/>
          </p:nvSpPr>
          <p:spPr bwMode="auto">
            <a:xfrm>
              <a:off x="1406983" y="3460889"/>
              <a:ext cx="1414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20" name="Oval 19">
              <a:extLst>
                <a:ext uri="{FF2B5EF4-FFF2-40B4-BE49-F238E27FC236}">
                  <a16:creationId xmlns:a16="http://schemas.microsoft.com/office/drawing/2014/main" id="{30B7A0E5-9F8B-47F2-B979-CDD6D0F41F17}"/>
                </a:ext>
              </a:extLst>
            </p:cNvPr>
            <p:cNvSpPr/>
            <p:nvPr/>
          </p:nvSpPr>
          <p:spPr>
            <a:xfrm>
              <a:off x="4681792"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9210" name="TextBox 20">
              <a:extLst>
                <a:ext uri="{FF2B5EF4-FFF2-40B4-BE49-F238E27FC236}">
                  <a16:creationId xmlns:a16="http://schemas.microsoft.com/office/drawing/2014/main" id="{FC7C90ED-03D5-4338-A3C5-57DAAD24FFB2}"/>
                </a:ext>
              </a:extLst>
            </p:cNvPr>
            <p:cNvSpPr txBox="1">
              <a:spLocks noChangeArrowheads="1"/>
            </p:cNvSpPr>
            <p:nvPr/>
          </p:nvSpPr>
          <p:spPr bwMode="auto">
            <a:xfrm>
              <a:off x="3138304" y="3460889"/>
              <a:ext cx="1521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Anchoring Effect</a:t>
              </a:r>
            </a:p>
          </p:txBody>
        </p:sp>
        <p:sp>
          <p:nvSpPr>
            <p:cNvPr id="22" name="Oval 21">
              <a:extLst>
                <a:ext uri="{FF2B5EF4-FFF2-40B4-BE49-F238E27FC236}">
                  <a16:creationId xmlns:a16="http://schemas.microsoft.com/office/drawing/2014/main" id="{A0497326-BA25-4267-8308-CCDCBB7E6309}"/>
                </a:ext>
              </a:extLst>
            </p:cNvPr>
            <p:cNvSpPr/>
            <p:nvPr/>
          </p:nvSpPr>
          <p:spPr>
            <a:xfrm>
              <a:off x="2734039" y="3419774"/>
              <a:ext cx="382566"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9212" name="TextBox 22">
              <a:extLst>
                <a:ext uri="{FF2B5EF4-FFF2-40B4-BE49-F238E27FC236}">
                  <a16:creationId xmlns:a16="http://schemas.microsoft.com/office/drawing/2014/main" id="{836B24BF-44EC-4BD7-A335-E817C989390B}"/>
                </a:ext>
              </a:extLst>
            </p:cNvPr>
            <p:cNvSpPr txBox="1">
              <a:spLocks noChangeArrowheads="1"/>
            </p:cNvSpPr>
            <p:nvPr/>
          </p:nvSpPr>
          <p:spPr bwMode="auto">
            <a:xfrm>
              <a:off x="5085780" y="3460889"/>
              <a:ext cx="1694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Framing Effect</a:t>
              </a:r>
            </a:p>
          </p:txBody>
        </p:sp>
        <p:sp>
          <p:nvSpPr>
            <p:cNvPr id="24" name="Oval 23">
              <a:extLst>
                <a:ext uri="{FF2B5EF4-FFF2-40B4-BE49-F238E27FC236}">
                  <a16:creationId xmlns:a16="http://schemas.microsoft.com/office/drawing/2014/main" id="{B293E264-8240-46E4-9553-644705C6B868}"/>
                </a:ext>
              </a:extLst>
            </p:cNvPr>
            <p:cNvSpPr/>
            <p:nvPr/>
          </p:nvSpPr>
          <p:spPr>
            <a:xfrm>
              <a:off x="6542236"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79214" name="TextBox 25">
              <a:extLst>
                <a:ext uri="{FF2B5EF4-FFF2-40B4-BE49-F238E27FC236}">
                  <a16:creationId xmlns:a16="http://schemas.microsoft.com/office/drawing/2014/main" id="{070642C6-D700-48F4-B5D3-484EDF4F27E5}"/>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Neglect Of Probability</a:t>
              </a:r>
            </a:p>
          </p:txBody>
        </p:sp>
      </p:grpSp>
      <p:sp>
        <p:nvSpPr>
          <p:cNvPr id="179205" name="TextBox 13">
            <a:extLst>
              <a:ext uri="{FF2B5EF4-FFF2-40B4-BE49-F238E27FC236}">
                <a16:creationId xmlns:a16="http://schemas.microsoft.com/office/drawing/2014/main" id="{872482FC-C81F-449A-85CA-F43F9C7D9F6B}"/>
              </a:ext>
            </a:extLst>
          </p:cNvPr>
          <p:cNvSpPr txBox="1">
            <a:spLocks noChangeArrowheads="1"/>
          </p:cNvSpPr>
          <p:nvPr/>
        </p:nvSpPr>
        <p:spPr bwMode="auto">
          <a:xfrm>
            <a:off x="1162050" y="2781300"/>
            <a:ext cx="771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b="1">
                <a:latin typeface="Century Gothic" panose="020B0502020202020204" pitchFamily="34" charset="0"/>
              </a:rPr>
              <a:t>Rajesh was overconfident about his ability and instead of polishing his voice, he directly participated in the reality show.</a:t>
            </a:r>
          </a:p>
        </p:txBody>
      </p:sp>
      <p:sp>
        <p:nvSpPr>
          <p:cNvPr id="179206" name="Rectangle 14">
            <a:extLst>
              <a:ext uri="{FF2B5EF4-FFF2-40B4-BE49-F238E27FC236}">
                <a16:creationId xmlns:a16="http://schemas.microsoft.com/office/drawing/2014/main" id="{ACFAF3D1-711A-4EED-8A2E-F019B670A604}"/>
              </a:ext>
            </a:extLst>
          </p:cNvPr>
          <p:cNvSpPr>
            <a:spLocks noChangeArrowheads="1"/>
          </p:cNvSpPr>
          <p:nvPr/>
        </p:nvSpPr>
        <p:spPr bwMode="auto">
          <a:xfrm>
            <a:off x="1189038" y="1435100"/>
            <a:ext cx="7069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Rajesh believes that he has a great voice and decides to try out in Indian Idol. When he submits his audition tape, he could end up being laughed at or ridiculed as his voice is actually quite terrible. What type of bias is he experiencing?</a:t>
            </a:r>
          </a:p>
        </p:txBody>
      </p:sp>
    </p:spTree>
  </p:cSld>
  <p:clrMapOvr>
    <a:masterClrMapping/>
  </p:clrMapOvr>
  <p:transition spd="slow">
    <p:push dir="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Title 1">
            <a:extLst>
              <a:ext uri="{FF2B5EF4-FFF2-40B4-BE49-F238E27FC236}">
                <a16:creationId xmlns:a16="http://schemas.microsoft.com/office/drawing/2014/main" id="{642DC342-ECC2-4A81-9599-ADD35D80A99D}"/>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#7 </a:t>
            </a:r>
          </a:p>
        </p:txBody>
      </p:sp>
      <p:sp>
        <p:nvSpPr>
          <p:cNvPr id="181251" name="Slide Number Placeholder 2">
            <a:extLst>
              <a:ext uri="{FF2B5EF4-FFF2-40B4-BE49-F238E27FC236}">
                <a16:creationId xmlns:a16="http://schemas.microsoft.com/office/drawing/2014/main" id="{DE85AC44-8167-412A-8265-8B92A8A9613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9EE9C5B-DE3B-491B-9C4D-CCD6BCC6EFB2}" type="slidenum">
              <a:rPr lang="en-US" altLang="en-US" smtClean="0"/>
              <a:pPr/>
              <a:t>83</a:t>
            </a:fld>
            <a:endParaRPr lang="en-US" altLang="en-US"/>
          </a:p>
        </p:txBody>
      </p:sp>
      <p:sp>
        <p:nvSpPr>
          <p:cNvPr id="181252" name="Rectangle 4">
            <a:extLst>
              <a:ext uri="{FF2B5EF4-FFF2-40B4-BE49-F238E27FC236}">
                <a16:creationId xmlns:a16="http://schemas.microsoft.com/office/drawing/2014/main" id="{90A4FCC4-51FD-4E86-BDF6-2443BD7941BE}"/>
              </a:ext>
            </a:extLst>
          </p:cNvPr>
          <p:cNvSpPr>
            <a:spLocks noChangeArrowheads="1"/>
          </p:cNvSpPr>
          <p:nvPr/>
        </p:nvSpPr>
        <p:spPr bwMode="auto">
          <a:xfrm>
            <a:off x="1104900" y="1435100"/>
            <a:ext cx="7153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A person managing a project promises that it will be delivered on a certain date after planning for all tasks but without including any contingency for risks and unexpected issues.</a:t>
            </a:r>
          </a:p>
        </p:txBody>
      </p:sp>
      <p:grpSp>
        <p:nvGrpSpPr>
          <p:cNvPr id="181253" name="Group 5">
            <a:extLst>
              <a:ext uri="{FF2B5EF4-FFF2-40B4-BE49-F238E27FC236}">
                <a16:creationId xmlns:a16="http://schemas.microsoft.com/office/drawing/2014/main" id="{4116F960-9E87-4AE0-83E4-65DCF57036C5}"/>
              </a:ext>
            </a:extLst>
          </p:cNvPr>
          <p:cNvGrpSpPr>
            <a:grpSpLocks/>
          </p:cNvGrpSpPr>
          <p:nvPr/>
        </p:nvGrpSpPr>
        <p:grpSpPr bwMode="auto">
          <a:xfrm>
            <a:off x="1104900" y="3625850"/>
            <a:ext cx="8061325" cy="503238"/>
            <a:chOff x="1083133" y="3419774"/>
            <a:chExt cx="8060867" cy="502780"/>
          </a:xfrm>
        </p:grpSpPr>
        <p:sp>
          <p:nvSpPr>
            <p:cNvPr id="15" name="Oval 14">
              <a:extLst>
                <a:ext uri="{FF2B5EF4-FFF2-40B4-BE49-F238E27FC236}">
                  <a16:creationId xmlns:a16="http://schemas.microsoft.com/office/drawing/2014/main" id="{E5585EA3-D1F3-4C5C-A93C-65A8743082A0}"/>
                </a:ext>
              </a:extLst>
            </p:cNvPr>
            <p:cNvSpPr/>
            <p:nvPr/>
          </p:nvSpPr>
          <p:spPr>
            <a:xfrm>
              <a:off x="1083133"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81255" name="TextBox 17">
              <a:extLst>
                <a:ext uri="{FF2B5EF4-FFF2-40B4-BE49-F238E27FC236}">
                  <a16:creationId xmlns:a16="http://schemas.microsoft.com/office/drawing/2014/main" id="{3BF87301-FFE2-49A3-8D99-BD84E78095EA}"/>
                </a:ext>
              </a:extLst>
            </p:cNvPr>
            <p:cNvSpPr txBox="1">
              <a:spLocks noChangeArrowheads="1"/>
            </p:cNvSpPr>
            <p:nvPr/>
          </p:nvSpPr>
          <p:spPr bwMode="auto">
            <a:xfrm>
              <a:off x="1406983" y="3460889"/>
              <a:ext cx="1414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19" name="Oval 18">
              <a:extLst>
                <a:ext uri="{FF2B5EF4-FFF2-40B4-BE49-F238E27FC236}">
                  <a16:creationId xmlns:a16="http://schemas.microsoft.com/office/drawing/2014/main" id="{3A97FA28-654E-4053-A03A-3ABF66C76484}"/>
                </a:ext>
              </a:extLst>
            </p:cNvPr>
            <p:cNvSpPr/>
            <p:nvPr/>
          </p:nvSpPr>
          <p:spPr>
            <a:xfrm>
              <a:off x="4681792"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81257" name="TextBox 24">
              <a:extLst>
                <a:ext uri="{FF2B5EF4-FFF2-40B4-BE49-F238E27FC236}">
                  <a16:creationId xmlns:a16="http://schemas.microsoft.com/office/drawing/2014/main" id="{646F7E63-119E-4AAC-9E1F-2DAB0159CC85}"/>
                </a:ext>
              </a:extLst>
            </p:cNvPr>
            <p:cNvSpPr txBox="1">
              <a:spLocks noChangeArrowheads="1"/>
            </p:cNvSpPr>
            <p:nvPr/>
          </p:nvSpPr>
          <p:spPr bwMode="auto">
            <a:xfrm>
              <a:off x="3138304" y="3460889"/>
              <a:ext cx="1521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Anchoring Effect</a:t>
              </a:r>
            </a:p>
          </p:txBody>
        </p:sp>
        <p:sp>
          <p:nvSpPr>
            <p:cNvPr id="27" name="Oval 26">
              <a:extLst>
                <a:ext uri="{FF2B5EF4-FFF2-40B4-BE49-F238E27FC236}">
                  <a16:creationId xmlns:a16="http://schemas.microsoft.com/office/drawing/2014/main" id="{9FAFAA06-99FC-407F-95CE-FE7E29089CA8}"/>
                </a:ext>
              </a:extLst>
            </p:cNvPr>
            <p:cNvSpPr/>
            <p:nvPr/>
          </p:nvSpPr>
          <p:spPr>
            <a:xfrm>
              <a:off x="2734039" y="3419774"/>
              <a:ext cx="382566"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81259" name="TextBox 27">
              <a:extLst>
                <a:ext uri="{FF2B5EF4-FFF2-40B4-BE49-F238E27FC236}">
                  <a16:creationId xmlns:a16="http://schemas.microsoft.com/office/drawing/2014/main" id="{53362412-E710-4381-8066-2B251CD941AD}"/>
                </a:ext>
              </a:extLst>
            </p:cNvPr>
            <p:cNvSpPr txBox="1">
              <a:spLocks noChangeArrowheads="1"/>
            </p:cNvSpPr>
            <p:nvPr/>
          </p:nvSpPr>
          <p:spPr bwMode="auto">
            <a:xfrm>
              <a:off x="5085780" y="3460889"/>
              <a:ext cx="1694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Framing Effect</a:t>
              </a:r>
            </a:p>
          </p:txBody>
        </p:sp>
        <p:sp>
          <p:nvSpPr>
            <p:cNvPr id="29" name="Oval 28">
              <a:extLst>
                <a:ext uri="{FF2B5EF4-FFF2-40B4-BE49-F238E27FC236}">
                  <a16:creationId xmlns:a16="http://schemas.microsoft.com/office/drawing/2014/main" id="{7ACAAADA-2B28-4D15-B648-584B25C5790E}"/>
                </a:ext>
              </a:extLst>
            </p:cNvPr>
            <p:cNvSpPr/>
            <p:nvPr/>
          </p:nvSpPr>
          <p:spPr>
            <a:xfrm>
              <a:off x="6542236"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81261" name="TextBox 29">
              <a:extLst>
                <a:ext uri="{FF2B5EF4-FFF2-40B4-BE49-F238E27FC236}">
                  <a16:creationId xmlns:a16="http://schemas.microsoft.com/office/drawing/2014/main" id="{27C9F34F-1057-4157-85F5-8D5686813D8B}"/>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Neglect Of Probability</a:t>
              </a:r>
            </a:p>
          </p:txBody>
        </p:sp>
      </p:grpSp>
    </p:spTree>
  </p:cSld>
  <p:clrMapOvr>
    <a:masterClrMapping/>
  </p:clrMapOvr>
  <p:transition spd="slow">
    <p:push dir="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8CECF13C-6984-4DAC-A966-625E192D85FB}"/>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Activity - #7 </a:t>
            </a:r>
          </a:p>
        </p:txBody>
      </p:sp>
      <p:sp>
        <p:nvSpPr>
          <p:cNvPr id="183299" name="Slide Number Placeholder 2">
            <a:extLst>
              <a:ext uri="{FF2B5EF4-FFF2-40B4-BE49-F238E27FC236}">
                <a16:creationId xmlns:a16="http://schemas.microsoft.com/office/drawing/2014/main" id="{31B9DE23-AA5C-4470-A209-D31AE29937C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B5CA202-6386-4231-ADC8-74E391CEF480}" type="slidenum">
              <a:rPr lang="en-US" altLang="en-US" smtClean="0"/>
              <a:pPr/>
              <a:t>84</a:t>
            </a:fld>
            <a:endParaRPr lang="en-US" altLang="en-US"/>
          </a:p>
        </p:txBody>
      </p:sp>
      <p:sp>
        <p:nvSpPr>
          <p:cNvPr id="183300" name="Rectangle 4">
            <a:extLst>
              <a:ext uri="{FF2B5EF4-FFF2-40B4-BE49-F238E27FC236}">
                <a16:creationId xmlns:a16="http://schemas.microsoft.com/office/drawing/2014/main" id="{EDE3EFF7-B38F-43E8-8C6F-FB195B098FC6}"/>
              </a:ext>
            </a:extLst>
          </p:cNvPr>
          <p:cNvSpPr>
            <a:spLocks noChangeArrowheads="1"/>
          </p:cNvSpPr>
          <p:nvPr/>
        </p:nvSpPr>
        <p:spPr bwMode="auto">
          <a:xfrm>
            <a:off x="1104900" y="1435100"/>
            <a:ext cx="7153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800">
                <a:latin typeface="Century Gothic" panose="020B0502020202020204" pitchFamily="34" charset="0"/>
              </a:rPr>
              <a:t>A person managing a project promises that it will be delivered on a certain date after planning for all tasks but without including any contingency for risks and unexpected issues.</a:t>
            </a:r>
          </a:p>
        </p:txBody>
      </p:sp>
      <p:grpSp>
        <p:nvGrpSpPr>
          <p:cNvPr id="183301" name="Group 5">
            <a:extLst>
              <a:ext uri="{FF2B5EF4-FFF2-40B4-BE49-F238E27FC236}">
                <a16:creationId xmlns:a16="http://schemas.microsoft.com/office/drawing/2014/main" id="{8AFECFA5-FD6C-401D-B69C-5438897A4FB5}"/>
              </a:ext>
            </a:extLst>
          </p:cNvPr>
          <p:cNvGrpSpPr>
            <a:grpSpLocks/>
          </p:cNvGrpSpPr>
          <p:nvPr/>
        </p:nvGrpSpPr>
        <p:grpSpPr bwMode="auto">
          <a:xfrm>
            <a:off x="1104900" y="3625850"/>
            <a:ext cx="8061325" cy="503238"/>
            <a:chOff x="1083133" y="3419774"/>
            <a:chExt cx="8060867" cy="502780"/>
          </a:xfrm>
        </p:grpSpPr>
        <p:sp>
          <p:nvSpPr>
            <p:cNvPr id="16" name="Oval 15">
              <a:extLst>
                <a:ext uri="{FF2B5EF4-FFF2-40B4-BE49-F238E27FC236}">
                  <a16:creationId xmlns:a16="http://schemas.microsoft.com/office/drawing/2014/main" id="{B97D901A-1A89-4C52-9007-3AB6B671D07F}"/>
                </a:ext>
              </a:extLst>
            </p:cNvPr>
            <p:cNvSpPr/>
            <p:nvPr/>
          </p:nvSpPr>
          <p:spPr>
            <a:xfrm>
              <a:off x="1083133"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83304" name="TextBox 16">
              <a:extLst>
                <a:ext uri="{FF2B5EF4-FFF2-40B4-BE49-F238E27FC236}">
                  <a16:creationId xmlns:a16="http://schemas.microsoft.com/office/drawing/2014/main" id="{DE0A41DB-B0D0-49E1-BCEC-2CD7A8E17A0D}"/>
                </a:ext>
              </a:extLst>
            </p:cNvPr>
            <p:cNvSpPr txBox="1">
              <a:spLocks noChangeArrowheads="1"/>
            </p:cNvSpPr>
            <p:nvPr/>
          </p:nvSpPr>
          <p:spPr bwMode="auto">
            <a:xfrm>
              <a:off x="1406983" y="3460889"/>
              <a:ext cx="1414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Overconfidence Effect</a:t>
              </a:r>
            </a:p>
          </p:txBody>
        </p:sp>
        <p:sp>
          <p:nvSpPr>
            <p:cNvPr id="20" name="Oval 19">
              <a:extLst>
                <a:ext uri="{FF2B5EF4-FFF2-40B4-BE49-F238E27FC236}">
                  <a16:creationId xmlns:a16="http://schemas.microsoft.com/office/drawing/2014/main" id="{7B48E04C-C33A-458C-AF68-9FB969EA286E}"/>
                </a:ext>
              </a:extLst>
            </p:cNvPr>
            <p:cNvSpPr/>
            <p:nvPr/>
          </p:nvSpPr>
          <p:spPr>
            <a:xfrm>
              <a:off x="4681792" y="3419774"/>
              <a:ext cx="380978"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83306" name="TextBox 20">
              <a:extLst>
                <a:ext uri="{FF2B5EF4-FFF2-40B4-BE49-F238E27FC236}">
                  <a16:creationId xmlns:a16="http://schemas.microsoft.com/office/drawing/2014/main" id="{9C3B4611-DA13-45AB-8F73-A51D7FB07F8C}"/>
                </a:ext>
              </a:extLst>
            </p:cNvPr>
            <p:cNvSpPr txBox="1">
              <a:spLocks noChangeArrowheads="1"/>
            </p:cNvSpPr>
            <p:nvPr/>
          </p:nvSpPr>
          <p:spPr bwMode="auto">
            <a:xfrm>
              <a:off x="3138304" y="3460889"/>
              <a:ext cx="1521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Anchoring Effect</a:t>
              </a:r>
            </a:p>
          </p:txBody>
        </p:sp>
        <p:sp>
          <p:nvSpPr>
            <p:cNvPr id="22" name="Oval 21">
              <a:extLst>
                <a:ext uri="{FF2B5EF4-FFF2-40B4-BE49-F238E27FC236}">
                  <a16:creationId xmlns:a16="http://schemas.microsoft.com/office/drawing/2014/main" id="{9A965C64-5E52-4BF8-9F5D-78AE32169482}"/>
                </a:ext>
              </a:extLst>
            </p:cNvPr>
            <p:cNvSpPr/>
            <p:nvPr/>
          </p:nvSpPr>
          <p:spPr>
            <a:xfrm>
              <a:off x="2734039" y="3419774"/>
              <a:ext cx="382566" cy="358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83308" name="TextBox 22">
              <a:extLst>
                <a:ext uri="{FF2B5EF4-FFF2-40B4-BE49-F238E27FC236}">
                  <a16:creationId xmlns:a16="http://schemas.microsoft.com/office/drawing/2014/main" id="{29C58610-C855-499F-BC94-6B326D24D928}"/>
                </a:ext>
              </a:extLst>
            </p:cNvPr>
            <p:cNvSpPr txBox="1">
              <a:spLocks noChangeArrowheads="1"/>
            </p:cNvSpPr>
            <p:nvPr/>
          </p:nvSpPr>
          <p:spPr bwMode="auto">
            <a:xfrm>
              <a:off x="5085780" y="3460889"/>
              <a:ext cx="1694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Framing Effect</a:t>
              </a:r>
            </a:p>
          </p:txBody>
        </p:sp>
        <p:sp>
          <p:nvSpPr>
            <p:cNvPr id="24" name="Oval 23">
              <a:extLst>
                <a:ext uri="{FF2B5EF4-FFF2-40B4-BE49-F238E27FC236}">
                  <a16:creationId xmlns:a16="http://schemas.microsoft.com/office/drawing/2014/main" id="{9E212C5C-F27A-4A89-9EA8-86182E6F40CD}"/>
                </a:ext>
              </a:extLst>
            </p:cNvPr>
            <p:cNvSpPr/>
            <p:nvPr/>
          </p:nvSpPr>
          <p:spPr>
            <a:xfrm>
              <a:off x="6542236" y="3419774"/>
              <a:ext cx="380978" cy="358448"/>
            </a:xfrm>
            <a:prstGeom prst="ellipse">
              <a:avLst/>
            </a:prstGeom>
            <a:solidFill>
              <a:srgbClr val="C3292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sz="1200" kern="0" dirty="0">
                <a:latin typeface="Century Gothic" panose="020B0502020202020204" pitchFamily="34" charset="0"/>
                <a:sym typeface="Arial"/>
              </a:endParaRPr>
            </a:p>
          </p:txBody>
        </p:sp>
        <p:sp>
          <p:nvSpPr>
            <p:cNvPr id="183310" name="TextBox 25">
              <a:extLst>
                <a:ext uri="{FF2B5EF4-FFF2-40B4-BE49-F238E27FC236}">
                  <a16:creationId xmlns:a16="http://schemas.microsoft.com/office/drawing/2014/main" id="{6E43B63E-F55C-476F-9369-1E230B14EA7D}"/>
                </a:ext>
              </a:extLst>
            </p:cNvPr>
            <p:cNvSpPr txBox="1">
              <a:spLocks noChangeArrowheads="1"/>
            </p:cNvSpPr>
            <p:nvPr/>
          </p:nvSpPr>
          <p:spPr bwMode="auto">
            <a:xfrm>
              <a:off x="6923314" y="3460889"/>
              <a:ext cx="2220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200">
                  <a:latin typeface="Century Gothic" panose="020B0502020202020204" pitchFamily="34" charset="0"/>
                </a:rPr>
                <a:t>Neglect Of Probability</a:t>
              </a:r>
            </a:p>
          </p:txBody>
        </p:sp>
      </p:grpSp>
      <p:sp>
        <p:nvSpPr>
          <p:cNvPr id="183302" name="TextBox 13">
            <a:extLst>
              <a:ext uri="{FF2B5EF4-FFF2-40B4-BE49-F238E27FC236}">
                <a16:creationId xmlns:a16="http://schemas.microsoft.com/office/drawing/2014/main" id="{A39BC27E-BB3D-47C4-A9F4-C2724A4D8CEE}"/>
              </a:ext>
            </a:extLst>
          </p:cNvPr>
          <p:cNvSpPr txBox="1">
            <a:spLocks noChangeArrowheads="1"/>
          </p:cNvSpPr>
          <p:nvPr/>
        </p:nvSpPr>
        <p:spPr bwMode="auto">
          <a:xfrm>
            <a:off x="1057275" y="2838450"/>
            <a:ext cx="720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b="1">
                <a:latin typeface="Century Gothic" panose="020B0502020202020204" pitchFamily="34" charset="0"/>
              </a:rPr>
              <a:t>That person completely neglected the probability of changes in the project conditions and external factors.</a:t>
            </a:r>
          </a:p>
        </p:txBody>
      </p:sp>
    </p:spTree>
  </p:cSld>
  <p:clrMapOvr>
    <a:masterClrMapping/>
  </p:clrMapOvr>
  <p:transition spd="slow">
    <p:push dir="r"/>
  </p:transition>
</p:sld>
</file>

<file path=ppt/slides/slide8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6130" name="Shape 127">
            <a:extLst>
              <a:ext uri="{FF2B5EF4-FFF2-40B4-BE49-F238E27FC236}">
                <a16:creationId xmlns:a16="http://schemas.microsoft.com/office/drawing/2014/main" id="{51A3EF65-A890-4556-A6DE-19E4DADD15DB}"/>
              </a:ext>
            </a:extLst>
          </p:cNvPr>
          <p:cNvSpPr txBox="1">
            <a:spLocks noGrp="1"/>
          </p:cNvSpPr>
          <p:nvPr>
            <p:ph type="ctrTitle"/>
          </p:nvPr>
        </p:nvSpPr>
        <p:spPr>
          <a:xfrm>
            <a:off x="1028700" y="1432561"/>
            <a:ext cx="6135688" cy="1139189"/>
          </a:xfrm>
        </p:spPr>
        <p:txBody>
          <a:bodyPr>
            <a:normAutofit fontScale="90000"/>
          </a:bodyPr>
          <a:lstStyle/>
          <a:p>
            <a:pPr eaLnBrk="1" hangingPunct="1">
              <a:spcBef>
                <a:spcPct val="0"/>
              </a:spcBef>
              <a:buClr>
                <a:srgbClr val="FFFFFF"/>
              </a:buClr>
              <a:buFont typeface="Dosis" charset="0"/>
              <a:buNone/>
              <a:defRPr/>
            </a:pPr>
            <a:r>
              <a:rPr lang="en-US" altLang="en-US" b="1" dirty="0">
                <a:solidFill>
                  <a:srgbClr val="222222"/>
                </a:solidFill>
                <a:effectLst>
                  <a:outerShdw blurRad="38100" dist="38100" dir="2700000" algn="tl">
                    <a:srgbClr val="000000">
                      <a:alpha val="43137"/>
                    </a:srgbClr>
                  </a:outerShdw>
                </a:effectLst>
                <a:cs typeface="Arial" panose="020B0604020202020204" pitchFamily="34" charset="0"/>
                <a:sym typeface="Dosis" charset="0"/>
              </a:rPr>
              <a:t>4.</a:t>
            </a:r>
            <a:br>
              <a:rPr lang="en-US" altLang="en-US" b="1" dirty="0">
                <a:solidFill>
                  <a:srgbClr val="222222"/>
                </a:solidFill>
                <a:effectLst>
                  <a:outerShdw blurRad="38100" dist="38100" dir="2700000" algn="tl">
                    <a:srgbClr val="000000">
                      <a:alpha val="43137"/>
                    </a:srgbClr>
                  </a:outerShdw>
                </a:effectLst>
                <a:cs typeface="Arial" panose="020B0604020202020204" pitchFamily="34" charset="0"/>
                <a:sym typeface="Dosis" charset="0"/>
              </a:rPr>
            </a:br>
            <a:r>
              <a:rPr lang="en-US" altLang="en-US" b="1" dirty="0">
                <a:solidFill>
                  <a:srgbClr val="222222"/>
                </a:solidFill>
                <a:effectLst>
                  <a:outerShdw blurRad="38100" dist="38100" dir="2700000" algn="tl">
                    <a:srgbClr val="000000">
                      <a:alpha val="43137"/>
                    </a:srgbClr>
                  </a:outerShdw>
                </a:effectLst>
                <a:cs typeface="Arial" panose="020B0604020202020204" pitchFamily="34" charset="0"/>
                <a:sym typeface="Dosis" charset="0"/>
              </a:rPr>
              <a:t>Business Analysis Tools</a:t>
            </a:r>
          </a:p>
        </p:txBody>
      </p:sp>
      <p:sp>
        <p:nvSpPr>
          <p:cNvPr id="176131" name="Shape 128">
            <a:extLst>
              <a:ext uri="{FF2B5EF4-FFF2-40B4-BE49-F238E27FC236}">
                <a16:creationId xmlns:a16="http://schemas.microsoft.com/office/drawing/2014/main" id="{BED94449-A3DE-4B78-8C9F-503A09F5BD0A}"/>
              </a:ext>
            </a:extLst>
          </p:cNvPr>
          <p:cNvSpPr txBox="1">
            <a:spLocks noGrp="1"/>
          </p:cNvSpPr>
          <p:nvPr>
            <p:ph type="subTitle" idx="1"/>
          </p:nvPr>
        </p:nvSpPr>
        <p:spPr>
          <a:xfrm>
            <a:off x="1028700" y="2661920"/>
            <a:ext cx="5959475" cy="1224280"/>
          </a:xfrm>
        </p:spPr>
        <p:txBody>
          <a:bodyPr>
            <a:normAutofit/>
          </a:bodyPr>
          <a:lstStyle/>
          <a:p>
            <a:pPr eaLnBrk="1" hangingPunct="1">
              <a:spcBef>
                <a:spcPct val="0"/>
              </a:spcBef>
              <a:buFont typeface="Roboto" panose="02000000000000000000" pitchFamily="2" charset="0"/>
              <a:buNone/>
              <a:defRPr/>
            </a:pPr>
            <a:r>
              <a:rPr lang="en-US" altLang="en-US" b="1" dirty="0">
                <a:solidFill>
                  <a:srgbClr val="FF0000"/>
                </a:solidFill>
                <a:effectLst>
                  <a:outerShdw blurRad="38100" dist="38100" dir="2700000" algn="tl">
                    <a:srgbClr val="000000">
                      <a:alpha val="43137"/>
                    </a:srgbClr>
                  </a:outerShdw>
                </a:effectLst>
                <a:cs typeface="Roboto" panose="02000000000000000000" pitchFamily="2" charset="0"/>
                <a:sym typeface="Roboto" panose="02000000000000000000" pitchFamily="2" charset="0"/>
              </a:rPr>
              <a:t>Various tools used for business analysis and planning</a:t>
            </a:r>
          </a:p>
        </p:txBody>
      </p:sp>
    </p:spTree>
  </p:cSld>
  <p:clrMapOvr>
    <a:masterClrMapping/>
  </p:clrMapOvr>
  <p:transition spd="slow">
    <p:push dir="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AD826828-2174-4C78-838D-75DF39EC6781}"/>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cs typeface="Arial" panose="020B0604020202020204" pitchFamily="34" charset="0"/>
                <a:sym typeface="Dosis" panose="020B0604020202020204" charset="0"/>
              </a:rPr>
              <a:t>Some Strategic Thinking Tools</a:t>
            </a:r>
          </a:p>
        </p:txBody>
      </p:sp>
      <p:sp>
        <p:nvSpPr>
          <p:cNvPr id="187395" name="Slide Number Placeholder 2">
            <a:extLst>
              <a:ext uri="{FF2B5EF4-FFF2-40B4-BE49-F238E27FC236}">
                <a16:creationId xmlns:a16="http://schemas.microsoft.com/office/drawing/2014/main" id="{C10118F5-4350-4179-A39B-0A351B055A2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0BEEF6F-F35D-469C-BD78-DB0FD714DF18}" type="slidenum">
              <a:rPr lang="en-US" altLang="en-US" smtClean="0"/>
              <a:pPr/>
              <a:t>86</a:t>
            </a:fld>
            <a:endParaRPr lang="en-US" altLang="en-US"/>
          </a:p>
        </p:txBody>
      </p:sp>
      <p:grpSp>
        <p:nvGrpSpPr>
          <p:cNvPr id="3" name="Group 2">
            <a:extLst>
              <a:ext uri="{FF2B5EF4-FFF2-40B4-BE49-F238E27FC236}">
                <a16:creationId xmlns:a16="http://schemas.microsoft.com/office/drawing/2014/main" id="{048C6756-0B39-464D-9930-D23665DAF87A}"/>
              </a:ext>
            </a:extLst>
          </p:cNvPr>
          <p:cNvGrpSpPr>
            <a:grpSpLocks/>
          </p:cNvGrpSpPr>
          <p:nvPr/>
        </p:nvGrpSpPr>
        <p:grpSpPr bwMode="auto">
          <a:xfrm>
            <a:off x="901700" y="1216025"/>
            <a:ext cx="3344863" cy="1362075"/>
            <a:chOff x="901086" y="1216025"/>
            <a:chExt cx="3344863" cy="1362075"/>
          </a:xfrm>
        </p:grpSpPr>
        <p:sp>
          <p:nvSpPr>
            <p:cNvPr id="4" name="TextBox 3">
              <a:extLst>
                <a:ext uri="{FF2B5EF4-FFF2-40B4-BE49-F238E27FC236}">
                  <a16:creationId xmlns:a16="http://schemas.microsoft.com/office/drawing/2014/main" id="{466BF9D2-D284-4EF9-B600-A4D47F0421CD}"/>
                </a:ext>
              </a:extLst>
            </p:cNvPr>
            <p:cNvSpPr txBox="1"/>
            <p:nvPr/>
          </p:nvSpPr>
          <p:spPr>
            <a:xfrm>
              <a:off x="901086" y="1562100"/>
              <a:ext cx="3344863" cy="1016000"/>
            </a:xfrm>
            <a:prstGeom prst="rect">
              <a:avLst/>
            </a:prstGeom>
            <a:solidFill>
              <a:schemeClr val="bg1">
                <a:lumMod val="95000"/>
              </a:schemeClr>
            </a:solidFill>
          </p:spPr>
          <p:txBody>
            <a:bodyPr/>
            <a:lstStyle/>
            <a:p>
              <a:pPr marL="171450" indent="-171450" eaLnBrk="1" fontAlgn="auto" hangingPunct="1">
                <a:spcBef>
                  <a:spcPts val="0"/>
                </a:spcBef>
                <a:spcAft>
                  <a:spcPts val="600"/>
                </a:spcAft>
                <a:buClr>
                  <a:srgbClr val="FF8700"/>
                </a:buClr>
                <a:buSzPct val="80000"/>
                <a:buFont typeface="Century Gothic" panose="020B0502020202020204" pitchFamily="34" charset="0"/>
                <a:buChar char="►"/>
                <a:defRPr/>
              </a:pPr>
              <a:r>
                <a:rPr lang="en-US" sz="1100" b="1" kern="0" dirty="0">
                  <a:latin typeface="Century Gothic" panose="020B0502020202020204" pitchFamily="34" charset="0"/>
                  <a:ea typeface="Arial"/>
                  <a:cs typeface="Arial"/>
                  <a:sym typeface="Arial"/>
                </a:rPr>
                <a:t>This is a structured approach to analysing the external macro-environment that affects all firms</a:t>
              </a:r>
            </a:p>
            <a:p>
              <a:pPr marL="171450" indent="-171450" eaLnBrk="1" fontAlgn="auto" hangingPunct="1">
                <a:spcBef>
                  <a:spcPts val="0"/>
                </a:spcBef>
                <a:spcAft>
                  <a:spcPts val="600"/>
                </a:spcAft>
                <a:buClr>
                  <a:srgbClr val="FF8700"/>
                </a:buClr>
                <a:buSzPct val="80000"/>
                <a:buFont typeface="Century Gothic" panose="020B0502020202020204" pitchFamily="34" charset="0"/>
                <a:buChar char="►"/>
                <a:defRPr/>
              </a:pPr>
              <a:r>
                <a:rPr lang="en-US" sz="1100" b="1" kern="0" dirty="0">
                  <a:latin typeface="Century Gothic" panose="020B0502020202020204" pitchFamily="34" charset="0"/>
                  <a:ea typeface="Arial"/>
                  <a:cs typeface="Arial"/>
                  <a:sym typeface="Arial"/>
                </a:rPr>
                <a:t>Many of these external factors are usually beyond the firm’s control</a:t>
              </a:r>
            </a:p>
          </p:txBody>
        </p:sp>
        <p:sp>
          <p:nvSpPr>
            <p:cNvPr id="178181" name="TextBox 4">
              <a:extLst>
                <a:ext uri="{FF2B5EF4-FFF2-40B4-BE49-F238E27FC236}">
                  <a16:creationId xmlns:a16="http://schemas.microsoft.com/office/drawing/2014/main" id="{D0294A98-9725-4DC5-9CBB-51BFE2A8AC5E}"/>
                </a:ext>
              </a:extLst>
            </p:cNvPr>
            <p:cNvSpPr txBox="1">
              <a:spLocks noChangeArrowheads="1"/>
            </p:cNvSpPr>
            <p:nvPr/>
          </p:nvSpPr>
          <p:spPr bwMode="auto">
            <a:xfrm>
              <a:off x="901086" y="1216025"/>
              <a:ext cx="3344863" cy="338138"/>
            </a:xfrm>
            <a:prstGeom prst="rect">
              <a:avLst/>
            </a:prstGeom>
            <a:solidFill>
              <a:srgbClr val="DB5757"/>
            </a:solidFill>
            <a:ln>
              <a:noFill/>
            </a:ln>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PEST Analysis</a:t>
              </a:r>
            </a:p>
          </p:txBody>
        </p:sp>
      </p:grpSp>
      <p:grpSp>
        <p:nvGrpSpPr>
          <p:cNvPr id="5" name="Group 4">
            <a:extLst>
              <a:ext uri="{FF2B5EF4-FFF2-40B4-BE49-F238E27FC236}">
                <a16:creationId xmlns:a16="http://schemas.microsoft.com/office/drawing/2014/main" id="{8515BE5C-2217-4893-8003-A3FF66689F8A}"/>
              </a:ext>
            </a:extLst>
          </p:cNvPr>
          <p:cNvGrpSpPr>
            <a:grpSpLocks/>
          </p:cNvGrpSpPr>
          <p:nvPr/>
        </p:nvGrpSpPr>
        <p:grpSpPr bwMode="auto">
          <a:xfrm>
            <a:off x="4897438" y="1216025"/>
            <a:ext cx="3344862" cy="1362075"/>
            <a:chOff x="4898051" y="1216025"/>
            <a:chExt cx="3344863" cy="1362075"/>
          </a:xfrm>
        </p:grpSpPr>
        <p:sp>
          <p:nvSpPr>
            <p:cNvPr id="6" name="TextBox 5">
              <a:extLst>
                <a:ext uri="{FF2B5EF4-FFF2-40B4-BE49-F238E27FC236}">
                  <a16:creationId xmlns:a16="http://schemas.microsoft.com/office/drawing/2014/main" id="{EDA4FB9F-33A9-4D94-BCE4-AA00E178BAA6}"/>
                </a:ext>
              </a:extLst>
            </p:cNvPr>
            <p:cNvSpPr txBox="1"/>
            <p:nvPr/>
          </p:nvSpPr>
          <p:spPr>
            <a:xfrm>
              <a:off x="4898051" y="1562100"/>
              <a:ext cx="3344863" cy="1016000"/>
            </a:xfrm>
            <a:prstGeom prst="rect">
              <a:avLst/>
            </a:prstGeom>
            <a:solidFill>
              <a:schemeClr val="bg1">
                <a:lumMod val="95000"/>
              </a:schemeClr>
            </a:solidFill>
          </p:spPr>
          <p:txBody>
            <a:bodyPr>
              <a:spAutoFit/>
            </a:bodyPr>
            <a:lstStyle/>
            <a:p>
              <a:pPr marL="171450" indent="-171450" eaLnBrk="1" fontAlgn="auto" hangingPunct="1">
                <a:spcBef>
                  <a:spcPts val="0"/>
                </a:spcBef>
                <a:spcAft>
                  <a:spcPts val="600"/>
                </a:spcAft>
                <a:buClr>
                  <a:srgbClr val="FF8700"/>
                </a:buClr>
                <a:buSzPct val="80000"/>
                <a:buFont typeface="Century Gothic" panose="020B0502020202020204" pitchFamily="34" charset="0"/>
                <a:buChar char="►"/>
                <a:defRPr/>
              </a:pPr>
              <a:r>
                <a:rPr lang="en-US" sz="1100" b="1" kern="0" dirty="0">
                  <a:latin typeface="Century Gothic" panose="020B0502020202020204" pitchFamily="34" charset="0"/>
                  <a:ea typeface="Arial"/>
                  <a:cs typeface="Arial"/>
                  <a:sym typeface="Arial"/>
                </a:rPr>
                <a:t>Porter’s Five Forces is named after Harvard Business School Professor Michael E. Porter. </a:t>
              </a:r>
            </a:p>
            <a:p>
              <a:pPr marL="171450" indent="-171450" eaLnBrk="1" fontAlgn="auto" hangingPunct="1">
                <a:spcBef>
                  <a:spcPts val="0"/>
                </a:spcBef>
                <a:spcAft>
                  <a:spcPts val="600"/>
                </a:spcAft>
                <a:buClr>
                  <a:srgbClr val="FF8700"/>
                </a:buClr>
                <a:buSzPct val="80000"/>
                <a:buFont typeface="Century Gothic" panose="020B0502020202020204" pitchFamily="34" charset="0"/>
                <a:buChar char="►"/>
                <a:defRPr/>
              </a:pPr>
              <a:r>
                <a:rPr lang="en-US" sz="1100" b="1" kern="0" dirty="0">
                  <a:latin typeface="Century Gothic" panose="020B0502020202020204" pitchFamily="34" charset="0"/>
                  <a:ea typeface="Arial"/>
                  <a:cs typeface="Arial"/>
                  <a:sym typeface="Arial"/>
                </a:rPr>
                <a:t>This model takes into account the five market forces that play out in any given company or industry.</a:t>
              </a:r>
            </a:p>
          </p:txBody>
        </p:sp>
        <p:sp>
          <p:nvSpPr>
            <p:cNvPr id="178183" name="TextBox 6">
              <a:extLst>
                <a:ext uri="{FF2B5EF4-FFF2-40B4-BE49-F238E27FC236}">
                  <a16:creationId xmlns:a16="http://schemas.microsoft.com/office/drawing/2014/main" id="{3E6DF61E-CAE1-40C1-96F1-46C6E59C8365}"/>
                </a:ext>
              </a:extLst>
            </p:cNvPr>
            <p:cNvSpPr txBox="1">
              <a:spLocks noChangeArrowheads="1"/>
            </p:cNvSpPr>
            <p:nvPr/>
          </p:nvSpPr>
          <p:spPr bwMode="auto">
            <a:xfrm>
              <a:off x="4898051" y="1216025"/>
              <a:ext cx="3344863" cy="338138"/>
            </a:xfrm>
            <a:prstGeom prst="rect">
              <a:avLst/>
            </a:prstGeom>
            <a:solidFill>
              <a:srgbClr val="DB5757"/>
            </a:solidFill>
            <a:ln>
              <a:noFill/>
            </a:ln>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Porter’s Five Forces</a:t>
              </a:r>
            </a:p>
          </p:txBody>
        </p:sp>
      </p:grpSp>
      <p:grpSp>
        <p:nvGrpSpPr>
          <p:cNvPr id="7" name="Group 6">
            <a:extLst>
              <a:ext uri="{FF2B5EF4-FFF2-40B4-BE49-F238E27FC236}">
                <a16:creationId xmlns:a16="http://schemas.microsoft.com/office/drawing/2014/main" id="{6FAB6E6E-B6E8-45D7-8219-FB641EB40CF3}"/>
              </a:ext>
            </a:extLst>
          </p:cNvPr>
          <p:cNvGrpSpPr>
            <a:grpSpLocks/>
          </p:cNvGrpSpPr>
          <p:nvPr/>
        </p:nvGrpSpPr>
        <p:grpSpPr bwMode="auto">
          <a:xfrm>
            <a:off x="4897438" y="2776538"/>
            <a:ext cx="3344862" cy="1946275"/>
            <a:chOff x="4898051" y="2776538"/>
            <a:chExt cx="3344863" cy="1946275"/>
          </a:xfrm>
        </p:grpSpPr>
        <p:sp>
          <p:nvSpPr>
            <p:cNvPr id="8" name="TextBox 7">
              <a:extLst>
                <a:ext uri="{FF2B5EF4-FFF2-40B4-BE49-F238E27FC236}">
                  <a16:creationId xmlns:a16="http://schemas.microsoft.com/office/drawing/2014/main" id="{BF04EB99-9248-4482-B852-EC5B2D8AD5F1}"/>
                </a:ext>
              </a:extLst>
            </p:cNvPr>
            <p:cNvSpPr txBox="1"/>
            <p:nvPr/>
          </p:nvSpPr>
          <p:spPr>
            <a:xfrm>
              <a:off x="4898051" y="3122613"/>
              <a:ext cx="3344863" cy="1600200"/>
            </a:xfrm>
            <a:prstGeom prst="rect">
              <a:avLst/>
            </a:prstGeom>
            <a:solidFill>
              <a:schemeClr val="bg1">
                <a:lumMod val="95000"/>
              </a:schemeClr>
            </a:solidFill>
          </p:spPr>
          <p:txBody>
            <a:bodyPr>
              <a:spAutoFit/>
            </a:bodyPr>
            <a:lstStyle/>
            <a:p>
              <a:pPr marL="171450" indent="-171450" eaLnBrk="1" fontAlgn="auto" hangingPunct="1">
                <a:spcBef>
                  <a:spcPts val="0"/>
                </a:spcBef>
                <a:spcAft>
                  <a:spcPts val="600"/>
                </a:spcAft>
                <a:buClr>
                  <a:srgbClr val="FF8700"/>
                </a:buClr>
                <a:buSzPct val="80000"/>
                <a:buFont typeface="Century Gothic" panose="020B0502020202020204" pitchFamily="34" charset="0"/>
                <a:buChar char="►"/>
                <a:defRPr/>
              </a:pPr>
              <a:r>
                <a:rPr lang="en-US" sz="1100" b="1" kern="0" dirty="0">
                  <a:latin typeface="Century Gothic" panose="020B0502020202020204" pitchFamily="34" charset="0"/>
                  <a:ea typeface="Arial"/>
                  <a:cs typeface="Arial"/>
                  <a:sym typeface="Arial"/>
                </a:rPr>
                <a:t>It can be a useful tool in conducting situation analysis</a:t>
              </a:r>
            </a:p>
            <a:p>
              <a:pPr marL="171450" indent="-171450" eaLnBrk="1" fontAlgn="auto" hangingPunct="1">
                <a:spcBef>
                  <a:spcPts val="0"/>
                </a:spcBef>
                <a:spcAft>
                  <a:spcPts val="600"/>
                </a:spcAft>
                <a:buClr>
                  <a:srgbClr val="FF8700"/>
                </a:buClr>
                <a:buSzPct val="80000"/>
                <a:buFont typeface="Century Gothic" panose="020B0502020202020204" pitchFamily="34" charset="0"/>
                <a:buChar char="►"/>
                <a:defRPr/>
              </a:pPr>
              <a:r>
                <a:rPr lang="en-US" sz="1100" b="1" kern="0" dirty="0">
                  <a:latin typeface="Century Gothic" panose="020B0502020202020204" pitchFamily="34" charset="0"/>
                  <a:ea typeface="Arial"/>
                  <a:cs typeface="Arial"/>
                  <a:sym typeface="Arial"/>
                </a:rPr>
                <a:t>The internal environment is covered in terms of the strengths and weaknesses of a company</a:t>
              </a:r>
            </a:p>
            <a:p>
              <a:pPr marL="171450" indent="-171450" eaLnBrk="1" fontAlgn="auto" hangingPunct="1">
                <a:spcBef>
                  <a:spcPts val="0"/>
                </a:spcBef>
                <a:spcAft>
                  <a:spcPts val="600"/>
                </a:spcAft>
                <a:buClr>
                  <a:srgbClr val="FF8700"/>
                </a:buClr>
                <a:buSzPct val="80000"/>
                <a:buFont typeface="Century Gothic" panose="020B0502020202020204" pitchFamily="34" charset="0"/>
                <a:buChar char="►"/>
                <a:defRPr/>
              </a:pPr>
              <a:r>
                <a:rPr lang="en-US" sz="1100" b="1" kern="0" dirty="0">
                  <a:latin typeface="Century Gothic" panose="020B0502020202020204" pitchFamily="34" charset="0"/>
                  <a:ea typeface="Arial"/>
                  <a:cs typeface="Arial"/>
                  <a:sym typeface="Arial"/>
                </a:rPr>
                <a:t>The external environment is covered in terms of opportunities and threats within the market</a:t>
              </a:r>
            </a:p>
          </p:txBody>
        </p:sp>
        <p:sp>
          <p:nvSpPr>
            <p:cNvPr id="178185" name="TextBox 8">
              <a:extLst>
                <a:ext uri="{FF2B5EF4-FFF2-40B4-BE49-F238E27FC236}">
                  <a16:creationId xmlns:a16="http://schemas.microsoft.com/office/drawing/2014/main" id="{2205D294-F751-4853-B8F7-899CA0B88E0E}"/>
                </a:ext>
              </a:extLst>
            </p:cNvPr>
            <p:cNvSpPr txBox="1">
              <a:spLocks noChangeArrowheads="1"/>
            </p:cNvSpPr>
            <p:nvPr/>
          </p:nvSpPr>
          <p:spPr bwMode="auto">
            <a:xfrm>
              <a:off x="4898051" y="2776538"/>
              <a:ext cx="3344863" cy="338137"/>
            </a:xfrm>
            <a:prstGeom prst="rect">
              <a:avLst/>
            </a:prstGeom>
            <a:solidFill>
              <a:srgbClr val="DB5757"/>
            </a:solidFill>
            <a:ln>
              <a:noFill/>
            </a:ln>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SWOT Analysis</a:t>
              </a:r>
            </a:p>
          </p:txBody>
        </p:sp>
      </p:grpSp>
      <p:grpSp>
        <p:nvGrpSpPr>
          <p:cNvPr id="9" name="Group 8">
            <a:extLst>
              <a:ext uri="{FF2B5EF4-FFF2-40B4-BE49-F238E27FC236}">
                <a16:creationId xmlns:a16="http://schemas.microsoft.com/office/drawing/2014/main" id="{DC328167-5E37-4146-A390-1197AF281CFF}"/>
              </a:ext>
            </a:extLst>
          </p:cNvPr>
          <p:cNvGrpSpPr>
            <a:grpSpLocks/>
          </p:cNvGrpSpPr>
          <p:nvPr/>
        </p:nvGrpSpPr>
        <p:grpSpPr bwMode="auto">
          <a:xfrm>
            <a:off x="901700" y="2782888"/>
            <a:ext cx="3344863" cy="1854200"/>
            <a:chOff x="901086" y="2782888"/>
            <a:chExt cx="3344863" cy="1854200"/>
          </a:xfrm>
        </p:grpSpPr>
        <p:sp>
          <p:nvSpPr>
            <p:cNvPr id="10" name="TextBox 9">
              <a:extLst>
                <a:ext uri="{FF2B5EF4-FFF2-40B4-BE49-F238E27FC236}">
                  <a16:creationId xmlns:a16="http://schemas.microsoft.com/office/drawing/2014/main" id="{3CF5E71D-271B-49BE-B37A-E8FE9297A6FD}"/>
                </a:ext>
              </a:extLst>
            </p:cNvPr>
            <p:cNvSpPr txBox="1"/>
            <p:nvPr/>
          </p:nvSpPr>
          <p:spPr>
            <a:xfrm>
              <a:off x="901086" y="3128963"/>
              <a:ext cx="3344863" cy="1508125"/>
            </a:xfrm>
            <a:prstGeom prst="rect">
              <a:avLst/>
            </a:prstGeom>
            <a:solidFill>
              <a:schemeClr val="bg1">
                <a:lumMod val="95000"/>
              </a:schemeClr>
            </a:solidFill>
          </p:spPr>
          <p:txBody>
            <a:bodyPr>
              <a:spAutoFit/>
            </a:bodyPr>
            <a:lstStyle/>
            <a:p>
              <a:pPr marL="171450" indent="-171450" eaLnBrk="1" fontAlgn="auto" hangingPunct="1">
                <a:spcBef>
                  <a:spcPts val="0"/>
                </a:spcBef>
                <a:spcAft>
                  <a:spcPts val="600"/>
                </a:spcAft>
                <a:buClr>
                  <a:srgbClr val="FF8700"/>
                </a:buClr>
                <a:buSzPct val="80000"/>
                <a:buFont typeface="Century Gothic" panose="020B0502020202020204" pitchFamily="34" charset="0"/>
                <a:buChar char="►"/>
                <a:defRPr/>
              </a:pPr>
              <a:r>
                <a:rPr lang="en-US" sz="1100" b="1" kern="0" dirty="0">
                  <a:latin typeface="Century Gothic" panose="020B0502020202020204" pitchFamily="34" charset="0"/>
                  <a:ea typeface="Arial"/>
                  <a:cs typeface="Arial"/>
                  <a:sym typeface="Arial"/>
                </a:rPr>
                <a:t>Is best for making quick and simple financial decisions</a:t>
              </a:r>
            </a:p>
            <a:p>
              <a:pPr marL="171450" indent="-171450" eaLnBrk="1" fontAlgn="auto" hangingPunct="1">
                <a:spcBef>
                  <a:spcPts val="0"/>
                </a:spcBef>
                <a:spcAft>
                  <a:spcPts val="600"/>
                </a:spcAft>
                <a:buClr>
                  <a:srgbClr val="FF8700"/>
                </a:buClr>
                <a:buSzPct val="80000"/>
                <a:buFont typeface="Century Gothic" panose="020B0502020202020204" pitchFamily="34" charset="0"/>
                <a:buChar char="►"/>
                <a:defRPr/>
              </a:pPr>
              <a:r>
                <a:rPr lang="en-US" sz="1100" b="1" kern="0" dirty="0">
                  <a:latin typeface="Century Gothic" panose="020B0502020202020204" pitchFamily="34" charset="0"/>
                  <a:ea typeface="Arial"/>
                  <a:cs typeface="Arial"/>
                  <a:sym typeface="Arial"/>
                </a:rPr>
                <a:t>Useful for deciding whether to pursue a project</a:t>
              </a:r>
            </a:p>
            <a:p>
              <a:pPr marL="171450" indent="-171450" eaLnBrk="1" fontAlgn="auto" hangingPunct="1">
                <a:spcBef>
                  <a:spcPts val="0"/>
                </a:spcBef>
                <a:spcAft>
                  <a:spcPts val="600"/>
                </a:spcAft>
                <a:buClr>
                  <a:srgbClr val="FF8700"/>
                </a:buClr>
                <a:buSzPct val="80000"/>
                <a:buFont typeface="Century Gothic" panose="020B0502020202020204" pitchFamily="34" charset="0"/>
                <a:buChar char="►"/>
                <a:defRPr/>
              </a:pPr>
              <a:r>
                <a:rPr lang="en-US" sz="1100" b="1" kern="0" dirty="0">
                  <a:latin typeface="Century Gothic" panose="020B0502020202020204" pitchFamily="34" charset="0"/>
                  <a:ea typeface="Arial"/>
                  <a:cs typeface="Arial"/>
                  <a:sym typeface="Arial"/>
                </a:rPr>
                <a:t>The concept was first introduced in 1930’s by Jules Dupuit, a French Engineer</a:t>
              </a:r>
            </a:p>
            <a:p>
              <a:pPr marL="171450" indent="-171450" eaLnBrk="1" fontAlgn="auto" hangingPunct="1">
                <a:spcBef>
                  <a:spcPts val="0"/>
                </a:spcBef>
                <a:spcAft>
                  <a:spcPts val="600"/>
                </a:spcAft>
                <a:buClr>
                  <a:srgbClr val="FF8700"/>
                </a:buClr>
                <a:buSzPct val="80000"/>
                <a:buFont typeface="Century Gothic" panose="020B0502020202020204" pitchFamily="34" charset="0"/>
                <a:buChar char="►"/>
                <a:defRPr/>
              </a:pPr>
              <a:r>
                <a:rPr lang="en-US" sz="1100" b="1" kern="0" dirty="0">
                  <a:latin typeface="Century Gothic" panose="020B0502020202020204" pitchFamily="34" charset="0"/>
                  <a:ea typeface="Arial"/>
                  <a:cs typeface="Arial"/>
                  <a:sym typeface="Arial"/>
                </a:rPr>
                <a:t>It can be used in a variety of situations</a:t>
              </a:r>
            </a:p>
          </p:txBody>
        </p:sp>
        <p:sp>
          <p:nvSpPr>
            <p:cNvPr id="178187" name="TextBox 10">
              <a:extLst>
                <a:ext uri="{FF2B5EF4-FFF2-40B4-BE49-F238E27FC236}">
                  <a16:creationId xmlns:a16="http://schemas.microsoft.com/office/drawing/2014/main" id="{77CE8BFD-7C5B-4EDD-9621-6146ABE72D23}"/>
                </a:ext>
              </a:extLst>
            </p:cNvPr>
            <p:cNvSpPr txBox="1">
              <a:spLocks noChangeArrowheads="1"/>
            </p:cNvSpPr>
            <p:nvPr/>
          </p:nvSpPr>
          <p:spPr bwMode="auto">
            <a:xfrm>
              <a:off x="901086" y="2782888"/>
              <a:ext cx="3344863" cy="339725"/>
            </a:xfrm>
            <a:prstGeom prst="rect">
              <a:avLst/>
            </a:prstGeom>
            <a:solidFill>
              <a:srgbClr val="DB5757"/>
            </a:solidFill>
            <a:ln>
              <a:noFill/>
            </a:ln>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Cost-Benefit Analysis</a:t>
              </a: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Slide Number Placeholder 1">
            <a:extLst>
              <a:ext uri="{FF2B5EF4-FFF2-40B4-BE49-F238E27FC236}">
                <a16:creationId xmlns:a16="http://schemas.microsoft.com/office/drawing/2014/main" id="{C466C86E-E015-4C0C-ADD4-325D74F086F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095034E-B79C-460B-81C3-00436F2F8A06}" type="slidenum">
              <a:rPr lang="en-US" altLang="en-US" smtClean="0"/>
              <a:pPr/>
              <a:t>87</a:t>
            </a:fld>
            <a:endParaRPr lang="en-US" altLang="en-US"/>
          </a:p>
        </p:txBody>
      </p:sp>
      <p:sp>
        <p:nvSpPr>
          <p:cNvPr id="189444" name="Shape 146">
            <a:extLst>
              <a:ext uri="{FF2B5EF4-FFF2-40B4-BE49-F238E27FC236}">
                <a16:creationId xmlns:a16="http://schemas.microsoft.com/office/drawing/2014/main" id="{5088F602-3A41-44EC-978E-D30EED8C62C6}"/>
              </a:ext>
            </a:extLst>
          </p:cNvPr>
          <p:cNvSpPr txBox="1">
            <a:spLocks/>
          </p:cNvSpPr>
          <p:nvPr/>
        </p:nvSpPr>
        <p:spPr bwMode="auto">
          <a:xfrm>
            <a:off x="1060450" y="2963863"/>
            <a:ext cx="59563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2400"/>
              <a:buFont typeface="Dosis" panose="020B0604020202020204" charset="0"/>
              <a:buNone/>
            </a:pPr>
            <a:r>
              <a:rPr lang="en-US" altLang="en-US" sz="3200">
                <a:solidFill>
                  <a:srgbClr val="C32929"/>
                </a:solidFill>
                <a:latin typeface="Verdana" panose="020B0604030504040204" pitchFamily="34" charset="0"/>
                <a:sym typeface="Dosis" panose="020B0604020202020204" charset="0"/>
              </a:rPr>
              <a:t>Let’s look at each of these tools in greater detail…</a:t>
            </a:r>
          </a:p>
        </p:txBody>
      </p:sp>
    </p:spTree>
  </p:cSld>
  <p:clrMapOvr>
    <a:masterClrMapping/>
  </p:clrMapOvr>
  <p:transition spd="slow">
    <p:push dir="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Shape 146">
            <a:extLst>
              <a:ext uri="{FF2B5EF4-FFF2-40B4-BE49-F238E27FC236}">
                <a16:creationId xmlns:a16="http://schemas.microsoft.com/office/drawing/2014/main" id="{201E108B-0724-4A43-B0DC-019F92C43791}"/>
              </a:ext>
            </a:extLst>
          </p:cNvPr>
          <p:cNvSpPr txBox="1">
            <a:spLocks noGrp="1"/>
          </p:cNvSpPr>
          <p:nvPr>
            <p:ph type="ctrTitle" idx="4294967295"/>
          </p:nvPr>
        </p:nvSpPr>
        <p:spPr>
          <a:xfrm>
            <a:off x="0" y="0"/>
            <a:ext cx="7367588" cy="1160463"/>
          </a:xfrm>
        </p:spPr>
        <p:txBody>
          <a:bodyPr/>
          <a:lstStyle/>
          <a:p>
            <a:pPr algn="ctr" eaLnBrk="1" hangingPunct="1">
              <a:buClr>
                <a:srgbClr val="FFFFFF"/>
              </a:buClr>
              <a:buSzPts val="2400"/>
              <a:buFont typeface="Dosis" charset="0"/>
              <a:buNone/>
              <a:defRPr/>
            </a:pPr>
            <a:r>
              <a:rPr lang="en-US" altLang="en-US" sz="4800" b="1" dirty="0">
                <a:solidFill>
                  <a:srgbClr val="C32929"/>
                </a:solidFill>
                <a:effectLst>
                  <a:outerShdw blurRad="38100" dist="38100" dir="2700000" algn="tl">
                    <a:srgbClr val="000000">
                      <a:alpha val="43137"/>
                    </a:srgbClr>
                  </a:outerShdw>
                </a:effectLst>
                <a:latin typeface="Verdana" panose="020B0604030504040204" pitchFamily="34" charset="0"/>
                <a:cs typeface="Arial" panose="020B0604020202020204" pitchFamily="34" charset="0"/>
                <a:sym typeface="Dosis" charset="0"/>
              </a:rPr>
              <a:t>Case Study</a:t>
            </a:r>
          </a:p>
        </p:txBody>
      </p:sp>
      <p:grpSp>
        <p:nvGrpSpPr>
          <p:cNvPr id="2" name="Group 1">
            <a:extLst>
              <a:ext uri="{FF2B5EF4-FFF2-40B4-BE49-F238E27FC236}">
                <a16:creationId xmlns:a16="http://schemas.microsoft.com/office/drawing/2014/main" id="{A4CB9A73-CA15-49FB-B77F-6DF1E1F8AC7E}"/>
              </a:ext>
            </a:extLst>
          </p:cNvPr>
          <p:cNvGrpSpPr>
            <a:grpSpLocks/>
          </p:cNvGrpSpPr>
          <p:nvPr/>
        </p:nvGrpSpPr>
        <p:grpSpPr bwMode="auto">
          <a:xfrm>
            <a:off x="315913" y="1150938"/>
            <a:ext cx="8512175" cy="3549650"/>
            <a:chOff x="254525" y="1151444"/>
            <a:chExt cx="8512402" cy="3549192"/>
          </a:xfrm>
        </p:grpSpPr>
        <p:pic>
          <p:nvPicPr>
            <p:cNvPr id="194564" name="Picture 3">
              <a:extLst>
                <a:ext uri="{FF2B5EF4-FFF2-40B4-BE49-F238E27FC236}">
                  <a16:creationId xmlns:a16="http://schemas.microsoft.com/office/drawing/2014/main" id="{3FB27C74-CC4D-407F-AB63-7DDD8789C4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525" y="1272596"/>
              <a:ext cx="2564090" cy="104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5" name="Picture 6" descr="Hindustan Motors suspends production of India's once iconic Ambassador car">
              <a:extLst>
                <a:ext uri="{FF2B5EF4-FFF2-40B4-BE49-F238E27FC236}">
                  <a16:creationId xmlns:a16="http://schemas.microsoft.com/office/drawing/2014/main" id="{AC24355A-2A74-4E14-8F61-DA3DE9B3C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770" y="1151444"/>
              <a:ext cx="2130458" cy="142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6" name="Picture 8" descr="HONDA KINETIC - YouTube">
              <a:extLst>
                <a:ext uri="{FF2B5EF4-FFF2-40B4-BE49-F238E27FC236}">
                  <a16:creationId xmlns:a16="http://schemas.microsoft.com/office/drawing/2014/main" id="{59828E23-496C-4B6B-8FE0-FAE9232E7F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300" r="13300"/>
            <a:stretch>
              <a:fillRect/>
            </a:stretch>
          </p:blipFill>
          <p:spPr bwMode="auto">
            <a:xfrm>
              <a:off x="6721311" y="1151444"/>
              <a:ext cx="1464821" cy="149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7" name="Picture 10" descr="Satyam scam: Raju gets 7 years in jail | Indiablooms - First Portal on  Digital News Management">
              <a:extLst>
                <a:ext uri="{FF2B5EF4-FFF2-40B4-BE49-F238E27FC236}">
                  <a16:creationId xmlns:a16="http://schemas.microsoft.com/office/drawing/2014/main" id="{10DFCDD8-4130-41B7-8E0B-95E91D9A2D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73" y="2826276"/>
              <a:ext cx="2130456" cy="142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8" name="Picture 12" descr="Cafe Coffee Day pull down its shutters of 280 outlets">
              <a:extLst>
                <a:ext uri="{FF2B5EF4-FFF2-40B4-BE49-F238E27FC236}">
                  <a16:creationId xmlns:a16="http://schemas.microsoft.com/office/drawing/2014/main" id="{58E8D706-FD41-487A-B822-3664CAA5C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4599" y="2802314"/>
              <a:ext cx="3374796" cy="189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9" name="Picture 14" descr="Vijay Mallya row: Politicians 'ignoring' our plight, says former Kingfisher  Airlines employees">
              <a:extLst>
                <a:ext uri="{FF2B5EF4-FFF2-40B4-BE49-F238E27FC236}">
                  <a16:creationId xmlns:a16="http://schemas.microsoft.com/office/drawing/2014/main" id="{49755F90-BDDA-4025-A58A-E9397EC848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3347" y="3029932"/>
              <a:ext cx="2243580" cy="126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Shape 244">
            <a:extLst>
              <a:ext uri="{FF2B5EF4-FFF2-40B4-BE49-F238E27FC236}">
                <a16:creationId xmlns:a16="http://schemas.microsoft.com/office/drawing/2014/main" id="{0FCA7537-B012-43BA-A438-BE34E17FDD42}"/>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US" altLang="en-US" sz="2400" dirty="0">
                <a:cs typeface="Arial" panose="020B0604020202020204" pitchFamily="34" charset="0"/>
                <a:sym typeface="Dosis" panose="020B0604020202020204" charset="0"/>
              </a:rPr>
              <a:t>PEST Analysis</a:t>
            </a:r>
          </a:p>
        </p:txBody>
      </p:sp>
      <p:graphicFrame>
        <p:nvGraphicFramePr>
          <p:cNvPr id="10" name="Content Placeholder 3">
            <a:extLst>
              <a:ext uri="{FF2B5EF4-FFF2-40B4-BE49-F238E27FC236}">
                <a16:creationId xmlns:a16="http://schemas.microsoft.com/office/drawing/2014/main" id="{FAB20CEB-169B-4DFB-9A81-3A62F2F22D9B}"/>
              </a:ext>
            </a:extLst>
          </p:cNvPr>
          <p:cNvGraphicFramePr>
            <a:graphicFrameLocks/>
          </p:cNvGraphicFramePr>
          <p:nvPr/>
        </p:nvGraphicFramePr>
        <p:xfrm>
          <a:off x="1104900" y="1370013"/>
          <a:ext cx="7124700" cy="2849836"/>
        </p:xfrm>
        <a:graphic>
          <a:graphicData uri="http://schemas.openxmlformats.org/drawingml/2006/table">
            <a:tbl>
              <a:tblPr firstRow="1" bandRow="1">
                <a:tableStyleId>{5C22544A-7EE6-4342-B048-85BDC9FD1C3A}</a:tableStyleId>
              </a:tblPr>
              <a:tblGrid>
                <a:gridCol w="3673929">
                  <a:extLst>
                    <a:ext uri="{9D8B030D-6E8A-4147-A177-3AD203B41FA5}">
                      <a16:colId xmlns:a16="http://schemas.microsoft.com/office/drawing/2014/main" val="20000"/>
                    </a:ext>
                  </a:extLst>
                </a:gridCol>
                <a:gridCol w="3450771">
                  <a:extLst>
                    <a:ext uri="{9D8B030D-6E8A-4147-A177-3AD203B41FA5}">
                      <a16:colId xmlns:a16="http://schemas.microsoft.com/office/drawing/2014/main" val="20001"/>
                    </a:ext>
                  </a:extLst>
                </a:gridCol>
              </a:tblGrid>
              <a:tr h="1592404">
                <a:tc>
                  <a:txBody>
                    <a:bodyPr/>
                    <a:lstStyle/>
                    <a:p>
                      <a:r>
                        <a:rPr lang="en-IN" sz="1800" b="1" u="sng"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rPr>
                        <a:t>Political </a:t>
                      </a:r>
                      <a:endParaRPr lang="en-IN" sz="1100" b="1" u="sng"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endParaRPr>
                    </a:p>
                    <a:p>
                      <a:r>
                        <a:rPr lang="en-IN" sz="1200" b="1"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rPr>
                        <a:t>Political stability, pricing regulations, taxation-tax rates and tax incentives, minimum</a:t>
                      </a:r>
                      <a:r>
                        <a:rPr lang="en-IN" sz="1200" b="1" baseline="0"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rPr>
                        <a:t> wage and overtime, mandatory employee benefits, product labelling requirements, industrial safety regulations, favoured trading partners</a:t>
                      </a:r>
                      <a:endParaRPr lang="en-IN" sz="1200" b="1"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endParaRPr>
                    </a:p>
                    <a:p>
                      <a:endParaRPr lang="en-IN" sz="1100" b="1"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endParaRPr>
                    </a:p>
                    <a:p>
                      <a:endParaRPr lang="en-IN" sz="1100" b="1"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endParaRPr>
                    </a:p>
                  </a:txBody>
                  <a:tcPr marT="34279" marB="34279">
                    <a:solidFill>
                      <a:srgbClr val="DB5757"/>
                    </a:solidFill>
                  </a:tcPr>
                </a:tc>
                <a:tc>
                  <a:txBody>
                    <a:bodyPr/>
                    <a:lstStyle/>
                    <a:p>
                      <a:r>
                        <a:rPr lang="en-IN" sz="1800" b="1" u="sng"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rPr>
                        <a:t>Economical</a:t>
                      </a:r>
                      <a:endParaRPr lang="en-IN" sz="1100" b="1" u="sng"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endParaRPr>
                    </a:p>
                    <a:p>
                      <a:r>
                        <a:rPr lang="en-IN" sz="1200" b="1" u="none"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rPr>
                        <a:t>Type</a:t>
                      </a:r>
                      <a:r>
                        <a:rPr lang="en-IN" sz="1200" b="1" u="none" baseline="0"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rPr>
                        <a:t> of economic system in countries of operation, government intervention in free market, efficiency of financial markets, infrastructure quality, skill level of workforce, Labour costs, unemployment rate, inflation rate, interest rate</a:t>
                      </a:r>
                      <a:endParaRPr lang="en-IN" sz="1200" b="1" u="none" dirty="0">
                        <a:solidFill>
                          <a:schemeClr val="bg1"/>
                        </a:solidFill>
                        <a:effectLst>
                          <a:outerShdw blurRad="38100" dist="38100" dir="2700000" algn="tl">
                            <a:srgbClr val="000000">
                              <a:alpha val="43137"/>
                            </a:srgbClr>
                          </a:outerShdw>
                        </a:effectLst>
                        <a:latin typeface="Century Gothic" panose="020B0502020202020204" pitchFamily="34" charset="0"/>
                        <a:ea typeface="Roboto" charset="0"/>
                      </a:endParaRPr>
                    </a:p>
                  </a:txBody>
                  <a:tcPr marT="34279" marB="34279">
                    <a:solidFill>
                      <a:srgbClr val="DB5757"/>
                    </a:solidFill>
                  </a:tcPr>
                </a:tc>
                <a:extLst>
                  <a:ext uri="{0D108BD9-81ED-4DB2-BD59-A6C34878D82A}">
                    <a16:rowId xmlns:a16="http://schemas.microsoft.com/office/drawing/2014/main" val="10000"/>
                  </a:ext>
                </a:extLst>
              </a:tr>
              <a:tr h="1257158">
                <a:tc>
                  <a:txBody>
                    <a:bodyPr/>
                    <a:lstStyle/>
                    <a:p>
                      <a:r>
                        <a:rPr lang="en-IN" sz="1800" b="1" u="sng" strike="noStrike" dirty="0">
                          <a:effectLst>
                            <a:outerShdw blurRad="38100" dist="38100" dir="2700000" algn="tl">
                              <a:srgbClr val="000000">
                                <a:alpha val="43137"/>
                              </a:srgbClr>
                            </a:outerShdw>
                          </a:effectLst>
                          <a:latin typeface="Century Gothic" panose="020B0502020202020204" pitchFamily="34" charset="0"/>
                          <a:ea typeface="Roboto" charset="0"/>
                        </a:rPr>
                        <a:t>Social</a:t>
                      </a:r>
                      <a:endParaRPr lang="en-IN" sz="1100" b="1" u="sng" strike="noStrike" dirty="0">
                        <a:effectLst>
                          <a:outerShdw blurRad="38100" dist="38100" dir="2700000" algn="tl">
                            <a:srgbClr val="000000">
                              <a:alpha val="43137"/>
                            </a:srgbClr>
                          </a:outerShdw>
                        </a:effectLst>
                        <a:latin typeface="Century Gothic" panose="020B0502020202020204" pitchFamily="34" charset="0"/>
                        <a:ea typeface="Roboto" charset="0"/>
                      </a:endParaRPr>
                    </a:p>
                    <a:p>
                      <a:r>
                        <a:rPr lang="en-IN" sz="1200" b="1" u="none" strike="noStrike" dirty="0">
                          <a:effectLst>
                            <a:outerShdw blurRad="38100" dist="38100" dir="2700000" algn="tl">
                              <a:srgbClr val="000000">
                                <a:alpha val="43137"/>
                              </a:srgbClr>
                            </a:outerShdw>
                          </a:effectLst>
                          <a:latin typeface="Century Gothic" panose="020B0502020202020204" pitchFamily="34" charset="0"/>
                          <a:ea typeface="Roboto" charset="0"/>
                        </a:rPr>
                        <a:t>Demographics,</a:t>
                      </a:r>
                      <a:r>
                        <a:rPr lang="en-IN" sz="1200" b="1" u="none" strike="noStrike" baseline="0" dirty="0">
                          <a:effectLst>
                            <a:outerShdw blurRad="38100" dist="38100" dir="2700000" algn="tl">
                              <a:srgbClr val="000000">
                                <a:alpha val="43137"/>
                              </a:srgbClr>
                            </a:outerShdw>
                          </a:effectLst>
                          <a:latin typeface="Century Gothic" panose="020B0502020202020204" pitchFamily="34" charset="0"/>
                          <a:ea typeface="Roboto" charset="0"/>
                        </a:rPr>
                        <a:t> class structure, education, culture, leisure interests, entrepreneurial spirit, attitudes</a:t>
                      </a:r>
                      <a:endParaRPr lang="en-IN" sz="1200" b="1" u="none" strike="noStrike" dirty="0">
                        <a:effectLst>
                          <a:outerShdw blurRad="38100" dist="38100" dir="2700000" algn="tl">
                            <a:srgbClr val="000000">
                              <a:alpha val="43137"/>
                            </a:srgbClr>
                          </a:outerShdw>
                        </a:effectLst>
                        <a:latin typeface="Century Gothic" panose="020B0502020202020204" pitchFamily="34" charset="0"/>
                        <a:ea typeface="Roboto" charset="0"/>
                      </a:endParaRPr>
                    </a:p>
                    <a:p>
                      <a:endParaRPr lang="en-IN" sz="1100" b="1" dirty="0">
                        <a:effectLst>
                          <a:outerShdw blurRad="38100" dist="38100" dir="2700000" algn="tl">
                            <a:srgbClr val="000000">
                              <a:alpha val="43137"/>
                            </a:srgbClr>
                          </a:outerShdw>
                        </a:effectLst>
                        <a:latin typeface="Century Gothic" panose="020B0502020202020204" pitchFamily="34" charset="0"/>
                        <a:ea typeface="Roboto" charset="0"/>
                      </a:endParaRPr>
                    </a:p>
                    <a:p>
                      <a:endParaRPr lang="en-IN" sz="1100" b="1" dirty="0">
                        <a:effectLst>
                          <a:outerShdw blurRad="38100" dist="38100" dir="2700000" algn="tl">
                            <a:srgbClr val="000000">
                              <a:alpha val="43137"/>
                            </a:srgbClr>
                          </a:outerShdw>
                        </a:effectLst>
                        <a:latin typeface="Century Gothic" panose="020B0502020202020204" pitchFamily="34" charset="0"/>
                        <a:ea typeface="Roboto" charset="0"/>
                      </a:endParaRPr>
                    </a:p>
                  </a:txBody>
                  <a:tcPr marT="34279" marB="34279"/>
                </a:tc>
                <a:tc>
                  <a:txBody>
                    <a:bodyPr/>
                    <a:lstStyle/>
                    <a:p>
                      <a:r>
                        <a:rPr lang="en-IN" sz="1800" b="1" u="sng" dirty="0">
                          <a:effectLst>
                            <a:outerShdw blurRad="38100" dist="38100" dir="2700000" algn="tl">
                              <a:srgbClr val="000000">
                                <a:alpha val="43137"/>
                              </a:srgbClr>
                            </a:outerShdw>
                          </a:effectLst>
                          <a:latin typeface="Century Gothic" panose="020B0502020202020204" pitchFamily="34" charset="0"/>
                          <a:ea typeface="Roboto" charset="0"/>
                        </a:rPr>
                        <a:t>Technological</a:t>
                      </a:r>
                      <a:endParaRPr lang="en-IN" sz="1100" b="1" u="sng" dirty="0">
                        <a:effectLst>
                          <a:outerShdw blurRad="38100" dist="38100" dir="2700000" algn="tl">
                            <a:srgbClr val="000000">
                              <a:alpha val="43137"/>
                            </a:srgbClr>
                          </a:outerShdw>
                        </a:effectLst>
                        <a:latin typeface="Century Gothic" panose="020B0502020202020204" pitchFamily="34" charset="0"/>
                        <a:ea typeface="Roboto" charset="0"/>
                      </a:endParaRPr>
                    </a:p>
                    <a:p>
                      <a:r>
                        <a:rPr lang="en-IN" sz="1200" b="1" u="none" dirty="0">
                          <a:effectLst>
                            <a:outerShdw blurRad="38100" dist="38100" dir="2700000" algn="tl">
                              <a:srgbClr val="000000">
                                <a:alpha val="43137"/>
                              </a:srgbClr>
                            </a:outerShdw>
                          </a:effectLst>
                          <a:latin typeface="Century Gothic" panose="020B0502020202020204" pitchFamily="34" charset="0"/>
                          <a:ea typeface="Roboto" charset="0"/>
                        </a:rPr>
                        <a:t>Recent</a:t>
                      </a:r>
                      <a:r>
                        <a:rPr lang="en-IN" sz="1200" b="1" u="none" baseline="0" dirty="0">
                          <a:effectLst>
                            <a:outerShdw blurRad="38100" dist="38100" dir="2700000" algn="tl">
                              <a:srgbClr val="000000">
                                <a:alpha val="43137"/>
                              </a:srgbClr>
                            </a:outerShdw>
                          </a:effectLst>
                          <a:latin typeface="Century Gothic" panose="020B0502020202020204" pitchFamily="34" charset="0"/>
                          <a:ea typeface="Roboto" charset="0"/>
                        </a:rPr>
                        <a:t> technological developments, technology’s product impact on product offering, impact on cost structure and value chain structure, rate of technological diffusion</a:t>
                      </a:r>
                      <a:endParaRPr lang="en-IN" sz="1200" b="1" u="none" dirty="0">
                        <a:effectLst>
                          <a:outerShdw blurRad="38100" dist="38100" dir="2700000" algn="tl">
                            <a:srgbClr val="000000">
                              <a:alpha val="43137"/>
                            </a:srgbClr>
                          </a:outerShdw>
                        </a:effectLst>
                        <a:latin typeface="Century Gothic" panose="020B0502020202020204" pitchFamily="34" charset="0"/>
                        <a:ea typeface="Roboto" charset="0"/>
                      </a:endParaRPr>
                    </a:p>
                  </a:txBody>
                  <a:tcPr marT="34279" marB="34279"/>
                </a:tc>
                <a:extLst>
                  <a:ext uri="{0D108BD9-81ED-4DB2-BD59-A6C34878D82A}">
                    <a16:rowId xmlns:a16="http://schemas.microsoft.com/office/drawing/2014/main" val="10001"/>
                  </a:ext>
                </a:extLst>
              </a:tr>
            </a:tbl>
          </a:graphicData>
        </a:graphic>
      </p:graphicFrame>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E6792C4-0895-47E8-B174-95ABD23EB340}"/>
              </a:ext>
            </a:extLst>
          </p:cNvPr>
          <p:cNvSpPr txBox="1">
            <a:spLocks noGrp="1"/>
          </p:cNvSpPr>
          <p:nvPr>
            <p:ph type="title"/>
          </p:nvPr>
        </p:nvSpPr>
        <p:spPr/>
        <p:txBody>
          <a:bodyPr/>
          <a:lstStyle/>
          <a:p>
            <a:pPr eaLnBrk="1" hangingPunct="1">
              <a:spcBef>
                <a:spcPct val="0"/>
              </a:spcBef>
              <a:buClr>
                <a:srgbClr val="FFFFFF"/>
              </a:buClr>
              <a:buFont typeface="Dosis" panose="020B0604020202020204" charset="0"/>
              <a:buNone/>
            </a:pPr>
            <a:r>
              <a:rPr lang="en-IN" altLang="en-US" sz="2400">
                <a:solidFill>
                  <a:srgbClr val="FFFFFF"/>
                </a:solidFill>
                <a:cs typeface="Arial" panose="020B0604020202020204" pitchFamily="34" charset="0"/>
                <a:sym typeface="Dosis" panose="020B0604020202020204" charset="0"/>
              </a:rPr>
              <a:t>Example: HDFC Bank’s Digital Strategy</a:t>
            </a:r>
          </a:p>
        </p:txBody>
      </p:sp>
      <p:sp>
        <p:nvSpPr>
          <p:cNvPr id="34819" name="Slide Number Placeholder 2">
            <a:extLst>
              <a:ext uri="{FF2B5EF4-FFF2-40B4-BE49-F238E27FC236}">
                <a16:creationId xmlns:a16="http://schemas.microsoft.com/office/drawing/2014/main" id="{AD25B169-605F-422C-B276-57B7D01013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16DDFDE-433F-4A8B-83D2-0D68BF11AA5E}" type="slidenum">
              <a:rPr lang="en-US" altLang="en-US" smtClean="0"/>
              <a:pPr/>
              <a:t>9</a:t>
            </a:fld>
            <a:endParaRPr lang="en-US" altLang="en-US"/>
          </a:p>
        </p:txBody>
      </p:sp>
      <p:sp>
        <p:nvSpPr>
          <p:cNvPr id="4" name="Rectangle 3">
            <a:extLst>
              <a:ext uri="{FF2B5EF4-FFF2-40B4-BE49-F238E27FC236}">
                <a16:creationId xmlns:a16="http://schemas.microsoft.com/office/drawing/2014/main" id="{C852B6A0-FFA3-4CFC-8E48-FB18B239B816}"/>
              </a:ext>
            </a:extLst>
          </p:cNvPr>
          <p:cNvSpPr/>
          <p:nvPr/>
        </p:nvSpPr>
        <p:spPr>
          <a:xfrm>
            <a:off x="1104900" y="393405"/>
            <a:ext cx="4838700" cy="4343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IN" kern="0" dirty="0">
                <a:solidFill>
                  <a:schemeClr val="tx1"/>
                </a:solidFill>
                <a:latin typeface="Century Gothic" pitchFamily="34" charset="0"/>
                <a:sym typeface="Arial"/>
              </a:rPr>
              <a:t>HDFC Bank is giving shape to its digital vision in a number of ways. Consider the bank’s humanoid IRA (Intelligent Robotic Assistant) and the chat bot EVA (Electronic Virtual Assistant). While IRA can “guide” people at a branch to find the relevant counter for them, EVA can answer common queries of users who log on to the bank’s website.</a:t>
            </a:r>
          </a:p>
          <a:p>
            <a:pPr eaLnBrk="1" fontAlgn="auto" hangingPunct="1">
              <a:spcBef>
                <a:spcPts val="0"/>
              </a:spcBef>
              <a:spcAft>
                <a:spcPts val="0"/>
              </a:spcAft>
              <a:defRPr/>
            </a:pPr>
            <a:endParaRPr lang="en-IN" kern="0" dirty="0">
              <a:solidFill>
                <a:schemeClr val="tx1"/>
              </a:solidFill>
              <a:latin typeface="Century Gothic" pitchFamily="34" charset="0"/>
              <a:sym typeface="Arial"/>
            </a:endParaRPr>
          </a:p>
          <a:p>
            <a:pPr eaLnBrk="1" fontAlgn="auto" hangingPunct="1">
              <a:spcBef>
                <a:spcPts val="0"/>
              </a:spcBef>
              <a:spcAft>
                <a:spcPts val="0"/>
              </a:spcAft>
              <a:defRPr/>
            </a:pPr>
            <a:r>
              <a:rPr lang="en-IN" kern="0" dirty="0">
                <a:solidFill>
                  <a:schemeClr val="tx1"/>
                </a:solidFill>
                <a:latin typeface="Century Gothic" pitchFamily="34" charset="0"/>
                <a:sym typeface="Arial"/>
              </a:rPr>
              <a:t>The bank has also launched a Facebook Messenger bot that allows users to do transactions such as bill payments, mobile recharges and even booking Ola or Uber cabs.</a:t>
            </a:r>
          </a:p>
        </p:txBody>
      </p:sp>
      <p:pic>
        <p:nvPicPr>
          <p:cNvPr id="34821" name="Picture 4">
            <a:extLst>
              <a:ext uri="{FF2B5EF4-FFF2-40B4-BE49-F238E27FC236}">
                <a16:creationId xmlns:a16="http://schemas.microsoft.com/office/drawing/2014/main" id="{41F9C270-D787-48B4-8806-B35250C5BD0B}"/>
              </a:ext>
            </a:extLst>
          </p:cNvPr>
          <p:cNvPicPr>
            <a:picLocks noChangeAspect="1"/>
          </p:cNvPicPr>
          <p:nvPr/>
        </p:nvPicPr>
        <p:blipFill>
          <a:blip r:embed="rId3">
            <a:extLst>
              <a:ext uri="{28A0092B-C50C-407E-A947-70E740481C1C}">
                <a14:useLocalDpi xmlns:a14="http://schemas.microsoft.com/office/drawing/2010/main" val="0"/>
              </a:ext>
            </a:extLst>
          </a:blip>
          <a:srcRect l="4224" t="6786" r="8472" b="13609"/>
          <a:stretch>
            <a:fillRect/>
          </a:stretch>
        </p:blipFill>
        <p:spPr bwMode="auto">
          <a:xfrm>
            <a:off x="6326373" y="1887539"/>
            <a:ext cx="2447740" cy="141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Shape 244">
            <a:extLst>
              <a:ext uri="{FF2B5EF4-FFF2-40B4-BE49-F238E27FC236}">
                <a16:creationId xmlns:a16="http://schemas.microsoft.com/office/drawing/2014/main" id="{2ABC402B-3D6C-4C3B-AC6D-17C709EB6712}"/>
              </a:ext>
            </a:extLst>
          </p:cNvPr>
          <p:cNvSpPr txBox="1">
            <a:spLocks noGrp="1"/>
          </p:cNvSpPr>
          <p:nvPr>
            <p:ph type="title"/>
          </p:nvPr>
        </p:nvSpPr>
        <p:spPr>
          <a:xfrm>
            <a:off x="1104900" y="276225"/>
            <a:ext cx="7124700" cy="749300"/>
          </a:xfrm>
        </p:spPr>
        <p:txBody>
          <a:bodyPr/>
          <a:lstStyle/>
          <a:p>
            <a:pPr eaLnBrk="1" hangingPunct="1">
              <a:spcBef>
                <a:spcPct val="0"/>
              </a:spcBef>
              <a:buClr>
                <a:srgbClr val="FFFFFF"/>
              </a:buClr>
              <a:buFont typeface="Dosis" panose="020B0604020202020204" charset="0"/>
              <a:buNone/>
            </a:pPr>
            <a:r>
              <a:rPr lang="en-US" altLang="en-US" sz="2400" dirty="0">
                <a:cs typeface="Arial" panose="020B0604020202020204" pitchFamily="34" charset="0"/>
                <a:sym typeface="Dosis" panose="020B0604020202020204" charset="0"/>
              </a:rPr>
              <a:t>Porter’s</a:t>
            </a:r>
            <a:r>
              <a:rPr lang="en-US" altLang="en-US" sz="2400" dirty="0">
                <a:solidFill>
                  <a:srgbClr val="222222"/>
                </a:solidFill>
                <a:cs typeface="Arial" panose="020B0604020202020204" pitchFamily="34" charset="0"/>
                <a:sym typeface="Dosis" panose="020B0604020202020204" charset="0"/>
              </a:rPr>
              <a:t> Five Forces of Competitive Position</a:t>
            </a:r>
          </a:p>
        </p:txBody>
      </p:sp>
      <p:grpSp>
        <p:nvGrpSpPr>
          <p:cNvPr id="192515" name="Group 2">
            <a:extLst>
              <a:ext uri="{FF2B5EF4-FFF2-40B4-BE49-F238E27FC236}">
                <a16:creationId xmlns:a16="http://schemas.microsoft.com/office/drawing/2014/main" id="{64672A1E-41A4-4203-AB28-D1B33F0CA941}"/>
              </a:ext>
            </a:extLst>
          </p:cNvPr>
          <p:cNvGrpSpPr>
            <a:grpSpLocks/>
          </p:cNvGrpSpPr>
          <p:nvPr/>
        </p:nvGrpSpPr>
        <p:grpSpPr bwMode="auto">
          <a:xfrm>
            <a:off x="601663" y="1276350"/>
            <a:ext cx="8093075" cy="3384550"/>
            <a:chOff x="602319" y="1276378"/>
            <a:chExt cx="8091764" cy="3385078"/>
          </a:xfrm>
        </p:grpSpPr>
        <p:sp>
          <p:nvSpPr>
            <p:cNvPr id="6" name="TextBox 5">
              <a:extLst>
                <a:ext uri="{FF2B5EF4-FFF2-40B4-BE49-F238E27FC236}">
                  <a16:creationId xmlns:a16="http://schemas.microsoft.com/office/drawing/2014/main" id="{FFC9A6EA-A15C-4F41-AF7D-DF7C41C95BEA}"/>
                </a:ext>
              </a:extLst>
            </p:cNvPr>
            <p:cNvSpPr txBox="1"/>
            <p:nvPr/>
          </p:nvSpPr>
          <p:spPr>
            <a:xfrm>
              <a:off x="3573638" y="1276378"/>
              <a:ext cx="2149127" cy="646214"/>
            </a:xfrm>
            <a:prstGeom prst="rect">
              <a:avLst/>
            </a:prstGeom>
            <a:solidFill>
              <a:schemeClr val="bg1">
                <a:lumMod val="85000"/>
              </a:schemeClr>
            </a:solidFill>
          </p:spPr>
          <p:txBody>
            <a:bodyPr>
              <a:spAutoFit/>
            </a:bodyP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ea typeface="Roboto" charset="0"/>
                  <a:cs typeface="Arial"/>
                  <a:sym typeface="Arial"/>
                </a:rPr>
                <a:t>Threat of Substitutes</a:t>
              </a:r>
            </a:p>
            <a:p>
              <a:pPr algn="ctr" eaLnBrk="1" fontAlgn="auto" hangingPunct="1">
                <a:spcBef>
                  <a:spcPts val="0"/>
                </a:spcBef>
                <a:spcAft>
                  <a:spcPts val="0"/>
                </a:spcAft>
                <a:defRPr/>
              </a:pPr>
              <a:r>
                <a:rPr lang="en-US" sz="1100" b="1" kern="0" dirty="0">
                  <a:effectLst>
                    <a:outerShdw blurRad="38100" dist="38100" dir="2700000" algn="tl">
                      <a:srgbClr val="000000">
                        <a:alpha val="43137"/>
                      </a:srgbClr>
                    </a:outerShdw>
                  </a:effectLst>
                  <a:latin typeface="Century Gothic" panose="020B0502020202020204" pitchFamily="34" charset="0"/>
                  <a:ea typeface="Roboto" charset="0"/>
                  <a:cs typeface="Arial"/>
                  <a:sym typeface="Arial"/>
                </a:rPr>
                <a:t>The power of customers to purchase alternatives</a:t>
              </a:r>
            </a:p>
          </p:txBody>
        </p:sp>
        <p:sp>
          <p:nvSpPr>
            <p:cNvPr id="7" name="TextBox 6">
              <a:extLst>
                <a:ext uri="{FF2B5EF4-FFF2-40B4-BE49-F238E27FC236}">
                  <a16:creationId xmlns:a16="http://schemas.microsoft.com/office/drawing/2014/main" id="{A100F924-A781-4095-BBBA-99B89C888041}"/>
                </a:ext>
              </a:extLst>
            </p:cNvPr>
            <p:cNvSpPr txBox="1"/>
            <p:nvPr/>
          </p:nvSpPr>
          <p:spPr>
            <a:xfrm>
              <a:off x="602319" y="2645016"/>
              <a:ext cx="2147539" cy="647801"/>
            </a:xfrm>
            <a:prstGeom prst="rect">
              <a:avLst/>
            </a:prstGeom>
            <a:solidFill>
              <a:schemeClr val="bg1">
                <a:lumMod val="85000"/>
              </a:schemeClr>
            </a:solidFill>
          </p:spPr>
          <p:txBody>
            <a:bodyPr>
              <a:spAutoFit/>
            </a:bodyP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ea typeface="Roboto" charset="0"/>
                  <a:cs typeface="Arial"/>
                  <a:sym typeface="Arial"/>
                </a:rPr>
                <a:t>Supplier Power</a:t>
              </a:r>
            </a:p>
            <a:p>
              <a:pPr algn="ctr" eaLnBrk="1" fontAlgn="auto" hangingPunct="1">
                <a:spcBef>
                  <a:spcPts val="0"/>
                </a:spcBef>
                <a:spcAft>
                  <a:spcPts val="0"/>
                </a:spcAft>
                <a:defRPr/>
              </a:pPr>
              <a:r>
                <a:rPr lang="en-US" sz="1100" b="1" kern="0" dirty="0">
                  <a:effectLst>
                    <a:outerShdw blurRad="38100" dist="38100" dir="2700000" algn="tl">
                      <a:srgbClr val="000000">
                        <a:alpha val="43137"/>
                      </a:srgbClr>
                    </a:outerShdw>
                  </a:effectLst>
                  <a:latin typeface="Century Gothic" panose="020B0502020202020204" pitchFamily="34" charset="0"/>
                  <a:ea typeface="Roboto" charset="0"/>
                  <a:cs typeface="Arial"/>
                  <a:sym typeface="Arial"/>
                </a:rPr>
                <a:t>The power of suppliers to drive up prices</a:t>
              </a:r>
            </a:p>
          </p:txBody>
        </p:sp>
        <p:sp>
          <p:nvSpPr>
            <p:cNvPr id="8" name="TextBox 7">
              <a:extLst>
                <a:ext uri="{FF2B5EF4-FFF2-40B4-BE49-F238E27FC236}">
                  <a16:creationId xmlns:a16="http://schemas.microsoft.com/office/drawing/2014/main" id="{C9E5C2C5-28A7-4B26-BF7F-6292E953AF26}"/>
                </a:ext>
              </a:extLst>
            </p:cNvPr>
            <p:cNvSpPr txBox="1"/>
            <p:nvPr/>
          </p:nvSpPr>
          <p:spPr>
            <a:xfrm>
              <a:off x="6546543" y="2645016"/>
              <a:ext cx="2147540" cy="647801"/>
            </a:xfrm>
            <a:prstGeom prst="rect">
              <a:avLst/>
            </a:prstGeom>
            <a:solidFill>
              <a:schemeClr val="bg1">
                <a:lumMod val="85000"/>
              </a:schemeClr>
            </a:solidFill>
          </p:spPr>
          <p:txBody>
            <a:bodyPr>
              <a:spAutoFit/>
            </a:bodyP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ea typeface="Roboto" charset="0"/>
                  <a:cs typeface="Arial"/>
                  <a:sym typeface="Arial"/>
                </a:rPr>
                <a:t>Buyer Power</a:t>
              </a:r>
            </a:p>
            <a:p>
              <a:pPr algn="ctr" eaLnBrk="1" fontAlgn="auto" hangingPunct="1">
                <a:spcBef>
                  <a:spcPts val="0"/>
                </a:spcBef>
                <a:spcAft>
                  <a:spcPts val="0"/>
                </a:spcAft>
                <a:defRPr/>
              </a:pPr>
              <a:r>
                <a:rPr lang="en-US" sz="1100" b="1" kern="0" dirty="0">
                  <a:effectLst>
                    <a:outerShdw blurRad="38100" dist="38100" dir="2700000" algn="tl">
                      <a:srgbClr val="000000">
                        <a:alpha val="43137"/>
                      </a:srgbClr>
                    </a:outerShdw>
                  </a:effectLst>
                  <a:latin typeface="Century Gothic" panose="020B0502020202020204" pitchFamily="34" charset="0"/>
                  <a:ea typeface="Roboto" charset="0"/>
                  <a:cs typeface="Arial"/>
                  <a:sym typeface="Arial"/>
                </a:rPr>
                <a:t>The power of customers to drive down prices</a:t>
              </a:r>
            </a:p>
          </p:txBody>
        </p:sp>
        <p:sp>
          <p:nvSpPr>
            <p:cNvPr id="9" name="TextBox 8">
              <a:extLst>
                <a:ext uri="{FF2B5EF4-FFF2-40B4-BE49-F238E27FC236}">
                  <a16:creationId xmlns:a16="http://schemas.microsoft.com/office/drawing/2014/main" id="{BC10B77E-02A7-4A08-8CED-7ACB6C797388}"/>
                </a:ext>
              </a:extLst>
            </p:cNvPr>
            <p:cNvSpPr txBox="1"/>
            <p:nvPr/>
          </p:nvSpPr>
          <p:spPr>
            <a:xfrm>
              <a:off x="3573638" y="4015243"/>
              <a:ext cx="2149127" cy="646213"/>
            </a:xfrm>
            <a:prstGeom prst="rect">
              <a:avLst/>
            </a:prstGeom>
            <a:solidFill>
              <a:schemeClr val="bg1">
                <a:lumMod val="85000"/>
              </a:schemeClr>
            </a:solidFill>
          </p:spPr>
          <p:txBody>
            <a:bodyPr>
              <a:spAutoFit/>
            </a:bodyP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ea typeface="Roboto" charset="0"/>
                  <a:cs typeface="Arial"/>
                  <a:sym typeface="Arial"/>
                </a:rPr>
                <a:t>Threat of New Entrants</a:t>
              </a:r>
            </a:p>
            <a:p>
              <a:pPr algn="ctr" eaLnBrk="1" fontAlgn="auto" hangingPunct="1">
                <a:spcBef>
                  <a:spcPts val="0"/>
                </a:spcBef>
                <a:spcAft>
                  <a:spcPts val="0"/>
                </a:spcAft>
                <a:defRPr/>
              </a:pPr>
              <a:r>
                <a:rPr lang="en-US" sz="1100" b="1" kern="0" dirty="0">
                  <a:effectLst>
                    <a:outerShdw blurRad="38100" dist="38100" dir="2700000" algn="tl">
                      <a:srgbClr val="000000">
                        <a:alpha val="43137"/>
                      </a:srgbClr>
                    </a:outerShdw>
                  </a:effectLst>
                  <a:latin typeface="Century Gothic" panose="020B0502020202020204" pitchFamily="34" charset="0"/>
                  <a:ea typeface="Roboto" charset="0"/>
                  <a:cs typeface="Arial"/>
                  <a:sym typeface="Arial"/>
                </a:rPr>
                <a:t>The power of competitors to enter a market</a:t>
              </a:r>
            </a:p>
          </p:txBody>
        </p:sp>
        <p:sp>
          <p:nvSpPr>
            <p:cNvPr id="11" name="Oval 10">
              <a:extLst>
                <a:ext uri="{FF2B5EF4-FFF2-40B4-BE49-F238E27FC236}">
                  <a16:creationId xmlns:a16="http://schemas.microsoft.com/office/drawing/2014/main" id="{B1A751B3-DEB5-4372-B285-41726E7319CE}"/>
                </a:ext>
              </a:extLst>
            </p:cNvPr>
            <p:cNvSpPr/>
            <p:nvPr/>
          </p:nvSpPr>
          <p:spPr>
            <a:xfrm>
              <a:off x="3251427" y="2368748"/>
              <a:ext cx="2793547" cy="1246382"/>
            </a:xfrm>
            <a:prstGeom prst="ellipse">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latin typeface="Century Gothic" panose="020B0502020202020204" pitchFamily="34" charset="0"/>
                  <a:ea typeface="Roboto" charset="0"/>
                  <a:sym typeface="Arial"/>
                </a:rPr>
                <a:t>Rivalry amongst Existing Competitors</a:t>
              </a:r>
            </a:p>
            <a:p>
              <a:pPr algn="ctr" eaLnBrk="1" fontAlgn="auto" hangingPunct="1">
                <a:spcBef>
                  <a:spcPts val="0"/>
                </a:spcBef>
                <a:spcAft>
                  <a:spcPts val="0"/>
                </a:spcAft>
                <a:defRPr/>
              </a:pPr>
              <a:r>
                <a:rPr lang="en-US" sz="1100" b="1" kern="0" dirty="0">
                  <a:effectLst>
                    <a:outerShdw blurRad="38100" dist="38100" dir="2700000" algn="tl">
                      <a:srgbClr val="000000">
                        <a:alpha val="43137"/>
                      </a:srgbClr>
                    </a:outerShdw>
                  </a:effectLst>
                  <a:latin typeface="Century Gothic" panose="020B0502020202020204" pitchFamily="34" charset="0"/>
                  <a:ea typeface="Roboto" charset="0"/>
                  <a:sym typeface="Arial"/>
                </a:rPr>
                <a:t>The power of competitors</a:t>
              </a:r>
            </a:p>
          </p:txBody>
        </p:sp>
        <p:sp>
          <p:nvSpPr>
            <p:cNvPr id="2" name="Right Arrow 1">
              <a:extLst>
                <a:ext uri="{FF2B5EF4-FFF2-40B4-BE49-F238E27FC236}">
                  <a16:creationId xmlns:a16="http://schemas.microsoft.com/office/drawing/2014/main" id="{48D98FDE-821B-4F80-8D09-1C7E001541D2}"/>
                </a:ext>
              </a:extLst>
            </p:cNvPr>
            <p:cNvSpPr/>
            <p:nvPr/>
          </p:nvSpPr>
          <p:spPr>
            <a:xfrm>
              <a:off x="2837157" y="2851424"/>
              <a:ext cx="326972" cy="338191"/>
            </a:xfrm>
            <a:prstGeom prst="rightArrow">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kern="0" dirty="0">
                <a:latin typeface="Century Gothic" panose="020B0502020202020204" pitchFamily="34" charset="0"/>
                <a:sym typeface="Arial"/>
              </a:endParaRPr>
            </a:p>
          </p:txBody>
        </p:sp>
        <p:sp>
          <p:nvSpPr>
            <p:cNvPr id="16" name="Right Arrow 15">
              <a:extLst>
                <a:ext uri="{FF2B5EF4-FFF2-40B4-BE49-F238E27FC236}">
                  <a16:creationId xmlns:a16="http://schemas.microsoft.com/office/drawing/2014/main" id="{9807EEBC-F067-4AC1-BEAE-F92D12B34CD2}"/>
                </a:ext>
              </a:extLst>
            </p:cNvPr>
            <p:cNvSpPr/>
            <p:nvPr/>
          </p:nvSpPr>
          <p:spPr>
            <a:xfrm flipH="1">
              <a:off x="6132273" y="2822844"/>
              <a:ext cx="326972" cy="338191"/>
            </a:xfrm>
            <a:prstGeom prst="rightArrow">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kern="0" dirty="0">
                <a:latin typeface="Century Gothic" panose="020B0502020202020204" pitchFamily="34" charset="0"/>
                <a:sym typeface="Arial"/>
              </a:endParaRPr>
            </a:p>
          </p:txBody>
        </p:sp>
        <p:sp>
          <p:nvSpPr>
            <p:cNvPr id="17" name="Right Arrow 16">
              <a:extLst>
                <a:ext uri="{FF2B5EF4-FFF2-40B4-BE49-F238E27FC236}">
                  <a16:creationId xmlns:a16="http://schemas.microsoft.com/office/drawing/2014/main" id="{7D9B74DE-F30A-41A5-86E9-646611CC79B1}"/>
                </a:ext>
              </a:extLst>
            </p:cNvPr>
            <p:cNvSpPr/>
            <p:nvPr/>
          </p:nvSpPr>
          <p:spPr>
            <a:xfrm rot="5400000" flipH="1">
              <a:off x="4484662" y="3646939"/>
              <a:ext cx="327076" cy="336495"/>
            </a:xfrm>
            <a:prstGeom prst="rightArrow">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kern="0" dirty="0">
                <a:latin typeface="Century Gothic" panose="020B0502020202020204" pitchFamily="34" charset="0"/>
                <a:sym typeface="Arial"/>
              </a:endParaRPr>
            </a:p>
          </p:txBody>
        </p:sp>
        <p:sp>
          <p:nvSpPr>
            <p:cNvPr id="18" name="Right Arrow 17">
              <a:extLst>
                <a:ext uri="{FF2B5EF4-FFF2-40B4-BE49-F238E27FC236}">
                  <a16:creationId xmlns:a16="http://schemas.microsoft.com/office/drawing/2014/main" id="{5482E40D-069C-4AAD-B700-AED7AFBC36A0}"/>
                </a:ext>
              </a:extLst>
            </p:cNvPr>
            <p:cNvSpPr/>
            <p:nvPr/>
          </p:nvSpPr>
          <p:spPr>
            <a:xfrm rot="16200000" flipH="1" flipV="1">
              <a:off x="4485456" y="2018704"/>
              <a:ext cx="325488" cy="336495"/>
            </a:xfrm>
            <a:prstGeom prst="rightArrow">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kern="0" dirty="0">
                <a:latin typeface="Century Gothic" panose="020B0502020202020204" pitchFamily="34" charset="0"/>
                <a:sym typeface="Arial"/>
              </a:endParaRPr>
            </a:p>
          </p:txBody>
        </p:sp>
      </p:grpSp>
    </p:spTree>
  </p:cSld>
  <p:clrMapOvr>
    <a:masterClrMapping/>
  </p:clrMapOvr>
  <p:transition spd="slow">
    <p:push dir="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Shape 146">
            <a:extLst>
              <a:ext uri="{FF2B5EF4-FFF2-40B4-BE49-F238E27FC236}">
                <a16:creationId xmlns:a16="http://schemas.microsoft.com/office/drawing/2014/main" id="{CF3346B3-6F15-4A6D-9694-95111E841721}"/>
              </a:ext>
            </a:extLst>
          </p:cNvPr>
          <p:cNvSpPr txBox="1">
            <a:spLocks noGrp="1"/>
          </p:cNvSpPr>
          <p:nvPr>
            <p:ph type="ctrTitle" idx="4294967295"/>
          </p:nvPr>
        </p:nvSpPr>
        <p:spPr>
          <a:xfrm>
            <a:off x="1776413" y="2649538"/>
            <a:ext cx="7367587" cy="1160462"/>
          </a:xfrm>
        </p:spPr>
        <p:txBody>
          <a:bodyPr/>
          <a:lstStyle/>
          <a:p>
            <a:pPr eaLnBrk="1" hangingPunct="1">
              <a:buClr>
                <a:srgbClr val="FFFFFF"/>
              </a:buClr>
              <a:buSzPts val="2400"/>
              <a:buFont typeface="Dosis" panose="020B0604020202020204" charset="0"/>
              <a:buNone/>
            </a:pPr>
            <a:r>
              <a:rPr lang="en-US" altLang="en-US" sz="6000">
                <a:solidFill>
                  <a:srgbClr val="C32929"/>
                </a:solidFill>
                <a:latin typeface="Verdana" panose="020B0604030504040204" pitchFamily="34" charset="0"/>
                <a:cs typeface="Arial" panose="020B0604020202020204" pitchFamily="34" charset="0"/>
                <a:sym typeface="Dosis" panose="020B0604020202020204" charset="0"/>
              </a:rPr>
              <a:t>Case Study</a:t>
            </a:r>
          </a:p>
        </p:txBody>
      </p:sp>
      <p:sp>
        <p:nvSpPr>
          <p:cNvPr id="196611" name="Shape 147">
            <a:extLst>
              <a:ext uri="{FF2B5EF4-FFF2-40B4-BE49-F238E27FC236}">
                <a16:creationId xmlns:a16="http://schemas.microsoft.com/office/drawing/2014/main" id="{99F960F3-1383-4528-A095-A777F2717A0F}"/>
              </a:ext>
            </a:extLst>
          </p:cNvPr>
          <p:cNvSpPr txBox="1">
            <a:spLocks noGrp="1"/>
          </p:cNvSpPr>
          <p:nvPr>
            <p:ph type="subTitle" idx="4294967295"/>
          </p:nvPr>
        </p:nvSpPr>
        <p:spPr>
          <a:xfrm>
            <a:off x="0" y="3640138"/>
            <a:ext cx="6323013" cy="784225"/>
          </a:xfrm>
        </p:spPr>
        <p:txBody>
          <a:bodyPr/>
          <a:lstStyle/>
          <a:p>
            <a:pPr eaLnBrk="1" hangingPunct="1">
              <a:buClr>
                <a:srgbClr val="FF8700"/>
              </a:buClr>
              <a:buSzPts val="3000"/>
              <a:buFont typeface="Roboto" panose="02000000000000000000" pitchFamily="2" charset="0"/>
              <a:buNone/>
            </a:pPr>
            <a:r>
              <a:rPr lang="en-US" altLang="en-US" sz="2400">
                <a:solidFill>
                  <a:srgbClr val="222222"/>
                </a:solidFill>
                <a:cs typeface="Arial" panose="020B0604020202020204" pitchFamily="34" charset="0"/>
                <a:sym typeface="Roboto" panose="02000000000000000000" pitchFamily="2" charset="0"/>
              </a:rPr>
              <a:t> Kodak using PEST and Porter’s Five Force</a:t>
            </a:r>
          </a:p>
        </p:txBody>
      </p:sp>
      <p:pic>
        <p:nvPicPr>
          <p:cNvPr id="196612" name="Picture 3">
            <a:extLst>
              <a:ext uri="{FF2B5EF4-FFF2-40B4-BE49-F238E27FC236}">
                <a16:creationId xmlns:a16="http://schemas.microsoft.com/office/drawing/2014/main" id="{79FB2440-7C79-45C3-836F-8B322B19D4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52475"/>
            <a:ext cx="3343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Slide Number Placeholder 1">
            <a:extLst>
              <a:ext uri="{FF2B5EF4-FFF2-40B4-BE49-F238E27FC236}">
                <a16:creationId xmlns:a16="http://schemas.microsoft.com/office/drawing/2014/main" id="{15A1A2EA-7380-40E2-9809-F93138F8186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ACE3A2A2-C55A-4B8A-A291-C0D0F7279A32}" type="slidenum">
              <a:rPr lang="en-US" altLang="en-US" smtClean="0"/>
              <a:pPr/>
              <a:t>92</a:t>
            </a:fld>
            <a:endParaRPr lang="en-US" altLang="en-US"/>
          </a:p>
        </p:txBody>
      </p:sp>
      <p:sp>
        <p:nvSpPr>
          <p:cNvPr id="3" name="Rectangle 2">
            <a:extLst>
              <a:ext uri="{FF2B5EF4-FFF2-40B4-BE49-F238E27FC236}">
                <a16:creationId xmlns:a16="http://schemas.microsoft.com/office/drawing/2014/main" id="{C7A7FEC1-5A22-420B-A379-0A9599D3669D}"/>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graphicFrame>
        <p:nvGraphicFramePr>
          <p:cNvPr id="6" name="Table 5">
            <a:extLst>
              <a:ext uri="{FF2B5EF4-FFF2-40B4-BE49-F238E27FC236}">
                <a16:creationId xmlns:a16="http://schemas.microsoft.com/office/drawing/2014/main" id="{FEB1CF8E-988B-4CB8-A546-BEFAA2DED29D}"/>
              </a:ext>
            </a:extLst>
          </p:cNvPr>
          <p:cNvGraphicFramePr>
            <a:graphicFrameLocks noGrp="1"/>
          </p:cNvGraphicFramePr>
          <p:nvPr/>
        </p:nvGraphicFramePr>
        <p:xfrm>
          <a:off x="196850" y="176213"/>
          <a:ext cx="8712200" cy="4687887"/>
        </p:xfrm>
        <a:graphic>
          <a:graphicData uri="http://schemas.openxmlformats.org/drawingml/2006/table">
            <a:tbl>
              <a:tblPr/>
              <a:tblGrid>
                <a:gridCol w="1873681">
                  <a:extLst>
                    <a:ext uri="{9D8B030D-6E8A-4147-A177-3AD203B41FA5}">
                      <a16:colId xmlns:a16="http://schemas.microsoft.com/office/drawing/2014/main" val="20000"/>
                    </a:ext>
                  </a:extLst>
                </a:gridCol>
                <a:gridCol w="6838519">
                  <a:extLst>
                    <a:ext uri="{9D8B030D-6E8A-4147-A177-3AD203B41FA5}">
                      <a16:colId xmlns:a16="http://schemas.microsoft.com/office/drawing/2014/main" val="20001"/>
                    </a:ext>
                  </a:extLst>
                </a:gridCol>
              </a:tblGrid>
              <a:tr h="252889">
                <a:tc>
                  <a:txBody>
                    <a:bodyPr/>
                    <a:lstStyle/>
                    <a:p>
                      <a:pPr algn="l" fontAlgn="ctr"/>
                      <a:r>
                        <a:rPr lang="en-US" sz="1600" b="0" i="0" u="none" strike="noStrike" dirty="0">
                          <a:solidFill>
                            <a:srgbClr val="000000"/>
                          </a:solidFill>
                          <a:effectLst/>
                          <a:latin typeface="Century Gothic" panose="020B0502020202020204" pitchFamily="34" charset="0"/>
                        </a:rPr>
                        <a:t>Topic</a:t>
                      </a:r>
                    </a:p>
                  </a:txBody>
                  <a:tcPr marL="8996" marR="8996" marT="9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b="0" i="0" u="none" strike="noStrike" dirty="0">
                          <a:solidFill>
                            <a:srgbClr val="000000"/>
                          </a:solidFill>
                          <a:effectLst/>
                          <a:latin typeface="Century Gothic" panose="020B0502020202020204" pitchFamily="34" charset="0"/>
                        </a:rPr>
                        <a:t>Kodak's downfall</a:t>
                      </a:r>
                      <a:r>
                        <a:rPr lang="en-US" sz="1600" b="0" i="0" u="none" strike="noStrike" baseline="0" dirty="0">
                          <a:solidFill>
                            <a:srgbClr val="000000"/>
                          </a:solidFill>
                          <a:effectLst/>
                          <a:latin typeface="Century Gothic" panose="020B0502020202020204" pitchFamily="34" charset="0"/>
                        </a:rPr>
                        <a:t> </a:t>
                      </a:r>
                      <a:r>
                        <a:rPr lang="en-US" sz="1600" b="0" i="0" u="none" strike="noStrike" dirty="0">
                          <a:solidFill>
                            <a:srgbClr val="000000"/>
                          </a:solidFill>
                          <a:effectLst/>
                          <a:latin typeface="Century Gothic" panose="020B0502020202020204" pitchFamily="34" charset="0"/>
                        </a:rPr>
                        <a:t>| Case study # 2 </a:t>
                      </a:r>
                    </a:p>
                  </a:txBody>
                  <a:tcPr marL="8996" marR="8996" marT="9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4555">
                <a:tc>
                  <a:txBody>
                    <a:bodyPr/>
                    <a:lstStyle/>
                    <a:p>
                      <a:pPr algn="l" fontAlgn="ctr"/>
                      <a:r>
                        <a:rPr lang="en-US" sz="1600" b="0" i="0" u="none" strike="noStrike" dirty="0">
                          <a:solidFill>
                            <a:srgbClr val="000000"/>
                          </a:solidFill>
                          <a:effectLst/>
                          <a:latin typeface="Century Gothic" panose="020B0502020202020204" pitchFamily="34" charset="0"/>
                        </a:rPr>
                        <a:t>Objective </a:t>
                      </a:r>
                    </a:p>
                  </a:txBody>
                  <a:tcPr marL="8996" marR="8996" marT="9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b="0" i="0" u="none" strike="noStrike" dirty="0">
                          <a:solidFill>
                            <a:srgbClr val="000000"/>
                          </a:solidFill>
                          <a:effectLst/>
                          <a:latin typeface="Century Gothic" panose="020B0502020202020204" pitchFamily="34" charset="0"/>
                        </a:rPr>
                        <a:t>While working on the case study, the student will be able to understand and implement the external environment analysis tools. Understand needs of today's businesses to keep track of their performance and strategy grow</a:t>
                      </a:r>
                      <a:r>
                        <a:rPr lang="en-US" sz="1600" b="0" i="0" u="none" strike="noStrike" baseline="0" dirty="0">
                          <a:solidFill>
                            <a:srgbClr val="000000"/>
                          </a:solidFill>
                          <a:effectLst/>
                          <a:latin typeface="Century Gothic" panose="020B0502020202020204" pitchFamily="34" charset="0"/>
                        </a:rPr>
                        <a:t> using PEST and Porter’s Five Forces.</a:t>
                      </a:r>
                      <a:endParaRPr lang="en-US" sz="1600" b="0" i="0" u="none" strike="noStrike" dirty="0">
                        <a:solidFill>
                          <a:srgbClr val="000000"/>
                        </a:solidFill>
                        <a:effectLst/>
                        <a:latin typeface="Century Gothic" panose="020B0502020202020204" pitchFamily="34" charset="0"/>
                      </a:endParaRPr>
                    </a:p>
                  </a:txBody>
                  <a:tcPr marL="8996" marR="8996" marT="9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2889">
                <a:tc rowSpan="2">
                  <a:txBody>
                    <a:bodyPr/>
                    <a:lstStyle/>
                    <a:p>
                      <a:pPr algn="l" fontAlgn="ctr"/>
                      <a:r>
                        <a:rPr lang="en-US" sz="1600" b="0" i="0" u="none" strike="noStrike" dirty="0">
                          <a:solidFill>
                            <a:srgbClr val="000000"/>
                          </a:solidFill>
                          <a:effectLst/>
                          <a:latin typeface="Century Gothic" panose="020B0502020202020204" pitchFamily="34" charset="0"/>
                        </a:rPr>
                        <a:t>Tools and Kits</a:t>
                      </a:r>
                    </a:p>
                  </a:txBody>
                  <a:tcPr marL="8996" marR="8996" marT="9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600" b="0" i="0" u="none" strike="noStrike" dirty="0">
                          <a:solidFill>
                            <a:srgbClr val="000000"/>
                          </a:solidFill>
                          <a:effectLst/>
                          <a:latin typeface="Century Gothic" panose="020B0502020202020204" pitchFamily="34" charset="0"/>
                        </a:rPr>
                        <a:t>Case Study</a:t>
                      </a:r>
                    </a:p>
                  </a:txBody>
                  <a:tcPr marL="8996" marR="8996" marT="9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889">
                <a:tc vMerge="1">
                  <a:txBody>
                    <a:bodyPr/>
                    <a:lstStyle/>
                    <a:p>
                      <a:endParaRPr lang="en-US"/>
                    </a:p>
                  </a:txBody>
                  <a:tcPr/>
                </a:tc>
                <a:tc>
                  <a:txBody>
                    <a:bodyPr/>
                    <a:lstStyle/>
                    <a:p>
                      <a:pPr algn="l" fontAlgn="ctr"/>
                      <a:r>
                        <a:rPr lang="en-US" sz="1600" b="0" i="0" u="none" strike="noStrike" dirty="0">
                          <a:solidFill>
                            <a:srgbClr val="000000"/>
                          </a:solidFill>
                          <a:effectLst/>
                          <a:latin typeface="Century Gothic" panose="020B0502020202020204" pitchFamily="34" charset="0"/>
                        </a:rPr>
                        <a:t> </a:t>
                      </a:r>
                    </a:p>
                  </a:txBody>
                  <a:tcPr marL="8996" marR="8996" marT="9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91776">
                <a:tc rowSpan="2">
                  <a:txBody>
                    <a:bodyPr/>
                    <a:lstStyle/>
                    <a:p>
                      <a:pPr algn="l" fontAlgn="ctr"/>
                      <a:r>
                        <a:rPr lang="en-US" sz="1600" b="0" i="0" u="none" strike="noStrike" dirty="0">
                          <a:solidFill>
                            <a:srgbClr val="000000"/>
                          </a:solidFill>
                          <a:effectLst/>
                          <a:latin typeface="Century Gothic" panose="020B0502020202020204" pitchFamily="34" charset="0"/>
                        </a:rPr>
                        <a:t>Debrief</a:t>
                      </a:r>
                    </a:p>
                  </a:txBody>
                  <a:tcPr marL="8996" marR="8996" marT="9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fontAlgn="ctr">
                        <a:buFont typeface="Arial" pitchFamily="34" charset="0"/>
                        <a:buChar char="•"/>
                      </a:pPr>
                      <a:r>
                        <a:rPr lang="en-US" sz="1600" b="0" i="0" u="none" strike="noStrike" dirty="0">
                          <a:solidFill>
                            <a:srgbClr val="000000"/>
                          </a:solidFill>
                          <a:effectLst/>
                          <a:latin typeface="Century Gothic" panose="020B0502020202020204" pitchFamily="34" charset="0"/>
                        </a:rPr>
                        <a:t>Ask them to read thoroughly and come up with their findings after applying PEST and Porter’s Five Forces</a:t>
                      </a:r>
                    </a:p>
                    <a:p>
                      <a:pPr marL="285750" indent="-285750" algn="l" fontAlgn="ctr">
                        <a:buFont typeface="Arial" pitchFamily="34" charset="0"/>
                        <a:buChar char="•"/>
                      </a:pPr>
                      <a:r>
                        <a:rPr lang="en-US" sz="1600" b="0" i="0" u="none" strike="noStrike" dirty="0">
                          <a:solidFill>
                            <a:srgbClr val="000000"/>
                          </a:solidFill>
                          <a:effectLst/>
                          <a:latin typeface="Century Gothic" panose="020B0502020202020204" pitchFamily="34" charset="0"/>
                        </a:rPr>
                        <a:t>Ask them to share their findings and the analysis done</a:t>
                      </a:r>
                    </a:p>
                    <a:p>
                      <a:pPr marL="285750" indent="-285750" algn="l" fontAlgn="ctr">
                        <a:buFont typeface="Arial" pitchFamily="34" charset="0"/>
                        <a:buChar char="•"/>
                      </a:pPr>
                      <a:endParaRPr lang="en-US" sz="1600" b="0" i="0" u="none" strike="noStrike" dirty="0">
                        <a:solidFill>
                          <a:srgbClr val="000000"/>
                        </a:solidFill>
                        <a:effectLst/>
                        <a:latin typeface="Century Gothic" panose="020B0502020202020204" pitchFamily="34" charset="0"/>
                      </a:endParaRPr>
                    </a:p>
                    <a:p>
                      <a:pPr marL="285750" indent="-285750" algn="l" fontAlgn="ctr">
                        <a:buFont typeface="Arial" pitchFamily="34" charset="0"/>
                        <a:buChar char="•"/>
                      </a:pPr>
                      <a:endParaRPr lang="en-US" sz="1600" b="0" i="0" u="none" strike="noStrike" dirty="0">
                        <a:solidFill>
                          <a:srgbClr val="000000"/>
                        </a:solidFill>
                        <a:effectLst/>
                        <a:latin typeface="Century Gothic" panose="020B0502020202020204" pitchFamily="34" charset="0"/>
                      </a:endParaRPr>
                    </a:p>
                    <a:p>
                      <a:pPr marL="285750" indent="-285750" algn="l" fontAlgn="ctr">
                        <a:buFont typeface="Arial" pitchFamily="34" charset="0"/>
                        <a:buChar char="•"/>
                      </a:pPr>
                      <a:r>
                        <a:rPr lang="en-US" sz="1600" b="0" i="0" u="none" strike="noStrike" dirty="0">
                          <a:solidFill>
                            <a:srgbClr val="000000"/>
                          </a:solidFill>
                          <a:effectLst/>
                          <a:latin typeface="Century Gothic" panose="020B0502020202020204" pitchFamily="34" charset="0"/>
                        </a:rPr>
                        <a:t>How Kodak could have retained in business if it could have foresight of doing the analysis of external environment affecting the organisation?</a:t>
                      </a:r>
                    </a:p>
                    <a:p>
                      <a:pPr marL="285750" indent="-285750" algn="l" fontAlgn="ctr">
                        <a:buFont typeface="Arial" pitchFamily="34" charset="0"/>
                        <a:buChar char="•"/>
                      </a:pPr>
                      <a:r>
                        <a:rPr lang="en-US" sz="1600" b="0" i="0" u="none" strike="noStrike" dirty="0">
                          <a:solidFill>
                            <a:srgbClr val="000000"/>
                          </a:solidFill>
                          <a:effectLst/>
                          <a:latin typeface="Century Gothic" panose="020B0502020202020204" pitchFamily="34" charset="0"/>
                        </a:rPr>
                        <a:t>Have a discussion on how Porter's Five Forces would have provided them a vision needed to adapt to the new technologies and then lead the world market.</a:t>
                      </a:r>
                    </a:p>
                  </a:txBody>
                  <a:tcPr marL="8996" marR="8996" marT="9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2889">
                <a:tc vMerge="1">
                  <a:txBody>
                    <a:bodyPr/>
                    <a:lstStyle/>
                    <a:p>
                      <a:endParaRPr lang="en-US"/>
                    </a:p>
                  </a:txBody>
                  <a:tcPr/>
                </a:tc>
                <a:tc>
                  <a:txBody>
                    <a:bodyPr/>
                    <a:lstStyle/>
                    <a:p>
                      <a:pPr algn="just" fontAlgn="ctr"/>
                      <a:r>
                        <a:rPr lang="en-US" sz="1600" b="0" i="0" u="none" strike="noStrike" dirty="0">
                          <a:solidFill>
                            <a:srgbClr val="000000"/>
                          </a:solidFill>
                          <a:effectLst/>
                          <a:latin typeface="Century Gothic" panose="020B0502020202020204" pitchFamily="34" charset="0"/>
                        </a:rPr>
                        <a:t> </a:t>
                      </a:r>
                    </a:p>
                  </a:txBody>
                  <a:tcPr marL="8996" marR="8996" marT="9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transition spd="slow">
    <p:push dir="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Slide Number Placeholder 1">
            <a:extLst>
              <a:ext uri="{FF2B5EF4-FFF2-40B4-BE49-F238E27FC236}">
                <a16:creationId xmlns:a16="http://schemas.microsoft.com/office/drawing/2014/main" id="{B3C4AB29-B805-4805-95A1-9063FC25C55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C5849FF6-E223-4F35-861F-3594915F994A}" type="slidenum">
              <a:rPr lang="en-US" altLang="en-US" smtClean="0"/>
              <a:pPr/>
              <a:t>93</a:t>
            </a:fld>
            <a:endParaRPr lang="en-US" altLang="en-US"/>
          </a:p>
        </p:txBody>
      </p:sp>
      <p:sp>
        <p:nvSpPr>
          <p:cNvPr id="3" name="Rectangle 2">
            <a:extLst>
              <a:ext uri="{FF2B5EF4-FFF2-40B4-BE49-F238E27FC236}">
                <a16:creationId xmlns:a16="http://schemas.microsoft.com/office/drawing/2014/main" id="{3C0E909A-4578-486B-9DA1-07B203263B1D}"/>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sp>
        <p:nvSpPr>
          <p:cNvPr id="199684" name="TextBox 3">
            <a:extLst>
              <a:ext uri="{FF2B5EF4-FFF2-40B4-BE49-F238E27FC236}">
                <a16:creationId xmlns:a16="http://schemas.microsoft.com/office/drawing/2014/main" id="{A2B4C305-3D13-47D6-94D3-03FEE0F74AA0}"/>
              </a:ext>
            </a:extLst>
          </p:cNvPr>
          <p:cNvSpPr txBox="1">
            <a:spLocks noChangeArrowheads="1"/>
          </p:cNvSpPr>
          <p:nvPr/>
        </p:nvSpPr>
        <p:spPr bwMode="auto">
          <a:xfrm>
            <a:off x="479425" y="185738"/>
            <a:ext cx="80010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600" b="1" u="sng">
                <a:latin typeface="Century Gothic" panose="020B0502020202020204" pitchFamily="34" charset="0"/>
              </a:rPr>
              <a:t>Kodak Case Study</a:t>
            </a:r>
            <a:endParaRPr lang="en-US" altLang="en-US" sz="1600">
              <a:latin typeface="Century Gothic" panose="020B0502020202020204" pitchFamily="34" charset="0"/>
            </a:endParaRPr>
          </a:p>
          <a:p>
            <a:pPr eaLnBrk="1" hangingPunct="1"/>
            <a:r>
              <a:rPr lang="en-IN" altLang="en-US" sz="1600">
                <a:latin typeface="Century Gothic" panose="020B0502020202020204" pitchFamily="34" charset="0"/>
              </a:rPr>
              <a:t> </a:t>
            </a:r>
            <a:endParaRPr lang="en-US" altLang="en-US" sz="1600">
              <a:latin typeface="Century Gothic" panose="020B0502020202020204" pitchFamily="34" charset="0"/>
            </a:endParaRPr>
          </a:p>
          <a:p>
            <a:pPr eaLnBrk="1" hangingPunct="1"/>
            <a:r>
              <a:rPr lang="en-IN" altLang="en-US" sz="1600">
                <a:latin typeface="Century Gothic" panose="020B0502020202020204" pitchFamily="34" charset="0"/>
              </a:rPr>
              <a:t>In 1888, with the launch of the 'Kodak' camera with a 100-picture film for US$25,  Eastman revolutionized photography. To market this product, the company used the slogan 'You press the button, we do the rest'. This invention reinforced the company's commitment to bringing photography to the common man at the lowest possible price. The camera proved to be a commercial success. Eastman trademarked the 'Kodak' brand name and the word Kodak was incorporated into the company name. </a:t>
            </a:r>
            <a:endParaRPr lang="en-US" altLang="en-US" sz="1600">
              <a:latin typeface="Century Gothic" panose="020B0502020202020204" pitchFamily="34" charset="0"/>
            </a:endParaRPr>
          </a:p>
          <a:p>
            <a:pPr eaLnBrk="1" hangingPunct="1"/>
            <a:r>
              <a:rPr lang="en-IN" altLang="en-US" sz="1600">
                <a:latin typeface="Century Gothic" panose="020B0502020202020204" pitchFamily="34" charset="0"/>
              </a:rPr>
              <a:t> </a:t>
            </a:r>
            <a:endParaRPr lang="en-US" altLang="en-US" sz="1600">
              <a:latin typeface="Century Gothic" panose="020B0502020202020204" pitchFamily="34" charset="0"/>
            </a:endParaRPr>
          </a:p>
          <a:p>
            <a:pPr eaLnBrk="1" hangingPunct="1"/>
            <a:r>
              <a:rPr lang="en-IN" altLang="en-US" sz="1600">
                <a:latin typeface="Century Gothic" panose="020B0502020202020204" pitchFamily="34" charset="0"/>
              </a:rPr>
              <a:t>Right from the 1950s, Kodak faced tough competition from Japanese manufacturers like Fuji in the film business and Olympus Corporation (Olympus), Nikon Corporation (Nikon), Canon Inc. (Canon), and others in the camera market. Kodak, however, continued to develop new products. In 1975, the company invented the world's first digital camera which could take black and white photos with a resolution of 10,000 pixels (.01 megapixels) . In 1979, the company developed the world's first viable Organic Light-Emitting Diode (OLED) material. Kodak kicked off the OLED industry with its reports of the first working OLED devices in 1987...</a:t>
            </a:r>
            <a:endParaRPr lang="en-US" altLang="en-US" sz="1600">
              <a:latin typeface="Century Gothic" panose="020B0502020202020204" pitchFamily="34" charset="0"/>
            </a:endParaRPr>
          </a:p>
        </p:txBody>
      </p:sp>
    </p:spTree>
  </p:cSld>
  <p:clrMapOvr>
    <a:masterClrMapping/>
  </p:clrMapOvr>
  <p:transition spd="slow">
    <p:push dir="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Slide Number Placeholder 1">
            <a:extLst>
              <a:ext uri="{FF2B5EF4-FFF2-40B4-BE49-F238E27FC236}">
                <a16:creationId xmlns:a16="http://schemas.microsoft.com/office/drawing/2014/main" id="{9E0B996A-D0D5-4684-8977-6EE29F6EFFF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799EC41-8BE0-469B-A4EA-EF5F5739449B}" type="slidenum">
              <a:rPr lang="en-US" altLang="en-US" smtClean="0"/>
              <a:pPr/>
              <a:t>94</a:t>
            </a:fld>
            <a:endParaRPr lang="en-US" altLang="en-US"/>
          </a:p>
        </p:txBody>
      </p:sp>
      <p:sp>
        <p:nvSpPr>
          <p:cNvPr id="3" name="Rectangle 2">
            <a:extLst>
              <a:ext uri="{FF2B5EF4-FFF2-40B4-BE49-F238E27FC236}">
                <a16:creationId xmlns:a16="http://schemas.microsoft.com/office/drawing/2014/main" id="{5AA2208A-0D8A-4C0F-88D9-E9B2BFB58659}"/>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ym typeface="Arial"/>
            </a:endParaRPr>
          </a:p>
        </p:txBody>
      </p:sp>
      <p:sp>
        <p:nvSpPr>
          <p:cNvPr id="200708" name="TextBox 3">
            <a:extLst>
              <a:ext uri="{FF2B5EF4-FFF2-40B4-BE49-F238E27FC236}">
                <a16:creationId xmlns:a16="http://schemas.microsoft.com/office/drawing/2014/main" id="{F7EA31CF-92E3-423B-B708-474BB130CAF1}"/>
              </a:ext>
            </a:extLst>
          </p:cNvPr>
          <p:cNvSpPr txBox="1">
            <a:spLocks noChangeArrowheads="1"/>
          </p:cNvSpPr>
          <p:nvPr/>
        </p:nvSpPr>
        <p:spPr bwMode="auto">
          <a:xfrm>
            <a:off x="479425" y="185738"/>
            <a:ext cx="800100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IN" altLang="en-US" sz="1600">
                <a:latin typeface="Century Gothic" panose="020B0502020202020204" pitchFamily="34" charset="0"/>
              </a:rPr>
              <a:t>Kodak, which ruled the imaging industry through innovation for more than a century, found itself facing tough times in the early 2000s. The company lost focus by diversifying into many products and also failed to keep in touch with the changing needs of the consumers. Though a pioneer in the digital space, the company failed to take the initiative and capitalize on the digital business due to fear of cannibalizing the existing product lines. The company slowly started moving into the digital space but found that it was too late and the competition had become formidable. The company realigned its business model and brought in top executives from outside in a bid to recapture lost ground.</a:t>
            </a:r>
            <a:endParaRPr lang="en-US" altLang="en-US" sz="1600">
              <a:latin typeface="Century Gothic" panose="020B0502020202020204" pitchFamily="34" charset="0"/>
            </a:endParaRPr>
          </a:p>
          <a:p>
            <a:pPr eaLnBrk="1" hangingPunct="1"/>
            <a:r>
              <a:rPr lang="en-IN" altLang="en-US" sz="1600">
                <a:latin typeface="Century Gothic" panose="020B0502020202020204" pitchFamily="34" charset="0"/>
              </a:rPr>
              <a:t> </a:t>
            </a:r>
            <a:endParaRPr lang="en-US" altLang="en-US" sz="1600">
              <a:latin typeface="Century Gothic" panose="020B0502020202020204" pitchFamily="34" charset="0"/>
            </a:endParaRPr>
          </a:p>
          <a:p>
            <a:pPr eaLnBrk="1" hangingPunct="1"/>
            <a:r>
              <a:rPr lang="en-IN" altLang="en-US" sz="1600">
                <a:latin typeface="Century Gothic" panose="020B0502020202020204" pitchFamily="34" charset="0"/>
              </a:rPr>
              <a:t> </a:t>
            </a:r>
            <a:endParaRPr lang="en-US" altLang="en-US" sz="1600">
              <a:latin typeface="Century Gothic" panose="020B0502020202020204" pitchFamily="34" charset="0"/>
            </a:endParaRPr>
          </a:p>
          <a:p>
            <a:pPr eaLnBrk="1" hangingPunct="1"/>
            <a:r>
              <a:rPr lang="en-IN" altLang="en-US" sz="1600">
                <a:latin typeface="Century Gothic" panose="020B0502020202020204" pitchFamily="34" charset="0"/>
              </a:rPr>
              <a:t>(source: http://www.icmrindia.org/) </a:t>
            </a:r>
            <a:endParaRPr lang="en-US" altLang="en-US" sz="1600">
              <a:latin typeface="Century Gothic" panose="020B0502020202020204" pitchFamily="34" charset="0"/>
            </a:endParaRPr>
          </a:p>
        </p:txBody>
      </p:sp>
    </p:spTree>
  </p:cSld>
  <p:clrMapOvr>
    <a:masterClrMapping/>
  </p:clrMapOvr>
  <p:transition spd="slow">
    <p:push dir="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Shape 244">
            <a:extLst>
              <a:ext uri="{FF2B5EF4-FFF2-40B4-BE49-F238E27FC236}">
                <a16:creationId xmlns:a16="http://schemas.microsoft.com/office/drawing/2014/main" id="{8DD31E59-82DA-40A3-9AE2-EBD4F8705893}"/>
              </a:ext>
            </a:extLst>
          </p:cNvPr>
          <p:cNvSpPr txBox="1">
            <a:spLocks noGrp="1"/>
          </p:cNvSpPr>
          <p:nvPr>
            <p:ph type="title"/>
          </p:nvPr>
        </p:nvSpPr>
        <p:spPr>
          <a:xfrm>
            <a:off x="1104900" y="276225"/>
            <a:ext cx="7124700" cy="749300"/>
          </a:xfrm>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Cost Benefit </a:t>
            </a:r>
            <a:r>
              <a:rPr lang="en-US" altLang="en-US" sz="2400" dirty="0">
                <a:solidFill>
                  <a:srgbClr val="FFFFFF"/>
                </a:solidFill>
                <a:cs typeface="Arial" panose="020B0604020202020204" pitchFamily="34" charset="0"/>
                <a:sym typeface="Dosis" panose="020B0604020202020204" charset="0"/>
              </a:rPr>
              <a:t>Analysis</a:t>
            </a:r>
          </a:p>
        </p:txBody>
      </p:sp>
      <p:grpSp>
        <p:nvGrpSpPr>
          <p:cNvPr id="201731" name="Group 5">
            <a:extLst>
              <a:ext uri="{FF2B5EF4-FFF2-40B4-BE49-F238E27FC236}">
                <a16:creationId xmlns:a16="http://schemas.microsoft.com/office/drawing/2014/main" id="{76B3E609-E025-4B09-9E64-155490940668}"/>
              </a:ext>
            </a:extLst>
          </p:cNvPr>
          <p:cNvGrpSpPr>
            <a:grpSpLocks/>
          </p:cNvGrpSpPr>
          <p:nvPr/>
        </p:nvGrpSpPr>
        <p:grpSpPr bwMode="auto">
          <a:xfrm>
            <a:off x="2611438" y="1219200"/>
            <a:ext cx="5302250" cy="3608388"/>
            <a:chOff x="282085" y="914399"/>
            <a:chExt cx="5998095" cy="4141695"/>
          </a:xfrm>
        </p:grpSpPr>
        <p:sp>
          <p:nvSpPr>
            <p:cNvPr id="7" name="Isosceles Triangle 6">
              <a:extLst>
                <a:ext uri="{FF2B5EF4-FFF2-40B4-BE49-F238E27FC236}">
                  <a16:creationId xmlns:a16="http://schemas.microsoft.com/office/drawing/2014/main" id="{3B3B25B8-7151-4B8B-B02D-FD6A8703E348}"/>
                </a:ext>
              </a:extLst>
            </p:cNvPr>
            <p:cNvSpPr/>
            <p:nvPr/>
          </p:nvSpPr>
          <p:spPr>
            <a:xfrm>
              <a:off x="2349093" y="4276224"/>
              <a:ext cx="1600091" cy="779870"/>
            </a:xfrm>
            <a:prstGeom prst="triangle">
              <a:avLst/>
            </a:prstGeom>
            <a:solidFill>
              <a:srgbClr val="22222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kern="0" dirty="0">
                <a:latin typeface="Century Gothic" panose="020B0502020202020204" pitchFamily="34" charset="0"/>
                <a:sym typeface="Arial"/>
              </a:endParaRPr>
            </a:p>
          </p:txBody>
        </p:sp>
        <p:sp>
          <p:nvSpPr>
            <p:cNvPr id="8" name="Rectangle 7">
              <a:extLst>
                <a:ext uri="{FF2B5EF4-FFF2-40B4-BE49-F238E27FC236}">
                  <a16:creationId xmlns:a16="http://schemas.microsoft.com/office/drawing/2014/main" id="{07DFA962-0FED-4DC2-B400-6CC8688F8577}"/>
                </a:ext>
              </a:extLst>
            </p:cNvPr>
            <p:cNvSpPr/>
            <p:nvPr/>
          </p:nvSpPr>
          <p:spPr>
            <a:xfrm rot="553430">
              <a:off x="282085" y="4141386"/>
              <a:ext cx="5732311" cy="134837"/>
            </a:xfrm>
            <a:prstGeom prst="rect">
              <a:avLst/>
            </a:prstGeom>
            <a:solidFill>
              <a:srgbClr val="22222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kern="0" dirty="0">
                <a:latin typeface="Century Gothic" panose="020B0502020202020204" pitchFamily="34" charset="0"/>
                <a:sym typeface="Arial"/>
              </a:endParaRPr>
            </a:p>
          </p:txBody>
        </p:sp>
        <p:grpSp>
          <p:nvGrpSpPr>
            <p:cNvPr id="201735" name="Group 8">
              <a:extLst>
                <a:ext uri="{FF2B5EF4-FFF2-40B4-BE49-F238E27FC236}">
                  <a16:creationId xmlns:a16="http://schemas.microsoft.com/office/drawing/2014/main" id="{324891FA-CB9C-4BA8-9A16-E48195FBE18C}"/>
                </a:ext>
              </a:extLst>
            </p:cNvPr>
            <p:cNvGrpSpPr>
              <a:grpSpLocks/>
            </p:cNvGrpSpPr>
            <p:nvPr/>
          </p:nvGrpSpPr>
          <p:grpSpPr bwMode="auto">
            <a:xfrm>
              <a:off x="459138" y="914399"/>
              <a:ext cx="5378823" cy="645460"/>
              <a:chOff x="645459" y="914399"/>
              <a:chExt cx="5378823" cy="645460"/>
            </a:xfrm>
          </p:grpSpPr>
          <p:sp>
            <p:nvSpPr>
              <p:cNvPr id="15" name="Rounded Rectangle 14">
                <a:extLst>
                  <a:ext uri="{FF2B5EF4-FFF2-40B4-BE49-F238E27FC236}">
                    <a16:creationId xmlns:a16="http://schemas.microsoft.com/office/drawing/2014/main" id="{9D6EA6B7-B7D3-4551-9DE6-6071A4235F4D}"/>
                  </a:ext>
                </a:extLst>
              </p:cNvPr>
              <p:cNvSpPr/>
              <p:nvPr/>
            </p:nvSpPr>
            <p:spPr>
              <a:xfrm>
                <a:off x="646193" y="914399"/>
                <a:ext cx="2111904" cy="645033"/>
              </a:xfrm>
              <a:prstGeom prst="roundRect">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Cost </a:t>
                </a:r>
              </a:p>
            </p:txBody>
          </p:sp>
          <p:sp>
            <p:nvSpPr>
              <p:cNvPr id="16" name="Rounded Rectangle 15">
                <a:extLst>
                  <a:ext uri="{FF2B5EF4-FFF2-40B4-BE49-F238E27FC236}">
                    <a16:creationId xmlns:a16="http://schemas.microsoft.com/office/drawing/2014/main" id="{628BA707-C8F2-4D49-810E-FA717E7C12AE}"/>
                  </a:ext>
                </a:extLst>
              </p:cNvPr>
              <p:cNvSpPr/>
              <p:nvPr/>
            </p:nvSpPr>
            <p:spPr>
              <a:xfrm>
                <a:off x="3912821" y="914399"/>
                <a:ext cx="2111904" cy="645033"/>
              </a:xfrm>
              <a:prstGeom prst="roundRect">
                <a:avLst/>
              </a:prstGeom>
              <a:solidFill>
                <a:srgbClr val="DB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kern="0" dirty="0">
                    <a:effectLst>
                      <a:outerShdw blurRad="38100" dist="38100" dir="2700000" algn="tl">
                        <a:srgbClr val="000000">
                          <a:alpha val="43137"/>
                        </a:srgbClr>
                      </a:outerShdw>
                    </a:effectLst>
                    <a:latin typeface="Century Gothic" panose="020B0502020202020204" pitchFamily="34" charset="0"/>
                    <a:sym typeface="Arial"/>
                  </a:rPr>
                  <a:t>Benefit</a:t>
                </a:r>
              </a:p>
            </p:txBody>
          </p:sp>
        </p:grpSp>
        <p:sp>
          <p:nvSpPr>
            <p:cNvPr id="10" name="Rounded Rectangle 9">
              <a:extLst>
                <a:ext uri="{FF2B5EF4-FFF2-40B4-BE49-F238E27FC236}">
                  <a16:creationId xmlns:a16="http://schemas.microsoft.com/office/drawing/2014/main" id="{62D2D374-D114-4E53-9123-5971FCC971D2}"/>
                </a:ext>
              </a:extLst>
            </p:cNvPr>
            <p:cNvSpPr/>
            <p:nvPr/>
          </p:nvSpPr>
          <p:spPr>
            <a:xfrm rot="559056">
              <a:off x="540686" y="2304682"/>
              <a:ext cx="2296875" cy="6723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kern="0" dirty="0">
                  <a:solidFill>
                    <a:schemeClr val="tx1"/>
                  </a:solidFill>
                  <a:latin typeface="Century Gothic" panose="020B0502020202020204" pitchFamily="34" charset="0"/>
                  <a:sym typeface="Arial"/>
                </a:rPr>
                <a:t>New Equipment</a:t>
              </a:r>
            </a:p>
          </p:txBody>
        </p:sp>
        <p:sp>
          <p:nvSpPr>
            <p:cNvPr id="11" name="Rounded Rectangle 10">
              <a:extLst>
                <a:ext uri="{FF2B5EF4-FFF2-40B4-BE49-F238E27FC236}">
                  <a16:creationId xmlns:a16="http://schemas.microsoft.com/office/drawing/2014/main" id="{B4406A20-9C46-4F7E-937E-00C4B3302756}"/>
                </a:ext>
              </a:extLst>
            </p:cNvPr>
            <p:cNvSpPr/>
            <p:nvPr/>
          </p:nvSpPr>
          <p:spPr>
            <a:xfrm rot="559056">
              <a:off x="393427" y="3091841"/>
              <a:ext cx="2296875" cy="674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kern="0" dirty="0">
                  <a:solidFill>
                    <a:schemeClr val="tx1"/>
                  </a:solidFill>
                  <a:latin typeface="Century Gothic" panose="020B0502020202020204" pitchFamily="34" charset="0"/>
                  <a:sym typeface="Arial"/>
                </a:rPr>
                <a:t>Training</a:t>
              </a:r>
            </a:p>
          </p:txBody>
        </p:sp>
        <p:sp>
          <p:nvSpPr>
            <p:cNvPr id="12" name="Rounded Rectangle 11">
              <a:extLst>
                <a:ext uri="{FF2B5EF4-FFF2-40B4-BE49-F238E27FC236}">
                  <a16:creationId xmlns:a16="http://schemas.microsoft.com/office/drawing/2014/main" id="{B2CC1292-BAC6-40CC-A38F-B4BF64924021}"/>
                </a:ext>
              </a:extLst>
            </p:cNvPr>
            <p:cNvSpPr/>
            <p:nvPr/>
          </p:nvSpPr>
          <p:spPr>
            <a:xfrm rot="559056">
              <a:off x="3836046" y="2858609"/>
              <a:ext cx="2296876" cy="674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kern="0" dirty="0">
                  <a:solidFill>
                    <a:schemeClr val="tx1"/>
                  </a:solidFill>
                  <a:latin typeface="Century Gothic" panose="020B0502020202020204" pitchFamily="34" charset="0"/>
                  <a:sym typeface="Arial"/>
                </a:rPr>
                <a:t>Faster Operations</a:t>
              </a:r>
            </a:p>
          </p:txBody>
        </p:sp>
        <p:sp>
          <p:nvSpPr>
            <p:cNvPr id="13" name="Rounded Rectangle 12">
              <a:extLst>
                <a:ext uri="{FF2B5EF4-FFF2-40B4-BE49-F238E27FC236}">
                  <a16:creationId xmlns:a16="http://schemas.microsoft.com/office/drawing/2014/main" id="{DB2B774A-7BA9-460C-A5C7-F2C5E120D1DA}"/>
                </a:ext>
              </a:extLst>
            </p:cNvPr>
            <p:cNvSpPr/>
            <p:nvPr/>
          </p:nvSpPr>
          <p:spPr>
            <a:xfrm rot="559056">
              <a:off x="3688787" y="3645768"/>
              <a:ext cx="2296876" cy="674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kern="0" dirty="0">
                  <a:solidFill>
                    <a:schemeClr val="tx1"/>
                  </a:solidFill>
                  <a:latin typeface="Century Gothic" panose="020B0502020202020204" pitchFamily="34" charset="0"/>
                  <a:sym typeface="Arial"/>
                </a:rPr>
                <a:t>Lower Wastage</a:t>
              </a:r>
            </a:p>
          </p:txBody>
        </p:sp>
        <p:sp>
          <p:nvSpPr>
            <p:cNvPr id="14" name="Rounded Rectangle 13">
              <a:extLst>
                <a:ext uri="{FF2B5EF4-FFF2-40B4-BE49-F238E27FC236}">
                  <a16:creationId xmlns:a16="http://schemas.microsoft.com/office/drawing/2014/main" id="{EC2E35DC-E7B6-4649-8A31-A56E28721FB3}"/>
                </a:ext>
              </a:extLst>
            </p:cNvPr>
            <p:cNvSpPr/>
            <p:nvPr/>
          </p:nvSpPr>
          <p:spPr>
            <a:xfrm rot="559056">
              <a:off x="3983304" y="2069627"/>
              <a:ext cx="2296876" cy="674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kern="0" dirty="0">
                  <a:solidFill>
                    <a:schemeClr val="tx1"/>
                  </a:solidFill>
                  <a:latin typeface="Century Gothic" panose="020B0502020202020204" pitchFamily="34" charset="0"/>
                  <a:sym typeface="Arial"/>
                </a:rPr>
                <a:t>Higher Income</a:t>
              </a:r>
            </a:p>
          </p:txBody>
        </p:sp>
      </p:grpSp>
      <p:sp>
        <p:nvSpPr>
          <p:cNvPr id="5" name="Explosion 2 4">
            <a:extLst>
              <a:ext uri="{FF2B5EF4-FFF2-40B4-BE49-F238E27FC236}">
                <a16:creationId xmlns:a16="http://schemas.microsoft.com/office/drawing/2014/main" id="{F356B03B-89D0-4A3F-9F6B-6945E4F6A045}"/>
              </a:ext>
            </a:extLst>
          </p:cNvPr>
          <p:cNvSpPr/>
          <p:nvPr/>
        </p:nvSpPr>
        <p:spPr>
          <a:xfrm>
            <a:off x="152400" y="2495550"/>
            <a:ext cx="2352675" cy="1828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kern="0" dirty="0">
                <a:effectLst>
                  <a:outerShdw blurRad="38100" dist="38100" dir="2700000" algn="tl">
                    <a:srgbClr val="000000">
                      <a:alpha val="43137"/>
                    </a:srgbClr>
                  </a:outerShdw>
                </a:effectLst>
                <a:sym typeface="Arial"/>
              </a:rPr>
              <a:t>All make or buy decisions</a:t>
            </a:r>
          </a:p>
        </p:txBody>
      </p:sp>
    </p:spTree>
  </p:cSld>
  <p:clrMapOvr>
    <a:masterClrMapping/>
  </p:clrMapOvr>
  <p:transition spd="slow">
    <p:push dir="r"/>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Shape 244">
            <a:extLst>
              <a:ext uri="{FF2B5EF4-FFF2-40B4-BE49-F238E27FC236}">
                <a16:creationId xmlns:a16="http://schemas.microsoft.com/office/drawing/2014/main" id="{528F387B-121C-4EA8-801C-DBDFF268DDB6}"/>
              </a:ext>
            </a:extLst>
          </p:cNvPr>
          <p:cNvSpPr txBox="1">
            <a:spLocks noGrp="1"/>
          </p:cNvSpPr>
          <p:nvPr>
            <p:ph type="title"/>
          </p:nvPr>
        </p:nvSpPr>
        <p:spPr>
          <a:xfrm>
            <a:off x="1104900" y="276225"/>
            <a:ext cx="7124700" cy="749300"/>
          </a:xfrm>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SWOT Analysis</a:t>
            </a:r>
          </a:p>
        </p:txBody>
      </p:sp>
      <p:pic>
        <p:nvPicPr>
          <p:cNvPr id="203779" name="Picture 3">
            <a:extLst>
              <a:ext uri="{FF2B5EF4-FFF2-40B4-BE49-F238E27FC236}">
                <a16:creationId xmlns:a16="http://schemas.microsoft.com/office/drawing/2014/main" id="{20A8CEAA-DC1E-4694-B618-BB75499346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1365250"/>
            <a:ext cx="6122987"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Shape 244">
            <a:extLst>
              <a:ext uri="{FF2B5EF4-FFF2-40B4-BE49-F238E27FC236}">
                <a16:creationId xmlns:a16="http://schemas.microsoft.com/office/drawing/2014/main" id="{04AD3B14-79F2-42C9-989E-3A9B146943CE}"/>
              </a:ext>
            </a:extLst>
          </p:cNvPr>
          <p:cNvSpPr txBox="1">
            <a:spLocks noGrp="1"/>
          </p:cNvSpPr>
          <p:nvPr>
            <p:ph type="title"/>
          </p:nvPr>
        </p:nvSpPr>
        <p:spPr>
          <a:xfrm>
            <a:off x="1104900" y="276225"/>
            <a:ext cx="7124700" cy="749300"/>
          </a:xfrm>
        </p:spPr>
        <p:txBody>
          <a:bodyPr/>
          <a:lstStyle/>
          <a:p>
            <a:pPr eaLnBrk="1" hangingPunct="1">
              <a:spcBef>
                <a:spcPct val="0"/>
              </a:spcBef>
              <a:buClr>
                <a:srgbClr val="FFFFFF"/>
              </a:buClr>
              <a:buFont typeface="Dosis" panose="020B0604020202020204" charset="0"/>
              <a:buNone/>
            </a:pPr>
            <a:r>
              <a:rPr lang="en-US" altLang="en-US" sz="2400" dirty="0">
                <a:solidFill>
                  <a:srgbClr val="222222"/>
                </a:solidFill>
                <a:cs typeface="Arial" panose="020B0604020202020204" pitchFamily="34" charset="0"/>
                <a:sym typeface="Dosis" panose="020B0604020202020204" charset="0"/>
              </a:rPr>
              <a:t>Personal SWOT </a:t>
            </a:r>
          </a:p>
        </p:txBody>
      </p:sp>
      <p:graphicFrame>
        <p:nvGraphicFramePr>
          <p:cNvPr id="5" name="Table 4">
            <a:extLst>
              <a:ext uri="{FF2B5EF4-FFF2-40B4-BE49-F238E27FC236}">
                <a16:creationId xmlns:a16="http://schemas.microsoft.com/office/drawing/2014/main" id="{5CC9EE44-CB01-48DD-8695-67712694E8B8}"/>
              </a:ext>
            </a:extLst>
          </p:cNvPr>
          <p:cNvGraphicFramePr>
            <a:graphicFrameLocks noGrp="1"/>
          </p:cNvGraphicFramePr>
          <p:nvPr/>
        </p:nvGraphicFramePr>
        <p:xfrm>
          <a:off x="1274763" y="1317625"/>
          <a:ext cx="6594475" cy="3484924"/>
        </p:xfrm>
        <a:graphic>
          <a:graphicData uri="http://schemas.openxmlformats.org/drawingml/2006/table">
            <a:tbl>
              <a:tblPr firstRow="1" bandRow="1">
                <a:tableStyleId>{2EB098C3-622A-4DFE-B48A-0552885D8690}</a:tableStyleId>
              </a:tblPr>
              <a:tblGrid>
                <a:gridCol w="3368754">
                  <a:extLst>
                    <a:ext uri="{9D8B030D-6E8A-4147-A177-3AD203B41FA5}">
                      <a16:colId xmlns:a16="http://schemas.microsoft.com/office/drawing/2014/main" val="20000"/>
                    </a:ext>
                  </a:extLst>
                </a:gridCol>
                <a:gridCol w="3225721">
                  <a:extLst>
                    <a:ext uri="{9D8B030D-6E8A-4147-A177-3AD203B41FA5}">
                      <a16:colId xmlns:a16="http://schemas.microsoft.com/office/drawing/2014/main" val="20001"/>
                    </a:ext>
                  </a:extLst>
                </a:gridCol>
              </a:tblGrid>
              <a:tr h="1864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i="0" u="none" strike="noStrike" cap="none" dirty="0">
                          <a:solidFill>
                            <a:schemeClr val="bg1"/>
                          </a:solidFill>
                          <a:latin typeface="Century Gothic" pitchFamily="34" charset="0"/>
                          <a:ea typeface="Arial"/>
                          <a:cs typeface="Arial"/>
                          <a:sym typeface="Arial"/>
                        </a:rPr>
                        <a:t>Strengths</a:t>
                      </a:r>
                      <a:r>
                        <a:rPr lang="en-IN" sz="1600" b="0" i="0" u="none" strike="noStrike" cap="none" dirty="0">
                          <a:solidFill>
                            <a:schemeClr val="bg1"/>
                          </a:solidFill>
                          <a:latin typeface="Century Gothic" pitchFamily="34" charset="0"/>
                          <a:ea typeface="Arial"/>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b="0" i="0" u="none" strike="noStrike" cap="none" dirty="0">
                        <a:solidFill>
                          <a:schemeClr val="bg1"/>
                        </a:solidFill>
                        <a:latin typeface="Century Gothic" pitchFamily="34" charset="0"/>
                        <a:ea typeface="Arial"/>
                        <a:cs typeface="Arial"/>
                        <a:sym typeface="Arial"/>
                      </a:endParaRPr>
                    </a:p>
                    <a:p>
                      <a:pPr marL="174625" marR="0" lvl="0" indent="-17462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IN" sz="1400" b="1" i="0" u="none" strike="noStrike" cap="none" dirty="0">
                          <a:solidFill>
                            <a:schemeClr val="bg1"/>
                          </a:solidFill>
                          <a:effectLst>
                            <a:outerShdw blurRad="38100" dist="38100" dir="2700000" algn="tl">
                              <a:srgbClr val="000000">
                                <a:alpha val="43137"/>
                              </a:srgbClr>
                            </a:outerShdw>
                          </a:effectLst>
                          <a:latin typeface="Century Gothic" pitchFamily="34" charset="0"/>
                          <a:ea typeface="Arial"/>
                          <a:cs typeface="Arial"/>
                          <a:sym typeface="Arial"/>
                        </a:rPr>
                        <a:t>What do I do better than anyone else?</a:t>
                      </a:r>
                    </a:p>
                    <a:p>
                      <a:pPr marL="174625" marR="0" lvl="0" indent="-17462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IN" sz="1400" b="1" i="0" u="none" strike="noStrike" cap="none" dirty="0">
                          <a:solidFill>
                            <a:schemeClr val="bg1"/>
                          </a:solidFill>
                          <a:effectLst>
                            <a:outerShdw blurRad="38100" dist="38100" dir="2700000" algn="tl">
                              <a:srgbClr val="000000">
                                <a:alpha val="43137"/>
                              </a:srgbClr>
                            </a:outerShdw>
                          </a:effectLst>
                          <a:latin typeface="Century Gothic" pitchFamily="34" charset="0"/>
                          <a:ea typeface="Arial"/>
                          <a:cs typeface="Arial"/>
                          <a:sym typeface="Arial"/>
                        </a:rPr>
                        <a:t>What is my Unique Selling Point (USP)?</a:t>
                      </a:r>
                    </a:p>
                    <a:p>
                      <a:endParaRPr lang="en-IN" sz="1600" dirty="0">
                        <a:solidFill>
                          <a:schemeClr val="bg1"/>
                        </a:solidFill>
                        <a:latin typeface="Century Gothic" pitchFamily="34" charset="0"/>
                      </a:endParaRPr>
                    </a:p>
                  </a:txBody>
                  <a:tcPr marL="91413" marR="91413" marT="45731" marB="45731">
                    <a:solidFill>
                      <a:srgbClr val="DB5757"/>
                    </a:solidFill>
                  </a:tcPr>
                </a:tc>
                <a:tc>
                  <a:txBody>
                    <a:bodyPr/>
                    <a:lstStyle/>
                    <a:p>
                      <a:pPr lvl="0" algn="ctr" fontAlgn="base"/>
                      <a:r>
                        <a:rPr lang="en-IN" sz="2000" b="1" i="0" u="none" strike="noStrike" cap="none" dirty="0">
                          <a:solidFill>
                            <a:schemeClr val="bg1"/>
                          </a:solidFill>
                          <a:latin typeface="Century Gothic" pitchFamily="34" charset="0"/>
                          <a:ea typeface="Arial"/>
                          <a:cs typeface="Arial"/>
                          <a:sym typeface="Arial"/>
                        </a:rPr>
                        <a:t>Weaknesses</a:t>
                      </a:r>
                      <a:r>
                        <a:rPr lang="en-IN" sz="1600" b="0" i="0" u="none" strike="noStrike" cap="none" dirty="0">
                          <a:solidFill>
                            <a:schemeClr val="bg1"/>
                          </a:solidFill>
                          <a:latin typeface="Century Gothic" pitchFamily="34" charset="0"/>
                          <a:ea typeface="Arial"/>
                          <a:cs typeface="Arial"/>
                          <a:sym typeface="Arial"/>
                        </a:rPr>
                        <a:t>:</a:t>
                      </a:r>
                    </a:p>
                    <a:p>
                      <a:pPr lvl="0" fontAlgn="base"/>
                      <a:endParaRPr lang="en-IN" sz="1600" b="0" i="0" u="none" strike="noStrike" cap="none" dirty="0">
                        <a:solidFill>
                          <a:schemeClr val="bg1"/>
                        </a:solidFill>
                        <a:latin typeface="Century Gothic" pitchFamily="34" charset="0"/>
                        <a:ea typeface="Arial"/>
                        <a:cs typeface="Arial"/>
                        <a:sym typeface="Arial"/>
                      </a:endParaRPr>
                    </a:p>
                    <a:p>
                      <a:pPr marL="174625" lvl="0" indent="-174625" fontAlgn="base">
                        <a:spcBef>
                          <a:spcPts val="500"/>
                        </a:spcBef>
                        <a:buFont typeface="Arial" panose="020B0604020202020204" pitchFamily="34" charset="0"/>
                        <a:buChar char="•"/>
                      </a:pPr>
                      <a:r>
                        <a:rPr lang="en-IN" sz="1400" b="1" i="0" u="none" strike="noStrike" cap="none" dirty="0">
                          <a:solidFill>
                            <a:schemeClr val="bg1"/>
                          </a:solidFill>
                          <a:effectLst>
                            <a:outerShdw blurRad="38100" dist="38100" dir="2700000" algn="tl">
                              <a:srgbClr val="000000">
                                <a:alpha val="43137"/>
                              </a:srgbClr>
                            </a:outerShdw>
                          </a:effectLst>
                          <a:latin typeface="Century Gothic" pitchFamily="34" charset="0"/>
                          <a:ea typeface="Arial"/>
                          <a:cs typeface="Arial"/>
                          <a:sym typeface="Arial"/>
                        </a:rPr>
                        <a:t>What should I avoid?</a:t>
                      </a:r>
                    </a:p>
                    <a:p>
                      <a:pPr marL="174625" indent="-174625">
                        <a:spcBef>
                          <a:spcPts val="500"/>
                        </a:spcBef>
                        <a:buFont typeface="Arial" panose="020B0604020202020204" pitchFamily="34" charset="0"/>
                        <a:buChar char="•"/>
                      </a:pPr>
                      <a:r>
                        <a:rPr lang="en-IN" sz="1400" b="1" i="0" u="none" strike="noStrike" cap="none" dirty="0">
                          <a:solidFill>
                            <a:schemeClr val="bg1"/>
                          </a:solidFill>
                          <a:effectLst>
                            <a:outerShdw blurRad="38100" dist="38100" dir="2700000" algn="tl">
                              <a:srgbClr val="000000">
                                <a:alpha val="43137"/>
                              </a:srgbClr>
                            </a:outerShdw>
                          </a:effectLst>
                          <a:latin typeface="Century Gothic" pitchFamily="34" charset="0"/>
                          <a:ea typeface="Arial"/>
                          <a:cs typeface="Arial"/>
                          <a:sym typeface="Arial"/>
                        </a:rPr>
                        <a:t>What would people see as my likely weakness?</a:t>
                      </a:r>
                      <a:endParaRPr lang="en-IN" sz="1400" b="1" dirty="0">
                        <a:solidFill>
                          <a:schemeClr val="bg1"/>
                        </a:solidFill>
                        <a:effectLst>
                          <a:outerShdw blurRad="38100" dist="38100" dir="2700000" algn="tl">
                            <a:srgbClr val="000000">
                              <a:alpha val="43137"/>
                            </a:srgbClr>
                          </a:outerShdw>
                        </a:effectLst>
                        <a:latin typeface="Century Gothic" pitchFamily="34" charset="0"/>
                      </a:endParaRPr>
                    </a:p>
                  </a:txBody>
                  <a:tcPr marL="91413" marR="91413" marT="45731" marB="45731">
                    <a:solidFill>
                      <a:srgbClr val="DB5757"/>
                    </a:solidFill>
                  </a:tcPr>
                </a:tc>
                <a:extLst>
                  <a:ext uri="{0D108BD9-81ED-4DB2-BD59-A6C34878D82A}">
                    <a16:rowId xmlns:a16="http://schemas.microsoft.com/office/drawing/2014/main" val="10000"/>
                  </a:ext>
                </a:extLst>
              </a:tr>
              <a:tr h="1620375">
                <a:tc>
                  <a:txBody>
                    <a:bodyPr/>
                    <a:lstStyle/>
                    <a:p>
                      <a:pPr lvl="0" algn="ctr" fontAlgn="base"/>
                      <a:r>
                        <a:rPr lang="en-IN" sz="2000" b="1" i="0" u="none" strike="noStrike" cap="none" dirty="0">
                          <a:solidFill>
                            <a:schemeClr val="bg1"/>
                          </a:solidFill>
                          <a:latin typeface="Century Gothic" pitchFamily="34" charset="0"/>
                          <a:ea typeface="Arial"/>
                          <a:cs typeface="Arial"/>
                          <a:sym typeface="Arial"/>
                        </a:rPr>
                        <a:t>Opportunities</a:t>
                      </a:r>
                      <a:r>
                        <a:rPr lang="en-IN" sz="1600" b="0" i="0" u="none" strike="noStrike" cap="none" dirty="0">
                          <a:solidFill>
                            <a:schemeClr val="bg1"/>
                          </a:solidFill>
                          <a:latin typeface="Century Gothic" pitchFamily="34" charset="0"/>
                          <a:ea typeface="Arial"/>
                          <a:cs typeface="Arial"/>
                          <a:sym typeface="Arial"/>
                        </a:rPr>
                        <a:t>:</a:t>
                      </a:r>
                    </a:p>
                    <a:p>
                      <a:pPr lvl="0" fontAlgn="base"/>
                      <a:endParaRPr lang="en-IN" sz="1600" b="0" i="0" u="none" strike="noStrike" cap="none" dirty="0">
                        <a:solidFill>
                          <a:schemeClr val="bg1"/>
                        </a:solidFill>
                        <a:latin typeface="Century Gothic" pitchFamily="34" charset="0"/>
                        <a:ea typeface="Arial"/>
                        <a:cs typeface="Arial"/>
                        <a:sym typeface="Arial"/>
                      </a:endParaRPr>
                    </a:p>
                    <a:p>
                      <a:pPr marL="174625" lvl="0" indent="-174625" fontAlgn="base">
                        <a:spcBef>
                          <a:spcPts val="500"/>
                        </a:spcBef>
                        <a:buFont typeface="Arial" panose="020B0604020202020204" pitchFamily="34" charset="0"/>
                        <a:buChar char="•"/>
                      </a:pPr>
                      <a:r>
                        <a:rPr lang="en-IN" sz="1400" b="1" i="0" u="none" strike="noStrike" cap="none" dirty="0">
                          <a:solidFill>
                            <a:schemeClr val="bg1"/>
                          </a:solidFill>
                          <a:effectLst>
                            <a:outerShdw blurRad="38100" dist="38100" dir="2700000" algn="tl">
                              <a:srgbClr val="000000">
                                <a:alpha val="43137"/>
                              </a:srgbClr>
                            </a:outerShdw>
                          </a:effectLst>
                          <a:latin typeface="Century Gothic" pitchFamily="34" charset="0"/>
                          <a:ea typeface="Arial"/>
                          <a:cs typeface="Arial"/>
                          <a:sym typeface="Arial"/>
                        </a:rPr>
                        <a:t>What good opportunities can I spot?</a:t>
                      </a:r>
                    </a:p>
                    <a:p>
                      <a:pPr marL="174625" indent="-174625">
                        <a:spcBef>
                          <a:spcPts val="500"/>
                        </a:spcBef>
                        <a:buFont typeface="Arial" panose="020B0604020202020204" pitchFamily="34" charset="0"/>
                        <a:buChar char="•"/>
                      </a:pPr>
                      <a:r>
                        <a:rPr lang="en-IN" sz="1400" b="1" i="0" u="none" strike="noStrike" cap="none" dirty="0">
                          <a:solidFill>
                            <a:schemeClr val="bg1"/>
                          </a:solidFill>
                          <a:effectLst>
                            <a:outerShdw blurRad="38100" dist="38100" dir="2700000" algn="tl">
                              <a:srgbClr val="000000">
                                <a:alpha val="43137"/>
                              </a:srgbClr>
                            </a:outerShdw>
                          </a:effectLst>
                          <a:latin typeface="Century Gothic" pitchFamily="34" charset="0"/>
                          <a:ea typeface="Arial"/>
                          <a:cs typeface="Arial"/>
                          <a:sym typeface="Arial"/>
                        </a:rPr>
                        <a:t>What interesting trends am I aware of?</a:t>
                      </a:r>
                      <a:endParaRPr lang="en-IN" sz="1400" b="1" dirty="0">
                        <a:solidFill>
                          <a:schemeClr val="bg1"/>
                        </a:solidFill>
                        <a:effectLst>
                          <a:outerShdw blurRad="38100" dist="38100" dir="2700000" algn="tl">
                            <a:srgbClr val="000000">
                              <a:alpha val="43137"/>
                            </a:srgbClr>
                          </a:outerShdw>
                        </a:effectLst>
                        <a:latin typeface="Century Gothic" pitchFamily="34" charset="0"/>
                      </a:endParaRPr>
                    </a:p>
                  </a:txBody>
                  <a:tcPr marL="91413" marR="91413" marT="45731" marB="45731">
                    <a:solidFill>
                      <a:srgbClr val="FF8700"/>
                    </a:solidFill>
                  </a:tcPr>
                </a:tc>
                <a:tc>
                  <a:txBody>
                    <a:bodyPr/>
                    <a:lstStyle/>
                    <a:p>
                      <a:pPr lvl="0" algn="ctr" fontAlgn="base"/>
                      <a:r>
                        <a:rPr lang="en-IN" sz="2000" b="1" i="0" u="none" strike="noStrike" cap="none" dirty="0">
                          <a:solidFill>
                            <a:schemeClr val="bg1"/>
                          </a:solidFill>
                          <a:latin typeface="Century Gothic" pitchFamily="34" charset="0"/>
                          <a:ea typeface="Arial"/>
                          <a:cs typeface="Arial"/>
                          <a:sym typeface="Arial"/>
                        </a:rPr>
                        <a:t>Threats</a:t>
                      </a:r>
                      <a:r>
                        <a:rPr lang="en-IN" sz="1600" b="0" i="0" u="none" strike="noStrike" cap="none" dirty="0">
                          <a:solidFill>
                            <a:schemeClr val="bg1"/>
                          </a:solidFill>
                          <a:latin typeface="Century Gothic" pitchFamily="34" charset="0"/>
                          <a:ea typeface="Arial"/>
                          <a:cs typeface="Arial"/>
                          <a:sym typeface="Arial"/>
                        </a:rPr>
                        <a:t>:</a:t>
                      </a:r>
                    </a:p>
                    <a:p>
                      <a:pPr lvl="0" fontAlgn="base"/>
                      <a:endParaRPr lang="en-IN" sz="1600" b="0" i="0" u="none" strike="noStrike" cap="none" dirty="0">
                        <a:solidFill>
                          <a:schemeClr val="bg1"/>
                        </a:solidFill>
                        <a:latin typeface="Century Gothic" pitchFamily="34" charset="0"/>
                        <a:ea typeface="Arial"/>
                        <a:cs typeface="Arial"/>
                        <a:sym typeface="Arial"/>
                      </a:endParaRPr>
                    </a:p>
                    <a:p>
                      <a:pPr marL="174625" lvl="0" indent="-174625" fontAlgn="base">
                        <a:spcBef>
                          <a:spcPts val="500"/>
                        </a:spcBef>
                        <a:buFont typeface="Arial" panose="020B0604020202020204" pitchFamily="34" charset="0"/>
                        <a:buChar char="•"/>
                      </a:pPr>
                      <a:r>
                        <a:rPr lang="en-IN" sz="1400" b="1" i="0" u="none" strike="noStrike" cap="none" dirty="0">
                          <a:solidFill>
                            <a:schemeClr val="bg1"/>
                          </a:solidFill>
                          <a:effectLst>
                            <a:outerShdw blurRad="38100" dist="38100" dir="2700000" algn="tl">
                              <a:srgbClr val="000000">
                                <a:alpha val="43137"/>
                              </a:srgbClr>
                            </a:outerShdw>
                          </a:effectLst>
                          <a:latin typeface="Century Gothic" pitchFamily="34" charset="0"/>
                          <a:ea typeface="Arial"/>
                          <a:cs typeface="Arial"/>
                          <a:sym typeface="Arial"/>
                        </a:rPr>
                        <a:t>What obstacles do I face?</a:t>
                      </a:r>
                    </a:p>
                    <a:p>
                      <a:pPr marL="174625" indent="-174625">
                        <a:spcBef>
                          <a:spcPts val="500"/>
                        </a:spcBef>
                        <a:buFont typeface="Arial" panose="020B0604020202020204" pitchFamily="34" charset="0"/>
                        <a:buChar char="•"/>
                      </a:pPr>
                      <a:r>
                        <a:rPr lang="en-IN" sz="1400" b="1" i="0" u="none" strike="noStrike" cap="none" dirty="0">
                          <a:solidFill>
                            <a:schemeClr val="bg1"/>
                          </a:solidFill>
                          <a:effectLst>
                            <a:outerShdw blurRad="38100" dist="38100" dir="2700000" algn="tl">
                              <a:srgbClr val="000000">
                                <a:alpha val="43137"/>
                              </a:srgbClr>
                            </a:outerShdw>
                          </a:effectLst>
                          <a:latin typeface="Century Gothic" pitchFamily="34" charset="0"/>
                          <a:ea typeface="Arial"/>
                          <a:cs typeface="Arial"/>
                          <a:sym typeface="Arial"/>
                        </a:rPr>
                        <a:t>What are my competitors doing?</a:t>
                      </a:r>
                      <a:endParaRPr lang="en-IN" sz="1400" b="1" dirty="0">
                        <a:solidFill>
                          <a:schemeClr val="bg1"/>
                        </a:solidFill>
                        <a:effectLst>
                          <a:outerShdw blurRad="38100" dist="38100" dir="2700000" algn="tl">
                            <a:srgbClr val="000000">
                              <a:alpha val="43137"/>
                            </a:srgbClr>
                          </a:outerShdw>
                        </a:effectLst>
                        <a:latin typeface="Century Gothic" pitchFamily="34" charset="0"/>
                      </a:endParaRPr>
                    </a:p>
                  </a:txBody>
                  <a:tcPr marL="91413" marR="91413" marT="45731" marB="45731">
                    <a:solidFill>
                      <a:srgbClr val="FF8700"/>
                    </a:solidFill>
                  </a:tcPr>
                </a:tc>
                <a:extLst>
                  <a:ext uri="{0D108BD9-81ED-4DB2-BD59-A6C34878D82A}">
                    <a16:rowId xmlns:a16="http://schemas.microsoft.com/office/drawing/2014/main" val="10001"/>
                  </a:ext>
                </a:extLst>
              </a:tr>
            </a:tbl>
          </a:graphicData>
        </a:graphic>
      </p:graphicFrame>
    </p:spTree>
  </p:cSld>
  <p:clrMapOvr>
    <a:masterClrMapping/>
  </p:clrMapOvr>
  <p:transition spd="slow">
    <p:push dir="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Shape 146">
            <a:extLst>
              <a:ext uri="{FF2B5EF4-FFF2-40B4-BE49-F238E27FC236}">
                <a16:creationId xmlns:a16="http://schemas.microsoft.com/office/drawing/2014/main" id="{AB891B86-7DC2-4499-A293-565D88AD3BCF}"/>
              </a:ext>
            </a:extLst>
          </p:cNvPr>
          <p:cNvSpPr txBox="1">
            <a:spLocks noGrp="1"/>
          </p:cNvSpPr>
          <p:nvPr>
            <p:ph type="ctrTitle" idx="4294967295"/>
          </p:nvPr>
        </p:nvSpPr>
        <p:spPr>
          <a:xfrm>
            <a:off x="1776413" y="2649538"/>
            <a:ext cx="7367587" cy="1160462"/>
          </a:xfrm>
        </p:spPr>
        <p:txBody>
          <a:bodyPr/>
          <a:lstStyle/>
          <a:p>
            <a:pPr eaLnBrk="1" hangingPunct="1">
              <a:buClr>
                <a:srgbClr val="FFFFFF"/>
              </a:buClr>
              <a:buSzPts val="2400"/>
              <a:buFont typeface="Dosis" panose="020B0604020202020204" charset="0"/>
              <a:buNone/>
            </a:pPr>
            <a:r>
              <a:rPr lang="en-US" altLang="en-US" sz="6000">
                <a:solidFill>
                  <a:srgbClr val="C32929"/>
                </a:solidFill>
                <a:latin typeface="Verdana" panose="020B0604030504040204" pitchFamily="34" charset="0"/>
                <a:cs typeface="Arial" panose="020B0604020202020204" pitchFamily="34" charset="0"/>
                <a:sym typeface="Dosis" panose="020B0604020202020204" charset="0"/>
              </a:rPr>
              <a:t>Activity</a:t>
            </a:r>
          </a:p>
        </p:txBody>
      </p:sp>
      <p:sp>
        <p:nvSpPr>
          <p:cNvPr id="207875" name="Shape 147">
            <a:extLst>
              <a:ext uri="{FF2B5EF4-FFF2-40B4-BE49-F238E27FC236}">
                <a16:creationId xmlns:a16="http://schemas.microsoft.com/office/drawing/2014/main" id="{722AD81D-1463-4AE8-BA7B-56BAF067283E}"/>
              </a:ext>
            </a:extLst>
          </p:cNvPr>
          <p:cNvSpPr txBox="1">
            <a:spLocks noGrp="1"/>
          </p:cNvSpPr>
          <p:nvPr>
            <p:ph type="subTitle" idx="4294967295"/>
          </p:nvPr>
        </p:nvSpPr>
        <p:spPr>
          <a:xfrm>
            <a:off x="0" y="3640138"/>
            <a:ext cx="5900738" cy="784225"/>
          </a:xfrm>
        </p:spPr>
        <p:txBody>
          <a:bodyPr/>
          <a:lstStyle/>
          <a:p>
            <a:pPr eaLnBrk="1" hangingPunct="1">
              <a:buClr>
                <a:srgbClr val="FF8700"/>
              </a:buClr>
              <a:buSzPts val="3000"/>
              <a:buFont typeface="Roboto" panose="02000000000000000000" pitchFamily="2" charset="0"/>
              <a:buNone/>
            </a:pPr>
            <a:r>
              <a:rPr lang="en-US" altLang="en-US" sz="2400">
                <a:solidFill>
                  <a:srgbClr val="222222"/>
                </a:solidFill>
                <a:cs typeface="Arial" panose="020B0604020202020204" pitchFamily="34" charset="0"/>
                <a:sym typeface="Roboto" panose="02000000000000000000" pitchFamily="2" charset="0"/>
              </a:rPr>
              <a:t> Do your Personal SWOT </a:t>
            </a:r>
          </a:p>
        </p:txBody>
      </p:sp>
      <p:grpSp>
        <p:nvGrpSpPr>
          <p:cNvPr id="207876" name="Group 2">
            <a:extLst>
              <a:ext uri="{FF2B5EF4-FFF2-40B4-BE49-F238E27FC236}">
                <a16:creationId xmlns:a16="http://schemas.microsoft.com/office/drawing/2014/main" id="{81E99ED8-6BDB-4E12-A2BC-3F8EBBD4C4BF}"/>
              </a:ext>
            </a:extLst>
          </p:cNvPr>
          <p:cNvGrpSpPr>
            <a:grpSpLocks/>
          </p:cNvGrpSpPr>
          <p:nvPr/>
        </p:nvGrpSpPr>
        <p:grpSpPr bwMode="auto">
          <a:xfrm>
            <a:off x="5757863" y="522288"/>
            <a:ext cx="2376487" cy="2373312"/>
            <a:chOff x="5758543" y="522513"/>
            <a:chExt cx="2376457" cy="2373085"/>
          </a:xfrm>
        </p:grpSpPr>
        <p:sp>
          <p:nvSpPr>
            <p:cNvPr id="2" name="Rectangle 1">
              <a:extLst>
                <a:ext uri="{FF2B5EF4-FFF2-40B4-BE49-F238E27FC236}">
                  <a16:creationId xmlns:a16="http://schemas.microsoft.com/office/drawing/2014/main" id="{9EAC26A2-B6FA-40C0-9572-158918888354}"/>
                </a:ext>
              </a:extLst>
            </p:cNvPr>
            <p:cNvSpPr/>
            <p:nvPr/>
          </p:nvSpPr>
          <p:spPr>
            <a:xfrm>
              <a:off x="5758543" y="522513"/>
              <a:ext cx="1142986" cy="1142891"/>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sz="5400" kern="0" dirty="0">
                  <a:effectLst>
                    <a:outerShdw blurRad="38100" dist="38100" dir="2700000" algn="tl">
                      <a:srgbClr val="000000">
                        <a:alpha val="43137"/>
                      </a:srgbClr>
                    </a:outerShdw>
                  </a:effectLst>
                  <a:latin typeface="Century Gothic" panose="020B0502020202020204" pitchFamily="34" charset="0"/>
                  <a:sym typeface="Arial"/>
                </a:rPr>
                <a:t>S</a:t>
              </a:r>
            </a:p>
          </p:txBody>
        </p:sp>
        <p:sp>
          <p:nvSpPr>
            <p:cNvPr id="6" name="Rectangle 5">
              <a:extLst>
                <a:ext uri="{FF2B5EF4-FFF2-40B4-BE49-F238E27FC236}">
                  <a16:creationId xmlns:a16="http://schemas.microsoft.com/office/drawing/2014/main" id="{C0C69541-B9CD-4E1E-A4F9-3E78F0E6C455}"/>
                </a:ext>
              </a:extLst>
            </p:cNvPr>
            <p:cNvSpPr/>
            <p:nvPr/>
          </p:nvSpPr>
          <p:spPr>
            <a:xfrm>
              <a:off x="6992014" y="522513"/>
              <a:ext cx="1142986" cy="1142891"/>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sz="5400" kern="0" dirty="0">
                  <a:effectLst>
                    <a:outerShdw blurRad="38100" dist="38100" dir="2700000" algn="tl">
                      <a:srgbClr val="000000">
                        <a:alpha val="43137"/>
                      </a:srgbClr>
                    </a:outerShdw>
                  </a:effectLst>
                  <a:latin typeface="Century Gothic" panose="020B0502020202020204" pitchFamily="34" charset="0"/>
                  <a:sym typeface="Arial"/>
                </a:rPr>
                <a:t>W</a:t>
              </a:r>
            </a:p>
          </p:txBody>
        </p:sp>
        <p:sp>
          <p:nvSpPr>
            <p:cNvPr id="7" name="Rectangle 6">
              <a:extLst>
                <a:ext uri="{FF2B5EF4-FFF2-40B4-BE49-F238E27FC236}">
                  <a16:creationId xmlns:a16="http://schemas.microsoft.com/office/drawing/2014/main" id="{8C82382A-5269-4017-A04C-F04F72C98FC0}"/>
                </a:ext>
              </a:extLst>
            </p:cNvPr>
            <p:cNvSpPr/>
            <p:nvPr/>
          </p:nvSpPr>
          <p:spPr>
            <a:xfrm>
              <a:off x="6992014" y="1752707"/>
              <a:ext cx="1142986" cy="1142891"/>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sz="5400" kern="0" dirty="0">
                  <a:effectLst>
                    <a:outerShdw blurRad="38100" dist="38100" dir="2700000" algn="tl">
                      <a:srgbClr val="000000">
                        <a:alpha val="43137"/>
                      </a:srgbClr>
                    </a:outerShdw>
                  </a:effectLst>
                  <a:latin typeface="Century Gothic" panose="020B0502020202020204" pitchFamily="34" charset="0"/>
                  <a:sym typeface="Arial"/>
                </a:rPr>
                <a:t>T</a:t>
              </a:r>
            </a:p>
          </p:txBody>
        </p:sp>
        <p:sp>
          <p:nvSpPr>
            <p:cNvPr id="8" name="Rectangle 7">
              <a:extLst>
                <a:ext uri="{FF2B5EF4-FFF2-40B4-BE49-F238E27FC236}">
                  <a16:creationId xmlns:a16="http://schemas.microsoft.com/office/drawing/2014/main" id="{738570E4-9D4E-413B-9C45-C2894B2C5B14}"/>
                </a:ext>
              </a:extLst>
            </p:cNvPr>
            <p:cNvSpPr/>
            <p:nvPr/>
          </p:nvSpPr>
          <p:spPr>
            <a:xfrm>
              <a:off x="5758543" y="1752707"/>
              <a:ext cx="1142986" cy="1142891"/>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r>
                <a:rPr lang="en-US" sz="5400" kern="0" dirty="0">
                  <a:effectLst>
                    <a:outerShdw blurRad="38100" dist="38100" dir="2700000" algn="tl">
                      <a:srgbClr val="000000">
                        <a:alpha val="43137"/>
                      </a:srgbClr>
                    </a:outerShdw>
                  </a:effectLst>
                  <a:latin typeface="Century Gothic" panose="020B0502020202020204" pitchFamily="34" charset="0"/>
                  <a:sym typeface="Arial"/>
                </a:rPr>
                <a:t>O</a:t>
              </a:r>
            </a:p>
          </p:txBody>
        </p:sp>
      </p:grpSp>
    </p:spTree>
  </p:cSld>
  <p:clrMapOvr>
    <a:masterClrMapping/>
  </p:clrMapOvr>
  <p:transition spd="slow">
    <p:push dir="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2CD2C1-4A42-47D0-AF2E-981D6609022E}"/>
              </a:ext>
            </a:extLst>
          </p:cNvPr>
          <p:cNvSpPr/>
          <p:nvPr/>
        </p:nvSpPr>
        <p:spPr>
          <a:xfrm>
            <a:off x="-16980" y="0"/>
            <a:ext cx="9160980" cy="5143500"/>
          </a:xfrm>
          <a:prstGeom prst="rect">
            <a:avLst/>
          </a:prstGeom>
          <a:solidFill>
            <a:srgbClr val="222222"/>
          </a:solidFill>
          <a:ln>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a:extLst>
              <a:ext uri="{FF2B5EF4-FFF2-40B4-BE49-F238E27FC236}">
                <a16:creationId xmlns:a16="http://schemas.microsoft.com/office/drawing/2014/main" id="{8761D920-FFA0-41B1-B2A6-C359980ED6EF}"/>
              </a:ext>
            </a:extLst>
          </p:cNvPr>
          <p:cNvSpPr>
            <a:spLocks noGrp="1"/>
          </p:cNvSpPr>
          <p:nvPr>
            <p:ph type="sldNum" sz="quarter" idx="12"/>
          </p:nvPr>
        </p:nvSpPr>
        <p:spPr/>
        <p:txBody>
          <a:bodyPr/>
          <a:lstStyle/>
          <a:p>
            <a:pPr>
              <a:defRPr/>
            </a:pPr>
            <a:fld id="{6398A89A-9FF3-43A4-B470-8CCEB816845E}" type="slidenum">
              <a:rPr lang="en-US" altLang="en-US" smtClean="0"/>
              <a:pPr>
                <a:defRPr/>
              </a:pPr>
              <a:t>99</a:t>
            </a:fld>
            <a:endParaRPr lang="en-US" altLang="en-US"/>
          </a:p>
        </p:txBody>
      </p:sp>
      <p:pic>
        <p:nvPicPr>
          <p:cNvPr id="1026" name="Picture 2" descr="TOP 25 STRATEGIC PLANNING QUOTES | A-Z Quotes">
            <a:extLst>
              <a:ext uri="{FF2B5EF4-FFF2-40B4-BE49-F238E27FC236}">
                <a16:creationId xmlns:a16="http://schemas.microsoft.com/office/drawing/2014/main" id="{32E5ED02-34BE-4AA9-93A6-A68D33289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0" y="412230"/>
            <a:ext cx="9177960" cy="431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849444"/>
      </p:ext>
    </p:extLst>
  </p:cSld>
  <p:clrMapOvr>
    <a:masterClrMapping/>
  </p:clrMapOvr>
  <p:transition spd="slow">
    <p:push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Day 6: Strategic Thinking&amp;quot;&quot;/&gt;&lt;property id=&quot;20307&quot; value=&quot;256&quot;/&gt;&lt;/object&gt;&lt;object type=&quot;3&quot; unique_id=&quot;10026&quot;&gt;&lt;property id=&quot;20148&quot; value=&quot;5&quot;/&gt;&lt;property id=&quot;20300&quot; value=&quot;Slide 103 - &amp;quot;Let’s Summarize&amp;quot;&quot;/&gt;&lt;property id=&quot;20307&quot; value=&quot;279&quot;/&gt;&lt;/object&gt;&lt;object type=&quot;3&quot; unique_id=&quot;10061&quot;&gt;&lt;property id=&quot;20148&quot; value=&quot;5&quot;/&gt;&lt;property id=&quot;20300&quot; value=&quot;Slide 5 - &amp;quot;What is in it for me?&amp;quot;&quot;/&gt;&lt;property id=&quot;20307&quot; value=&quot;284&quot;/&gt;&lt;/object&gt;&lt;object type=&quot;3&quot; unique_id=&quot;10163&quot;&gt;&lt;property id=&quot;20148&quot; value=&quot;5&quot;/&gt;&lt;property id=&quot;20300&quot; value=&quot;Slide 18 - &amp;quot;What is Strategic Thinking &amp;quot;&quot;/&gt;&lt;property id=&quot;20307&quot; value=&quot;311&quot;/&gt;&lt;/object&gt;&lt;object type=&quot;3&quot; unique_id=&quot;10270&quot;&gt;&lt;property id=&quot;20148&quot; value=&quot;5&quot;/&gt;&lt;property id=&quot;20300&quot; value=&quot;Slide 24&quot;/&gt;&lt;property id=&quot;20307&quot; value=&quot;314&quot;/&gt;&lt;/object&gt;&lt;object type=&quot;3&quot; unique_id=&quot;10271&quot;&gt;&lt;property id=&quot;20148&quot; value=&quot;5&quot;/&gt;&lt;property id=&quot;20300&quot; value=&quot;Slide 6 - &amp;quot;Building Blocks: Strategic Thinking&amp;quot;&quot;/&gt;&lt;property id=&quot;20307&quot; value=&quot;312&quot;/&gt;&lt;/object&gt;&lt;object type=&quot;3&quot; unique_id=&quot;10421&quot;&gt;&lt;property id=&quot;20148&quot; value=&quot;5&quot;/&gt;&lt;property id=&quot;20300&quot; value=&quot;Slide 20 - &amp;quot;Strategic versus Conventional Thinkers&amp;quot;&quot;/&gt;&lt;property id=&quot;20307&quot; value=&quot;315&quot;/&gt;&lt;/object&gt;&lt;object type=&quot;3&quot; unique_id=&quot;10771&quot;&gt;&lt;property id=&quot;20148&quot; value=&quot;5&quot;/&gt;&lt;property id=&quot;20300&quot; value=&quot;Slide 23 - &amp;quot;2.&amp;#x0D;Creative Thinking&amp;quot;&quot;/&gt;&lt;property id=&quot;20307&quot; value=&quot;316&quot;/&gt;&lt;/object&gt;&lt;object type=&quot;3&quot; unique_id=&quot;10773&quot;&gt;&lt;property id=&quot;20148&quot; value=&quot;5&quot;/&gt;&lt;property id=&quot;20300&quot; value=&quot;Slide 35 - &amp;quot;How To Brainstorm&amp;quot;&quot;/&gt;&lt;property id=&quot;20307&quot; value=&quot;320&quot;/&gt;&lt;/object&gt;&lt;object type=&quot;3&quot; unique_id=&quot;10774&quot;&gt;&lt;property id=&quot;20148&quot; value=&quot;5&quot;/&gt;&lt;property id=&quot;20300&quot; value=&quot;Slide 40 - &amp;quot;Colors &amp;amp; Their Significance&amp;quot;&quot;/&gt;&lt;property id=&quot;20307&quot; value=&quot;321&quot;/&gt;&lt;/object&gt;&lt;object type=&quot;3&quot; unique_id=&quot;10775&quot;&gt;&lt;property id=&quot;20148&quot; value=&quot;5&quot;/&gt;&lt;property id=&quot;20300&quot; value=&quot;Slide 46 - &amp;quot;3.&amp;#x0D;Critical Thinking&amp;quot;&quot;/&gt;&lt;property id=&quot;20307&quot; value=&quot;317&quot;/&gt;&lt;/object&gt;&lt;object type=&quot;3&quot; unique_id=&quot;10776&quot;&gt;&lt;property id=&quot;20148&quot; value=&quot;5&quot;/&gt;&lt;property id=&quot;20300&quot; value=&quot;Slide 51 - &amp;quot;Developing Critical Thinking&amp;quot;&quot;/&gt;&lt;property id=&quot;20307&quot; value=&quot;322&quot;/&gt;&lt;/object&gt;&lt;object type=&quot;3&quot; unique_id=&quot;10777&quot;&gt;&lt;property id=&quot;20148&quot; value=&quot;5&quot;/&gt;&lt;property id=&quot;20300&quot; value=&quot;Slide 64 - &amp;quot;5-Step Problem Solving Process&amp;quot;&quot;/&gt;&lt;property id=&quot;20307&quot; value=&quot;323&quot;/&gt;&lt;/object&gt;&lt;object type=&quot;3&quot; unique_id=&quot;10779&quot;&gt;&lt;property id=&quot;20148&quot; value=&quot;5&quot;/&gt;&lt;property id=&quot;20300&quot; value=&quot;Slide 88 - &amp;quot;4.&amp;#x0D;Business Analysis Tools&amp;quot;&quot;/&gt;&lt;property id=&quot;20307&quot; value=&quot;318&quot;/&gt;&lt;/object&gt;&lt;object type=&quot;3&quot; unique_id=&quot;10780&quot;&gt;&lt;property id=&quot;20148&quot; value=&quot;5&quot;/&gt;&lt;property id=&quot;20300&quot; value=&quot;Slide 91 - &amp;quot;PEST Analysis&amp;quot;&quot;/&gt;&lt;property id=&quot;20307&quot; value=&quot;325&quot;/&gt;&lt;/object&gt;&lt;object type=&quot;3&quot; unique_id=&quot;10781&quot;&gt;&lt;property id=&quot;20148&quot; value=&quot;5&quot;/&gt;&lt;property id=&quot;20300&quot; value=&quot;Slide 92 - &amp;quot;Porter’s Five Forces of Competitive Position&amp;quot;&quot;/&gt;&lt;property id=&quot;20307&quot; value=&quot;326&quot;/&gt;&lt;/object&gt;&lt;object type=&quot;3&quot; unique_id=&quot;10782&quot;&gt;&lt;property id=&quot;20148&quot; value=&quot;5&quot;/&gt;&lt;property id=&quot;20300&quot; value=&quot;Slide 98 - &amp;quot;SWOT Analysis&amp;quot;&quot;/&gt;&lt;property id=&quot;20307&quot; value=&quot;327&quot;/&gt;&lt;/object&gt;&lt;object type=&quot;3&quot; unique_id=&quot;20377&quot;&gt;&lt;property id=&quot;20148&quot; value=&quot;5&quot;/&gt;&lt;property id=&quot;20300&quot; value=&quot;Slide 49 - &amp;quot;Critical Thinking Requires Higher Order Thinking&amp;quot;&quot;/&gt;&lt;property id=&quot;20307&quot; value=&quot;329&quot;/&gt;&lt;/object&gt;&lt;object type=&quot;3&quot; unique_id=&quot;20381&quot;&gt;&lt;property id=&quot;20148&quot; value=&quot;5&quot;/&gt;&lt;property id=&quot;20300&quot; value=&quot;Slide 38 - &amp;quot;Brainstorming Activity&amp;quot;&quot;/&gt;&lt;property id=&quot;20307&quot; value=&quot;338&quot;/&gt;&lt;/object&gt;&lt;object type=&quot;3&quot; unique_id=&quot;20382&quot;&gt;&lt;property id=&quot;20148&quot; value=&quot;5&quot;/&gt;&lt;property id=&quot;20300&quot; value=&quot;Slide 45 - &amp;quot;Video&amp;quot;&quot;/&gt;&lt;property id=&quot;20307&quot; value=&quot;332&quot;/&gt;&lt;/object&gt;&lt;object type=&quot;3&quot; unique_id=&quot;20384&quot;&gt;&lt;property id=&quot;20148&quot; value=&quot;5&quot;/&gt;&lt;property id=&quot;20300&quot; value=&quot;Slide 70 - &amp;quot;Case Study&amp;quot;&quot;/&gt;&lt;property id=&quot;20307&quot; value=&quot;333&quot;/&gt;&lt;/object&gt;&lt;object type=&quot;3&quot; unique_id=&quot;20385&quot;&gt;&lt;property id=&quot;20148&quot; value=&quot;5&quot;/&gt;&lt;property id=&quot;20300&quot; value=&quot;Slide 73&quot;/&gt;&lt;property id=&quot;20307&quot; value=&quot;339&quot;/&gt;&lt;/object&gt;&lt;object type=&quot;3&quot; unique_id=&quot;20389&quot;&gt;&lt;property id=&quot;20148&quot; value=&quot;5&quot;/&gt;&lt;property id=&quot;20300&quot; value=&quot;Slide 93 - &amp;quot;Case Study&amp;quot;&quot;/&gt;&lt;property id=&quot;20307&quot; value=&quot;335&quot;/&gt;&lt;/object&gt;&lt;object type=&quot;3&quot; unique_id=&quot;20390&quot;&gt;&lt;property id=&quot;20148&quot; value=&quot;5&quot;/&gt;&lt;property id=&quot;20300&quot; value=&quot;Slide 100 - &amp;quot;Personal SWOT &amp;quot;&quot;/&gt;&lt;property id=&quot;20307&quot; value=&quot;336&quot;/&gt;&lt;/object&gt;&lt;object type=&quot;3&quot; unique_id=&quot;27431&quot;&gt;&lt;property id=&quot;20148&quot; value=&quot;5&quot;/&gt;&lt;property id=&quot;20300&quot; value=&quot;Slide 7 - &amp;quot;1.&amp;#x0D;Understanding Strategic Thinking&amp;quot;&quot;/&gt;&lt;property id=&quot;20307&quot; value=&quot;342&quot;/&gt;&lt;/object&gt;&lt;object type=&quot;3&quot; unique_id=&quot;27432&quot;&gt;&lt;property id=&quot;20148&quot; value=&quot;5&quot;/&gt;&lt;property id=&quot;20300&quot; value=&quot;Slide 19&quot;/&gt;&lt;property id=&quot;20307&quot; value=&quot;343&quot;/&gt;&lt;/object&gt;&lt;object type=&quot;3&quot; unique_id=&quot;27434&quot;&gt;&lt;property id=&quot;20148&quot; value=&quot;5&quot;/&gt;&lt;property id=&quot;20300&quot; value=&quot;Slide 33 - &amp;quot;Two Useful Creative Thinking Techniques&amp;quot;&quot;/&gt;&lt;property id=&quot;20307&quot; value=&quot;345&quot;/&gt;&lt;/object&gt;&lt;object type=&quot;3&quot; unique_id=&quot;27435&quot;&gt;&lt;property id=&quot;20148&quot; value=&quot;5&quot;/&gt;&lt;property id=&quot;20300&quot; value=&quot;Slide 36&quot;/&gt;&lt;property id=&quot;20307&quot; value=&quot;346&quot;/&gt;&lt;/object&gt;&lt;object type=&quot;3&quot; unique_id=&quot;27436&quot;&gt;&lt;property id=&quot;20148&quot; value=&quot;5&quot;/&gt;&lt;property id=&quot;20300&quot; value=&quot;Slide 44&quot;/&gt;&lt;property id=&quot;20307&quot; value=&quot;347&quot;/&gt;&lt;/object&gt;&lt;object type=&quot;3&quot; unique_id=&quot;27597&quot;&gt;&lt;property id=&quot;20148&quot; value=&quot;5&quot;/&gt;&lt;property id=&quot;20300&quot; value=&quot;Slide 71&quot;/&gt;&lt;property id=&quot;20307&quot; value=&quot;348&quot;/&gt;&lt;/object&gt;&lt;object type=&quot;3&quot; unique_id=&quot;27762&quot;&gt;&lt;property id=&quot;20148&quot; value=&quot;5&quot;/&gt;&lt;property id=&quot;20300&quot; value=&quot;Slide 94&quot;/&gt;&lt;property id=&quot;20307&quot; value=&quot;349&quot;/&gt;&lt;/object&gt;&lt;object type=&quot;3&quot; unique_id=&quot;28157&quot;&gt;&lt;property id=&quot;20148&quot; value=&quot;5&quot;/&gt;&lt;property id=&quot;20300&quot; value=&quot;Slide 8 - &amp;quot;What is Strategy?&amp;quot;&quot;/&gt;&lt;property id=&quot;20307&quot; value=&quot;356&quot;/&gt;&lt;/object&gt;&lt;object type=&quot;3&quot; unique_id=&quot;28158&quot;&gt;&lt;property id=&quot;20148&quot; value=&quot;5&quot;/&gt;&lt;property id=&quot;20300&quot; value=&quot;Slide 9 - &amp;quot;Definitions of Strategy&amp;quot;&quot;/&gt;&lt;property id=&quot;20307&quot; value=&quot;357&quot;/&gt;&lt;/object&gt;&lt;object type=&quot;3&quot; unique_id=&quot;28159&quot;&gt;&lt;property id=&quot;20148&quot; value=&quot;5&quot;/&gt;&lt;property id=&quot;20300&quot; value=&quot;Slide 10 - &amp;quot;Mintzberg’s Five P’s Of Strategy&amp;quot;&quot;/&gt;&lt;property id=&quot;20307&quot; value=&quot;358&quot;/&gt;&lt;/object&gt;&lt;object type=&quot;3&quot; unique_id=&quot;28160&quot;&gt;&lt;property id=&quot;20148&quot; value=&quot;5&quot;/&gt;&lt;property id=&quot;20300&quot; value=&quot;Slide 11 - &amp;quot;Example: Apple’s Strategy&amp;quot;&quot;/&gt;&lt;property id=&quot;20307&quot; value=&quot;359&quot;/&gt;&lt;/object&gt;&lt;object type=&quot;3&quot; unique_id=&quot;28161&quot;&gt;&lt;property id=&quot;20148&quot; value=&quot;5&quot;/&gt;&lt;property id=&quot;20300&quot; value=&quot;Slide 12 - &amp;quot;Example: HDFC Bank’s Digital Strategy&amp;quot;&quot;/&gt;&lt;property id=&quot;20307&quot; value=&quot;360&quot;/&gt;&lt;/object&gt;&lt;object type=&quot;3&quot; unique_id=&quot;29017&quot;&gt;&lt;property id=&quot;20148&quot; value=&quot;5&quot;/&gt;&lt;property id=&quot;20300&quot; value=&quot;Slide 16 - &amp;quot;Can you give some examples of strategy based on products or services you use daily?&amp;quot;&quot;/&gt;&lt;property id=&quot;20307&quot; value=&quot;363&quot;/&gt;&lt;/object&gt;&lt;object type=&quot;3&quot; unique_id=&quot;29018&quot;&gt;&lt;property id=&quot;20148&quot; value=&quot;5&quot;/&gt;&lt;property id=&quot;20300&quot; value=&quot;Slide 17&quot;/&gt;&lt;property id=&quot;20307&quot; value=&quot;364&quot;/&gt;&lt;/object&gt;&lt;object type=&quot;3&quot; unique_id=&quot;29019&quot;&gt;&lt;property id=&quot;20148&quot; value=&quot;5&quot;/&gt;&lt;property id=&quot;20300&quot; value=&quot;Slide 21 - &amp;quot;Benefits of Strategic Thinking&amp;quot;&quot;/&gt;&lt;property id=&quot;20307&quot; value=&quot;365&quot;/&gt;&lt;/object&gt;&lt;object type=&quot;3&quot; unique_id=&quot;29020&quot;&gt;&lt;property id=&quot;20148&quot; value=&quot;5&quot;/&gt;&lt;property id=&quot;20300&quot; value=&quot;Slide 22&quot;/&gt;&lt;property id=&quot;20307&quot; value=&quot;366&quot;/&gt;&lt;/object&gt;&lt;object type=&quot;3&quot; unique_id=&quot;29021&quot;&gt;&lt;property id=&quot;20148&quot; value=&quot;5&quot;/&gt;&lt;property id=&quot;20300&quot; value=&quot;Slide 25 - &amp;quot;Some Examples of Creative Thinking&amp;quot;&quot;/&gt;&lt;property id=&quot;20307&quot; value=&quot;368&quot;/&gt;&lt;/object&gt;&lt;object type=&quot;3&quot; unique_id=&quot;29022&quot;&gt;&lt;property id=&quot;20148&quot; value=&quot;5&quot;/&gt;&lt;property id=&quot;20300&quot; value=&quot;Slide 26&quot;/&gt;&lt;property id=&quot;20307&quot; value=&quot;373&quot;/&gt;&lt;/object&gt;&lt;object type=&quot;3&quot; unique_id=&quot;29024&quot;&gt;&lt;property id=&quot;20148&quot; value=&quot;5&quot;/&gt;&lt;property id=&quot;20300&quot; value=&quot;Slide 32 - &amp;quot;Simple Ways to Improve Creative Thinking Skills&amp;quot;&quot;/&gt;&lt;property id=&quot;20307&quot; value=&quot;372&quot;/&gt;&lt;/object&gt;&lt;object type=&quot;3&quot; unique_id=&quot;29457&quot;&gt;&lt;property id=&quot;20148&quot; value=&quot;5&quot;/&gt;&lt;property id=&quot;20300&quot; value=&quot;Slide 27&quot;/&gt;&lt;property id=&quot;20307&quot; value=&quot;376&quot;/&gt;&lt;/object&gt;&lt;object type=&quot;3&quot; unique_id=&quot;29458&quot;&gt;&lt;property id=&quot;20148&quot; value=&quot;5&quot;/&gt;&lt;property id=&quot;20300&quot; value=&quot;Slide 28 - &amp;quot;Effective Creative Thinking Process&amp;quot;&quot;/&gt;&lt;property id=&quot;20307&quot; value=&quot;375&quot;/&gt;&lt;/object&gt;&lt;object type=&quot;3&quot; unique_id=&quot;29459&quot;&gt;&lt;property id=&quot;20148&quot; value=&quot;5&quot;/&gt;&lt;property id=&quot;20300&quot; value=&quot;Slide 29&quot;/&gt;&lt;property id=&quot;20307&quot; value=&quot;377&quot;/&gt;&lt;/object&gt;&lt;object type=&quot;3&quot; unique_id=&quot;29460&quot;&gt;&lt;property id=&quot;20148&quot; value=&quot;5&quot;/&gt;&lt;property id=&quot;20300&quot; value=&quot;Slide 30&quot;/&gt;&lt;property id=&quot;20307&quot; value=&quot;378&quot;/&gt;&lt;/object&gt;&lt;object type=&quot;3&quot; unique_id=&quot;29461&quot;&gt;&lt;property id=&quot;20148&quot; value=&quot;5&quot;/&gt;&lt;property id=&quot;20300&quot; value=&quot;Slide 34&quot;/&gt;&lt;property id=&quot;20307&quot; value=&quot;379&quot;/&gt;&lt;/object&gt;&lt;object type=&quot;3&quot; unique_id=&quot;30374&quot;&gt;&lt;property id=&quot;20148&quot; value=&quot;5&quot;/&gt;&lt;property id=&quot;20300&quot; value=&quot;Slide 39&quot;/&gt;&lt;property id=&quot;20307&quot; value=&quot;380&quot;/&gt;&lt;/object&gt;&lt;object type=&quot;3&quot; unique_id=&quot;30376&quot;&gt;&lt;property id=&quot;20148&quot; value=&quot;5&quot;/&gt;&lt;property id=&quot;20300&quot; value=&quot;Slide 42 - &amp;quot;Where can you use Parallel Thinking?&amp;quot;&quot;/&gt;&lt;property id=&quot;20307&quot; value=&quot;382&quot;/&gt;&lt;/object&gt;&lt;object type=&quot;3&quot; unique_id=&quot;30377&quot;&gt;&lt;property id=&quot;20148&quot; value=&quot;5&quot;/&gt;&lt;property id=&quot;20300&quot; value=&quot;Slide 43&quot;/&gt;&lt;property id=&quot;20307&quot; value=&quot;383&quot;/&gt;&lt;/object&gt;&lt;object type=&quot;3&quot; unique_id=&quot;30798&quot;&gt;&lt;property id=&quot;20148&quot; value=&quot;5&quot;/&gt;&lt;property id=&quot;20300&quot; value=&quot;Slide 47 - &amp;quot;Definitions of Critical Thinking&amp;quot;&quot;/&gt;&lt;property id=&quot;20307&quot; value=&quot;388&quot;/&gt;&lt;/object&gt;&lt;object type=&quot;3&quot; unique_id=&quot;30799&quot;&gt;&lt;property id=&quot;20148&quot; value=&quot;5&quot;/&gt;&lt;property id=&quot;20300&quot; value=&quot;Slide 48 - &amp;quot;Critical Thinking involves…&amp;quot;&quot;/&gt;&lt;property id=&quot;20307&quot; value=&quot;387&quot;/&gt;&lt;/object&gt;&lt;object type=&quot;3&quot; unique_id=&quot;30800&quot;&gt;&lt;property id=&quot;20148&quot; value=&quot;5&quot;/&gt;&lt;property id=&quot;20300&quot; value=&quot;Slide 63&quot;/&gt;&lt;property id=&quot;20307&quot; value=&quot;389&quot;/&gt;&lt;/object&gt;&lt;object type=&quot;3&quot; unique_id=&quot;30801&quot;&gt;&lt;property id=&quot;20148&quot; value=&quot;5&quot;/&gt;&lt;property id=&quot;20300&quot; value=&quot;Slide 72&quot;/&gt;&lt;property id=&quot;20307&quot; value=&quot;390&quot;/&gt;&lt;/object&gt;&lt;object type=&quot;3&quot; unique_id=&quot;31358&quot;&gt;&lt;property id=&quot;20148&quot; value=&quot;5&quot;/&gt;&lt;property id=&quot;20300&quot; value=&quot;Slide 53 - &amp;quot;Developing Critical Thinking…&amp;quot;&quot;/&gt;&lt;property id=&quot;20307&quot; value=&quot;391&quot;/&gt;&lt;/object&gt;&lt;object type=&quot;3&quot; unique_id=&quot;31359&quot;&gt;&lt;property id=&quot;20148&quot; value=&quot;5&quot;/&gt;&lt;property id=&quot;20300&quot; value=&quot;Slide 54 - &amp;quot;Developing Critical Thinking…&amp;quot;&quot;/&gt;&lt;property id=&quot;20307&quot; value=&quot;396&quot;/&gt;&lt;/object&gt;&lt;object type=&quot;3&quot; unique_id=&quot;31360&quot;&gt;&lt;property id=&quot;20148&quot; value=&quot;5&quot;/&gt;&lt;property id=&quot;20300&quot; value=&quot;Slide 55 - &amp;quot;Developing Critical Thinking…&amp;quot;&quot;/&gt;&lt;property id=&quot;20307&quot; value=&quot;395&quot;/&gt;&lt;/object&gt;&lt;object type=&quot;3&quot; unique_id=&quot;31361&quot;&gt;&lt;property id=&quot;20148&quot; value=&quot;5&quot;/&gt;&lt;property id=&quot;20300&quot; value=&quot;Slide 56 - &amp;quot;Developing Critical Thinking…&amp;quot;&quot;/&gt;&lt;property id=&quot;20307&quot; value=&quot;394&quot;/&gt;&lt;/object&gt;&lt;object type=&quot;3&quot; unique_id=&quot;31362&quot;&gt;&lt;property id=&quot;20148&quot; value=&quot;5&quot;/&gt;&lt;property id=&quot;20300&quot; value=&quot;Slide 57 - &amp;quot;Developing Critical Thinking…&amp;quot;&quot;/&gt;&lt;property id=&quot;20307&quot; value=&quot;393&quot;/&gt;&lt;/object&gt;&lt;object type=&quot;3&quot; unique_id=&quot;31363&quot;&gt;&lt;property id=&quot;20148&quot; value=&quot;5&quot;/&gt;&lt;property id=&quot;20300&quot; value=&quot;Slide 58 - &amp;quot;Developing Critical Thinking…&amp;quot;&quot;/&gt;&lt;property id=&quot;20307&quot; value=&quot;392&quot;/&gt;&lt;/object&gt;&lt;object type=&quot;3&quot; unique_id=&quot;31589&quot;&gt;&lt;property id=&quot;20148&quot; value=&quot;5&quot;/&gt;&lt;property id=&quot;20300&quot; value=&quot;Slide 50 - &amp;quot;Questions Critical Thinkers Ask&amp;quot;&quot;/&gt;&lt;property id=&quot;20307&quot; value=&quot;397&quot;/&gt;&lt;/object&gt;&lt;object type=&quot;3&quot; unique_id=&quot;57807&quot;&gt;&lt;property id=&quot;20148&quot; value=&quot;5&quot;/&gt;&lt;property id=&quot;20300&quot; value=&quot;Slide 59 - &amp;quot;Failing To Think Critically…&amp;quot;&quot;/&gt;&lt;property id=&quot;20307&quot; value=&quot;403&quot;/&gt;&lt;/object&gt;&lt;object type=&quot;3&quot; unique_id=&quot;57808&quot;&gt;&lt;property id=&quot;20148&quot; value=&quot;5&quot;/&gt;&lt;property id=&quot;20300&quot; value=&quot;Slide 60 - &amp;quot;Disposition for Critical Thinking&amp;quot;&quot;/&gt;&lt;property id=&quot;20307&quot; value=&quot;404&quot;/&gt;&lt;/object&gt;&lt;object type=&quot;3&quot; unique_id=&quot;57809&quot;&gt;&lt;property id=&quot;20148&quot; value=&quot;5&quot;/&gt;&lt;property id=&quot;20300&quot; value=&quot;Slide 61&quot;/&gt;&lt;property id=&quot;20307&quot; value=&quot;405&quot;/&gt;&lt;/object&gt;&lt;object type=&quot;3&quot; unique_id=&quot;57810&quot;&gt;&lt;property id=&quot;20148&quot; value=&quot;5&quot;/&gt;&lt;property id=&quot;20300&quot; value=&quot;Slide 65 - &amp;quot;IDEAS – Step #1&amp;quot;&quot;/&gt;&lt;property id=&quot;20307&quot; value=&quot;398&quot;/&gt;&lt;/object&gt;&lt;object type=&quot;3&quot; unique_id=&quot;57811&quot;&gt;&lt;property id=&quot;20148&quot; value=&quot;5&quot;/&gt;&lt;property id=&quot;20300&quot; value=&quot;Slide 66 - &amp;quot;IDEAS – Step #2&amp;quot;&quot;/&gt;&lt;property id=&quot;20307&quot; value=&quot;402&quot;/&gt;&lt;/object&gt;&lt;object type=&quot;3&quot; unique_id=&quot;57812&quot;&gt;&lt;property id=&quot;20148&quot; value=&quot;5&quot;/&gt;&lt;property id=&quot;20300&quot; value=&quot;Slide 67 - &amp;quot;IDEAS – Step #3&amp;quot;&quot;/&gt;&lt;property id=&quot;20307&quot; value=&quot;401&quot;/&gt;&lt;/object&gt;&lt;object type=&quot;3&quot; unique_id=&quot;57813&quot;&gt;&lt;property id=&quot;20148&quot; value=&quot;5&quot;/&gt;&lt;property id=&quot;20300&quot; value=&quot;Slide 68 - &amp;quot;IDEAS – Step #4&amp;quot;&quot;/&gt;&lt;property id=&quot;20307&quot; value=&quot;400&quot;/&gt;&lt;/object&gt;&lt;object type=&quot;3&quot; unique_id=&quot;57814&quot;&gt;&lt;property id=&quot;20148&quot; value=&quot;5&quot;/&gt;&lt;property id=&quot;20300&quot; value=&quot;Slide 69 - &amp;quot;IDEAS – Step #5&amp;quot;&quot;/&gt;&lt;property id=&quot;20307&quot; value=&quot;399&quot;/&gt;&lt;/object&gt;&lt;object type=&quot;3&quot; unique_id=&quot;57815&quot;&gt;&lt;property id=&quot;20148&quot; value=&quot;5&quot;/&gt;&lt;property id=&quot;20300&quot; value=&quot;Slide 89 - &amp;quot;Some Strategic Thinking Tools&amp;quot;&quot;/&gt;&lt;property id=&quot;20307&quot; value=&quot;406&quot;/&gt;&lt;/object&gt;&lt;object type=&quot;3&quot; unique_id=&quot;57816&quot;&gt;&lt;property id=&quot;20148&quot; value=&quot;5&quot;/&gt;&lt;property id=&quot;20300&quot; value=&quot;Slide 90&quot;/&gt;&lt;property id=&quot;20307&quot; value=&quot;407&quot;/&gt;&lt;/object&gt;&lt;object type=&quot;3&quot; unique_id=&quot;57818&quot;&gt;&lt;property id=&quot;20148&quot; value=&quot;5&quot;/&gt;&lt;property id=&quot;20300&quot; value=&quot;Slide 2&quot;/&gt;&lt;property id=&quot;20307&quot; value=&quot;453&quot;/&gt;&lt;/object&gt;&lt;object type=&quot;3&quot; unique_id=&quot;57819&quot;&gt;&lt;property id=&quot;20148&quot; value=&quot;5&quot;/&gt;&lt;property id=&quot;20300&quot; value=&quot;Slide 3&quot;/&gt;&lt;property id=&quot;20307&quot; value=&quot;454&quot;/&gt;&lt;/object&gt;&lt;object type=&quot;3&quot; unique_id=&quot;57820&quot;&gt;&lt;property id=&quot;20148&quot; value=&quot;5&quot;/&gt;&lt;property id=&quot;20300&quot; value=&quot;Slide 4&quot;/&gt;&lt;property id=&quot;20307&quot; value=&quot;455&quot;/&gt;&lt;/object&gt;&lt;object type=&quot;3&quot; unique_id=&quot;57821&quot;&gt;&lt;property id=&quot;20148&quot; value=&quot;5&quot;/&gt;&lt;property id=&quot;20300&quot; value=&quot;Slide 13 - &amp;quot;Example: Reliance Jio’s Growth Hacking Strategy&amp;quot;&quot;/&gt;&lt;property id=&quot;20307&quot; value=&quot;410&quot;/&gt;&lt;/object&gt;&lt;object type=&quot;3&quot; unique_id=&quot;57822&quot;&gt;&lt;property id=&quot;20148&quot; value=&quot;5&quot;/&gt;&lt;property id=&quot;20300&quot; value=&quot;Slide 14 - &amp;quot;Example: OYO Room’s Branding Business Strategy&amp;quot;&quot;/&gt;&lt;property id=&quot;20307&quot; value=&quot;411&quot;/&gt;&lt;/object&gt;&lt;object type=&quot;3&quot; unique_id=&quot;57823&quot;&gt;&lt;property id=&quot;20148&quot; value=&quot;5&quot;/&gt;&lt;property id=&quot;20300&quot; value=&quot;Slide 15 - &amp;quot;Example: Uber’s Disruptive Innovative Strategy&amp;quot;&quot;/&gt;&lt;property id=&quot;20307&quot; value=&quot;412&quot;/&gt;&lt;/object&gt;&lt;object type=&quot;3&quot; unique_id=&quot;57828&quot;&gt;&lt;property id=&quot;20148&quot; value=&quot;5&quot;/&gt;&lt;property id=&quot;20300&quot; value=&quot;Slide 37&quot;/&gt;&lt;property id=&quot;20307&quot; value=&quot;417&quot;/&gt;&lt;/object&gt;&lt;object type=&quot;3&quot; unique_id=&quot;57840&quot;&gt;&lt;property id=&quot;20148&quot; value=&quot;5&quot;/&gt;&lt;property id=&quot;20300&quot; value=&quot;Slide 62&quot;/&gt;&lt;property id=&quot;20307&quot; value=&quot;429&quot;/&gt;&lt;/object&gt;&lt;object type=&quot;3&quot; unique_id=&quot;57842&quot;&gt;&lt;property id=&quot;20148&quot; value=&quot;5&quot;/&gt;&lt;property id=&quot;20300&quot; value=&quot;Slide 74 - &amp;quot;Activity - #1 &amp;quot;&quot;/&gt;&lt;property id=&quot;20307&quot; value=&quot;433&quot;/&gt;&lt;/object&gt;&lt;object type=&quot;3&quot; unique_id=&quot;57845&quot;&gt;&lt;property id=&quot;20148&quot; value=&quot;5&quot;/&gt;&lt;property id=&quot;20300&quot; value=&quot;Slide 76 - &amp;quot;Activity - #2 &amp;quot;&quot;/&gt;&lt;property id=&quot;20307&quot; value=&quot;432&quot;/&gt;&lt;/object&gt;&lt;object type=&quot;3&quot; unique_id=&quot;57846&quot;&gt;&lt;property id=&quot;20148&quot; value=&quot;5&quot;/&gt;&lt;property id=&quot;20300&quot; value=&quot;Slide 78 - &amp;quot;Activity - #3 &amp;quot;&quot;/&gt;&lt;property id=&quot;20307&quot; value=&quot;436&quot;/&gt;&lt;/object&gt;&lt;object type=&quot;3&quot; unique_id=&quot;57847&quot;&gt;&lt;property id=&quot;20148&quot; value=&quot;5&quot;/&gt;&lt;property id=&quot;20300&quot; value=&quot;Slide 79 - &amp;quot;Activity - #3 &amp;quot;&quot;/&gt;&lt;property id=&quot;20307&quot; value=&quot;438&quot;/&gt;&lt;/object&gt;&lt;object type=&quot;3&quot; unique_id=&quot;57848&quot;&gt;&lt;property id=&quot;20148&quot; value=&quot;5&quot;/&gt;&lt;property id=&quot;20300&quot; value=&quot;Slide 80 - &amp;quot;Activity - #4 &amp;quot;&quot;/&gt;&lt;property id=&quot;20307&quot; value=&quot;440&quot;/&gt;&lt;/object&gt;&lt;object type=&quot;3&quot; unique_id=&quot;57849&quot;&gt;&lt;property id=&quot;20148&quot; value=&quot;5&quot;/&gt;&lt;property id=&quot;20300&quot; value=&quot;Slide 81 - &amp;quot;Activity - #4 &amp;quot;&quot;/&gt;&lt;property id=&quot;20307&quot; value=&quot;441&quot;/&gt;&lt;/object&gt;&lt;object type=&quot;3&quot; unique_id=&quot;57850&quot;&gt;&lt;property id=&quot;20148&quot; value=&quot;5&quot;/&gt;&lt;property id=&quot;20300&quot; value=&quot;Slide 82 - &amp;quot;Activity - #5 &amp;quot;&quot;/&gt;&lt;property id=&quot;20307&quot; value=&quot;442&quot;/&gt;&lt;/object&gt;&lt;object type=&quot;3&quot; unique_id=&quot;57851&quot;&gt;&lt;property id=&quot;20148&quot; value=&quot;5&quot;/&gt;&lt;property id=&quot;20300&quot; value=&quot;Slide 83 - &amp;quot;Activity - #5 &amp;quot;&quot;/&gt;&lt;property id=&quot;20307&quot; value=&quot;443&quot;/&gt;&lt;/object&gt;&lt;object type=&quot;3&quot; unique_id=&quot;57852&quot;&gt;&lt;property id=&quot;20148&quot; value=&quot;5&quot;/&gt;&lt;property id=&quot;20300&quot; value=&quot;Slide 84 - &amp;quot;Activity - #6 &amp;quot;&quot;/&gt;&lt;property id=&quot;20307&quot; value=&quot;444&quot;/&gt;&lt;/object&gt;&lt;object type=&quot;3&quot; unique_id=&quot;57853&quot;&gt;&lt;property id=&quot;20148&quot; value=&quot;5&quot;/&gt;&lt;property id=&quot;20300&quot; value=&quot;Slide 85 - &amp;quot;Activity - #6 &amp;quot;&quot;/&gt;&lt;property id=&quot;20307&quot; value=&quot;445&quot;/&gt;&lt;/object&gt;&lt;object type=&quot;3&quot; unique_id=&quot;57854&quot;&gt;&lt;property id=&quot;20148&quot; value=&quot;5&quot;/&gt;&lt;property id=&quot;20300&quot; value=&quot;Slide 86 - &amp;quot;Activity - #7 &amp;quot;&quot;/&gt;&lt;property id=&quot;20307&quot; value=&quot;446&quot;/&gt;&lt;/object&gt;&lt;object type=&quot;3&quot; unique_id=&quot;57855&quot;&gt;&lt;property id=&quot;20148&quot; value=&quot;5&quot;/&gt;&lt;property id=&quot;20300&quot; value=&quot;Slide 87 - &amp;quot;Activity - #7 &amp;quot;&quot;/&gt;&lt;property id=&quot;20307&quot; value=&quot;447&quot;/&gt;&lt;/object&gt;&lt;object type=&quot;3&quot; unique_id=&quot;57856&quot;&gt;&lt;property id=&quot;20148&quot; value=&quot;5&quot;/&gt;&lt;property id=&quot;20300&quot; value=&quot;Slide 97 - &amp;quot;Cost Benefit Analysis&amp;quot;&quot;/&gt;&lt;property id=&quot;20307&quot; value=&quot;409&quot;/&gt;&lt;/object&gt;&lt;object type=&quot;3&quot; unique_id=&quot;57857&quot;&gt;&lt;property id=&quot;20148&quot; value=&quot;5&quot;/&gt;&lt;property id=&quot;20300&quot; value=&quot;Slide 99 - &amp;quot;Activity&amp;quot;&quot;/&gt;&lt;property id=&quot;20307&quot; value=&quot;408&quot;/&gt;&lt;/object&gt;&lt;object type=&quot;3&quot; unique_id=&quot;57858&quot;&gt;&lt;property id=&quot;20148&quot; value=&quot;5&quot;/&gt;&lt;property id=&quot;20300&quot; value=&quot;Slide 102&quot;/&gt;&lt;property id=&quot;20307&quot; value=&quot;449&quot;/&gt;&lt;/object&gt;&lt;object type=&quot;3&quot; unique_id=&quot;61147&quot;&gt;&lt;property id=&quot;20148&quot; value=&quot;5&quot;/&gt;&lt;property id=&quot;20300&quot; value=&quot;Slide 41&quot;/&gt;&lt;property id=&quot;20307&quot; value=&quot;469&quot;/&gt;&lt;/object&gt;&lt;object type=&quot;3&quot; unique_id=&quot;61148&quot;&gt;&lt;property id=&quot;20148&quot; value=&quot;5&quot;/&gt;&lt;property id=&quot;20300&quot; value=&quot;Slide 52 - &amp;quot;Let’s take the example of taking the decision about how many groups to attempt in CA Finals &amp;quot;&quot;/&gt;&lt;property id=&quot;20307&quot; value=&quot;471&quot;/&gt;&lt;/object&gt;&lt;object type=&quot;3&quot; unique_id=&quot;62242&quot;&gt;&lt;property id=&quot;20148&quot; value=&quot;5&quot;/&gt;&lt;property id=&quot;20300&quot; value=&quot;Slide 31&quot;/&gt;&lt;property id=&quot;20307&quot; value=&quot;474&quot;/&gt;&lt;/object&gt;&lt;object type=&quot;3&quot; unique_id=&quot;62243&quot;&gt;&lt;property id=&quot;20148&quot; value=&quot;5&quot;/&gt;&lt;property id=&quot;20300&quot; value=&quot;Slide 77 - &amp;quot;Activity - #2 &amp;quot;&quot;/&gt;&lt;property id=&quot;20307&quot; value=&quot;472&quot;/&gt;&lt;/object&gt;&lt;object type=&quot;3&quot; unique_id=&quot;62244&quot;&gt;&lt;property id=&quot;20148&quot; value=&quot;5&quot;/&gt;&lt;property id=&quot;20300&quot; value=&quot;Slide 95&quot;/&gt;&lt;property id=&quot;20307&quot; value=&quot;475&quot;/&gt;&lt;/object&gt;&lt;object type=&quot;3&quot; unique_id=&quot;62245&quot;&gt;&lt;property id=&quot;20148&quot; value=&quot;5&quot;/&gt;&lt;property id=&quot;20300&quot; value=&quot;Slide 96&quot;/&gt;&lt;property id=&quot;20307&quot; value=&quot;476&quot;/&gt;&lt;/object&gt;&lt;object type=&quot;3&quot; unique_id=&quot;62246&quot;&gt;&lt;property id=&quot;20148&quot; value=&quot;5&quot;/&gt;&lt;property id=&quot;20300&quot; value=&quot;Slide 101&quot;/&gt;&lt;property id=&quot;20307&quot; value=&quot;473&quot;/&gt;&lt;/object&gt;&lt;object type=&quot;3&quot; unique_id=&quot;62248&quot;&gt;&lt;property id=&quot;20148&quot; value=&quot;5&quot;/&gt;&lt;property id=&quot;20300&quot; value=&quot;Slide 75 - &amp;quot;Activity - #1 &amp;quot;&quot;/&gt;&lt;property id=&quot;20307&quot; value=&quot;477&quot;/&gt;&lt;/object&gt;&lt;/object&gt;&lt;object type=&quot;8&quot; unique_id=&quot;1006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3722</TotalTime>
  <Words>8819</Words>
  <Application>Microsoft Office PowerPoint</Application>
  <PresentationFormat>On-screen Show (16:9)</PresentationFormat>
  <Paragraphs>868</Paragraphs>
  <Slides>101</Slides>
  <Notes>81</Notes>
  <HiddenSlides>16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Calibri Light</vt:lpstr>
      <vt:lpstr>Arial</vt:lpstr>
      <vt:lpstr>Verdana</vt:lpstr>
      <vt:lpstr>Arial</vt:lpstr>
      <vt:lpstr>Roboto</vt:lpstr>
      <vt:lpstr>Calibri</vt:lpstr>
      <vt:lpstr>Century Gothic</vt:lpstr>
      <vt:lpstr>Dosis</vt:lpstr>
      <vt:lpstr>Wingdings</vt:lpstr>
      <vt:lpstr>Office Theme</vt:lpstr>
      <vt:lpstr> Strategic Thinking</vt:lpstr>
      <vt:lpstr>What is in it for me?</vt:lpstr>
      <vt:lpstr>Building Blocks: Strategic Thinking</vt:lpstr>
      <vt:lpstr>       Understanding      Strategic Thinking</vt:lpstr>
      <vt:lpstr>What is Strategy?</vt:lpstr>
      <vt:lpstr>Definitions of Strategy</vt:lpstr>
      <vt:lpstr>Mintzberg’s Five P’s Of Strategy</vt:lpstr>
      <vt:lpstr>Example: Apple’s Strategy</vt:lpstr>
      <vt:lpstr>Example: HDFC Bank’s Digital Strategy</vt:lpstr>
      <vt:lpstr>Example: Reliance Jio’s Growth Hacking Strategy</vt:lpstr>
      <vt:lpstr>Example: OYO Room’s Branding Business Strategy</vt:lpstr>
      <vt:lpstr>Example: Uber’s Disruptive Innovative Strategy</vt:lpstr>
      <vt:lpstr>Can you give some examples of strategy based on products or services you use daily?</vt:lpstr>
      <vt:lpstr>Are you ready to analyze strategies used by the different company’s?</vt:lpstr>
      <vt:lpstr>PowerPoint Presentation</vt:lpstr>
      <vt:lpstr>PowerPoint Presentation</vt:lpstr>
      <vt:lpstr>What is Strategic Thinking </vt:lpstr>
      <vt:lpstr>Strategic versus Conventional Thinkers</vt:lpstr>
      <vt:lpstr>Benefits of Strategic Thinking </vt:lpstr>
      <vt:lpstr>PowerPoint Presentation</vt:lpstr>
      <vt:lpstr>Creative Thinking</vt:lpstr>
      <vt:lpstr>PowerPoint Presentation</vt:lpstr>
      <vt:lpstr>PowerPoint Presentation</vt:lpstr>
      <vt:lpstr>Some Examples of Creative Thinking</vt:lpstr>
      <vt:lpstr>PowerPoint Presentation</vt:lpstr>
      <vt:lpstr>PowerPoint Presentation</vt:lpstr>
      <vt:lpstr>PowerPoint Presentation</vt:lpstr>
      <vt:lpstr>Effective Creative Thinking Process</vt:lpstr>
      <vt:lpstr>PowerPoint Presentation</vt:lpstr>
      <vt:lpstr>PowerPoint Presentation</vt:lpstr>
      <vt:lpstr>PowerPoint Presentation</vt:lpstr>
      <vt:lpstr>Simple Ways to Improve Creative Thinking Skills</vt:lpstr>
      <vt:lpstr>Two Useful Creative Thinking Techniques</vt:lpstr>
      <vt:lpstr>PowerPoint Presentation</vt:lpstr>
      <vt:lpstr>PowerPoint Presentation</vt:lpstr>
      <vt:lpstr>How To Brainstorm</vt:lpstr>
      <vt:lpstr>Brainstorming Activity</vt:lpstr>
      <vt:lpstr>PowerPoint Presentation</vt:lpstr>
      <vt:lpstr>Colors &amp; Their Significance</vt:lpstr>
      <vt:lpstr>PowerPoint Presentation</vt:lpstr>
      <vt:lpstr>  Where can you use Parallel Thinking?</vt:lpstr>
      <vt:lpstr>PowerPoint Presentation</vt:lpstr>
      <vt:lpstr>Video</vt:lpstr>
      <vt:lpstr> Critical Thinking</vt:lpstr>
      <vt:lpstr>Definitions of Critical Thinking</vt:lpstr>
      <vt:lpstr>Critical Thinking involves…</vt:lpstr>
      <vt:lpstr>Critical Thinking Requires Higher Order Thinking</vt:lpstr>
      <vt:lpstr>Questions Critical Thinkers Ask</vt:lpstr>
      <vt:lpstr>Developing Critical Thinking</vt:lpstr>
      <vt:lpstr>Let’s take the example of taking the decision about how many  </vt:lpstr>
      <vt:lpstr>Developing Critical Thinking…</vt:lpstr>
      <vt:lpstr>Developing Critical Thinking…</vt:lpstr>
      <vt:lpstr>Developing Critical Thinking…</vt:lpstr>
      <vt:lpstr>Developing Critical Thinking…</vt:lpstr>
      <vt:lpstr>Developing Critical Thinking…</vt:lpstr>
      <vt:lpstr>Developing Critical Thinking…</vt:lpstr>
      <vt:lpstr>Failing To Think Critically…</vt:lpstr>
      <vt:lpstr>Disposition for Critical Thinking</vt:lpstr>
      <vt:lpstr>PowerPoint Presentation</vt:lpstr>
      <vt:lpstr>PowerPoint Presentation</vt:lpstr>
      <vt:lpstr>PowerPoint Presentation</vt:lpstr>
      <vt:lpstr>5-Step Problem Solving Process</vt:lpstr>
      <vt:lpstr>IDEAS – Step #1</vt:lpstr>
      <vt:lpstr>IDEAS – Step #2</vt:lpstr>
      <vt:lpstr>IDEAS – Step #3</vt:lpstr>
      <vt:lpstr>IDEAS – Step #4</vt:lpstr>
      <vt:lpstr>IDEAS – Step #5</vt:lpstr>
      <vt:lpstr>Case Study</vt:lpstr>
      <vt:lpstr>PowerPoint Presentation</vt:lpstr>
      <vt:lpstr>PowerPoint Presentation</vt:lpstr>
      <vt:lpstr>Activity - #1 </vt:lpstr>
      <vt:lpstr>Activity - #1 </vt:lpstr>
      <vt:lpstr>Activity - #2 </vt:lpstr>
      <vt:lpstr>Activity - #2 </vt:lpstr>
      <vt:lpstr>Activity - #3 </vt:lpstr>
      <vt:lpstr>Activity - #3 </vt:lpstr>
      <vt:lpstr>Activity - #4 </vt:lpstr>
      <vt:lpstr>Activity - #4 </vt:lpstr>
      <vt:lpstr>Activity - #5 </vt:lpstr>
      <vt:lpstr>Activity - #5 </vt:lpstr>
      <vt:lpstr>Activity - #6 </vt:lpstr>
      <vt:lpstr>Activity - #6 </vt:lpstr>
      <vt:lpstr>Activity - #7 </vt:lpstr>
      <vt:lpstr>Activity - #7 </vt:lpstr>
      <vt:lpstr>4. Business Analysis Tools</vt:lpstr>
      <vt:lpstr>Some Strategic Thinking Tools</vt:lpstr>
      <vt:lpstr>PowerPoint Presentation</vt:lpstr>
      <vt:lpstr>Case Study</vt:lpstr>
      <vt:lpstr>PEST Analysis</vt:lpstr>
      <vt:lpstr>Porter’s Five Forces of Competitive Position</vt:lpstr>
      <vt:lpstr>Case Study</vt:lpstr>
      <vt:lpstr>PowerPoint Presentation</vt:lpstr>
      <vt:lpstr>PowerPoint Presentation</vt:lpstr>
      <vt:lpstr>PowerPoint Presentation</vt:lpstr>
      <vt:lpstr>Cost Benefit Analysis</vt:lpstr>
      <vt:lpstr>SWOT Analysis</vt:lpstr>
      <vt:lpstr>Personal SWOT </vt:lpstr>
      <vt:lpstr>Activity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SoaringEagles1 Learning</dc:creator>
  <cp:lastModifiedBy>Jagadish P</cp:lastModifiedBy>
  <cp:revision>223</cp:revision>
  <dcterms:modified xsi:type="dcterms:W3CDTF">2024-10-27T05:37:09Z</dcterms:modified>
</cp:coreProperties>
</file>