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288" r:id="rId6"/>
    <p:sldId id="260" r:id="rId7"/>
    <p:sldId id="261" r:id="rId8"/>
    <p:sldId id="290" r:id="rId9"/>
    <p:sldId id="262" r:id="rId10"/>
    <p:sldId id="263" r:id="rId11"/>
    <p:sldId id="264" r:id="rId12"/>
    <p:sldId id="291" r:id="rId13"/>
    <p:sldId id="293" r:id="rId14"/>
    <p:sldId id="265" r:id="rId15"/>
    <p:sldId id="266" r:id="rId16"/>
    <p:sldId id="294" r:id="rId17"/>
    <p:sldId id="267" r:id="rId18"/>
    <p:sldId id="295" r:id="rId19"/>
    <p:sldId id="296" r:id="rId20"/>
    <p:sldId id="268" r:id="rId21"/>
    <p:sldId id="297" r:id="rId22"/>
    <p:sldId id="269" r:id="rId23"/>
    <p:sldId id="298" r:id="rId24"/>
    <p:sldId id="270" r:id="rId25"/>
    <p:sldId id="299" r:id="rId26"/>
    <p:sldId id="271" r:id="rId27"/>
    <p:sldId id="300" r:id="rId28"/>
    <p:sldId id="272" r:id="rId29"/>
    <p:sldId id="301" r:id="rId30"/>
    <p:sldId id="273" r:id="rId31"/>
    <p:sldId id="274" r:id="rId32"/>
    <p:sldId id="275" r:id="rId33"/>
    <p:sldId id="276" r:id="rId34"/>
    <p:sldId id="277" r:id="rId35"/>
    <p:sldId id="278" r:id="rId36"/>
    <p:sldId id="279" r:id="rId37"/>
    <p:sldId id="280" r:id="rId38"/>
    <p:sldId id="281" r:id="rId39"/>
    <p:sldId id="282" r:id="rId40"/>
    <p:sldId id="283" r:id="rId41"/>
    <p:sldId id="284" r:id="rId42"/>
    <p:sldId id="285" r:id="rId43"/>
    <p:sldId id="286" r:id="rId44"/>
    <p:sldId id="287" r:id="rId45"/>
    <p:sldId id="302" r:id="rId4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52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24BD3-7A34-4E1E-9F73-939062CC87F8}" type="datetimeFigureOut">
              <a:rPr lang="en-IN" smtClean="0"/>
              <a:pPr/>
              <a:t>20-11-2025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EFD33-A667-47D0-8F2A-995AA1A25606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10982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2DEFD33-A667-47D0-8F2A-995AA1A25606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1373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2F111-93E3-4D7F-A66E-EC3E251EA9BD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32EBCF-6594-4036-BFC4-355BD2A342D6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71D02-BC34-4E9A-BFCF-027C2EF7B95F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4C7C8-0142-4390-85BA-A894121A41CB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3B140-9C72-4E13-9FBA-B9321654CFF0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82608-4AFC-4E42-9BB6-9CE353730826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314A75-6204-4702-AB11-10CFCDD9CB5B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52118-2D12-47DF-B4EB-CCF74DC819D6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0B72F-546C-4982-9070-CABF7AA72B08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C73A8-3CC1-4D29-9F67-0B708E87EF5C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AD5D1-6E87-4F2F-8B35-EA01F4791A99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6DBF-BF26-4333-9D92-DEDE9E339E5F}" type="datetime1">
              <a:rPr lang="en-US" smtClean="0"/>
              <a:pPr/>
              <a:t>11/20/2025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Drafting Skills for APTRANSCO Engineers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Simple Language Version</a:t>
            </a:r>
          </a:p>
          <a:p>
            <a:r>
              <a:t>“Clear drafting is disciplined thinking on paper.”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8161"/>
            <a:ext cx="8229600" cy="571523"/>
          </a:xfrm>
        </p:spPr>
        <p:txBody>
          <a:bodyPr>
            <a:normAutofit fontScale="90000"/>
          </a:bodyPr>
          <a:lstStyle/>
          <a:p>
            <a:r>
              <a:rPr dirty="0"/>
              <a:t>Brevity – Use Short Phrases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382" y="1057655"/>
            <a:ext cx="8229600" cy="5636524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Replace long phrases with short ones:</a:t>
            </a:r>
          </a:p>
          <a:p>
            <a:r>
              <a:rPr dirty="0"/>
              <a:t>“in order to” → “to”</a:t>
            </a:r>
          </a:p>
          <a:p>
            <a:r>
              <a:rPr dirty="0"/>
              <a:t>“due to” → “because”</a:t>
            </a:r>
          </a:p>
          <a:p>
            <a:r>
              <a:rPr dirty="0"/>
              <a:t>This makes sentences clean and easy to understand</a:t>
            </a:r>
            <a:r>
              <a:rPr dirty="0" smtClean="0"/>
              <a:t>.</a:t>
            </a:r>
            <a:endParaRPr lang="en-US" dirty="0" smtClean="0"/>
          </a:p>
          <a:p>
            <a:r>
              <a:rPr lang="en-US" b="1" dirty="0"/>
              <a:t>With long </a:t>
            </a:r>
            <a:r>
              <a:rPr lang="en-US" b="1" dirty="0" smtClean="0"/>
              <a:t>phrases: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“Shutdown of the 220 kV line is required </a:t>
            </a:r>
            <a:r>
              <a:rPr lang="en-US" b="1" dirty="0"/>
              <a:t>in order to</a:t>
            </a:r>
            <a:r>
              <a:rPr lang="en-US" dirty="0"/>
              <a:t> replace damaged insulators </a:t>
            </a:r>
            <a:r>
              <a:rPr lang="en-US" b="1" dirty="0"/>
              <a:t>due to</a:t>
            </a:r>
            <a:r>
              <a:rPr lang="en-US" dirty="0"/>
              <a:t> repeated flashovers.”</a:t>
            </a:r>
          </a:p>
          <a:p>
            <a:r>
              <a:rPr lang="en-US" b="1" dirty="0"/>
              <a:t>Short and clear: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“Shutdown of the 220 kV line is required </a:t>
            </a:r>
            <a:r>
              <a:rPr lang="en-US" b="1" dirty="0"/>
              <a:t>to</a:t>
            </a:r>
            <a:r>
              <a:rPr lang="en-US" dirty="0"/>
              <a:t> replace damaged insulators </a:t>
            </a:r>
            <a:r>
              <a:rPr lang="en-US" b="1" dirty="0"/>
              <a:t>because</a:t>
            </a:r>
            <a:r>
              <a:rPr lang="en-US" dirty="0"/>
              <a:t> of repeated flashovers.”</a:t>
            </a:r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Brevity – Use Lists and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 not pack many facts into one long sentence.</a:t>
            </a:r>
          </a:p>
          <a:p>
            <a:r>
              <a:t>Use bullet points for multiple items.</a:t>
            </a:r>
          </a:p>
          <a:p>
            <a:r>
              <a:t>Use tables for data (time, feeder, fault type, duration, etc.).</a:t>
            </a:r>
          </a:p>
          <a:p>
            <a:r>
              <a:t>Lists and tables help quick reading and comparison.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SG" b="1" dirty="0"/>
              <a:t>Not clear:</a:t>
            </a:r>
            <a:r>
              <a:rPr lang="en-SG" dirty="0"/>
              <a:t/>
            </a:r>
            <a:br>
              <a:rPr lang="en-SG" dirty="0"/>
            </a:br>
            <a:r>
              <a:rPr lang="en-SG" dirty="0"/>
              <a:t>“On 10.11.2025 three interruptions occurred on 132 kV lines. At 08:15 </a:t>
            </a:r>
            <a:r>
              <a:rPr lang="en-SG" dirty="0" err="1"/>
              <a:t>hrs</a:t>
            </a:r>
            <a:r>
              <a:rPr lang="en-SG" dirty="0"/>
              <a:t> Vijayawada–</a:t>
            </a:r>
            <a:r>
              <a:rPr lang="en-SG" dirty="0" err="1"/>
              <a:t>Nunna</a:t>
            </a:r>
            <a:r>
              <a:rPr lang="en-SG" dirty="0"/>
              <a:t> feeder tripped on OC. At 11:40 </a:t>
            </a:r>
            <a:r>
              <a:rPr lang="en-SG" dirty="0" err="1"/>
              <a:t>hrs</a:t>
            </a:r>
            <a:r>
              <a:rPr lang="en-SG" dirty="0"/>
              <a:t> </a:t>
            </a:r>
            <a:r>
              <a:rPr lang="en-SG" dirty="0" err="1"/>
              <a:t>Nunna</a:t>
            </a:r>
            <a:r>
              <a:rPr lang="en-SG" dirty="0"/>
              <a:t>–</a:t>
            </a:r>
            <a:r>
              <a:rPr lang="en-SG" dirty="0" err="1"/>
              <a:t>Gannavaram</a:t>
            </a:r>
            <a:r>
              <a:rPr lang="en-SG" dirty="0"/>
              <a:t> feeder tripped on earth fault. At 16:05 </a:t>
            </a:r>
            <a:r>
              <a:rPr lang="en-SG" dirty="0" err="1"/>
              <a:t>hrs</a:t>
            </a:r>
            <a:r>
              <a:rPr lang="en-SG" dirty="0"/>
              <a:t> again Vijayawada–</a:t>
            </a:r>
            <a:r>
              <a:rPr lang="en-SG" dirty="0" err="1"/>
              <a:t>Nunna</a:t>
            </a:r>
            <a:r>
              <a:rPr lang="en-SG" dirty="0"/>
              <a:t> feeder tripped on distance relay operation…”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444392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548798889"/>
              </p:ext>
            </p:extLst>
          </p:nvPr>
        </p:nvGraphicFramePr>
        <p:xfrm>
          <a:off x="566382" y="1640643"/>
          <a:ext cx="8229600" cy="2329491"/>
        </p:xfrm>
        <a:graphic>
          <a:graphicData uri="http://schemas.openxmlformats.org/drawingml/2006/table">
            <a:tbl>
              <a:tblPr/>
              <a:tblGrid>
                <a:gridCol w="1645920"/>
                <a:gridCol w="1281525"/>
                <a:gridCol w="2010315"/>
                <a:gridCol w="1645920"/>
                <a:gridCol w="1645920"/>
              </a:tblGrid>
              <a:tr h="0">
                <a:tc>
                  <a:txBody>
                    <a:bodyPr/>
                    <a:lstStyle/>
                    <a:p>
                      <a:r>
                        <a:rPr lang="en-SG" dirty="0"/>
                        <a:t>Date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/>
                        <a:t>Time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Line / Feeder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/>
                        <a:t>Cause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Duration (min)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SG" dirty="0"/>
                        <a:t>10-11-2025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08:15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132 kV Vijayawada–</a:t>
                      </a:r>
                      <a:r>
                        <a:rPr lang="en-SG" dirty="0" err="1"/>
                        <a:t>Nunna</a:t>
                      </a:r>
                      <a:endParaRPr lang="en-S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/>
                        <a:t>Overcurrent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83571">
                <a:tc>
                  <a:txBody>
                    <a:bodyPr/>
                    <a:lstStyle/>
                    <a:p>
                      <a:r>
                        <a:rPr lang="en-SG"/>
                        <a:t>10-11-2025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11:40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132 kV </a:t>
                      </a:r>
                      <a:r>
                        <a:rPr lang="en-SG" dirty="0" err="1"/>
                        <a:t>Nunna</a:t>
                      </a:r>
                      <a:r>
                        <a:rPr lang="en-SG" dirty="0"/>
                        <a:t>–</a:t>
                      </a:r>
                      <a:r>
                        <a:rPr lang="en-SG" dirty="0" err="1"/>
                        <a:t>Gannavaram</a:t>
                      </a:r>
                      <a:endParaRPr lang="en-S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Earth fault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35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SG"/>
                        <a:t>10-11-2025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16:05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132 kV Vijayawada–</a:t>
                      </a:r>
                      <a:r>
                        <a:rPr lang="en-SG" dirty="0" err="1"/>
                        <a:t>Nunna</a:t>
                      </a:r>
                      <a:endParaRPr lang="en-SG" dirty="0"/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SG" dirty="0"/>
                        <a:t>Distance relay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SG" dirty="0"/>
                        <a:t>15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2852382" y="289032"/>
            <a:ext cx="2847254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Better (table):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3186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Accuracy – Numbers and Dates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Write all figures with units (MW, MVA, kV, </a:t>
            </a:r>
            <a:r>
              <a:rPr lang="en-US" dirty="0" err="1" smtClean="0"/>
              <a:t>Rs</a:t>
            </a:r>
            <a:r>
              <a:rPr lang="en-US" dirty="0" smtClean="0"/>
              <a:t>.</a:t>
            </a:r>
            <a:r>
              <a:rPr dirty="0" smtClean="0"/>
              <a:t>, </a:t>
            </a:r>
            <a:r>
              <a:rPr dirty="0"/>
              <a:t>etc.).</a:t>
            </a:r>
          </a:p>
          <a:p>
            <a:r>
              <a:rPr dirty="0"/>
              <a:t>Write dates clearly in </a:t>
            </a:r>
            <a:r>
              <a:rPr dirty="0" err="1"/>
              <a:t>dd</a:t>
            </a:r>
            <a:r>
              <a:rPr dirty="0"/>
              <a:t>-mm-</a:t>
            </a:r>
            <a:r>
              <a:rPr dirty="0" err="1"/>
              <a:t>yyyy</a:t>
            </a:r>
            <a:r>
              <a:rPr dirty="0"/>
              <a:t> format.</a:t>
            </a:r>
          </a:p>
          <a:p>
            <a:r>
              <a:rPr dirty="0"/>
              <a:t>Show growth or change in proper time order (chronology).</a:t>
            </a:r>
          </a:p>
          <a:p>
            <a:r>
              <a:rPr dirty="0"/>
              <a:t>This avoids confusion and misinterpretation.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Accuracy – Quote References Exactly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Quote drawing numbers, B.Ps/T.O.Os, LOA clauses and test reports clearly.</a:t>
            </a:r>
          </a:p>
          <a:p>
            <a:r>
              <a:t>Mention number and date for each reference.</a:t>
            </a:r>
          </a:p>
          <a:p>
            <a:r>
              <a:t>Example: “As per LOA No.___ dated ___ and drawing No.___ dated ___.”</a:t>
            </a:r>
          </a:p>
          <a:p>
            <a:r>
              <a:t>Clear references prevent disputes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/>
              <a:t>Good drafting:</a:t>
            </a:r>
            <a:endParaRPr lang="en-US" dirty="0"/>
          </a:p>
          <a:p>
            <a:r>
              <a:rPr lang="en-US" dirty="0"/>
              <a:t>“Load on the 220 kV Vijayawada–</a:t>
            </a:r>
            <a:r>
              <a:rPr lang="en-US" dirty="0" err="1"/>
              <a:t>Nunna</a:t>
            </a:r>
            <a:r>
              <a:rPr lang="en-US" dirty="0"/>
              <a:t> line increased from </a:t>
            </a:r>
            <a:r>
              <a:rPr lang="en-US" b="1" dirty="0"/>
              <a:t>120 MW</a:t>
            </a:r>
            <a:r>
              <a:rPr lang="en-US" dirty="0"/>
              <a:t> on </a:t>
            </a:r>
            <a:r>
              <a:rPr lang="en-US" b="1" dirty="0"/>
              <a:t>01-06-2025</a:t>
            </a:r>
            <a:r>
              <a:rPr lang="en-US" dirty="0"/>
              <a:t> to </a:t>
            </a:r>
            <a:r>
              <a:rPr lang="en-US" b="1" dirty="0"/>
              <a:t>138 MW</a:t>
            </a:r>
            <a:r>
              <a:rPr lang="en-US" dirty="0"/>
              <a:t> on </a:t>
            </a:r>
            <a:r>
              <a:rPr lang="en-US" b="1" dirty="0"/>
              <a:t>15-06-2025</a:t>
            </a:r>
            <a:r>
              <a:rPr lang="en-US" dirty="0"/>
              <a:t>, and further to </a:t>
            </a:r>
            <a:r>
              <a:rPr lang="en-US" b="1" dirty="0"/>
              <a:t>152 MW</a:t>
            </a:r>
            <a:r>
              <a:rPr lang="en-US" dirty="0"/>
              <a:t> on </a:t>
            </a:r>
            <a:r>
              <a:rPr lang="en-US" b="1" dirty="0"/>
              <a:t>30-06-2025</a:t>
            </a:r>
            <a:r>
              <a:rPr lang="en-US" dirty="0"/>
              <a:t>. During the same period, the maximum transformer loading at Vijayawada SS rose from </a:t>
            </a:r>
            <a:r>
              <a:rPr lang="en-US" b="1" dirty="0"/>
              <a:t>180 MVA</a:t>
            </a:r>
            <a:r>
              <a:rPr lang="en-US" dirty="0"/>
              <a:t> to </a:t>
            </a:r>
            <a:r>
              <a:rPr lang="en-US" b="1" dirty="0"/>
              <a:t>210 MVA</a:t>
            </a:r>
            <a:r>
              <a:rPr lang="en-US" dirty="0"/>
              <a:t>. In view of this steady rise, proposal for an additional </a:t>
            </a:r>
            <a:r>
              <a:rPr lang="en-US" b="1" dirty="0"/>
              <a:t>160 MVA, 220/132 kV transformer</a:t>
            </a:r>
            <a:r>
              <a:rPr lang="en-US" dirty="0"/>
              <a:t> was submitted on </a:t>
            </a:r>
            <a:r>
              <a:rPr lang="en-US" b="1" dirty="0"/>
              <a:t>05-07-2025</a:t>
            </a:r>
            <a:r>
              <a:rPr lang="en-US" dirty="0"/>
              <a:t>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35066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Accuracy – Attach Evidence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Support important notes with evidence:</a:t>
            </a:r>
          </a:p>
          <a:p>
            <a:r>
              <a:t>Photographs of site conditions.</a:t>
            </a:r>
          </a:p>
          <a:p>
            <a:r>
              <a:t>Test sheets, SCADA logs, meter readings.</a:t>
            </a:r>
          </a:p>
          <a:p>
            <a:r>
              <a:t>Mention each attachment as Annexure–I, II,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456"/>
            <a:ext cx="8229600" cy="489637"/>
          </a:xfrm>
        </p:spPr>
        <p:txBody>
          <a:bodyPr>
            <a:normAutofit fontScale="90000"/>
          </a:bodyPr>
          <a:lstStyle/>
          <a:p>
            <a:r>
              <a:rPr lang="en-SG" dirty="0">
                <a:solidFill>
                  <a:srgbClr val="FF0000"/>
                </a:solidFill>
              </a:rPr>
              <a:t>Accuracy</a:t>
            </a:r>
            <a:r>
              <a:rPr lang="en-SG" dirty="0"/>
              <a:t>: Facts, figures, 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685800"/>
            <a:ext cx="8372901" cy="5933364"/>
          </a:xfrm>
        </p:spPr>
        <p:txBody>
          <a:bodyPr>
            <a:normAutofit fontScale="85000" lnSpcReduction="20000"/>
          </a:bodyPr>
          <a:lstStyle/>
          <a:p>
            <a:r>
              <a:rPr lang="en-US" sz="3000" dirty="0">
                <a:solidFill>
                  <a:srgbClr val="FF0000"/>
                </a:solidFill>
              </a:rPr>
              <a:t>Cite drawings, B.Ps/TOOs, contract clauses, and test reports </a:t>
            </a:r>
            <a:r>
              <a:rPr lang="en-US" sz="3000" dirty="0" smtClean="0">
                <a:solidFill>
                  <a:srgbClr val="FF0000"/>
                </a:solidFill>
              </a:rPr>
              <a:t>precisely</a:t>
            </a:r>
          </a:p>
          <a:p>
            <a:pPr marL="0" indent="0">
              <a:buNone/>
            </a:pPr>
            <a:endParaRPr lang="en-US" sz="3000" dirty="0" smtClean="0">
              <a:solidFill>
                <a:srgbClr val="FF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000" dirty="0">
                <a:latin typeface="Arial" panose="020B0604020202020204" pitchFamily="34" charset="0"/>
              </a:rPr>
              <a:t>“As per </a:t>
            </a:r>
            <a:r>
              <a:rPr lang="en-US" sz="3000" b="1" dirty="0">
                <a:latin typeface="Arial" panose="020B0604020202020204" pitchFamily="34" charset="0"/>
              </a:rPr>
              <a:t>approved layout drawing No. CE/</a:t>
            </a:r>
            <a:r>
              <a:rPr lang="en-US" sz="3000" b="1" dirty="0" err="1">
                <a:latin typeface="Arial" panose="020B0604020202020204" pitchFamily="34" charset="0"/>
              </a:rPr>
              <a:t>Tr</a:t>
            </a:r>
            <a:r>
              <a:rPr lang="en-US" sz="3000" b="1" dirty="0">
                <a:latin typeface="Arial" panose="020B0604020202020204" pitchFamily="34" charset="0"/>
              </a:rPr>
              <a:t>/220KV/VJA/DRG-12/2024</a:t>
            </a:r>
            <a:r>
              <a:rPr lang="en-US" sz="3000" dirty="0">
                <a:latin typeface="Arial" panose="020B0604020202020204" pitchFamily="34" charset="0"/>
              </a:rPr>
              <a:t>, the 220 kV bus duct shall be of </a:t>
            </a:r>
            <a:r>
              <a:rPr lang="en-US" sz="3000" dirty="0" err="1">
                <a:latin typeface="Arial" panose="020B0604020202020204" pitchFamily="34" charset="0"/>
              </a:rPr>
              <a:t>aluminium</a:t>
            </a:r>
            <a:r>
              <a:rPr lang="en-US" sz="3000" dirty="0">
                <a:latin typeface="Arial" panose="020B0604020202020204" pitchFamily="34" charset="0"/>
              </a:rPr>
              <a:t>. However, the contractor erected a copper bus duct, which is not in conformity with </a:t>
            </a:r>
            <a:r>
              <a:rPr lang="en-US" sz="3000" b="1" dirty="0">
                <a:latin typeface="Arial" panose="020B0604020202020204" pitchFamily="34" charset="0"/>
              </a:rPr>
              <a:t>Clause 5.2.1 of LOA No. CE/</a:t>
            </a:r>
            <a:r>
              <a:rPr lang="en-US" sz="3000" b="1" dirty="0" err="1">
                <a:latin typeface="Arial" panose="020B0604020202020204" pitchFamily="34" charset="0"/>
              </a:rPr>
              <a:t>Tr</a:t>
            </a:r>
            <a:r>
              <a:rPr lang="en-US" sz="3000" b="1" dirty="0">
                <a:latin typeface="Arial" panose="020B0604020202020204" pitchFamily="34" charset="0"/>
              </a:rPr>
              <a:t>/A3/PN-14/2023, dated 10-04-2023</a:t>
            </a:r>
            <a:r>
              <a:rPr lang="en-US" sz="3000" dirty="0">
                <a:latin typeface="Arial" panose="020B0604020202020204" pitchFamily="34" charset="0"/>
              </a:rPr>
              <a:t>. Further, </a:t>
            </a:r>
            <a:r>
              <a:rPr lang="en-US" sz="3000" b="1" dirty="0">
                <a:latin typeface="Arial" panose="020B0604020202020204" pitchFamily="34" charset="0"/>
              </a:rPr>
              <a:t>type test report No. PRTL/220/BD/2023-17, dated 22-03-2023</a:t>
            </a:r>
            <a:r>
              <a:rPr lang="en-US" sz="3000" dirty="0">
                <a:latin typeface="Arial" panose="020B0604020202020204" pitchFamily="34" charset="0"/>
              </a:rPr>
              <a:t> submitted by the firm does not cover the short-time current rating stipulated in </a:t>
            </a:r>
            <a:r>
              <a:rPr lang="en-US" sz="3000" b="1" dirty="0" smtClean="0">
                <a:latin typeface="Arial" panose="020B0604020202020204" pitchFamily="34" charset="0"/>
              </a:rPr>
              <a:t>T.O.O. </a:t>
            </a:r>
            <a:r>
              <a:rPr lang="en-US" sz="3000" b="1" dirty="0" err="1">
                <a:latin typeface="Arial" panose="020B0604020202020204" pitchFamily="34" charset="0"/>
              </a:rPr>
              <a:t>Ms.No</a:t>
            </a:r>
            <a:r>
              <a:rPr lang="en-US" sz="3000" b="1" dirty="0">
                <a:latin typeface="Arial" panose="020B0604020202020204" pitchFamily="34" charset="0"/>
              </a:rPr>
              <a:t>. 123, </a:t>
            </a:r>
            <a:r>
              <a:rPr lang="en-US" sz="3000" b="1" dirty="0" err="1">
                <a:latin typeface="Arial" panose="020B0604020202020204" pitchFamily="34" charset="0"/>
              </a:rPr>
              <a:t>dt.</a:t>
            </a:r>
            <a:r>
              <a:rPr lang="en-US" sz="3000" b="1" dirty="0">
                <a:latin typeface="Arial" panose="020B0604020202020204" pitchFamily="34" charset="0"/>
              </a:rPr>
              <a:t> 05-02-2019</a:t>
            </a:r>
            <a:r>
              <a:rPr lang="en-US" sz="3000" dirty="0">
                <a:latin typeface="Arial" panose="020B0604020202020204" pitchFamily="34" charset="0"/>
              </a:rPr>
              <a:t>. Hence, the deviation may be rejected and the contractor may be instructed to comply with the specifications</a:t>
            </a:r>
            <a:r>
              <a:rPr lang="en-US" sz="3000" dirty="0" smtClean="0">
                <a:latin typeface="Arial" panose="020B0604020202020204" pitchFamily="34" charset="0"/>
              </a:rPr>
              <a:t>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3000" dirty="0">
              <a:latin typeface="Arial" panose="020B0604020202020204" pitchFamily="34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3000" dirty="0">
                <a:solidFill>
                  <a:srgbClr val="0000FF"/>
                </a:solidFill>
                <a:latin typeface="Arial" panose="020B0604020202020204" pitchFamily="34" charset="0"/>
              </a:rPr>
              <a:t>Drawing, B.P., LOA clause, and test report are all </a:t>
            </a:r>
            <a:r>
              <a:rPr lang="en-US" sz="3000" b="1" dirty="0">
                <a:solidFill>
                  <a:srgbClr val="0000FF"/>
                </a:solidFill>
                <a:latin typeface="Arial" panose="020B0604020202020204" pitchFamily="34" charset="0"/>
              </a:rPr>
              <a:t>clearly identified by number and date</a:t>
            </a:r>
            <a:r>
              <a:rPr lang="en-US" sz="3000" dirty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SG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042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456"/>
            <a:ext cx="8229600" cy="612466"/>
          </a:xfrm>
        </p:spPr>
        <p:txBody>
          <a:bodyPr>
            <a:normAutofit fontScale="90000"/>
          </a:bodyPr>
          <a:lstStyle/>
          <a:p>
            <a:r>
              <a:rPr lang="en-SG" dirty="0">
                <a:solidFill>
                  <a:srgbClr val="FF0000"/>
                </a:solidFill>
              </a:rPr>
              <a:t>Accuracy</a:t>
            </a:r>
            <a:r>
              <a:rPr lang="en-SG" dirty="0"/>
              <a:t>: Facts, figures, 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391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>
                <a:solidFill>
                  <a:srgbClr val="FF0000"/>
                </a:solidFill>
              </a:rPr>
              <a:t>Attach evidence: photographs, test sheets, SCADA extracts, meter data, etc.</a:t>
            </a:r>
          </a:p>
          <a:p>
            <a:r>
              <a:rPr lang="en-US" dirty="0"/>
              <a:t>“The failure of the 132 kV insulator string at Loc. 54 is established from the </a:t>
            </a:r>
            <a:r>
              <a:rPr lang="en-US" b="1" dirty="0"/>
              <a:t>site photographs (Annexure–II)</a:t>
            </a:r>
            <a:r>
              <a:rPr lang="en-US" dirty="0"/>
              <a:t>, </a:t>
            </a:r>
            <a:r>
              <a:rPr lang="en-US" b="1" dirty="0"/>
              <a:t>insulation resistance test sheet dated 12-07-2025 (Annexure–III)</a:t>
            </a:r>
            <a:r>
              <a:rPr lang="en-US" dirty="0"/>
              <a:t> and </a:t>
            </a:r>
            <a:r>
              <a:rPr lang="en-US" b="1" dirty="0"/>
              <a:t>SCADA event log extract from 18:42 </a:t>
            </a:r>
            <a:r>
              <a:rPr lang="en-US" b="1" dirty="0" err="1"/>
              <a:t>hrs</a:t>
            </a:r>
            <a:r>
              <a:rPr lang="en-US" b="1" dirty="0"/>
              <a:t> to 18:50 </a:t>
            </a:r>
            <a:r>
              <a:rPr lang="en-US" b="1" dirty="0" err="1"/>
              <a:t>hrs</a:t>
            </a:r>
            <a:r>
              <a:rPr lang="en-US" b="1" dirty="0"/>
              <a:t> on 11-07-2025 (Annexure–IV)</a:t>
            </a:r>
            <a:r>
              <a:rPr lang="en-US" dirty="0"/>
              <a:t>. Copies of these records are enclosed for ready reference.”</a:t>
            </a:r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1190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Foundations of Good Drafting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Good drafting has four pillars:</a:t>
            </a:r>
          </a:p>
          <a:p>
            <a:r>
              <a:t>Clarity – write so others easily understand.</a:t>
            </a:r>
          </a:p>
          <a:p>
            <a:r>
              <a:t>Brevity – use fewer words, keep all key points.</a:t>
            </a:r>
          </a:p>
          <a:p>
            <a:r>
              <a:t>Accuracy – give correct facts, figures and references.</a:t>
            </a:r>
          </a:p>
          <a:p>
            <a:r>
              <a:t>Defensibility – note should stand firm if questioned later.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Accuracy – Avoid Guesswork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Do not guess or assume facts.</a:t>
            </a:r>
          </a:p>
          <a:p>
            <a:r>
              <a:t>Separate what is known, what is unknown and what is under verification.</a:t>
            </a:r>
          </a:p>
          <a:p>
            <a:r>
              <a:t>Write clearly if a field report or test result is still awaited.</a:t>
            </a:r>
          </a:p>
          <a:p>
            <a:r>
              <a:t>This builds trust in your note.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513"/>
            <a:ext cx="8229600" cy="653410"/>
          </a:xfrm>
        </p:spPr>
        <p:txBody>
          <a:bodyPr>
            <a:normAutofit fontScale="90000"/>
          </a:bodyPr>
          <a:lstStyle/>
          <a:p>
            <a:r>
              <a:rPr lang="en-SG" dirty="0">
                <a:solidFill>
                  <a:srgbClr val="FF0000"/>
                </a:solidFill>
              </a:rPr>
              <a:t>Accuracy</a:t>
            </a:r>
            <a:r>
              <a:rPr lang="en-SG" dirty="0"/>
              <a:t>: Facts, figures, citations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955343"/>
            <a:ext cx="8427493" cy="576613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00"/>
                </a:solidFill>
              </a:rPr>
              <a:t>Avoid speculation; state what is known, unknown, and pending </a:t>
            </a:r>
            <a:r>
              <a:rPr lang="en-US" dirty="0" smtClean="0">
                <a:solidFill>
                  <a:srgbClr val="FF0000"/>
                </a:solidFill>
              </a:rPr>
              <a:t>verification</a:t>
            </a:r>
          </a:p>
          <a:p>
            <a:pPr marL="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“</a:t>
            </a:r>
            <a:r>
              <a:rPr 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Known:</a:t>
            </a: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The 132 kV Vijayawada–</a:t>
            </a:r>
            <a:r>
              <a:rPr lang="en-US" dirty="0" err="1">
                <a:latin typeface="Arial" panose="020B0604020202020204" pitchFamily="34" charset="0"/>
              </a:rPr>
              <a:t>Nunna</a:t>
            </a:r>
            <a:r>
              <a:rPr lang="en-US" dirty="0">
                <a:latin typeface="Arial" panose="020B0604020202020204" pitchFamily="34" charset="0"/>
              </a:rPr>
              <a:t> feeder tripped at 19:12 </a:t>
            </a:r>
            <a:r>
              <a:rPr lang="en-US" dirty="0" err="1">
                <a:latin typeface="Arial" panose="020B0604020202020204" pitchFamily="34" charset="0"/>
              </a:rPr>
              <a:t>hrs</a:t>
            </a:r>
            <a:r>
              <a:rPr lang="en-US" dirty="0">
                <a:latin typeface="Arial" panose="020B0604020202020204" pitchFamily="34" charset="0"/>
              </a:rPr>
              <a:t> on 05-07-2025 on distance protection, as per SCADA event log and relay printout.</a:t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Unknown:</a:t>
            </a: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The exact cause of the fault (conductor snapping / insulator failure / bird fault) is not yet established.</a:t>
            </a:r>
            <a:br>
              <a:rPr lang="en-US" dirty="0">
                <a:latin typeface="Arial" panose="020B0604020202020204" pitchFamily="34" charset="0"/>
              </a:rPr>
            </a:br>
            <a:r>
              <a:rPr lang="en-US" b="1" dirty="0">
                <a:solidFill>
                  <a:srgbClr val="0000FF"/>
                </a:solidFill>
                <a:latin typeface="Arial" panose="020B0604020202020204" pitchFamily="34" charset="0"/>
              </a:rPr>
              <a:t>Pending verification:</a:t>
            </a:r>
            <a:r>
              <a:rPr lang="en-US" dirty="0">
                <a:solidFill>
                  <a:srgbClr val="0000FF"/>
                </a:solidFill>
                <a:latin typeface="Arial" panose="020B0604020202020204" pitchFamily="34" charset="0"/>
              </a:rPr>
              <a:t> </a:t>
            </a:r>
            <a:r>
              <a:rPr lang="en-US" dirty="0">
                <a:latin typeface="Arial" panose="020B0604020202020204" pitchFamily="34" charset="0"/>
              </a:rPr>
              <a:t>Tower-top condition, insulator strings and jumper connections from Loc. 38 to Loc. 42 are being checked by the field team; their inspection report and photographs are awaited before fixing responsibility.”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946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Defensibility – Show Your Reasoning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Explain why you recommend a particular option.</a:t>
            </a:r>
          </a:p>
          <a:p>
            <a:r>
              <a:t>Compare options with cost, time and risk.</a:t>
            </a:r>
          </a:p>
          <a:p>
            <a:r>
              <a:t>Mention why other options are not preferred.</a:t>
            </a:r>
          </a:p>
          <a:p>
            <a:r>
              <a:t>This makes your proposal logical and defensible.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4513"/>
            <a:ext cx="8229600" cy="571523"/>
          </a:xfrm>
        </p:spPr>
        <p:txBody>
          <a:bodyPr>
            <a:normAutofit fontScale="90000"/>
          </a:bodyPr>
          <a:lstStyle/>
          <a:p>
            <a:r>
              <a:rPr dirty="0">
                <a:solidFill>
                  <a:srgbClr val="FF0000"/>
                </a:solidFill>
              </a:rPr>
              <a:t>Defensibility</a:t>
            </a:r>
            <a:r>
              <a:rPr dirty="0"/>
              <a:t>: If challenged tomorrow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94982"/>
            <a:ext cx="8229600" cy="5926493"/>
          </a:xfrm>
        </p:spPr>
        <p:txBody>
          <a:bodyPr>
            <a:normAutofit fontScale="92500" lnSpcReduction="20000"/>
          </a:bodyPr>
          <a:lstStyle/>
          <a:p>
            <a:r>
              <a:rPr sz="2800" dirty="0">
                <a:solidFill>
                  <a:srgbClr val="FF0000"/>
                </a:solidFill>
              </a:rPr>
              <a:t>Make your reasoning visible (why this option, why not alternatives</a:t>
            </a:r>
            <a:r>
              <a:rPr sz="2800" dirty="0" smtClean="0">
                <a:solidFill>
                  <a:srgbClr val="FF0000"/>
                </a:solidFill>
              </a:rPr>
              <a:t>)</a:t>
            </a:r>
            <a:endParaRPr lang="en-US" sz="2800" dirty="0" smtClean="0">
              <a:solidFill>
                <a:srgbClr val="FF0000"/>
              </a:solidFill>
            </a:endParaRPr>
          </a:p>
          <a:p>
            <a:pPr mar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latin typeface="Arial" panose="020B0604020202020204" pitchFamily="34" charset="0"/>
              </a:rPr>
              <a:t>“It is proposed </a:t>
            </a:r>
            <a:r>
              <a:rPr lang="en-US" sz="2800" b="1" dirty="0">
                <a:latin typeface="Arial" panose="020B0604020202020204" pitchFamily="34" charset="0"/>
              </a:rPr>
              <a:t>to add a 160 MVA, 220/132 kV transformer at Vijayawada SS</a:t>
            </a:r>
            <a:r>
              <a:rPr lang="en-US" sz="2800" dirty="0">
                <a:latin typeface="Arial" panose="020B0604020202020204" pitchFamily="34" charset="0"/>
              </a:rPr>
              <a:t> instead of constructing a </a:t>
            </a:r>
            <a:r>
              <a:rPr lang="en-US" sz="2800" b="1" dirty="0">
                <a:latin typeface="Arial" panose="020B0604020202020204" pitchFamily="34" charset="0"/>
              </a:rPr>
              <a:t>new 220 kV substation at </a:t>
            </a:r>
            <a:r>
              <a:rPr lang="en-US" sz="2800" b="1" dirty="0" err="1">
                <a:latin typeface="Arial" panose="020B0604020202020204" pitchFamily="34" charset="0"/>
              </a:rPr>
              <a:t>Nunna</a:t>
            </a:r>
            <a:r>
              <a:rPr lang="en-US" sz="2800" dirty="0">
                <a:latin typeface="Arial" panose="020B0604020202020204" pitchFamily="34" charset="0"/>
              </a:rPr>
              <a:t>.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This option is preferred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because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:</a:t>
            </a:r>
            <a:b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</a:rPr>
              <a:t>(</a:t>
            </a:r>
            <a:r>
              <a:rPr lang="en-US" sz="2800" dirty="0" err="1">
                <a:latin typeface="Arial" panose="020B0604020202020204" pitchFamily="34" charset="0"/>
              </a:rPr>
              <a:t>i</a:t>
            </a:r>
            <a:r>
              <a:rPr lang="en-US" sz="2800" dirty="0">
                <a:latin typeface="Arial" panose="020B0604020202020204" pitchFamily="34" charset="0"/>
              </a:rPr>
              <a:t>) existing land and 220 kV bays at Vijayawada SS can accommodate one more transformer,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</a:rPr>
              <a:t>(ii) the cost is lower by about ₹18 </a:t>
            </a:r>
            <a:r>
              <a:rPr lang="en-US" sz="2800" dirty="0" err="1">
                <a:latin typeface="Arial" panose="020B0604020202020204" pitchFamily="34" charset="0"/>
              </a:rPr>
              <a:t>crore</a:t>
            </a:r>
            <a:r>
              <a:rPr lang="en-US" sz="2800" dirty="0">
                <a:latin typeface="Arial" panose="020B0604020202020204" pitchFamily="34" charset="0"/>
              </a:rPr>
              <a:t>, and</a:t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>
                <a:latin typeface="Arial" panose="020B0604020202020204" pitchFamily="34" charset="0"/>
              </a:rPr>
              <a:t>(iii) the work can be completed within 9 months using existing infrastructure</a:t>
            </a:r>
            <a:r>
              <a:rPr lang="en-US" sz="2800" dirty="0" smtClean="0">
                <a:latin typeface="Arial" panose="020B0604020202020204" pitchFamily="34" charset="0"/>
              </a:rPr>
              <a:t>.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 The alternative of a new substation was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not recommended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 due to land acquisition issues and a longer completion period of around 24 months.”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latin typeface="Arial" panose="020B0604020202020204" pitchFamily="34" charset="0"/>
              </a:rPr>
              <a:t/>
            </a:r>
            <a:br>
              <a:rPr lang="en-US" sz="2800" dirty="0">
                <a:latin typeface="Arial" panose="020B0604020202020204" pitchFamily="34" charset="0"/>
              </a:rPr>
            </a:b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</a:rPr>
              <a:t>Here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, the note clearly explains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why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one option is chosen and </a:t>
            </a:r>
            <a:r>
              <a:rPr lang="en-US" sz="2800" b="1" dirty="0">
                <a:solidFill>
                  <a:srgbClr val="FF0000"/>
                </a:solidFill>
                <a:latin typeface="Arial" panose="020B0604020202020204" pitchFamily="34" charset="0"/>
              </a:rPr>
              <a:t>why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</a:rPr>
              <a:t> the alternative is rejected.</a:t>
            </a:r>
          </a:p>
          <a:p>
            <a:endParaRPr lang="en-US" sz="2800" dirty="0" smtClean="0">
              <a:solidFill>
                <a:srgbClr val="FF0000"/>
              </a:solidFill>
            </a:endParaRPr>
          </a:p>
          <a:p>
            <a:endParaRPr sz="2800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360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Defensibility – Roles and Approvals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Record who approved the proposal and when.</a:t>
            </a:r>
          </a:p>
          <a:p>
            <a:r>
              <a:t>Mention who will do what work (CE, SE, DE, AE, Contractor, etc.).</a:t>
            </a:r>
          </a:p>
          <a:p>
            <a:r>
              <a:t>Clearly show responsibility and accountability.</a:t>
            </a:r>
          </a:p>
          <a:p>
            <a:r>
              <a:t>This avoids confusion in future.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979"/>
            <a:ext cx="8229600" cy="329228"/>
          </a:xfrm>
        </p:spPr>
        <p:txBody>
          <a:bodyPr>
            <a:normAutofit fontScale="90000"/>
          </a:bodyPr>
          <a:lstStyle/>
          <a:p>
            <a:r>
              <a:rPr lang="en-SG" sz="3600" dirty="0">
                <a:solidFill>
                  <a:srgbClr val="FF0000"/>
                </a:solidFill>
              </a:rPr>
              <a:t>Defensibility</a:t>
            </a:r>
            <a:r>
              <a:rPr lang="en-SG" sz="3600" dirty="0"/>
              <a:t>: If challenged tomorrow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012" y="491319"/>
            <a:ext cx="8761863" cy="6230156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Record approvals, roles, and accountability 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clearly</a:t>
            </a:r>
          </a:p>
          <a:p>
            <a:pPr marL="0" indent="0">
              <a:buNone/>
            </a:pPr>
            <a:endParaRPr lang="en-US" sz="1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“The proposal for replacement of the 160 MVA, 220/132 kV transformer at Vijayawada SS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approved by CE/Transmission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vide note dated 12-08-2025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SE/Operation, Vijayawada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shall plan outages and coordinate with SLDC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DE/Construction, Vijayawada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responsible for tendering, execution, and quality control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AE/SS, Vijayawada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shall supervise site works and maintain shutdown and commissioning records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contractor is accountable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workmanship, safety compliance, and performance during the 5-year guarantee period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2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Here, who approved, who will do what, and who is accountable are all clearly recorded.</a:t>
            </a:r>
          </a:p>
          <a:p>
            <a:endParaRPr lang="en-SG" sz="2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212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Defensibility – Link to Rules and Codes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Connect your proposal to rules, codes and procedures.</a:t>
            </a:r>
          </a:p>
          <a:p>
            <a:r>
              <a:t>Example: APTRANSCO Safety Manual, Indian Electricity Rules, T.O.Os, etc.</a:t>
            </a:r>
          </a:p>
          <a:p>
            <a:r>
              <a:t>Mention PPE, PTW/LOTO and other safety steps when relevant.</a:t>
            </a:r>
          </a:p>
          <a:p>
            <a:r>
              <a:t>This shows that actions are rule-based and safe.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9103"/>
            <a:ext cx="8229600" cy="475989"/>
          </a:xfrm>
        </p:spPr>
        <p:txBody>
          <a:bodyPr>
            <a:normAutofit fontScale="90000"/>
          </a:bodyPr>
          <a:lstStyle/>
          <a:p>
            <a:r>
              <a:rPr lang="en-SG" dirty="0">
                <a:solidFill>
                  <a:srgbClr val="FF0000"/>
                </a:solidFill>
              </a:rPr>
              <a:t>Defensibility</a:t>
            </a:r>
            <a:r>
              <a:rPr lang="en-SG" dirty="0"/>
              <a:t>: If challenged tomorrow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7922"/>
            <a:ext cx="8229600" cy="5348241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Align with applicable regulations, procedures, and safety </a:t>
            </a:r>
            <a:r>
              <a:rPr lang="en-US" sz="2800" dirty="0" smtClean="0">
                <a:solidFill>
                  <a:srgbClr val="FF0000"/>
                </a:solidFill>
              </a:rPr>
              <a:t>codes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latin typeface="Arial" panose="020B0604020202020204" pitchFamily="34" charset="0"/>
              </a:rPr>
              <a:t>“The proposed live-line washing of insulators on the 220 kV Vijayawada–</a:t>
            </a:r>
            <a:r>
              <a:rPr lang="en-US" sz="2800" dirty="0" err="1">
                <a:latin typeface="Arial" panose="020B0604020202020204" pitchFamily="34" charset="0"/>
              </a:rPr>
              <a:t>Nunna</a:t>
            </a:r>
            <a:r>
              <a:rPr lang="en-US" sz="2800" dirty="0">
                <a:latin typeface="Arial" panose="020B0604020202020204" pitchFamily="34" charset="0"/>
              </a:rPr>
              <a:t> line will be carried out </a:t>
            </a:r>
            <a:r>
              <a:rPr lang="en-US" sz="2800" b="1" dirty="0">
                <a:latin typeface="Arial" panose="020B0604020202020204" pitchFamily="34" charset="0"/>
              </a:rPr>
              <a:t>strictly in accordance with</a:t>
            </a:r>
            <a:r>
              <a:rPr lang="en-US" sz="2800" dirty="0">
                <a:latin typeface="Arial" panose="020B0604020202020204" pitchFamily="34" charset="0"/>
              </a:rPr>
              <a:t> the </a:t>
            </a:r>
            <a:r>
              <a:rPr lang="en-US" sz="2800" i="1" dirty="0">
                <a:latin typeface="Arial" panose="020B0604020202020204" pitchFamily="34" charset="0"/>
              </a:rPr>
              <a:t>APTRANSCO Safety Manual (2019)</a:t>
            </a:r>
            <a:r>
              <a:rPr lang="en-US" sz="2800" dirty="0">
                <a:latin typeface="Arial" panose="020B0604020202020204" pitchFamily="34" charset="0"/>
              </a:rPr>
              <a:t>, provisions of the </a:t>
            </a:r>
            <a:r>
              <a:rPr lang="en-US" sz="2800" i="1" dirty="0">
                <a:latin typeface="Arial" panose="020B0604020202020204" pitchFamily="34" charset="0"/>
              </a:rPr>
              <a:t>Indian Electricity Rules, 1956 (Rules 61 &amp; 63)</a:t>
            </a:r>
            <a:r>
              <a:rPr lang="en-US" sz="2800" dirty="0">
                <a:latin typeface="Arial" panose="020B0604020202020204" pitchFamily="34" charset="0"/>
              </a:rPr>
              <a:t>, and the </a:t>
            </a:r>
            <a:r>
              <a:rPr lang="en-US" sz="2800" i="1" dirty="0">
                <a:latin typeface="Arial" panose="020B0604020202020204" pitchFamily="34" charset="0"/>
              </a:rPr>
              <a:t>APTRANSCO LOTO/PTW procedures</a:t>
            </a:r>
            <a:r>
              <a:rPr lang="en-US" sz="2800" dirty="0">
                <a:latin typeface="Arial" panose="020B0604020202020204" pitchFamily="34" charset="0"/>
              </a:rPr>
              <a:t> issued in </a:t>
            </a:r>
            <a:r>
              <a:rPr lang="en-US" sz="2800" b="1" dirty="0">
                <a:latin typeface="Arial" panose="020B0604020202020204" pitchFamily="34" charset="0"/>
              </a:rPr>
              <a:t>T.O.O. (CE/Transmission) Ms.No.12, dated 05-03-2022</a:t>
            </a:r>
            <a:r>
              <a:rPr lang="en-US" sz="2800" dirty="0">
                <a:latin typeface="Arial" panose="020B0604020202020204" pitchFamily="34" charset="0"/>
              </a:rPr>
              <a:t>. The field staff shall use approved PPE, maintain clearances as per the Code, and record all precautions in the PTW register.”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This shows the action and clearly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ties it to specific regulations, procedures, and safety codes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.</a:t>
            </a:r>
          </a:p>
          <a:p>
            <a:endParaRPr lang="en-US" sz="2800" dirty="0">
              <a:solidFill>
                <a:srgbClr val="FF0000"/>
              </a:solidFill>
            </a:endParaRPr>
          </a:p>
          <a:p>
            <a:endParaRPr lang="en-SG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8304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Defensibility – Neutral Professional Tone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Avoid blame language in the first draft (negligence, carelessness, etc.).</a:t>
            </a:r>
          </a:p>
          <a:p>
            <a:r>
              <a:t>State facts, observations and steps being taken.</a:t>
            </a:r>
          </a:p>
          <a:p>
            <a:r>
              <a:t>Fix responsibility only after full examination of records and reports.</a:t>
            </a:r>
          </a:p>
          <a:p>
            <a:r>
              <a:t>Use calm and professional language.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865"/>
            <a:ext cx="8229600" cy="571523"/>
          </a:xfrm>
        </p:spPr>
        <p:txBody>
          <a:bodyPr>
            <a:normAutofit fontScale="90000"/>
          </a:bodyPr>
          <a:lstStyle/>
          <a:p>
            <a:r>
              <a:rPr lang="en-SG" dirty="0">
                <a:solidFill>
                  <a:srgbClr val="FF0000"/>
                </a:solidFill>
              </a:rPr>
              <a:t>Defensibility</a:t>
            </a:r>
            <a:r>
              <a:rPr lang="en-SG" dirty="0"/>
              <a:t>: If challenged tomorrow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77922"/>
            <a:ext cx="8229600" cy="5943553"/>
          </a:xfrm>
        </p:spPr>
        <p:txBody>
          <a:bodyPr>
            <a:normAutofit lnSpcReduction="10000"/>
          </a:bodyPr>
          <a:lstStyle/>
          <a:p>
            <a:r>
              <a:rPr lang="en-SG" sz="2800" dirty="0">
                <a:solidFill>
                  <a:srgbClr val="FF0000"/>
                </a:solidFill>
              </a:rPr>
              <a:t>Use a neutral, professional tone—no blame language in first </a:t>
            </a:r>
            <a:r>
              <a:rPr lang="en-SG" sz="2800" dirty="0" smtClean="0">
                <a:solidFill>
                  <a:srgbClr val="FF0000"/>
                </a:solidFill>
              </a:rPr>
              <a:t>draft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latin typeface="Arial" panose="020B0604020202020204" pitchFamily="34" charset="0"/>
              </a:rPr>
              <a:t>“On 05-08-2025, the 132 kV Vijayawada–</a:t>
            </a:r>
            <a:r>
              <a:rPr lang="en-US" sz="2800" dirty="0" err="1">
                <a:latin typeface="Arial" panose="020B0604020202020204" pitchFamily="34" charset="0"/>
              </a:rPr>
              <a:t>Nunna</a:t>
            </a:r>
            <a:r>
              <a:rPr lang="en-US" sz="2800" dirty="0">
                <a:latin typeface="Arial" panose="020B0604020202020204" pitchFamily="34" charset="0"/>
              </a:rPr>
              <a:t> feeder tripped at 19:18 </a:t>
            </a:r>
            <a:r>
              <a:rPr lang="en-US" sz="2800" dirty="0" err="1">
                <a:latin typeface="Arial" panose="020B0604020202020204" pitchFamily="34" charset="0"/>
              </a:rPr>
              <a:t>hrs</a:t>
            </a:r>
            <a:r>
              <a:rPr lang="en-US" sz="2800" dirty="0">
                <a:latin typeface="Arial" panose="020B0604020202020204" pitchFamily="34" charset="0"/>
              </a:rPr>
              <a:t> on distance protection. Supply was restored at 19:42 hrs. As per preliminary reports, vegetation was found close to the line near Loc. 37. The role of patrolling and tree-clearing arrangements in this section is being examined. Detailed reports from AE/Lines and AE/SS, Vijayawada, are awaited before fixing responsibility.”</a:t>
            </a:r>
          </a:p>
          <a:p>
            <a:pPr marL="0" lvl="0" indent="0" defTabSz="914400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Notice we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describe facts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 and </a:t>
            </a:r>
            <a:r>
              <a:rPr lang="en-US" sz="2800" b="1" dirty="0">
                <a:solidFill>
                  <a:srgbClr val="0000FF"/>
                </a:solidFill>
                <a:latin typeface="Arial" panose="020B0604020202020204" pitchFamily="34" charset="0"/>
              </a:rPr>
              <a:t>ongoing examination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, without using blame words like </a:t>
            </a:r>
            <a:r>
              <a:rPr lang="en-US" sz="2800" i="1" dirty="0">
                <a:solidFill>
                  <a:srgbClr val="0000FF"/>
                </a:solidFill>
                <a:latin typeface="Arial" panose="020B0604020202020204" pitchFamily="34" charset="0"/>
              </a:rPr>
              <a:t>negligence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, </a:t>
            </a:r>
            <a:r>
              <a:rPr lang="en-US" sz="2800" i="1" dirty="0">
                <a:solidFill>
                  <a:srgbClr val="0000FF"/>
                </a:solidFill>
                <a:latin typeface="Arial" panose="020B0604020202020204" pitchFamily="34" charset="0"/>
              </a:rPr>
              <a:t>carelessness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, </a:t>
            </a:r>
            <a:r>
              <a:rPr lang="en-US" sz="2800" i="1" dirty="0">
                <a:solidFill>
                  <a:srgbClr val="0000FF"/>
                </a:solidFill>
                <a:latin typeface="Arial" panose="020B0604020202020204" pitchFamily="34" charset="0"/>
              </a:rPr>
              <a:t>failure of AE</a:t>
            </a:r>
            <a:r>
              <a:rPr lang="en-US" sz="2800" dirty="0">
                <a:solidFill>
                  <a:srgbClr val="0000FF"/>
                </a:solidFill>
                <a:latin typeface="Arial" panose="020B0604020202020204" pitchFamily="34" charset="0"/>
              </a:rPr>
              <a:t>, etc., in the first draft.</a:t>
            </a:r>
          </a:p>
          <a:p>
            <a:endParaRPr lang="en-SG" sz="2800" dirty="0">
              <a:solidFill>
                <a:srgbClr val="FF0000"/>
              </a:solidFill>
            </a:endParaRPr>
          </a:p>
          <a:p>
            <a:endParaRPr lang="en-SG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0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Clarity – Use Simple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simple, everyday words.</a:t>
            </a:r>
          </a:p>
          <a:p>
            <a:r>
              <a:t>Avoid heavy technical words unless really needed.</a:t>
            </a:r>
          </a:p>
          <a:p>
            <a:r>
              <a:t>Readers should understand the meaning in the first reading.</a:t>
            </a:r>
          </a:p>
          <a:p>
            <a:r>
              <a:t>Example: “The 132 kV line switched off because a protection relay did not work properly.”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Drafting 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Main formats used in APTRANSCO:</a:t>
            </a:r>
          </a:p>
          <a:p>
            <a:r>
              <a:t>Office Note.</a:t>
            </a:r>
          </a:p>
          <a:p>
            <a:r>
              <a:t>Speaking Order.</a:t>
            </a:r>
          </a:p>
          <a:p>
            <a:r>
              <a:t>Minutes of Meeting (MoM).</a:t>
            </a:r>
          </a:p>
          <a:p>
            <a:r>
              <a:t>Circular, Office Order, Proceedings (T.O.O.).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Administrative Correspondence Formats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Common formats in day-to-day work:</a:t>
            </a:r>
          </a:p>
          <a:p>
            <a:r>
              <a:t>Memorandum.</a:t>
            </a:r>
          </a:p>
          <a:p>
            <a:r>
              <a:t>Official Letter.</a:t>
            </a:r>
          </a:p>
          <a:p>
            <a:r>
              <a:t>D.O. (Demi-Official) Letter.</a:t>
            </a:r>
          </a:p>
          <a:p>
            <a:r>
              <a:t>U.O. (Un-official) Note and Endorsement.</a:t>
            </a:r>
          </a:p>
          <a:p>
            <a:r>
              <a:t>Inquiry Report (disciplinary) and RTI Reply.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Office Note – Simple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Subject – clear and specific.</a:t>
            </a:r>
          </a:p>
          <a:p>
            <a:r>
              <a:t>References – all letters/orders in date order.</a:t>
            </a:r>
          </a:p>
          <a:p>
            <a:r>
              <a:t>Background – brief history in points.</a:t>
            </a:r>
          </a:p>
          <a:p>
            <a:r>
              <a:t>Issue(s) – what decision is needed.</a:t>
            </a:r>
          </a:p>
          <a:p>
            <a:r>
              <a:t>Analysis – options, pros, cons, rules.</a:t>
            </a:r>
          </a:p>
          <a:p>
            <a:r>
              <a:t>Recommendation – clear proposal and time-lines.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Speaking Order – Essentials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Mention authority and rule under which you pass the order.</a:t>
            </a:r>
          </a:p>
          <a:p>
            <a:r>
              <a:rPr dirty="0"/>
              <a:t>State facts found, with brief evidence.</a:t>
            </a:r>
          </a:p>
          <a:p>
            <a:r>
              <a:rPr dirty="0"/>
              <a:t>Frame issues and give findings with </a:t>
            </a:r>
            <a:r>
              <a:rPr dirty="0" smtClean="0"/>
              <a:t>reasons</a:t>
            </a:r>
            <a:r>
              <a:rPr lang="en-US" dirty="0" smtClean="0"/>
              <a:t> </a:t>
            </a:r>
            <a:r>
              <a:rPr lang="en-IN" dirty="0"/>
              <a:t>(link to rules/clauses)</a:t>
            </a:r>
          </a:p>
          <a:p>
            <a:r>
              <a:rPr dirty="0" smtClean="0"/>
              <a:t>Give </a:t>
            </a:r>
            <a:r>
              <a:rPr dirty="0"/>
              <a:t>final order, timelines and appeal provision if any.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Minutes of Meeting (MoM)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Record date, place/mode and participants.</a:t>
            </a:r>
          </a:p>
          <a:p>
            <a:r>
              <a:t>List agenda points briefly.</a:t>
            </a:r>
          </a:p>
          <a:p>
            <a:r>
              <a:t>Write decisions and reasons in short points.</a:t>
            </a:r>
          </a:p>
          <a:p>
            <a:r>
              <a:t>Record action items – who will do what, by when.</a:t>
            </a:r>
          </a:p>
          <a:p>
            <a:r>
              <a:t>MoM is mainly an action record, not a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Circular – When to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 a circular when the same instruction goes to many offices.</a:t>
            </a:r>
          </a:p>
          <a:p>
            <a:r>
              <a:t>Good for general instructions, procedures and information.</a:t>
            </a:r>
          </a:p>
          <a:p>
            <a:r>
              <a:t>Number and date the circular properly.</a:t>
            </a:r>
          </a:p>
          <a:p>
            <a:r>
              <a:t>Keep the language short, clear and uniform.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Proceedings (T.O.O.) –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for financial sanctions and important policy decisions.</a:t>
            </a:r>
          </a:p>
          <a:p>
            <a:r>
              <a:t>Carry formal numbering and reference.</a:t>
            </a:r>
          </a:p>
          <a:p>
            <a:r>
              <a:t>Need clear authority, conditions and validity period if any.</a:t>
            </a:r>
          </a:p>
          <a:p>
            <a:r>
              <a:t>Form the legal and financial record of the decision.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Office Order – Essentials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for postings, in-charge arrangements, delegations, etc.</a:t>
            </a:r>
          </a:p>
          <a:p>
            <a:r>
              <a:t>Include Office Order No., date and subject.</a:t>
            </a:r>
          </a:p>
          <a:p>
            <a:r>
              <a:t>Clearly state who is placed where and from which date.</a:t>
            </a:r>
          </a:p>
          <a:p>
            <a:r>
              <a:t>Mark copies to all concerned for necessary action.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Memorandum – Use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to put a matter formally on record.</a:t>
            </a:r>
          </a:p>
          <a:p>
            <a:r>
              <a:t>Can call for explanation within a time limit.</a:t>
            </a:r>
          </a:p>
          <a:p>
            <a:r>
              <a:t>Facts should be stated briefly and clearly.</a:t>
            </a:r>
          </a:p>
          <a:p>
            <a:r>
              <a:t>Tone should be formal but not harsh in the first memo.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Official Letter – 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Carry letter number, date, from and to addresses.</a:t>
            </a:r>
          </a:p>
          <a:p>
            <a:r>
              <a:t>Subject line should show the main purpose.</a:t>
            </a:r>
          </a:p>
          <a:p>
            <a:r>
              <a:t>Body: context → request/decision → timelines.</a:t>
            </a:r>
          </a:p>
          <a:p>
            <a:r>
              <a:t>Mention enclosures and provide contact details.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Clarity – One Idea per Sentence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Put one idea in one sentence.</a:t>
            </a:r>
          </a:p>
          <a:p>
            <a:r>
              <a:t>Put one main purpose in one paragraph.</a:t>
            </a:r>
          </a:p>
          <a:p>
            <a:r>
              <a:t>Break long sentences into shorter ones.</a:t>
            </a:r>
          </a:p>
          <a:p>
            <a:r>
              <a:t>Short sentences make reading and speaking easier.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D.O. (Demi-Official) Letter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for personal and persuasive communication between officers.</a:t>
            </a:r>
          </a:p>
          <a:p>
            <a:r>
              <a:t>Helps in speeding up important matters.</a:t>
            </a:r>
          </a:p>
          <a:p>
            <a:r>
              <a:t>Tone is polite, brief and direct.</a:t>
            </a:r>
          </a:p>
          <a:p>
            <a:r>
              <a:t>Usually followed by formal office communication, if needed.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U.O. (Un-official) 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Used mainly within Corporate Office.</a:t>
            </a:r>
          </a:p>
          <a:p>
            <a:r>
              <a:t>For seeking remarks, clarifications or information from another officer.</a:t>
            </a:r>
          </a:p>
          <a:p>
            <a:r>
              <a:t>No formal salutation or closing is needed.</a:t>
            </a:r>
          </a:p>
          <a:p>
            <a:r>
              <a:t>Avoid routine letters between officers in the same office; use U.O. notes instead.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Inquiry Report – Simple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Mention appointment of Inquiry Officer and reference order.</a:t>
            </a:r>
          </a:p>
          <a:p>
            <a:r>
              <a:t>List articles of charge and points for decision.</a:t>
            </a:r>
          </a:p>
          <a:p>
            <a:r>
              <a:t>Summarise evidence (witnesses and documents).</a:t>
            </a:r>
          </a:p>
          <a:p>
            <a:r>
              <a:t>Give findings for each charge with reasons.</a:t>
            </a:r>
          </a:p>
          <a:p>
            <a:r>
              <a:t>Use ‘preponderance of probability’ as the test.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RTI Replies – Key Care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Check if the information is held by your office.</a:t>
            </a:r>
          </a:p>
          <a:p>
            <a:r>
              <a:t>Give only what exists in records; no fresh opinion is needed.</a:t>
            </a:r>
          </a:p>
          <a:p>
            <a:r>
              <a:t>If denying, cite relevant section of RTI Act.</a:t>
            </a:r>
          </a:p>
          <a:p>
            <a:r>
              <a:t>Provide appeal details and time limit in every reply.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Clear drafting protects the system, the employees and the consumers.</a:t>
            </a:r>
          </a:p>
          <a:p>
            <a:r>
              <a:rPr dirty="0"/>
              <a:t>Write so that your note can speak for you even in your absence.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3728183-7FDD-4E44-8A71-F5EC67D99985}" type="slidenum">
              <a:rPr lang="en-US" sz="1400" smtClean="0"/>
              <a:pPr>
                <a:spcBef>
                  <a:spcPct val="0"/>
                </a:spcBef>
                <a:buFontTx/>
                <a:buNone/>
              </a:pPr>
              <a:t>45</a:t>
            </a:fld>
            <a:endParaRPr lang="en-US" sz="1400" smtClean="0"/>
          </a:p>
        </p:txBody>
      </p:sp>
      <p:sp>
        <p:nvSpPr>
          <p:cNvPr id="7987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4700588"/>
            <a:ext cx="8229600" cy="1090612"/>
          </a:xfrm>
        </p:spPr>
        <p:txBody>
          <a:bodyPr/>
          <a:lstStyle/>
          <a:p>
            <a:pPr algn="ctr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sz="6000" b="1" smtClean="0">
                <a:solidFill>
                  <a:srgbClr val="0000E6"/>
                </a:solidFill>
              </a:rPr>
              <a:t>THANK YOU</a:t>
            </a:r>
            <a:endParaRPr lang="en-US" b="1" smtClean="0">
              <a:solidFill>
                <a:srgbClr val="0000E6"/>
              </a:solidFill>
            </a:endParaRPr>
          </a:p>
        </p:txBody>
      </p:sp>
      <p:graphicFrame>
        <p:nvGraphicFramePr>
          <p:cNvPr id="79876" name="Object 3"/>
          <p:cNvGraphicFramePr>
            <a:graphicFrameLocks noGrp="1" noChangeAspect="1"/>
          </p:cNvGraphicFramePr>
          <p:nvPr>
            <p:ph type="title"/>
          </p:nvPr>
        </p:nvGraphicFramePr>
        <p:xfrm>
          <a:off x="609600" y="304800"/>
          <a:ext cx="7696200" cy="3733800"/>
        </p:xfrm>
        <a:graphic>
          <a:graphicData uri="http://schemas.openxmlformats.org/presentationml/2006/ole">
            <p:oleObj spid="_x0000_s2053" name="Clip" r:id="rId3" imgW="5349875" imgH="2911475" progId="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321357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Clarity – One Idea per Sentence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Simplified paragraph</a:t>
            </a:r>
            <a:endParaRPr lang="en-US" dirty="0"/>
          </a:p>
          <a:p>
            <a:r>
              <a:rPr lang="en-US" dirty="0"/>
              <a:t>Our lines need regular maintenance to keep the power supply steady.</a:t>
            </a:r>
            <a:br>
              <a:rPr lang="en-US" dirty="0"/>
            </a:br>
            <a:r>
              <a:rPr lang="en-US" dirty="0"/>
              <a:t>We cut trees and branches so they do not touch the wires.</a:t>
            </a:r>
            <a:br>
              <a:rPr lang="en-US" dirty="0"/>
            </a:br>
            <a:r>
              <a:rPr lang="en-US" dirty="0"/>
              <a:t>We check insulators so dust and cracks do not cause sparking.</a:t>
            </a:r>
            <a:br>
              <a:rPr lang="en-US" dirty="0"/>
            </a:br>
            <a:r>
              <a:rPr lang="en-US" dirty="0"/>
              <a:t>We tighten all fittings so wires do not snap in strong wind.</a:t>
            </a:r>
            <a:br>
              <a:rPr lang="en-US" dirty="0"/>
            </a:br>
            <a:r>
              <a:rPr lang="en-US" dirty="0"/>
              <a:t>When we do this work on time, we avoid breakdowns and keep staff and consumers safe.</a:t>
            </a:r>
          </a:p>
          <a:p>
            <a:pPr marL="0" indent="0">
              <a:buNone/>
            </a:pPr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95030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Clarity – Prefer Active Voice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Active voice clearly shows who did what.</a:t>
            </a:r>
          </a:p>
          <a:p>
            <a:r>
              <a:t>Example (Active): “Operation team restored supply at 18:45 hrs.”</a:t>
            </a:r>
          </a:p>
          <a:p>
            <a:r>
              <a:t>Example (Passive): “Supply was restored at 18:45 hrs.”</a:t>
            </a:r>
          </a:p>
          <a:p>
            <a:r>
              <a:t>Prefer active voice in most drafting.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Clarity – Put the Main Point First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Start with the main request or decision in the first line.</a:t>
            </a:r>
          </a:p>
          <a:p>
            <a:r>
              <a:t>Write reasons and background after the main point.</a:t>
            </a:r>
          </a:p>
          <a:p>
            <a:r>
              <a:t>This helps busy officers quickly know what is required.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Clarity – Put the Main Point First</a:t>
            </a:r>
            <a:endParaRPr lang="en-S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“</a:t>
            </a:r>
            <a:r>
              <a:rPr lang="en-US" b="1" dirty="0"/>
              <a:t>Approval is requested to shut down the 220 kV Vijayawada–Guntur line for 4 hours on 15.11.2025 for emergency rectification of a hotspot at Loc. 42.</a:t>
            </a:r>
            <a:r>
              <a:rPr lang="en-US" dirty="0"/>
              <a:t> The line has severe heating observed in IR thermography, and if not attended, it may lead to forced outage during peak hours.”</a:t>
            </a:r>
          </a:p>
          <a:p>
            <a:r>
              <a:rPr lang="en-US" dirty="0"/>
              <a:t>Here, the </a:t>
            </a:r>
            <a:r>
              <a:rPr lang="en-US" b="1" dirty="0"/>
              <a:t>ask</a:t>
            </a:r>
            <a:r>
              <a:rPr lang="en-US" dirty="0"/>
              <a:t> (approval for shutdown) comes in the </a:t>
            </a:r>
            <a:r>
              <a:rPr lang="en-US" b="1" dirty="0"/>
              <a:t>first sentence</a:t>
            </a:r>
            <a:r>
              <a:rPr lang="en-US" dirty="0"/>
              <a:t>, and the details/reasons follow.</a:t>
            </a:r>
          </a:p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51212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0865"/>
            <a:ext cx="8229600" cy="639762"/>
          </a:xfrm>
        </p:spPr>
        <p:txBody>
          <a:bodyPr>
            <a:normAutofit fontScale="90000"/>
          </a:bodyPr>
          <a:lstStyle/>
          <a:p>
            <a:r>
              <a:rPr dirty="0"/>
              <a:t>Brevity – Avoid Unnecessary Words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41696"/>
            <a:ext cx="8229600" cy="5779780"/>
          </a:xfrm>
        </p:spPr>
        <p:txBody>
          <a:bodyPr>
            <a:normAutofit fontScale="92500" lnSpcReduction="20000"/>
          </a:bodyPr>
          <a:lstStyle/>
          <a:p>
            <a:r>
              <a:rPr dirty="0"/>
              <a:t>Remove old-style and long phrases (hereby, aforesaid, therewith, </a:t>
            </a:r>
            <a:r>
              <a:rPr lang="en-US" dirty="0" smtClean="0"/>
              <a:t>kind attention is invited to …..</a:t>
            </a:r>
            <a:r>
              <a:rPr dirty="0" smtClean="0"/>
              <a:t>etc.).</a:t>
            </a:r>
            <a:endParaRPr lang="en-US" dirty="0" smtClean="0"/>
          </a:p>
          <a:p>
            <a:r>
              <a:rPr lang="en-US" b="1" dirty="0" smtClean="0"/>
              <a:t>Instead of writing: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“Kind attention is invited to the aforesaid subject, wherein it is hereby submitted that shutdown approval may kindly be accorded for the 132 kV Vijayawada–</a:t>
            </a:r>
            <a:r>
              <a:rPr lang="en-US" dirty="0" err="1"/>
              <a:t>Nunna</a:t>
            </a:r>
            <a:r>
              <a:rPr lang="en-US" dirty="0"/>
              <a:t> line</a:t>
            </a:r>
            <a:r>
              <a:rPr lang="en-US" dirty="0" smtClean="0"/>
              <a:t>.”</a:t>
            </a:r>
          </a:p>
          <a:p>
            <a:r>
              <a:rPr lang="en-US" dirty="0" smtClean="0"/>
              <a:t>Write:</a:t>
            </a:r>
          </a:p>
          <a:p>
            <a:pPr marL="0" indent="0">
              <a:buNone/>
            </a:pPr>
            <a:r>
              <a:rPr lang="en-US" dirty="0" smtClean="0"/>
              <a:t>    “</a:t>
            </a:r>
            <a:r>
              <a:rPr lang="en-US" dirty="0"/>
              <a:t>Please approve shutdown of the 132 kV </a:t>
            </a:r>
            <a:r>
              <a:rPr lang="en-US" dirty="0" smtClean="0"/>
              <a:t> 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Vijayawada–</a:t>
            </a:r>
            <a:r>
              <a:rPr lang="en-US" dirty="0" err="1" smtClean="0"/>
              <a:t>Nunna</a:t>
            </a:r>
            <a:r>
              <a:rPr lang="en-US" dirty="0" smtClean="0"/>
              <a:t> </a:t>
            </a:r>
            <a:r>
              <a:rPr lang="en-US" dirty="0"/>
              <a:t>line.”</a:t>
            </a:r>
            <a:endParaRPr lang="en-US" dirty="0" smtClean="0"/>
          </a:p>
          <a:p>
            <a:r>
              <a:rPr dirty="0" smtClean="0"/>
              <a:t>Short </a:t>
            </a:r>
            <a:r>
              <a:rPr dirty="0"/>
              <a:t>and direct drafting saves time for writer and </a:t>
            </a:r>
            <a:r>
              <a:rPr dirty="0" smtClean="0"/>
              <a:t>reader.</a:t>
            </a:r>
            <a:endParaRPr lang="en-US" dirty="0" smtClean="0"/>
          </a:p>
          <a:p>
            <a:endParaRPr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2174</Words>
  <Application>Microsoft Office PowerPoint</Application>
  <PresentationFormat>On-screen Show (4:3)</PresentationFormat>
  <Paragraphs>289</Paragraphs>
  <Slides>45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Office Theme</vt:lpstr>
      <vt:lpstr>Clip</vt:lpstr>
      <vt:lpstr>Drafting Skills for APTRANSCO Engineers</vt:lpstr>
      <vt:lpstr>Foundations of Good Drafting</vt:lpstr>
      <vt:lpstr>Clarity – Use Simple Words</vt:lpstr>
      <vt:lpstr>Clarity – One Idea per Sentence</vt:lpstr>
      <vt:lpstr>Clarity – One Idea per Sentence</vt:lpstr>
      <vt:lpstr>Clarity – Prefer Active Voice</vt:lpstr>
      <vt:lpstr>Clarity – Put the Main Point First</vt:lpstr>
      <vt:lpstr>Clarity – Put the Main Point First</vt:lpstr>
      <vt:lpstr>Brevity – Avoid Unnecessary Words</vt:lpstr>
      <vt:lpstr>Brevity – Use Short Phrases</vt:lpstr>
      <vt:lpstr>Brevity – Use Lists and Tables</vt:lpstr>
      <vt:lpstr>Slide 12</vt:lpstr>
      <vt:lpstr>Slide 13</vt:lpstr>
      <vt:lpstr>Accuracy – Numbers and Dates</vt:lpstr>
      <vt:lpstr>Accuracy – Quote References Exactly</vt:lpstr>
      <vt:lpstr>Slide 16</vt:lpstr>
      <vt:lpstr>Accuracy – Attach Evidence</vt:lpstr>
      <vt:lpstr>Accuracy: Facts, figures, citations</vt:lpstr>
      <vt:lpstr>Accuracy: Facts, figures, citations</vt:lpstr>
      <vt:lpstr>Accuracy – Avoid Guesswork</vt:lpstr>
      <vt:lpstr>Accuracy: Facts, figures, citations</vt:lpstr>
      <vt:lpstr>Defensibility – Show Your Reasoning</vt:lpstr>
      <vt:lpstr>Defensibility: If challenged tomorrow</vt:lpstr>
      <vt:lpstr>Defensibility – Roles and Approvals</vt:lpstr>
      <vt:lpstr>Defensibility: If challenged tomorrow</vt:lpstr>
      <vt:lpstr>Defensibility – Link to Rules and Codes</vt:lpstr>
      <vt:lpstr>Defensibility: If challenged tomorrow</vt:lpstr>
      <vt:lpstr>Defensibility – Neutral Professional Tone</vt:lpstr>
      <vt:lpstr>Defensibility: If challenged tomorrow</vt:lpstr>
      <vt:lpstr>Key Drafting Formats</vt:lpstr>
      <vt:lpstr>Administrative Correspondence Formats</vt:lpstr>
      <vt:lpstr>Office Note – Simple Structure</vt:lpstr>
      <vt:lpstr>Speaking Order – Essentials</vt:lpstr>
      <vt:lpstr>Minutes of Meeting (MoM)</vt:lpstr>
      <vt:lpstr>Circular – When to Use</vt:lpstr>
      <vt:lpstr>Proceedings (T.O.O.) – Purpose</vt:lpstr>
      <vt:lpstr>Office Order – Essentials</vt:lpstr>
      <vt:lpstr>Memorandum – Use</vt:lpstr>
      <vt:lpstr>Official Letter – Key Points</vt:lpstr>
      <vt:lpstr>D.O. (Demi-Official) Letter</vt:lpstr>
      <vt:lpstr>U.O. (Un-official) Note</vt:lpstr>
      <vt:lpstr>Inquiry Report – Simple Structure</vt:lpstr>
      <vt:lpstr>RTI Replies – Key Care Points</vt:lpstr>
      <vt:lpstr>Slide 44</vt:lpstr>
      <vt:lpstr>Slide 45</vt:lpstr>
    </vt:vector>
  </TitlesOfParts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Drafting Skills for APTRANSCO Engineers</dc:title>
  <dc:creator>K S SRINIVAS</dc:creator>
  <dc:description>generated using python-pptx</dc:description>
  <cp:lastModifiedBy>user</cp:lastModifiedBy>
  <cp:revision>12</cp:revision>
  <dcterms:created xsi:type="dcterms:W3CDTF">2013-01-27T09:14:16Z</dcterms:created>
  <dcterms:modified xsi:type="dcterms:W3CDTF">2025-11-20T06:19:40Z</dcterms:modified>
</cp:coreProperties>
</file>