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2"/>
  </p:sldMasterIdLst>
  <p:notesMasterIdLst>
    <p:notesMasterId r:id="rId92"/>
  </p:notesMasterIdLst>
  <p:handoutMasterIdLst>
    <p:handoutMasterId r:id="rId93"/>
  </p:handoutMasterIdLst>
  <p:sldIdLst>
    <p:sldId id="256" r:id="rId3"/>
    <p:sldId id="417" r:id="rId4"/>
    <p:sldId id="418" r:id="rId5"/>
    <p:sldId id="424" r:id="rId6"/>
    <p:sldId id="349" r:id="rId7"/>
    <p:sldId id="348" r:id="rId8"/>
    <p:sldId id="350" r:id="rId9"/>
    <p:sldId id="358" r:id="rId10"/>
    <p:sldId id="426" r:id="rId11"/>
    <p:sldId id="351" r:id="rId12"/>
    <p:sldId id="352" r:id="rId13"/>
    <p:sldId id="359" r:id="rId14"/>
    <p:sldId id="360" r:id="rId15"/>
    <p:sldId id="361" r:id="rId16"/>
    <p:sldId id="335" r:id="rId17"/>
    <p:sldId id="428" r:id="rId18"/>
    <p:sldId id="430" r:id="rId19"/>
    <p:sldId id="432" r:id="rId20"/>
    <p:sldId id="434" r:id="rId21"/>
    <p:sldId id="436" r:id="rId22"/>
    <p:sldId id="438" r:id="rId23"/>
    <p:sldId id="440" r:id="rId24"/>
    <p:sldId id="340" r:id="rId25"/>
    <p:sldId id="341" r:id="rId26"/>
    <p:sldId id="342" r:id="rId27"/>
    <p:sldId id="403" r:id="rId28"/>
    <p:sldId id="404" r:id="rId29"/>
    <p:sldId id="409" r:id="rId30"/>
    <p:sldId id="419" r:id="rId31"/>
    <p:sldId id="420" r:id="rId32"/>
    <p:sldId id="421" r:id="rId33"/>
    <p:sldId id="405" r:id="rId34"/>
    <p:sldId id="326" r:id="rId35"/>
    <p:sldId id="374" r:id="rId36"/>
    <p:sldId id="375" r:id="rId37"/>
    <p:sldId id="410" r:id="rId38"/>
    <p:sldId id="317" r:id="rId39"/>
    <p:sldId id="320" r:id="rId40"/>
    <p:sldId id="363" r:id="rId41"/>
    <p:sldId id="382" r:id="rId42"/>
    <p:sldId id="383" r:id="rId43"/>
    <p:sldId id="384" r:id="rId44"/>
    <p:sldId id="422" r:id="rId45"/>
    <p:sldId id="325" r:id="rId46"/>
    <p:sldId id="327" r:id="rId47"/>
    <p:sldId id="394" r:id="rId48"/>
    <p:sldId id="387" r:id="rId49"/>
    <p:sldId id="388" r:id="rId50"/>
    <p:sldId id="389" r:id="rId51"/>
    <p:sldId id="390" r:id="rId52"/>
    <p:sldId id="392" r:id="rId53"/>
    <p:sldId id="393" r:id="rId54"/>
    <p:sldId id="332" r:id="rId55"/>
    <p:sldId id="333" r:id="rId56"/>
    <p:sldId id="364" r:id="rId57"/>
    <p:sldId id="365" r:id="rId58"/>
    <p:sldId id="396" r:id="rId59"/>
    <p:sldId id="397" r:id="rId60"/>
    <p:sldId id="398" r:id="rId61"/>
    <p:sldId id="399" r:id="rId62"/>
    <p:sldId id="366" r:id="rId63"/>
    <p:sldId id="367" r:id="rId64"/>
    <p:sldId id="368" r:id="rId65"/>
    <p:sldId id="369" r:id="rId66"/>
    <p:sldId id="370" r:id="rId67"/>
    <p:sldId id="371" r:id="rId68"/>
    <p:sldId id="372" r:id="rId69"/>
    <p:sldId id="373" r:id="rId70"/>
    <p:sldId id="400" r:id="rId71"/>
    <p:sldId id="401" r:id="rId72"/>
    <p:sldId id="402" r:id="rId73"/>
    <p:sldId id="408" r:id="rId74"/>
    <p:sldId id="378" r:id="rId75"/>
    <p:sldId id="379" r:id="rId76"/>
    <p:sldId id="321" r:id="rId77"/>
    <p:sldId id="380" r:id="rId78"/>
    <p:sldId id="362" r:id="rId79"/>
    <p:sldId id="322" r:id="rId80"/>
    <p:sldId id="323" r:id="rId81"/>
    <p:sldId id="324" r:id="rId82"/>
    <p:sldId id="328" r:id="rId83"/>
    <p:sldId id="329" r:id="rId84"/>
    <p:sldId id="330" r:id="rId85"/>
    <p:sldId id="331" r:id="rId86"/>
    <p:sldId id="376" r:id="rId87"/>
    <p:sldId id="377" r:id="rId88"/>
    <p:sldId id="411" r:id="rId89"/>
    <p:sldId id="415" r:id="rId90"/>
    <p:sldId id="412"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C18"/>
    <a:srgbClr val="F87652"/>
    <a:srgbClr val="663300"/>
    <a:srgbClr val="3A6628"/>
  </p:clrMru>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72" autoAdjust="0"/>
    <p:restoredTop sz="98239" autoAdjust="0"/>
  </p:normalViewPr>
  <p:slideViewPr>
    <p:cSldViewPr>
      <p:cViewPr>
        <p:scale>
          <a:sx n="60" d="100"/>
          <a:sy n="60" d="100"/>
        </p:scale>
        <p:origin x="-1764" y="-3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87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C2BE42-E649-4B3F-8FB7-14F8F674F75A}" type="datetimeFigureOut">
              <a:rPr lang="en-US" smtClean="0"/>
              <a:pPr/>
              <a:t>11/4/2022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EAD855-BD5B-4B66-B3EB-D77496F2F6B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39899-6CB9-46E5-993E-9D2CFEC58195}" type="datetimeFigureOut">
              <a:rPr lang="en-US" smtClean="0"/>
              <a:pPr/>
              <a:t>11/4/2022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5D5DD8-934C-4074-B40C-794239F1E5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Welcome to Super</a:t>
            </a:r>
            <a:r>
              <a:rPr lang="en-US" sz="1200" b="1" baseline="0" dirty="0" smtClean="0">
                <a:latin typeface="Arial" pitchFamily="34" charset="0"/>
                <a:cs typeface="Arial" pitchFamily="34" charset="0"/>
              </a:rPr>
              <a:t> Easy Templates:  </a:t>
            </a:r>
            <a:r>
              <a:rPr lang="en-US" sz="1200" b="0" baseline="0" dirty="0" smtClean="0">
                <a:latin typeface="Arial" pitchFamily="34" charset="0"/>
                <a:cs typeface="Arial" pitchFamily="34" charset="0"/>
              </a:rPr>
              <a:t>This is an 8 x 11 PowerPoint presentation that consists of the title page. </a:t>
            </a:r>
            <a:r>
              <a:rPr lang="en-US" sz="1200" baseline="0" dirty="0" smtClean="0">
                <a:latin typeface="Arial" pitchFamily="34" charset="0"/>
                <a:cs typeface="Arial" pitchFamily="34" charset="0"/>
              </a:rPr>
              <a:t>We provide easy-to-use and customize templates for home and business use. Most of our templates are for PowerPoint 2007 and Word 2007. If you are interested in additional templates, visit our website: </a:t>
            </a:r>
            <a:r>
              <a:rPr lang="en-US" sz="1200" b="1" baseline="0" dirty="0" smtClean="0">
                <a:latin typeface="Arial" pitchFamily="34" charset="0"/>
                <a:cs typeface="Arial" pitchFamily="34" charset="0"/>
              </a:rPr>
              <a:t>www.supereasytemplates.com</a:t>
            </a:r>
            <a:r>
              <a:rPr lang="en-US" sz="1200" baseline="0" dirty="0" smtClean="0">
                <a:latin typeface="Arial" pitchFamily="34" charset="0"/>
                <a:cs typeface="Arial" pitchFamily="34" charset="0"/>
              </a:rPr>
              <a:t>. The next few slides will guide you through creating a basic business presentation PowerPoint. These are just guidelines, as each company’s presentation standards and desired content will vary. We specialize in creating and designing positive, multi-cultural presentations, posters, postcards, and other media for home and business use! If you require technical support on this specific presentation, email us: </a:t>
            </a:r>
            <a:r>
              <a:rPr lang="en-US" sz="1200" b="1" baseline="0" dirty="0" smtClean="0">
                <a:latin typeface="Arial" pitchFamily="34" charset="0"/>
                <a:cs typeface="Arial" pitchFamily="34" charset="0"/>
              </a:rPr>
              <a:t>support@supereasytemplates.com</a:t>
            </a:r>
            <a:r>
              <a:rPr lang="en-US" sz="1200" baseline="0" dirty="0" smtClean="0">
                <a:latin typeface="Arial" pitchFamily="34" charset="0"/>
                <a:cs typeface="Arial" pitchFamily="34" charset="0"/>
              </a:rPr>
              <a:t>. Also, check the Microsoft forums for specialized assistance. Although we try to respond to all support requests, please realize that this is a free service and we cannot guarantee a timely response. All questions and answers are usually posted on our FAQ pages.</a:t>
            </a:r>
            <a:endParaRPr lang="en-US" dirty="0" smtClean="0"/>
          </a:p>
          <a:p>
            <a:endParaRPr lang="en-US" dirty="0"/>
          </a:p>
        </p:txBody>
      </p:sp>
      <p:sp>
        <p:nvSpPr>
          <p:cNvPr id="4" name="Slide Number Placeholder 3"/>
          <p:cNvSpPr>
            <a:spLocks noGrp="1"/>
          </p:cNvSpPr>
          <p:nvPr>
            <p:ph type="sldNum" sz="quarter" idx="10"/>
          </p:nvPr>
        </p:nvSpPr>
        <p:spPr/>
        <p:txBody>
          <a:bodyPr/>
          <a:lstStyle/>
          <a:p>
            <a:fld id="{435D5DD8-934C-4074-B40C-794239F1E5FE}"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74CBEAF9-9E58-4CC8-A6FF-6DD8A58DEEA4}" type="datetimeFigureOut">
              <a:rPr lang="en-US" smtClean="0"/>
              <a:pPr/>
              <a:t>11/4/2022</a:t>
            </a:fld>
            <a:endParaRPr lang="en-US"/>
          </a:p>
        </p:txBody>
      </p:sp>
      <p:sp>
        <p:nvSpPr>
          <p:cNvPr id="2" name="Footer Placeholder 1"/>
          <p:cNvSpPr>
            <a:spLocks noGrp="1"/>
          </p:cNvSpPr>
          <p:nvPr>
            <p:ph type="ftr" sz="quarter" idx="11"/>
          </p:nvPr>
        </p:nvSpPr>
        <p:spPr/>
        <p:txBody>
          <a:bodyPr/>
          <a:lstStyle/>
          <a:p>
            <a:endParaRPr kumimoji="0" lang="en-US"/>
          </a:p>
        </p:txBody>
      </p:sp>
      <p:sp>
        <p:nvSpPr>
          <p:cNvPr id="15" name="Slide Number Placeholder 14"/>
          <p:cNvSpPr>
            <a:spLocks noGrp="1"/>
          </p:cNvSpPr>
          <p:nvPr>
            <p:ph type="sldNum" sz="quarter" idx="12"/>
          </p:nvPr>
        </p:nvSpPr>
        <p:spPr>
          <a:xfrm>
            <a:off x="8229600" y="6473952"/>
            <a:ext cx="758952" cy="246888"/>
          </a:xfrm>
        </p:spPr>
        <p:txBody>
          <a:bodyPr/>
          <a:lstStyle/>
          <a:p>
            <a:fld id="{CA15C064-DD44-4CAC-873E-2D1F54821676}" type="slidenum">
              <a:rPr kumimoji="0" lang="en-US" smtClean="0"/>
              <a:pPr/>
              <a:t>‹#›</a:t>
            </a:fld>
            <a:endParaRPr kumimoji="0"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7442F2-902D-48F4-8299-D6521AF30BC0}" type="datetime1">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2E5A24-B74E-4163-8CD7-0FB0D7CD9AB5}" type="datetime1">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DE1FE9B-AF16-404E-865B-4F5DFE0084D4}" type="datetime1">
              <a:rPr lang="en-US" smtClean="0"/>
              <a:pPr/>
              <a:t>11/4/2022</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E24583B0-4B56-49B8-8308-D43392E45A84}" type="slidenum">
              <a:rPr lang="en-US" smtClean="0"/>
              <a:pPr/>
              <a:t>‹#›</a:t>
            </a:fld>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0" y="6324600"/>
            <a:ext cx="827964" cy="533400"/>
          </a:xfrm>
          <a:prstGeom prst="rect">
            <a:avLst/>
          </a:prstGeom>
          <a:noFill/>
          <a:ln w="9525">
            <a:noFill/>
            <a:miter lim="800000"/>
            <a:headEnd/>
            <a:tailEnd/>
          </a:ln>
        </p:spPr>
      </p:pic>
      <p:pic>
        <p:nvPicPr>
          <p:cNvPr id="8" name="Picture 3" descr="C:\Users\REC\Desktop\images.jpg"/>
          <p:cNvPicPr>
            <a:picLocks noChangeAspect="1" noChangeArrowheads="1"/>
          </p:cNvPicPr>
          <p:nvPr userDrawn="1"/>
        </p:nvPicPr>
        <p:blipFill>
          <a:blip r:embed="rId3" cstate="print"/>
          <a:srcRect/>
          <a:stretch>
            <a:fillRect/>
          </a:stretch>
        </p:blipFill>
        <p:spPr bwMode="auto">
          <a:xfrm>
            <a:off x="8178800" y="6237288"/>
            <a:ext cx="965200" cy="620712"/>
          </a:xfrm>
          <a:prstGeom prst="rect">
            <a:avLst/>
          </a:prstGeom>
          <a:noFill/>
          <a:ln w="9525">
            <a:noFill/>
            <a:miter lim="800000"/>
            <a:headEnd/>
            <a:tailEnd/>
          </a:ln>
        </p:spPr>
      </p:pic>
      <p:sp>
        <p:nvSpPr>
          <p:cNvPr id="9" name="Footer Placeholder 7"/>
          <p:cNvSpPr>
            <a:spLocks noGrp="1"/>
          </p:cNvSpPr>
          <p:nvPr userDrawn="1"/>
        </p:nvSpPr>
        <p:spPr bwMode="auto">
          <a:xfrm>
            <a:off x="3657600" y="6419850"/>
            <a:ext cx="1654175" cy="285750"/>
          </a:xfrm>
          <a:prstGeom prst="rect">
            <a:avLst/>
          </a:prstGeom>
          <a:noFill/>
          <a:ln w="9525">
            <a:noFill/>
            <a:miter lim="800000"/>
            <a:headEnd/>
            <a:tailEnd/>
          </a:ln>
        </p:spPr>
        <p:txBody>
          <a:bodyPr lIns="0" tIns="0" rIns="0" bIns="0" anchor="b"/>
          <a:lstStyle/>
          <a:p>
            <a:pPr algn="ctr" eaLnBrk="1" hangingPunct="1">
              <a:defRPr/>
            </a:pPr>
            <a:r>
              <a:rPr lang="en-US" sz="1400" b="1" dirty="0">
                <a:solidFill>
                  <a:schemeClr val="tx2">
                    <a:lumMod val="50000"/>
                  </a:schemeClr>
                </a:solidFill>
                <a:latin typeface="Baskerville Old Face" pitchFamily="18" charset="0"/>
              </a:rPr>
              <a:t>R-APDRP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EF78BC1-F6B7-46A4-9106-B157A727F6A0}" type="datetime1">
              <a:rPr lang="en-US" smtClean="0"/>
              <a:pPr/>
              <a:t>11/4/2022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90E575D3-1828-4185-94D2-6536A4EFB9E8}"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DB5F2AAA-5B24-4BD3-9EA0-7F0E645F82A6}" type="datetime1">
              <a:rPr lang="en-US" smtClean="0"/>
              <a:pPr/>
              <a:t>11/4/2022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6856A198-25E5-4175-A602-2552A9CA83A7}" type="datetime1">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90E575D3-1828-4185-94D2-6536A4EFB9E8}"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521596F-BC9A-4B6E-86CD-4ACE2A3557C2}" type="datetime1">
              <a:rPr lang="en-US" smtClean="0"/>
              <a:pPr/>
              <a:t>11/4/2022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0E9A78-16B2-4289-94E2-EC52863C68C0}" type="datetime1">
              <a:rPr lang="en-US" smtClean="0"/>
              <a:pPr/>
              <a:t>11/4/2022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2FB80304-323C-452E-9282-72FA8EDFA5D3}" type="datetime1">
              <a:rPr lang="en-US" smtClean="0"/>
              <a:pPr/>
              <a:t>11/4/2022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575D3-1828-4185-94D2-6536A4EFB9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D51DE0B6-70A8-413A-8A32-5638A5F65065}" type="datetime1">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0E575D3-1828-4185-94D2-6536A4EFB9E8}"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gn="l" eaLnBrk="1" latinLnBrk="0" hangingPunct="1"/>
            <a:fld id="{74CBEAF9-9E58-4CC8-A6FF-6DD8A58DEEA4}" type="datetimeFigureOut">
              <a:rPr lang="en-US" smtClean="0"/>
              <a:pPr algn="l" eaLnBrk="1" latinLnBrk="0" hangingPunct="1"/>
              <a:t>11/4/2022</a:t>
            </a:fld>
            <a:endParaRPr lang="en-US" dirty="0">
              <a:solidFill>
                <a:schemeClr val="accent1">
                  <a:shade val="75000"/>
                </a:scheme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A15C064-DD44-4CAC-873E-2D1F54821676}" type="slidenum">
              <a:rPr kumimoji="0" lang="en-US" smtClean="0"/>
              <a:pPr/>
              <a:t>‹#›</a:t>
            </a:fld>
            <a:endParaRPr kumimoji="0" lang="en-US" dirty="0">
              <a:solidFill>
                <a:schemeClr val="accent1">
                  <a:shade val="75000"/>
                </a:scheme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ea.nic.in/old/reports/regulation/reg_elec_plants_lines.pdf" TargetMode="External"/><Relationship Id="rId2" Type="http://schemas.openxmlformats.org/officeDocument/2006/relationships/hyperlink" Target="https://cea.nic.in/old/reports/regulation/regulation_elec_safety.pdf" TargetMode="External"/><Relationship Id="rId1" Type="http://schemas.openxmlformats.org/officeDocument/2006/relationships/slideLayout" Target="../slideLayouts/slideLayout2.xml"/><Relationship Id="rId6" Type="http://schemas.openxmlformats.org/officeDocument/2006/relationships/hyperlink" Target="https://cea.nic.in/old/reports/regulation/measures_safety_2019.pdf" TargetMode="External"/><Relationship Id="rId5" Type="http://schemas.openxmlformats.org/officeDocument/2006/relationships/hyperlink" Target="https://cea.nic.in/old/reports/regulation/regulations_safety.pdf" TargetMode="External"/><Relationship Id="rId4" Type="http://schemas.openxmlformats.org/officeDocument/2006/relationships/hyperlink" Target="https://cea.nic.in/old/reports/others/ps/pce2/cei/regulation.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6.v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2955" y="990600"/>
            <a:ext cx="184731" cy="830997"/>
          </a:xfrm>
          <a:prstGeom prst="rect">
            <a:avLst/>
          </a:prstGeom>
          <a:noFill/>
        </p:spPr>
        <p:txBody>
          <a:bodyPr wrap="none" rtlCol="0">
            <a:spAutoFit/>
          </a:bodyPr>
          <a:lstStyle/>
          <a:p>
            <a:pPr algn="ctr"/>
            <a:endParaRPr lang="en-US" sz="4800" dirty="0">
              <a:latin typeface="Franklin Gothic Heavy" pitchFamily="34" charset="0"/>
            </a:endParaRPr>
          </a:p>
        </p:txBody>
      </p:sp>
      <p:sp>
        <p:nvSpPr>
          <p:cNvPr id="10" name="TextBox 9"/>
          <p:cNvSpPr txBox="1"/>
          <p:nvPr/>
        </p:nvSpPr>
        <p:spPr>
          <a:xfrm>
            <a:off x="4419600" y="3048000"/>
            <a:ext cx="3090012" cy="523220"/>
          </a:xfrm>
          <a:prstGeom prst="rect">
            <a:avLst/>
          </a:prstGeom>
          <a:noFill/>
        </p:spPr>
        <p:txBody>
          <a:bodyPr wrap="none" rtlCol="0">
            <a:spAutoFit/>
          </a:bodyPr>
          <a:lstStyle/>
          <a:p>
            <a:pPr algn="ctr"/>
            <a:r>
              <a:rPr lang="en-US" sz="2800" dirty="0" smtClean="0">
                <a:solidFill>
                  <a:schemeClr val="bg1"/>
                </a:solidFill>
                <a:latin typeface="Arial" pitchFamily="34" charset="0"/>
                <a:cs typeface="Arial" pitchFamily="34" charset="0"/>
              </a:rPr>
              <a:t>Your Subtitle Here</a:t>
            </a:r>
            <a:endParaRPr lang="en-US" sz="2800" dirty="0">
              <a:solidFill>
                <a:schemeClr val="bg1"/>
              </a:solidFill>
              <a:latin typeface="Arial" pitchFamily="34" charset="0"/>
              <a:cs typeface="Arial" pitchFamily="34" charset="0"/>
            </a:endParaRPr>
          </a:p>
        </p:txBody>
      </p:sp>
      <p:sp>
        <p:nvSpPr>
          <p:cNvPr id="9" name="Rectangle 8"/>
          <p:cNvSpPr/>
          <p:nvPr/>
        </p:nvSpPr>
        <p:spPr>
          <a:xfrm>
            <a:off x="1371600" y="2895600"/>
            <a:ext cx="7772400" cy="320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buFontTx/>
              <a:buNone/>
              <a:defRPr/>
            </a:pPr>
            <a:r>
              <a:rPr lang="en-US" sz="2400" b="1" cap="all" dirty="0" smtClean="0">
                <a:ln w="9000" cmpd="sng">
                  <a:solidFill>
                    <a:schemeClr val="accent4">
                      <a:shade val="50000"/>
                      <a:satMod val="120000"/>
                    </a:schemeClr>
                  </a:solidFill>
                  <a:prstDash val="solid"/>
                </a:ln>
                <a:solidFill>
                  <a:schemeClr val="bg1"/>
                </a:solidFill>
                <a:latin typeface="Times" pitchFamily="18" charset="0"/>
              </a:rPr>
              <a:t>WELCOME TO </a:t>
            </a:r>
          </a:p>
          <a:p>
            <a:pPr algn="ctr">
              <a:spcBef>
                <a:spcPts val="600"/>
              </a:spcBef>
              <a:spcAft>
                <a:spcPts val="600"/>
              </a:spcAft>
              <a:buFontTx/>
              <a:buNone/>
              <a:defRPr/>
            </a:pPr>
            <a:r>
              <a:rPr lang="en-US" sz="2400" b="1" cap="all" dirty="0" smtClean="0">
                <a:ln w="9000" cmpd="sng">
                  <a:solidFill>
                    <a:schemeClr val="accent4">
                      <a:shade val="50000"/>
                      <a:satMod val="120000"/>
                    </a:schemeClr>
                  </a:solidFill>
                  <a:prstDash val="solid"/>
                </a:ln>
                <a:solidFill>
                  <a:schemeClr val="bg1"/>
                </a:solidFill>
                <a:latin typeface="Times" pitchFamily="18" charset="0"/>
              </a:rPr>
              <a:t>THE PRESENTATION  </a:t>
            </a:r>
            <a:r>
              <a:rPr lang="en-IN" sz="2400" b="1" cap="all" dirty="0" smtClean="0">
                <a:ln w="9000" cmpd="sng">
                  <a:solidFill>
                    <a:schemeClr val="accent4">
                      <a:shade val="50000"/>
                      <a:satMod val="120000"/>
                    </a:schemeClr>
                  </a:solidFill>
                  <a:prstDash val="solid"/>
                </a:ln>
                <a:solidFill>
                  <a:schemeClr val="bg1"/>
                </a:solidFill>
                <a:latin typeface="Times" pitchFamily="18" charset="0"/>
              </a:rPr>
              <a:t>ON</a:t>
            </a:r>
          </a:p>
          <a:p>
            <a:pPr algn="ctr"/>
            <a:r>
              <a:rPr lang="en-GB" sz="28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ELECTRICITY SA</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FETY ASPECTS  AND CODE </a:t>
            </a:r>
          </a:p>
          <a:p>
            <a:pPr algn="ct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By</a:t>
            </a:r>
          </a:p>
          <a:p>
            <a:pPr algn="ctr"/>
            <a:r>
              <a:rPr lang="en-GB"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M.Durga</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GB"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Prasad.,C.E</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GB"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Retd</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External </a:t>
            </a:r>
            <a:r>
              <a:rPr lang="en-GB"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Faculty,RECIPMT,Hyderabad</a:t>
            </a:r>
            <a:r>
              <a:rPr lang="en-GB"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11" name="Rectangle 10"/>
          <p:cNvSpPr/>
          <p:nvPr/>
        </p:nvSpPr>
        <p:spPr>
          <a:xfrm>
            <a:off x="4419600" y="304800"/>
            <a:ext cx="1676400" cy="523220"/>
          </a:xfrm>
          <a:prstGeom prst="rect">
            <a:avLst/>
          </a:prstGeom>
        </p:spPr>
        <p:txBody>
          <a:bodyPr wrap="square">
            <a:spAutoFit/>
          </a:bodyPr>
          <a:lstStyle/>
          <a:p>
            <a:pPr algn="ctr">
              <a:spcBef>
                <a:spcPts val="600"/>
              </a:spcBef>
              <a:spcAft>
                <a:spcPts val="600"/>
              </a:spcAft>
              <a:buFontTx/>
              <a:buNone/>
              <a:defRPr/>
            </a:pPr>
            <a:endParaRPr lang="en-IN" sz="2800" b="1" cap="all" dirty="0">
              <a:ln w="9000" cmpd="sng">
                <a:solidFill>
                  <a:schemeClr val="accent4">
                    <a:shade val="50000"/>
                    <a:satMod val="120000"/>
                  </a:schemeClr>
                </a:solidFill>
                <a:prstDash val="solid"/>
              </a:ln>
              <a:solidFill>
                <a:schemeClr val="tx1">
                  <a:lumMod val="95000"/>
                  <a:lumOff val="5000"/>
                </a:schemeClr>
              </a:solidFill>
              <a:latin typeface="Times" pitchFamily="18" charset="0"/>
            </a:endParaRPr>
          </a:p>
        </p:txBody>
      </p:sp>
      <p:pic>
        <p:nvPicPr>
          <p:cNvPr id="6" name="Picture 2" descr="C:\Tresha\Edited Photos for Stock\Business\922004_80157907.jpg"/>
          <p:cNvPicPr>
            <a:picLocks noChangeAspect="1" noChangeArrowheads="1"/>
          </p:cNvPicPr>
          <p:nvPr/>
        </p:nvPicPr>
        <p:blipFill>
          <a:blip r:embed="rId3" cstate="print"/>
          <a:srcRect l="20792" t="24444" r="70504" b="36705"/>
          <a:stretch>
            <a:fillRect/>
          </a:stretch>
        </p:blipFill>
        <p:spPr bwMode="auto">
          <a:xfrm>
            <a:off x="0" y="160507"/>
            <a:ext cx="1371600" cy="5402093"/>
          </a:xfrm>
          <a:prstGeom prst="rect">
            <a:avLst/>
          </a:prstGeom>
          <a:noFill/>
        </p:spPr>
      </p:pic>
      <p:pic>
        <p:nvPicPr>
          <p:cNvPr id="134145" name="Picture 1"/>
          <p:cNvPicPr>
            <a:picLocks noChangeAspect="1" noChangeArrowheads="1"/>
          </p:cNvPicPr>
          <p:nvPr/>
        </p:nvPicPr>
        <p:blipFill>
          <a:blip r:embed="rId4"/>
          <a:srcRect/>
          <a:stretch>
            <a:fillRect/>
          </a:stretch>
        </p:blipFill>
        <p:spPr bwMode="auto">
          <a:xfrm>
            <a:off x="3276600" y="228600"/>
            <a:ext cx="3352800"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SAFETY MANAGEMENT &amp; OBJECTIVES</a:t>
            </a:r>
            <a:endParaRPr lang="en-US" sz="2800" dirty="0"/>
          </a:p>
        </p:txBody>
      </p:sp>
      <p:sp>
        <p:nvSpPr>
          <p:cNvPr id="3" name="Content Placeholder 2"/>
          <p:cNvSpPr>
            <a:spLocks noGrp="1"/>
          </p:cNvSpPr>
          <p:nvPr>
            <p:ph idx="1"/>
          </p:nvPr>
        </p:nvSpPr>
        <p:spPr>
          <a:xfrm>
            <a:off x="457200" y="990600"/>
            <a:ext cx="8229600" cy="5715000"/>
          </a:xfrm>
        </p:spPr>
        <p:txBody>
          <a:bodyPr/>
          <a:lstStyle/>
          <a:p>
            <a:pPr>
              <a:defRPr/>
            </a:pPr>
            <a:r>
              <a:rPr lang="en-US" sz="2400" b="1" dirty="0" smtClean="0"/>
              <a:t>Controlling causes responsible for accidents is the essence of safety management.</a:t>
            </a:r>
          </a:p>
          <a:p>
            <a:pPr>
              <a:defRPr/>
            </a:pPr>
            <a:r>
              <a:rPr lang="en-US" sz="2400" b="1" dirty="0" smtClean="0"/>
              <a:t>Accidents can be prevented by implementing safety measures through a well defined safety plan.</a:t>
            </a:r>
          </a:p>
          <a:p>
            <a:pPr>
              <a:defRPr/>
            </a:pPr>
            <a:r>
              <a:rPr lang="en-US" sz="2400" b="1" dirty="0" smtClean="0"/>
              <a:t>Control of accidents/hazards is dependent on attitude and knowledge of individuals.</a:t>
            </a:r>
          </a:p>
          <a:p>
            <a:pPr>
              <a:buFont typeface="Wingdings" pitchFamily="2" charset="2"/>
              <a:buChar char="Ø"/>
              <a:defRPr/>
            </a:pPr>
            <a:r>
              <a:rPr lang="en-US" sz="2400" b="1" u="sng" dirty="0" smtClean="0"/>
              <a:t>Objectives of Safety </a:t>
            </a:r>
            <a:r>
              <a:rPr lang="en-US" sz="2400" b="1" u="sng" dirty="0" err="1" smtClean="0"/>
              <a:t>programme</a:t>
            </a:r>
            <a:r>
              <a:rPr lang="en-US" sz="2400" b="1" u="sng" dirty="0" smtClean="0"/>
              <a:t>:</a:t>
            </a:r>
          </a:p>
          <a:p>
            <a:pPr>
              <a:defRPr/>
            </a:pPr>
            <a:r>
              <a:rPr lang="en-US" sz="2400" b="1" dirty="0" smtClean="0"/>
              <a:t>To prevent personal injuries and death.</a:t>
            </a:r>
          </a:p>
          <a:p>
            <a:pPr>
              <a:buNone/>
              <a:defRPr/>
            </a:pPr>
            <a:r>
              <a:rPr lang="en-US" sz="2400" b="1" dirty="0" smtClean="0"/>
              <a:t>	 Reduction of costs </a:t>
            </a:r>
            <a:r>
              <a:rPr lang="en-US" sz="2400" b="1" dirty="0" err="1" smtClean="0"/>
              <a:t>viz</a:t>
            </a:r>
            <a:r>
              <a:rPr lang="en-US" sz="2400" b="1" dirty="0" smtClean="0"/>
              <a:t>; medical, compensation, Insurance, loss due to delay, damage to machinery, wasted materials, supervisory time etc.</a:t>
            </a:r>
          </a:p>
          <a:p>
            <a:pPr>
              <a:defRPr/>
            </a:pPr>
            <a:r>
              <a:rPr lang="en-US" sz="2400" b="1" dirty="0" smtClean="0"/>
              <a:t>Intangible results – morale &amp; public relations.</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ACTION PLAN</a:t>
            </a:r>
            <a:endParaRPr lang="en-US" sz="2800" dirty="0"/>
          </a:p>
        </p:txBody>
      </p:sp>
      <p:sp>
        <p:nvSpPr>
          <p:cNvPr id="3" name="Content Placeholder 2"/>
          <p:cNvSpPr>
            <a:spLocks noGrp="1"/>
          </p:cNvSpPr>
          <p:nvPr>
            <p:ph idx="1"/>
          </p:nvPr>
        </p:nvSpPr>
        <p:spPr>
          <a:xfrm>
            <a:off x="457200" y="990600"/>
            <a:ext cx="8229600" cy="5867400"/>
          </a:xfrm>
        </p:spPr>
        <p:txBody>
          <a:bodyPr/>
          <a:lstStyle/>
          <a:p>
            <a:pPr>
              <a:lnSpc>
                <a:spcPct val="80000"/>
              </a:lnSpc>
            </a:pPr>
            <a:r>
              <a:rPr lang="en-US" dirty="0" smtClean="0"/>
              <a:t>Formulation :</a:t>
            </a:r>
          </a:p>
          <a:p>
            <a:pPr>
              <a:lnSpc>
                <a:spcPct val="80000"/>
              </a:lnSpc>
              <a:buFont typeface="Wingdings" pitchFamily="2" charset="2"/>
              <a:buChar char="ü"/>
            </a:pPr>
            <a:r>
              <a:rPr lang="en-US" dirty="0" smtClean="0"/>
              <a:t>Safety policy by Management.</a:t>
            </a:r>
          </a:p>
          <a:p>
            <a:pPr>
              <a:lnSpc>
                <a:spcPct val="80000"/>
              </a:lnSpc>
              <a:buFont typeface="Wingdings" pitchFamily="2" charset="2"/>
              <a:buChar char="ü"/>
            </a:pPr>
            <a:endParaRPr lang="en-US" dirty="0" smtClean="0"/>
          </a:p>
          <a:p>
            <a:pPr>
              <a:lnSpc>
                <a:spcPct val="80000"/>
              </a:lnSpc>
              <a:buFont typeface="Wingdings" pitchFamily="2" charset="2"/>
              <a:buChar char="ü"/>
            </a:pPr>
            <a:endParaRPr lang="en-US" dirty="0" smtClean="0"/>
          </a:p>
          <a:p>
            <a:pPr>
              <a:lnSpc>
                <a:spcPct val="80000"/>
              </a:lnSpc>
              <a:buFont typeface="Wingdings" pitchFamily="2" charset="2"/>
              <a:buChar char="ü"/>
            </a:pPr>
            <a:r>
              <a:rPr lang="en-US" dirty="0" smtClean="0"/>
              <a:t>Prepare detailed operating plan.</a:t>
            </a:r>
          </a:p>
          <a:p>
            <a:pPr>
              <a:lnSpc>
                <a:spcPct val="80000"/>
              </a:lnSpc>
              <a:buFont typeface="Wingdings" pitchFamily="2" charset="2"/>
              <a:buChar char="ü"/>
            </a:pPr>
            <a:endParaRPr lang="en-US" dirty="0" smtClean="0"/>
          </a:p>
          <a:p>
            <a:pPr>
              <a:lnSpc>
                <a:spcPct val="80000"/>
              </a:lnSpc>
              <a:buFont typeface="Wingdings" pitchFamily="2" charset="2"/>
              <a:buChar char="ü"/>
            </a:pPr>
            <a:r>
              <a:rPr lang="en-US" dirty="0" smtClean="0"/>
              <a:t>Organize for implementation.</a:t>
            </a:r>
          </a:p>
          <a:p>
            <a:pPr>
              <a:lnSpc>
                <a:spcPct val="80000"/>
              </a:lnSpc>
              <a:buNone/>
            </a:pPr>
            <a:r>
              <a:rPr lang="en-US" dirty="0" smtClean="0"/>
              <a:t>	</a:t>
            </a:r>
          </a:p>
          <a:p>
            <a:pPr>
              <a:lnSpc>
                <a:spcPct val="80000"/>
              </a:lnSpc>
              <a:buFont typeface="Wingdings" pitchFamily="2" charset="2"/>
              <a:buChar char="ü"/>
            </a:pPr>
            <a:r>
              <a:rPr lang="en-US" dirty="0" smtClean="0"/>
              <a:t>Ensure compliance/corrections through inspections, analysis of accidents  identifying causes  and Training.</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SAFETY CODE</a:t>
            </a:r>
            <a:endParaRPr lang="en-US" dirty="0"/>
          </a:p>
        </p:txBody>
      </p:sp>
      <p:sp>
        <p:nvSpPr>
          <p:cNvPr id="3" name="Content Placeholder 2"/>
          <p:cNvSpPr>
            <a:spLocks noGrp="1"/>
          </p:cNvSpPr>
          <p:nvPr>
            <p:ph idx="1"/>
          </p:nvPr>
        </p:nvSpPr>
        <p:spPr>
          <a:xfrm>
            <a:off x="457200" y="914400"/>
            <a:ext cx="8229600" cy="5715000"/>
          </a:xfrm>
        </p:spPr>
        <p:txBody>
          <a:bodyPr/>
          <a:lstStyle/>
          <a:p>
            <a:pPr marL="454025" indent="-454025" algn="just">
              <a:spcBef>
                <a:spcPct val="50000"/>
              </a:spcBef>
              <a:buFontTx/>
              <a:buChar char="•"/>
            </a:pPr>
            <a:r>
              <a:rPr lang="en-US" dirty="0" smtClean="0">
                <a:latin typeface="Arial Black" pitchFamily="34" charset="0"/>
              </a:rPr>
              <a:t>Every utility should supply a code of safety rules in English &amp; local language, supply free and obtain individual acknowledgements.</a:t>
            </a:r>
          </a:p>
          <a:p>
            <a:pPr marL="454025" indent="-454025" algn="just">
              <a:spcBef>
                <a:spcPct val="50000"/>
              </a:spcBef>
              <a:buFontTx/>
              <a:buChar char="•"/>
            </a:pPr>
            <a:endParaRPr lang="en-US" dirty="0" smtClean="0">
              <a:latin typeface="Arial Black" pitchFamily="34" charset="0"/>
            </a:endParaRPr>
          </a:p>
          <a:p>
            <a:pPr marL="454025" indent="-454025" algn="just">
              <a:spcBef>
                <a:spcPct val="50000"/>
              </a:spcBef>
              <a:buFontTx/>
              <a:buChar char="•"/>
            </a:pPr>
            <a:r>
              <a:rPr lang="en-US" dirty="0" smtClean="0">
                <a:latin typeface="Arial Black" pitchFamily="34" charset="0"/>
              </a:rPr>
              <a:t>Employees can own the code and take it along with him on transfer.</a:t>
            </a:r>
          </a:p>
          <a:p>
            <a:pPr marL="454025" indent="-454025" algn="just">
              <a:spcBef>
                <a:spcPct val="50000"/>
              </a:spcBef>
              <a:buFontTx/>
              <a:buChar char="•"/>
            </a:pPr>
            <a:endParaRPr lang="en-US" dirty="0" smtClean="0">
              <a:latin typeface="Arial Black" pitchFamily="34" charset="0"/>
            </a:endParaRPr>
          </a:p>
          <a:p>
            <a:pPr marL="454025" indent="-454025" algn="just">
              <a:spcBef>
                <a:spcPct val="50000"/>
              </a:spcBef>
              <a:buFontTx/>
              <a:buChar char="•"/>
            </a:pPr>
            <a:r>
              <a:rPr lang="en-US" dirty="0" smtClean="0">
                <a:latin typeface="Arial Black" pitchFamily="34" charset="0"/>
              </a:rPr>
              <a:t>A pocket book on safety.</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dirty="0" smtClean="0"/>
              <a:t>SAFETY CODE</a:t>
            </a:r>
            <a:endParaRPr lang="en-US" sz="3200" dirty="0"/>
          </a:p>
        </p:txBody>
      </p:sp>
      <p:sp>
        <p:nvSpPr>
          <p:cNvPr id="3" name="Content Placeholder 2"/>
          <p:cNvSpPr>
            <a:spLocks noGrp="1"/>
          </p:cNvSpPr>
          <p:nvPr>
            <p:ph idx="1"/>
          </p:nvPr>
        </p:nvSpPr>
        <p:spPr>
          <a:xfrm>
            <a:off x="457200" y="1295400"/>
            <a:ext cx="8229600" cy="5562600"/>
          </a:xfrm>
        </p:spPr>
        <p:txBody>
          <a:bodyPr/>
          <a:lstStyle/>
          <a:p>
            <a:pPr marL="339725" indent="-339725" algn="just">
              <a:spcBef>
                <a:spcPct val="50000"/>
              </a:spcBef>
              <a:buFontTx/>
              <a:buChar char="•"/>
            </a:pPr>
            <a:r>
              <a:rPr lang="en-US" dirty="0" smtClean="0">
                <a:latin typeface="Arial Black" pitchFamily="34" charset="0"/>
              </a:rPr>
              <a:t>Shall be read, understood and observed</a:t>
            </a:r>
          </a:p>
          <a:p>
            <a:pPr marL="339725" indent="-339725" algn="just">
              <a:spcBef>
                <a:spcPct val="50000"/>
              </a:spcBef>
              <a:buFontTx/>
              <a:buChar char="•"/>
            </a:pPr>
            <a:r>
              <a:rPr lang="en-US" dirty="0" smtClean="0">
                <a:latin typeface="Arial Black" pitchFamily="34" charset="0"/>
              </a:rPr>
              <a:t>Emphasis on safety code at LMTCs (Linemen Training </a:t>
            </a:r>
            <a:r>
              <a:rPr lang="en-US" dirty="0" err="1" smtClean="0">
                <a:latin typeface="Arial Black" pitchFamily="34" charset="0"/>
              </a:rPr>
              <a:t>Centres</a:t>
            </a:r>
            <a:r>
              <a:rPr lang="en-US" dirty="0" smtClean="0">
                <a:latin typeface="Arial Black" pitchFamily="34" charset="0"/>
              </a:rPr>
              <a:t>)</a:t>
            </a:r>
          </a:p>
          <a:p>
            <a:pPr marL="339725" indent="-339725" algn="just">
              <a:spcBef>
                <a:spcPct val="50000"/>
              </a:spcBef>
              <a:buFontTx/>
              <a:buChar char="•"/>
            </a:pPr>
            <a:r>
              <a:rPr lang="en-US" dirty="0" smtClean="0">
                <a:latin typeface="Arial Black" pitchFamily="34" charset="0"/>
              </a:rPr>
              <a:t>Safety of personnel and safety of equipment are of paramount importance</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SAFETY PLEDGE</a:t>
            </a:r>
            <a:endParaRPr lang="en-US" sz="3200" dirty="0"/>
          </a:p>
        </p:txBody>
      </p:sp>
      <p:sp>
        <p:nvSpPr>
          <p:cNvPr id="3" name="Content Placeholder 2"/>
          <p:cNvSpPr>
            <a:spLocks noGrp="1"/>
          </p:cNvSpPr>
          <p:nvPr>
            <p:ph idx="1"/>
          </p:nvPr>
        </p:nvSpPr>
        <p:spPr>
          <a:xfrm>
            <a:off x="457200" y="1066800"/>
            <a:ext cx="8229600" cy="5791200"/>
          </a:xfrm>
        </p:spPr>
        <p:txBody>
          <a:bodyPr>
            <a:normAutofit fontScale="92500" lnSpcReduction="10000"/>
          </a:bodyPr>
          <a:lstStyle/>
          <a:p>
            <a:pPr marL="454025" indent="-454025" algn="just">
              <a:spcBef>
                <a:spcPct val="50000"/>
              </a:spcBef>
              <a:buFontTx/>
              <a:buChar char="•"/>
            </a:pPr>
            <a:r>
              <a:rPr lang="en-US" dirty="0" smtClean="0">
                <a:latin typeface="Arial Black" pitchFamily="34" charset="0"/>
              </a:rPr>
              <a:t>_________ is my parent </a:t>
            </a:r>
            <a:r>
              <a:rPr lang="en-US" dirty="0" err="1" smtClean="0">
                <a:latin typeface="Arial Black" pitchFamily="34" charset="0"/>
              </a:rPr>
              <a:t>organisation</a:t>
            </a:r>
            <a:r>
              <a:rPr lang="en-US" dirty="0" smtClean="0">
                <a:latin typeface="Arial Black" pitchFamily="34" charset="0"/>
              </a:rPr>
              <a:t> to which I owe a lot as it takes good care of me &amp; my family.  I pledge to work hard and fully commit myself to the growth of my parent organization.</a:t>
            </a:r>
          </a:p>
          <a:p>
            <a:pPr marL="454025" indent="-454025" algn="just">
              <a:spcBef>
                <a:spcPct val="50000"/>
              </a:spcBef>
              <a:buFontTx/>
              <a:buChar char="•"/>
            </a:pPr>
            <a:r>
              <a:rPr lang="en-US" dirty="0" smtClean="0">
                <a:latin typeface="Arial Black" pitchFamily="34" charset="0"/>
              </a:rPr>
              <a:t>While performing my duties, I give top priority for safety of myself, my colleagues and all equipment &amp; assets of the </a:t>
            </a:r>
            <a:r>
              <a:rPr lang="en-US" dirty="0" err="1" smtClean="0">
                <a:latin typeface="Arial Black" pitchFamily="34" charset="0"/>
              </a:rPr>
              <a:t>organisation</a:t>
            </a:r>
            <a:r>
              <a:rPr lang="en-US" dirty="0" smtClean="0">
                <a:latin typeface="Arial Black" pitchFamily="34" charset="0"/>
              </a:rPr>
              <a:t>.  I pledge to use all safety gadgets like safety belt, earth rod, helmet, gumboots, gloves etc.</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endParaRPr lang="en-IN" dirty="0"/>
          </a:p>
        </p:txBody>
      </p:sp>
      <p:sp>
        <p:nvSpPr>
          <p:cNvPr id="3" name="Content Placeholder 2"/>
          <p:cNvSpPr>
            <a:spLocks noGrp="1"/>
          </p:cNvSpPr>
          <p:nvPr>
            <p:ph idx="1"/>
          </p:nvPr>
        </p:nvSpPr>
        <p:spPr>
          <a:xfrm>
            <a:off x="457200" y="1066800"/>
            <a:ext cx="8229600" cy="5791200"/>
          </a:xfrm>
        </p:spPr>
        <p:txBody>
          <a:bodyPr/>
          <a:lstStyle/>
          <a:p>
            <a:r>
              <a:rPr lang="en-US" b="1" dirty="0" smtClean="0"/>
              <a:t>1779: French and industrial revolution.</a:t>
            </a:r>
          </a:p>
          <a:p>
            <a:endParaRPr lang="en-US" b="1" dirty="0" smtClean="0"/>
          </a:p>
          <a:p>
            <a:r>
              <a:rPr lang="en-US" b="1" dirty="0" smtClean="0"/>
              <a:t>1833: World’s first factory act enacted in U.K.</a:t>
            </a:r>
          </a:p>
          <a:p>
            <a:endParaRPr lang="en-US" b="1" dirty="0" smtClean="0"/>
          </a:p>
          <a:p>
            <a:r>
              <a:rPr lang="en-US" b="1" dirty="0" smtClean="0"/>
              <a:t>1911:Workers compensation law enacted in U.S.A.</a:t>
            </a:r>
          </a:p>
          <a:p>
            <a:endParaRPr lang="en-US" b="1" dirty="0" smtClean="0"/>
          </a:p>
          <a:p>
            <a:r>
              <a:rPr lang="en-US" b="1" dirty="0" smtClean="0"/>
              <a:t>Factory act and compensation law constitute the first phase of safety.</a:t>
            </a:r>
          </a:p>
          <a:p>
            <a:endParaRPr lang="en-IN"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457200" y="274638"/>
            <a:ext cx="8229600" cy="71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3200" smtClean="0"/>
              <a:t>THE ELECTRICITY ACT,2003</a:t>
            </a:r>
          </a:p>
        </p:txBody>
      </p:sp>
      <p:sp>
        <p:nvSpPr>
          <p:cNvPr id="26627" name="Content Placeholder 2"/>
          <p:cNvSpPr>
            <a:spLocks noGrp="1"/>
          </p:cNvSpPr>
          <p:nvPr>
            <p:ph idx="1"/>
          </p:nvPr>
        </p:nvSpPr>
        <p:spPr bwMode="auto">
          <a:xfrm>
            <a:off x="457200" y="990600"/>
            <a:ext cx="8229600" cy="5638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anose="020B0604020202020204" pitchFamily="34" charset="0"/>
              <a:buNone/>
              <a:defRPr/>
            </a:pPr>
            <a:r>
              <a:rPr lang="en-US" altLang="en-US" sz="2400" b="1" dirty="0" smtClean="0"/>
              <a:t>Sect.53</a:t>
            </a:r>
            <a:r>
              <a:rPr lang="en-US" altLang="en-US" sz="2400" dirty="0" smtClean="0"/>
              <a:t>: CEA in consultation with the state Govt. shall specify suitable measures for</a:t>
            </a:r>
          </a:p>
          <a:p>
            <a:pPr eaLnBrk="1" hangingPunct="1">
              <a:buFont typeface="Arial" panose="020B0604020202020204" pitchFamily="34" charset="0"/>
              <a:buChar char="•"/>
              <a:defRPr/>
            </a:pPr>
            <a:r>
              <a:rPr lang="en-US" altLang="en-US" sz="2400" dirty="0" smtClean="0"/>
              <a:t> </a:t>
            </a:r>
            <a:r>
              <a:rPr lang="en-US" altLang="en-US" sz="2400" b="1" dirty="0" smtClean="0"/>
              <a:t>Protecting the public, (including the persons engaged in generation, transmission, distribution or trading) from dangers arising from the generation, transmission, distribution, or trading or use of electricity supplied or installation, maintenance, or use of any electric line or electrical plant.</a:t>
            </a:r>
          </a:p>
          <a:p>
            <a:pPr eaLnBrk="1" hangingPunct="1">
              <a:buFont typeface="Arial" panose="020B0604020202020204" pitchFamily="34" charset="0"/>
              <a:buChar char="•"/>
              <a:defRPr/>
            </a:pPr>
            <a:r>
              <a:rPr lang="en-US" altLang="en-US" sz="2400" b="1" dirty="0" smtClean="0"/>
              <a:t> Eliminating or reducing of risks of personal injury to any person or damage to property of any person, or interference with use of such property</a:t>
            </a:r>
            <a:r>
              <a:rPr lang="en-US" altLang="en-US" sz="2400" dirty="0" smtClean="0"/>
              <a:t>.</a:t>
            </a:r>
          </a:p>
          <a:p>
            <a:pPr eaLnBrk="1" hangingPunct="1">
              <a:buFont typeface="Arial" panose="020B0604020202020204" pitchFamily="34" charset="0"/>
              <a:buChar char="•"/>
              <a:defRPr/>
            </a:pPr>
            <a:endParaRPr lang="en-US" altLang="en-US" sz="2400" dirty="0" smtClean="0"/>
          </a:p>
          <a:p>
            <a:pPr eaLnBrk="1" hangingPunct="1">
              <a:buFont typeface="Arial" panose="020B0604020202020204" pitchFamily="34" charset="0"/>
              <a:buChar char="•"/>
              <a:defRPr/>
            </a:pPr>
            <a:endParaRPr lang="en-US" altLang="en-US" sz="2400" dirty="0" smtClean="0"/>
          </a:p>
        </p:txBody>
      </p:sp>
      <p:sp>
        <p:nvSpPr>
          <p:cNvPr id="28676" name="Slide Number Placeholder 3"/>
          <p:cNvSpPr>
            <a:spLocks noGrp="1"/>
          </p:cNvSpPr>
          <p:nvPr>
            <p:ph type="sldNum" sz="quarter" idx="12"/>
          </p:nvPr>
        </p:nvSpPr>
        <p:spPr bwMode="auto">
          <a:noFill/>
          <a:ln>
            <a:miter lim="800000"/>
            <a:headEnd/>
            <a:tailEnd/>
          </a:ln>
        </p:spPr>
        <p:txBody>
          <a:bodyPr/>
          <a:lstStyle/>
          <a:p>
            <a:fld id="{DB7F54FE-601D-4F60-9FEC-ED26E104CF32}" type="slidenum">
              <a:rPr lang="en-US" altLang="en-US"/>
              <a:pPr/>
              <a:t>16</a:t>
            </a:fld>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457200" y="274638"/>
            <a:ext cx="8229600" cy="7159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smtClean="0"/>
              <a:t>THE ELECTRICITY ACT,2003</a:t>
            </a:r>
          </a:p>
        </p:txBody>
      </p:sp>
      <p:sp>
        <p:nvSpPr>
          <p:cNvPr id="29699" name="Content Placeholder 2"/>
          <p:cNvSpPr>
            <a:spLocks noGrp="1"/>
          </p:cNvSpPr>
          <p:nvPr>
            <p:ph idx="1"/>
          </p:nvPr>
        </p:nvSpPr>
        <p:spPr bwMode="auto">
          <a:xfrm>
            <a:off x="457200" y="1143000"/>
            <a:ext cx="8229600" cy="5410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smtClean="0"/>
              <a:t>Prohibiting the supply or transmission of electricity except by  means of a system which confirms to the specifications as may be specified.</a:t>
            </a:r>
          </a:p>
          <a:p>
            <a:pPr eaLnBrk="1" hangingPunct="1">
              <a:lnSpc>
                <a:spcPct val="80000"/>
              </a:lnSpc>
            </a:pPr>
            <a:r>
              <a:rPr lang="en-US" altLang="en-US" sz="2400" dirty="0" smtClean="0"/>
              <a:t>Giving </a:t>
            </a:r>
            <a:r>
              <a:rPr lang="en-US" altLang="en-US" sz="2400" dirty="0" smtClean="0"/>
              <a:t>intimation</a:t>
            </a:r>
            <a:r>
              <a:rPr lang="en-US" altLang="en-US" sz="2400" dirty="0" smtClean="0"/>
              <a:t> </a:t>
            </a:r>
            <a:r>
              <a:rPr lang="en-US" altLang="en-US" sz="2400" dirty="0" smtClean="0"/>
              <a:t>in the specified form to the appropriate commission and electrical inspector of accidents and failures of supplies or transmissions of electricity.</a:t>
            </a:r>
          </a:p>
          <a:p>
            <a:pPr eaLnBrk="1" hangingPunct="1">
              <a:lnSpc>
                <a:spcPct val="80000"/>
              </a:lnSpc>
            </a:pPr>
            <a:r>
              <a:rPr lang="en-US" altLang="en-US" sz="2400" dirty="0" smtClean="0"/>
              <a:t>keeping maps, plans and sections relating to supply or Transmission of electricity by a generating company or any licensee</a:t>
            </a:r>
          </a:p>
          <a:p>
            <a:pPr eaLnBrk="1" hangingPunct="1">
              <a:lnSpc>
                <a:spcPct val="80000"/>
              </a:lnSpc>
            </a:pPr>
            <a:endParaRPr lang="en-US" altLang="en-US" sz="2400" dirty="0" smtClean="0"/>
          </a:p>
          <a:p>
            <a:pPr eaLnBrk="1" hangingPunct="1">
              <a:lnSpc>
                <a:spcPct val="80000"/>
              </a:lnSpc>
            </a:pPr>
            <a:r>
              <a:rPr lang="en-US" altLang="en-US" sz="2400" dirty="0" smtClean="0"/>
              <a:t>Specifying action taken in relation to any electric line or electrical plant or any electrical appliance under the control of a consumer for the purpose of eliminating or reducing the risk of personal injury or damage to the property or interference with its use.</a:t>
            </a:r>
          </a:p>
          <a:p>
            <a:pPr eaLnBrk="1" hangingPunct="1"/>
            <a:endParaRPr lang="en-US" altLang="en-US" sz="2400" dirty="0" smtClean="0"/>
          </a:p>
        </p:txBody>
      </p:sp>
      <p:sp>
        <p:nvSpPr>
          <p:cNvPr id="29700" name="Slide Number Placeholder 3"/>
          <p:cNvSpPr>
            <a:spLocks noGrp="1"/>
          </p:cNvSpPr>
          <p:nvPr>
            <p:ph type="sldNum" sz="quarter" idx="12"/>
          </p:nvPr>
        </p:nvSpPr>
        <p:spPr bwMode="auto">
          <a:noFill/>
          <a:ln>
            <a:miter lim="800000"/>
            <a:headEnd/>
            <a:tailEnd/>
          </a:ln>
        </p:spPr>
        <p:txBody>
          <a:bodyPr/>
          <a:lstStyle/>
          <a:p>
            <a:fld id="{39E008F0-C676-45E7-8A05-07D1CF7560E6}" type="slidenum">
              <a:rPr lang="en-US" altLang="en-US"/>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457200" y="274638"/>
            <a:ext cx="8229600" cy="639762"/>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altLang="en-US" sz="4000" smtClean="0"/>
              <a:t>THE ELECTRICITY ACT ,2003</a:t>
            </a:r>
          </a:p>
        </p:txBody>
      </p:sp>
      <p:sp>
        <p:nvSpPr>
          <p:cNvPr id="30723" name="Content Placeholder 2"/>
          <p:cNvSpPr>
            <a:spLocks noGrp="1"/>
          </p:cNvSpPr>
          <p:nvPr>
            <p:ph idx="1"/>
          </p:nvPr>
        </p:nvSpPr>
        <p:spPr bwMode="auto">
          <a:xfrm>
            <a:off x="457200" y="990600"/>
            <a:ext cx="8229600" cy="5638800"/>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pPr>
            <a:r>
              <a:rPr lang="en-US" altLang="en-US" sz="2400" b="1" smtClean="0"/>
              <a:t>Section 73 relates to safety requirements for construction, operation, and maintenance of electric plants as specified by CEA.</a:t>
            </a:r>
          </a:p>
          <a:p>
            <a:pPr algn="just" eaLnBrk="1" hangingPunct="1">
              <a:lnSpc>
                <a:spcPct val="80000"/>
              </a:lnSpc>
            </a:pPr>
            <a:r>
              <a:rPr lang="en-US" altLang="en-US" sz="2400" b="1" smtClean="0"/>
              <a:t>Section 161 relates to reporting of accidents.: on the incident of electrical accident in the generation, transmission, distribution, supply or in the use of electricity in or in connection with any part of the electricity lines or plant resulting in death or injury to any person or animal the same shall be informed to electrical lnspector or such other persons, with in such a time  as specified by the respective government by a special order</a:t>
            </a:r>
          </a:p>
          <a:p>
            <a:pPr algn="just" eaLnBrk="1" hangingPunct="1">
              <a:lnSpc>
                <a:spcPct val="80000"/>
              </a:lnSpc>
              <a:buFont typeface="Arial" charset="0"/>
              <a:buNone/>
            </a:pPr>
            <a:r>
              <a:rPr lang="en-US" altLang="en-US" sz="2400" b="1" smtClean="0"/>
              <a:t>    Government can appoint Electrical inspector or any other person to enquire the accident, who shall have the powers of a civil court to summon any person or witness or document or material object.</a:t>
            </a:r>
          </a:p>
        </p:txBody>
      </p:sp>
      <p:sp>
        <p:nvSpPr>
          <p:cNvPr id="30724" name="Slide Number Placeholder 3"/>
          <p:cNvSpPr>
            <a:spLocks noGrp="1"/>
          </p:cNvSpPr>
          <p:nvPr>
            <p:ph type="sldNum" sz="quarter" idx="12"/>
          </p:nvPr>
        </p:nvSpPr>
        <p:spPr bwMode="auto">
          <a:noFill/>
          <a:ln>
            <a:miter lim="800000"/>
            <a:headEnd/>
            <a:tailEnd/>
          </a:ln>
        </p:spPr>
        <p:txBody>
          <a:bodyPr/>
          <a:lstStyle/>
          <a:p>
            <a:fld id="{4817F7A6-06DB-471F-AA2A-3F89C917FEE5}" type="slidenum">
              <a:rPr lang="en-US" altLang="en-US"/>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274638"/>
            <a:ext cx="8229600" cy="639762"/>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eaLnBrk="1" hangingPunct="1"/>
            <a:r>
              <a:rPr lang="en-US" altLang="en-US" sz="4000" smtClean="0"/>
              <a:t>THE ELECTRICITY ACT ,2003</a:t>
            </a:r>
          </a:p>
        </p:txBody>
      </p:sp>
      <p:sp>
        <p:nvSpPr>
          <p:cNvPr id="31747" name="Content Placeholder 2"/>
          <p:cNvSpPr>
            <a:spLocks noGrp="1"/>
          </p:cNvSpPr>
          <p:nvPr>
            <p:ph idx="1"/>
          </p:nvPr>
        </p:nvSpPr>
        <p:spPr bwMode="auto">
          <a:xfrm>
            <a:off x="457200" y="1447800"/>
            <a:ext cx="8229600" cy="4678363"/>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algn="just" eaLnBrk="1" hangingPunct="1">
              <a:lnSpc>
                <a:spcPct val="80000"/>
              </a:lnSpc>
            </a:pPr>
            <a:r>
              <a:rPr lang="en-US" altLang="en-US" smtClean="0"/>
              <a:t>Section 162 deals with appointments of chief electrical inspector and Electrical inspector.</a:t>
            </a:r>
          </a:p>
          <a:p>
            <a:pPr algn="just" eaLnBrk="1" hangingPunct="1">
              <a:lnSpc>
                <a:spcPct val="80000"/>
              </a:lnSpc>
            </a:pPr>
            <a:r>
              <a:rPr lang="en-US" altLang="en-US" smtClean="0"/>
              <a:t>Section 185(1) regarding repeal of I.E. Act 1910, Supply act of 1948, ERC act of 1998.</a:t>
            </a:r>
          </a:p>
          <a:p>
            <a:pPr algn="just" eaLnBrk="1" hangingPunct="1">
              <a:lnSpc>
                <a:spcPct val="80000"/>
              </a:lnSpc>
              <a:buFont typeface="Arial" charset="0"/>
              <a:buNone/>
            </a:pPr>
            <a:r>
              <a:rPr lang="en-US" altLang="en-US" smtClean="0"/>
              <a:t>   with that IE rules,1956 covered under  Indian Supply act of 1910 gets repealed</a:t>
            </a:r>
          </a:p>
          <a:p>
            <a:pPr algn="just" eaLnBrk="1" hangingPunct="1">
              <a:lnSpc>
                <a:spcPct val="80000"/>
              </a:lnSpc>
              <a:buFont typeface="Arial" charset="0"/>
              <a:buNone/>
            </a:pPr>
            <a:r>
              <a:rPr lang="en-US" altLang="en-US" smtClean="0"/>
              <a:t>   IE rules,1956 made under sect.37 of Indian electricity  supply Act,1910(9 of 1910) as it stood before such repeal shall continue to be in service, till regulations under sect.53 of EA,2003 are made</a:t>
            </a:r>
          </a:p>
          <a:p>
            <a:pPr eaLnBrk="1" hangingPunct="1"/>
            <a:endParaRPr lang="en-US" altLang="en-US" smtClean="0"/>
          </a:p>
          <a:p>
            <a:pPr eaLnBrk="1" hangingPunct="1"/>
            <a:endParaRPr lang="en-US" altLang="en-US" smtClean="0"/>
          </a:p>
        </p:txBody>
      </p:sp>
      <p:sp>
        <p:nvSpPr>
          <p:cNvPr id="31748" name="Slide Number Placeholder 3"/>
          <p:cNvSpPr>
            <a:spLocks noGrp="1"/>
          </p:cNvSpPr>
          <p:nvPr>
            <p:ph type="sldNum" sz="quarter" idx="12"/>
          </p:nvPr>
        </p:nvSpPr>
        <p:spPr bwMode="auto">
          <a:noFill/>
          <a:ln>
            <a:miter lim="800000"/>
            <a:headEnd/>
            <a:tailEnd/>
          </a:ln>
        </p:spPr>
        <p:txBody>
          <a:bodyPr/>
          <a:lstStyle/>
          <a:p>
            <a:fld id="{BEBC9CC1-F2D1-4D60-9450-CD8AB40F8ECA}" type="slidenum">
              <a:rPr lang="en-US" altLang="en-US"/>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pPr algn="l"/>
            <a:r>
              <a:rPr lang="en-US" sz="3600" dirty="0" smtClean="0">
                <a:latin typeface="Algerian" pitchFamily="82" charset="0"/>
              </a:rPr>
              <a:t>About RECIPMT</a:t>
            </a:r>
            <a:endParaRPr lang="en-US" sz="3600" dirty="0">
              <a:latin typeface="Algerian" pitchFamily="82" charset="0"/>
            </a:endParaRPr>
          </a:p>
        </p:txBody>
      </p:sp>
      <p:sp>
        <p:nvSpPr>
          <p:cNvPr id="3" name="Content Placeholder 2"/>
          <p:cNvSpPr>
            <a:spLocks noGrp="1"/>
          </p:cNvSpPr>
          <p:nvPr>
            <p:ph idx="1"/>
          </p:nvPr>
        </p:nvSpPr>
        <p:spPr>
          <a:xfrm>
            <a:off x="457200" y="838200"/>
            <a:ext cx="8458200" cy="5287963"/>
          </a:xfrm>
        </p:spPr>
        <p:txBody>
          <a:bodyPr>
            <a:normAutofit/>
          </a:bodyPr>
          <a:lstStyle/>
          <a:p>
            <a:r>
              <a:rPr lang="en-US" sz="2400" dirty="0" smtClean="0"/>
              <a:t>REC  Institute of Power Management &amp; Training (RECIPMT)  (Formerly known as Central Institute for Rural Electrification) is a Training Institute established at Hyderabad in 1979 under the aegis of Rural Electrification </a:t>
            </a:r>
            <a:r>
              <a:rPr lang="en-US" sz="2400" dirty="0" err="1" smtClean="0"/>
              <a:t>Corporationn</a:t>
            </a:r>
            <a:r>
              <a:rPr lang="en-US" sz="2400" dirty="0" smtClean="0"/>
              <a:t> Limited, a </a:t>
            </a:r>
            <a:r>
              <a:rPr lang="en-US" sz="2400" dirty="0" err="1" smtClean="0"/>
              <a:t>Govt</a:t>
            </a:r>
            <a:r>
              <a:rPr lang="en-US" sz="2400" dirty="0" smtClean="0"/>
              <a:t> of India Enterprise.</a:t>
            </a:r>
          </a:p>
          <a:p>
            <a:r>
              <a:rPr lang="en-US" sz="2400" dirty="0" smtClean="0"/>
              <a:t>The objective  is to design and conduct training </a:t>
            </a:r>
            <a:r>
              <a:rPr lang="en-US" sz="2400" dirty="0" err="1" smtClean="0"/>
              <a:t>programmes</a:t>
            </a:r>
            <a:r>
              <a:rPr lang="en-US" sz="2400" dirty="0" smtClean="0"/>
              <a:t> on various  topics of Electricity </a:t>
            </a:r>
            <a:r>
              <a:rPr lang="en-US" sz="2400" dirty="0" err="1" smtClean="0"/>
              <a:t>Generation,Transmission</a:t>
            </a:r>
            <a:r>
              <a:rPr lang="en-US" sz="2400" dirty="0" smtClean="0"/>
              <a:t> and Distribution Systems and also on Renewable Energy Systems.</a:t>
            </a:r>
          </a:p>
          <a:p>
            <a:r>
              <a:rPr lang="en-US" sz="2400" dirty="0" smtClean="0"/>
              <a:t>RECIPMT has been conferred with Education Leadership Award by reputed Business School and ABP News National Education Award for 3 years.</a:t>
            </a:r>
          </a:p>
          <a:p>
            <a:r>
              <a:rPr lang="en-US" sz="2400" dirty="0" smtClean="0"/>
              <a:t>It envisages being at par with the international standards in Power Sector training.</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457200" y="274638"/>
            <a:ext cx="8229600" cy="1020762"/>
          </a:xfrm>
          <a:noFill/>
          <a:ln>
            <a:miter lim="800000"/>
            <a:headEnd/>
            <a:tailEnd/>
          </a:ln>
        </p:spPr>
        <p:txBody>
          <a:bodyPr vert="horz" wrap="square" lIns="91440" tIns="45720" rIns="91440" bIns="45720" numCol="1" anchor="t" anchorCtr="0" compatLnSpc="1">
            <a:prstTxWarp prst="textNoShape">
              <a:avLst/>
            </a:prstTxWarp>
          </a:bodyPr>
          <a:lstStyle/>
          <a:p>
            <a:r>
              <a:rPr lang="en-US" altLang="en-US" sz="2800" smtClean="0">
                <a:latin typeface="Arial" charset="0"/>
                <a:cs typeface="Arial" charset="0"/>
              </a:rPr>
              <a:t>EVOLUTION OF CEA’S SAFETY REGULATIONS UNDER SECT.53</a:t>
            </a:r>
          </a:p>
        </p:txBody>
      </p:sp>
      <p:sp>
        <p:nvSpPr>
          <p:cNvPr id="32771" name="Content Placeholder 2"/>
          <p:cNvSpPr>
            <a:spLocks noGrp="1"/>
          </p:cNvSpPr>
          <p:nvPr>
            <p:ph idx="1"/>
          </p:nvPr>
        </p:nvSpPr>
        <p:spPr bwMode="auto">
          <a:xfrm>
            <a:off x="457200" y="1600200"/>
            <a:ext cx="8229600" cy="52578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z="2400" smtClean="0">
                <a:latin typeface="Arial" charset="0"/>
                <a:cs typeface="Arial" charset="0"/>
                <a:hlinkClick r:id="rId2" tooltip="notified electric safety and supply measures"/>
              </a:rPr>
              <a:t>Central Electricity Authority ( Measures relating to Safety and Electricity Supply) Regulations, 2010</a:t>
            </a:r>
            <a:endParaRPr lang="en-US" altLang="en-US" sz="2400" smtClean="0">
              <a:latin typeface="Arial" charset="0"/>
              <a:cs typeface="Arial" charset="0"/>
            </a:endParaRPr>
          </a:p>
          <a:p>
            <a:r>
              <a:rPr lang="en-US" altLang="en-US" sz="2400" smtClean="0">
                <a:latin typeface="Arial" charset="0"/>
                <a:cs typeface="Arial" charset="0"/>
                <a:hlinkClick r:id="rId3" tooltip="notified construction, operation and maintenence of electric plants and lines"/>
              </a:rPr>
              <a:t>Central Electricity Authority (Safety requirements for construction, operation and maintenance of electrical plants and electric lines) Regulations 2011</a:t>
            </a:r>
            <a:endParaRPr lang="en-US" altLang="en-US" sz="2400" smtClean="0">
              <a:latin typeface="Arial" charset="0"/>
              <a:cs typeface="Arial" charset="0"/>
            </a:endParaRPr>
          </a:p>
          <a:p>
            <a:r>
              <a:rPr lang="en-US" altLang="en-US" sz="2400" smtClean="0">
                <a:latin typeface="Arial" charset="0"/>
                <a:cs typeface="Arial" charset="0"/>
                <a:hlinkClick r:id="rId4"/>
              </a:rPr>
              <a:t>Central Electricity Authority( Measures relating to safety and Electric supply) Amendment Regulations 2015</a:t>
            </a:r>
            <a:endParaRPr lang="en-US" altLang="en-US" sz="2400" smtClean="0">
              <a:latin typeface="Arial" charset="0"/>
              <a:cs typeface="Arial" charset="0"/>
            </a:endParaRPr>
          </a:p>
          <a:p>
            <a:r>
              <a:rPr lang="en-US" altLang="en-US" sz="2400" smtClean="0">
                <a:latin typeface="Arial" charset="0"/>
                <a:cs typeface="Arial" charset="0"/>
                <a:hlinkClick r:id="rId5"/>
              </a:rPr>
              <a:t>Central Electricity Authority (Measures Relating to Safety and Electric Supply) Regulations, 2018</a:t>
            </a:r>
            <a:endParaRPr lang="en-US" altLang="en-US" sz="2400" smtClean="0">
              <a:latin typeface="Arial" charset="0"/>
              <a:cs typeface="Arial" charset="0"/>
            </a:endParaRPr>
          </a:p>
          <a:p>
            <a:r>
              <a:rPr lang="en-US" altLang="en-US" sz="2400" smtClean="0">
                <a:latin typeface="Arial" charset="0"/>
                <a:cs typeface="Arial" charset="0"/>
                <a:hlinkClick r:id="rId6"/>
              </a:rPr>
              <a:t>Central Electricity Authority (Measures relating to Safety and Electric Supply) (Amendment) Regulations, 2019 .”</a:t>
            </a:r>
            <a:endParaRPr lang="en-US" altLang="en-US" sz="2400" smtClean="0">
              <a:latin typeface="Arial" charset="0"/>
              <a:cs typeface="Arial" charset="0"/>
            </a:endParaRPr>
          </a:p>
          <a:p>
            <a:endParaRPr lang="en-US" altLang="en-US" sz="2400" smtClean="0">
              <a:latin typeface="Arial" charset="0"/>
              <a:cs typeface="Arial" charset="0"/>
            </a:endParaRPr>
          </a:p>
          <a:p>
            <a:endParaRPr lang="en-US" altLang="en-US" sz="2400" smtClean="0">
              <a:latin typeface="Arial" charset="0"/>
              <a:cs typeface="Arial" charset="0"/>
            </a:endParaRPr>
          </a:p>
          <a:p>
            <a:endParaRPr lang="en-US" altLang="en-US" sz="2400" smtClean="0"/>
          </a:p>
          <a:p>
            <a:endParaRPr lang="en-US" altLang="en-US" sz="2400" smtClean="0">
              <a:latin typeface="Arial" charset="0"/>
              <a:cs typeface="Arial" charset="0"/>
            </a:endParaRPr>
          </a:p>
        </p:txBody>
      </p:sp>
      <p:sp>
        <p:nvSpPr>
          <p:cNvPr id="32772" name="Slide Number Placeholder 3"/>
          <p:cNvSpPr>
            <a:spLocks noGrp="1"/>
          </p:cNvSpPr>
          <p:nvPr>
            <p:ph type="sldNum" sz="quarter" idx="12"/>
          </p:nvPr>
        </p:nvSpPr>
        <p:spPr bwMode="auto">
          <a:noFill/>
          <a:ln>
            <a:miter lim="800000"/>
            <a:headEnd/>
            <a:tailEnd/>
          </a:ln>
        </p:spPr>
        <p:txBody>
          <a:bodyPr/>
          <a:lstStyle/>
          <a:p>
            <a:fld id="{6BEC7E26-548C-461C-AF43-55908BDD66E2}" type="slidenum">
              <a:rPr lang="en-US" altLang="en-US"/>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altLang="en-US" sz="4000" smtClean="0"/>
              <a:t>CEA regulations 2010-Safety requirements of Overhead lines</a:t>
            </a:r>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pPr marL="0" indent="0">
              <a:buFont typeface="Arial" panose="020B0604020202020204" pitchFamily="34" charset="0"/>
              <a:buNone/>
              <a:defRPr/>
            </a:pPr>
            <a:r>
              <a:rPr lang="en-US" u="sng" dirty="0" smtClean="0"/>
              <a:t>55.Material and strength</a:t>
            </a:r>
            <a:r>
              <a:rPr lang="en-US" dirty="0" smtClean="0"/>
              <a:t>  </a:t>
            </a:r>
          </a:p>
          <a:p>
            <a:pPr>
              <a:buFont typeface="Arial" panose="020B0604020202020204" pitchFamily="34" charset="0"/>
              <a:buChar char="•"/>
              <a:defRPr/>
            </a:pPr>
            <a:r>
              <a:rPr lang="en-US" dirty="0" smtClean="0"/>
              <a:t>All conductors of OH Power lines shall have a breaking strength of not less than 350 kg.</a:t>
            </a:r>
          </a:p>
          <a:p>
            <a:pPr marL="0" indent="0">
              <a:buFont typeface="Arial" panose="020B0604020202020204" pitchFamily="34" charset="0"/>
              <a:buNone/>
              <a:defRPr/>
            </a:pPr>
            <a:r>
              <a:rPr lang="en-US" u="sng" dirty="0" smtClean="0"/>
              <a:t>56.Joints </a:t>
            </a:r>
          </a:p>
          <a:p>
            <a:pPr>
              <a:buFont typeface="Arial" panose="020B0604020202020204" pitchFamily="34" charset="0"/>
              <a:buChar char="•"/>
              <a:defRPr/>
            </a:pPr>
            <a:r>
              <a:rPr lang="en-US" dirty="0" smtClean="0"/>
              <a:t>No conductor of OH line shall have more than one joint in a </a:t>
            </a:r>
            <a:r>
              <a:rPr lang="en-US" dirty="0" err="1" smtClean="0"/>
              <a:t>span.Joints</a:t>
            </a:r>
            <a:r>
              <a:rPr lang="en-US" dirty="0" smtClean="0"/>
              <a:t> shall be electrically and mechanically secure under operating Conditions.</a:t>
            </a:r>
          </a:p>
          <a:p>
            <a:pPr>
              <a:buFont typeface="Arial" panose="020B0604020202020204" pitchFamily="34" charset="0"/>
              <a:buChar char="•"/>
              <a:defRPr/>
            </a:pPr>
            <a:r>
              <a:rPr lang="en-US" dirty="0" smtClean="0"/>
              <a:t>Ultimate Strength &amp; Electrical conductivity of the joint shall be as per relevant BIS</a:t>
            </a:r>
          </a:p>
        </p:txBody>
      </p:sp>
      <p:sp>
        <p:nvSpPr>
          <p:cNvPr id="33796" name="Slide Number Placeholder 3"/>
          <p:cNvSpPr>
            <a:spLocks noGrp="1"/>
          </p:cNvSpPr>
          <p:nvPr>
            <p:ph type="sldNum" sz="quarter" idx="12"/>
          </p:nvPr>
        </p:nvSpPr>
        <p:spPr bwMode="auto">
          <a:noFill/>
          <a:ln>
            <a:miter lim="800000"/>
            <a:headEnd/>
            <a:tailEnd/>
          </a:ln>
        </p:spPr>
        <p:txBody>
          <a:bodyPr/>
          <a:lstStyle/>
          <a:p>
            <a:fld id="{9CD398C7-D21F-42FB-8688-14893A278B7D}" type="slidenum">
              <a:rPr lang="en-US" altLang="en-US"/>
              <a:pPr/>
              <a:t>21</a:t>
            </a:fld>
            <a:endParaRPr lang="en-US" altLang="en-US"/>
          </a:p>
        </p:txBody>
      </p:sp>
      <p:sp>
        <p:nvSpPr>
          <p:cNvPr id="33797" name="Rectangle 4"/>
          <p:cNvSpPr>
            <a:spLocks noChangeArrowheads="1"/>
          </p:cNvSpPr>
          <p:nvPr/>
        </p:nvSpPr>
        <p:spPr bwMode="auto">
          <a:xfrm>
            <a:off x="-1785938" y="57150"/>
            <a:ext cx="1171575" cy="368300"/>
          </a:xfrm>
          <a:prstGeom prst="rect">
            <a:avLst/>
          </a:prstGeom>
          <a:noFill/>
          <a:ln w="9525">
            <a:noFill/>
            <a:miter lim="800000"/>
            <a:headEnd/>
            <a:tailEnd/>
          </a:ln>
        </p:spPr>
        <p:txBody>
          <a:bodyPr wrap="none">
            <a:spAutoFit/>
          </a:bodyPr>
          <a:lstStyle/>
          <a:p>
            <a:r>
              <a:rPr lang="en-US" altLang="en-US"/>
              <a:t>56.Joints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altLang="en-US" sz="4000" smtClean="0"/>
              <a:t>CEA regulations 2010-Safety requirements of Overhead lines</a:t>
            </a:r>
          </a:p>
        </p:txBody>
      </p:sp>
      <p:sp>
        <p:nvSpPr>
          <p:cNvPr id="3" name="Content Placeholder 2"/>
          <p:cNvSpPr>
            <a:spLocks noGrp="1"/>
          </p:cNvSpPr>
          <p:nvPr>
            <p:ph idx="1"/>
          </p:nvPr>
        </p:nvSpPr>
        <p:spPr>
          <a:xfrm>
            <a:off x="457200" y="1600200"/>
            <a:ext cx="8229600" cy="4724400"/>
          </a:xfrm>
        </p:spPr>
        <p:txBody>
          <a:bodyPr>
            <a:normAutofit lnSpcReduction="10000"/>
          </a:bodyPr>
          <a:lstStyle/>
          <a:p>
            <a:pPr marL="0" indent="0">
              <a:buFont typeface="Arial" panose="020B0604020202020204" pitchFamily="34" charset="0"/>
              <a:buNone/>
              <a:defRPr/>
            </a:pPr>
            <a:r>
              <a:rPr lang="en-US" u="sng" dirty="0" smtClean="0"/>
              <a:t>57.Material Stresses and FOS</a:t>
            </a:r>
            <a:endParaRPr lang="en-US" dirty="0" smtClean="0"/>
          </a:p>
          <a:p>
            <a:pPr>
              <a:buFont typeface="Arial" panose="020B0604020202020204" pitchFamily="34" charset="0"/>
              <a:buChar char="•"/>
              <a:defRPr/>
            </a:pPr>
            <a:r>
              <a:rPr lang="en-US" dirty="0" smtClean="0"/>
              <a:t>The load and Permissible stresses on the structural members, conductors and ground wires of the self supporting lattice  towers of OH Transmission lines shall be in accordance with the specifications laid down ,from time to time, by the BIS</a:t>
            </a:r>
          </a:p>
          <a:p>
            <a:pPr>
              <a:buFont typeface="Arial" panose="020B0604020202020204" pitchFamily="34" charset="0"/>
              <a:buChar char="•"/>
              <a:defRPr/>
            </a:pPr>
            <a:r>
              <a:rPr lang="en-US" dirty="0" smtClean="0"/>
              <a:t>Minimum FOS for conductors shall be 2 on their ultimate tensile strength(UTS) ,         in addition, the conductor’s tension at 32</a:t>
            </a:r>
            <a:r>
              <a:rPr lang="en-US" dirty="0" smtClean="0">
                <a:latin typeface="Calibri" panose="020F0502020204030204" pitchFamily="34" charset="0"/>
                <a:cs typeface="Calibri" panose="020F0502020204030204" pitchFamily="34" charset="0"/>
              </a:rPr>
              <a:t>⁰C,</a:t>
            </a:r>
            <a:r>
              <a:rPr lang="en-US" dirty="0" smtClean="0"/>
              <a:t> </a:t>
            </a:r>
          </a:p>
          <a:p>
            <a:pPr marL="0" indent="0">
              <a:buFont typeface="Arial" panose="020B0604020202020204" pitchFamily="34" charset="0"/>
              <a:buNone/>
              <a:defRPr/>
            </a:pPr>
            <a:endParaRPr lang="en-US" dirty="0" smtClean="0"/>
          </a:p>
        </p:txBody>
      </p:sp>
      <p:sp>
        <p:nvSpPr>
          <p:cNvPr id="34820" name="Slide Number Placeholder 3"/>
          <p:cNvSpPr>
            <a:spLocks noGrp="1"/>
          </p:cNvSpPr>
          <p:nvPr>
            <p:ph type="sldNum" sz="quarter" idx="12"/>
          </p:nvPr>
        </p:nvSpPr>
        <p:spPr bwMode="auto">
          <a:noFill/>
          <a:ln>
            <a:miter lim="800000"/>
            <a:headEnd/>
            <a:tailEnd/>
          </a:ln>
        </p:spPr>
        <p:txBody>
          <a:bodyPr/>
          <a:lstStyle/>
          <a:p>
            <a:fld id="{E476C582-813F-41AE-A1FD-71AD5C67D4CC}" type="slidenum">
              <a:rPr lang="en-US" altLang="en-US"/>
              <a:pPr/>
              <a:t>22</a:t>
            </a:fld>
            <a:endParaRPr lang="en-US" altLang="en-US"/>
          </a:p>
        </p:txBody>
      </p:sp>
      <p:sp>
        <p:nvSpPr>
          <p:cNvPr id="34821" name="Rectangle 4"/>
          <p:cNvSpPr>
            <a:spLocks noChangeArrowheads="1"/>
          </p:cNvSpPr>
          <p:nvPr/>
        </p:nvSpPr>
        <p:spPr bwMode="auto">
          <a:xfrm>
            <a:off x="-1785938" y="57150"/>
            <a:ext cx="1171575" cy="368300"/>
          </a:xfrm>
          <a:prstGeom prst="rect">
            <a:avLst/>
          </a:prstGeom>
          <a:noFill/>
          <a:ln w="9525">
            <a:noFill/>
            <a:miter lim="800000"/>
            <a:headEnd/>
            <a:tailEnd/>
          </a:ln>
        </p:spPr>
        <p:txBody>
          <a:bodyPr wrap="none">
            <a:spAutoFit/>
          </a:bodyPr>
          <a:lstStyle/>
          <a:p>
            <a:r>
              <a:rPr lang="en-US" altLang="en-US"/>
              <a:t>56.Joints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endParaRPr lang="en-IN" dirty="0"/>
          </a:p>
        </p:txBody>
      </p:sp>
      <p:sp>
        <p:nvSpPr>
          <p:cNvPr id="3" name="Content Placeholder 2"/>
          <p:cNvSpPr>
            <a:spLocks noGrp="1"/>
          </p:cNvSpPr>
          <p:nvPr>
            <p:ph idx="1"/>
          </p:nvPr>
        </p:nvSpPr>
        <p:spPr>
          <a:xfrm>
            <a:off x="457200" y="1143000"/>
            <a:ext cx="8229600" cy="5562600"/>
          </a:xfrm>
        </p:spPr>
        <p:txBody>
          <a:bodyPr/>
          <a:lstStyle/>
          <a:p>
            <a:r>
              <a:rPr lang="en-US" sz="2000" dirty="0" smtClean="0"/>
              <a:t> Factor of safety for various supports shall be as under:</a:t>
            </a:r>
            <a:endParaRPr lang="en-IN" sz="2000" dirty="0" smtClean="0"/>
          </a:p>
          <a:p>
            <a:r>
              <a:rPr lang="en-US" sz="2000" dirty="0" smtClean="0"/>
              <a:t> 1)Metal supports                                                   1.5</a:t>
            </a:r>
            <a:endParaRPr lang="en-IN" sz="2000" dirty="0" smtClean="0"/>
          </a:p>
          <a:p>
            <a:r>
              <a:rPr lang="en-US" sz="2000" dirty="0" smtClean="0"/>
              <a:t>2)Mechanically processed concrete supports           2.0</a:t>
            </a:r>
            <a:endParaRPr lang="en-IN" sz="2000" dirty="0" smtClean="0"/>
          </a:p>
          <a:p>
            <a:r>
              <a:rPr lang="en-US" sz="2000" dirty="0" smtClean="0"/>
              <a:t>3)Hand-molded concrete supports                           2.5</a:t>
            </a:r>
            <a:endParaRPr lang="en-IN" sz="2000" dirty="0" smtClean="0"/>
          </a:p>
          <a:p>
            <a:r>
              <a:rPr lang="en-US" sz="2000" dirty="0" smtClean="0"/>
              <a:t>4)Wood supports                                                      3.0</a:t>
            </a:r>
            <a:endParaRPr lang="en-IN" sz="2000" dirty="0" smtClean="0"/>
          </a:p>
          <a:p>
            <a:r>
              <a:rPr lang="en-US" sz="2000" dirty="0" smtClean="0"/>
              <a:t> Minimum clearance above ground of the lowest conductors shall be as under: </a:t>
            </a:r>
            <a:endParaRPr lang="en-IN" sz="2000" dirty="0" smtClean="0"/>
          </a:p>
          <a:p>
            <a:r>
              <a:rPr lang="en-US" sz="2000" dirty="0" smtClean="0"/>
              <a:t> Across a street: </a:t>
            </a:r>
          </a:p>
          <a:p>
            <a:r>
              <a:rPr lang="en-US" sz="2000" dirty="0" smtClean="0"/>
              <a:t>a) For low and medium voltage lines                         5.8 </a:t>
            </a:r>
            <a:r>
              <a:rPr lang="en-US" sz="2000" dirty="0" err="1" smtClean="0"/>
              <a:t>mts</a:t>
            </a:r>
            <a:endParaRPr lang="en-IN" sz="2000" dirty="0" smtClean="0"/>
          </a:p>
          <a:p>
            <a:r>
              <a:rPr lang="en-US" sz="2000" dirty="0" smtClean="0"/>
              <a:t>b) For high voltage lines                                          6.1 meters</a:t>
            </a:r>
            <a:endParaRPr lang="en-IN" sz="2000" dirty="0" smtClean="0"/>
          </a:p>
          <a:p>
            <a:r>
              <a:rPr lang="en-US" sz="2000" dirty="0" smtClean="0"/>
              <a:t> Along a street:  </a:t>
            </a:r>
          </a:p>
          <a:p>
            <a:r>
              <a:rPr lang="en-US" sz="2000" dirty="0" smtClean="0"/>
              <a:t> a) For low and medium voltage lines                     5.5 meters</a:t>
            </a:r>
            <a:endParaRPr lang="en-IN" sz="2000" dirty="0" smtClean="0"/>
          </a:p>
          <a:p>
            <a:r>
              <a:rPr lang="en-US" sz="2000" dirty="0" smtClean="0"/>
              <a:t>  b)For high voltage lines                                      5.8 meters</a:t>
            </a:r>
            <a:endParaRPr lang="en-IN" sz="2000" dirty="0" smtClean="0"/>
          </a:p>
        </p:txBody>
      </p:sp>
      <p:sp>
        <p:nvSpPr>
          <p:cNvPr id="4" name="Slide Number Placeholder 3"/>
          <p:cNvSpPr>
            <a:spLocks noGrp="1"/>
          </p:cNvSpPr>
          <p:nvPr>
            <p:ph type="sldNum" sz="quarter" idx="12"/>
          </p:nvPr>
        </p:nvSpPr>
        <p:spPr/>
        <p:txBody>
          <a:bodyPr/>
          <a:lstStyle/>
          <a:p>
            <a:fld id="{E24583B0-4B56-49B8-8308-D43392E45A84}"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IN" dirty="0"/>
          </a:p>
        </p:txBody>
      </p:sp>
      <p:sp>
        <p:nvSpPr>
          <p:cNvPr id="3" name="Content Placeholder 2"/>
          <p:cNvSpPr>
            <a:spLocks noGrp="1"/>
          </p:cNvSpPr>
          <p:nvPr>
            <p:ph idx="1"/>
          </p:nvPr>
        </p:nvSpPr>
        <p:spPr>
          <a:xfrm>
            <a:off x="457200" y="1066800"/>
            <a:ext cx="8229600" cy="5791200"/>
          </a:xfrm>
        </p:spPr>
        <p:txBody>
          <a:bodyPr/>
          <a:lstStyle/>
          <a:p>
            <a:r>
              <a:rPr lang="en-US" sz="2000" dirty="0" smtClean="0">
                <a:latin typeface="Arial" pitchFamily="34" charset="0"/>
                <a:cs typeface="Arial" pitchFamily="34" charset="0"/>
              </a:rPr>
              <a:t> Elsewhere ) For low, medium and high voltage up to 11 KV    4.6 meters.</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 b) For low, medium and high voltage up to 11 KV insulated.  4 </a:t>
            </a:r>
            <a:r>
              <a:rPr lang="en-US" sz="2000" dirty="0" err="1" smtClean="0">
                <a:latin typeface="Arial" pitchFamily="34" charset="0"/>
                <a:cs typeface="Arial" pitchFamily="34" charset="0"/>
              </a:rPr>
              <a:t>mtrs</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 c) for high voltage lines above 11 KV                         5.2meters</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Extra high voltage lines -- 5.2m + 0.3m for every 30KV</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Rule 79: Minimum clearance from buildings of low and medium voltage lines and service lines.</a:t>
            </a:r>
            <a:endParaRPr lang="en-IN" sz="2000" dirty="0" smtClean="0">
              <a:latin typeface="Arial" pitchFamily="34" charset="0"/>
              <a:cs typeface="Arial" pitchFamily="34" charset="0"/>
            </a:endParaRPr>
          </a:p>
          <a:p>
            <a:r>
              <a:rPr lang="en-US" dirty="0" smtClean="0"/>
              <a:t> </a:t>
            </a:r>
            <a:r>
              <a:rPr lang="en-US" sz="2000" dirty="0" smtClean="0">
                <a:latin typeface="Arial" pitchFamily="34" charset="0"/>
                <a:cs typeface="Arial" pitchFamily="34" charset="0"/>
              </a:rPr>
              <a:t>a) Vertical clearance - 2.5 meters.</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b) Horizontal clearance -1.2 meters.</a:t>
            </a:r>
            <a:endParaRPr lang="en-IN" sz="2000" dirty="0" smtClean="0">
              <a:latin typeface="Arial" pitchFamily="34" charset="0"/>
              <a:cs typeface="Arial" pitchFamily="34" charset="0"/>
            </a:endParaRPr>
          </a:p>
          <a:p>
            <a:r>
              <a:rPr lang="en-US" sz="2000" dirty="0" smtClean="0">
                <a:latin typeface="Arial" pitchFamily="34" charset="0"/>
                <a:cs typeface="Arial" pitchFamily="34" charset="0"/>
              </a:rPr>
              <a:t> </a:t>
            </a:r>
            <a:r>
              <a:rPr lang="en-US" sz="2000" dirty="0" smtClean="0"/>
              <a:t>Any conductor less than the above clearance shall be adequately insulated and shall be attached at suitable intervals to bare earthed bearer wire having a breaking strength of not less than 350Kg.</a:t>
            </a:r>
            <a:endParaRPr lang="en-IN" sz="2000" dirty="0" smtClean="0"/>
          </a:p>
          <a:p>
            <a:pPr>
              <a:buNone/>
            </a:pPr>
            <a:r>
              <a:rPr lang="en-US" sz="2000" dirty="0" smtClean="0"/>
              <a:t> </a:t>
            </a:r>
            <a:endParaRPr lang="en-IN" sz="2000" dirty="0" smtClean="0"/>
          </a:p>
          <a:p>
            <a:pPr>
              <a:buNone/>
            </a:pPr>
            <a:endParaRPr lang="en-IN" sz="2000" dirty="0" smtClean="0">
              <a:latin typeface="Arial" pitchFamily="34" charset="0"/>
              <a:cs typeface="Arial" pitchFamily="34" charset="0"/>
            </a:endParaRPr>
          </a:p>
          <a:p>
            <a:endParaRPr lang="en-IN" dirty="0" smtClean="0">
              <a:latin typeface="Arial" pitchFamily="34" charset="0"/>
              <a:cs typeface="Arial" pitchFamily="34" charset="0"/>
            </a:endParaRPr>
          </a:p>
          <a:p>
            <a:endParaRPr lang="en-IN"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IN" dirty="0"/>
          </a:p>
        </p:txBody>
      </p:sp>
      <p:sp>
        <p:nvSpPr>
          <p:cNvPr id="3" name="Content Placeholder 2"/>
          <p:cNvSpPr>
            <a:spLocks noGrp="1"/>
          </p:cNvSpPr>
          <p:nvPr>
            <p:ph idx="1"/>
          </p:nvPr>
        </p:nvSpPr>
        <p:spPr>
          <a:xfrm>
            <a:off x="457200" y="685800"/>
            <a:ext cx="8229600" cy="6172201"/>
          </a:xfrm>
        </p:spPr>
        <p:txBody>
          <a:bodyPr>
            <a:normAutofit lnSpcReduction="10000"/>
          </a:bodyPr>
          <a:lstStyle/>
          <a:p>
            <a:endParaRPr lang="en-US" sz="2000" dirty="0" smtClean="0"/>
          </a:p>
          <a:p>
            <a:r>
              <a:rPr lang="en-US" sz="2000" dirty="0" smtClean="0"/>
              <a:t>: Clearance from buildings of high and extra high voltage lines at the points of maximum sag  .</a:t>
            </a:r>
            <a:endParaRPr lang="en-IN" sz="2000" dirty="0" smtClean="0"/>
          </a:p>
          <a:p>
            <a:r>
              <a:rPr lang="en-US" sz="2000" dirty="0" smtClean="0"/>
              <a:t>a) Vertical clearance:</a:t>
            </a:r>
          </a:p>
          <a:p>
            <a:r>
              <a:rPr lang="en-US" sz="2000" dirty="0" smtClean="0"/>
              <a:t> for voltages not exceeding 650V                       2.5 </a:t>
            </a:r>
            <a:r>
              <a:rPr lang="en-US" sz="2000" dirty="0" err="1" smtClean="0"/>
              <a:t>mts</a:t>
            </a:r>
            <a:endParaRPr lang="en-IN" sz="2000" dirty="0" smtClean="0"/>
          </a:p>
          <a:p>
            <a:r>
              <a:rPr lang="en-US" sz="2000" dirty="0" smtClean="0"/>
              <a:t>1) from 650 volts to including 33KV                3.7 meters.</a:t>
            </a:r>
            <a:endParaRPr lang="en-IN" sz="2000" dirty="0" smtClean="0"/>
          </a:p>
          <a:p>
            <a:r>
              <a:rPr lang="en-US" sz="2000" dirty="0" smtClean="0"/>
              <a:t>2) Extra high voltage 3.7meters plus 0.3m for every 33KV or part thereof.</a:t>
            </a:r>
            <a:endParaRPr lang="en-IN" sz="2000" dirty="0" smtClean="0"/>
          </a:p>
          <a:p>
            <a:r>
              <a:rPr lang="en-US" sz="2000" dirty="0" smtClean="0"/>
              <a:t> b) Horizontal clearance:</a:t>
            </a:r>
            <a:endParaRPr lang="en-IN" sz="2000" dirty="0" smtClean="0"/>
          </a:p>
          <a:p>
            <a:r>
              <a:rPr lang="en-US" sz="2000" dirty="0" smtClean="0"/>
              <a:t> 1) High voltage up to 11 KV               1.2 meters</a:t>
            </a:r>
            <a:endParaRPr lang="en-IN" sz="2000" dirty="0" smtClean="0"/>
          </a:p>
          <a:p>
            <a:r>
              <a:rPr lang="en-US" sz="2000" dirty="0" smtClean="0"/>
              <a:t>2) Voltage above 11 KV                     2.0 meters</a:t>
            </a:r>
            <a:endParaRPr lang="en-IN" sz="2000" dirty="0" smtClean="0"/>
          </a:p>
          <a:p>
            <a:r>
              <a:rPr lang="en-US" sz="2000" dirty="0" smtClean="0"/>
              <a:t> 3) Extra high voltage lines 2.0 meters plus 0.3meters for every 33KV or part thereof.</a:t>
            </a:r>
          </a:p>
          <a:p>
            <a:r>
              <a:rPr lang="en-US" sz="2000" dirty="0" smtClean="0"/>
              <a:t>Conductors placed with lesser clearance shall be insulated and attached o a bearer  wire, having a breaking strength not less than 350 </a:t>
            </a:r>
            <a:r>
              <a:rPr lang="en-US" sz="2000" dirty="0" err="1" smtClean="0"/>
              <a:t>kgs</a:t>
            </a:r>
            <a:r>
              <a:rPr lang="en-US" sz="2000" dirty="0" smtClean="0"/>
              <a:t>, at some intervals.</a:t>
            </a:r>
          </a:p>
          <a:p>
            <a:r>
              <a:rPr lang="en-US" sz="2000" dirty="0" smtClean="0"/>
              <a:t>The horizontal clearance shall be measured when the line is at a maximum deflection from the </a:t>
            </a:r>
            <a:r>
              <a:rPr lang="en-US" sz="2000" dirty="0" err="1" smtClean="0"/>
              <a:t>verticle</a:t>
            </a:r>
            <a:r>
              <a:rPr lang="en-US" sz="2000" dirty="0" smtClean="0"/>
              <a:t> due to wind. </a:t>
            </a:r>
            <a:endParaRPr lang="en-IN" sz="2000" dirty="0" smtClean="0"/>
          </a:p>
          <a:p>
            <a:r>
              <a:rPr lang="en-US" sz="2000" dirty="0" smtClean="0"/>
              <a:t> </a:t>
            </a:r>
            <a:endParaRPr lang="en-IN" sz="2000" dirty="0" smtClean="0"/>
          </a:p>
          <a:p>
            <a:endParaRPr lang="en-IN" sz="20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E24583B0-4B56-49B8-8308-D43392E45A84}"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a:t>
            </a:r>
            <a:endParaRPr lang="en-US" dirty="0"/>
          </a:p>
        </p:txBody>
      </p:sp>
      <p:sp>
        <p:nvSpPr>
          <p:cNvPr id="3" name="Content Placeholder 2"/>
          <p:cNvSpPr>
            <a:spLocks noGrp="1"/>
          </p:cNvSpPr>
          <p:nvPr>
            <p:ph idx="1"/>
          </p:nvPr>
        </p:nvSpPr>
        <p:spPr>
          <a:xfrm>
            <a:off x="457200" y="685800"/>
            <a:ext cx="8229600" cy="6172200"/>
          </a:xfrm>
        </p:spPr>
        <p:txBody>
          <a:bodyPr/>
          <a:lstStyle/>
          <a:p>
            <a:r>
              <a:rPr lang="en-US" sz="2400" dirty="0" err="1" smtClean="0"/>
              <a:t>Verticle</a:t>
            </a:r>
            <a:r>
              <a:rPr lang="en-US" sz="2400" dirty="0" smtClean="0"/>
              <a:t> clearance shall be measured at the maximum sag position.</a:t>
            </a:r>
          </a:p>
          <a:p>
            <a:r>
              <a:rPr lang="en-US" sz="2400" dirty="0" smtClean="0"/>
              <a:t>No blasting within 300mt from the boundary of a substation or  from a line of voltage </a:t>
            </a:r>
            <a:r>
              <a:rPr lang="en-US" sz="2400" dirty="0" err="1" smtClean="0"/>
              <a:t>exce</a:t>
            </a:r>
            <a:r>
              <a:rPr lang="en-US" sz="2400" dirty="0" smtClean="0"/>
              <a:t> </a:t>
            </a:r>
            <a:r>
              <a:rPr lang="en-US" sz="2400" dirty="0" err="1" smtClean="0"/>
              <a:t>eding</a:t>
            </a:r>
            <a:r>
              <a:rPr lang="en-US" sz="2400" dirty="0" smtClean="0"/>
              <a:t> 650V except with a  written permission</a:t>
            </a:r>
          </a:p>
          <a:p>
            <a:r>
              <a:rPr lang="en-US" sz="2400" dirty="0" smtClean="0"/>
              <a:t>No soil cutting with in 10 </a:t>
            </a:r>
            <a:r>
              <a:rPr lang="en-US" sz="2400" dirty="0" err="1" smtClean="0"/>
              <a:t>mts</a:t>
            </a:r>
            <a:r>
              <a:rPr lang="en-US" sz="2400" dirty="0" smtClean="0"/>
              <a:t>. From tower structure of lines of132kV and above except with a  written permission</a:t>
            </a:r>
          </a:p>
          <a:p>
            <a:r>
              <a:rPr lang="en-US" sz="2400" dirty="0" smtClean="0"/>
              <a:t> No brick kiln or polluting unit within 500mts. From 220 kV lines and above  </a:t>
            </a:r>
          </a:p>
          <a:p>
            <a:r>
              <a:rPr lang="en-US" sz="2400" dirty="0" smtClean="0"/>
              <a:t>The conductor of a telephone line erected on supports  also carrying  power line as </a:t>
            </a:r>
            <a:r>
              <a:rPr lang="en-US" sz="2400" dirty="0" err="1" smtClean="0"/>
              <a:t>well,shall</a:t>
            </a:r>
            <a:r>
              <a:rPr lang="en-US" sz="2400" dirty="0" smtClean="0"/>
              <a:t> have a breaking strength not less than 270kg                                                                                         </a:t>
            </a:r>
          </a:p>
          <a:p>
            <a:r>
              <a:rPr lang="en-US" sz="2400" dirty="0" smtClean="0"/>
              <a:t>Guarding for lines not exceeding 33kV cross a road or street</a:t>
            </a:r>
            <a:r>
              <a:rPr lang="en-US" dirty="0" smtClean="0"/>
              <a:t>  </a:t>
            </a:r>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791200"/>
          </a:xfrm>
        </p:spPr>
        <p:txBody>
          <a:bodyPr/>
          <a:lstStyle/>
          <a:p>
            <a:r>
              <a:rPr lang="en-US" sz="2400" dirty="0" smtClean="0"/>
              <a:t>Where an over head power line crosses another power line guarding shall be provided in between to prevent accidental contact. Preferable crossing at 90</a:t>
            </a:r>
            <a:r>
              <a:rPr lang="en-US" sz="2400" dirty="0" smtClean="0">
                <a:latin typeface="Calibri"/>
                <a:cs typeface="Calibri"/>
              </a:rPr>
              <a:t>ᵒ</a:t>
            </a:r>
          </a:p>
          <a:p>
            <a:r>
              <a:rPr lang="en-US" sz="2400" dirty="0" smtClean="0">
                <a:latin typeface="Calibri"/>
                <a:cs typeface="Calibri"/>
              </a:rPr>
              <a:t>Minimum clearance in meters between lines crossing</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27</a:t>
            </a:fld>
            <a:endParaRPr lang="en-US" dirty="0"/>
          </a:p>
        </p:txBody>
      </p:sp>
      <p:graphicFrame>
        <p:nvGraphicFramePr>
          <p:cNvPr id="5" name="Table 4"/>
          <p:cNvGraphicFramePr>
            <a:graphicFrameLocks noGrp="1"/>
          </p:cNvGraphicFramePr>
          <p:nvPr/>
        </p:nvGraphicFramePr>
        <p:xfrm>
          <a:off x="838200" y="2667000"/>
          <a:ext cx="7696199" cy="4307205"/>
        </p:xfrm>
        <a:graphic>
          <a:graphicData uri="http://schemas.openxmlformats.org/drawingml/2006/table">
            <a:tbl>
              <a:tblPr firstRow="1" bandRow="1">
                <a:tableStyleId>{5C22544A-7EE6-4342-B048-85BDC9FD1C3A}</a:tableStyleId>
              </a:tblPr>
              <a:tblGrid>
                <a:gridCol w="685800"/>
                <a:gridCol w="1513114"/>
                <a:gridCol w="1001486"/>
                <a:gridCol w="1197428"/>
                <a:gridCol w="1099457"/>
                <a:gridCol w="1099457"/>
                <a:gridCol w="1099457"/>
              </a:tblGrid>
              <a:tr h="52387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23875">
                <a:tc>
                  <a:txBody>
                    <a:bodyPr/>
                    <a:lstStyle/>
                    <a:p>
                      <a:r>
                        <a:rPr lang="en-US" dirty="0" err="1" smtClean="0"/>
                        <a:t>S.No</a:t>
                      </a:r>
                      <a:endParaRPr lang="en-US" dirty="0"/>
                    </a:p>
                  </a:txBody>
                  <a:tcPr/>
                </a:tc>
                <a:tc>
                  <a:txBody>
                    <a:bodyPr/>
                    <a:lstStyle/>
                    <a:p>
                      <a:r>
                        <a:rPr lang="en-US" dirty="0" err="1" smtClean="0"/>
                        <a:t>Nominall</a:t>
                      </a:r>
                      <a:r>
                        <a:rPr lang="en-US" dirty="0" smtClean="0"/>
                        <a:t> volt.</a:t>
                      </a:r>
                      <a:endParaRPr lang="en-US" dirty="0"/>
                    </a:p>
                  </a:txBody>
                  <a:tcPr/>
                </a:tc>
                <a:tc>
                  <a:txBody>
                    <a:bodyPr/>
                    <a:lstStyle/>
                    <a:p>
                      <a:r>
                        <a:rPr lang="en-US" dirty="0" smtClean="0"/>
                        <a:t>11-66 </a:t>
                      </a:r>
                      <a:r>
                        <a:rPr lang="en-US" dirty="0" err="1" smtClean="0"/>
                        <a:t>Kv</a:t>
                      </a:r>
                      <a:endParaRPr lang="en-US" dirty="0"/>
                    </a:p>
                  </a:txBody>
                  <a:tcPr/>
                </a:tc>
                <a:tc>
                  <a:txBody>
                    <a:bodyPr/>
                    <a:lstStyle/>
                    <a:p>
                      <a:r>
                        <a:rPr lang="en-US" dirty="0" smtClean="0"/>
                        <a:t>110-132kV</a:t>
                      </a:r>
                      <a:endParaRPr lang="en-US" dirty="0"/>
                    </a:p>
                  </a:txBody>
                  <a:tcPr/>
                </a:tc>
                <a:tc>
                  <a:txBody>
                    <a:bodyPr/>
                    <a:lstStyle/>
                    <a:p>
                      <a:r>
                        <a:rPr lang="en-US" dirty="0" smtClean="0"/>
                        <a:t>220kV</a:t>
                      </a:r>
                      <a:endParaRPr lang="en-US" dirty="0"/>
                    </a:p>
                  </a:txBody>
                  <a:tcPr/>
                </a:tc>
                <a:tc>
                  <a:txBody>
                    <a:bodyPr/>
                    <a:lstStyle/>
                    <a:p>
                      <a:r>
                        <a:rPr lang="en-US" dirty="0" smtClean="0"/>
                        <a:t> 400kV</a:t>
                      </a:r>
                      <a:endParaRPr lang="en-US" dirty="0"/>
                    </a:p>
                  </a:txBody>
                  <a:tcPr/>
                </a:tc>
                <a:tc>
                  <a:txBody>
                    <a:bodyPr/>
                    <a:lstStyle/>
                    <a:p>
                      <a:r>
                        <a:rPr lang="en-US" dirty="0" smtClean="0"/>
                        <a:t>800kV</a:t>
                      </a:r>
                      <a:endParaRPr lang="en-US" dirty="0"/>
                    </a:p>
                  </a:txBody>
                  <a:tcPr/>
                </a:tc>
              </a:tr>
              <a:tr h="523875">
                <a:tc>
                  <a:txBody>
                    <a:bodyPr/>
                    <a:lstStyle/>
                    <a:p>
                      <a:r>
                        <a:rPr lang="en-US" dirty="0" smtClean="0"/>
                        <a:t>1</a:t>
                      </a:r>
                      <a:endParaRPr lang="en-US" dirty="0"/>
                    </a:p>
                  </a:txBody>
                  <a:tcPr/>
                </a:tc>
                <a:tc>
                  <a:txBody>
                    <a:bodyPr/>
                    <a:lstStyle/>
                    <a:p>
                      <a:r>
                        <a:rPr lang="en-US" dirty="0" smtClean="0"/>
                        <a:t>Low-medium</a:t>
                      </a:r>
                      <a:endParaRPr lang="en-US" dirty="0"/>
                    </a:p>
                  </a:txBody>
                  <a:tcPr/>
                </a:tc>
                <a:tc>
                  <a:txBody>
                    <a:bodyPr/>
                    <a:lstStyle/>
                    <a:p>
                      <a:r>
                        <a:rPr lang="en-US" dirty="0" smtClean="0"/>
                        <a:t>2.44</a:t>
                      </a:r>
                      <a:endParaRPr lang="en-US" dirty="0"/>
                    </a:p>
                  </a:txBody>
                  <a:tcPr/>
                </a:tc>
                <a:tc>
                  <a:txBody>
                    <a:bodyPr/>
                    <a:lstStyle/>
                    <a:p>
                      <a:r>
                        <a:rPr lang="en-US" dirty="0" smtClean="0"/>
                        <a:t>3.05</a:t>
                      </a:r>
                      <a:endParaRPr lang="en-US" dirty="0"/>
                    </a:p>
                  </a:txBody>
                  <a:tcPr/>
                </a:tc>
                <a:tc>
                  <a:txBody>
                    <a:bodyPr/>
                    <a:lstStyle/>
                    <a:p>
                      <a:r>
                        <a:rPr lang="en-US" dirty="0" smtClean="0"/>
                        <a:t>4.58</a:t>
                      </a:r>
                      <a:endParaRPr lang="en-US" dirty="0"/>
                    </a:p>
                  </a:txBody>
                  <a:tcPr/>
                </a:tc>
                <a:tc>
                  <a:txBody>
                    <a:bodyPr/>
                    <a:lstStyle/>
                    <a:p>
                      <a:r>
                        <a:rPr lang="en-US" dirty="0" smtClean="0"/>
                        <a:t>5.49</a:t>
                      </a:r>
                      <a:endParaRPr lang="en-US" dirty="0"/>
                    </a:p>
                  </a:txBody>
                  <a:tcPr/>
                </a:tc>
                <a:tc>
                  <a:txBody>
                    <a:bodyPr/>
                    <a:lstStyle/>
                    <a:p>
                      <a:r>
                        <a:rPr lang="en-US" dirty="0" smtClean="0"/>
                        <a:t>7.94</a:t>
                      </a:r>
                      <a:endParaRPr lang="en-US" dirty="0"/>
                    </a:p>
                  </a:txBody>
                  <a:tcPr/>
                </a:tc>
              </a:tr>
              <a:tr h="523875">
                <a:tc>
                  <a:txBody>
                    <a:bodyPr/>
                    <a:lstStyle/>
                    <a:p>
                      <a:r>
                        <a:rPr lang="en-US" dirty="0" smtClean="0"/>
                        <a:t>2</a:t>
                      </a:r>
                      <a:endParaRPr lang="en-US" dirty="0"/>
                    </a:p>
                  </a:txBody>
                  <a:tcPr/>
                </a:tc>
                <a:tc>
                  <a:txBody>
                    <a:bodyPr/>
                    <a:lstStyle/>
                    <a:p>
                      <a:r>
                        <a:rPr lang="en-US" dirty="0" smtClean="0"/>
                        <a:t>11-66kV</a:t>
                      </a:r>
                      <a:endParaRPr lang="en-US" dirty="0"/>
                    </a:p>
                  </a:txBody>
                  <a:tcPr/>
                </a:tc>
                <a:tc>
                  <a:txBody>
                    <a:bodyPr/>
                    <a:lstStyle/>
                    <a:p>
                      <a:r>
                        <a:rPr lang="en-US" dirty="0" smtClean="0"/>
                        <a:t>2.44</a:t>
                      </a:r>
                      <a:endParaRPr lang="en-US" dirty="0"/>
                    </a:p>
                  </a:txBody>
                  <a:tcPr/>
                </a:tc>
                <a:tc>
                  <a:txBody>
                    <a:bodyPr/>
                    <a:lstStyle/>
                    <a:p>
                      <a:r>
                        <a:rPr lang="en-US" dirty="0" smtClean="0"/>
                        <a:t>3.05</a:t>
                      </a:r>
                      <a:endParaRPr lang="en-US" dirty="0"/>
                    </a:p>
                  </a:txBody>
                  <a:tcPr/>
                </a:tc>
                <a:tc>
                  <a:txBody>
                    <a:bodyPr/>
                    <a:lstStyle/>
                    <a:p>
                      <a:r>
                        <a:rPr lang="en-US" dirty="0" smtClean="0"/>
                        <a:t>4.58</a:t>
                      </a:r>
                      <a:endParaRPr lang="en-US" dirty="0"/>
                    </a:p>
                  </a:txBody>
                  <a:tcPr/>
                </a:tc>
                <a:tc>
                  <a:txBody>
                    <a:bodyPr/>
                    <a:lstStyle/>
                    <a:p>
                      <a:r>
                        <a:rPr lang="en-US" dirty="0" smtClean="0"/>
                        <a:t>5.49</a:t>
                      </a:r>
                      <a:endParaRPr lang="en-US" dirty="0"/>
                    </a:p>
                  </a:txBody>
                  <a:tcPr/>
                </a:tc>
                <a:tc>
                  <a:txBody>
                    <a:bodyPr/>
                    <a:lstStyle/>
                    <a:p>
                      <a:r>
                        <a:rPr lang="en-US" dirty="0" smtClean="0"/>
                        <a:t>7.94</a:t>
                      </a:r>
                      <a:endParaRPr lang="en-US" dirty="0"/>
                    </a:p>
                  </a:txBody>
                  <a:tcPr/>
                </a:tc>
              </a:tr>
              <a:tr h="523875">
                <a:tc>
                  <a:txBody>
                    <a:bodyPr/>
                    <a:lstStyle/>
                    <a:p>
                      <a:r>
                        <a:rPr lang="en-US" dirty="0" smtClean="0"/>
                        <a:t>3</a:t>
                      </a:r>
                      <a:endParaRPr lang="en-US" dirty="0"/>
                    </a:p>
                  </a:txBody>
                  <a:tcPr/>
                </a:tc>
                <a:tc>
                  <a:txBody>
                    <a:bodyPr/>
                    <a:lstStyle/>
                    <a:p>
                      <a:r>
                        <a:rPr lang="en-US" dirty="0" smtClean="0"/>
                        <a:t>110-132 kV</a:t>
                      </a:r>
                      <a:endParaRPr lang="en-US" dirty="0"/>
                    </a:p>
                  </a:txBody>
                  <a:tcPr/>
                </a:tc>
                <a:tc>
                  <a:txBody>
                    <a:bodyPr/>
                    <a:lstStyle/>
                    <a:p>
                      <a:r>
                        <a:rPr lang="en-US" dirty="0" smtClean="0"/>
                        <a:t>3.05</a:t>
                      </a:r>
                      <a:endParaRPr lang="en-US" dirty="0"/>
                    </a:p>
                  </a:txBody>
                  <a:tcPr/>
                </a:tc>
                <a:tc>
                  <a:txBody>
                    <a:bodyPr/>
                    <a:lstStyle/>
                    <a:p>
                      <a:r>
                        <a:rPr lang="en-US" dirty="0" smtClean="0"/>
                        <a:t>3.05</a:t>
                      </a:r>
                      <a:endParaRPr lang="en-US" dirty="0"/>
                    </a:p>
                  </a:txBody>
                  <a:tcPr/>
                </a:tc>
                <a:tc>
                  <a:txBody>
                    <a:bodyPr/>
                    <a:lstStyle/>
                    <a:p>
                      <a:r>
                        <a:rPr lang="en-US" dirty="0" smtClean="0"/>
                        <a:t>4.58</a:t>
                      </a:r>
                      <a:endParaRPr lang="en-US" dirty="0"/>
                    </a:p>
                  </a:txBody>
                  <a:tcPr/>
                </a:tc>
                <a:tc>
                  <a:txBody>
                    <a:bodyPr/>
                    <a:lstStyle/>
                    <a:p>
                      <a:r>
                        <a:rPr lang="en-US" dirty="0" smtClean="0"/>
                        <a:t>5.49</a:t>
                      </a:r>
                      <a:endParaRPr lang="en-US" dirty="0"/>
                    </a:p>
                  </a:txBody>
                  <a:tcPr/>
                </a:tc>
                <a:tc>
                  <a:txBody>
                    <a:bodyPr/>
                    <a:lstStyle/>
                    <a:p>
                      <a:r>
                        <a:rPr lang="en-US" dirty="0" smtClean="0"/>
                        <a:t>7.94</a:t>
                      </a:r>
                      <a:endParaRPr lang="en-US" dirty="0"/>
                    </a:p>
                  </a:txBody>
                  <a:tcPr/>
                </a:tc>
              </a:tr>
              <a:tr h="523875">
                <a:tc>
                  <a:txBody>
                    <a:bodyPr/>
                    <a:lstStyle/>
                    <a:p>
                      <a:r>
                        <a:rPr lang="en-US" dirty="0" smtClean="0"/>
                        <a:t>4</a:t>
                      </a:r>
                      <a:endParaRPr lang="en-US" dirty="0"/>
                    </a:p>
                  </a:txBody>
                  <a:tcPr/>
                </a:tc>
                <a:tc>
                  <a:txBody>
                    <a:bodyPr/>
                    <a:lstStyle/>
                    <a:p>
                      <a:r>
                        <a:rPr lang="en-US" dirty="0" smtClean="0"/>
                        <a:t>220kV</a:t>
                      </a:r>
                      <a:endParaRPr lang="en-US" dirty="0"/>
                    </a:p>
                  </a:txBody>
                  <a:tcPr/>
                </a:tc>
                <a:tc>
                  <a:txBody>
                    <a:bodyPr/>
                    <a:lstStyle/>
                    <a:p>
                      <a:r>
                        <a:rPr lang="en-US" dirty="0" smtClean="0"/>
                        <a:t>4.58</a:t>
                      </a:r>
                      <a:endParaRPr lang="en-US" dirty="0"/>
                    </a:p>
                  </a:txBody>
                  <a:tcPr/>
                </a:tc>
                <a:tc>
                  <a:txBody>
                    <a:bodyPr/>
                    <a:lstStyle/>
                    <a:p>
                      <a:r>
                        <a:rPr lang="en-US" dirty="0" smtClean="0"/>
                        <a:t>4.58</a:t>
                      </a:r>
                      <a:endParaRPr lang="en-US" dirty="0"/>
                    </a:p>
                  </a:txBody>
                  <a:tcPr/>
                </a:tc>
                <a:tc>
                  <a:txBody>
                    <a:bodyPr/>
                    <a:lstStyle/>
                    <a:p>
                      <a:r>
                        <a:rPr lang="en-US" dirty="0" smtClean="0"/>
                        <a:t>4.58</a:t>
                      </a:r>
                      <a:endParaRPr lang="en-US" dirty="0"/>
                    </a:p>
                  </a:txBody>
                  <a:tcPr/>
                </a:tc>
                <a:tc>
                  <a:txBody>
                    <a:bodyPr/>
                    <a:lstStyle/>
                    <a:p>
                      <a:r>
                        <a:rPr lang="en-US" dirty="0" smtClean="0"/>
                        <a:t>5.49</a:t>
                      </a:r>
                      <a:endParaRPr lang="en-US" dirty="0"/>
                    </a:p>
                  </a:txBody>
                  <a:tcPr/>
                </a:tc>
                <a:tc>
                  <a:txBody>
                    <a:bodyPr/>
                    <a:lstStyle/>
                    <a:p>
                      <a:r>
                        <a:rPr lang="en-US" dirty="0" smtClean="0"/>
                        <a:t>7.94</a:t>
                      </a:r>
                      <a:endParaRPr lang="en-US" dirty="0"/>
                    </a:p>
                  </a:txBody>
                  <a:tcPr/>
                </a:tc>
              </a:tr>
              <a:tr h="523875">
                <a:tc>
                  <a:txBody>
                    <a:bodyPr/>
                    <a:lstStyle/>
                    <a:p>
                      <a:r>
                        <a:rPr lang="en-US" dirty="0" smtClean="0"/>
                        <a:t>5</a:t>
                      </a:r>
                      <a:endParaRPr lang="en-US" dirty="0"/>
                    </a:p>
                  </a:txBody>
                  <a:tcPr/>
                </a:tc>
                <a:tc>
                  <a:txBody>
                    <a:bodyPr/>
                    <a:lstStyle/>
                    <a:p>
                      <a:r>
                        <a:rPr lang="en-US" dirty="0" smtClean="0"/>
                        <a:t>400kV</a:t>
                      </a:r>
                      <a:endParaRPr lang="en-US" dirty="0"/>
                    </a:p>
                  </a:txBody>
                  <a:tcPr/>
                </a:tc>
                <a:tc>
                  <a:txBody>
                    <a:bodyPr/>
                    <a:lstStyle/>
                    <a:p>
                      <a:r>
                        <a:rPr lang="en-US" dirty="0" smtClean="0"/>
                        <a:t>5.49</a:t>
                      </a:r>
                      <a:endParaRPr lang="en-US" dirty="0"/>
                    </a:p>
                  </a:txBody>
                  <a:tcPr/>
                </a:tc>
                <a:tc>
                  <a:txBody>
                    <a:bodyPr/>
                    <a:lstStyle/>
                    <a:p>
                      <a:r>
                        <a:rPr lang="en-US" dirty="0" smtClean="0"/>
                        <a:t>5.49</a:t>
                      </a:r>
                      <a:endParaRPr lang="en-US" dirty="0"/>
                    </a:p>
                  </a:txBody>
                  <a:tcPr/>
                </a:tc>
                <a:tc>
                  <a:txBody>
                    <a:bodyPr/>
                    <a:lstStyle/>
                    <a:p>
                      <a:r>
                        <a:rPr lang="en-US" dirty="0" smtClean="0"/>
                        <a:t>5.49</a:t>
                      </a:r>
                      <a:endParaRPr lang="en-US" dirty="0"/>
                    </a:p>
                  </a:txBody>
                  <a:tcPr/>
                </a:tc>
                <a:tc>
                  <a:txBody>
                    <a:bodyPr/>
                    <a:lstStyle/>
                    <a:p>
                      <a:r>
                        <a:rPr lang="en-US" dirty="0" smtClean="0"/>
                        <a:t>5.49</a:t>
                      </a:r>
                      <a:endParaRPr lang="en-US" dirty="0"/>
                    </a:p>
                  </a:txBody>
                  <a:tcPr/>
                </a:tc>
                <a:tc>
                  <a:txBody>
                    <a:bodyPr/>
                    <a:lstStyle/>
                    <a:p>
                      <a:r>
                        <a:rPr lang="en-US" dirty="0" smtClean="0"/>
                        <a:t>7.94</a:t>
                      </a:r>
                      <a:endParaRPr lang="en-US" dirty="0"/>
                    </a:p>
                  </a:txBody>
                  <a:tcPr/>
                </a:tc>
              </a:tr>
              <a:tr h="523875">
                <a:tc>
                  <a:txBody>
                    <a:bodyPr/>
                    <a:lstStyle/>
                    <a:p>
                      <a:r>
                        <a:rPr lang="en-US" dirty="0" smtClean="0"/>
                        <a:t>6</a:t>
                      </a:r>
                      <a:endParaRPr lang="en-US" dirty="0"/>
                    </a:p>
                  </a:txBody>
                  <a:tcPr/>
                </a:tc>
                <a:tc>
                  <a:txBody>
                    <a:bodyPr/>
                    <a:lstStyle/>
                    <a:p>
                      <a:r>
                        <a:rPr lang="en-US" dirty="0" smtClean="0"/>
                        <a:t>800kV</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943600"/>
          </a:xfrm>
        </p:spPr>
        <p:txBody>
          <a:bodyPr/>
          <a:lstStyle/>
          <a:p>
            <a:r>
              <a:rPr lang="en-US" sz="2400" dirty="0" smtClean="0"/>
              <a:t>Minimum clearance to be maintained from the </a:t>
            </a:r>
            <a:r>
              <a:rPr lang="en-US" sz="2400" dirty="0" err="1" smtClean="0"/>
              <a:t>bareconductor</a:t>
            </a:r>
            <a:r>
              <a:rPr lang="en-US" sz="2400" dirty="0" smtClean="0"/>
              <a:t> or live equipment in an Out door SS</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28</a:t>
            </a:fld>
            <a:endParaRPr lang="en-US" dirty="0"/>
          </a:p>
        </p:txBody>
      </p:sp>
      <p:graphicFrame>
        <p:nvGraphicFramePr>
          <p:cNvPr id="5" name="Table 4"/>
          <p:cNvGraphicFramePr>
            <a:graphicFrameLocks noGrp="1"/>
          </p:cNvGraphicFramePr>
          <p:nvPr/>
        </p:nvGraphicFramePr>
        <p:xfrm>
          <a:off x="762000" y="2057400"/>
          <a:ext cx="7543800" cy="4366260"/>
        </p:xfrm>
        <a:graphic>
          <a:graphicData uri="http://schemas.openxmlformats.org/drawingml/2006/table">
            <a:tbl>
              <a:tblPr firstRow="1" bandRow="1">
                <a:tableStyleId>{5C22544A-7EE6-4342-B048-85BDC9FD1C3A}</a:tableStyleId>
              </a:tblPr>
              <a:tblGrid>
                <a:gridCol w="762000"/>
                <a:gridCol w="2286000"/>
                <a:gridCol w="2286000"/>
                <a:gridCol w="2209800"/>
              </a:tblGrid>
              <a:tr h="51435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514350">
                <a:tc>
                  <a:txBody>
                    <a:bodyPr/>
                    <a:lstStyle/>
                    <a:p>
                      <a:r>
                        <a:rPr lang="en-US" dirty="0" smtClean="0"/>
                        <a:t>S&gt;No</a:t>
                      </a:r>
                      <a:endParaRPr lang="en-US" dirty="0"/>
                    </a:p>
                  </a:txBody>
                  <a:tcPr/>
                </a:tc>
                <a:tc>
                  <a:txBody>
                    <a:bodyPr/>
                    <a:lstStyle/>
                    <a:p>
                      <a:r>
                        <a:rPr lang="en-US" dirty="0" smtClean="0"/>
                        <a:t>Voltage class in kV</a:t>
                      </a:r>
                    </a:p>
                    <a:p>
                      <a:r>
                        <a:rPr lang="en-US" dirty="0" smtClean="0"/>
                        <a:t>(not exceeding)</a:t>
                      </a:r>
                      <a:endParaRPr lang="en-US" dirty="0"/>
                    </a:p>
                  </a:txBody>
                  <a:tcPr/>
                </a:tc>
                <a:tc>
                  <a:txBody>
                    <a:bodyPr/>
                    <a:lstStyle/>
                    <a:p>
                      <a:r>
                        <a:rPr lang="en-US" dirty="0" smtClean="0"/>
                        <a:t>Ground  clearance</a:t>
                      </a:r>
                    </a:p>
                    <a:p>
                      <a:r>
                        <a:rPr lang="en-US" dirty="0" smtClean="0"/>
                        <a:t>(meters)</a:t>
                      </a:r>
                      <a:endParaRPr lang="en-US" dirty="0"/>
                    </a:p>
                  </a:txBody>
                  <a:tcPr/>
                </a:tc>
                <a:tc>
                  <a:txBody>
                    <a:bodyPr/>
                    <a:lstStyle/>
                    <a:p>
                      <a:r>
                        <a:rPr lang="en-US" dirty="0" smtClean="0"/>
                        <a:t>sectional  clearance</a:t>
                      </a:r>
                    </a:p>
                    <a:p>
                      <a:r>
                        <a:rPr lang="en-US" dirty="0" smtClean="0"/>
                        <a:t>(meters)</a:t>
                      </a:r>
                      <a:endParaRPr lang="en-US" dirty="0"/>
                    </a:p>
                  </a:txBody>
                  <a:tcPr/>
                </a:tc>
              </a:tr>
              <a:tr h="514350">
                <a:tc>
                  <a:txBody>
                    <a:bodyPr/>
                    <a:lstStyle/>
                    <a:p>
                      <a:r>
                        <a:rPr lang="en-US" dirty="0" smtClean="0"/>
                        <a:t>1</a:t>
                      </a:r>
                      <a:endParaRPr lang="en-US" dirty="0"/>
                    </a:p>
                  </a:txBody>
                  <a:tcPr/>
                </a:tc>
                <a:tc>
                  <a:txBody>
                    <a:bodyPr/>
                    <a:lstStyle/>
                    <a:p>
                      <a:pPr algn="ctr"/>
                      <a:r>
                        <a:rPr lang="en-US" dirty="0" smtClean="0"/>
                        <a:t>          11</a:t>
                      </a:r>
                      <a:endParaRPr lang="en-US" dirty="0"/>
                    </a:p>
                  </a:txBody>
                  <a:tcPr/>
                </a:tc>
                <a:tc>
                  <a:txBody>
                    <a:bodyPr/>
                    <a:lstStyle/>
                    <a:p>
                      <a:pPr algn="ctr"/>
                      <a:r>
                        <a:rPr lang="en-US" dirty="0" smtClean="0"/>
                        <a:t>2.75</a:t>
                      </a:r>
                      <a:endParaRPr lang="en-US" dirty="0"/>
                    </a:p>
                  </a:txBody>
                  <a:tcPr/>
                </a:tc>
                <a:tc>
                  <a:txBody>
                    <a:bodyPr/>
                    <a:lstStyle/>
                    <a:p>
                      <a:r>
                        <a:rPr lang="en-US" dirty="0" smtClean="0"/>
                        <a:t>            2.6</a:t>
                      </a:r>
                      <a:endParaRPr lang="en-US" dirty="0"/>
                    </a:p>
                  </a:txBody>
                  <a:tcPr/>
                </a:tc>
              </a:tr>
              <a:tr h="514350">
                <a:tc>
                  <a:txBody>
                    <a:bodyPr/>
                    <a:lstStyle/>
                    <a:p>
                      <a:r>
                        <a:rPr lang="en-US" dirty="0" smtClean="0"/>
                        <a:t>2</a:t>
                      </a:r>
                      <a:endParaRPr lang="en-US" dirty="0"/>
                    </a:p>
                  </a:txBody>
                  <a:tcPr/>
                </a:tc>
                <a:tc>
                  <a:txBody>
                    <a:bodyPr/>
                    <a:lstStyle/>
                    <a:p>
                      <a:r>
                        <a:rPr lang="en-US" dirty="0" smtClean="0"/>
                        <a:t>                       33</a:t>
                      </a:r>
                      <a:endParaRPr lang="en-US" dirty="0"/>
                    </a:p>
                  </a:txBody>
                  <a:tcPr/>
                </a:tc>
                <a:tc>
                  <a:txBody>
                    <a:bodyPr/>
                    <a:lstStyle/>
                    <a:p>
                      <a:pPr algn="ctr"/>
                      <a:r>
                        <a:rPr lang="en-US" dirty="0" smtClean="0"/>
                        <a:t>               3.7</a:t>
                      </a:r>
                      <a:endParaRPr lang="en-US" dirty="0"/>
                    </a:p>
                  </a:txBody>
                  <a:tcPr/>
                </a:tc>
                <a:tc>
                  <a:txBody>
                    <a:bodyPr/>
                    <a:lstStyle/>
                    <a:p>
                      <a:r>
                        <a:rPr lang="en-US" dirty="0" smtClean="0"/>
                        <a:t>            2.8</a:t>
                      </a:r>
                      <a:endParaRPr lang="en-US" dirty="0"/>
                    </a:p>
                  </a:txBody>
                  <a:tcPr/>
                </a:tc>
              </a:tr>
              <a:tr h="514350">
                <a:tc>
                  <a:txBody>
                    <a:bodyPr/>
                    <a:lstStyle/>
                    <a:p>
                      <a:r>
                        <a:rPr lang="en-US" dirty="0" smtClean="0"/>
                        <a:t>3</a:t>
                      </a:r>
                      <a:endParaRPr lang="en-US" dirty="0"/>
                    </a:p>
                  </a:txBody>
                  <a:tcPr/>
                </a:tc>
                <a:tc>
                  <a:txBody>
                    <a:bodyPr/>
                    <a:lstStyle/>
                    <a:p>
                      <a:r>
                        <a:rPr lang="en-US" dirty="0" smtClean="0"/>
                        <a:t>                       66</a:t>
                      </a:r>
                      <a:endParaRPr lang="en-US" dirty="0"/>
                    </a:p>
                  </a:txBody>
                  <a:tcPr/>
                </a:tc>
                <a:tc>
                  <a:txBody>
                    <a:bodyPr/>
                    <a:lstStyle/>
                    <a:p>
                      <a:pPr algn="ctr"/>
                      <a:r>
                        <a:rPr lang="en-US" dirty="0" smtClean="0"/>
                        <a:t>                4.0</a:t>
                      </a:r>
                      <a:endParaRPr lang="en-US" dirty="0"/>
                    </a:p>
                  </a:txBody>
                  <a:tcPr/>
                </a:tc>
                <a:tc>
                  <a:txBody>
                    <a:bodyPr/>
                    <a:lstStyle/>
                    <a:p>
                      <a:pPr algn="ctr"/>
                      <a:r>
                        <a:rPr lang="en-US" dirty="0" smtClean="0"/>
                        <a:t>3.0</a:t>
                      </a:r>
                      <a:endParaRPr lang="en-US" dirty="0"/>
                    </a:p>
                  </a:txBody>
                  <a:tcPr/>
                </a:tc>
              </a:tr>
              <a:tr h="514350">
                <a:tc>
                  <a:txBody>
                    <a:bodyPr/>
                    <a:lstStyle/>
                    <a:p>
                      <a:r>
                        <a:rPr lang="en-US" dirty="0" smtClean="0"/>
                        <a:t>4</a:t>
                      </a:r>
                      <a:endParaRPr lang="en-US" dirty="0"/>
                    </a:p>
                  </a:txBody>
                  <a:tcPr/>
                </a:tc>
                <a:tc>
                  <a:txBody>
                    <a:bodyPr/>
                    <a:lstStyle/>
                    <a:p>
                      <a:r>
                        <a:rPr lang="en-US" dirty="0" smtClean="0"/>
                        <a:t>                     132</a:t>
                      </a:r>
                      <a:endParaRPr lang="en-US" dirty="0"/>
                    </a:p>
                  </a:txBody>
                  <a:tcPr/>
                </a:tc>
                <a:tc>
                  <a:txBody>
                    <a:bodyPr/>
                    <a:lstStyle/>
                    <a:p>
                      <a:pPr algn="ctr"/>
                      <a:r>
                        <a:rPr lang="en-US" dirty="0" smtClean="0"/>
                        <a:t>               4.6</a:t>
                      </a:r>
                      <a:endParaRPr lang="en-US" dirty="0"/>
                    </a:p>
                  </a:txBody>
                  <a:tcPr/>
                </a:tc>
                <a:tc>
                  <a:txBody>
                    <a:bodyPr/>
                    <a:lstStyle/>
                    <a:p>
                      <a:r>
                        <a:rPr lang="en-US" dirty="0" smtClean="0"/>
                        <a:t>              3.5</a:t>
                      </a:r>
                      <a:endParaRPr lang="en-US" dirty="0"/>
                    </a:p>
                  </a:txBody>
                  <a:tcPr/>
                </a:tc>
              </a:tr>
              <a:tr h="514350">
                <a:tc>
                  <a:txBody>
                    <a:bodyPr/>
                    <a:lstStyle/>
                    <a:p>
                      <a:r>
                        <a:rPr lang="en-US" dirty="0" smtClean="0"/>
                        <a:t>5</a:t>
                      </a:r>
                      <a:endParaRPr lang="en-US" dirty="0"/>
                    </a:p>
                  </a:txBody>
                  <a:tcPr/>
                </a:tc>
                <a:tc>
                  <a:txBody>
                    <a:bodyPr/>
                    <a:lstStyle/>
                    <a:p>
                      <a:r>
                        <a:rPr lang="en-US" dirty="0" smtClean="0"/>
                        <a:t>                     220</a:t>
                      </a:r>
                      <a:endParaRPr lang="en-US" dirty="0"/>
                    </a:p>
                  </a:txBody>
                  <a:tcPr/>
                </a:tc>
                <a:tc>
                  <a:txBody>
                    <a:bodyPr/>
                    <a:lstStyle/>
                    <a:p>
                      <a:pPr algn="ctr"/>
                      <a:r>
                        <a:rPr lang="en-US" dirty="0" smtClean="0"/>
                        <a:t>             5.5</a:t>
                      </a:r>
                      <a:endParaRPr lang="en-US" dirty="0"/>
                    </a:p>
                  </a:txBody>
                  <a:tcPr/>
                </a:tc>
                <a:tc>
                  <a:txBody>
                    <a:bodyPr/>
                    <a:lstStyle/>
                    <a:p>
                      <a:r>
                        <a:rPr lang="en-US" dirty="0" smtClean="0"/>
                        <a:t>              4.3</a:t>
                      </a:r>
                      <a:endParaRPr lang="en-US" dirty="0"/>
                    </a:p>
                  </a:txBody>
                  <a:tcPr/>
                </a:tc>
              </a:tr>
              <a:tr h="514350">
                <a:tc>
                  <a:txBody>
                    <a:bodyPr/>
                    <a:lstStyle/>
                    <a:p>
                      <a:r>
                        <a:rPr lang="en-US" dirty="0" smtClean="0"/>
                        <a:t>6</a:t>
                      </a:r>
                    </a:p>
                    <a:p>
                      <a:endParaRPr lang="en-US" dirty="0"/>
                    </a:p>
                  </a:txBody>
                  <a:tcPr/>
                </a:tc>
                <a:tc>
                  <a:txBody>
                    <a:bodyPr/>
                    <a:lstStyle/>
                    <a:p>
                      <a:r>
                        <a:rPr lang="en-US" dirty="0" smtClean="0"/>
                        <a:t>                     400</a:t>
                      </a:r>
                      <a:endParaRPr lang="en-US" dirty="0"/>
                    </a:p>
                  </a:txBody>
                  <a:tcPr/>
                </a:tc>
                <a:tc>
                  <a:txBody>
                    <a:bodyPr/>
                    <a:lstStyle/>
                    <a:p>
                      <a:pPr algn="ctr"/>
                      <a:r>
                        <a:rPr lang="en-US" dirty="0" smtClean="0"/>
                        <a:t>           8.0</a:t>
                      </a:r>
                      <a:endParaRPr lang="en-US" dirty="0"/>
                    </a:p>
                  </a:txBody>
                  <a:tcPr/>
                </a:tc>
                <a:tc>
                  <a:txBody>
                    <a:bodyPr/>
                    <a:lstStyle/>
                    <a:p>
                      <a:r>
                        <a:rPr lang="en-US" dirty="0" smtClean="0"/>
                        <a:t>               </a:t>
                      </a:r>
                    </a:p>
                    <a:p>
                      <a:r>
                        <a:rPr lang="en-US" dirty="0" smtClean="0"/>
                        <a:t>6,5</a:t>
                      </a:r>
                      <a:endParaRPr lang="en-US" dirty="0"/>
                    </a:p>
                  </a:txBody>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609600"/>
          </a:xfrm>
        </p:spPr>
        <p:txBody>
          <a:bodyPr>
            <a:normAutofit/>
          </a:bodyPr>
          <a:lstStyle/>
          <a:p>
            <a:r>
              <a:rPr lang="en-US" sz="2400" dirty="0" smtClean="0"/>
              <a:t>Clearances For high voltage Direct Current lines </a:t>
            </a:r>
            <a:endParaRPr lang="en-US" sz="2400" dirty="0"/>
          </a:p>
        </p:txBody>
      </p:sp>
      <p:sp>
        <p:nvSpPr>
          <p:cNvPr id="3" name="Content Placeholder 2"/>
          <p:cNvSpPr>
            <a:spLocks noGrp="1"/>
          </p:cNvSpPr>
          <p:nvPr>
            <p:ph idx="1"/>
          </p:nvPr>
        </p:nvSpPr>
        <p:spPr>
          <a:xfrm>
            <a:off x="304800" y="1371600"/>
            <a:ext cx="8686800" cy="4708525"/>
          </a:xfrm>
        </p:spPr>
        <p:txBody>
          <a:bodyPr>
            <a:normAutofit/>
          </a:bodyPr>
          <a:lstStyle/>
          <a:p>
            <a:r>
              <a:rPr lang="en-US" sz="2400" dirty="0" err="1" smtClean="0"/>
              <a:t>S.no</a:t>
            </a:r>
            <a:r>
              <a:rPr lang="en-US" sz="2400" dirty="0" smtClean="0"/>
              <a:t>	DC Voltage(KV)	Ground clearance(</a:t>
            </a:r>
            <a:r>
              <a:rPr lang="en-US" sz="2400" dirty="0" err="1" smtClean="0"/>
              <a:t>Mts</a:t>
            </a:r>
            <a:r>
              <a:rPr lang="en-US" sz="2400" dirty="0" smtClean="0"/>
              <a:t>)</a:t>
            </a:r>
          </a:p>
          <a:p>
            <a:r>
              <a:rPr lang="en-US" sz="2400" dirty="0" smtClean="0"/>
              <a:t>1.		100 KV		6.1</a:t>
            </a:r>
          </a:p>
          <a:p>
            <a:r>
              <a:rPr lang="en-US" sz="2400" dirty="0" smtClean="0"/>
              <a:t>2. 		200 KV		7.3</a:t>
            </a:r>
          </a:p>
          <a:p>
            <a:r>
              <a:rPr lang="en-US" sz="2400" dirty="0" smtClean="0"/>
              <a:t>3. 		300 KV		8.5 </a:t>
            </a:r>
          </a:p>
          <a:p>
            <a:r>
              <a:rPr lang="en-US" sz="2400" dirty="0" smtClean="0"/>
              <a:t>4. 		400 KV		9.4</a:t>
            </a:r>
          </a:p>
          <a:p>
            <a:r>
              <a:rPr lang="en-US" sz="2400" dirty="0" smtClean="0"/>
              <a:t>5. 		500 KV		10.6</a:t>
            </a:r>
          </a:p>
          <a:p>
            <a:r>
              <a:rPr lang="en-US" sz="2400" dirty="0" smtClean="0"/>
              <a:t>6. 		600 KV 		11.8</a:t>
            </a:r>
          </a:p>
          <a:p>
            <a:r>
              <a:rPr lang="en-US" sz="2400" dirty="0" smtClean="0"/>
              <a:t>7. 		800 KV 		13.9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24583B0-4B56-49B8-8308-D43392E45A84}" type="slidenum">
              <a:rPr lang="en-US" smtClean="0"/>
              <a:pPr/>
              <a:t>3</a:t>
            </a:fld>
            <a:endParaRPr lang="en-US" dirty="0"/>
          </a:p>
        </p:txBody>
      </p:sp>
      <p:pic>
        <p:nvPicPr>
          <p:cNvPr id="185346" name="Picture 2"/>
          <p:cNvPicPr>
            <a:picLocks noGrp="1" noChangeAspect="1" noChangeArrowheads="1"/>
          </p:cNvPicPr>
          <p:nvPr>
            <p:ph idx="1"/>
          </p:nvPr>
        </p:nvPicPr>
        <p:blipFill>
          <a:blip r:embed="rId2"/>
          <a:srcRect/>
          <a:stretch>
            <a:fillRect/>
          </a:stretch>
        </p:blipFill>
        <p:spPr bwMode="auto">
          <a:xfrm>
            <a:off x="304800" y="159544"/>
            <a:ext cx="8610600" cy="611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685800"/>
          </a:xfrm>
        </p:spPr>
        <p:txBody>
          <a:bodyPr>
            <a:noAutofit/>
          </a:bodyPr>
          <a:lstStyle/>
          <a:p>
            <a:r>
              <a:rPr lang="en-US" sz="2800" dirty="0" smtClean="0"/>
              <a:t>Vertical &amp; horizontal clearances for </a:t>
            </a:r>
            <a:r>
              <a:rPr lang="en-US" sz="2800" dirty="0" err="1" smtClean="0"/>
              <a:t>hvdc</a:t>
            </a:r>
            <a:r>
              <a:rPr lang="en-US" sz="2800" dirty="0" smtClean="0"/>
              <a:t> system</a:t>
            </a:r>
            <a:endParaRPr lang="en-US" sz="2800" dirty="0"/>
          </a:p>
        </p:txBody>
      </p:sp>
      <p:sp>
        <p:nvSpPr>
          <p:cNvPr id="3" name="Content Placeholder 2"/>
          <p:cNvSpPr>
            <a:spLocks noGrp="1"/>
          </p:cNvSpPr>
          <p:nvPr>
            <p:ph idx="1"/>
          </p:nvPr>
        </p:nvSpPr>
        <p:spPr>
          <a:xfrm>
            <a:off x="304800" y="1371600"/>
            <a:ext cx="8686800" cy="4708525"/>
          </a:xfrm>
        </p:spPr>
        <p:txBody>
          <a:bodyPr>
            <a:normAutofit/>
          </a:bodyPr>
          <a:lstStyle/>
          <a:p>
            <a:r>
              <a:rPr lang="en-US" sz="2400" dirty="0" err="1" smtClean="0"/>
              <a:t>S.no</a:t>
            </a:r>
            <a:r>
              <a:rPr lang="en-US" sz="2400" dirty="0" smtClean="0"/>
              <a:t>	D C  Voltage	Vertical </a:t>
            </a:r>
            <a:r>
              <a:rPr lang="en-US" sz="2400" dirty="0" err="1" smtClean="0"/>
              <a:t>cl</a:t>
            </a:r>
            <a:r>
              <a:rPr lang="en-US" sz="2400" dirty="0" smtClean="0"/>
              <a:t>(</a:t>
            </a:r>
            <a:r>
              <a:rPr lang="en-US" sz="2400" dirty="0" err="1" smtClean="0"/>
              <a:t>Mts</a:t>
            </a:r>
            <a:r>
              <a:rPr lang="en-US" sz="2400" dirty="0" smtClean="0"/>
              <a:t>)	Horizontal </a:t>
            </a:r>
            <a:r>
              <a:rPr lang="en-US" sz="2400" dirty="0" err="1" smtClean="0"/>
              <a:t>cl</a:t>
            </a:r>
            <a:r>
              <a:rPr lang="en-US" sz="2400" dirty="0" smtClean="0"/>
              <a:t>(M)</a:t>
            </a:r>
          </a:p>
          <a:p>
            <a:r>
              <a:rPr lang="en-US" sz="2400" dirty="0" smtClean="0"/>
              <a:t>1. 		100 KV	4.6			2.9</a:t>
            </a:r>
          </a:p>
          <a:p>
            <a:r>
              <a:rPr lang="en-US" sz="2400" dirty="0" smtClean="0"/>
              <a:t>2. 		200 KV	5.8			4.1</a:t>
            </a:r>
          </a:p>
          <a:p>
            <a:r>
              <a:rPr lang="en-US" sz="2400" dirty="0" smtClean="0"/>
              <a:t>3. 		300 KV	7.0			5.3</a:t>
            </a:r>
          </a:p>
          <a:p>
            <a:r>
              <a:rPr lang="en-US" sz="2400" dirty="0" smtClean="0"/>
              <a:t>4. 		400 KV	7.9			6.2</a:t>
            </a:r>
          </a:p>
          <a:p>
            <a:r>
              <a:rPr lang="en-US" sz="2400" dirty="0" smtClean="0"/>
              <a:t>5. 		500 KV	9.1			7.4</a:t>
            </a:r>
          </a:p>
          <a:p>
            <a:r>
              <a:rPr lang="en-US" sz="2400" dirty="0" smtClean="0"/>
              <a:t>6. 		600 KV	10.3			8.6</a:t>
            </a:r>
          </a:p>
          <a:p>
            <a:r>
              <a:rPr lang="en-US" sz="2400" dirty="0" smtClean="0"/>
              <a:t>7. 		800 KV 	12.4			10.7</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762000"/>
          </a:xfrm>
        </p:spPr>
        <p:txBody>
          <a:bodyPr>
            <a:noAutofit/>
          </a:bodyPr>
          <a:lstStyle/>
          <a:p>
            <a:r>
              <a:rPr lang="en-US" sz="2400" dirty="0" smtClean="0"/>
              <a:t>Minimum clearances in meters between AC&amp;DC crossing each other</a:t>
            </a:r>
            <a:endParaRPr lang="en-US" sz="2400" dirty="0"/>
          </a:p>
        </p:txBody>
      </p:sp>
      <p:graphicFrame>
        <p:nvGraphicFramePr>
          <p:cNvPr id="5" name="Content Placeholder 4"/>
          <p:cNvGraphicFramePr>
            <a:graphicFrameLocks noGrp="1"/>
          </p:cNvGraphicFramePr>
          <p:nvPr>
            <p:ph idx="1"/>
          </p:nvPr>
        </p:nvGraphicFramePr>
        <p:xfrm>
          <a:off x="304800" y="1554163"/>
          <a:ext cx="8686800" cy="5806440"/>
        </p:xfrm>
        <a:graphic>
          <a:graphicData uri="http://schemas.openxmlformats.org/drawingml/2006/table">
            <a:tbl>
              <a:tblPr firstRow="1" bandRow="1">
                <a:tableStyleId>{5C22544A-7EE6-4342-B048-85BDC9FD1C3A}</a:tableStyleId>
              </a:tblPr>
              <a:tblGrid>
                <a:gridCol w="1085850"/>
                <a:gridCol w="1085850"/>
                <a:gridCol w="1085850"/>
                <a:gridCol w="1085850"/>
                <a:gridCol w="1085850"/>
                <a:gridCol w="1085850"/>
                <a:gridCol w="1085850"/>
                <a:gridCol w="1085850"/>
              </a:tblGrid>
              <a:tr h="370840">
                <a:tc>
                  <a:txBody>
                    <a:bodyPr/>
                    <a:lstStyle/>
                    <a:p>
                      <a:r>
                        <a:rPr lang="en-US" dirty="0" err="1" smtClean="0"/>
                        <a:t>S.No</a:t>
                      </a:r>
                      <a:endParaRPr lang="en-US" dirty="0"/>
                    </a:p>
                  </a:txBody>
                  <a:tcPr/>
                </a:tc>
                <a:tc>
                  <a:txBody>
                    <a:bodyPr/>
                    <a:lstStyle/>
                    <a:p>
                      <a:r>
                        <a:rPr lang="en-US" dirty="0" smtClean="0"/>
                        <a:t>System  voltage AC/DC</a:t>
                      </a:r>
                      <a:endParaRPr lang="en-US" dirty="0"/>
                    </a:p>
                  </a:txBody>
                  <a:tcPr/>
                </a:tc>
                <a:tc>
                  <a:txBody>
                    <a:bodyPr/>
                    <a:lstStyle/>
                    <a:p>
                      <a:r>
                        <a:rPr lang="en-US" dirty="0" smtClean="0"/>
                        <a:t>100 KV DC</a:t>
                      </a:r>
                      <a:endParaRPr lang="en-US" dirty="0"/>
                    </a:p>
                  </a:txBody>
                  <a:tcPr/>
                </a:tc>
                <a:tc>
                  <a:txBody>
                    <a:bodyPr/>
                    <a:lstStyle/>
                    <a:p>
                      <a:r>
                        <a:rPr lang="en-US" dirty="0" smtClean="0"/>
                        <a:t>200 KV DC</a:t>
                      </a:r>
                      <a:endParaRPr lang="en-US" dirty="0"/>
                    </a:p>
                  </a:txBody>
                  <a:tcPr/>
                </a:tc>
                <a:tc>
                  <a:txBody>
                    <a:bodyPr/>
                    <a:lstStyle/>
                    <a:p>
                      <a:r>
                        <a:rPr lang="en-US" dirty="0" smtClean="0"/>
                        <a:t>300 KV DC </a:t>
                      </a:r>
                      <a:endParaRPr lang="en-US" dirty="0"/>
                    </a:p>
                  </a:txBody>
                  <a:tcPr/>
                </a:tc>
                <a:tc>
                  <a:txBody>
                    <a:bodyPr/>
                    <a:lstStyle/>
                    <a:p>
                      <a:r>
                        <a:rPr lang="en-US" dirty="0" smtClean="0"/>
                        <a:t>400 KV DC</a:t>
                      </a:r>
                      <a:endParaRPr lang="en-US" dirty="0"/>
                    </a:p>
                  </a:txBody>
                  <a:tcPr/>
                </a:tc>
                <a:tc>
                  <a:txBody>
                    <a:bodyPr/>
                    <a:lstStyle/>
                    <a:p>
                      <a:r>
                        <a:rPr lang="en-US" dirty="0" smtClean="0"/>
                        <a:t>500 KV DC </a:t>
                      </a:r>
                      <a:endParaRPr lang="en-US" dirty="0"/>
                    </a:p>
                  </a:txBody>
                  <a:tcPr/>
                </a:tc>
                <a:tc>
                  <a:txBody>
                    <a:bodyPr/>
                    <a:lstStyle/>
                    <a:p>
                      <a:r>
                        <a:rPr lang="en-US" dirty="0" smtClean="0"/>
                        <a:t>600 KV DC</a:t>
                      </a:r>
                      <a:endParaRPr lang="en-US" dirty="0"/>
                    </a:p>
                  </a:txBody>
                  <a:tcPr/>
                </a:tc>
              </a:tr>
              <a:tr h="370840">
                <a:tc>
                  <a:txBody>
                    <a:bodyPr/>
                    <a:lstStyle/>
                    <a:p>
                      <a:r>
                        <a:rPr lang="en-US" dirty="0" smtClean="0"/>
                        <a:t>1</a:t>
                      </a:r>
                      <a:endParaRPr lang="en-US" dirty="0"/>
                    </a:p>
                  </a:txBody>
                  <a:tcPr/>
                </a:tc>
                <a:tc>
                  <a:txBody>
                    <a:bodyPr/>
                    <a:lstStyle/>
                    <a:p>
                      <a:r>
                        <a:rPr lang="en-US" dirty="0" smtClean="0"/>
                        <a:t>Low &amp; Medium AC</a:t>
                      </a:r>
                      <a:endParaRPr lang="en-US" dirty="0"/>
                    </a:p>
                  </a:txBody>
                  <a:tcPr/>
                </a:tc>
                <a:tc>
                  <a:txBody>
                    <a:bodyPr/>
                    <a:lstStyle/>
                    <a:p>
                      <a:r>
                        <a:rPr lang="en-US" dirty="0" smtClean="0"/>
                        <a:t>3.05</a:t>
                      </a:r>
                      <a:endParaRPr lang="en-US" dirty="0"/>
                    </a:p>
                  </a:txBody>
                  <a:tcPr/>
                </a:tc>
                <a:tc>
                  <a:txBody>
                    <a:bodyPr/>
                    <a:lstStyle/>
                    <a:p>
                      <a:r>
                        <a:rPr lang="en-US" dirty="0" smtClean="0"/>
                        <a:t>4.71</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2</a:t>
                      </a:r>
                      <a:endParaRPr lang="en-US" dirty="0"/>
                    </a:p>
                  </a:txBody>
                  <a:tcPr/>
                </a:tc>
                <a:tc>
                  <a:txBody>
                    <a:bodyPr/>
                    <a:lstStyle/>
                    <a:p>
                      <a:r>
                        <a:rPr lang="en-US" dirty="0" smtClean="0"/>
                        <a:t>11-66 AC</a:t>
                      </a:r>
                      <a:endParaRPr lang="en-US" dirty="0"/>
                    </a:p>
                  </a:txBody>
                  <a:tcPr/>
                </a:tc>
                <a:tc>
                  <a:txBody>
                    <a:bodyPr/>
                    <a:lstStyle/>
                    <a:p>
                      <a:r>
                        <a:rPr lang="en-US" dirty="0" smtClean="0"/>
                        <a:t>3.05</a:t>
                      </a:r>
                      <a:endParaRPr lang="en-US" dirty="0"/>
                    </a:p>
                  </a:txBody>
                  <a:tcPr/>
                </a:tc>
                <a:tc>
                  <a:txBody>
                    <a:bodyPr/>
                    <a:lstStyle/>
                    <a:p>
                      <a:r>
                        <a:rPr lang="en-US" dirty="0" smtClean="0"/>
                        <a:t>4.71</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3</a:t>
                      </a:r>
                      <a:endParaRPr lang="en-US" dirty="0"/>
                    </a:p>
                  </a:txBody>
                  <a:tcPr/>
                </a:tc>
                <a:tc>
                  <a:txBody>
                    <a:bodyPr/>
                    <a:lstStyle/>
                    <a:p>
                      <a:r>
                        <a:rPr lang="en-US" dirty="0" smtClean="0"/>
                        <a:t>110-132 AC</a:t>
                      </a:r>
                      <a:endParaRPr lang="en-US" dirty="0"/>
                    </a:p>
                  </a:txBody>
                  <a:tcPr/>
                </a:tc>
                <a:tc>
                  <a:txBody>
                    <a:bodyPr/>
                    <a:lstStyle/>
                    <a:p>
                      <a:r>
                        <a:rPr lang="en-US" dirty="0" smtClean="0"/>
                        <a:t>3.05</a:t>
                      </a:r>
                      <a:endParaRPr lang="en-US" dirty="0"/>
                    </a:p>
                  </a:txBody>
                  <a:tcPr/>
                </a:tc>
                <a:tc>
                  <a:txBody>
                    <a:bodyPr/>
                    <a:lstStyle/>
                    <a:p>
                      <a:r>
                        <a:rPr lang="en-US" dirty="0" smtClean="0"/>
                        <a:t>4.71</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p>
                    <a:p>
                      <a:endParaRPr lang="en-US" dirty="0"/>
                    </a:p>
                  </a:txBody>
                  <a:tcPr/>
                </a:tc>
              </a:tr>
              <a:tr h="370840">
                <a:tc>
                  <a:txBody>
                    <a:bodyPr/>
                    <a:lstStyle/>
                    <a:p>
                      <a:r>
                        <a:rPr lang="en-US" dirty="0" smtClean="0"/>
                        <a:t>4</a:t>
                      </a:r>
                      <a:endParaRPr lang="en-US" dirty="0"/>
                    </a:p>
                  </a:txBody>
                  <a:tcPr/>
                </a:tc>
                <a:tc>
                  <a:txBody>
                    <a:bodyPr/>
                    <a:lstStyle/>
                    <a:p>
                      <a:r>
                        <a:rPr lang="en-US" dirty="0" smtClean="0"/>
                        <a:t>220 AC</a:t>
                      </a:r>
                      <a:endParaRPr lang="en-US" dirty="0"/>
                    </a:p>
                  </a:txBody>
                  <a:tcPr/>
                </a:tc>
                <a:tc>
                  <a:txBody>
                    <a:bodyPr/>
                    <a:lstStyle/>
                    <a:p>
                      <a:r>
                        <a:rPr lang="en-US" dirty="0" smtClean="0"/>
                        <a:t>4.58</a:t>
                      </a:r>
                      <a:endParaRPr lang="en-US" dirty="0"/>
                    </a:p>
                  </a:txBody>
                  <a:tcPr/>
                </a:tc>
                <a:tc>
                  <a:txBody>
                    <a:bodyPr/>
                    <a:lstStyle/>
                    <a:p>
                      <a:r>
                        <a:rPr lang="en-US" dirty="0" smtClean="0"/>
                        <a:t>4.71</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5</a:t>
                      </a:r>
                      <a:endParaRPr lang="en-US" dirty="0"/>
                    </a:p>
                  </a:txBody>
                  <a:tcPr/>
                </a:tc>
                <a:tc>
                  <a:txBody>
                    <a:bodyPr/>
                    <a:lstStyle/>
                    <a:p>
                      <a:r>
                        <a:rPr lang="en-US" dirty="0" smtClean="0"/>
                        <a:t>220 DC</a:t>
                      </a:r>
                      <a:endParaRPr lang="en-US" dirty="0"/>
                    </a:p>
                  </a:txBody>
                  <a:tcPr/>
                </a:tc>
                <a:tc>
                  <a:txBody>
                    <a:bodyPr/>
                    <a:lstStyle/>
                    <a:p>
                      <a:r>
                        <a:rPr lang="en-US" dirty="0" smtClean="0"/>
                        <a:t>4.71</a:t>
                      </a:r>
                      <a:endParaRPr lang="en-US" dirty="0"/>
                    </a:p>
                  </a:txBody>
                  <a:tcPr/>
                </a:tc>
                <a:tc>
                  <a:txBody>
                    <a:bodyPr/>
                    <a:lstStyle/>
                    <a:p>
                      <a:r>
                        <a:rPr lang="en-US" dirty="0" smtClean="0"/>
                        <a:t>4.71</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6</a:t>
                      </a:r>
                      <a:endParaRPr lang="en-US" dirty="0"/>
                    </a:p>
                  </a:txBody>
                  <a:tcPr/>
                </a:tc>
                <a:tc>
                  <a:txBody>
                    <a:bodyPr/>
                    <a:lstStyle/>
                    <a:p>
                      <a:r>
                        <a:rPr lang="en-US" dirty="0" smtClean="0"/>
                        <a:t>300 AC</a:t>
                      </a:r>
                      <a:endParaRPr lang="en-US" dirty="0"/>
                    </a:p>
                  </a:txBody>
                  <a:tcPr/>
                </a:tc>
                <a:tc>
                  <a:txBody>
                    <a:bodyPr/>
                    <a:lstStyle/>
                    <a:p>
                      <a:r>
                        <a:rPr lang="en-US" dirty="0" smtClean="0"/>
                        <a:t>5.32</a:t>
                      </a:r>
                      <a:endParaRPr lang="en-US" dirty="0"/>
                    </a:p>
                  </a:txBody>
                  <a:tcPr/>
                </a:tc>
                <a:tc>
                  <a:txBody>
                    <a:bodyPr/>
                    <a:lstStyle/>
                    <a:p>
                      <a:r>
                        <a:rPr lang="en-US" dirty="0" smtClean="0"/>
                        <a:t>5.32</a:t>
                      </a:r>
                      <a:endParaRPr lang="en-US" dirty="0"/>
                    </a:p>
                  </a:txBody>
                  <a:tcPr/>
                </a:tc>
                <a:tc>
                  <a:txBody>
                    <a:bodyPr/>
                    <a:lstStyle/>
                    <a:p>
                      <a:r>
                        <a:rPr lang="en-US" dirty="0" smtClean="0"/>
                        <a:t>5.32</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7</a:t>
                      </a:r>
                      <a:endParaRPr lang="en-US" dirty="0"/>
                    </a:p>
                  </a:txBody>
                  <a:tcPr/>
                </a:tc>
                <a:tc>
                  <a:txBody>
                    <a:bodyPr/>
                    <a:lstStyle/>
                    <a:p>
                      <a:r>
                        <a:rPr lang="en-US" dirty="0" smtClean="0"/>
                        <a:t>400 AC</a:t>
                      </a:r>
                      <a:endParaRPr lang="en-US" dirty="0"/>
                    </a:p>
                  </a:txBody>
                  <a:tcPr/>
                </a:tc>
                <a:tc>
                  <a:txBody>
                    <a:bodyPr/>
                    <a:lstStyle/>
                    <a:p>
                      <a:r>
                        <a:rPr lang="en-US" dirty="0" smtClean="0"/>
                        <a:t>5.49</a:t>
                      </a:r>
                      <a:endParaRPr lang="en-US" dirty="0"/>
                    </a:p>
                  </a:txBody>
                  <a:tcPr/>
                </a:tc>
                <a:tc>
                  <a:txBody>
                    <a:bodyPr/>
                    <a:lstStyle/>
                    <a:p>
                      <a:r>
                        <a:rPr lang="en-US" dirty="0" smtClean="0"/>
                        <a:t>5.49</a:t>
                      </a:r>
                      <a:endParaRPr lang="en-US" dirty="0"/>
                    </a:p>
                  </a:txBody>
                  <a:tcPr/>
                </a:tc>
                <a:tc>
                  <a:txBody>
                    <a:bodyPr/>
                    <a:lstStyle/>
                    <a:p>
                      <a:r>
                        <a:rPr lang="en-US" dirty="0" smtClean="0"/>
                        <a:t>5.49</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8</a:t>
                      </a:r>
                      <a:endParaRPr lang="en-US" dirty="0"/>
                    </a:p>
                  </a:txBody>
                  <a:tcPr/>
                </a:tc>
                <a:tc>
                  <a:txBody>
                    <a:bodyPr/>
                    <a:lstStyle/>
                    <a:p>
                      <a:r>
                        <a:rPr lang="en-US" dirty="0" smtClean="0"/>
                        <a:t>400 DC</a:t>
                      </a:r>
                      <a:endParaRPr lang="en-US" dirty="0"/>
                    </a:p>
                  </a:txBody>
                  <a:tcPr/>
                </a:tc>
                <a:tc>
                  <a:txBody>
                    <a:bodyPr/>
                    <a:lstStyle/>
                    <a:p>
                      <a:r>
                        <a:rPr lang="en-US" dirty="0" smtClean="0"/>
                        <a:t>6.04</a:t>
                      </a:r>
                      <a:endParaRPr lang="en-US" dirty="0"/>
                    </a:p>
                  </a:txBody>
                  <a:tcPr/>
                </a:tc>
                <a:tc>
                  <a:txBody>
                    <a:bodyPr/>
                    <a:lstStyle/>
                    <a:p>
                      <a:r>
                        <a:rPr lang="en-US" dirty="0" smtClean="0"/>
                        <a:t>6.04</a:t>
                      </a:r>
                      <a:endParaRPr lang="en-US" dirty="0"/>
                    </a:p>
                  </a:txBody>
                  <a:tcPr/>
                </a:tc>
                <a:tc>
                  <a:txBody>
                    <a:bodyPr/>
                    <a:lstStyle/>
                    <a:p>
                      <a:r>
                        <a:rPr lang="en-US" dirty="0" smtClean="0"/>
                        <a:t>6.04</a:t>
                      </a:r>
                      <a:endParaRPr lang="en-US" dirty="0"/>
                    </a:p>
                  </a:txBody>
                  <a:tcPr/>
                </a:tc>
                <a:tc>
                  <a:txBody>
                    <a:bodyPr/>
                    <a:lstStyle/>
                    <a:p>
                      <a:r>
                        <a:rPr lang="en-US" dirty="0" smtClean="0"/>
                        <a:t>6.04</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9</a:t>
                      </a:r>
                      <a:endParaRPr lang="en-US" dirty="0"/>
                    </a:p>
                  </a:txBody>
                  <a:tcPr/>
                </a:tc>
                <a:tc>
                  <a:txBody>
                    <a:bodyPr/>
                    <a:lstStyle/>
                    <a:p>
                      <a:r>
                        <a:rPr lang="en-US" dirty="0" smtClean="0"/>
                        <a:t>500 DC</a:t>
                      </a:r>
                      <a:endParaRPr lang="en-US" dirty="0"/>
                    </a:p>
                  </a:txBody>
                  <a:tcPr/>
                </a:tc>
                <a:tc>
                  <a:txBody>
                    <a:bodyPr/>
                    <a:lstStyle/>
                    <a:p>
                      <a:r>
                        <a:rPr lang="en-US" dirty="0" smtClean="0"/>
                        <a:t>6.79</a:t>
                      </a:r>
                      <a:endParaRPr lang="en-US" dirty="0"/>
                    </a:p>
                  </a:txBody>
                  <a:tcPr/>
                </a:tc>
                <a:tc>
                  <a:txBody>
                    <a:bodyPr/>
                    <a:lstStyle/>
                    <a:p>
                      <a:r>
                        <a:rPr lang="en-US" dirty="0" smtClean="0"/>
                        <a:t>6.79</a:t>
                      </a:r>
                      <a:endParaRPr lang="en-US" dirty="0"/>
                    </a:p>
                  </a:txBody>
                  <a:tcPr/>
                </a:tc>
                <a:tc>
                  <a:txBody>
                    <a:bodyPr/>
                    <a:lstStyle/>
                    <a:p>
                      <a:r>
                        <a:rPr lang="en-US" dirty="0" smtClean="0"/>
                        <a:t>6.79</a:t>
                      </a:r>
                      <a:endParaRPr lang="en-US" dirty="0"/>
                    </a:p>
                  </a:txBody>
                  <a:tcPr/>
                </a:tc>
                <a:tc>
                  <a:txBody>
                    <a:bodyPr/>
                    <a:lstStyle/>
                    <a:p>
                      <a:r>
                        <a:rPr lang="en-US" dirty="0" smtClean="0"/>
                        <a:t>6.79</a:t>
                      </a:r>
                      <a:endParaRPr lang="en-US" dirty="0"/>
                    </a:p>
                  </a:txBody>
                  <a:tcPr/>
                </a:tc>
                <a:tc>
                  <a:txBody>
                    <a:bodyPr/>
                    <a:lstStyle/>
                    <a:p>
                      <a:r>
                        <a:rPr lang="en-US" dirty="0" smtClean="0"/>
                        <a:t>6.79</a:t>
                      </a:r>
                      <a:endParaRPr lang="en-US" dirty="0"/>
                    </a:p>
                  </a:txBody>
                  <a:tcPr/>
                </a:tc>
                <a:tc>
                  <a:txBody>
                    <a:bodyPr/>
                    <a:lstStyle/>
                    <a:p>
                      <a:r>
                        <a:rPr lang="en-US" dirty="0" smtClean="0"/>
                        <a:t>7.54</a:t>
                      </a:r>
                      <a:endParaRPr lang="en-US" dirty="0"/>
                    </a:p>
                  </a:txBody>
                  <a:tcPr/>
                </a:tc>
              </a:tr>
              <a:tr h="370840">
                <a:tc>
                  <a:txBody>
                    <a:bodyPr/>
                    <a:lstStyle/>
                    <a:p>
                      <a:r>
                        <a:rPr lang="en-US" dirty="0" smtClean="0"/>
                        <a:t>10</a:t>
                      </a:r>
                      <a:endParaRPr lang="en-US" dirty="0"/>
                    </a:p>
                  </a:txBody>
                  <a:tcPr/>
                </a:tc>
                <a:tc>
                  <a:txBody>
                    <a:bodyPr/>
                    <a:lstStyle/>
                    <a:p>
                      <a:r>
                        <a:rPr lang="en-US" dirty="0" smtClean="0"/>
                        <a:t>600 Dc</a:t>
                      </a:r>
                      <a:endParaRPr lang="en-US" dirty="0"/>
                    </a:p>
                  </a:txBody>
                  <a:tcPr/>
                </a:tc>
                <a:tc>
                  <a:txBody>
                    <a:bodyPr/>
                    <a:lstStyle/>
                    <a:p>
                      <a:r>
                        <a:rPr lang="en-US" dirty="0" smtClean="0"/>
                        <a:t>7.54</a:t>
                      </a:r>
                      <a:endParaRPr lang="en-US" dirty="0"/>
                    </a:p>
                  </a:txBody>
                  <a:tcPr/>
                </a:tc>
                <a:tc>
                  <a:txBody>
                    <a:bodyPr/>
                    <a:lstStyle/>
                    <a:p>
                      <a:r>
                        <a:rPr lang="en-US" dirty="0" smtClean="0"/>
                        <a:t>7.54</a:t>
                      </a:r>
                      <a:endParaRPr lang="en-US" dirty="0"/>
                    </a:p>
                  </a:txBody>
                  <a:tcPr/>
                </a:tc>
                <a:tc>
                  <a:txBody>
                    <a:bodyPr/>
                    <a:lstStyle/>
                    <a:p>
                      <a:r>
                        <a:rPr lang="en-US" dirty="0" smtClean="0"/>
                        <a:t>7.54</a:t>
                      </a:r>
                      <a:endParaRPr lang="en-US" dirty="0"/>
                    </a:p>
                  </a:txBody>
                  <a:tcPr/>
                </a:tc>
                <a:tc>
                  <a:txBody>
                    <a:bodyPr/>
                    <a:lstStyle/>
                    <a:p>
                      <a:r>
                        <a:rPr lang="en-US" dirty="0" smtClean="0"/>
                        <a:t>7.54</a:t>
                      </a:r>
                      <a:endParaRPr lang="en-US" dirty="0"/>
                    </a:p>
                  </a:txBody>
                  <a:tcPr/>
                </a:tc>
                <a:tc>
                  <a:txBody>
                    <a:bodyPr/>
                    <a:lstStyle/>
                    <a:p>
                      <a:r>
                        <a:rPr lang="en-US" dirty="0" smtClean="0"/>
                        <a:t>7.54</a:t>
                      </a:r>
                      <a:endParaRPr lang="en-US" dirty="0"/>
                    </a:p>
                  </a:txBody>
                  <a:tcPr/>
                </a:tc>
                <a:tc>
                  <a:txBody>
                    <a:bodyPr/>
                    <a:lstStyle/>
                    <a:p>
                      <a:r>
                        <a:rPr lang="en-US" dirty="0" smtClean="0"/>
                        <a:t>7.54</a:t>
                      </a:r>
                      <a:endParaRPr lang="en-US" dirty="0"/>
                    </a:p>
                  </a:txBody>
                  <a:tcPr/>
                </a:tc>
              </a:tr>
              <a:tr h="370840">
                <a:tc>
                  <a:txBody>
                    <a:bodyPr/>
                    <a:lstStyle/>
                    <a:p>
                      <a:r>
                        <a:rPr lang="en-US" dirty="0" smtClean="0"/>
                        <a:t>11</a:t>
                      </a:r>
                      <a:endParaRPr lang="en-US" dirty="0"/>
                    </a:p>
                  </a:txBody>
                  <a:tcPr/>
                </a:tc>
                <a:tc>
                  <a:txBody>
                    <a:bodyPr/>
                    <a:lstStyle/>
                    <a:p>
                      <a:r>
                        <a:rPr lang="en-US" dirty="0" smtClean="0"/>
                        <a:t>800 Dc</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c>
                  <a:txBody>
                    <a:bodyPr/>
                    <a:lstStyle/>
                    <a:p>
                      <a:r>
                        <a:rPr lang="en-US" dirty="0" smtClean="0"/>
                        <a:t>7.94</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800" dirty="0" smtClean="0"/>
              <a:t>Guarding </a:t>
            </a:r>
            <a:endParaRPr lang="en-US" sz="2800" dirty="0"/>
          </a:p>
        </p:txBody>
      </p:sp>
      <p:sp>
        <p:nvSpPr>
          <p:cNvPr id="3" name="Content Placeholder 2"/>
          <p:cNvSpPr>
            <a:spLocks noGrp="1"/>
          </p:cNvSpPr>
          <p:nvPr>
            <p:ph idx="1"/>
          </p:nvPr>
        </p:nvSpPr>
        <p:spPr>
          <a:xfrm>
            <a:off x="457200" y="609600"/>
            <a:ext cx="8229600" cy="6248400"/>
          </a:xfrm>
        </p:spPr>
        <p:txBody>
          <a:bodyPr/>
          <a:lstStyle/>
          <a:p>
            <a:r>
              <a:rPr lang="en-US" sz="2400" dirty="0" smtClean="0"/>
              <a:t>Crossing shall  be as close to the support of one of the lines as possible</a:t>
            </a:r>
          </a:p>
          <a:p>
            <a:r>
              <a:rPr lang="en-US" sz="2400" dirty="0" smtClean="0"/>
              <a:t>Support of the lower line shall not be erected below the upper line</a:t>
            </a:r>
          </a:p>
          <a:p>
            <a:r>
              <a:rPr lang="en-US" sz="2400" dirty="0" smtClean="0"/>
              <a:t>Every guard wire shall be connected to earth at each point at which its electrical continuity is broken</a:t>
            </a:r>
          </a:p>
          <a:p>
            <a:r>
              <a:rPr lang="en-US" sz="2400" dirty="0" smtClean="0"/>
              <a:t>Each guard wire shall have an actual breaking strength of not less than 635kgs</a:t>
            </a:r>
          </a:p>
          <a:p>
            <a:r>
              <a:rPr lang="en-US" sz="2400" dirty="0" smtClean="0"/>
              <a:t>Guard wire, if it is of steel or iron, it shall be galvanized</a:t>
            </a:r>
          </a:p>
          <a:p>
            <a:r>
              <a:rPr lang="en-US" sz="2400" dirty="0" smtClean="0"/>
              <a:t>Every guard wire or cross connected systems of guard wires shall have sufficient current carrying capacity to ensure them rendering dead, without the risk of fusing of guard wire till the live wire  in contact is removed.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33</a:t>
            </a:fld>
            <a:endParaRPr lang="en-US" dirty="0"/>
          </a:p>
        </p:txBody>
      </p:sp>
      <p:sp>
        <p:nvSpPr>
          <p:cNvPr id="5" name="TextBox 4"/>
          <p:cNvSpPr txBox="1"/>
          <p:nvPr/>
        </p:nvSpPr>
        <p:spPr>
          <a:xfrm>
            <a:off x="0" y="543580"/>
            <a:ext cx="9144000" cy="523220"/>
          </a:xfrm>
          <a:prstGeom prst="rect">
            <a:avLst/>
          </a:prstGeom>
          <a:noFill/>
        </p:spPr>
        <p:txBody>
          <a:bodyPr wrap="square" rtlCol="0">
            <a:spAutoFit/>
          </a:bodyPr>
          <a:lstStyle/>
          <a:p>
            <a:pPr lvl="0" algn="ctr"/>
            <a:r>
              <a:rPr lang="en-US"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Principles of electrical safety</a:t>
            </a:r>
          </a:p>
        </p:txBody>
      </p:sp>
      <p:sp>
        <p:nvSpPr>
          <p:cNvPr id="6" name="Rectangle 5"/>
          <p:cNvSpPr/>
          <p:nvPr/>
        </p:nvSpPr>
        <p:spPr>
          <a:xfrm>
            <a:off x="762000" y="1426726"/>
            <a:ext cx="7620000" cy="4324261"/>
          </a:xfrm>
          <a:prstGeom prst="rect">
            <a:avLst/>
          </a:prstGeom>
        </p:spPr>
        <p:txBody>
          <a:bodyPr wrap="square">
            <a:spAutoFit/>
          </a:bodyPr>
          <a:lstStyle/>
          <a:p>
            <a:pPr marL="400050" indent="-400050" algn="just">
              <a:lnSpc>
                <a:spcPct val="150000"/>
              </a:lnSpc>
              <a:spcBef>
                <a:spcPts val="600"/>
              </a:spcBef>
              <a:spcAft>
                <a:spcPts val="600"/>
              </a:spcAft>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latin typeface="Times" pitchFamily="18" charset="0"/>
              </a:rPr>
              <a:t>VII.</a:t>
            </a:r>
          </a:p>
          <a:p>
            <a:pPr marL="400050" indent="-400050" algn="just">
              <a:spcAft>
                <a:spcPts val="600"/>
              </a:spcAft>
              <a:buAutoNum type="arabicPeriod"/>
            </a:pPr>
            <a:r>
              <a:rPr lang="en-US" dirty="0" smtClean="0">
                <a:latin typeface="Times New Roman" pitchFamily="18" charset="0"/>
                <a:cs typeface="Times New Roman" pitchFamily="18" charset="0"/>
              </a:rPr>
              <a:t>Safe distance from live lines to be maintained by workmen</a:t>
            </a: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endParaRPr lang="en-US" dirty="0" smtClean="0">
              <a:latin typeface="Times New Roman" pitchFamily="18" charset="0"/>
              <a:cs typeface="Times New Roman" pitchFamily="18" charset="0"/>
            </a:endParaRPr>
          </a:p>
          <a:p>
            <a:pPr marL="400050" indent="-400050" algn="just">
              <a:spcAft>
                <a:spcPts val="600"/>
              </a:spcAft>
              <a:buAutoNum type="arabicPeriod"/>
            </a:pPr>
            <a:r>
              <a:rPr lang="en-US" dirty="0" smtClean="0">
                <a:latin typeface="Times New Roman" pitchFamily="18" charset="0"/>
                <a:cs typeface="Times New Roman" pitchFamily="18" charset="0"/>
              </a:rPr>
              <a:t>While using crane safe distance in 10’ for 132 KV line and 15’ for 220 KV line</a:t>
            </a:r>
          </a:p>
        </p:txBody>
      </p:sp>
      <p:graphicFrame>
        <p:nvGraphicFramePr>
          <p:cNvPr id="7" name="Table 6"/>
          <p:cNvGraphicFramePr>
            <a:graphicFrameLocks noGrp="1"/>
          </p:cNvGraphicFramePr>
          <p:nvPr/>
        </p:nvGraphicFramePr>
        <p:xfrm>
          <a:off x="2209800" y="2438400"/>
          <a:ext cx="4114800" cy="2225040"/>
        </p:xfrm>
        <a:graphic>
          <a:graphicData uri="http://schemas.openxmlformats.org/drawingml/2006/table">
            <a:tbl>
              <a:tblPr firstRow="1" bandRow="1">
                <a:tableStyleId>{21E4AEA4-8DFA-4A89-87EB-49C32662AFE0}</a:tableStyleId>
              </a:tblPr>
              <a:tblGrid>
                <a:gridCol w="1905000"/>
                <a:gridCol w="2209800"/>
              </a:tblGrid>
              <a:tr h="370840">
                <a:tc>
                  <a:txBody>
                    <a:bodyPr/>
                    <a:lstStyle/>
                    <a:p>
                      <a:pPr algn="ctr"/>
                      <a:r>
                        <a:rPr lang="en-US" sz="1800" dirty="0" smtClean="0">
                          <a:latin typeface="Arial Narrow" pitchFamily="34" charset="0"/>
                        </a:rPr>
                        <a:t>Voltage</a:t>
                      </a:r>
                      <a:endParaRPr lang="en-US" sz="1800" dirty="0">
                        <a:latin typeface="Arial Narrow" pitchFamily="34" charset="0"/>
                      </a:endParaRPr>
                    </a:p>
                  </a:txBody>
                  <a:tcPr/>
                </a:tc>
                <a:tc>
                  <a:txBody>
                    <a:bodyPr/>
                    <a:lstStyle/>
                    <a:p>
                      <a:pPr algn="ctr"/>
                      <a:r>
                        <a:rPr lang="en-US" sz="1800" dirty="0" smtClean="0">
                          <a:latin typeface="Arial Narrow" pitchFamily="34" charset="0"/>
                        </a:rPr>
                        <a:t>Distance</a:t>
                      </a:r>
                      <a:endParaRPr lang="en-US" sz="1800" dirty="0">
                        <a:latin typeface="Arial Narrow" pitchFamily="34" charset="0"/>
                      </a:endParaRPr>
                    </a:p>
                  </a:txBody>
                  <a:tcPr/>
                </a:tc>
              </a:tr>
              <a:tr h="370840">
                <a:tc>
                  <a:txBody>
                    <a:bodyPr/>
                    <a:lstStyle/>
                    <a:p>
                      <a:pPr algn="ctr"/>
                      <a:r>
                        <a:rPr lang="en-US" sz="1600" dirty="0" smtClean="0">
                          <a:latin typeface="Arial Narrow" pitchFamily="34" charset="0"/>
                        </a:rPr>
                        <a:t>220 KV</a:t>
                      </a:r>
                      <a:endParaRPr lang="en-US" sz="1600" dirty="0">
                        <a:latin typeface="Arial Narrow" pitchFamily="34" charset="0"/>
                      </a:endParaRPr>
                    </a:p>
                  </a:txBody>
                  <a:tcPr/>
                </a:tc>
                <a:tc>
                  <a:txBody>
                    <a:bodyPr/>
                    <a:lstStyle/>
                    <a:p>
                      <a:pPr algn="ctr"/>
                      <a:r>
                        <a:rPr lang="en-US" sz="1600" dirty="0" smtClean="0">
                          <a:latin typeface="Arial Narrow" pitchFamily="34" charset="0"/>
                        </a:rPr>
                        <a:t>13’ – 6”</a:t>
                      </a:r>
                    </a:p>
                  </a:txBody>
                  <a:tcPr/>
                </a:tc>
              </a:tr>
              <a:tr h="370840">
                <a:tc>
                  <a:txBody>
                    <a:bodyPr/>
                    <a:lstStyle/>
                    <a:p>
                      <a:pPr algn="ctr"/>
                      <a:r>
                        <a:rPr lang="en-US" sz="1600" dirty="0" smtClean="0">
                          <a:latin typeface="Arial Narrow" pitchFamily="34" charset="0"/>
                        </a:rPr>
                        <a:t>132 KV</a:t>
                      </a:r>
                      <a:endParaRPr lang="en-US" sz="1600" dirty="0">
                        <a:latin typeface="Arial Narrow" pitchFamily="34" charset="0"/>
                      </a:endParaRPr>
                    </a:p>
                  </a:txBody>
                  <a:tcPr/>
                </a:tc>
                <a:tc>
                  <a:txBody>
                    <a:bodyPr/>
                    <a:lstStyle/>
                    <a:p>
                      <a:pPr algn="ctr"/>
                      <a:r>
                        <a:rPr lang="en-US" sz="1600" dirty="0" smtClean="0">
                          <a:latin typeface="Arial Narrow" pitchFamily="34" charset="0"/>
                        </a:rPr>
                        <a:t>11’ – 3”</a:t>
                      </a:r>
                    </a:p>
                  </a:txBody>
                  <a:tcPr/>
                </a:tc>
              </a:tr>
              <a:tr h="370840">
                <a:tc>
                  <a:txBody>
                    <a:bodyPr/>
                    <a:lstStyle/>
                    <a:p>
                      <a:pPr algn="ctr"/>
                      <a:r>
                        <a:rPr lang="en-US" sz="1600" dirty="0" smtClean="0">
                          <a:latin typeface="Arial Narrow" pitchFamily="34" charset="0"/>
                        </a:rPr>
                        <a:t>66 KV</a:t>
                      </a:r>
                      <a:endParaRPr lang="en-US" sz="1600" dirty="0">
                        <a:latin typeface="Arial Narrow" pitchFamily="34" charset="0"/>
                      </a:endParaRPr>
                    </a:p>
                  </a:txBody>
                  <a:tcPr/>
                </a:tc>
                <a:tc>
                  <a:txBody>
                    <a:bodyPr/>
                    <a:lstStyle/>
                    <a:p>
                      <a:pPr algn="ctr"/>
                      <a:r>
                        <a:rPr lang="en-US" sz="1600" dirty="0" smtClean="0">
                          <a:latin typeface="Arial Narrow" pitchFamily="34" charset="0"/>
                        </a:rPr>
                        <a:t>9’ – 5”</a:t>
                      </a:r>
                    </a:p>
                  </a:txBody>
                  <a:tcPr/>
                </a:tc>
              </a:tr>
              <a:tr h="370840">
                <a:tc>
                  <a:txBody>
                    <a:bodyPr/>
                    <a:lstStyle/>
                    <a:p>
                      <a:pPr algn="ctr"/>
                      <a:r>
                        <a:rPr lang="en-US" sz="1600" dirty="0" smtClean="0">
                          <a:latin typeface="Arial Narrow" pitchFamily="34" charset="0"/>
                        </a:rPr>
                        <a:t>33 KV</a:t>
                      </a:r>
                      <a:endParaRPr lang="en-US" sz="1600" dirty="0">
                        <a:latin typeface="Arial Narrow" pitchFamily="34" charset="0"/>
                      </a:endParaRPr>
                    </a:p>
                  </a:txBody>
                  <a:tcPr/>
                </a:tc>
                <a:tc>
                  <a:txBody>
                    <a:bodyPr/>
                    <a:lstStyle/>
                    <a:p>
                      <a:pPr algn="ctr"/>
                      <a:r>
                        <a:rPr lang="en-US" sz="1600" dirty="0" smtClean="0">
                          <a:latin typeface="Arial Narrow" pitchFamily="34" charset="0"/>
                        </a:rPr>
                        <a:t>9’</a:t>
                      </a:r>
                    </a:p>
                  </a:txBody>
                  <a:tcPr/>
                </a:tc>
              </a:tr>
              <a:tr h="370840">
                <a:tc>
                  <a:txBody>
                    <a:bodyPr/>
                    <a:lstStyle/>
                    <a:p>
                      <a:pPr algn="ctr"/>
                      <a:r>
                        <a:rPr lang="en-US" sz="1600" dirty="0" smtClean="0">
                          <a:latin typeface="Arial Narrow" pitchFamily="34" charset="0"/>
                        </a:rPr>
                        <a:t>11</a:t>
                      </a:r>
                      <a:r>
                        <a:rPr lang="en-US" sz="1600" baseline="0" dirty="0" smtClean="0">
                          <a:latin typeface="Arial Narrow" pitchFamily="34" charset="0"/>
                        </a:rPr>
                        <a:t> KV</a:t>
                      </a:r>
                      <a:endParaRPr lang="en-US" sz="1600" dirty="0">
                        <a:latin typeface="Arial Narrow" pitchFamily="34" charset="0"/>
                      </a:endParaRPr>
                    </a:p>
                  </a:txBody>
                  <a:tcPr/>
                </a:tc>
                <a:tc>
                  <a:txBody>
                    <a:bodyPr/>
                    <a:lstStyle/>
                    <a:p>
                      <a:pPr algn="ctr"/>
                      <a:r>
                        <a:rPr lang="en-US" sz="1600" dirty="0" smtClean="0">
                          <a:latin typeface="Arial Narrow" pitchFamily="34" charset="0"/>
                        </a:rPr>
                        <a:t>8’ – 6”</a:t>
                      </a:r>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AUTHOURIZATION FOR CARRYING WORKS</a:t>
            </a:r>
            <a:endParaRPr lang="en-US" sz="2800" dirty="0"/>
          </a:p>
        </p:txBody>
      </p:sp>
      <p:sp>
        <p:nvSpPr>
          <p:cNvPr id="3" name="Content Placeholder 2"/>
          <p:cNvSpPr>
            <a:spLocks noGrp="1"/>
          </p:cNvSpPr>
          <p:nvPr>
            <p:ph idx="1"/>
          </p:nvPr>
        </p:nvSpPr>
        <p:spPr>
          <a:xfrm>
            <a:off x="457200" y="914400"/>
            <a:ext cx="8229600" cy="5943600"/>
          </a:xfrm>
        </p:spPr>
        <p:txBody>
          <a:bodyPr/>
          <a:lstStyle/>
          <a:p>
            <a:pPr marL="454025" indent="-454025" algn="just">
              <a:spcBef>
                <a:spcPct val="50000"/>
              </a:spcBef>
              <a:buFontTx/>
              <a:buChar char="•"/>
            </a:pPr>
            <a:r>
              <a:rPr lang="en-US" dirty="0" smtClean="0">
                <a:latin typeface="Arial Black" pitchFamily="34" charset="0"/>
              </a:rPr>
              <a:t>For lines or equipment</a:t>
            </a:r>
          </a:p>
          <a:p>
            <a:pPr marL="1085850" lvl="1" indent="-517525" algn="just">
              <a:spcBef>
                <a:spcPct val="50000"/>
              </a:spcBef>
              <a:buFontTx/>
              <a:buChar char="-"/>
            </a:pPr>
            <a:r>
              <a:rPr lang="en-US" sz="2800" dirty="0" smtClean="0">
                <a:latin typeface="Arial Black" pitchFamily="34" charset="0"/>
              </a:rPr>
              <a:t>LT (Asst. Linemen)</a:t>
            </a:r>
          </a:p>
          <a:p>
            <a:pPr marL="1085850" lvl="1" indent="-517525" algn="just">
              <a:spcBef>
                <a:spcPct val="50000"/>
              </a:spcBef>
              <a:buFontTx/>
              <a:buChar char="-"/>
            </a:pPr>
            <a:r>
              <a:rPr lang="en-US" sz="2800" dirty="0" smtClean="0">
                <a:latin typeface="Arial Black" pitchFamily="34" charset="0"/>
              </a:rPr>
              <a:t>11 KV (lineman)</a:t>
            </a:r>
          </a:p>
          <a:p>
            <a:pPr marL="1085850" lvl="1" indent="-517525" algn="just">
              <a:spcBef>
                <a:spcPct val="50000"/>
              </a:spcBef>
              <a:buFontTx/>
              <a:buChar char="-"/>
            </a:pPr>
            <a:r>
              <a:rPr lang="en-US" sz="2800" dirty="0" smtClean="0">
                <a:latin typeface="Arial Black" pitchFamily="34" charset="0"/>
              </a:rPr>
              <a:t>33 KV (lineman, line </a:t>
            </a:r>
            <a:r>
              <a:rPr lang="en-US" sz="2800" dirty="0" err="1" smtClean="0">
                <a:latin typeface="Arial Black" pitchFamily="34" charset="0"/>
              </a:rPr>
              <a:t>inspr</a:t>
            </a:r>
            <a:r>
              <a:rPr lang="en-US" sz="2800" dirty="0" smtClean="0">
                <a:latin typeface="Arial Black" pitchFamily="34" charset="0"/>
              </a:rPr>
              <a:t>)</a:t>
            </a:r>
          </a:p>
          <a:p>
            <a:pPr marL="1085850" lvl="1" indent="-517525" algn="just">
              <a:spcBef>
                <a:spcPct val="50000"/>
              </a:spcBef>
              <a:buFontTx/>
              <a:buChar char="-"/>
            </a:pPr>
            <a:r>
              <a:rPr lang="en-US" sz="2800" dirty="0" smtClean="0">
                <a:latin typeface="Arial Black" pitchFamily="34" charset="0"/>
              </a:rPr>
              <a:t>&amp; EHT (Junior Engineer)</a:t>
            </a:r>
          </a:p>
          <a:p>
            <a:pPr marL="1200150" lvl="2" algn="just">
              <a:spcBef>
                <a:spcPct val="50000"/>
              </a:spcBef>
            </a:pPr>
            <a:r>
              <a:rPr lang="en-US" sz="2800" dirty="0" smtClean="0">
                <a:latin typeface="Arial Black" pitchFamily="34" charset="0"/>
              </a:rPr>
              <a:t>Authority to issue, receive return and cancel line clears should be approval and displayed.</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dirty="0" smtClean="0"/>
              <a:t>LINE CLEARS</a:t>
            </a:r>
            <a:endParaRPr lang="en-US" sz="3200" dirty="0"/>
          </a:p>
        </p:txBody>
      </p:sp>
      <p:sp>
        <p:nvSpPr>
          <p:cNvPr id="3" name="Content Placeholder 2"/>
          <p:cNvSpPr>
            <a:spLocks noGrp="1"/>
          </p:cNvSpPr>
          <p:nvPr>
            <p:ph idx="1"/>
          </p:nvPr>
        </p:nvSpPr>
        <p:spPr>
          <a:xfrm>
            <a:off x="457200" y="762000"/>
            <a:ext cx="8229600" cy="6096000"/>
          </a:xfrm>
        </p:spPr>
        <p:txBody>
          <a:bodyPr/>
          <a:lstStyle/>
          <a:p>
            <a:pPr marL="454025" indent="-454025">
              <a:spcBef>
                <a:spcPct val="50000"/>
              </a:spcBef>
              <a:buFontTx/>
              <a:buChar char="•"/>
            </a:pPr>
            <a:r>
              <a:rPr lang="en-US" sz="2400" dirty="0" smtClean="0">
                <a:latin typeface="Arial Black" pitchFamily="34" charset="0"/>
              </a:rPr>
              <a:t>Appropriate formats shall be used. Authorized persons only can apply or issue</a:t>
            </a:r>
          </a:p>
          <a:p>
            <a:pPr marL="454025" indent="-454025" algn="just">
              <a:spcBef>
                <a:spcPct val="50000"/>
              </a:spcBef>
              <a:buFontTx/>
              <a:buChar char="•"/>
            </a:pPr>
            <a:r>
              <a:rPr lang="en-US" sz="2400" dirty="0" smtClean="0">
                <a:latin typeface="Arial Black" pitchFamily="34" charset="0"/>
              </a:rPr>
              <a:t>Date, time of issue, cancellation etc.</a:t>
            </a:r>
          </a:p>
          <a:p>
            <a:pPr marL="454025" indent="-454025" algn="just">
              <a:spcBef>
                <a:spcPct val="50000"/>
              </a:spcBef>
              <a:buFontTx/>
              <a:buChar char="•"/>
            </a:pPr>
            <a:r>
              <a:rPr lang="en-US" sz="2400" dirty="0" smtClean="0">
                <a:latin typeface="Arial Black" pitchFamily="34" charset="0"/>
              </a:rPr>
              <a:t>Operations carried out before issuing the line clear shall be recorded</a:t>
            </a:r>
          </a:p>
          <a:p>
            <a:pPr marL="454025" indent="-454025" algn="just">
              <a:spcBef>
                <a:spcPct val="50000"/>
              </a:spcBef>
              <a:buFontTx/>
              <a:buChar char="•"/>
            </a:pPr>
            <a:r>
              <a:rPr lang="en-US" sz="2400" dirty="0" smtClean="0">
                <a:latin typeface="Arial Black" pitchFamily="34" charset="0"/>
              </a:rPr>
              <a:t>Any specific Instructions to recipient shall be recorded </a:t>
            </a:r>
          </a:p>
          <a:p>
            <a:pPr marL="454025" indent="-454025" algn="just">
              <a:spcBef>
                <a:spcPct val="50000"/>
              </a:spcBef>
              <a:buFontTx/>
              <a:buChar char="•"/>
            </a:pPr>
            <a:r>
              <a:rPr lang="en-US" sz="2400" dirty="0" smtClean="0">
                <a:latin typeface="Arial Black" pitchFamily="34" charset="0"/>
              </a:rPr>
              <a:t>Identity &amp; code shall be noted as to men and materials are off the line</a:t>
            </a:r>
          </a:p>
          <a:p>
            <a:pPr marL="454025" indent="-454025" algn="just">
              <a:spcBef>
                <a:spcPct val="50000"/>
              </a:spcBef>
              <a:buFontTx/>
              <a:buChar char="•"/>
            </a:pPr>
            <a:r>
              <a:rPr lang="en-US" sz="2400" dirty="0" smtClean="0">
                <a:latin typeface="Arial Black" pitchFamily="34" charset="0"/>
              </a:rPr>
              <a:t>Main work carried out and certificate as to men and material are off the line while returning L/C</a:t>
            </a:r>
          </a:p>
          <a:p>
            <a:r>
              <a:rPr lang="en-US" sz="2400" dirty="0" smtClean="0"/>
              <a:t>He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LINE CLEARS- </a:t>
            </a:r>
            <a:r>
              <a:rPr lang="en-US" sz="3200" dirty="0" err="1" smtClean="0"/>
              <a:t>contd</a:t>
            </a:r>
            <a:endParaRPr lang="en-US" sz="3200" dirty="0"/>
          </a:p>
        </p:txBody>
      </p:sp>
      <p:sp>
        <p:nvSpPr>
          <p:cNvPr id="3" name="Content Placeholder 2"/>
          <p:cNvSpPr>
            <a:spLocks noGrp="1"/>
          </p:cNvSpPr>
          <p:nvPr>
            <p:ph idx="1"/>
          </p:nvPr>
        </p:nvSpPr>
        <p:spPr/>
        <p:txBody>
          <a:bodyPr/>
          <a:lstStyle/>
          <a:p>
            <a:pPr marL="454025" indent="-454025" algn="just">
              <a:spcBef>
                <a:spcPct val="50000"/>
              </a:spcBef>
              <a:buFontTx/>
              <a:buChar char="•"/>
            </a:pPr>
            <a:r>
              <a:rPr lang="en-US" dirty="0" smtClean="0">
                <a:latin typeface="Arial Black" pitchFamily="34" charset="0"/>
              </a:rPr>
              <a:t>Self line </a:t>
            </a:r>
            <a:r>
              <a:rPr lang="en-US" dirty="0" err="1" smtClean="0">
                <a:latin typeface="Arial Black" pitchFamily="34" charset="0"/>
              </a:rPr>
              <a:t>clearto</a:t>
            </a:r>
            <a:r>
              <a:rPr lang="en-US" dirty="0" smtClean="0">
                <a:latin typeface="Arial Black" pitchFamily="34" charset="0"/>
              </a:rPr>
              <a:t> be availed  even if issuing authority wants to work </a:t>
            </a:r>
          </a:p>
          <a:p>
            <a:pPr marL="454025" indent="-454025" algn="just">
              <a:spcBef>
                <a:spcPct val="50000"/>
              </a:spcBef>
              <a:buFontTx/>
              <a:buChar char="•"/>
            </a:pPr>
            <a:r>
              <a:rPr lang="en-US" dirty="0" err="1" smtClean="0">
                <a:latin typeface="Arial Black" pitchFamily="34" charset="0"/>
              </a:rPr>
              <a:t>Recordof</a:t>
            </a:r>
            <a:r>
              <a:rPr lang="en-US" dirty="0" smtClean="0">
                <a:latin typeface="Arial Black" pitchFamily="34" charset="0"/>
              </a:rPr>
              <a:t> LCs issued/</a:t>
            </a:r>
            <a:r>
              <a:rPr lang="en-US" dirty="0" err="1" smtClean="0">
                <a:latin typeface="Arial Black" pitchFamily="34" charset="0"/>
              </a:rPr>
              <a:t>received,S.No</a:t>
            </a:r>
            <a:r>
              <a:rPr lang="en-US" dirty="0" smtClean="0">
                <a:latin typeface="Arial Black" pitchFamily="34" charset="0"/>
              </a:rPr>
              <a:t> &amp; code.</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43580"/>
            <a:ext cx="9144000" cy="523220"/>
          </a:xfrm>
          <a:prstGeom prst="rect">
            <a:avLst/>
          </a:prstGeom>
          <a:noFill/>
        </p:spPr>
        <p:txBody>
          <a:bodyPr wrap="square" rtlCol="0">
            <a:spAutoFit/>
          </a:bodyPr>
          <a:lstStyle/>
          <a:p>
            <a:pPr algn="ctr"/>
            <a:r>
              <a:rPr lang="en-GB"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SAFETY ASPECTS OF DISTRIBUTION</a:t>
            </a:r>
            <a:endParaRPr lang="en-US"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endParaRPr>
          </a:p>
        </p:txBody>
      </p:sp>
      <p:sp>
        <p:nvSpPr>
          <p:cNvPr id="4" name="Rectangle 3"/>
          <p:cNvSpPr/>
          <p:nvPr/>
        </p:nvSpPr>
        <p:spPr>
          <a:xfrm>
            <a:off x="685800" y="1337846"/>
            <a:ext cx="7772400" cy="4339650"/>
          </a:xfrm>
          <a:prstGeom prst="rect">
            <a:avLst/>
          </a:prstGeom>
        </p:spPr>
        <p:txBody>
          <a:bodyPr wrap="square">
            <a:spAutoFit/>
          </a:bodyPr>
          <a:lstStyle/>
          <a:p>
            <a:pPr lvl="0" algn="just">
              <a:lnSpc>
                <a:spcPct val="150000"/>
              </a:lnSpc>
              <a:spcBef>
                <a:spcPts val="600"/>
              </a:spcBef>
              <a:spcAft>
                <a:spcPts val="600"/>
              </a:spcAft>
            </a:pPr>
            <a:r>
              <a:rPr lang="en-US" dirty="0" smtClean="0">
                <a:latin typeface="Times" pitchFamily="18" charset="0"/>
              </a:rPr>
              <a:t>Safety precautions must be taken at every stage of electrical work.  Safety Precautions are necessary and essential in the following:</a:t>
            </a:r>
          </a:p>
          <a:p>
            <a:pPr marL="342900" lvl="0" indent="-342900" algn="just">
              <a:lnSpc>
                <a:spcPct val="150000"/>
              </a:lnSpc>
              <a:spcBef>
                <a:spcPts val="600"/>
              </a:spcBef>
              <a:spcAft>
                <a:spcPts val="600"/>
              </a:spcAft>
              <a:buAutoNum type="arabicPeriod"/>
            </a:pPr>
            <a:r>
              <a:rPr lang="en-US" dirty="0" smtClean="0">
                <a:latin typeface="Times" pitchFamily="18" charset="0"/>
              </a:rPr>
              <a:t>Design</a:t>
            </a:r>
          </a:p>
          <a:p>
            <a:pPr marL="342900" lvl="0" indent="-342900" algn="just">
              <a:lnSpc>
                <a:spcPct val="150000"/>
              </a:lnSpc>
              <a:spcBef>
                <a:spcPts val="600"/>
              </a:spcBef>
              <a:spcAft>
                <a:spcPts val="600"/>
              </a:spcAft>
              <a:buAutoNum type="arabicPeriod"/>
            </a:pPr>
            <a:r>
              <a:rPr lang="en-US" dirty="0" smtClean="0">
                <a:latin typeface="Times" pitchFamily="18" charset="0"/>
              </a:rPr>
              <a:t>Manufacturing</a:t>
            </a:r>
          </a:p>
          <a:p>
            <a:pPr marL="342900" lvl="0" indent="-342900" algn="just">
              <a:lnSpc>
                <a:spcPct val="150000"/>
              </a:lnSpc>
              <a:spcBef>
                <a:spcPts val="600"/>
              </a:spcBef>
              <a:spcAft>
                <a:spcPts val="600"/>
              </a:spcAft>
              <a:buAutoNum type="arabicPeriod"/>
            </a:pPr>
            <a:r>
              <a:rPr lang="en-US" dirty="0" smtClean="0">
                <a:latin typeface="Times" pitchFamily="18" charset="0"/>
              </a:rPr>
              <a:t>Testing</a:t>
            </a:r>
          </a:p>
          <a:p>
            <a:pPr marL="342900" lvl="0" indent="-342900" algn="just">
              <a:lnSpc>
                <a:spcPct val="150000"/>
              </a:lnSpc>
              <a:spcBef>
                <a:spcPts val="600"/>
              </a:spcBef>
              <a:spcAft>
                <a:spcPts val="600"/>
              </a:spcAft>
              <a:buAutoNum type="arabicPeriod"/>
            </a:pPr>
            <a:r>
              <a:rPr lang="en-US" dirty="0" smtClean="0">
                <a:latin typeface="Times" pitchFamily="18" charset="0"/>
              </a:rPr>
              <a:t>Transport</a:t>
            </a:r>
          </a:p>
          <a:p>
            <a:pPr marL="342900" lvl="0" indent="-342900" algn="just">
              <a:lnSpc>
                <a:spcPct val="150000"/>
              </a:lnSpc>
              <a:spcBef>
                <a:spcPts val="600"/>
              </a:spcBef>
              <a:spcAft>
                <a:spcPts val="600"/>
              </a:spcAft>
              <a:buAutoNum type="arabicPeriod"/>
            </a:pPr>
            <a:r>
              <a:rPr lang="en-US" dirty="0" smtClean="0">
                <a:latin typeface="Times" pitchFamily="18" charset="0"/>
              </a:rPr>
              <a:t>Installation</a:t>
            </a:r>
          </a:p>
          <a:p>
            <a:pPr marL="342900" lvl="0" indent="-342900" algn="just">
              <a:lnSpc>
                <a:spcPct val="150000"/>
              </a:lnSpc>
              <a:spcBef>
                <a:spcPts val="600"/>
              </a:spcBef>
              <a:spcAft>
                <a:spcPts val="600"/>
              </a:spcAft>
              <a:buAutoNum type="arabicPeriod"/>
            </a:pPr>
            <a:r>
              <a:rPr lang="en-US" dirty="0" smtClean="0">
                <a:latin typeface="Times" pitchFamily="18" charset="0"/>
              </a:rPr>
              <a:t>Operation and Maintenance of electrical equipments.</a:t>
            </a:r>
          </a:p>
        </p:txBody>
      </p:sp>
    </p:spTree>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38</a:t>
            </a:fld>
            <a:endParaRPr lang="en-US" dirty="0"/>
          </a:p>
        </p:txBody>
      </p:sp>
      <p:sp>
        <p:nvSpPr>
          <p:cNvPr id="5" name="TextBox 4"/>
          <p:cNvSpPr txBox="1"/>
          <p:nvPr/>
        </p:nvSpPr>
        <p:spPr>
          <a:xfrm>
            <a:off x="-274320" y="304800"/>
            <a:ext cx="9509760" cy="523220"/>
          </a:xfrm>
          <a:prstGeom prst="rect">
            <a:avLst/>
          </a:prstGeom>
          <a:noFill/>
        </p:spPr>
        <p:txBody>
          <a:bodyPr wrap="square" rtlCol="0">
            <a:spAutoFit/>
          </a:bodyPr>
          <a:lstStyle/>
          <a:p>
            <a:pPr lvl="0" algn="ctr"/>
            <a:r>
              <a:rPr lang="en-US"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Principles of electrical safety</a:t>
            </a:r>
          </a:p>
        </p:txBody>
      </p:sp>
      <p:sp>
        <p:nvSpPr>
          <p:cNvPr id="6" name="Rectangle 5"/>
          <p:cNvSpPr/>
          <p:nvPr/>
        </p:nvSpPr>
        <p:spPr>
          <a:xfrm>
            <a:off x="533400" y="914400"/>
            <a:ext cx="7924800" cy="5678478"/>
          </a:xfrm>
          <a:prstGeom prst="rect">
            <a:avLst/>
          </a:prstGeom>
        </p:spPr>
        <p:txBody>
          <a:bodyPr wrap="square">
            <a:spAutoFit/>
          </a:bodyPr>
          <a:lstStyle/>
          <a:p>
            <a:pPr marL="400050" indent="-400050" algn="just">
              <a:lnSpc>
                <a:spcPct val="150000"/>
              </a:lnSpc>
              <a:spcBef>
                <a:spcPts val="600"/>
              </a:spcBef>
              <a:spcAft>
                <a:spcPts val="600"/>
              </a:spcAft>
              <a:buFont typeface="+mj-lt"/>
              <a:buAutoNum type="romanUcPeriod" startAt="3"/>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Times" pitchFamily="18" charset="0"/>
              </a:rPr>
              <a:t>Safety precautions for transportation:</a:t>
            </a:r>
          </a:p>
          <a:p>
            <a:pPr marL="857250" lvl="1" indent="-400050" algn="just">
              <a:spcAft>
                <a:spcPts val="600"/>
              </a:spcAft>
              <a:buAutoNum type="arabicPeriod"/>
            </a:pPr>
            <a:r>
              <a:rPr lang="en-US" dirty="0" smtClean="0">
                <a:latin typeface="Times New Roman" pitchFamily="18" charset="0"/>
                <a:cs typeface="Times New Roman" pitchFamily="18" charset="0"/>
              </a:rPr>
              <a:t>While poles are loaded.</a:t>
            </a:r>
          </a:p>
          <a:p>
            <a:pPr marL="857250" lvl="1" indent="-400050" algn="just">
              <a:spcAft>
                <a:spcPts val="600"/>
              </a:spcAft>
              <a:buAutoNum type="arabicPeriod"/>
            </a:pPr>
            <a:r>
              <a:rPr lang="en-US" dirty="0" smtClean="0">
                <a:latin typeface="Times New Roman" pitchFamily="18" charset="0"/>
                <a:cs typeface="Times New Roman" pitchFamily="18" charset="0"/>
              </a:rPr>
              <a:t>Nobody should stand under suspended load.</a:t>
            </a:r>
          </a:p>
          <a:p>
            <a:pPr marL="857250" lvl="1" indent="-400050" algn="just">
              <a:spcAft>
                <a:spcPts val="600"/>
              </a:spcAft>
              <a:buAutoNum type="arabicPeriod"/>
            </a:pPr>
            <a:r>
              <a:rPr lang="en-US" dirty="0" smtClean="0">
                <a:latin typeface="Times New Roman" pitchFamily="18" charset="0"/>
                <a:cs typeface="Times New Roman" pitchFamily="18" charset="0"/>
              </a:rPr>
              <a:t>Workmen should not travel on trailers loaded with  poles or transformer.</a:t>
            </a:r>
          </a:p>
          <a:p>
            <a:pPr marL="857250" lvl="1" indent="-400050" algn="just">
              <a:spcAft>
                <a:spcPts val="600"/>
              </a:spcAft>
              <a:buAutoNum type="arabicPeriod"/>
            </a:pPr>
            <a:r>
              <a:rPr lang="en-US" dirty="0" smtClean="0">
                <a:latin typeface="Times New Roman" pitchFamily="18" charset="0"/>
                <a:cs typeface="Times New Roman" pitchFamily="18" charset="0"/>
              </a:rPr>
              <a:t>Red </a:t>
            </a:r>
            <a:r>
              <a:rPr lang="en-US" dirty="0" err="1" smtClean="0">
                <a:latin typeface="Times New Roman" pitchFamily="18" charset="0"/>
                <a:cs typeface="Times New Roman" pitchFamily="18" charset="0"/>
              </a:rPr>
              <a:t>colour</a:t>
            </a:r>
            <a:r>
              <a:rPr lang="en-US" dirty="0" smtClean="0">
                <a:latin typeface="Times New Roman" pitchFamily="18" charset="0"/>
                <a:cs typeface="Times New Roman" pitchFamily="18" charset="0"/>
              </a:rPr>
              <a:t> danger flags fixed at either end of poles.</a:t>
            </a:r>
          </a:p>
          <a:p>
            <a:pPr marL="857250" lvl="1" indent="-400050" algn="just">
              <a:spcAft>
                <a:spcPts val="600"/>
              </a:spcAft>
              <a:buAutoNum type="arabicPeriod"/>
            </a:pPr>
            <a:r>
              <a:rPr lang="en-US" dirty="0" smtClean="0">
                <a:latin typeface="Times New Roman" pitchFamily="18" charset="0"/>
                <a:cs typeface="Times New Roman" pitchFamily="18" charset="0"/>
              </a:rPr>
              <a:t>Over hanging of poles shall not be beyond permissible limits.</a:t>
            </a:r>
          </a:p>
          <a:p>
            <a:pPr marL="400050" indent="-400050" algn="just">
              <a:lnSpc>
                <a:spcPct val="150000"/>
              </a:lnSpc>
              <a:spcBef>
                <a:spcPts val="600"/>
              </a:spcBef>
              <a:spcAft>
                <a:spcPts val="600"/>
              </a:spcAft>
              <a:buAutoNum type="romanUcPeriod" startAt="3"/>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Times" pitchFamily="18" charset="0"/>
              </a:rPr>
              <a:t>Erection works:</a:t>
            </a:r>
          </a:p>
          <a:p>
            <a:pPr marL="857250" lvl="1" indent="-400050" algn="just">
              <a:spcBef>
                <a:spcPts val="600"/>
              </a:spcBef>
              <a:buAutoNum type="arabicPeriod"/>
            </a:pPr>
            <a:r>
              <a:rPr lang="en-US" dirty="0" smtClean="0">
                <a:latin typeface="Times New Roman" pitchFamily="18" charset="0"/>
                <a:cs typeface="Times New Roman" pitchFamily="18" charset="0"/>
              </a:rPr>
              <a:t>Poles pits in sandy or collapsible soils should not be dug.</a:t>
            </a:r>
          </a:p>
          <a:p>
            <a:pPr marL="857250" lvl="1" indent="-400050" algn="just">
              <a:spcBef>
                <a:spcPts val="600"/>
              </a:spcBef>
              <a:buAutoNum type="arabicPeriod"/>
            </a:pPr>
            <a:r>
              <a:rPr lang="en-US" dirty="0" smtClean="0">
                <a:latin typeface="Times New Roman" pitchFamily="18" charset="0"/>
                <a:cs typeface="Times New Roman" pitchFamily="18" charset="0"/>
              </a:rPr>
              <a:t>Warning danger boards exhibited  on either side of pits.</a:t>
            </a:r>
          </a:p>
          <a:p>
            <a:pPr marL="857250" lvl="1" indent="-400050" algn="just">
              <a:spcBef>
                <a:spcPts val="600"/>
              </a:spcBef>
              <a:buAutoNum type="arabicPeriod"/>
            </a:pPr>
            <a:r>
              <a:rPr lang="en-US" dirty="0" smtClean="0">
                <a:latin typeface="Times New Roman" pitchFamily="18" charset="0"/>
                <a:cs typeface="Times New Roman" pitchFamily="18" charset="0"/>
              </a:rPr>
              <a:t>During erection of poles, guy ropes should be securely tied to temporary anchors.</a:t>
            </a:r>
          </a:p>
          <a:p>
            <a:pPr marL="857250" lvl="1" indent="-400050" algn="just">
              <a:spcBef>
                <a:spcPts val="600"/>
              </a:spcBef>
              <a:buAutoNum type="arabicPeriod"/>
            </a:pPr>
            <a:r>
              <a:rPr lang="en-US" dirty="0" smtClean="0">
                <a:latin typeface="Times New Roman" pitchFamily="18" charset="0"/>
                <a:cs typeface="Times New Roman" pitchFamily="18" charset="0"/>
              </a:rPr>
              <a:t>Line clears should be taken </a:t>
            </a:r>
          </a:p>
          <a:p>
            <a:pPr marL="1314450" lvl="2" indent="-400050" algn="just">
              <a:spcBef>
                <a:spcPts val="600"/>
              </a:spcBef>
              <a:buAutoNum type="arabicPeriod"/>
            </a:pPr>
            <a:r>
              <a:rPr lang="en-US" dirty="0" smtClean="0">
                <a:latin typeface="Times New Roman" pitchFamily="18" charset="0"/>
                <a:cs typeface="Times New Roman" pitchFamily="18" charset="0"/>
              </a:rPr>
              <a:t>On the line of work</a:t>
            </a:r>
          </a:p>
          <a:p>
            <a:pPr marL="1314450" lvl="2" indent="-400050" algn="just">
              <a:spcBef>
                <a:spcPts val="600"/>
              </a:spcBef>
              <a:buAutoNum type="arabicPeriod"/>
            </a:pPr>
            <a:r>
              <a:rPr lang="en-US" dirty="0" smtClean="0">
                <a:latin typeface="Times New Roman" pitchFamily="18" charset="0"/>
                <a:cs typeface="Times New Roman" pitchFamily="18" charset="0"/>
              </a:rPr>
              <a:t>Neighboring lines also if sectional clearance is not adequate or</a:t>
            </a:r>
          </a:p>
          <a:p>
            <a:pPr marL="1314450" lvl="2" indent="-400050" algn="just">
              <a:spcBef>
                <a:spcPts val="600"/>
              </a:spcBef>
              <a:buAutoNum type="arabicPeriod"/>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SAFETY TIPS(GENERAL)</a:t>
            </a:r>
            <a:br>
              <a:rPr lang="en-US" sz="3200" dirty="0" smtClean="0"/>
            </a:br>
            <a:endParaRPr lang="en-US" sz="3200" dirty="0"/>
          </a:p>
        </p:txBody>
      </p:sp>
      <p:sp>
        <p:nvSpPr>
          <p:cNvPr id="3" name="Content Placeholder 2"/>
          <p:cNvSpPr>
            <a:spLocks noGrp="1"/>
          </p:cNvSpPr>
          <p:nvPr>
            <p:ph idx="1"/>
          </p:nvPr>
        </p:nvSpPr>
        <p:spPr>
          <a:xfrm>
            <a:off x="457200" y="838200"/>
            <a:ext cx="8229600" cy="5791200"/>
          </a:xfrm>
        </p:spPr>
        <p:txBody>
          <a:bodyPr/>
          <a:lstStyle/>
          <a:p>
            <a:pPr marL="339725" indent="-339725" algn="just">
              <a:spcBef>
                <a:spcPct val="50000"/>
              </a:spcBef>
              <a:buFontTx/>
              <a:buChar char="•"/>
            </a:pPr>
            <a:r>
              <a:rPr lang="en-US" sz="2400" dirty="0" err="1" smtClean="0"/>
              <a:t>Earthing</a:t>
            </a:r>
            <a:r>
              <a:rPr lang="en-US" sz="2400" dirty="0" smtClean="0"/>
              <a:t> on both sides of the work spot is a must and shall be insisted upon.</a:t>
            </a:r>
          </a:p>
          <a:p>
            <a:pPr marL="339725" indent="-339725" algn="just">
              <a:spcBef>
                <a:spcPct val="50000"/>
              </a:spcBef>
              <a:buFontTx/>
              <a:buChar char="•"/>
            </a:pPr>
            <a:r>
              <a:rPr lang="en-US" sz="2400" dirty="0" smtClean="0"/>
              <a:t>Hanging of boards 	with </a:t>
            </a:r>
            <a:r>
              <a:rPr lang="en-US" sz="2400" b="1" dirty="0" smtClean="0"/>
              <a:t>“Men on Line”</a:t>
            </a:r>
            <a:r>
              <a:rPr lang="en-US" sz="2400" dirty="0" smtClean="0"/>
              <a:t>  written on it, and locking the operating handles.</a:t>
            </a:r>
          </a:p>
          <a:p>
            <a:pPr marL="339725" indent="-339725" algn="just">
              <a:spcBef>
                <a:spcPct val="50000"/>
              </a:spcBef>
              <a:buFontTx/>
              <a:buChar char="•"/>
            </a:pPr>
            <a:r>
              <a:rPr lang="en-US" sz="2400" dirty="0" smtClean="0"/>
              <a:t>Usage of Rubber gloves while working on 33 KV lines is wrong</a:t>
            </a:r>
          </a:p>
          <a:p>
            <a:pPr marL="339725" indent="-339725" algn="just">
              <a:spcBef>
                <a:spcPct val="50000"/>
              </a:spcBef>
              <a:buFontTx/>
              <a:buChar char="•"/>
            </a:pPr>
            <a:r>
              <a:rPr lang="en-US" sz="2400" dirty="0" smtClean="0"/>
              <a:t>Rubber gloves / gauntlets are for voltages of 5 KV &amp; below used  while </a:t>
            </a:r>
            <a:r>
              <a:rPr lang="en-US" sz="2400" dirty="0" err="1" smtClean="0"/>
              <a:t>earthing</a:t>
            </a:r>
            <a:r>
              <a:rPr lang="en-US" sz="2400" dirty="0" smtClean="0"/>
              <a:t>, operating load break switches, connecting or disconnecting leads of portable phones and working on street lights</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4294967295"/>
          </p:nvPr>
        </p:nvSpPr>
        <p:spPr bwMode="auto">
          <a:xfrm>
            <a:off x="685800" y="457200"/>
            <a:ext cx="7543800" cy="5791200"/>
          </a:xfrm>
          <a:prstGeom prst="rect">
            <a:avLst/>
          </a:prstGeom>
          <a:noFill/>
          <a:ln>
            <a:miter lim="800000"/>
            <a:headEnd/>
            <a:tailEnd/>
          </a:ln>
        </p:spPr>
        <p:txBody>
          <a:bodyPr>
            <a:normAutofit lnSpcReduction="10000"/>
          </a:bodyPr>
          <a:lstStyle/>
          <a:p>
            <a:pPr marL="0" indent="0" algn="ctr">
              <a:buFont typeface="Arial" charset="0"/>
              <a:buNone/>
            </a:pPr>
            <a:r>
              <a:rPr lang="en-US" altLang="en-US" sz="4000" smtClean="0"/>
              <a:t>Need for Electrical safety in power system– safety pledge-  safety clearances - Safety Tools- Authorization for carrying out works- Precautions during availing line clear - various causes for accidents - Accident Reporting-Accident Prevention - Lightning and surge protection in EHT substations</a:t>
            </a:r>
          </a:p>
        </p:txBody>
      </p:sp>
      <p:sp>
        <p:nvSpPr>
          <p:cNvPr id="15363" name="Slide Number Placeholder 3"/>
          <p:cNvSpPr>
            <a:spLocks noGrp="1"/>
          </p:cNvSpPr>
          <p:nvPr>
            <p:ph type="sldNum" sz="quarter" idx="4294967295"/>
          </p:nvPr>
        </p:nvSpPr>
        <p:spPr bwMode="auto">
          <a:xfrm>
            <a:off x="8610600" y="0"/>
            <a:ext cx="533400" cy="365125"/>
          </a:xfrm>
          <a:prstGeom prst="rect">
            <a:avLst/>
          </a:prstGeom>
          <a:noFill/>
          <a:ln>
            <a:miter lim="800000"/>
            <a:headEnd/>
            <a:tailEnd/>
          </a:ln>
        </p:spPr>
        <p:txBody>
          <a:bodyPr/>
          <a:lstStyle/>
          <a:p>
            <a:fld id="{A2767D6F-786B-4456-B619-1DE2B2E44691}" type="slidenum">
              <a:rPr lang="en-US" altLang="en-US">
                <a:solidFill>
                  <a:schemeClr val="bg1"/>
                </a:solidFill>
                <a:latin typeface="Calibri" pitchFamily="34" charset="0"/>
              </a:rPr>
              <a:pPr/>
              <a:t>4</a:t>
            </a:fld>
            <a:endParaRPr lang="en-US" altLang="en-US">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800" b="1" dirty="0" smtClean="0"/>
              <a:t>Electrical Safety Work Practices</a:t>
            </a:r>
            <a:endParaRPr lang="en-US" sz="2800" dirty="0"/>
          </a:p>
        </p:txBody>
      </p:sp>
      <p:sp>
        <p:nvSpPr>
          <p:cNvPr id="3" name="Content Placeholder 2"/>
          <p:cNvSpPr>
            <a:spLocks noGrp="1"/>
          </p:cNvSpPr>
          <p:nvPr>
            <p:ph idx="1"/>
          </p:nvPr>
        </p:nvSpPr>
        <p:spPr>
          <a:xfrm>
            <a:off x="457200" y="838200"/>
            <a:ext cx="8229600" cy="6019800"/>
          </a:xfrm>
        </p:spPr>
        <p:txBody>
          <a:bodyPr/>
          <a:lstStyle/>
          <a:p>
            <a:r>
              <a:rPr lang="en-US" sz="2400" dirty="0" smtClean="0"/>
              <a:t> Some of the important electrical safety work practices are given below:</a:t>
            </a:r>
            <a:endParaRPr lang="en-IN" sz="2400" dirty="0" smtClean="0"/>
          </a:p>
          <a:p>
            <a:r>
              <a:rPr lang="en-US" sz="2400" dirty="0" smtClean="0"/>
              <a:t>(</a:t>
            </a:r>
            <a:r>
              <a:rPr lang="en-US" sz="2400" dirty="0" err="1" smtClean="0"/>
              <a:t>i</a:t>
            </a:r>
            <a:r>
              <a:rPr lang="en-US" sz="2400" dirty="0" smtClean="0"/>
              <a:t>) Ensure that operating procedures are up to date and appropriate for conditions.</a:t>
            </a:r>
            <a:endParaRPr lang="en-IN" sz="2400" dirty="0" smtClean="0"/>
          </a:p>
          <a:p>
            <a:r>
              <a:rPr lang="en-US" sz="2400" dirty="0" smtClean="0"/>
              <a:t>(ii)Evaluate circuit information drawings.</a:t>
            </a:r>
            <a:endParaRPr lang="en-IN" sz="2400" dirty="0" smtClean="0"/>
          </a:p>
          <a:p>
            <a:r>
              <a:rPr lang="en-US" sz="2400" dirty="0" smtClean="0"/>
              <a:t>(iii)Determine degree and extent of risks involved.</a:t>
            </a:r>
            <a:endParaRPr lang="en-IN" sz="2400" dirty="0" smtClean="0"/>
          </a:p>
          <a:p>
            <a:r>
              <a:rPr lang="en-US" sz="2400" dirty="0" smtClean="0"/>
              <a:t>(iv)Comply with minimum clearances when working around electrical power lines or other exposed conductors. </a:t>
            </a:r>
            <a:endParaRPr lang="en-IN" sz="2400" dirty="0" smtClean="0"/>
          </a:p>
          <a:p>
            <a:r>
              <a:rPr lang="en-US" sz="2400" dirty="0" smtClean="0"/>
              <a:t>(v)Always wear safety glasses and a hard hat when working on live circuits.</a:t>
            </a:r>
            <a:endParaRPr lang="en-IN" sz="2400" dirty="0" smtClean="0"/>
          </a:p>
          <a:p>
            <a:r>
              <a:rPr lang="en-US" sz="2400" dirty="0" smtClean="0"/>
              <a:t>(vi)Use electrically insulated tools.</a:t>
            </a:r>
            <a:endParaRPr lang="en-IN" sz="2400" dirty="0" smtClean="0"/>
          </a:p>
          <a:p>
            <a:r>
              <a:rPr lang="en-US" sz="2400" dirty="0" smtClean="0"/>
              <a:t>(vii)Use electrically insulated gloves.</a:t>
            </a:r>
          </a:p>
          <a:p>
            <a:r>
              <a:rPr lang="en-US" sz="2400" dirty="0" smtClean="0"/>
              <a:t>(viii)Test dates for integrity of  equipment and protective clothing - independent safety lab.</a:t>
            </a:r>
            <a:endParaRPr lang="en-IN" sz="2400"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762000"/>
            <a:ext cx="8229600" cy="6096000"/>
          </a:xfrm>
        </p:spPr>
        <p:txBody>
          <a:bodyPr/>
          <a:lstStyle/>
          <a:p>
            <a:r>
              <a:rPr lang="en-US" sz="2400" dirty="0" smtClean="0"/>
              <a:t>(ix)Wear required personal protective clothing (i.e., long sleeve shirt and long pants)- flame resistant materials for clothing (different weights for protection dependent on fault levels and clearing times)</a:t>
            </a:r>
          </a:p>
          <a:p>
            <a:r>
              <a:rPr lang="en-US" sz="2400" dirty="0" smtClean="0"/>
              <a:t>(x)Your hands are your most valuable tools. Protect them by wearing appropriate safety gloves. Before using, inspect the gloves for signs of wear and tear and other damages.</a:t>
            </a:r>
            <a:endParaRPr lang="en-IN" sz="2400" dirty="0" smtClean="0"/>
          </a:p>
          <a:p>
            <a:pPr>
              <a:spcBef>
                <a:spcPct val="50000"/>
              </a:spcBef>
              <a:buFontTx/>
              <a:buChar char="•"/>
            </a:pPr>
            <a:r>
              <a:rPr lang="en-US" sz="2400" dirty="0" smtClean="0"/>
              <a:t>(xi) Synthetic </a:t>
            </a:r>
            <a:r>
              <a:rPr lang="en-US" sz="2400" dirty="0" smtClean="0">
                <a:cs typeface="Times New Roman" pitchFamily="18" charset="0"/>
              </a:rPr>
              <a:t>Rubber mats to be arranged around panels</a:t>
            </a:r>
            <a:r>
              <a:rPr lang="en-US" sz="2400" dirty="0" smtClean="0">
                <a:solidFill>
                  <a:schemeClr val="accent2"/>
                </a:solidFill>
              </a:rPr>
              <a:t> </a:t>
            </a:r>
          </a:p>
          <a:p>
            <a:r>
              <a:rPr lang="en-US" sz="2400" dirty="0" smtClean="0"/>
              <a:t>.Xii)Use ladders with nonconductive side rails if there is any possibility the ladder could contact exposed energized parts. </a:t>
            </a:r>
            <a:endParaRPr lang="en-IN" sz="2400" dirty="0" smtClean="0"/>
          </a:p>
          <a:p>
            <a:r>
              <a:rPr lang="en-US" sz="2400" dirty="0" smtClean="0"/>
              <a:t>(xiii)Follow lock-out tag-out procedures.</a:t>
            </a:r>
            <a:endParaRPr lang="en-IN" sz="2400" dirty="0" smtClean="0"/>
          </a:p>
          <a:p>
            <a:r>
              <a:rPr lang="en-US" sz="2400" dirty="0" smtClean="0"/>
              <a:t>(xiv)Inspect all extension cords for wear and tear.</a:t>
            </a:r>
            <a:endParaRPr lang="en-IN" sz="2400" dirty="0" smtClean="0"/>
          </a:p>
          <a:p>
            <a:endParaRPr lang="en-IN" sz="2400"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endParaRPr lang="en-US" dirty="0"/>
          </a:p>
        </p:txBody>
      </p:sp>
      <p:sp>
        <p:nvSpPr>
          <p:cNvPr id="3" name="Content Placeholder 2"/>
          <p:cNvSpPr>
            <a:spLocks noGrp="1"/>
          </p:cNvSpPr>
          <p:nvPr>
            <p:ph idx="1"/>
          </p:nvPr>
        </p:nvSpPr>
        <p:spPr>
          <a:xfrm>
            <a:off x="457200" y="1066800"/>
            <a:ext cx="8229600" cy="5791200"/>
          </a:xfrm>
        </p:spPr>
        <p:txBody>
          <a:bodyPr>
            <a:normAutofit lnSpcReduction="10000"/>
          </a:bodyPr>
          <a:lstStyle/>
          <a:p>
            <a:r>
              <a:rPr lang="en-US" sz="2400" dirty="0" smtClean="0"/>
              <a:t>(xv)Never drape electrical cords over heat sources.</a:t>
            </a:r>
            <a:endParaRPr lang="en-IN" sz="2400" dirty="0" smtClean="0"/>
          </a:p>
          <a:p>
            <a:r>
              <a:rPr lang="en-US" sz="2400" dirty="0" smtClean="0"/>
              <a:t>(xvi)Never store flammable liquids near electrical equipment, even temporarily.</a:t>
            </a:r>
          </a:p>
          <a:p>
            <a:r>
              <a:rPr lang="en-US" sz="2000" dirty="0" smtClean="0"/>
              <a:t>(Xvii) Do not place the ladder close to the live bus for climbing</a:t>
            </a:r>
          </a:p>
          <a:p>
            <a:pPr marL="857250" lvl="1" indent="-400050" algn="just">
              <a:lnSpc>
                <a:spcPct val="150000"/>
              </a:lnSpc>
              <a:spcBef>
                <a:spcPts val="600"/>
              </a:spcBef>
              <a:spcAft>
                <a:spcPts val="600"/>
              </a:spcAft>
              <a:buNone/>
            </a:pPr>
            <a:r>
              <a:rPr lang="en-US" sz="2400" dirty="0" smtClean="0"/>
              <a:t>xvii)Be aware of special training requirements.</a:t>
            </a:r>
            <a:endParaRPr lang="en-IN" sz="2400" dirty="0" smtClean="0"/>
          </a:p>
          <a:p>
            <a:r>
              <a:rPr lang="en-US" sz="2400" dirty="0" smtClean="0"/>
              <a:t>(xviii)Motors with thermal protection can restart without warning, always  cut off power supply to the motor before working on it.</a:t>
            </a:r>
            <a:endParaRPr lang="en-IN" sz="2400" dirty="0" smtClean="0"/>
          </a:p>
          <a:p>
            <a:r>
              <a:rPr lang="en-US" sz="2400" dirty="0" smtClean="0"/>
              <a:t>(xix)Only qualified personnel should perform maintenance, inspection and repairs on any electrical equipment.</a:t>
            </a:r>
          </a:p>
          <a:p>
            <a:pPr marL="857250" lvl="1" indent="-400050" algn="just">
              <a:lnSpc>
                <a:spcPct val="150000"/>
              </a:lnSpc>
              <a:spcBef>
                <a:spcPts val="600"/>
              </a:spcBef>
              <a:spcAft>
                <a:spcPts val="600"/>
              </a:spcAft>
              <a:buNone/>
            </a:pPr>
            <a:r>
              <a:rPr lang="en-US" sz="2000" dirty="0" smtClean="0">
                <a:latin typeface="Times New Roman" pitchFamily="18" charset="0"/>
                <a:cs typeface="Times New Roman" pitchFamily="18" charset="0"/>
              </a:rPr>
              <a:t>(XX)Do not e</a:t>
            </a:r>
            <a:r>
              <a:rPr lang="en-US" sz="2000" dirty="0" smtClean="0">
                <a:cs typeface="Times New Roman" pitchFamily="18" charset="0"/>
              </a:rPr>
              <a:t>nter in high voltage Switchyard with ladder without ensuring proper clearance</a:t>
            </a:r>
          </a:p>
          <a:p>
            <a:r>
              <a:rPr lang="en-US" sz="2400" dirty="0" smtClean="0"/>
              <a:t>(</a:t>
            </a:r>
            <a:endParaRPr lang="en-IN" sz="2400" dirty="0" smtClean="0"/>
          </a:p>
          <a:p>
            <a:pPr marL="857250" lvl="1" indent="-400050" algn="just">
              <a:lnSpc>
                <a:spcPct val="150000"/>
              </a:lnSpc>
              <a:spcBef>
                <a:spcPts val="600"/>
              </a:spcBef>
              <a:spcAft>
                <a:spcPts val="600"/>
              </a:spcAft>
              <a:buNone/>
            </a:pPr>
            <a:endParaRPr lang="en-US" sz="2000" dirty="0" smtClean="0">
              <a:cs typeface="Times New Roman" pitchFamily="18" charset="0"/>
            </a:endParaRPr>
          </a:p>
          <a:p>
            <a:endParaRPr lang="en-US" sz="2400" dirty="0" smtClean="0"/>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381000"/>
          </a:xfrm>
        </p:spPr>
        <p:txBody>
          <a:bodyPr>
            <a:noAutofit/>
          </a:bodyPr>
          <a:lstStyle/>
          <a:p>
            <a:r>
              <a:rPr lang="en-US" sz="2400" dirty="0" err="1" smtClean="0"/>
              <a:t>Reg</a:t>
            </a:r>
            <a:r>
              <a:rPr lang="en-US" sz="2400" dirty="0" smtClean="0"/>
              <a:t> 64</a:t>
            </a:r>
            <a:endParaRPr lang="en-US" sz="2400" dirty="0"/>
          </a:p>
        </p:txBody>
      </p:sp>
      <p:sp>
        <p:nvSpPr>
          <p:cNvPr id="3" name="Content Placeholder 2"/>
          <p:cNvSpPr>
            <a:spLocks noGrp="1"/>
          </p:cNvSpPr>
          <p:nvPr>
            <p:ph idx="1"/>
          </p:nvPr>
        </p:nvSpPr>
        <p:spPr>
          <a:xfrm>
            <a:off x="304800" y="990600"/>
            <a:ext cx="8686800" cy="5089525"/>
          </a:xfrm>
        </p:spPr>
        <p:txBody>
          <a:bodyPr>
            <a:normAutofit fontScale="92500"/>
          </a:bodyPr>
          <a:lstStyle/>
          <a:p>
            <a:r>
              <a:rPr lang="en-US" sz="2400" dirty="0" smtClean="0"/>
              <a:t>Transporting and storing of material near over head lines :-</a:t>
            </a:r>
          </a:p>
          <a:p>
            <a:r>
              <a:rPr lang="en-US" sz="2400" dirty="0" smtClean="0"/>
              <a:t>(1) No </a:t>
            </a:r>
            <a:r>
              <a:rPr lang="en-US" sz="2400" dirty="0" err="1" smtClean="0"/>
              <a:t>rods,pipes</a:t>
            </a:r>
            <a:r>
              <a:rPr lang="en-US" sz="2400" dirty="0" smtClean="0"/>
              <a:t> or similar material shall be taken below or in the vicinity of any bare over head conductors or lines ,if these </a:t>
            </a:r>
            <a:r>
              <a:rPr lang="en-US" sz="2400" dirty="0" err="1" smtClean="0"/>
              <a:t>contrevene</a:t>
            </a:r>
            <a:r>
              <a:rPr lang="en-US" sz="2400" dirty="0" smtClean="0"/>
              <a:t> the provisions of 60 and 61,unless such materials are transported under the direct supervision of a person designated in this behalf by the owner of such OH line.</a:t>
            </a:r>
          </a:p>
          <a:p>
            <a:r>
              <a:rPr lang="en-US" sz="2400" dirty="0" smtClean="0"/>
              <a:t>(2) No rods, pipes or other similar material shall be brought within the flash over distance of those lines.</a:t>
            </a:r>
          </a:p>
          <a:p>
            <a:r>
              <a:rPr lang="en-US" sz="2400" dirty="0" smtClean="0"/>
              <a:t>(3) No material shall be dumped or stored, no trees grown below or in the vicinity of bare conductor.</a:t>
            </a:r>
          </a:p>
          <a:p>
            <a:r>
              <a:rPr lang="en-US" sz="2400" dirty="0" smtClean="0"/>
              <a:t>(4) N o flammable material shall be stored under the supply line.</a:t>
            </a:r>
          </a:p>
          <a:p>
            <a:r>
              <a:rPr lang="en-US" sz="2400" dirty="0" smtClean="0"/>
              <a:t>(5) No fire shall be allowed above under ground cables.</a:t>
            </a:r>
          </a:p>
          <a:p>
            <a:r>
              <a:rPr lang="en-US" sz="2400" dirty="0" smtClean="0"/>
              <a:t>(6) Firing of any material below electric lines shall be prohibited.</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44</a:t>
            </a:fld>
            <a:endParaRPr lang="en-US" dirty="0"/>
          </a:p>
        </p:txBody>
      </p:sp>
      <p:sp>
        <p:nvSpPr>
          <p:cNvPr id="5" name="TextBox 4"/>
          <p:cNvSpPr txBox="1"/>
          <p:nvPr/>
        </p:nvSpPr>
        <p:spPr>
          <a:xfrm>
            <a:off x="0" y="543580"/>
            <a:ext cx="9144000" cy="523220"/>
          </a:xfrm>
          <a:prstGeom prst="rect">
            <a:avLst/>
          </a:prstGeom>
          <a:noFill/>
        </p:spPr>
        <p:txBody>
          <a:bodyPr wrap="square" rtlCol="0">
            <a:spAutoFit/>
          </a:bodyPr>
          <a:lstStyle/>
          <a:p>
            <a:pPr lvl="0"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latin typeface="Times" pitchFamily="18" charset="0"/>
              </a:rPr>
              <a:t>GENERAL SAFETY PRECAUTIONS</a:t>
            </a:r>
            <a:endParaRPr lang="en-US"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endParaRPr>
          </a:p>
        </p:txBody>
      </p:sp>
      <p:sp>
        <p:nvSpPr>
          <p:cNvPr id="6" name="Rectangle 5"/>
          <p:cNvSpPr/>
          <p:nvPr/>
        </p:nvSpPr>
        <p:spPr>
          <a:xfrm>
            <a:off x="762000" y="1219200"/>
            <a:ext cx="7620000" cy="5247590"/>
          </a:xfrm>
          <a:prstGeom prst="rect">
            <a:avLst/>
          </a:prstGeom>
        </p:spPr>
        <p:txBody>
          <a:bodyPr wrap="square">
            <a:spAutoFit/>
          </a:bodyPr>
          <a:lstStyle/>
          <a:p>
            <a:pPr marL="857250" lvl="1" indent="-400050" algn="just">
              <a:spcAft>
                <a:spcPts val="600"/>
              </a:spcAft>
            </a:pPr>
            <a:r>
              <a:rPr lang="en-US" sz="2000" dirty="0" smtClean="0">
                <a:latin typeface="Bookman Old Style" pitchFamily="18" charset="0"/>
                <a:cs typeface="Times New Roman" pitchFamily="18" charset="0"/>
              </a:rPr>
              <a:t>Work should be carried out on after ensuring the following</a:t>
            </a:r>
          </a:p>
          <a:p>
            <a:pPr marL="1314450" lvl="2" indent="-400050" algn="just">
              <a:spcAft>
                <a:spcPts val="600"/>
              </a:spcAft>
              <a:buAutoNum type="arabicPeriod"/>
            </a:pPr>
            <a:r>
              <a:rPr lang="en-US" sz="2000" dirty="0" smtClean="0">
                <a:latin typeface="Bookman Old Style" pitchFamily="18" charset="0"/>
                <a:cs typeface="Times New Roman" pitchFamily="18" charset="0"/>
              </a:rPr>
              <a:t>Lines should be dead</a:t>
            </a:r>
          </a:p>
          <a:p>
            <a:pPr marL="1314450" lvl="2" indent="-400050" algn="just">
              <a:spcAft>
                <a:spcPts val="600"/>
              </a:spcAft>
              <a:buAutoNum type="arabicPeriod"/>
            </a:pPr>
            <a:r>
              <a:rPr lang="en-US" sz="2000" dirty="0" smtClean="0">
                <a:latin typeface="Bookman Old Style" pitchFamily="18" charset="0"/>
                <a:cs typeface="Times New Roman" pitchFamily="18" charset="0"/>
              </a:rPr>
              <a:t>Isolated and all practical steps taken to be electrically keep off from live conductor With proper clearances</a:t>
            </a:r>
          </a:p>
          <a:p>
            <a:pPr marL="1314450" lvl="2" indent="-400050" algn="just">
              <a:spcAft>
                <a:spcPts val="600"/>
              </a:spcAft>
              <a:buAutoNum type="arabicPeriod"/>
            </a:pPr>
            <a:r>
              <a:rPr lang="en-US" sz="2000" dirty="0" smtClean="0">
                <a:latin typeface="Bookman Old Style" pitchFamily="18" charset="0"/>
                <a:cs typeface="Times New Roman" pitchFamily="18" charset="0"/>
              </a:rPr>
              <a:t>Efficiently connected to earth at all points of disconnections supply to such apparatus. Work spot shall be earthed on both sides</a:t>
            </a:r>
          </a:p>
          <a:p>
            <a:pPr marL="1314450" lvl="2" indent="-400050" algn="just">
              <a:spcAft>
                <a:spcPts val="600"/>
              </a:spcAft>
              <a:buAutoNum type="arabicPeriod"/>
            </a:pPr>
            <a:r>
              <a:rPr lang="en-US" sz="2000" dirty="0" smtClean="0">
                <a:latin typeface="Bookman Old Style" pitchFamily="18" charset="0"/>
                <a:cs typeface="Times New Roman" pitchFamily="18" charset="0"/>
              </a:rPr>
              <a:t>Permitted to work only on the issue of permit</a:t>
            </a:r>
          </a:p>
          <a:p>
            <a:pPr marL="1314450" lvl="2" indent="-400050" algn="just">
              <a:spcAft>
                <a:spcPts val="600"/>
              </a:spcAft>
              <a:buAutoNum type="arabicPeriod"/>
            </a:pPr>
            <a:r>
              <a:rPr lang="en-US" sz="2000" dirty="0" smtClean="0">
                <a:latin typeface="Bookman Old Style" pitchFamily="18" charset="0"/>
                <a:cs typeface="Times New Roman" pitchFamily="18" charset="0"/>
              </a:rPr>
              <a:t>De-</a:t>
            </a:r>
            <a:r>
              <a:rPr lang="en-US" sz="2000" dirty="0" err="1" smtClean="0">
                <a:latin typeface="Bookman Old Style" pitchFamily="18" charset="0"/>
                <a:cs typeface="Times New Roman" pitchFamily="18" charset="0"/>
              </a:rPr>
              <a:t>energization</a:t>
            </a:r>
            <a:r>
              <a:rPr lang="en-US" sz="2000" dirty="0" smtClean="0">
                <a:latin typeface="Bookman Old Style" pitchFamily="18" charset="0"/>
                <a:cs typeface="Times New Roman" pitchFamily="18" charset="0"/>
              </a:rPr>
              <a:t> shall be cross -</a:t>
            </a:r>
            <a:r>
              <a:rPr lang="en-US" sz="2000" dirty="0" err="1" smtClean="0">
                <a:latin typeface="Bookman Old Style" pitchFamily="18" charset="0"/>
                <a:cs typeface="Times New Roman" pitchFamily="18" charset="0"/>
              </a:rPr>
              <a:t>cheked</a:t>
            </a:r>
            <a:r>
              <a:rPr lang="en-US" sz="2000" dirty="0" smtClean="0">
                <a:latin typeface="Bookman Old Style" pitchFamily="18" charset="0"/>
                <a:cs typeface="Times New Roman" pitchFamily="18" charset="0"/>
              </a:rPr>
              <a:t> before taking up the work</a:t>
            </a:r>
          </a:p>
          <a:p>
            <a:pPr marL="1314450" lvl="2" indent="-400050" algn="just">
              <a:spcAft>
                <a:spcPts val="600"/>
              </a:spcAft>
              <a:buAutoNum type="arabicPeriod"/>
            </a:pPr>
            <a:r>
              <a:rPr lang="en-US" sz="2000" dirty="0" smtClean="0">
                <a:latin typeface="Bookman Old Style" pitchFamily="18" charset="0"/>
                <a:cs typeface="Times New Roman" pitchFamily="18" charset="0"/>
              </a:rPr>
              <a:t>All voltages shall be treated as dangerous </a:t>
            </a:r>
          </a:p>
          <a:p>
            <a:pPr marL="1314450" lvl="2" indent="-400050" algn="just">
              <a:spcAft>
                <a:spcPts val="600"/>
              </a:spcAft>
              <a:buAutoNum type="arabicPeriod"/>
            </a:pPr>
            <a:r>
              <a:rPr lang="en-US" sz="2000" dirty="0" smtClean="0">
                <a:latin typeface="Bookman Old Style" pitchFamily="18" charset="0"/>
                <a:cs typeface="Times New Roman" pitchFamily="18" charset="0"/>
              </a:rPr>
              <a:t>All electrical circuits shall be  treated as live unless confirmed otherwise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45</a:t>
            </a:fld>
            <a:endParaRPr lang="en-US" dirty="0"/>
          </a:p>
        </p:txBody>
      </p:sp>
      <p:sp>
        <p:nvSpPr>
          <p:cNvPr id="5" name="TextBox 4"/>
          <p:cNvSpPr txBox="1"/>
          <p:nvPr/>
        </p:nvSpPr>
        <p:spPr>
          <a:xfrm>
            <a:off x="0" y="543580"/>
            <a:ext cx="9144000" cy="523220"/>
          </a:xfrm>
          <a:prstGeom prst="rect">
            <a:avLst/>
          </a:prstGeom>
          <a:noFill/>
        </p:spPr>
        <p:txBody>
          <a:bodyPr wrap="square" rtlCol="0">
            <a:spAutoFit/>
          </a:bodyPr>
          <a:lstStyle/>
          <a:p>
            <a:pPr lvl="0" algn="ctr"/>
            <a:r>
              <a:rPr lang="en-US" sz="28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Principles of electrical safety</a:t>
            </a:r>
          </a:p>
        </p:txBody>
      </p:sp>
      <p:sp>
        <p:nvSpPr>
          <p:cNvPr id="6" name="Rectangle 5"/>
          <p:cNvSpPr/>
          <p:nvPr/>
        </p:nvSpPr>
        <p:spPr>
          <a:xfrm>
            <a:off x="762000" y="1426726"/>
            <a:ext cx="7620000" cy="5216813"/>
          </a:xfrm>
          <a:prstGeom prst="rect">
            <a:avLst/>
          </a:prstGeom>
        </p:spPr>
        <p:txBody>
          <a:bodyPr wrap="square">
            <a:spAutoFit/>
          </a:bodyPr>
          <a:lstStyle/>
          <a:p>
            <a:pPr marL="400050" indent="-400050" algn="just">
              <a:spcAft>
                <a:spcPts val="600"/>
              </a:spcAft>
              <a:buAutoNum type="arabicPeriod"/>
            </a:pPr>
            <a:r>
              <a:rPr lang="en-US" sz="2400" dirty="0" smtClean="0">
                <a:latin typeface="Times New Roman" pitchFamily="18" charset="0"/>
                <a:cs typeface="Times New Roman" pitchFamily="18" charset="0"/>
              </a:rPr>
              <a:t>No person shall touch the insulations supports subject to high voltage unless conductor is dead.</a:t>
            </a:r>
          </a:p>
          <a:p>
            <a:pPr marL="400050" indent="-400050" algn="just">
              <a:spcAft>
                <a:spcPts val="600"/>
              </a:spcAft>
              <a:buAutoNum type="arabicPeriod"/>
            </a:pPr>
            <a:r>
              <a:rPr lang="en-US" sz="2400" dirty="0" smtClean="0">
                <a:latin typeface="Times New Roman" pitchFamily="18" charset="0"/>
                <a:cs typeface="Times New Roman" pitchFamily="18" charset="0"/>
              </a:rPr>
              <a:t>In the event of lighting storm, all outside work on electrical installation should be ceased.</a:t>
            </a:r>
          </a:p>
          <a:p>
            <a:pPr marL="400050" indent="-400050" algn="just">
              <a:spcAft>
                <a:spcPts val="600"/>
              </a:spcAft>
              <a:buAutoNum type="arabicPeriod"/>
            </a:pPr>
            <a:r>
              <a:rPr lang="en-US" sz="2400" dirty="0" smtClean="0">
                <a:latin typeface="Times New Roman" pitchFamily="18" charset="0"/>
                <a:cs typeface="Times New Roman" pitchFamily="18" charset="0"/>
              </a:rPr>
              <a:t>Loose clothing should not be used on duty.</a:t>
            </a:r>
          </a:p>
          <a:p>
            <a:pPr marL="400050" indent="-400050" algn="just">
              <a:spcAft>
                <a:spcPts val="600"/>
              </a:spcAft>
              <a:buAutoNum type="arabicPeriod"/>
            </a:pPr>
            <a:r>
              <a:rPr lang="en-US" sz="2400" dirty="0" smtClean="0">
                <a:latin typeface="Times New Roman" pitchFamily="18" charset="0"/>
                <a:cs typeface="Times New Roman" pitchFamily="18" charset="0"/>
              </a:rPr>
              <a:t>Nailed shoes should not be used.</a:t>
            </a:r>
          </a:p>
          <a:p>
            <a:pPr marL="400050" indent="-400050" algn="just">
              <a:spcAft>
                <a:spcPts val="600"/>
              </a:spcAft>
              <a:buAutoNum type="arabicPeriod"/>
            </a:pPr>
            <a:r>
              <a:rPr lang="en-US" sz="2400" dirty="0" smtClean="0">
                <a:latin typeface="Times New Roman" pitchFamily="18" charset="0"/>
                <a:cs typeface="Times New Roman" pitchFamily="18" charset="0"/>
              </a:rPr>
              <a:t>Worker shall not consume alcohol on duty </a:t>
            </a:r>
          </a:p>
          <a:p>
            <a:pPr marL="400050" indent="-400050" algn="just">
              <a:spcAft>
                <a:spcPts val="600"/>
              </a:spcAft>
              <a:buAutoNum type="arabicPeriod"/>
            </a:pPr>
            <a:r>
              <a:rPr lang="en-US" sz="2400" dirty="0" smtClean="0">
                <a:latin typeface="Times New Roman" pitchFamily="18" charset="0"/>
                <a:cs typeface="Times New Roman" pitchFamily="18" charset="0"/>
              </a:rPr>
              <a:t>Worker shall not lift beyond his capacity</a:t>
            </a:r>
          </a:p>
          <a:p>
            <a:pPr marL="400050" indent="-400050" algn="just">
              <a:spcAft>
                <a:spcPts val="600"/>
              </a:spcAft>
              <a:buAutoNum type="arabicPeriod"/>
            </a:pPr>
            <a:r>
              <a:rPr lang="en-US" sz="2400" dirty="0" smtClean="0">
                <a:latin typeface="Times New Roman" pitchFamily="18" charset="0"/>
                <a:cs typeface="Times New Roman" pitchFamily="18" charset="0"/>
              </a:rPr>
              <a:t>Only skilled worker is allowed to work near the panel.</a:t>
            </a:r>
          </a:p>
          <a:p>
            <a:pPr marL="400050" indent="-400050" algn="just">
              <a:spcAft>
                <a:spcPts val="600"/>
              </a:spcAft>
              <a:buAutoNum type="arabicPeriod"/>
            </a:pPr>
            <a:r>
              <a:rPr lang="en-US" sz="2400" dirty="0" smtClean="0">
                <a:latin typeface="Times New Roman" pitchFamily="18" charset="0"/>
                <a:cs typeface="Times New Roman" pitchFamily="18" charset="0"/>
              </a:rPr>
              <a:t>Avoid hastening</a:t>
            </a:r>
          </a:p>
          <a:p>
            <a:pPr marL="400050" indent="-400050" algn="just">
              <a:spcAft>
                <a:spcPts val="600"/>
              </a:spcAft>
              <a:buAutoNum type="arabicPeriod"/>
            </a:pPr>
            <a:r>
              <a:rPr lang="en-US" sz="2400" dirty="0" smtClean="0">
                <a:latin typeface="Times New Roman" pitchFamily="18" charset="0"/>
                <a:cs typeface="Times New Roman" pitchFamily="18" charset="0"/>
              </a:rPr>
              <a:t>Worker shall obtain permit before work.</a:t>
            </a:r>
            <a:endParaRPr lang="en-US" sz="2400" smtClean="0">
              <a:latin typeface="Times New Roman" pitchFamily="18" charset="0"/>
              <a:cs typeface="Times New Roman" pitchFamily="18" charset="0"/>
            </a:endParaRPr>
          </a:p>
          <a:p>
            <a:pPr marL="400050" indent="-400050" algn="just">
              <a:spcAft>
                <a:spcPts val="600"/>
              </a:spcAft>
              <a:buAutoNum type="arabicPeriod"/>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800" dirty="0" smtClean="0"/>
              <a:t>SUBSTATION</a:t>
            </a:r>
            <a:endParaRPr lang="en-US" sz="2800" dirty="0"/>
          </a:p>
        </p:txBody>
      </p:sp>
      <p:sp>
        <p:nvSpPr>
          <p:cNvPr id="3" name="Content Placeholder 2"/>
          <p:cNvSpPr>
            <a:spLocks noGrp="1"/>
          </p:cNvSpPr>
          <p:nvPr>
            <p:ph idx="1"/>
          </p:nvPr>
        </p:nvSpPr>
        <p:spPr>
          <a:xfrm>
            <a:off x="457200" y="914400"/>
            <a:ext cx="8229600" cy="5791200"/>
          </a:xfrm>
        </p:spPr>
        <p:txBody>
          <a:bodyPr/>
          <a:lstStyle/>
          <a:p>
            <a:pPr algn="just">
              <a:spcBef>
                <a:spcPct val="50000"/>
              </a:spcBef>
            </a:pPr>
            <a:r>
              <a:rPr lang="en-US" sz="2400" b="1" dirty="0" smtClean="0">
                <a:cs typeface="Times New Roman" pitchFamily="18" charset="0"/>
              </a:rPr>
              <a:t> </a:t>
            </a:r>
            <a:r>
              <a:rPr lang="en-US" sz="2400" dirty="0" smtClean="0">
                <a:cs typeface="Times New Roman" pitchFamily="18" charset="0"/>
              </a:rPr>
              <a:t>Provide proper fire extinguishing facilities as per standards.  </a:t>
            </a:r>
          </a:p>
          <a:p>
            <a:pPr algn="just">
              <a:spcBef>
                <a:spcPct val="50000"/>
              </a:spcBef>
            </a:pPr>
            <a:r>
              <a:rPr lang="en-US" sz="2400" b="1" dirty="0" smtClean="0">
                <a:cs typeface="Times New Roman" pitchFamily="18" charset="0"/>
              </a:rPr>
              <a:t>4. </a:t>
            </a:r>
            <a:r>
              <a:rPr lang="en-US" sz="2400" dirty="0" err="1" smtClean="0">
                <a:cs typeface="Times New Roman" pitchFamily="18" charset="0"/>
              </a:rPr>
              <a:t>Earthing</a:t>
            </a:r>
            <a:r>
              <a:rPr lang="en-US" sz="2400" dirty="0" smtClean="0">
                <a:cs typeface="Times New Roman" pitchFamily="18" charset="0"/>
              </a:rPr>
              <a:t> of switchyard and equipment  etc should be provided effectively.</a:t>
            </a:r>
          </a:p>
          <a:p>
            <a:pPr algn="just">
              <a:spcBef>
                <a:spcPct val="50000"/>
              </a:spcBef>
            </a:pPr>
            <a:r>
              <a:rPr lang="en-US" sz="2400" b="1" dirty="0" smtClean="0">
                <a:cs typeface="Times New Roman" pitchFamily="18" charset="0"/>
              </a:rPr>
              <a:t>5. </a:t>
            </a:r>
            <a:r>
              <a:rPr lang="en-US" sz="2400" dirty="0" smtClean="0">
                <a:cs typeface="Times New Roman" pitchFamily="18" charset="0"/>
              </a:rPr>
              <a:t>Provide rubber mat in front of panels. </a:t>
            </a:r>
          </a:p>
          <a:p>
            <a:pPr algn="just">
              <a:spcBef>
                <a:spcPct val="50000"/>
              </a:spcBef>
            </a:pPr>
            <a:r>
              <a:rPr lang="en-US" sz="2400" b="1" dirty="0" smtClean="0">
                <a:cs typeface="Times New Roman" pitchFamily="18" charset="0"/>
              </a:rPr>
              <a:t>6.   </a:t>
            </a:r>
            <a:r>
              <a:rPr lang="en-US" sz="2400" dirty="0" smtClean="0">
                <a:cs typeface="Times New Roman" pitchFamily="18" charset="0"/>
              </a:rPr>
              <a:t>Attend loose contacts or red-</a:t>
            </a:r>
            <a:r>
              <a:rPr lang="en-US" sz="2400" dirty="0" err="1" smtClean="0">
                <a:cs typeface="Times New Roman" pitchFamily="18" charset="0"/>
              </a:rPr>
              <a:t>hots</a:t>
            </a:r>
            <a:r>
              <a:rPr lang="en-US" sz="2400" dirty="0" smtClean="0">
                <a:cs typeface="Times New Roman" pitchFamily="18" charset="0"/>
              </a:rPr>
              <a:t> in time.</a:t>
            </a:r>
          </a:p>
          <a:p>
            <a:pPr algn="just">
              <a:spcBef>
                <a:spcPct val="50000"/>
              </a:spcBef>
            </a:pPr>
            <a:r>
              <a:rPr lang="en-US" sz="2400" dirty="0" smtClean="0">
                <a:cs typeface="Times New Roman" pitchFamily="18" charset="0"/>
              </a:rPr>
              <a:t>7.   Avoid joints in cables.</a:t>
            </a:r>
          </a:p>
          <a:p>
            <a:pPr algn="just">
              <a:spcBef>
                <a:spcPct val="50000"/>
              </a:spcBef>
            </a:pPr>
            <a:r>
              <a:rPr lang="en-US" sz="2400" b="1" dirty="0" smtClean="0">
                <a:cs typeface="Times New Roman" pitchFamily="18" charset="0"/>
              </a:rPr>
              <a:t>8. </a:t>
            </a:r>
            <a:r>
              <a:rPr lang="en-US" sz="2400" dirty="0" smtClean="0">
                <a:cs typeface="Times New Roman" pitchFamily="18" charset="0"/>
              </a:rPr>
              <a:t>Yard lighting should be arranged in flame- proof fittings.</a:t>
            </a:r>
          </a:p>
          <a:p>
            <a:pPr algn="just">
              <a:spcBef>
                <a:spcPct val="50000"/>
              </a:spcBef>
            </a:pPr>
            <a:r>
              <a:rPr lang="en-US" sz="2400" b="1" dirty="0" smtClean="0">
                <a:cs typeface="Times New Roman" pitchFamily="18" charset="0"/>
              </a:rPr>
              <a:t>9.  </a:t>
            </a:r>
            <a:r>
              <a:rPr lang="en-US" sz="2400" dirty="0" smtClean="0">
                <a:cs typeface="Times New Roman" pitchFamily="18" charset="0"/>
              </a:rPr>
              <a:t>Avoid loose fuse links.</a:t>
            </a:r>
          </a:p>
          <a:p>
            <a:pPr algn="just">
              <a:spcBef>
                <a:spcPct val="50000"/>
              </a:spcBef>
            </a:pPr>
            <a:r>
              <a:rPr lang="en-US" sz="2400" b="1" dirty="0" smtClean="0">
                <a:cs typeface="Times New Roman" pitchFamily="18" charset="0"/>
              </a:rPr>
              <a:t>10.</a:t>
            </a:r>
            <a:r>
              <a:rPr lang="en-US" sz="2400" dirty="0" smtClean="0">
                <a:cs typeface="Times New Roman" pitchFamily="18" charset="0"/>
              </a:rPr>
              <a:t>Provide adequate water supplies for fire fighting.</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2800" b="1" dirty="0" smtClean="0">
                <a:solidFill>
                  <a:srgbClr val="800000"/>
                </a:solidFill>
                <a:cs typeface="Times New Roman" pitchFamily="18" charset="0"/>
              </a:rPr>
              <a:t>EQUIPMENTS –  SAFETY PRECAUTIONS</a:t>
            </a:r>
            <a:endParaRPr lang="en-US" sz="2800" dirty="0"/>
          </a:p>
        </p:txBody>
      </p:sp>
      <p:sp>
        <p:nvSpPr>
          <p:cNvPr id="3" name="Content Placeholder 2"/>
          <p:cNvSpPr>
            <a:spLocks noGrp="1"/>
          </p:cNvSpPr>
          <p:nvPr>
            <p:ph sz="half" idx="1"/>
          </p:nvPr>
        </p:nvSpPr>
        <p:spPr>
          <a:xfrm>
            <a:off x="457200" y="1066800"/>
            <a:ext cx="4038600" cy="5638800"/>
          </a:xfrm>
        </p:spPr>
        <p:txBody>
          <a:bodyPr>
            <a:normAutofit lnSpcReduction="10000"/>
          </a:bodyPr>
          <a:lstStyle/>
          <a:p>
            <a:pPr>
              <a:spcBef>
                <a:spcPct val="50000"/>
              </a:spcBef>
            </a:pPr>
            <a:r>
              <a:rPr lang="en-US" sz="2000" dirty="0" smtClean="0">
                <a:cs typeface="Times New Roman" pitchFamily="18" charset="0"/>
              </a:rPr>
              <a:t> A    </a:t>
            </a:r>
            <a:r>
              <a:rPr lang="en-US" sz="2400" dirty="0" smtClean="0">
                <a:solidFill>
                  <a:schemeClr val="accent2"/>
                </a:solidFill>
                <a:cs typeface="Times New Roman" pitchFamily="18" charset="0"/>
              </a:rPr>
              <a:t>Power Transformers. 1. 1Earthing of the power transformer </a:t>
            </a:r>
            <a:r>
              <a:rPr lang="en-US" sz="2400" dirty="0" err="1" smtClean="0">
                <a:solidFill>
                  <a:schemeClr val="accent2"/>
                </a:solidFill>
                <a:cs typeface="Times New Roman" pitchFamily="18" charset="0"/>
              </a:rPr>
              <a:t>body,LAs</a:t>
            </a:r>
            <a:r>
              <a:rPr lang="en-US" sz="2400" dirty="0" smtClean="0">
                <a:solidFill>
                  <a:schemeClr val="accent2"/>
                </a:solidFill>
                <a:cs typeface="Times New Roman" pitchFamily="18" charset="0"/>
              </a:rPr>
              <a:t> , neutral, structures, if any, and Railway track should be provided  perfectly.</a:t>
            </a:r>
          </a:p>
          <a:p>
            <a:pPr>
              <a:spcBef>
                <a:spcPct val="50000"/>
              </a:spcBef>
            </a:pPr>
            <a:r>
              <a:rPr lang="en-US" sz="2400" dirty="0" smtClean="0">
                <a:solidFill>
                  <a:schemeClr val="accent2"/>
                </a:solidFill>
                <a:cs typeface="Times New Roman" pitchFamily="18" charset="0"/>
              </a:rPr>
              <a:t>2.  Tap changer should  be operated with complete knowledge of operations and guidance.</a:t>
            </a:r>
          </a:p>
          <a:p>
            <a:pPr>
              <a:spcBef>
                <a:spcPct val="50000"/>
              </a:spcBef>
            </a:pPr>
            <a:r>
              <a:rPr lang="en-US" sz="2400" dirty="0" smtClean="0">
                <a:solidFill>
                  <a:schemeClr val="accent2"/>
                </a:solidFill>
                <a:cs typeface="Times New Roman" pitchFamily="18" charset="0"/>
              </a:rPr>
              <a:t>3.All firefighting equipment like fire extinguishers, sand </a:t>
            </a:r>
            <a:r>
              <a:rPr lang="en-US" sz="2400" dirty="0" err="1" smtClean="0">
                <a:solidFill>
                  <a:schemeClr val="accent2"/>
                </a:solidFill>
                <a:cs typeface="Times New Roman" pitchFamily="18" charset="0"/>
              </a:rPr>
              <a:t>buckets,soak</a:t>
            </a:r>
            <a:r>
              <a:rPr lang="en-US" sz="2400" dirty="0" smtClean="0">
                <a:solidFill>
                  <a:schemeClr val="accent2"/>
                </a:solidFill>
                <a:cs typeface="Times New Roman" pitchFamily="18" charset="0"/>
              </a:rPr>
              <a:t> pits, Fire wall, </a:t>
            </a:r>
            <a:r>
              <a:rPr lang="en-US" sz="2400" dirty="0" err="1" smtClean="0">
                <a:solidFill>
                  <a:schemeClr val="accent2"/>
                </a:solidFill>
                <a:cs typeface="Times New Roman" pitchFamily="18" charset="0"/>
              </a:rPr>
              <a:t>mulsifier</a:t>
            </a:r>
            <a:r>
              <a:rPr lang="en-US" sz="2400" dirty="0" smtClean="0">
                <a:solidFill>
                  <a:schemeClr val="accent2"/>
                </a:solidFill>
                <a:cs typeface="Times New Roman" pitchFamily="18" charset="0"/>
              </a:rPr>
              <a:t> </a:t>
            </a:r>
            <a:r>
              <a:rPr lang="en-US" sz="2400" dirty="0" err="1" smtClean="0">
                <a:solidFill>
                  <a:schemeClr val="accent2"/>
                </a:solidFill>
                <a:cs typeface="Times New Roman" pitchFamily="18" charset="0"/>
              </a:rPr>
              <a:t>systemetc</a:t>
            </a:r>
            <a:r>
              <a:rPr lang="en-US" sz="2400" dirty="0" smtClean="0">
                <a:solidFill>
                  <a:schemeClr val="accent2"/>
                </a:solidFill>
                <a:cs typeface="Times New Roman" pitchFamily="18" charset="0"/>
              </a:rPr>
              <a:t>., shall b</a:t>
            </a:r>
          </a:p>
          <a:p>
            <a:pPr>
              <a:spcBef>
                <a:spcPct val="50000"/>
              </a:spcBef>
            </a:pPr>
            <a:endParaRPr lang="en-US" sz="2400" dirty="0" smtClean="0">
              <a:solidFill>
                <a:schemeClr val="accent2"/>
              </a:solidFill>
              <a:cs typeface="Times New Roman" pitchFamily="18" charset="0"/>
            </a:endParaRPr>
          </a:p>
          <a:p>
            <a:pPr>
              <a:spcBef>
                <a:spcPct val="50000"/>
              </a:spcBef>
            </a:pPr>
            <a:endParaRPr lang="en-US" sz="2400" dirty="0" smtClean="0">
              <a:solidFill>
                <a:schemeClr val="accent2"/>
              </a:solidFill>
              <a:cs typeface="Times New Roman" pitchFamily="18" charset="0"/>
            </a:endParaRPr>
          </a:p>
          <a:p>
            <a:endParaRPr lang="en-US" sz="2400" dirty="0"/>
          </a:p>
        </p:txBody>
      </p:sp>
      <p:graphicFrame>
        <p:nvGraphicFramePr>
          <p:cNvPr id="84994" name="Object 3"/>
          <p:cNvGraphicFramePr>
            <a:graphicFrameLocks noChangeAspect="1"/>
          </p:cNvGraphicFramePr>
          <p:nvPr>
            <p:ph sz="half" idx="2"/>
          </p:nvPr>
        </p:nvGraphicFramePr>
        <p:xfrm>
          <a:off x="4648200" y="2181225"/>
          <a:ext cx="4038600" cy="3028950"/>
        </p:xfrm>
        <a:graphic>
          <a:graphicData uri="http://schemas.openxmlformats.org/presentationml/2006/ole">
            <p:oleObj spid="_x0000_s84994"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l</a:t>
            </a:r>
            <a:endParaRPr lang="en-US" dirty="0"/>
          </a:p>
        </p:txBody>
      </p:sp>
      <p:sp>
        <p:nvSpPr>
          <p:cNvPr id="3" name="Content Placeholder 2"/>
          <p:cNvSpPr>
            <a:spLocks noGrp="1"/>
          </p:cNvSpPr>
          <p:nvPr>
            <p:ph sz="half" idx="1"/>
          </p:nvPr>
        </p:nvSpPr>
        <p:spPr>
          <a:xfrm>
            <a:off x="457200" y="533400"/>
            <a:ext cx="4038600" cy="6324600"/>
          </a:xfrm>
        </p:spPr>
        <p:txBody>
          <a:bodyPr>
            <a:normAutofit fontScale="92500"/>
          </a:bodyPr>
          <a:lstStyle/>
          <a:p>
            <a:pPr>
              <a:spcBef>
                <a:spcPct val="50000"/>
              </a:spcBef>
            </a:pPr>
            <a:r>
              <a:rPr lang="en-US" sz="2400" dirty="0" smtClean="0">
                <a:solidFill>
                  <a:schemeClr val="accent2"/>
                </a:solidFill>
                <a:cs typeface="Times New Roman" pitchFamily="18" charset="0"/>
              </a:rPr>
              <a:t>Be provided as per the standards</a:t>
            </a:r>
          </a:p>
          <a:p>
            <a:pPr>
              <a:spcBef>
                <a:spcPct val="50000"/>
              </a:spcBef>
            </a:pPr>
            <a:r>
              <a:rPr lang="en-US" sz="2400" dirty="0" smtClean="0">
                <a:solidFill>
                  <a:schemeClr val="accent2"/>
                </a:solidFill>
                <a:cs typeface="Times New Roman" pitchFamily="18" charset="0"/>
              </a:rPr>
              <a:t>3. All protections  in place.</a:t>
            </a:r>
          </a:p>
          <a:p>
            <a:pPr>
              <a:spcBef>
                <a:spcPct val="50000"/>
              </a:spcBef>
            </a:pPr>
            <a:r>
              <a:rPr lang="en-US" sz="2400" dirty="0" smtClean="0">
                <a:solidFill>
                  <a:schemeClr val="accent2"/>
                </a:solidFill>
                <a:cs typeface="Times New Roman" pitchFamily="18" charset="0"/>
              </a:rPr>
              <a:t>4  To carry out any maintenance work on PTR HV &amp; LV connections should be isolated and earthed using earth rods on both sides of the working area.</a:t>
            </a:r>
          </a:p>
          <a:p>
            <a:pPr>
              <a:spcBef>
                <a:spcPct val="50000"/>
              </a:spcBef>
            </a:pPr>
            <a:r>
              <a:rPr lang="en-US" sz="2400" dirty="0" smtClean="0">
                <a:solidFill>
                  <a:schemeClr val="accent2"/>
                </a:solidFill>
                <a:cs typeface="Times New Roman" pitchFamily="18" charset="0"/>
              </a:rPr>
              <a:t>5.  As unexpected failure of  any  equipment can lead to  </a:t>
            </a:r>
            <a:r>
              <a:rPr lang="en-US" sz="2400" dirty="0" err="1" smtClean="0">
                <a:solidFill>
                  <a:schemeClr val="accent2"/>
                </a:solidFill>
                <a:cs typeface="Times New Roman" pitchFamily="18" charset="0"/>
              </a:rPr>
              <a:t>accidents,Maintenance</a:t>
            </a:r>
            <a:r>
              <a:rPr lang="en-US" sz="2400" dirty="0" smtClean="0">
                <a:solidFill>
                  <a:schemeClr val="accent2"/>
                </a:solidFill>
                <a:cs typeface="Times New Roman" pitchFamily="18" charset="0"/>
              </a:rPr>
              <a:t> of PTR  or other equipment should be carried out as per approved schedule and specific recommendations  of  the manufacturers.</a:t>
            </a:r>
          </a:p>
          <a:p>
            <a:endParaRPr lang="en-US" sz="2400" dirty="0"/>
          </a:p>
        </p:txBody>
      </p:sp>
      <p:graphicFrame>
        <p:nvGraphicFramePr>
          <p:cNvPr id="83970" name="Object 3"/>
          <p:cNvGraphicFramePr>
            <a:graphicFrameLocks noChangeAspect="1"/>
          </p:cNvGraphicFramePr>
          <p:nvPr>
            <p:ph sz="half" idx="2"/>
          </p:nvPr>
        </p:nvGraphicFramePr>
        <p:xfrm>
          <a:off x="4648200" y="2333625"/>
          <a:ext cx="4343400" cy="3257550"/>
        </p:xfrm>
        <a:graphic>
          <a:graphicData uri="http://schemas.openxmlformats.org/presentationml/2006/ole">
            <p:oleObj spid="_x0000_s83970"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BATTERY AND CHARGERS</a:t>
            </a:r>
            <a:endParaRPr lang="en-US" dirty="0"/>
          </a:p>
        </p:txBody>
      </p:sp>
      <p:sp>
        <p:nvSpPr>
          <p:cNvPr id="3" name="Content Placeholder 2"/>
          <p:cNvSpPr>
            <a:spLocks noGrp="1"/>
          </p:cNvSpPr>
          <p:nvPr>
            <p:ph sz="half" idx="1"/>
          </p:nvPr>
        </p:nvSpPr>
        <p:spPr>
          <a:xfrm>
            <a:off x="457200" y="1066800"/>
            <a:ext cx="4038600" cy="5562600"/>
          </a:xfrm>
        </p:spPr>
        <p:txBody>
          <a:bodyPr>
            <a:normAutofit fontScale="92500" lnSpcReduction="10000"/>
          </a:bodyPr>
          <a:lstStyle/>
          <a:p>
            <a:pPr>
              <a:spcBef>
                <a:spcPct val="50000"/>
              </a:spcBef>
            </a:pPr>
            <a:r>
              <a:rPr lang="en-US" sz="1800" dirty="0" smtClean="0">
                <a:cs typeface="Times New Roman" pitchFamily="18" charset="0"/>
              </a:rPr>
              <a:t>1.   </a:t>
            </a:r>
            <a:r>
              <a:rPr lang="en-US" sz="2400" dirty="0" smtClean="0">
                <a:solidFill>
                  <a:schemeClr val="accent2"/>
                </a:solidFill>
                <a:cs typeface="Times New Roman" pitchFamily="18" charset="0"/>
              </a:rPr>
              <a:t>Keep the tools away from battery system.</a:t>
            </a:r>
          </a:p>
          <a:p>
            <a:pPr>
              <a:spcBef>
                <a:spcPct val="50000"/>
              </a:spcBef>
            </a:pPr>
            <a:r>
              <a:rPr lang="en-US" sz="2400" dirty="0" smtClean="0">
                <a:solidFill>
                  <a:schemeClr val="accent2"/>
                </a:solidFill>
                <a:cs typeface="Times New Roman" pitchFamily="18" charset="0"/>
              </a:rPr>
              <a:t>2. ornaments like Watches; Rings etc. should be removed before attending to battery system.</a:t>
            </a:r>
          </a:p>
          <a:p>
            <a:pPr>
              <a:spcBef>
                <a:spcPct val="50000"/>
              </a:spcBef>
            </a:pPr>
            <a:r>
              <a:rPr lang="en-US" sz="2400" dirty="0" smtClean="0">
                <a:solidFill>
                  <a:schemeClr val="accent2"/>
                </a:solidFill>
                <a:cs typeface="Times New Roman" pitchFamily="18" charset="0"/>
              </a:rPr>
              <a:t>3.  Wear boots while topping up of acid or distilled water in batteries.</a:t>
            </a:r>
          </a:p>
          <a:p>
            <a:pPr>
              <a:spcBef>
                <a:spcPct val="50000"/>
              </a:spcBef>
            </a:pPr>
            <a:r>
              <a:rPr lang="en-US" sz="2400" dirty="0" smtClean="0">
                <a:solidFill>
                  <a:schemeClr val="accent2"/>
                </a:solidFill>
                <a:cs typeface="Times New Roman" pitchFamily="18" charset="0"/>
              </a:rPr>
              <a:t>4.Where maintenance free or </a:t>
            </a:r>
            <a:r>
              <a:rPr lang="en-US" sz="2400" dirty="0" err="1" smtClean="0">
                <a:solidFill>
                  <a:schemeClr val="accent2"/>
                </a:solidFill>
                <a:cs typeface="Times New Roman" pitchFamily="18" charset="0"/>
              </a:rPr>
              <a:t>Plante</a:t>
            </a:r>
            <a:r>
              <a:rPr lang="en-US" sz="2400" dirty="0" smtClean="0">
                <a:solidFill>
                  <a:schemeClr val="accent2"/>
                </a:solidFill>
                <a:cs typeface="Times New Roman" pitchFamily="18" charset="0"/>
              </a:rPr>
              <a:t> type batteries of low emission type batteries are not </a:t>
            </a:r>
            <a:r>
              <a:rPr lang="en-US" sz="2400" dirty="0" err="1" smtClean="0">
                <a:solidFill>
                  <a:schemeClr val="accent2"/>
                </a:solidFill>
                <a:cs typeface="Times New Roman" pitchFamily="18" charset="0"/>
              </a:rPr>
              <a:t>used,battery</a:t>
            </a:r>
            <a:r>
              <a:rPr lang="en-US" sz="2400" dirty="0" smtClean="0">
                <a:solidFill>
                  <a:schemeClr val="accent2"/>
                </a:solidFill>
                <a:cs typeface="Times New Roman" pitchFamily="18" charset="0"/>
              </a:rPr>
              <a:t> room shall have exhaust fans</a:t>
            </a:r>
          </a:p>
          <a:p>
            <a:pPr>
              <a:spcBef>
                <a:spcPct val="50000"/>
              </a:spcBef>
            </a:pPr>
            <a:r>
              <a:rPr lang="en-US" sz="2400" dirty="0" smtClean="0">
                <a:cs typeface="Times New Roman" pitchFamily="18" charset="0"/>
              </a:rPr>
              <a:t> </a:t>
            </a:r>
          </a:p>
          <a:p>
            <a:endParaRPr lang="en-US" sz="2400" dirty="0"/>
          </a:p>
        </p:txBody>
      </p:sp>
      <p:graphicFrame>
        <p:nvGraphicFramePr>
          <p:cNvPr id="86018" name="Object 3"/>
          <p:cNvGraphicFramePr>
            <a:graphicFrameLocks noChangeAspect="1"/>
          </p:cNvGraphicFramePr>
          <p:nvPr>
            <p:ph sz="half" idx="2"/>
          </p:nvPr>
        </p:nvGraphicFramePr>
        <p:xfrm>
          <a:off x="4572000" y="2181225"/>
          <a:ext cx="4038600" cy="3028950"/>
        </p:xfrm>
        <a:graphic>
          <a:graphicData uri="http://schemas.openxmlformats.org/presentationml/2006/ole">
            <p:oleObj spid="_x0000_s86018"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SAFETY</a:t>
            </a:r>
            <a:endParaRPr lang="en-US" sz="2800" dirty="0"/>
          </a:p>
        </p:txBody>
      </p:sp>
      <p:sp>
        <p:nvSpPr>
          <p:cNvPr id="3" name="Content Placeholder 2"/>
          <p:cNvSpPr>
            <a:spLocks noGrp="1"/>
          </p:cNvSpPr>
          <p:nvPr>
            <p:ph idx="1"/>
          </p:nvPr>
        </p:nvSpPr>
        <p:spPr/>
        <p:txBody>
          <a:bodyPr/>
          <a:lstStyle/>
          <a:p>
            <a:r>
              <a:rPr lang="en-US" b="1" dirty="0" smtClean="0"/>
              <a:t>State or condition of freedom from danger or risk.</a:t>
            </a:r>
          </a:p>
          <a:p>
            <a:pPr>
              <a:buNone/>
            </a:pPr>
            <a:endParaRPr lang="en-US" b="1" dirty="0" smtClean="0"/>
          </a:p>
          <a:p>
            <a:r>
              <a:rPr lang="en-US" b="1" dirty="0" smtClean="0"/>
              <a:t>Also means freedom of persons from injury and of property from damage.</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800" dirty="0" smtClean="0"/>
              <a:t>BATTERY&amp; CHARGER</a:t>
            </a:r>
            <a:endParaRPr lang="en-US" sz="2800" dirty="0"/>
          </a:p>
        </p:txBody>
      </p:sp>
      <p:sp>
        <p:nvSpPr>
          <p:cNvPr id="3" name="Content Placeholder 2"/>
          <p:cNvSpPr>
            <a:spLocks noGrp="1"/>
          </p:cNvSpPr>
          <p:nvPr>
            <p:ph sz="half" idx="1"/>
          </p:nvPr>
        </p:nvSpPr>
        <p:spPr>
          <a:xfrm>
            <a:off x="457200" y="914400"/>
            <a:ext cx="4038600" cy="5638800"/>
          </a:xfrm>
        </p:spPr>
        <p:txBody>
          <a:bodyPr/>
          <a:lstStyle/>
          <a:p>
            <a:r>
              <a:rPr lang="en-US" sz="2400" dirty="0" smtClean="0"/>
              <a:t>4. walls of room housing  such batteries shall have acid proof painting</a:t>
            </a:r>
          </a:p>
          <a:p>
            <a:r>
              <a:rPr lang="en-US" sz="2400" dirty="0" smtClean="0"/>
              <a:t>5. main battery system and PLCC battery system shall not be connected to the same earth mat to prevent PLCC system </a:t>
            </a:r>
            <a:r>
              <a:rPr lang="en-US" sz="2400" dirty="0" err="1" smtClean="0"/>
              <a:t>failre</a:t>
            </a:r>
            <a:r>
              <a:rPr lang="en-US" sz="2400" dirty="0" smtClean="0"/>
              <a:t> or mal operation.</a:t>
            </a:r>
          </a:p>
          <a:p>
            <a:r>
              <a:rPr lang="en-US" sz="2400" dirty="0" smtClean="0"/>
              <a:t>Battery chargers of both systems shall not be  in the same room</a:t>
            </a:r>
          </a:p>
          <a:p>
            <a:r>
              <a:rPr lang="en-US" sz="2400" dirty="0" smtClean="0"/>
              <a:t> </a:t>
            </a:r>
            <a:endParaRPr lang="en-US" sz="2400" dirty="0"/>
          </a:p>
        </p:txBody>
      </p:sp>
      <p:graphicFrame>
        <p:nvGraphicFramePr>
          <p:cNvPr id="87042" name="Object 3"/>
          <p:cNvGraphicFramePr>
            <a:graphicFrameLocks noChangeAspect="1"/>
          </p:cNvGraphicFramePr>
          <p:nvPr>
            <p:ph sz="half" idx="2"/>
          </p:nvPr>
        </p:nvGraphicFramePr>
        <p:xfrm>
          <a:off x="4648200" y="1643063"/>
          <a:ext cx="4038600" cy="3028950"/>
        </p:xfrm>
        <a:graphic>
          <a:graphicData uri="http://schemas.openxmlformats.org/presentationml/2006/ole">
            <p:oleObj spid="_x0000_s87042"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t>CIRCUIT BREAKER</a:t>
            </a:r>
            <a:endParaRPr lang="en-US" sz="2800" dirty="0"/>
          </a:p>
        </p:txBody>
      </p:sp>
      <p:sp>
        <p:nvSpPr>
          <p:cNvPr id="3" name="Content Placeholder 2"/>
          <p:cNvSpPr>
            <a:spLocks noGrp="1"/>
          </p:cNvSpPr>
          <p:nvPr>
            <p:ph sz="half" idx="1"/>
          </p:nvPr>
        </p:nvSpPr>
        <p:spPr>
          <a:xfrm>
            <a:off x="457200" y="838200"/>
            <a:ext cx="4038600" cy="6019800"/>
          </a:xfrm>
        </p:spPr>
        <p:txBody>
          <a:bodyPr>
            <a:normAutofit fontScale="92500"/>
          </a:bodyPr>
          <a:lstStyle/>
          <a:p>
            <a:pPr>
              <a:spcBef>
                <a:spcPct val="50000"/>
              </a:spcBef>
            </a:pPr>
            <a:r>
              <a:rPr lang="en-US" sz="2000" dirty="0" smtClean="0">
                <a:cs typeface="Times New Roman" pitchFamily="18" charset="0"/>
              </a:rPr>
              <a:t>1  </a:t>
            </a:r>
            <a:r>
              <a:rPr lang="en-US" sz="2000" dirty="0" smtClean="0">
                <a:solidFill>
                  <a:schemeClr val="accent2"/>
                </a:solidFill>
                <a:cs typeface="Times New Roman" pitchFamily="18" charset="0"/>
              </a:rPr>
              <a:t>Ensure proper isolation and  </a:t>
            </a:r>
            <a:r>
              <a:rPr lang="en-US" sz="2000" dirty="0" err="1" smtClean="0">
                <a:solidFill>
                  <a:schemeClr val="accent2"/>
                </a:solidFill>
                <a:cs typeface="Times New Roman" pitchFamily="18" charset="0"/>
              </a:rPr>
              <a:t>earthing</a:t>
            </a:r>
            <a:r>
              <a:rPr lang="en-US" sz="2000" dirty="0" smtClean="0">
                <a:solidFill>
                  <a:schemeClr val="accent2"/>
                </a:solidFill>
                <a:cs typeface="Times New Roman" pitchFamily="18" charset="0"/>
              </a:rPr>
              <a:t> by earth rods of incoming and outgoing sides of breaker unit during maintenance.</a:t>
            </a:r>
          </a:p>
          <a:p>
            <a:pPr>
              <a:spcBef>
                <a:spcPct val="50000"/>
              </a:spcBef>
            </a:pPr>
            <a:r>
              <a:rPr lang="en-US" sz="2000" dirty="0" smtClean="0">
                <a:solidFill>
                  <a:schemeClr val="accent2"/>
                </a:solidFill>
                <a:cs typeface="Times New Roman" pitchFamily="18" charset="0"/>
              </a:rPr>
              <a:t>2.  Earth connections should be checked for its perfection.</a:t>
            </a:r>
          </a:p>
          <a:p>
            <a:pPr>
              <a:spcBef>
                <a:spcPct val="50000"/>
              </a:spcBef>
            </a:pPr>
            <a:r>
              <a:rPr lang="en-US" sz="2000" dirty="0" smtClean="0">
                <a:solidFill>
                  <a:schemeClr val="accent2"/>
                </a:solidFill>
                <a:cs typeface="Times New Roman" pitchFamily="18" charset="0"/>
              </a:rPr>
              <a:t>   All the relays in the control panel should be checked for smooth operation before closing the breaker.</a:t>
            </a:r>
          </a:p>
          <a:p>
            <a:pPr>
              <a:spcBef>
                <a:spcPct val="50000"/>
              </a:spcBef>
            </a:pPr>
            <a:r>
              <a:rPr lang="en-US" sz="2000" dirty="0" smtClean="0">
                <a:solidFill>
                  <a:schemeClr val="accent2"/>
                </a:solidFill>
                <a:cs typeface="Times New Roman" pitchFamily="18" charset="0"/>
              </a:rPr>
              <a:t>4.  Ensure healthiness of D.C. Battery system before closing the breaker.</a:t>
            </a:r>
          </a:p>
          <a:p>
            <a:pPr>
              <a:spcBef>
                <a:spcPct val="50000"/>
              </a:spcBef>
            </a:pPr>
            <a:r>
              <a:rPr lang="en-US" sz="2400" dirty="0" smtClean="0">
                <a:solidFill>
                  <a:schemeClr val="accent2"/>
                </a:solidFill>
                <a:cs typeface="Times New Roman" pitchFamily="18" charset="0"/>
              </a:rPr>
              <a:t>5</a:t>
            </a:r>
            <a:r>
              <a:rPr lang="en-US" sz="2000" dirty="0" smtClean="0">
                <a:solidFill>
                  <a:schemeClr val="accent2"/>
                </a:solidFill>
                <a:cs typeface="Times New Roman" pitchFamily="18" charset="0"/>
              </a:rPr>
              <a:t>  Use hand gloves to close the breaker manually.</a:t>
            </a:r>
          </a:p>
          <a:p>
            <a:pPr>
              <a:spcBef>
                <a:spcPct val="50000"/>
              </a:spcBef>
            </a:pPr>
            <a:r>
              <a:rPr lang="en-US" sz="2000" dirty="0" smtClean="0">
                <a:solidFill>
                  <a:schemeClr val="accent2"/>
                </a:solidFill>
                <a:cs typeface="Times New Roman" pitchFamily="18" charset="0"/>
              </a:rPr>
              <a:t>Breaker shall be proper rating</a:t>
            </a:r>
          </a:p>
          <a:p>
            <a:pPr>
              <a:spcBef>
                <a:spcPct val="50000"/>
              </a:spcBef>
            </a:pPr>
            <a:r>
              <a:rPr lang="en-US" sz="2000" dirty="0" smtClean="0">
                <a:cs typeface="Times New Roman" pitchFamily="18" charset="0"/>
              </a:rPr>
              <a:t> </a:t>
            </a:r>
          </a:p>
          <a:p>
            <a:endParaRPr lang="en-US" sz="2400" dirty="0"/>
          </a:p>
        </p:txBody>
      </p:sp>
      <p:graphicFrame>
        <p:nvGraphicFramePr>
          <p:cNvPr id="88066" name="Object 2"/>
          <p:cNvGraphicFramePr>
            <a:graphicFrameLocks noChangeAspect="1"/>
          </p:cNvGraphicFramePr>
          <p:nvPr>
            <p:ph sz="half" idx="2"/>
          </p:nvPr>
        </p:nvGraphicFramePr>
        <p:xfrm>
          <a:off x="4648200" y="2257425"/>
          <a:ext cx="4038600" cy="3028950"/>
        </p:xfrm>
        <a:graphic>
          <a:graphicData uri="http://schemas.openxmlformats.org/presentationml/2006/ole">
            <p:oleObj spid="_x0000_s88066"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Capacitor bank</a:t>
            </a:r>
            <a:endParaRPr lang="en-US" dirty="0"/>
          </a:p>
        </p:txBody>
      </p:sp>
      <p:sp>
        <p:nvSpPr>
          <p:cNvPr id="3" name="Content Placeholder 2"/>
          <p:cNvSpPr>
            <a:spLocks noGrp="1"/>
          </p:cNvSpPr>
          <p:nvPr>
            <p:ph sz="half" idx="1"/>
          </p:nvPr>
        </p:nvSpPr>
        <p:spPr>
          <a:xfrm>
            <a:off x="457200" y="1066800"/>
            <a:ext cx="4038600" cy="5638800"/>
          </a:xfrm>
        </p:spPr>
        <p:txBody>
          <a:bodyPr>
            <a:normAutofit fontScale="92500"/>
          </a:bodyPr>
          <a:lstStyle/>
          <a:p>
            <a:pPr>
              <a:spcBef>
                <a:spcPct val="50000"/>
              </a:spcBef>
              <a:buFontTx/>
              <a:buChar char="•"/>
            </a:pPr>
            <a:r>
              <a:rPr lang="en-US" sz="2400" dirty="0" smtClean="0">
                <a:solidFill>
                  <a:schemeClr val="accent2"/>
                </a:solidFill>
                <a:cs typeface="Times New Roman" pitchFamily="18" charset="0"/>
              </a:rPr>
              <a:t>Capacitor Bank should not be earthed immediately after opening of the breaker. </a:t>
            </a:r>
          </a:p>
          <a:p>
            <a:pPr>
              <a:spcBef>
                <a:spcPct val="50000"/>
              </a:spcBef>
              <a:buFontTx/>
              <a:buChar char="•"/>
            </a:pPr>
            <a:r>
              <a:rPr lang="en-US" sz="2400" dirty="0" smtClean="0">
                <a:solidFill>
                  <a:schemeClr val="accent2"/>
                </a:solidFill>
                <a:cs typeface="Times New Roman" pitchFamily="18" charset="0"/>
              </a:rPr>
              <a:t>Discharge the Bank under supervision for 5 </a:t>
            </a:r>
            <a:r>
              <a:rPr lang="en-US" sz="2400" dirty="0" err="1" smtClean="0">
                <a:solidFill>
                  <a:schemeClr val="accent2"/>
                </a:solidFill>
                <a:cs typeface="Times New Roman" pitchFamily="18" charset="0"/>
              </a:rPr>
              <a:t>Mts</a:t>
            </a:r>
            <a:r>
              <a:rPr lang="en-US" sz="2400" dirty="0" smtClean="0">
                <a:solidFill>
                  <a:schemeClr val="accent2"/>
                </a:solidFill>
                <a:cs typeface="Times New Roman" pitchFamily="18" charset="0"/>
              </a:rPr>
              <a:t> .Then .</a:t>
            </a:r>
          </a:p>
          <a:p>
            <a:pPr>
              <a:spcBef>
                <a:spcPct val="50000"/>
              </a:spcBef>
              <a:buFontTx/>
              <a:buChar char="•"/>
            </a:pPr>
            <a:r>
              <a:rPr lang="en-US" sz="2400" dirty="0" smtClean="0">
                <a:solidFill>
                  <a:schemeClr val="accent2"/>
                </a:solidFill>
                <a:cs typeface="Times New Roman" pitchFamily="18" charset="0"/>
              </a:rPr>
              <a:t>Capacitor Bank units should not be touched when supply is on</a:t>
            </a:r>
            <a:r>
              <a:rPr lang="en-US" sz="2000" dirty="0" smtClean="0">
                <a:cs typeface="Times New Roman" pitchFamily="18" charset="0"/>
              </a:rPr>
              <a:t>. </a:t>
            </a:r>
          </a:p>
          <a:p>
            <a:pPr>
              <a:spcBef>
                <a:spcPct val="50000"/>
              </a:spcBef>
              <a:buFontTx/>
              <a:buChar char="•"/>
            </a:pPr>
            <a:r>
              <a:rPr lang="en-US" sz="2000" dirty="0" smtClean="0">
                <a:cs typeface="Times New Roman" pitchFamily="18" charset="0"/>
              </a:rPr>
              <a:t>Capacitor bank shall not be charged on tripping . It shall be charged  only after the residual voltage falls to 10% of its nominal value or 50V</a:t>
            </a:r>
          </a:p>
          <a:p>
            <a:pPr>
              <a:spcBef>
                <a:spcPct val="50000"/>
              </a:spcBef>
            </a:pPr>
            <a:r>
              <a:rPr lang="en-US" sz="2000" dirty="0" smtClean="0">
                <a:cs typeface="Times New Roman" pitchFamily="18" charset="0"/>
              </a:rPr>
              <a:t> </a:t>
            </a:r>
          </a:p>
          <a:p>
            <a:endParaRPr lang="en-US" sz="2400" dirty="0"/>
          </a:p>
        </p:txBody>
      </p:sp>
      <p:graphicFrame>
        <p:nvGraphicFramePr>
          <p:cNvPr id="89090" name="Object 3"/>
          <p:cNvGraphicFramePr>
            <a:graphicFrameLocks noChangeAspect="1"/>
          </p:cNvGraphicFramePr>
          <p:nvPr>
            <p:ph sz="half" idx="2"/>
          </p:nvPr>
        </p:nvGraphicFramePr>
        <p:xfrm>
          <a:off x="4648200" y="2257425"/>
          <a:ext cx="4038600" cy="3028950"/>
        </p:xfrm>
        <a:graphic>
          <a:graphicData uri="http://schemas.openxmlformats.org/presentationml/2006/ole">
            <p:oleObj spid="_x0000_s89090" name="Photo Editor Photo" r:id="rId3" imgW="12193702" imgH="9142857" progId="">
              <p:embed/>
            </p:oleObj>
          </a:graphicData>
        </a:graphic>
      </p:graphicFrame>
      <p:sp>
        <p:nvSpPr>
          <p:cNvPr id="5" name="Slide Number Placeholder 4"/>
          <p:cNvSpPr>
            <a:spLocks noGrp="1"/>
          </p:cNvSpPr>
          <p:nvPr>
            <p:ph type="sldNum" sz="quarter" idx="12"/>
          </p:nvPr>
        </p:nvSpPr>
        <p:spPr/>
        <p:txBody>
          <a:bodyPr/>
          <a:lstStyle/>
          <a:p>
            <a:fld id="{90E575D3-1828-4185-94D2-6536A4EFB9E8}"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53</a:t>
            </a:fld>
            <a:endParaRPr lang="en-US" dirty="0"/>
          </a:p>
        </p:txBody>
      </p:sp>
      <p:sp>
        <p:nvSpPr>
          <p:cNvPr id="5" name="TextBox 4"/>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Responsibility of an individual</a:t>
            </a:r>
          </a:p>
        </p:txBody>
      </p:sp>
      <p:sp>
        <p:nvSpPr>
          <p:cNvPr id="6" name="Rectangle 5"/>
          <p:cNvSpPr/>
          <p:nvPr/>
        </p:nvSpPr>
        <p:spPr>
          <a:xfrm>
            <a:off x="762000" y="990600"/>
            <a:ext cx="7620000" cy="5570756"/>
          </a:xfrm>
          <a:prstGeom prst="rect">
            <a:avLst/>
          </a:prstGeom>
        </p:spPr>
        <p:txBody>
          <a:bodyPr wrap="square">
            <a:spAutoFit/>
          </a:bodyPr>
          <a:lstStyle/>
          <a:p>
            <a:pPr marL="400050" indent="-400050" algn="just">
              <a:spcAft>
                <a:spcPts val="600"/>
              </a:spcAft>
              <a:buAutoNum type="arabicPeriod"/>
            </a:pPr>
            <a:r>
              <a:rPr lang="en-US" sz="2400" dirty="0" smtClean="0">
                <a:latin typeface="Times New Roman" pitchFamily="18" charset="0"/>
                <a:cs typeface="Times New Roman" pitchFamily="18" charset="0"/>
              </a:rPr>
              <a:t>Safety to himself</a:t>
            </a:r>
          </a:p>
          <a:p>
            <a:pPr marL="400050" indent="-400050" algn="just">
              <a:spcAft>
                <a:spcPts val="600"/>
              </a:spcAft>
              <a:buAutoNum type="arabicPeriod"/>
            </a:pPr>
            <a:r>
              <a:rPr lang="en-US" sz="2400" dirty="0" smtClean="0">
                <a:latin typeface="Times New Roman" pitchFamily="18" charset="0"/>
                <a:cs typeface="Times New Roman" pitchFamily="18" charset="0"/>
              </a:rPr>
              <a:t>Safety to follow employee</a:t>
            </a:r>
          </a:p>
          <a:p>
            <a:pPr marL="400050" indent="-400050" algn="just">
              <a:spcAft>
                <a:spcPts val="600"/>
              </a:spcAft>
              <a:buAutoNum type="arabicPeriod"/>
            </a:pPr>
            <a:r>
              <a:rPr lang="en-US" sz="2400" dirty="0" smtClean="0">
                <a:latin typeface="Times New Roman" pitchFamily="18" charset="0"/>
                <a:cs typeface="Times New Roman" pitchFamily="18" charset="0"/>
              </a:rPr>
              <a:t>Safety to public</a:t>
            </a:r>
          </a:p>
          <a:p>
            <a:pPr marL="400050" indent="-400050" algn="just">
              <a:spcAft>
                <a:spcPts val="600"/>
              </a:spcAft>
              <a:buAutoNum type="arabicPeriod"/>
            </a:pPr>
            <a:r>
              <a:rPr lang="en-US" sz="2400" dirty="0" smtClean="0">
                <a:latin typeface="Times New Roman" pitchFamily="18" charset="0"/>
                <a:cs typeface="Times New Roman" pitchFamily="18" charset="0"/>
              </a:rPr>
              <a:t>Protection to the property of organization</a:t>
            </a:r>
          </a:p>
          <a:p>
            <a:pPr marL="400050" indent="-400050" algn="just">
              <a:spcAft>
                <a:spcPts val="600"/>
              </a:spcAft>
              <a:buAutoNum type="arabicPeriod"/>
            </a:pPr>
            <a:r>
              <a:rPr lang="en-US" sz="2400" dirty="0" smtClean="0">
                <a:latin typeface="Times New Roman" pitchFamily="18" charset="0"/>
                <a:cs typeface="Times New Roman" pitchFamily="18" charset="0"/>
              </a:rPr>
              <a:t>Protection to public property</a:t>
            </a:r>
          </a:p>
          <a:p>
            <a:pPr marL="400050" indent="-400050" algn="just">
              <a:spcAft>
                <a:spcPts val="600"/>
              </a:spcAft>
              <a:buAutoNum type="arabicPeriod"/>
            </a:pPr>
            <a:r>
              <a:rPr lang="en-US" sz="2400" dirty="0" smtClean="0">
                <a:latin typeface="Times New Roman" pitchFamily="18" charset="0"/>
                <a:cs typeface="Times New Roman" pitchFamily="18" charset="0"/>
              </a:rPr>
              <a:t>Display danger boards “Men on duty” during work</a:t>
            </a:r>
          </a:p>
          <a:p>
            <a:pPr marL="400050" indent="-400050" algn="just">
              <a:spcAft>
                <a:spcPts val="600"/>
              </a:spcAft>
              <a:buAutoNum type="arabicPeriod"/>
            </a:pPr>
            <a:r>
              <a:rPr lang="en-US" sz="2400" dirty="0" smtClean="0">
                <a:latin typeface="Times New Roman" pitchFamily="18" charset="0"/>
                <a:cs typeface="Times New Roman" pitchFamily="18" charset="0"/>
              </a:rPr>
              <a:t>Use safety appliances during work</a:t>
            </a:r>
          </a:p>
          <a:p>
            <a:pPr marL="400050" indent="-400050" algn="just">
              <a:spcAft>
                <a:spcPts val="600"/>
              </a:spcAft>
              <a:buAutoNum type="arabicPeriod"/>
            </a:pPr>
            <a:r>
              <a:rPr lang="en-US" sz="2400" dirty="0" smtClean="0">
                <a:latin typeface="Times New Roman" pitchFamily="18" charset="0"/>
                <a:cs typeface="Times New Roman" pitchFamily="18" charset="0"/>
              </a:rPr>
              <a:t>Avoid touch method to check the circuit line</a:t>
            </a:r>
          </a:p>
          <a:p>
            <a:pPr marL="400050" indent="-400050" algn="just">
              <a:spcAft>
                <a:spcPts val="600"/>
              </a:spcAft>
              <a:buAutoNum type="arabicPeriod"/>
            </a:pPr>
            <a:r>
              <a:rPr lang="en-US" sz="2400" dirty="0" smtClean="0">
                <a:latin typeface="Times New Roman" pitchFamily="18" charset="0"/>
                <a:cs typeface="Times New Roman" pitchFamily="18" charset="0"/>
              </a:rPr>
              <a:t>At Double feeding arrangements shall be  </a:t>
            </a:r>
            <a:r>
              <a:rPr lang="en-US" sz="2400" dirty="0" err="1" smtClean="0">
                <a:latin typeface="Times New Roman" pitchFamily="18" charset="0"/>
                <a:cs typeface="Times New Roman" pitchFamily="18" charset="0"/>
              </a:rPr>
              <a:t>indicateded</a:t>
            </a:r>
            <a:r>
              <a:rPr lang="en-US" sz="2400" dirty="0" smtClean="0">
                <a:latin typeface="Times New Roman" pitchFamily="18" charset="0"/>
                <a:cs typeface="Times New Roman" pitchFamily="18" charset="0"/>
              </a:rPr>
              <a:t> by danger board. </a:t>
            </a:r>
          </a:p>
          <a:p>
            <a:pPr marL="400050" indent="-400050" algn="just">
              <a:spcAft>
                <a:spcPts val="600"/>
              </a:spcAft>
              <a:buAutoNum type="arabicPeriod"/>
            </a:pPr>
            <a:r>
              <a:rPr lang="en-US" sz="2400" dirty="0" smtClean="0">
                <a:latin typeface="Times New Roman" pitchFamily="18" charset="0"/>
                <a:cs typeface="Times New Roman" pitchFamily="18" charset="0"/>
              </a:rPr>
              <a:t>Shall not indulge in unrelated  discussion </a:t>
            </a:r>
            <a:r>
              <a:rPr lang="en-US" sz="2400" dirty="0" err="1" smtClean="0">
                <a:latin typeface="Times New Roman" pitchFamily="18" charset="0"/>
                <a:cs typeface="Times New Roman" pitchFamily="18" charset="0"/>
              </a:rPr>
              <a:t>divertion</a:t>
            </a:r>
            <a:r>
              <a:rPr lang="en-US" sz="2400" dirty="0" smtClean="0">
                <a:latin typeface="Times New Roman" pitchFamily="18" charset="0"/>
                <a:cs typeface="Times New Roman" pitchFamily="18" charset="0"/>
              </a:rPr>
              <a:t> attention from the work</a:t>
            </a:r>
          </a:p>
          <a:p>
            <a:pPr marL="400050" indent="-400050" algn="just">
              <a:spcAft>
                <a:spcPts val="600"/>
              </a:spcAft>
              <a:buAutoNum type="arabicPeriod"/>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54</a:t>
            </a:fld>
            <a:endParaRPr lang="en-US" dirty="0"/>
          </a:p>
        </p:txBody>
      </p:sp>
      <p:sp>
        <p:nvSpPr>
          <p:cNvPr id="7" name="TextBox 6"/>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SAFETY TOOLS – DEVICES </a:t>
            </a:r>
          </a:p>
        </p:txBody>
      </p:sp>
      <p:sp>
        <p:nvSpPr>
          <p:cNvPr id="8" name="Rectangle 7"/>
          <p:cNvSpPr/>
          <p:nvPr/>
        </p:nvSpPr>
        <p:spPr>
          <a:xfrm>
            <a:off x="762000" y="1426726"/>
            <a:ext cx="7620000" cy="3908762"/>
          </a:xfrm>
          <a:prstGeom prst="rect">
            <a:avLst/>
          </a:prstGeom>
        </p:spPr>
        <p:txBody>
          <a:bodyPr wrap="square">
            <a:spAutoFit/>
          </a:bodyPr>
          <a:lstStyle/>
          <a:p>
            <a:pPr marL="400050" indent="-400050" algn="just">
              <a:spcAft>
                <a:spcPts val="600"/>
              </a:spcAft>
              <a:buAutoNum type="arabicPeriod"/>
            </a:pPr>
            <a:r>
              <a:rPr lang="en-US" dirty="0" smtClean="0">
                <a:latin typeface="Times New Roman" pitchFamily="18" charset="0"/>
                <a:cs typeface="Times New Roman" pitchFamily="18" charset="0"/>
              </a:rPr>
              <a:t>Earth rod</a:t>
            </a:r>
          </a:p>
          <a:p>
            <a:pPr marL="400050" indent="-400050" algn="just">
              <a:spcAft>
                <a:spcPts val="600"/>
              </a:spcAft>
              <a:buAutoNum type="arabicPeriod"/>
            </a:pPr>
            <a:r>
              <a:rPr lang="en-US" dirty="0" smtClean="0">
                <a:latin typeface="Times New Roman" pitchFamily="18" charset="0"/>
                <a:cs typeface="Times New Roman" pitchFamily="18" charset="0"/>
              </a:rPr>
              <a:t>Safety Belt</a:t>
            </a:r>
          </a:p>
          <a:p>
            <a:pPr marL="400050" indent="-400050" algn="just">
              <a:spcAft>
                <a:spcPts val="600"/>
              </a:spcAft>
              <a:buAutoNum type="arabicPeriod"/>
            </a:pPr>
            <a:r>
              <a:rPr lang="en-US" dirty="0" smtClean="0">
                <a:latin typeface="Times New Roman" pitchFamily="18" charset="0"/>
                <a:cs typeface="Times New Roman" pitchFamily="18" charset="0"/>
              </a:rPr>
              <a:t>Rubber Hand gloves</a:t>
            </a:r>
          </a:p>
          <a:p>
            <a:pPr marL="400050" indent="-400050" algn="just">
              <a:spcAft>
                <a:spcPts val="600"/>
              </a:spcAft>
              <a:buAutoNum type="arabicPeriod"/>
            </a:pPr>
            <a:r>
              <a:rPr lang="en-US" dirty="0" smtClean="0">
                <a:latin typeface="Times New Roman" pitchFamily="18" charset="0"/>
                <a:cs typeface="Times New Roman" pitchFamily="18" charset="0"/>
              </a:rPr>
              <a:t>Helmets</a:t>
            </a:r>
          </a:p>
          <a:p>
            <a:pPr marL="400050" indent="-400050" algn="just">
              <a:spcAft>
                <a:spcPts val="600"/>
              </a:spcAft>
              <a:buAutoNum type="arabicPeriod"/>
            </a:pPr>
            <a:r>
              <a:rPr lang="en-US" dirty="0" smtClean="0">
                <a:latin typeface="Times New Roman" pitchFamily="18" charset="0"/>
                <a:cs typeface="Times New Roman" pitchFamily="18" charset="0"/>
              </a:rPr>
              <a:t>Gum boots</a:t>
            </a:r>
          </a:p>
          <a:p>
            <a:pPr marL="400050" indent="-400050" algn="just">
              <a:spcAft>
                <a:spcPts val="600"/>
              </a:spcAft>
              <a:buAutoNum type="arabicPeriod"/>
            </a:pPr>
            <a:r>
              <a:rPr lang="en-US" dirty="0" smtClean="0">
                <a:latin typeface="Times New Roman" pitchFamily="18" charset="0"/>
                <a:cs typeface="Times New Roman" pitchFamily="18" charset="0"/>
              </a:rPr>
              <a:t>Ropes</a:t>
            </a:r>
          </a:p>
          <a:p>
            <a:pPr marL="400050" indent="-400050" algn="just">
              <a:spcAft>
                <a:spcPts val="600"/>
              </a:spcAft>
              <a:buAutoNum type="arabicPeriod"/>
            </a:pPr>
            <a:r>
              <a:rPr lang="en-US" dirty="0" smtClean="0">
                <a:latin typeface="Times New Roman" pitchFamily="18" charset="0"/>
                <a:cs typeface="Times New Roman" pitchFamily="18" charset="0"/>
              </a:rPr>
              <a:t>Ladder</a:t>
            </a:r>
          </a:p>
          <a:p>
            <a:pPr marL="400050" indent="-400050" algn="just">
              <a:spcAft>
                <a:spcPts val="600"/>
              </a:spcAft>
              <a:buAutoNum type="arabicPeriod"/>
            </a:pPr>
            <a:r>
              <a:rPr lang="en-US" dirty="0" smtClean="0">
                <a:latin typeface="Times New Roman" pitchFamily="18" charset="0"/>
                <a:cs typeface="Times New Roman" pitchFamily="18" charset="0"/>
              </a:rPr>
              <a:t>Rubber mat</a:t>
            </a:r>
          </a:p>
          <a:p>
            <a:pPr marL="400050" indent="-400050" algn="just">
              <a:spcAft>
                <a:spcPts val="600"/>
              </a:spcAft>
              <a:buAutoNum type="arabicPeriod"/>
            </a:pPr>
            <a:r>
              <a:rPr lang="en-US" dirty="0" smtClean="0">
                <a:latin typeface="Times New Roman" pitchFamily="18" charset="0"/>
                <a:cs typeface="Times New Roman" pitchFamily="18" charset="0"/>
              </a:rPr>
              <a:t>Insulated cutting pliers</a:t>
            </a:r>
          </a:p>
          <a:p>
            <a:pPr marL="400050" indent="-400050" algn="just">
              <a:spcAft>
                <a:spcPts val="600"/>
              </a:spcAft>
              <a:buAutoNum type="arabicPeriod"/>
            </a:pPr>
            <a:r>
              <a:rPr lang="en-US" dirty="0" smtClean="0">
                <a:latin typeface="Times New Roman" pitchFamily="18" charset="0"/>
                <a:cs typeface="Times New Roman" pitchFamily="18" charset="0"/>
              </a:rPr>
              <a:t>Pulleys</a:t>
            </a:r>
          </a:p>
          <a:p>
            <a:pPr marL="400050" indent="-400050" algn="just">
              <a:spcAft>
                <a:spcPts val="600"/>
              </a:spcAft>
              <a:buAutoNum type="arabicPeriod"/>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EARTH ROD</a:t>
            </a:r>
            <a:endParaRPr lang="en-US" dirty="0"/>
          </a:p>
        </p:txBody>
      </p:sp>
      <p:graphicFrame>
        <p:nvGraphicFramePr>
          <p:cNvPr id="2050" name="Object 2"/>
          <p:cNvGraphicFramePr>
            <a:graphicFrameLocks noChangeAspect="1"/>
          </p:cNvGraphicFramePr>
          <p:nvPr>
            <p:ph idx="1"/>
          </p:nvPr>
        </p:nvGraphicFramePr>
        <p:xfrm>
          <a:off x="2655888" y="914400"/>
          <a:ext cx="3908425" cy="5211763"/>
        </p:xfrm>
        <a:graphic>
          <a:graphicData uri="http://schemas.openxmlformats.org/presentationml/2006/ole">
            <p:oleObj spid="_x0000_s2050" name="Photo Editor Photo" r:id="rId3" imgW="9142857" imgH="12193702" progId="">
              <p:embed/>
            </p:oleObj>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dirty="0" smtClean="0"/>
              <a:t>EARTH(DISCHAGE) ROD</a:t>
            </a:r>
            <a:endParaRPr lang="en-US" sz="3200" dirty="0"/>
          </a:p>
        </p:txBody>
      </p:sp>
      <p:sp>
        <p:nvSpPr>
          <p:cNvPr id="3" name="Content Placeholder 2"/>
          <p:cNvSpPr>
            <a:spLocks noGrp="1"/>
          </p:cNvSpPr>
          <p:nvPr>
            <p:ph idx="1"/>
          </p:nvPr>
        </p:nvSpPr>
        <p:spPr>
          <a:xfrm>
            <a:off x="457200" y="990600"/>
            <a:ext cx="8229600" cy="5715000"/>
          </a:xfrm>
        </p:spPr>
        <p:txBody>
          <a:bodyPr/>
          <a:lstStyle/>
          <a:p>
            <a:r>
              <a:rPr lang="en-US" sz="2400" dirty="0" smtClean="0"/>
              <a:t>The discharge rod is used to discharge the static and induction charge of the power line after opening it.</a:t>
            </a:r>
          </a:p>
          <a:p>
            <a:r>
              <a:rPr lang="en-US" sz="2400" dirty="0" smtClean="0"/>
              <a:t>When connected to the line under L/C It will be useful under the following eventualities:</a:t>
            </a:r>
          </a:p>
          <a:p>
            <a:r>
              <a:rPr lang="en-US" sz="2400" dirty="0" smtClean="0"/>
              <a:t>A) consumer has charged his generator set</a:t>
            </a:r>
          </a:p>
          <a:p>
            <a:r>
              <a:rPr lang="en-US" sz="2400" dirty="0" smtClean="0"/>
              <a:t>B) The line under L/C is charged by a </a:t>
            </a:r>
            <a:r>
              <a:rPr lang="en-US" sz="2400" dirty="0" err="1" smtClean="0"/>
              <a:t>mischevous</a:t>
            </a:r>
            <a:r>
              <a:rPr lang="en-US" sz="2400" dirty="0" smtClean="0"/>
              <a:t> person or by one with improper knowledge</a:t>
            </a:r>
          </a:p>
          <a:p>
            <a:r>
              <a:rPr lang="en-US" sz="2400" dirty="0" smtClean="0"/>
              <a:t>C) Power swing may charge a line if guarding is not provided at the line crossing the other line</a:t>
            </a:r>
          </a:p>
          <a:p>
            <a:r>
              <a:rPr lang="en-US" sz="2400" dirty="0" smtClean="0"/>
              <a:t>D) Line clear is issued but physically not isolated</a:t>
            </a:r>
          </a:p>
          <a:p>
            <a:r>
              <a:rPr lang="en-US" sz="2400" dirty="0" smtClean="0"/>
              <a:t>E) Operator has charged the line by mistake or not having knowledge about L/C</a:t>
            </a:r>
          </a:p>
          <a:p>
            <a:r>
              <a:rPr lang="en-US" sz="2400" dirty="0" smtClean="0"/>
              <a:t>  </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dirty="0" smtClean="0"/>
              <a:t>EARTH ROD</a:t>
            </a:r>
            <a:endParaRPr lang="en-US" sz="3200" dirty="0"/>
          </a:p>
        </p:txBody>
      </p:sp>
      <p:sp>
        <p:nvSpPr>
          <p:cNvPr id="3" name="Content Placeholder 2"/>
          <p:cNvSpPr>
            <a:spLocks noGrp="1"/>
          </p:cNvSpPr>
          <p:nvPr>
            <p:ph idx="1"/>
          </p:nvPr>
        </p:nvSpPr>
        <p:spPr>
          <a:xfrm>
            <a:off x="457200" y="838200"/>
            <a:ext cx="8229600" cy="6019800"/>
          </a:xfrm>
        </p:spPr>
        <p:txBody>
          <a:bodyPr/>
          <a:lstStyle/>
          <a:p>
            <a:r>
              <a:rPr lang="en-US" sz="2400" dirty="0" smtClean="0"/>
              <a:t>Three rods fixed with copper strips are used. Top end of the copper strip is meant for hanging from the line under  L/C</a:t>
            </a:r>
          </a:p>
          <a:p>
            <a:r>
              <a:rPr lang="en-US" sz="2400" dirty="0" smtClean="0"/>
              <a:t>To The other end of the copper strip 7/20 </a:t>
            </a:r>
            <a:r>
              <a:rPr lang="en-US" sz="2400" dirty="0" err="1" smtClean="0"/>
              <a:t>swg</a:t>
            </a:r>
            <a:r>
              <a:rPr lang="en-US" sz="2400" dirty="0" smtClean="0"/>
              <a:t> insulated copper wire is connected.</a:t>
            </a:r>
          </a:p>
          <a:p>
            <a:r>
              <a:rPr lang="en-US" sz="2400" dirty="0" smtClean="0"/>
              <a:t>If the rods are used individually the length of 7/20Swg copper insulated wire shall be 8 - 10 </a:t>
            </a:r>
            <a:r>
              <a:rPr lang="en-US" sz="2400" dirty="0" err="1" smtClean="0"/>
              <a:t>mts</a:t>
            </a:r>
            <a:r>
              <a:rPr lang="en-US" sz="2400" dirty="0" smtClean="0"/>
              <a:t>.</a:t>
            </a:r>
          </a:p>
          <a:p>
            <a:r>
              <a:rPr lang="en-US" sz="2400" dirty="0" smtClean="0"/>
              <a:t>If 3 rods are to be interconnected and used together, the length of copper wire can be 1.5 </a:t>
            </a:r>
            <a:r>
              <a:rPr lang="en-US" sz="2400" dirty="0" err="1" smtClean="0"/>
              <a:t>mts</a:t>
            </a:r>
            <a:r>
              <a:rPr lang="en-US" sz="2400" dirty="0" smtClean="0"/>
              <a:t>  for 2 rods for interconnection with the other rod and for 3</a:t>
            </a:r>
            <a:r>
              <a:rPr lang="en-US" sz="2400" baseline="30000" dirty="0" smtClean="0"/>
              <a:t>rd</a:t>
            </a:r>
            <a:r>
              <a:rPr lang="en-US" sz="2400" dirty="0" smtClean="0"/>
              <a:t> one it shall be 8-10 </a:t>
            </a:r>
            <a:r>
              <a:rPr lang="en-US" sz="2400" dirty="0" err="1" smtClean="0"/>
              <a:t>mts</a:t>
            </a:r>
            <a:r>
              <a:rPr lang="en-US" sz="2400" dirty="0" smtClean="0"/>
              <a:t> for connection to the temporary/station earth.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Discharge(Earth) Rod</a:t>
            </a:r>
            <a:endParaRPr lang="en-US" dirty="0"/>
          </a:p>
        </p:txBody>
      </p:sp>
      <p:graphicFrame>
        <p:nvGraphicFramePr>
          <p:cNvPr id="5" name="Content Placeholder 4"/>
          <p:cNvGraphicFramePr>
            <a:graphicFrameLocks noGrp="1"/>
          </p:cNvGraphicFramePr>
          <p:nvPr>
            <p:ph idx="1"/>
          </p:nvPr>
        </p:nvGraphicFramePr>
        <p:xfrm>
          <a:off x="457200" y="1066800"/>
          <a:ext cx="8229600" cy="29667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                 ITEM</a:t>
                      </a:r>
                      <a:endParaRPr lang="en-US" dirty="0"/>
                    </a:p>
                  </a:txBody>
                  <a:tcPr/>
                </a:tc>
                <a:tc>
                  <a:txBody>
                    <a:bodyPr/>
                    <a:lstStyle/>
                    <a:p>
                      <a:r>
                        <a:rPr lang="en-US" dirty="0" smtClean="0"/>
                        <a:t>                 L.T.</a:t>
                      </a:r>
                      <a:endParaRPr lang="en-US" dirty="0"/>
                    </a:p>
                  </a:txBody>
                  <a:tcPr/>
                </a:tc>
                <a:tc>
                  <a:txBody>
                    <a:bodyPr/>
                    <a:lstStyle/>
                    <a:p>
                      <a:r>
                        <a:rPr lang="en-US" dirty="0" smtClean="0"/>
                        <a:t>                  H.T.</a:t>
                      </a:r>
                      <a:endParaRPr lang="en-US" dirty="0"/>
                    </a:p>
                  </a:txBody>
                  <a:tcPr/>
                </a:tc>
              </a:tr>
              <a:tr h="370840">
                <a:tc>
                  <a:txBody>
                    <a:bodyPr/>
                    <a:lstStyle/>
                    <a:p>
                      <a:r>
                        <a:rPr lang="en-US" dirty="0" smtClean="0"/>
                        <a:t>Rod material</a:t>
                      </a:r>
                      <a:endParaRPr lang="en-US" dirty="0"/>
                    </a:p>
                  </a:txBody>
                  <a:tcPr/>
                </a:tc>
                <a:tc>
                  <a:txBody>
                    <a:bodyPr/>
                    <a:lstStyle/>
                    <a:p>
                      <a:r>
                        <a:rPr lang="en-US" dirty="0" smtClean="0"/>
                        <a:t> Wooden </a:t>
                      </a:r>
                      <a:r>
                        <a:rPr lang="en-US" dirty="0" err="1" smtClean="0"/>
                        <a:t>battan</a:t>
                      </a:r>
                      <a:endParaRPr lang="en-US" dirty="0"/>
                    </a:p>
                  </a:txBody>
                  <a:tcPr/>
                </a:tc>
                <a:tc>
                  <a:txBody>
                    <a:bodyPr/>
                    <a:lstStyle/>
                    <a:p>
                      <a:r>
                        <a:rPr lang="en-US" dirty="0" smtClean="0"/>
                        <a:t>           Bamboo</a:t>
                      </a:r>
                      <a:endParaRPr lang="en-US" dirty="0"/>
                    </a:p>
                  </a:txBody>
                  <a:tcPr/>
                </a:tc>
              </a:tr>
              <a:tr h="370840">
                <a:tc>
                  <a:txBody>
                    <a:bodyPr/>
                    <a:lstStyle/>
                    <a:p>
                      <a:r>
                        <a:rPr lang="en-US" dirty="0" smtClean="0"/>
                        <a:t>Length of rod</a:t>
                      </a:r>
                      <a:endParaRPr lang="en-US" dirty="0"/>
                    </a:p>
                  </a:txBody>
                  <a:tcPr/>
                </a:tc>
                <a:tc>
                  <a:txBody>
                    <a:bodyPr/>
                    <a:lstStyle/>
                    <a:p>
                      <a:r>
                        <a:rPr lang="en-US" dirty="0" smtClean="0"/>
                        <a:t>               1.5mt.</a:t>
                      </a:r>
                      <a:endParaRPr lang="en-US" dirty="0"/>
                    </a:p>
                  </a:txBody>
                  <a:tcPr/>
                </a:tc>
                <a:tc>
                  <a:txBody>
                    <a:bodyPr/>
                    <a:lstStyle/>
                    <a:p>
                      <a:r>
                        <a:rPr lang="en-US" dirty="0" smtClean="0"/>
                        <a:t>              6.0mt.</a:t>
                      </a:r>
                      <a:endParaRPr lang="en-US" dirty="0"/>
                    </a:p>
                  </a:txBody>
                  <a:tcPr/>
                </a:tc>
              </a:tr>
              <a:tr h="370840">
                <a:tc>
                  <a:txBody>
                    <a:bodyPr/>
                    <a:lstStyle/>
                    <a:p>
                      <a:r>
                        <a:rPr lang="en-US" dirty="0" smtClean="0"/>
                        <a:t>Size of the  rod</a:t>
                      </a:r>
                      <a:endParaRPr lang="en-US" dirty="0"/>
                    </a:p>
                  </a:txBody>
                  <a:tcPr/>
                </a:tc>
                <a:tc>
                  <a:txBody>
                    <a:bodyPr/>
                    <a:lstStyle/>
                    <a:p>
                      <a:r>
                        <a:rPr lang="en-US" dirty="0" smtClean="0"/>
                        <a:t>               20x20 mm</a:t>
                      </a:r>
                      <a:endParaRPr lang="en-US" dirty="0"/>
                    </a:p>
                  </a:txBody>
                  <a:tcPr/>
                </a:tc>
                <a:tc>
                  <a:txBody>
                    <a:bodyPr/>
                    <a:lstStyle/>
                    <a:p>
                      <a:r>
                        <a:rPr lang="en-US" dirty="0" smtClean="0"/>
                        <a:t>             25mm Top</a:t>
                      </a:r>
                      <a:endParaRPr lang="en-US" dirty="0"/>
                    </a:p>
                  </a:txBody>
                  <a:tcPr/>
                </a:tc>
              </a:tr>
              <a:tr h="370840">
                <a:tc>
                  <a:txBody>
                    <a:bodyPr/>
                    <a:lstStyle/>
                    <a:p>
                      <a:endParaRPr lang="en-US"/>
                    </a:p>
                  </a:txBody>
                  <a:tcPr/>
                </a:tc>
                <a:tc>
                  <a:txBody>
                    <a:bodyPr/>
                    <a:lstStyle/>
                    <a:p>
                      <a:endParaRPr lang="en-US"/>
                    </a:p>
                  </a:txBody>
                  <a:tcPr/>
                </a:tc>
                <a:tc>
                  <a:txBody>
                    <a:bodyPr/>
                    <a:lstStyle/>
                    <a:p>
                      <a:r>
                        <a:rPr lang="en-US" dirty="0" smtClean="0"/>
                        <a:t>             50mm Bottom</a:t>
                      </a:r>
                      <a:endParaRPr lang="en-US" dirty="0"/>
                    </a:p>
                  </a:txBody>
                  <a:tcPr/>
                </a:tc>
              </a:tr>
              <a:tr h="370840">
                <a:tc>
                  <a:txBody>
                    <a:bodyPr/>
                    <a:lstStyle/>
                    <a:p>
                      <a:r>
                        <a:rPr lang="en-US" dirty="0" smtClean="0"/>
                        <a:t>Number</a:t>
                      </a:r>
                      <a:r>
                        <a:rPr lang="en-US" baseline="0" dirty="0" smtClean="0"/>
                        <a:t>  of rods</a:t>
                      </a:r>
                      <a:endParaRPr lang="en-US" dirty="0"/>
                    </a:p>
                  </a:txBody>
                  <a:tcPr/>
                </a:tc>
                <a:tc>
                  <a:txBody>
                    <a:bodyPr/>
                    <a:lstStyle/>
                    <a:p>
                      <a:r>
                        <a:rPr lang="en-US" dirty="0" smtClean="0"/>
                        <a:t>      4Nos.   3ph.4w.</a:t>
                      </a:r>
                      <a:endParaRPr lang="en-US" dirty="0"/>
                    </a:p>
                  </a:txBody>
                  <a:tcPr/>
                </a:tc>
                <a:tc>
                  <a:txBody>
                    <a:bodyPr/>
                    <a:lstStyle/>
                    <a:p>
                      <a:r>
                        <a:rPr lang="en-US" dirty="0" smtClean="0"/>
                        <a:t>              3 Nos.</a:t>
                      </a:r>
                      <a:endParaRPr lang="en-US" dirty="0"/>
                    </a:p>
                  </a:txBody>
                  <a:tcPr/>
                </a:tc>
              </a:tr>
              <a:tr h="370840">
                <a:tc>
                  <a:txBody>
                    <a:bodyPr/>
                    <a:lstStyle/>
                    <a:p>
                      <a:endParaRPr lang="en-US"/>
                    </a:p>
                  </a:txBody>
                  <a:tcPr/>
                </a:tc>
                <a:tc>
                  <a:txBody>
                    <a:bodyPr/>
                    <a:lstStyle/>
                    <a:p>
                      <a:r>
                        <a:rPr lang="en-US" dirty="0" smtClean="0"/>
                        <a:t>    .   5nos.    3ph.5w(St.lt.)</a:t>
                      </a:r>
                      <a:endParaRPr lang="en-US" dirty="0"/>
                    </a:p>
                  </a:txBody>
                  <a:tcPr/>
                </a:tc>
                <a:tc>
                  <a:txBody>
                    <a:bodyPr/>
                    <a:lstStyle/>
                    <a:p>
                      <a:endParaRPr lang="en-US"/>
                    </a:p>
                  </a:txBody>
                  <a:tcPr/>
                </a:tc>
              </a:tr>
            </a:tbl>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EARTH ROD-USAGE</a:t>
            </a:r>
            <a:endParaRPr lang="en-US" dirty="0"/>
          </a:p>
        </p:txBody>
      </p:sp>
      <p:sp>
        <p:nvSpPr>
          <p:cNvPr id="3" name="Content Placeholder 2"/>
          <p:cNvSpPr>
            <a:spLocks noGrp="1"/>
          </p:cNvSpPr>
          <p:nvPr>
            <p:ph idx="1"/>
          </p:nvPr>
        </p:nvSpPr>
        <p:spPr>
          <a:xfrm>
            <a:off x="457200" y="914400"/>
            <a:ext cx="8229600" cy="5715000"/>
          </a:xfrm>
        </p:spPr>
        <p:txBody>
          <a:bodyPr/>
          <a:lstStyle/>
          <a:p>
            <a:r>
              <a:rPr lang="en-US" sz="2400" dirty="0" smtClean="0"/>
              <a:t>Before usage the wire ends/lugs to be checked for cleanliness </a:t>
            </a:r>
          </a:p>
          <a:p>
            <a:r>
              <a:rPr lang="en-US" sz="2400" dirty="0" smtClean="0"/>
              <a:t>Connect wires first to earth point before rods are placed on conductor and firm connection of earth point by bolt nuts is to be ensured</a:t>
            </a:r>
          </a:p>
          <a:p>
            <a:r>
              <a:rPr lang="en-US" sz="2400" dirty="0" smtClean="0"/>
              <a:t>Hand gloves shall be used while discharging the line with discharge rod</a:t>
            </a:r>
          </a:p>
          <a:p>
            <a:r>
              <a:rPr lang="en-US" sz="2400" dirty="0" smtClean="0"/>
              <a:t>On LT line first discharge neutral and then phases.</a:t>
            </a:r>
          </a:p>
          <a:p>
            <a:r>
              <a:rPr lang="en-US" sz="2400" dirty="0" smtClean="0"/>
              <a:t>Discharging shall be done on both the sides of work </a:t>
            </a:r>
            <a:r>
              <a:rPr lang="en-US" sz="2400" dirty="0" err="1" smtClean="0"/>
              <a:t>ie</a:t>
            </a:r>
            <a:r>
              <a:rPr lang="en-US" sz="2400" dirty="0" smtClean="0"/>
              <a:t>., one pole before the work site and one pole </a:t>
            </a:r>
          </a:p>
          <a:p>
            <a:r>
              <a:rPr lang="en-US" sz="2400" dirty="0" smtClean="0"/>
              <a:t>After the completion of the work, first discharge rods are to be removed one after another, using hand Gloves.</a:t>
            </a:r>
          </a:p>
          <a:p>
            <a:r>
              <a:rPr lang="en-US" sz="2400" dirty="0" smtClean="0"/>
              <a:t>Then, earth connection is to be removed. </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WHY SAFETY</a:t>
            </a:r>
            <a:endParaRPr lang="en-US" sz="3200" dirty="0"/>
          </a:p>
        </p:txBody>
      </p:sp>
      <p:sp>
        <p:nvSpPr>
          <p:cNvPr id="3" name="Content Placeholder 2"/>
          <p:cNvSpPr>
            <a:spLocks noGrp="1"/>
          </p:cNvSpPr>
          <p:nvPr>
            <p:ph idx="1"/>
          </p:nvPr>
        </p:nvSpPr>
        <p:spPr>
          <a:xfrm>
            <a:off x="457200" y="914400"/>
            <a:ext cx="8229600" cy="5943600"/>
          </a:xfrm>
        </p:spPr>
        <p:txBody>
          <a:bodyPr/>
          <a:lstStyle/>
          <a:p>
            <a:pPr>
              <a:defRPr/>
            </a:pPr>
            <a:r>
              <a:rPr lang="en-US" sz="2400" dirty="0" smtClean="0"/>
              <a:t>Electricity is a good servant but bad master. Un controlled electricity can cause unimaginable damages. </a:t>
            </a:r>
          </a:p>
          <a:p>
            <a:pPr>
              <a:defRPr/>
            </a:pPr>
            <a:r>
              <a:rPr lang="en-US" sz="2400" dirty="0" smtClean="0"/>
              <a:t>Loss to persons:</a:t>
            </a:r>
          </a:p>
          <a:p>
            <a:pPr>
              <a:defRPr/>
            </a:pPr>
            <a:r>
              <a:rPr lang="en-US" sz="2400" dirty="0" smtClean="0"/>
              <a:t>Hazards/Accidents cause harm or </a:t>
            </a:r>
          </a:p>
          <a:p>
            <a:pPr>
              <a:defRPr/>
            </a:pPr>
            <a:r>
              <a:rPr lang="en-US" sz="2400" dirty="0" smtClean="0"/>
              <a:t>disability or </a:t>
            </a:r>
          </a:p>
          <a:p>
            <a:pPr>
              <a:defRPr/>
            </a:pPr>
            <a:r>
              <a:rPr lang="en-US" sz="2400" dirty="0" smtClean="0"/>
              <a:t>loss of skills or  </a:t>
            </a:r>
          </a:p>
          <a:p>
            <a:pPr>
              <a:defRPr/>
            </a:pPr>
            <a:r>
              <a:rPr lang="en-US" sz="2400" dirty="0" smtClean="0"/>
              <a:t>serious injuries or </a:t>
            </a:r>
          </a:p>
          <a:p>
            <a:pPr>
              <a:defRPr/>
            </a:pPr>
            <a:r>
              <a:rPr lang="en-US" sz="2400" dirty="0" smtClean="0"/>
              <a:t>Death or</a:t>
            </a:r>
          </a:p>
          <a:p>
            <a:pPr>
              <a:defRPr/>
            </a:pPr>
            <a:r>
              <a:rPr lang="en-US" sz="2400" dirty="0" smtClean="0"/>
              <a:t> Loss of property </a:t>
            </a:r>
          </a:p>
          <a:p>
            <a:pPr>
              <a:defRPr/>
            </a:pPr>
            <a:r>
              <a:rPr lang="en-US" sz="2400" dirty="0" smtClean="0"/>
              <a:t>Loss To Society- damage to environment</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dirty="0" smtClean="0"/>
              <a:t>EARTH ROD</a:t>
            </a:r>
            <a:endParaRPr lang="en-US" sz="3200" dirty="0"/>
          </a:p>
        </p:txBody>
      </p:sp>
      <p:sp>
        <p:nvSpPr>
          <p:cNvPr id="3" name="Content Placeholder 2"/>
          <p:cNvSpPr>
            <a:spLocks noGrp="1"/>
          </p:cNvSpPr>
          <p:nvPr>
            <p:ph idx="1"/>
          </p:nvPr>
        </p:nvSpPr>
        <p:spPr>
          <a:xfrm>
            <a:off x="457200" y="914400"/>
            <a:ext cx="8229600" cy="5943600"/>
          </a:xfrm>
        </p:spPr>
        <p:txBody>
          <a:bodyPr/>
          <a:lstStyle/>
          <a:p>
            <a:r>
              <a:rPr lang="en-US" sz="2400" dirty="0" smtClean="0"/>
              <a:t>If still work needs to be continued, line discharging needs to be repeated.</a:t>
            </a:r>
          </a:p>
          <a:p>
            <a:r>
              <a:rPr lang="en-US" sz="2400" dirty="0" smtClean="0"/>
              <a:t>Maintenance of Earth rod:</a:t>
            </a:r>
          </a:p>
          <a:p>
            <a:r>
              <a:rPr lang="en-US" sz="2400" dirty="0" smtClean="0"/>
              <a:t>A) The rod should not be kept in wet condition.</a:t>
            </a:r>
          </a:p>
          <a:p>
            <a:r>
              <a:rPr lang="en-US" sz="2400" dirty="0" smtClean="0"/>
              <a:t>B) There shall not be any joint in any wire and continuity of all wires shall be got confirmed periodically</a:t>
            </a:r>
          </a:p>
          <a:p>
            <a:r>
              <a:rPr lang="en-US" sz="2400" dirty="0" smtClean="0"/>
              <a:t>Carbon deposits on the hook of the rod, if </a:t>
            </a:r>
            <a:r>
              <a:rPr lang="en-US" sz="2400" dirty="0" err="1" smtClean="0"/>
              <a:t>any,shall</a:t>
            </a:r>
            <a:r>
              <a:rPr lang="en-US" sz="2400" dirty="0" smtClean="0"/>
              <a:t> be removed from time to time</a:t>
            </a:r>
          </a:p>
          <a:p>
            <a:endParaRPr lang="en-US" sz="2400" dirty="0" smtClean="0"/>
          </a:p>
          <a:p>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SAFETY BELT</a:t>
            </a:r>
            <a:endParaRPr lang="en-US" dirty="0"/>
          </a:p>
        </p:txBody>
      </p:sp>
      <p:graphicFrame>
        <p:nvGraphicFramePr>
          <p:cNvPr id="1026" name="Object 2"/>
          <p:cNvGraphicFramePr>
            <a:graphicFrameLocks noChangeAspect="1"/>
          </p:cNvGraphicFramePr>
          <p:nvPr>
            <p:ph idx="1"/>
          </p:nvPr>
        </p:nvGraphicFramePr>
        <p:xfrm>
          <a:off x="1363663" y="914400"/>
          <a:ext cx="6948487" cy="5211763"/>
        </p:xfrm>
        <a:graphic>
          <a:graphicData uri="http://schemas.openxmlformats.org/presentationml/2006/ole">
            <p:oleObj spid="_x0000_s1026" name="Photo Editor Photo" r:id="rId3" imgW="12193702" imgH="9142857" progId="">
              <p:embed/>
            </p:oleObj>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dirty="0" smtClean="0"/>
              <a:t>SAFETY BELTS</a:t>
            </a:r>
            <a:endParaRPr lang="en-US" sz="3200" dirty="0"/>
          </a:p>
        </p:txBody>
      </p:sp>
      <p:sp>
        <p:nvSpPr>
          <p:cNvPr id="3" name="Content Placeholder 2"/>
          <p:cNvSpPr>
            <a:spLocks noGrp="1"/>
          </p:cNvSpPr>
          <p:nvPr>
            <p:ph idx="1"/>
          </p:nvPr>
        </p:nvSpPr>
        <p:spPr>
          <a:xfrm>
            <a:off x="457200" y="990600"/>
            <a:ext cx="8229600" cy="5867400"/>
          </a:xfrm>
        </p:spPr>
        <p:txBody>
          <a:bodyPr/>
          <a:lstStyle/>
          <a:p>
            <a:r>
              <a:rPr lang="en-US" sz="2400" dirty="0" smtClean="0"/>
              <a:t>When workings  at heights above 3 </a:t>
            </a:r>
            <a:r>
              <a:rPr lang="en-US" sz="2400" dirty="0" err="1" smtClean="0"/>
              <a:t>mts.above</a:t>
            </a:r>
            <a:r>
              <a:rPr lang="en-US" sz="2400" dirty="0" smtClean="0"/>
              <a:t> ground safety belts have to be used.</a:t>
            </a:r>
          </a:p>
          <a:p>
            <a:r>
              <a:rPr lang="en-US" sz="2400" dirty="0" smtClean="0"/>
              <a:t>Belts can be provided with leather straps , pockets to carry tools and hooks for hand line attachment.</a:t>
            </a:r>
          </a:p>
          <a:p>
            <a:r>
              <a:rPr lang="en-US" sz="2400" dirty="0" smtClean="0"/>
              <a:t>To the extent possible straps should be wrapped around poles</a:t>
            </a:r>
          </a:p>
          <a:p>
            <a:r>
              <a:rPr lang="en-US" sz="2400" dirty="0" smtClean="0"/>
              <a:t>Care must be taken to ensure that lifeline or strap does  not rub against rough surfaces</a:t>
            </a:r>
          </a:p>
          <a:p>
            <a:r>
              <a:rPr lang="en-US" sz="2400" dirty="0" smtClean="0"/>
              <a:t>Before use they shall be checked for cuts, </a:t>
            </a:r>
            <a:r>
              <a:rPr lang="en-US" sz="2400" dirty="0" err="1" smtClean="0"/>
              <a:t>tears,rivet</a:t>
            </a:r>
            <a:r>
              <a:rPr lang="en-US" sz="2400" dirty="0" smtClean="0"/>
              <a:t> joints giving </a:t>
            </a:r>
            <a:r>
              <a:rPr lang="en-US" sz="2400" dirty="0" err="1" smtClean="0"/>
              <a:t>way,damaged</a:t>
            </a:r>
            <a:r>
              <a:rPr lang="en-US" sz="2400" dirty="0" smtClean="0"/>
              <a:t> or distorted hooks etc.,</a:t>
            </a:r>
          </a:p>
          <a:p>
            <a:r>
              <a:rPr lang="en-US" sz="2400" dirty="0" smtClean="0"/>
              <a:t>Must be stored in dry and cool </a:t>
            </a:r>
            <a:r>
              <a:rPr lang="en-US" sz="2400" dirty="0" err="1" smtClean="0"/>
              <a:t>places,away</a:t>
            </a:r>
            <a:r>
              <a:rPr lang="en-US" sz="2400" dirty="0" smtClean="0"/>
              <a:t> from sharp edges and corrosive elements etc.,</a:t>
            </a:r>
          </a:p>
          <a:p>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HELMETS</a:t>
            </a:r>
            <a:endParaRPr lang="en-US" dirty="0"/>
          </a:p>
        </p:txBody>
      </p:sp>
      <p:graphicFrame>
        <p:nvGraphicFramePr>
          <p:cNvPr id="3074" name="Object 2"/>
          <p:cNvGraphicFramePr>
            <a:graphicFrameLocks noChangeAspect="1"/>
          </p:cNvGraphicFramePr>
          <p:nvPr>
            <p:ph idx="1"/>
          </p:nvPr>
        </p:nvGraphicFramePr>
        <p:xfrm>
          <a:off x="1147763" y="990600"/>
          <a:ext cx="6846887" cy="5135563"/>
        </p:xfrm>
        <a:graphic>
          <a:graphicData uri="http://schemas.openxmlformats.org/presentationml/2006/ole">
            <p:oleObj spid="_x0000_s3074" name="Photo Editor Photo" r:id="rId3" imgW="12193702" imgH="9142857" progId="">
              <p:embed/>
            </p:oleObj>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562600"/>
          </a:xfrm>
        </p:spPr>
        <p:txBody>
          <a:bodyPr/>
          <a:lstStyle/>
          <a:p>
            <a:r>
              <a:rPr lang="en-US" sz="2400" dirty="0" smtClean="0"/>
              <a:t>Crash-Helmet:</a:t>
            </a:r>
          </a:p>
          <a:p>
            <a:r>
              <a:rPr lang="en-US" sz="2400" dirty="0" smtClean="0"/>
              <a:t>Each worker shall wear crash-Helmet to prevent injuries to any person working on the ground   from  accidentally falling bolt &amp; nuts, spanner, clamp, other </a:t>
            </a:r>
            <a:r>
              <a:rPr lang="en-US" sz="2400" dirty="0" err="1" smtClean="0"/>
              <a:t>T&amp;P,pliers</a:t>
            </a:r>
            <a:r>
              <a:rPr lang="en-US" sz="2400" dirty="0" smtClean="0"/>
              <a:t> etc., from top of the pole or D.P. </a:t>
            </a:r>
          </a:p>
          <a:p>
            <a:r>
              <a:rPr lang="en-US" sz="2400" dirty="0" smtClean="0"/>
              <a:t>Those working on pole or D.P shall also wear helmets for escaping from accidental injuries </a:t>
            </a:r>
          </a:p>
          <a:p>
            <a:r>
              <a:rPr lang="en-US" sz="2400" dirty="0" smtClean="0"/>
              <a:t>Gumboots: </a:t>
            </a:r>
          </a:p>
          <a:p>
            <a:pPr>
              <a:buNone/>
            </a:pPr>
            <a:r>
              <a:rPr lang="en-US" sz="2400" dirty="0" smtClean="0"/>
              <a:t>     Gumboots shall be used while patrolling to escape from snake bites, accidental falls etc.,</a:t>
            </a:r>
          </a:p>
          <a:p>
            <a:pPr>
              <a:buNone/>
            </a:pPr>
            <a:r>
              <a:rPr lang="en-US" sz="2400" dirty="0" smtClean="0"/>
              <a:t>     Also while operating  DO switch/ A.B. switch etc .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graphicFrame>
        <p:nvGraphicFramePr>
          <p:cNvPr id="4098" name="Object 2"/>
          <p:cNvGraphicFramePr>
            <a:graphicFrameLocks noChangeAspect="1"/>
          </p:cNvGraphicFramePr>
          <p:nvPr>
            <p:ph idx="1"/>
          </p:nvPr>
        </p:nvGraphicFramePr>
        <p:xfrm>
          <a:off x="1058863" y="914400"/>
          <a:ext cx="6948487" cy="5211763"/>
        </p:xfrm>
        <a:graphic>
          <a:graphicData uri="http://schemas.openxmlformats.org/presentationml/2006/ole">
            <p:oleObj spid="_x0000_s4098" name="Photo Editor Photo" r:id="rId3" imgW="12193702" imgH="9142857" progId="">
              <p:embed/>
            </p:oleObj>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867400"/>
          </a:xfrm>
        </p:spPr>
        <p:txBody>
          <a:bodyPr/>
          <a:lstStyle/>
          <a:p>
            <a:r>
              <a:rPr lang="en-US" dirty="0" smtClean="0"/>
              <a:t>Safety rope:</a:t>
            </a:r>
          </a:p>
          <a:p>
            <a:r>
              <a:rPr lang="en-US" dirty="0" smtClean="0"/>
              <a:t>Some times the rope of </a:t>
            </a:r>
            <a:r>
              <a:rPr lang="en-US" dirty="0" err="1" smtClean="0"/>
              <a:t>zoola</a:t>
            </a:r>
            <a:r>
              <a:rPr lang="en-US" dirty="0" smtClean="0"/>
              <a:t> can break and worker may fall resulting in accident</a:t>
            </a:r>
          </a:p>
          <a:p>
            <a:r>
              <a:rPr lang="en-US" dirty="0" smtClean="0"/>
              <a:t>To prevent such accidents, worker shall use a rope tied to his waist.</a:t>
            </a:r>
          </a:p>
          <a:p>
            <a:r>
              <a:rPr lang="en-US" dirty="0" smtClean="0"/>
              <a:t>The other end of the rope shall be wrapped around the pole tightly to prevent worker from falling.</a:t>
            </a:r>
          </a:p>
          <a:p>
            <a:r>
              <a:rPr lang="en-US" dirty="0" smtClean="0"/>
              <a:t>The rope shall be in good in condition, quality and  Size.</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ROPE</a:t>
            </a:r>
            <a:endParaRPr lang="en-US" dirty="0"/>
          </a:p>
        </p:txBody>
      </p:sp>
      <p:graphicFrame>
        <p:nvGraphicFramePr>
          <p:cNvPr id="5122" name="Object 2"/>
          <p:cNvGraphicFramePr>
            <a:graphicFrameLocks noChangeAspect="1"/>
          </p:cNvGraphicFramePr>
          <p:nvPr>
            <p:ph idx="1"/>
          </p:nvPr>
        </p:nvGraphicFramePr>
        <p:xfrm>
          <a:off x="1160463" y="1066800"/>
          <a:ext cx="6745287" cy="5059363"/>
        </p:xfrm>
        <a:graphic>
          <a:graphicData uri="http://schemas.openxmlformats.org/presentationml/2006/ole">
            <p:oleObj spid="_x0000_s5122" name="Photo Editor Photo" r:id="rId3" imgW="12193702" imgH="9142857" progId="">
              <p:embed/>
            </p:oleObj>
          </a:graphicData>
        </a:graphic>
      </p:graphicFrame>
      <p:sp>
        <p:nvSpPr>
          <p:cNvPr id="4" name="Slide Number Placeholder 3"/>
          <p:cNvSpPr>
            <a:spLocks noGrp="1"/>
          </p:cNvSpPr>
          <p:nvPr>
            <p:ph type="sldNum" sz="quarter" idx="12"/>
          </p:nvPr>
        </p:nvSpPr>
        <p:spPr/>
        <p:txBody>
          <a:bodyPr/>
          <a:lstStyle/>
          <a:p>
            <a:fld id="{E24583B0-4B56-49B8-8308-D43392E45A84}"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u="sng" dirty="0" smtClean="0"/>
              <a:t>ZOOLA:</a:t>
            </a:r>
            <a:r>
              <a:rPr lang="en-US" sz="2400" dirty="0" smtClean="0"/>
              <a:t> </a:t>
            </a:r>
          </a:p>
          <a:p>
            <a:r>
              <a:rPr lang="en-US" sz="2400" dirty="0" smtClean="0"/>
              <a:t>a) Always use a </a:t>
            </a:r>
            <a:r>
              <a:rPr lang="en-US" sz="2400" dirty="0" err="1" smtClean="0"/>
              <a:t>Zoola</a:t>
            </a:r>
            <a:r>
              <a:rPr lang="en-US" sz="2400" dirty="0" smtClean="0"/>
              <a:t> while working on a DP or a pole</a:t>
            </a:r>
          </a:p>
          <a:p>
            <a:r>
              <a:rPr lang="en-US" sz="2400" u="sng" dirty="0" smtClean="0"/>
              <a:t>B) T</a:t>
            </a:r>
            <a:r>
              <a:rPr lang="en-US" sz="2400" dirty="0" smtClean="0"/>
              <a:t>he rope, thimble, </a:t>
            </a:r>
            <a:r>
              <a:rPr lang="en-US" sz="2400" dirty="0" err="1" smtClean="0"/>
              <a:t>hooketc.,shall</a:t>
            </a:r>
            <a:r>
              <a:rPr lang="en-US" sz="2400" dirty="0" smtClean="0"/>
              <a:t> be inspected before use</a:t>
            </a:r>
            <a:r>
              <a:rPr lang="en-US" sz="2400" u="sng" dirty="0" smtClean="0"/>
              <a:t> </a:t>
            </a:r>
          </a:p>
          <a:p>
            <a:pPr>
              <a:buNone/>
            </a:pPr>
            <a:r>
              <a:rPr lang="en-US" sz="2400" u="sng" dirty="0" smtClean="0"/>
              <a:t>Welding –goggle:</a:t>
            </a:r>
            <a:endParaRPr lang="en-US" sz="2400" dirty="0" smtClean="0"/>
          </a:p>
          <a:p>
            <a:pPr>
              <a:buNone/>
            </a:pPr>
            <a:r>
              <a:rPr lang="en-US" sz="2400" dirty="0" smtClean="0"/>
              <a:t>During welding operation welding goggle shall be used to prevent damage to eyes due to sparks and intense lighting </a:t>
            </a:r>
          </a:p>
          <a:p>
            <a:endParaRPr lang="en-US" sz="2400" u="sng"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SAFETY TOOLS- Rubber hand gloves:</a:t>
            </a:r>
            <a:endParaRPr lang="en-US" sz="3200" dirty="0"/>
          </a:p>
        </p:txBody>
      </p:sp>
      <p:sp>
        <p:nvSpPr>
          <p:cNvPr id="3" name="Content Placeholder 2"/>
          <p:cNvSpPr>
            <a:spLocks noGrp="1"/>
          </p:cNvSpPr>
          <p:nvPr>
            <p:ph idx="1"/>
          </p:nvPr>
        </p:nvSpPr>
        <p:spPr>
          <a:xfrm>
            <a:off x="457200" y="990600"/>
            <a:ext cx="8229600" cy="5867400"/>
          </a:xfrm>
        </p:spPr>
        <p:txBody>
          <a:bodyPr/>
          <a:lstStyle/>
          <a:p>
            <a:r>
              <a:rPr lang="en-US" sz="2400" dirty="0" smtClean="0"/>
              <a:t>Two </a:t>
            </a:r>
            <a:r>
              <a:rPr lang="en-US" sz="2400" dirty="0" err="1" smtClean="0"/>
              <a:t>types.Used</a:t>
            </a:r>
            <a:r>
              <a:rPr lang="en-US" sz="2400" dirty="0" smtClean="0"/>
              <a:t> on H.T and LT lines respectively</a:t>
            </a:r>
          </a:p>
          <a:p>
            <a:r>
              <a:rPr lang="en-US" sz="2400" dirty="0" smtClean="0"/>
              <a:t>Hand gloves meant for LT. lines shall not be used on HT lines </a:t>
            </a:r>
          </a:p>
          <a:p>
            <a:r>
              <a:rPr lang="en-US" sz="2400" dirty="0" smtClean="0"/>
              <a:t>Hand gloves shall be used on the following  works:</a:t>
            </a:r>
          </a:p>
          <a:p>
            <a:pPr marL="457200" indent="-457200">
              <a:buAutoNum type="alphaLcParenR"/>
            </a:pPr>
            <a:r>
              <a:rPr lang="en-US" sz="2400" dirty="0" smtClean="0"/>
              <a:t>For closing and opening of A.B. Switches and Isolators</a:t>
            </a:r>
          </a:p>
          <a:p>
            <a:pPr marL="457200" indent="-457200">
              <a:buAutoNum type="alphaLcParenR"/>
            </a:pPr>
            <a:r>
              <a:rPr lang="en-US" sz="2400" dirty="0" smtClean="0"/>
              <a:t>For discharging HT&amp;LT lines and equipment , used with discharge rod and for </a:t>
            </a:r>
            <a:r>
              <a:rPr lang="en-US" sz="2400" dirty="0" err="1" smtClean="0"/>
              <a:t>earthing</a:t>
            </a:r>
            <a:endParaRPr lang="en-US" sz="2400" dirty="0" smtClean="0"/>
          </a:p>
          <a:p>
            <a:pPr marL="457200" indent="-457200">
              <a:buAutoNum type="alphaLcParenR"/>
            </a:pPr>
            <a:r>
              <a:rPr lang="en-US" sz="2400" dirty="0" smtClean="0"/>
              <a:t>For inserting and taking out distribution box fuses and pole fuses</a:t>
            </a:r>
          </a:p>
          <a:p>
            <a:pPr marL="457200" indent="-457200">
              <a:buAutoNum type="alphaLcParenR"/>
            </a:pPr>
            <a:r>
              <a:rPr lang="en-US" sz="2400" dirty="0" smtClean="0"/>
              <a:t>While  operating transformer DOS  </a:t>
            </a:r>
            <a:r>
              <a:rPr lang="en-US" sz="2400" dirty="0" err="1" smtClean="0"/>
              <a:t>andHG</a:t>
            </a:r>
            <a:r>
              <a:rPr lang="en-US" sz="2400" dirty="0" smtClean="0"/>
              <a:t> fuse</a:t>
            </a:r>
          </a:p>
          <a:p>
            <a:pPr marL="457200" indent="-457200">
              <a:buAutoNum type="alphaLcParenR"/>
            </a:pPr>
            <a:r>
              <a:rPr lang="en-US" sz="2400" dirty="0" smtClean="0"/>
              <a:t>While carrying out on and off operations of OCB</a:t>
            </a:r>
          </a:p>
          <a:p>
            <a:pPr marL="457200" indent="-457200">
              <a:buAutoNum type="alphaLcParenR"/>
            </a:pPr>
            <a:r>
              <a:rPr lang="en-US" sz="2400" dirty="0" smtClean="0"/>
              <a:t>When working on street  light circuits</a:t>
            </a:r>
          </a:p>
          <a:p>
            <a:pPr marL="457200" indent="-457200">
              <a:buAutoNum type="alphaLcParenR"/>
            </a:pPr>
            <a:r>
              <a:rPr lang="en-US" sz="2400" dirty="0" smtClean="0"/>
              <a:t>Attach and detach leads for a portable telephone  </a:t>
            </a:r>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LOSS TO ORGANIZATION</a:t>
            </a:r>
            <a:endParaRPr lang="en-US" sz="3200" dirty="0"/>
          </a:p>
        </p:txBody>
      </p:sp>
      <p:sp>
        <p:nvSpPr>
          <p:cNvPr id="3" name="Content Placeholder 2"/>
          <p:cNvSpPr>
            <a:spLocks noGrp="1"/>
          </p:cNvSpPr>
          <p:nvPr>
            <p:ph idx="1"/>
          </p:nvPr>
        </p:nvSpPr>
        <p:spPr>
          <a:xfrm>
            <a:off x="457200" y="990600"/>
            <a:ext cx="8229600" cy="5638800"/>
          </a:xfrm>
        </p:spPr>
        <p:txBody>
          <a:bodyPr/>
          <a:lstStyle/>
          <a:p>
            <a:pPr lvl="1">
              <a:lnSpc>
                <a:spcPct val="80000"/>
              </a:lnSpc>
              <a:buFont typeface="Wingdings" pitchFamily="2" charset="2"/>
              <a:buChar char="v"/>
              <a:defRPr/>
            </a:pPr>
            <a:r>
              <a:rPr lang="en-US" sz="2800" dirty="0" smtClean="0"/>
              <a:t>Direct costs -  payment of compensation, medical expenses etc.</a:t>
            </a:r>
          </a:p>
          <a:p>
            <a:pPr lvl="1">
              <a:lnSpc>
                <a:spcPct val="80000"/>
              </a:lnSpc>
              <a:buFont typeface="Wingdings" pitchFamily="2" charset="2"/>
              <a:buChar char="v"/>
              <a:defRPr/>
            </a:pPr>
            <a:r>
              <a:rPr lang="en-US" sz="2800" dirty="0" smtClean="0"/>
              <a:t>Longer Interruption and loss of revenue and consumer dissatisfaction </a:t>
            </a:r>
          </a:p>
          <a:p>
            <a:pPr lvl="1">
              <a:lnSpc>
                <a:spcPct val="80000"/>
              </a:lnSpc>
              <a:buFont typeface="Wingdings" pitchFamily="2" charset="2"/>
              <a:buChar char="v"/>
              <a:defRPr/>
            </a:pPr>
            <a:r>
              <a:rPr lang="en-US" sz="2800" dirty="0" smtClean="0"/>
              <a:t>Indirect costs –</a:t>
            </a:r>
          </a:p>
          <a:p>
            <a:pPr lvl="1">
              <a:lnSpc>
                <a:spcPct val="80000"/>
              </a:lnSpc>
              <a:buFont typeface="Wingdings" pitchFamily="2" charset="2"/>
              <a:buChar char="v"/>
              <a:defRPr/>
            </a:pPr>
            <a:r>
              <a:rPr lang="en-US" sz="2800" dirty="0" smtClean="0"/>
              <a:t>A) losing skill, cost of replacing the injured employee, </a:t>
            </a:r>
          </a:p>
          <a:p>
            <a:pPr lvl="1">
              <a:lnSpc>
                <a:spcPct val="80000"/>
              </a:lnSpc>
              <a:buFont typeface="Wingdings" pitchFamily="2" charset="2"/>
              <a:buChar char="v"/>
              <a:defRPr/>
            </a:pPr>
            <a:r>
              <a:rPr lang="en-US" sz="2800" dirty="0" smtClean="0"/>
              <a:t>B)damage to equipment/machinery, </a:t>
            </a:r>
          </a:p>
          <a:p>
            <a:pPr lvl="1">
              <a:lnSpc>
                <a:spcPct val="80000"/>
              </a:lnSpc>
              <a:buFont typeface="Wingdings" pitchFamily="2" charset="2"/>
              <a:buChar char="v"/>
              <a:defRPr/>
            </a:pPr>
            <a:r>
              <a:rPr lang="en-US" sz="2800" dirty="0" smtClean="0"/>
              <a:t>C)loss of time of the supervisory staff investigating the accident, </a:t>
            </a:r>
          </a:p>
          <a:p>
            <a:pPr lvl="1">
              <a:lnSpc>
                <a:spcPct val="80000"/>
              </a:lnSpc>
              <a:buFont typeface="Wingdings" pitchFamily="2" charset="2"/>
              <a:buChar char="v"/>
              <a:defRPr/>
            </a:pPr>
            <a:r>
              <a:rPr lang="en-US" sz="2800" dirty="0" smtClean="0"/>
              <a:t>cost of delay in the work due to accident, </a:t>
            </a:r>
          </a:p>
          <a:p>
            <a:pPr lvl="1">
              <a:lnSpc>
                <a:spcPct val="80000"/>
              </a:lnSpc>
              <a:buFont typeface="Wingdings" pitchFamily="2" charset="2"/>
              <a:buChar char="v"/>
              <a:defRPr/>
            </a:pPr>
            <a:r>
              <a:rPr lang="en-US" sz="2800" dirty="0" smtClean="0"/>
              <a:t>loss of reputation,</a:t>
            </a:r>
          </a:p>
          <a:p>
            <a:pPr lvl="1">
              <a:lnSpc>
                <a:spcPct val="80000"/>
              </a:lnSpc>
              <a:buFont typeface="Wingdings" pitchFamily="2" charset="2"/>
              <a:buChar char="v"/>
              <a:defRPr/>
            </a:pPr>
            <a:r>
              <a:rPr lang="en-US" sz="2800" dirty="0" smtClean="0"/>
              <a:t> low employee morale etc </a:t>
            </a:r>
          </a:p>
          <a:p>
            <a:pPr>
              <a:defRPr/>
            </a:pP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638800"/>
          </a:xfrm>
        </p:spPr>
        <p:txBody>
          <a:bodyPr/>
          <a:lstStyle/>
          <a:p>
            <a:r>
              <a:rPr lang="en-US" sz="2400" dirty="0" smtClean="0"/>
              <a:t>Maintenance of rubber Gloves:</a:t>
            </a:r>
          </a:p>
          <a:p>
            <a:r>
              <a:rPr lang="en-US" sz="2400" dirty="0" smtClean="0"/>
              <a:t>A)do  not fold hand gloves .</a:t>
            </a:r>
          </a:p>
          <a:p>
            <a:r>
              <a:rPr lang="en-US" sz="2400" dirty="0" smtClean="0"/>
              <a:t>Do not keep any items inside the Gloves</a:t>
            </a:r>
          </a:p>
          <a:p>
            <a:r>
              <a:rPr lang="en-US" sz="2400" dirty="0" smtClean="0"/>
              <a:t>Gloves shall be kept clean and dry</a:t>
            </a:r>
          </a:p>
          <a:p>
            <a:r>
              <a:rPr lang="en-US" sz="2400" dirty="0" smtClean="0"/>
              <a:t>Boric acid powder shall be used inside and out side</a:t>
            </a:r>
          </a:p>
          <a:p>
            <a:r>
              <a:rPr lang="en-US" sz="2400" dirty="0" smtClean="0"/>
              <a:t>Use </a:t>
            </a:r>
            <a:r>
              <a:rPr lang="en-US" sz="2400" dirty="0" err="1" smtClean="0"/>
              <a:t>Gamaxin</a:t>
            </a:r>
            <a:r>
              <a:rPr lang="en-US" sz="2400" dirty="0" smtClean="0"/>
              <a:t> powder for making gloves vermin proof</a:t>
            </a:r>
          </a:p>
          <a:p>
            <a:r>
              <a:rPr lang="en-US" sz="2400" dirty="0" smtClean="0"/>
              <a:t>Gloves are to be inspected for any cuts or leakage before its use each time</a:t>
            </a:r>
          </a:p>
          <a:p>
            <a:r>
              <a:rPr lang="en-US" sz="2400" dirty="0" smtClean="0"/>
              <a:t>Air test: The gloves are r for </a:t>
            </a:r>
            <a:r>
              <a:rPr lang="en-US" sz="2400" dirty="0" err="1" smtClean="0"/>
              <a:t>anyolled</a:t>
            </a:r>
            <a:r>
              <a:rPr lang="en-US" sz="2400" dirty="0" smtClean="0"/>
              <a:t> up </a:t>
            </a:r>
            <a:r>
              <a:rPr lang="en-US" sz="2400" dirty="0" err="1" smtClean="0"/>
              <a:t>tightlyfrom</a:t>
            </a:r>
            <a:r>
              <a:rPr lang="en-US" sz="2400" dirty="0" smtClean="0"/>
              <a:t> the gloves end and test for any air escape which indicates damages</a:t>
            </a:r>
          </a:p>
          <a:p>
            <a:r>
              <a:rPr lang="en-US" sz="2400" dirty="0" smtClean="0"/>
              <a:t>Though right hand glove wears more quickly both have to be replaced.</a:t>
            </a:r>
          </a:p>
          <a:p>
            <a:endParaRPr lang="en-US" sz="2400" dirty="0" smtClean="0"/>
          </a:p>
          <a:p>
            <a:endParaRPr lang="en-US" sz="2400" dirty="0" smtClean="0"/>
          </a:p>
        </p:txBody>
      </p:sp>
      <p:sp>
        <p:nvSpPr>
          <p:cNvPr id="4" name="Slide Number Placeholder 3"/>
          <p:cNvSpPr>
            <a:spLocks noGrp="1"/>
          </p:cNvSpPr>
          <p:nvPr>
            <p:ph type="sldNum" sz="quarter" idx="12"/>
          </p:nvPr>
        </p:nvSpPr>
        <p:spPr/>
        <p:txBody>
          <a:bodyPr/>
          <a:lstStyle/>
          <a:p>
            <a:fld id="{E24583B0-4B56-49B8-8308-D43392E45A84}"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6096000"/>
          </a:xfrm>
        </p:spPr>
        <p:txBody>
          <a:bodyPr/>
          <a:lstStyle/>
          <a:p>
            <a:r>
              <a:rPr lang="en-US" sz="2400" dirty="0" smtClean="0"/>
              <a:t>Bamboo Ladder:</a:t>
            </a:r>
          </a:p>
          <a:p>
            <a:r>
              <a:rPr lang="en-US" sz="2400" dirty="0" err="1" smtClean="0"/>
              <a:t>Bomboo</a:t>
            </a:r>
            <a:r>
              <a:rPr lang="en-US" sz="2400" dirty="0" smtClean="0"/>
              <a:t> ladder shall be used for climbing poles</a:t>
            </a:r>
          </a:p>
          <a:p>
            <a:r>
              <a:rPr lang="en-US" sz="2400" dirty="0" smtClean="0"/>
              <a:t>Ladder shall be of 6 </a:t>
            </a:r>
            <a:r>
              <a:rPr lang="en-US" sz="2400" dirty="0" err="1" smtClean="0"/>
              <a:t>mt.length</a:t>
            </a:r>
            <a:endParaRPr lang="en-US" sz="2400" dirty="0" smtClean="0"/>
          </a:p>
          <a:p>
            <a:r>
              <a:rPr lang="en-US" sz="2400" dirty="0" smtClean="0"/>
              <a:t>The ladder shall be varnished or oiled so that it does not get damaged due to rain or coming in to contact with water</a:t>
            </a:r>
          </a:p>
          <a:p>
            <a:r>
              <a:rPr lang="en-US" sz="2400" dirty="0" smtClean="0"/>
              <a:t>Metallic </a:t>
            </a:r>
            <a:r>
              <a:rPr lang="en-US" sz="2400" dirty="0" err="1" smtClean="0"/>
              <a:t>colours</a:t>
            </a:r>
            <a:r>
              <a:rPr lang="en-US" sz="2400" dirty="0" smtClean="0"/>
              <a:t> shall not be used</a:t>
            </a:r>
          </a:p>
          <a:p>
            <a:r>
              <a:rPr lang="en-US" sz="2400" dirty="0" smtClean="0"/>
              <a:t>Metallic ladder shall not be used unless specifically permitted</a:t>
            </a:r>
          </a:p>
          <a:p>
            <a:r>
              <a:rPr lang="en-US" sz="2400" dirty="0" smtClean="0"/>
              <a:t>Only one person shall climb  and work  on the ladder at a time</a:t>
            </a:r>
          </a:p>
          <a:p>
            <a:r>
              <a:rPr lang="en-US" sz="2400" dirty="0" smtClean="0"/>
              <a:t>Ladder not to be placed on slanting ,oily ,slippery and vibrating footing unless the ladder is held firm by another person </a:t>
            </a:r>
          </a:p>
        </p:txBody>
      </p:sp>
      <p:sp>
        <p:nvSpPr>
          <p:cNvPr id="4" name="Slide Number Placeholder 3"/>
          <p:cNvSpPr>
            <a:spLocks noGrp="1"/>
          </p:cNvSpPr>
          <p:nvPr>
            <p:ph type="sldNum" sz="quarter" idx="12"/>
          </p:nvPr>
        </p:nvSpPr>
        <p:spPr/>
        <p:txBody>
          <a:bodyPr/>
          <a:lstStyle/>
          <a:p>
            <a:fld id="{E24583B0-4B56-49B8-8308-D43392E45A84}"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6019800"/>
          </a:xfrm>
        </p:spPr>
        <p:txBody>
          <a:bodyPr/>
          <a:lstStyle/>
          <a:p>
            <a:r>
              <a:rPr lang="en-US" sz="2400" dirty="0" smtClean="0"/>
              <a:t>Base of the ladder shall not be placed less than a quarter of ladder length from supporting surface and not more than half of ladder length.</a:t>
            </a:r>
          </a:p>
          <a:p>
            <a:r>
              <a:rPr lang="en-US" sz="2400" dirty="0" smtClean="0"/>
              <a:t>Over lapping section for extension ladders should be of sufficient length to  prevent collapse of extension</a:t>
            </a:r>
          </a:p>
          <a:p>
            <a:r>
              <a:rPr lang="en-US" sz="2400" dirty="0" smtClean="0"/>
              <a:t>Ladders not to be placed in passages or near doors</a:t>
            </a:r>
          </a:p>
          <a:p>
            <a:r>
              <a:rPr lang="en-US" sz="2400" dirty="0" smtClean="0"/>
              <a:t>While going up or coming down face the ladder</a:t>
            </a:r>
          </a:p>
          <a:p>
            <a:r>
              <a:rPr lang="en-US" sz="2400" dirty="0" smtClean="0"/>
              <a:t>Not to  be placed on drums for </a:t>
            </a:r>
            <a:r>
              <a:rPr lang="en-US" sz="2400" smtClean="0"/>
              <a:t>raising height</a:t>
            </a: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2800" dirty="0" smtClean="0"/>
              <a:t>ACCIDENTS-REPORTING</a:t>
            </a:r>
            <a:endParaRPr lang="en-US" sz="2800" dirty="0"/>
          </a:p>
        </p:txBody>
      </p:sp>
      <p:sp>
        <p:nvSpPr>
          <p:cNvPr id="3" name="Content Placeholder 2"/>
          <p:cNvSpPr>
            <a:spLocks noGrp="1"/>
          </p:cNvSpPr>
          <p:nvPr>
            <p:ph idx="1"/>
          </p:nvPr>
        </p:nvSpPr>
        <p:spPr>
          <a:xfrm>
            <a:off x="457200" y="1066800"/>
            <a:ext cx="8229600" cy="5791200"/>
          </a:xfrm>
        </p:spPr>
        <p:txBody>
          <a:bodyPr>
            <a:normAutofit lnSpcReduction="10000"/>
          </a:bodyPr>
          <a:lstStyle/>
          <a:p>
            <a:pPr marL="454025" indent="-454025" algn="just">
              <a:spcBef>
                <a:spcPct val="50000"/>
              </a:spcBef>
              <a:buFontTx/>
              <a:buChar char="•"/>
            </a:pPr>
            <a:r>
              <a:rPr lang="en-US" dirty="0" err="1" smtClean="0">
                <a:latin typeface="Arial Black" pitchFamily="34" charset="0"/>
              </a:rPr>
              <a:t>Deptl</a:t>
            </a:r>
            <a:r>
              <a:rPr lang="en-US" dirty="0" smtClean="0">
                <a:latin typeface="Arial Black" pitchFamily="34" charset="0"/>
              </a:rPr>
              <a:t> / Non </a:t>
            </a:r>
            <a:r>
              <a:rPr lang="en-US" dirty="0" err="1" smtClean="0">
                <a:latin typeface="Arial Black" pitchFamily="34" charset="0"/>
              </a:rPr>
              <a:t>deptl</a:t>
            </a:r>
            <a:r>
              <a:rPr lang="en-US" dirty="0" smtClean="0">
                <a:latin typeface="Arial Black" pitchFamily="34" charset="0"/>
              </a:rPr>
              <a:t>}immediately to</a:t>
            </a:r>
          </a:p>
          <a:p>
            <a:pPr marL="454025" indent="-454025" algn="just">
              <a:spcBef>
                <a:spcPct val="50000"/>
              </a:spcBef>
              <a:buFontTx/>
              <a:buChar char="•"/>
            </a:pPr>
            <a:r>
              <a:rPr lang="en-US" dirty="0" smtClean="0">
                <a:latin typeface="Arial Black" pitchFamily="34" charset="0"/>
              </a:rPr>
              <a:t>Fatal / non fatal} superior &amp;CEIG</a:t>
            </a:r>
          </a:p>
          <a:p>
            <a:pPr marL="454025" indent="-454025" algn="just">
              <a:spcBef>
                <a:spcPct val="50000"/>
              </a:spcBef>
              <a:buFontTx/>
              <a:buChar char="•"/>
            </a:pPr>
            <a:r>
              <a:rPr lang="en-US" dirty="0" smtClean="0">
                <a:latin typeface="Arial Black" pitchFamily="34" charset="0"/>
              </a:rPr>
              <a:t>Preliminary investigation report – 5 days (DE)</a:t>
            </a:r>
          </a:p>
          <a:p>
            <a:pPr marL="454025" indent="-454025" algn="just">
              <a:spcBef>
                <a:spcPct val="50000"/>
              </a:spcBef>
              <a:buFontTx/>
              <a:buChar char="•"/>
            </a:pPr>
            <a:r>
              <a:rPr lang="en-US" dirty="0" smtClean="0">
                <a:latin typeface="Arial Black" pitchFamily="34" charset="0"/>
              </a:rPr>
              <a:t>Detailed investigation report – 15 days (DE)</a:t>
            </a:r>
          </a:p>
          <a:p>
            <a:pPr marL="454025" indent="-454025" algn="just">
              <a:spcBef>
                <a:spcPct val="50000"/>
              </a:spcBef>
              <a:buFontTx/>
              <a:buChar char="•"/>
            </a:pPr>
            <a:r>
              <a:rPr lang="en-US" dirty="0" smtClean="0">
                <a:latin typeface="Arial Black" pitchFamily="34" charset="0"/>
              </a:rPr>
              <a:t>Remarks on investigation report – 30 days (SE)</a:t>
            </a:r>
          </a:p>
          <a:p>
            <a:pPr marL="454025" indent="-454025" algn="just">
              <a:spcBef>
                <a:spcPct val="50000"/>
              </a:spcBef>
              <a:buFontTx/>
              <a:buChar char="•"/>
            </a:pPr>
            <a:r>
              <a:rPr lang="en-US" dirty="0" smtClean="0">
                <a:latin typeface="Arial Black" pitchFamily="34" charset="0"/>
              </a:rPr>
              <a:t>Compensation payable , if any, </a:t>
            </a:r>
            <a:r>
              <a:rPr lang="en-US" smtClean="0">
                <a:latin typeface="Arial Black" pitchFamily="34" charset="0"/>
              </a:rPr>
              <a:t>to be computed</a:t>
            </a:r>
            <a:r>
              <a:rPr lang="en-US" sz="3200" smtClean="0">
                <a:latin typeface="Arial Black" pitchFamily="34" charset="0"/>
              </a:rPr>
              <a:t> </a:t>
            </a:r>
            <a:endParaRPr lang="en-US" sz="3200" dirty="0" smtClean="0">
              <a:latin typeface="Arial Black" pitchFamily="34" charset="0"/>
            </a:endParaRP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dirty="0" smtClean="0"/>
              <a:t>REPORTING</a:t>
            </a:r>
            <a:endParaRPr lang="en-US" sz="3200" dirty="0"/>
          </a:p>
        </p:txBody>
      </p:sp>
      <p:sp>
        <p:nvSpPr>
          <p:cNvPr id="3" name="Content Placeholder 2"/>
          <p:cNvSpPr>
            <a:spLocks noGrp="1"/>
          </p:cNvSpPr>
          <p:nvPr>
            <p:ph idx="1"/>
          </p:nvPr>
        </p:nvSpPr>
        <p:spPr>
          <a:xfrm>
            <a:off x="457200" y="1066800"/>
            <a:ext cx="8229600" cy="5638800"/>
          </a:xfrm>
        </p:spPr>
        <p:txBody>
          <a:bodyPr/>
          <a:lstStyle/>
          <a:p>
            <a:pPr marL="454025" indent="-454025" algn="just">
              <a:spcBef>
                <a:spcPct val="50000"/>
              </a:spcBef>
              <a:buFontTx/>
              <a:buChar char="•"/>
            </a:pPr>
            <a:r>
              <a:rPr lang="en-US" dirty="0" smtClean="0">
                <a:latin typeface="Arial Black" pitchFamily="34" charset="0"/>
              </a:rPr>
              <a:t>Formats for reporting</a:t>
            </a:r>
          </a:p>
          <a:p>
            <a:pPr marL="454025" indent="-454025" algn="just">
              <a:spcBef>
                <a:spcPct val="50000"/>
              </a:spcBef>
              <a:buFontTx/>
              <a:buChar char="•"/>
            </a:pPr>
            <a:r>
              <a:rPr lang="en-US" dirty="0" smtClean="0">
                <a:latin typeface="Arial Black" pitchFamily="34" charset="0"/>
              </a:rPr>
              <a:t>Guide lines for investigation</a:t>
            </a:r>
          </a:p>
          <a:p>
            <a:pPr marL="454025" indent="-454025" algn="just">
              <a:spcBef>
                <a:spcPct val="50000"/>
              </a:spcBef>
              <a:buFontTx/>
              <a:buChar char="•"/>
            </a:pPr>
            <a:r>
              <a:rPr lang="en-US" dirty="0" smtClean="0">
                <a:latin typeface="Arial Black" pitchFamily="34" charset="0"/>
              </a:rPr>
              <a:t>Responsibility for accident</a:t>
            </a:r>
          </a:p>
          <a:p>
            <a:pPr marL="454025" indent="-454025" algn="just">
              <a:spcBef>
                <a:spcPct val="50000"/>
              </a:spcBef>
              <a:buFontTx/>
              <a:buChar char="•"/>
            </a:pPr>
            <a:r>
              <a:rPr lang="en-US" dirty="0" smtClean="0">
                <a:latin typeface="Arial Black" pitchFamily="34" charset="0"/>
              </a:rPr>
              <a:t>Measures for avoiding recurrence</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75</a:t>
            </a:fld>
            <a:endParaRPr lang="en-US" dirty="0"/>
          </a:p>
        </p:txBody>
      </p:sp>
      <p:sp>
        <p:nvSpPr>
          <p:cNvPr id="5" name="TextBox 4"/>
          <p:cNvSpPr txBox="1"/>
          <p:nvPr/>
        </p:nvSpPr>
        <p:spPr>
          <a:xfrm>
            <a:off x="0" y="543580"/>
            <a:ext cx="9144000" cy="400110"/>
          </a:xfrm>
          <a:prstGeom prst="rect">
            <a:avLst/>
          </a:prstGeom>
          <a:noFill/>
        </p:spPr>
        <p:txBody>
          <a:bodyPr wrap="square" rtlCol="0">
            <a:spAutoFit/>
          </a:bodyPr>
          <a:lstStyle/>
          <a:p>
            <a:pPr lvl="0" algn="ctr"/>
            <a:r>
              <a:rPr lang="en-US" sz="20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RESPONSIBILITY OF THE FOREMAN / SECTION OFFICER</a:t>
            </a:r>
          </a:p>
        </p:txBody>
      </p:sp>
      <p:sp>
        <p:nvSpPr>
          <p:cNvPr id="6" name="Rectangle 5"/>
          <p:cNvSpPr/>
          <p:nvPr/>
        </p:nvSpPr>
        <p:spPr>
          <a:xfrm>
            <a:off x="762000" y="1219200"/>
            <a:ext cx="7620000" cy="6063198"/>
          </a:xfrm>
          <a:prstGeom prst="rect">
            <a:avLst/>
          </a:prstGeom>
        </p:spPr>
        <p:txBody>
          <a:bodyPr wrap="square">
            <a:spAutoFit/>
          </a:bodyPr>
          <a:lstStyle/>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Supervision</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Enforce Safety rules.</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Ensure the quality of tools.</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Ensure Safety manual to be supplied to workers.</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Conduct Safety meeting once in a month.</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Unauthorized shall not be allowed.</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No hastening of work.</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 Regular safety training </a:t>
            </a:r>
            <a:r>
              <a:rPr lang="en-US" sz="2400" dirty="0" err="1" smtClean="0">
                <a:latin typeface="Times New Roman" pitchFamily="18" charset="0"/>
                <a:cs typeface="Times New Roman" pitchFamily="18" charset="0"/>
              </a:rPr>
              <a:t>programmes</a:t>
            </a:r>
            <a:endParaRPr lang="en-US" sz="2400" dirty="0" smtClean="0">
              <a:latin typeface="Times New Roman" pitchFamily="18" charset="0"/>
              <a:cs typeface="Times New Roman" pitchFamily="18" charset="0"/>
            </a:endParaRP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Ensure training to workmen on First-aid</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Discuss work procedure with all workers before  commencing the work for clarity</a:t>
            </a:r>
          </a:p>
          <a:p>
            <a:pPr marL="400050" indent="-400050" algn="just">
              <a:spcBef>
                <a:spcPts val="600"/>
              </a:spcBef>
              <a:spcAft>
                <a:spcPts val="600"/>
              </a:spcAft>
              <a:buAutoNum type="arabicPeriod"/>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REVIEW  OF ACCIDENTS</a:t>
            </a:r>
            <a:br>
              <a:rPr lang="en-US" sz="3200" dirty="0" smtClean="0"/>
            </a:br>
            <a:endParaRPr lang="en-US" sz="3200" dirty="0"/>
          </a:p>
        </p:txBody>
      </p:sp>
      <p:sp>
        <p:nvSpPr>
          <p:cNvPr id="3" name="Content Placeholder 2"/>
          <p:cNvSpPr>
            <a:spLocks noGrp="1"/>
          </p:cNvSpPr>
          <p:nvPr>
            <p:ph idx="1"/>
          </p:nvPr>
        </p:nvSpPr>
        <p:spPr>
          <a:xfrm>
            <a:off x="457200" y="914400"/>
            <a:ext cx="8229600" cy="5943600"/>
          </a:xfrm>
        </p:spPr>
        <p:txBody>
          <a:bodyPr/>
          <a:lstStyle/>
          <a:p>
            <a:pPr marL="454025" indent="-454025" algn="just">
              <a:spcBef>
                <a:spcPct val="50000"/>
              </a:spcBef>
              <a:buFontTx/>
              <a:buChar char="•"/>
            </a:pPr>
            <a:r>
              <a:rPr lang="en-US" dirty="0" smtClean="0">
                <a:latin typeface="Arial Black" pitchFamily="34" charset="0"/>
              </a:rPr>
              <a:t>recapitulate how accident occurred</a:t>
            </a:r>
          </a:p>
          <a:p>
            <a:pPr marL="454025" indent="-454025" algn="just">
              <a:spcBef>
                <a:spcPct val="50000"/>
              </a:spcBef>
              <a:buFontTx/>
              <a:buChar char="•"/>
            </a:pPr>
            <a:r>
              <a:rPr lang="en-US" dirty="0" smtClean="0">
                <a:latin typeface="Arial Black" pitchFamily="34" charset="0"/>
              </a:rPr>
              <a:t>Pinpoint lapses</a:t>
            </a:r>
          </a:p>
          <a:p>
            <a:pPr marL="454025" indent="-454025" algn="just">
              <a:spcBef>
                <a:spcPct val="50000"/>
              </a:spcBef>
              <a:buFontTx/>
              <a:buChar char="•"/>
            </a:pPr>
            <a:r>
              <a:rPr lang="en-US" dirty="0" smtClean="0">
                <a:latin typeface="Arial Black" pitchFamily="34" charset="0"/>
              </a:rPr>
              <a:t>Fix up responsibility</a:t>
            </a:r>
          </a:p>
          <a:p>
            <a:pPr marL="454025" indent="-454025" algn="just">
              <a:spcBef>
                <a:spcPct val="50000"/>
              </a:spcBef>
              <a:buFontTx/>
              <a:buChar char="•"/>
            </a:pPr>
            <a:r>
              <a:rPr lang="en-US" dirty="0" smtClean="0">
                <a:latin typeface="Arial Black" pitchFamily="34" charset="0"/>
              </a:rPr>
              <a:t>Discuss measure for non recurrence</a:t>
            </a:r>
          </a:p>
          <a:p>
            <a:pPr marL="454025" indent="-454025" algn="just">
              <a:spcBef>
                <a:spcPct val="50000"/>
              </a:spcBef>
              <a:buFontTx/>
              <a:buChar char="•"/>
            </a:pPr>
            <a:r>
              <a:rPr lang="en-US" dirty="0" smtClean="0">
                <a:latin typeface="Arial Black" pitchFamily="34" charset="0"/>
              </a:rPr>
              <a:t>Ensure remedial measures are implemented</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2800" dirty="0" smtClean="0"/>
              <a:t>CAUSES FOR ACCIDENTS ON REVEIW</a:t>
            </a:r>
            <a:endParaRPr lang="en-US" sz="2800" dirty="0"/>
          </a:p>
        </p:txBody>
      </p:sp>
      <p:sp>
        <p:nvSpPr>
          <p:cNvPr id="3" name="Content Placeholder 2"/>
          <p:cNvSpPr>
            <a:spLocks noGrp="1"/>
          </p:cNvSpPr>
          <p:nvPr>
            <p:ph idx="1"/>
          </p:nvPr>
        </p:nvSpPr>
        <p:spPr>
          <a:xfrm>
            <a:off x="457200" y="838200"/>
            <a:ext cx="8229600" cy="6019800"/>
          </a:xfrm>
        </p:spPr>
        <p:txBody>
          <a:bodyPr/>
          <a:lstStyle/>
          <a:p>
            <a:pPr marL="568325" lvl="1" algn="just">
              <a:spcBef>
                <a:spcPct val="50000"/>
              </a:spcBef>
            </a:pPr>
            <a:r>
              <a:rPr lang="en-US" sz="2000" dirty="0" smtClean="0">
                <a:latin typeface="Arial Black" pitchFamily="34" charset="0"/>
              </a:rPr>
              <a:t>A thorough review of accidents that occurred over years revealed the following</a:t>
            </a:r>
          </a:p>
          <a:p>
            <a:pPr marL="454025" indent="-454025" algn="just">
              <a:buFontTx/>
              <a:buChar char="•"/>
            </a:pPr>
            <a:r>
              <a:rPr lang="en-US" sz="2000" dirty="0" smtClean="0">
                <a:latin typeface="Arial Black" pitchFamily="34" charset="0"/>
              </a:rPr>
              <a:t>Behind every accident there is a violation of safety code</a:t>
            </a:r>
          </a:p>
          <a:p>
            <a:pPr marL="454025" indent="-454025" algn="just">
              <a:buFontTx/>
              <a:buChar char="•"/>
            </a:pPr>
            <a:r>
              <a:rPr lang="en-US" sz="2000" dirty="0" smtClean="0">
                <a:latin typeface="Arial Black" pitchFamily="34" charset="0"/>
              </a:rPr>
              <a:t>Un-</a:t>
            </a:r>
            <a:r>
              <a:rPr lang="en-US" sz="2000" dirty="0" err="1" smtClean="0">
                <a:latin typeface="Arial Black" pitchFamily="34" charset="0"/>
              </a:rPr>
              <a:t>authorised</a:t>
            </a:r>
            <a:r>
              <a:rPr lang="en-US" sz="2000" dirty="0" smtClean="0">
                <a:latin typeface="Arial Black" pitchFamily="34" charset="0"/>
              </a:rPr>
              <a:t> persons handling the jobs</a:t>
            </a:r>
          </a:p>
          <a:p>
            <a:pPr marL="454025" indent="-454025" algn="just">
              <a:buFontTx/>
              <a:buChar char="•"/>
            </a:pPr>
            <a:r>
              <a:rPr lang="en-US" sz="2000" dirty="0" smtClean="0">
                <a:latin typeface="Arial Black" pitchFamily="34" charset="0"/>
              </a:rPr>
              <a:t>Not using prescribed safety appliances or T&amp;P</a:t>
            </a:r>
          </a:p>
          <a:p>
            <a:pPr marL="454025" indent="-454025" algn="just">
              <a:buFontTx/>
              <a:buChar char="•"/>
            </a:pPr>
            <a:r>
              <a:rPr lang="en-US" sz="2000" dirty="0" smtClean="0">
                <a:latin typeface="Arial Black" pitchFamily="34" charset="0"/>
              </a:rPr>
              <a:t>Not obtaining proper line clear</a:t>
            </a:r>
          </a:p>
          <a:p>
            <a:pPr marL="454025" indent="-454025" algn="just">
              <a:buFontTx/>
              <a:buChar char="•"/>
            </a:pPr>
            <a:r>
              <a:rPr lang="en-US" sz="2000" dirty="0" smtClean="0">
                <a:latin typeface="Arial Black" pitchFamily="34" charset="0"/>
              </a:rPr>
              <a:t>Issue of Wrong / ambiguous instructions</a:t>
            </a:r>
          </a:p>
          <a:p>
            <a:pPr marL="454025" indent="-454025" algn="just">
              <a:buFontTx/>
              <a:buChar char="•"/>
            </a:pPr>
            <a:r>
              <a:rPr lang="en-US" sz="2000" dirty="0" smtClean="0">
                <a:latin typeface="Arial Black" pitchFamily="34" charset="0"/>
              </a:rPr>
              <a:t>Over confidence, ignorance both are dangerous</a:t>
            </a:r>
          </a:p>
          <a:p>
            <a:pPr marL="454025" indent="-454025" algn="just">
              <a:buFontTx/>
              <a:buChar char="•"/>
            </a:pPr>
            <a:r>
              <a:rPr lang="en-US" sz="2000" dirty="0" smtClean="0">
                <a:latin typeface="Arial Black" pitchFamily="34" charset="0"/>
                <a:cs typeface="Times New Roman" pitchFamily="18" charset="0"/>
              </a:rPr>
              <a:t>Due to </a:t>
            </a:r>
            <a:r>
              <a:rPr lang="en-US" sz="2000" dirty="0" err="1" smtClean="0">
                <a:latin typeface="Arial Black" pitchFamily="34" charset="0"/>
                <a:cs typeface="Times New Roman" pitchFamily="18" charset="0"/>
              </a:rPr>
              <a:t>hastiness,carelessness</a:t>
            </a:r>
            <a:r>
              <a:rPr lang="en-US" sz="2000" dirty="0" smtClean="0">
                <a:latin typeface="Arial Black" pitchFamily="34" charset="0"/>
                <a:cs typeface="Times New Roman" pitchFamily="18" charset="0"/>
              </a:rPr>
              <a:t> &amp; Improper planning</a:t>
            </a:r>
          </a:p>
          <a:p>
            <a:pPr marL="454025" indent="-454025" algn="just">
              <a:buFontTx/>
              <a:buChar char="•"/>
            </a:pPr>
            <a:r>
              <a:rPr lang="en-US" sz="2000" dirty="0" smtClean="0">
                <a:latin typeface="Arial Black" pitchFamily="34" charset="0"/>
                <a:cs typeface="Times New Roman" pitchFamily="18" charset="0"/>
              </a:rPr>
              <a:t>Not maintaining root maps</a:t>
            </a:r>
          </a:p>
          <a:p>
            <a:pPr marL="454025" indent="-454025" algn="just">
              <a:buFontTx/>
              <a:buChar char="•"/>
            </a:pPr>
            <a:r>
              <a:rPr lang="en-US" sz="2000" dirty="0" smtClean="0">
                <a:latin typeface="Arial Black" pitchFamily="34" charset="0"/>
              </a:rPr>
              <a:t>Ignoring double feeding arrangement.</a:t>
            </a:r>
          </a:p>
          <a:p>
            <a:pPr marL="454025" indent="-454025" algn="just">
              <a:buFontTx/>
              <a:buChar char="•"/>
            </a:pPr>
            <a:r>
              <a:rPr lang="en-US" sz="2000" dirty="0" smtClean="0">
                <a:latin typeface="Arial Black" pitchFamily="34" charset="0"/>
              </a:rPr>
              <a:t>Unexpected Equipment failure(LA,CT,PT,CB.,)</a:t>
            </a:r>
          </a:p>
          <a:p>
            <a:pPr marL="454025" indent="-454025" algn="just">
              <a:buFontTx/>
              <a:buChar char="•"/>
            </a:pPr>
            <a:r>
              <a:rPr lang="en-US" sz="2000" dirty="0" smtClean="0">
                <a:latin typeface="Arial Black" pitchFamily="34" charset="0"/>
              </a:rPr>
              <a:t>Working on an unsafe equipment, like cleaning/ greasing/ adjusting a running machine</a:t>
            </a:r>
          </a:p>
          <a:p>
            <a:pPr marL="454025" indent="-454025" algn="just">
              <a:buFontTx/>
              <a:buChar char="•"/>
            </a:pPr>
            <a:r>
              <a:rPr lang="en-US" sz="2000" dirty="0" smtClean="0">
                <a:latin typeface="Arial Black" pitchFamily="34" charset="0"/>
              </a:rPr>
              <a:t>Working in insufficient light  </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78</a:t>
            </a:fld>
            <a:endParaRPr lang="en-US" dirty="0"/>
          </a:p>
        </p:txBody>
      </p:sp>
      <p:sp>
        <p:nvSpPr>
          <p:cNvPr id="5" name="Slide Number Placeholder 3"/>
          <p:cNvSpPr txBox="1">
            <a:spLocks/>
          </p:cNvSpPr>
          <p:nvPr/>
        </p:nvSpPr>
        <p:spPr>
          <a:xfrm>
            <a:off x="8610600" y="0"/>
            <a:ext cx="533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583B0-4B56-49B8-8308-D43392E45A84}"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Box 5"/>
          <p:cNvSpPr txBox="1"/>
          <p:nvPr/>
        </p:nvSpPr>
        <p:spPr>
          <a:xfrm>
            <a:off x="0" y="30480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Why accidents occur</a:t>
            </a:r>
          </a:p>
        </p:txBody>
      </p:sp>
      <p:sp>
        <p:nvSpPr>
          <p:cNvPr id="7" name="Rectangle 6"/>
          <p:cNvSpPr/>
          <p:nvPr/>
        </p:nvSpPr>
        <p:spPr>
          <a:xfrm>
            <a:off x="762000" y="762000"/>
            <a:ext cx="7620000" cy="8571577"/>
          </a:xfrm>
          <a:prstGeom prst="rect">
            <a:avLst/>
          </a:prstGeom>
        </p:spPr>
        <p:txBody>
          <a:bodyPr wrap="square">
            <a:spAutoFit/>
          </a:bodyPr>
          <a:lstStyle/>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Not following schedule of maintenance leading to premature failure</a:t>
            </a:r>
          </a:p>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Carrying out improper construction  like not providing  stays properly, providing insufficient number of stays, Pole pit of insufficient depth etc., leading to polls falling while pole erection or stringing conductor</a:t>
            </a:r>
          </a:p>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Not using </a:t>
            </a:r>
            <a:r>
              <a:rPr lang="en-US" sz="2400" dirty="0" err="1" smtClean="0">
                <a:latin typeface="Times New Roman" pitchFamily="18" charset="0"/>
                <a:cs typeface="Times New Roman" pitchFamily="18" charset="0"/>
              </a:rPr>
              <a:t>guardings</a:t>
            </a:r>
            <a:r>
              <a:rPr lang="en-US" sz="2400" dirty="0" smtClean="0">
                <a:latin typeface="Times New Roman" pitchFamily="18" charset="0"/>
                <a:cs typeface="Times New Roman" pitchFamily="18" charset="0"/>
              </a:rPr>
              <a:t> at HT/LT crossing or Road crossing points</a:t>
            </a:r>
          </a:p>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Ignoring a double feed on the same pole or DP, ignoring to cut off street light</a:t>
            </a:r>
          </a:p>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Failure in the timely replacement of broken or </a:t>
            </a:r>
            <a:r>
              <a:rPr lang="en-US" sz="2400" dirty="0" err="1" smtClean="0">
                <a:latin typeface="Times New Roman" pitchFamily="18" charset="0"/>
                <a:cs typeface="Times New Roman" pitchFamily="18" charset="0"/>
              </a:rPr>
              <a:t>wornout</a:t>
            </a:r>
            <a:r>
              <a:rPr lang="en-US" sz="2400" dirty="0" smtClean="0">
                <a:latin typeface="Times New Roman" pitchFamily="18" charset="0"/>
                <a:cs typeface="Times New Roman" pitchFamily="18" charset="0"/>
              </a:rPr>
              <a:t> circuit elements like broken guarding lace</a:t>
            </a:r>
          </a:p>
          <a:p>
            <a:pPr marL="400050" indent="-400050" algn="just">
              <a:spcBef>
                <a:spcPts val="600"/>
              </a:spcBef>
              <a:spcAft>
                <a:spcPts val="600"/>
              </a:spcAft>
              <a:buFont typeface="Arial" pitchFamily="34" charset="0"/>
              <a:buChar char="•"/>
            </a:pPr>
            <a:r>
              <a:rPr lang="en-US" sz="2400" dirty="0" smtClean="0">
                <a:latin typeface="Times New Roman" pitchFamily="18" charset="0"/>
                <a:cs typeface="Times New Roman" pitchFamily="18" charset="0"/>
              </a:rPr>
              <a:t>Not assigning sufficient number of staff </a:t>
            </a:r>
          </a:p>
          <a:p>
            <a:pPr marL="400050" indent="-400050" algn="just">
              <a:spcBef>
                <a:spcPts val="600"/>
              </a:spcBef>
              <a:spcAft>
                <a:spcPts val="600"/>
              </a:spcAft>
              <a:buFont typeface="Arial" pitchFamily="34" charset="0"/>
              <a:buChar char="•"/>
            </a:pPr>
            <a:endParaRPr lang="en-US" sz="2400" dirty="0" smtClean="0">
              <a:latin typeface="Times New Roman" pitchFamily="18" charset="0"/>
              <a:cs typeface="Times New Roman" pitchFamily="18" charset="0"/>
            </a:endParaRPr>
          </a:p>
          <a:p>
            <a:pPr marL="400050" indent="-400050" algn="just">
              <a:spcBef>
                <a:spcPts val="600"/>
              </a:spcBef>
              <a:spcAft>
                <a:spcPts val="600"/>
              </a:spcAft>
              <a:buAutoNum type="arabicPeriod"/>
            </a:pPr>
            <a:endParaRPr lang="en-US" sz="2400" dirty="0" smtClean="0">
              <a:latin typeface="Times New Roman" pitchFamily="18" charset="0"/>
              <a:cs typeface="Times New Roman" pitchFamily="18" charset="0"/>
            </a:endParaRPr>
          </a:p>
          <a:p>
            <a:pPr marL="400050" indent="-400050" algn="just">
              <a:spcBef>
                <a:spcPts val="600"/>
              </a:spcBef>
              <a:spcAft>
                <a:spcPts val="600"/>
              </a:spcAft>
              <a:buAutoNum type="arabicPeriod"/>
            </a:pPr>
            <a:r>
              <a:rPr lang="en-US" dirty="0" smtClean="0">
                <a:latin typeface="Times New Roman" pitchFamily="18" charset="0"/>
                <a:cs typeface="Times New Roman" pitchFamily="18" charset="0"/>
              </a:rPr>
              <a:t>Due to carelessness</a:t>
            </a:r>
          </a:p>
          <a:p>
            <a:pPr marL="400050" indent="-400050" algn="just">
              <a:spcBef>
                <a:spcPts val="600"/>
              </a:spcBef>
              <a:spcAft>
                <a:spcPts val="600"/>
              </a:spcAft>
              <a:buAutoNum type="arabicPeriod"/>
            </a:pPr>
            <a:r>
              <a:rPr lang="en-US" dirty="0" smtClean="0">
                <a:latin typeface="Times New Roman" pitchFamily="18" charset="0"/>
                <a:cs typeface="Times New Roman" pitchFamily="18" charset="0"/>
              </a:rPr>
              <a:t>Due to non- adherence on safety rules.</a:t>
            </a:r>
          </a:p>
          <a:p>
            <a:pPr marL="857250" lvl="1" indent="-400050" algn="just">
              <a:spcBef>
                <a:spcPts val="600"/>
              </a:spcBef>
              <a:spcAft>
                <a:spcPts val="600"/>
              </a:spcAft>
              <a:buAutoNum type="arabicPeriod"/>
            </a:pPr>
            <a:endParaRPr lang="en-US" dirty="0" smtClean="0">
              <a:latin typeface="Times New Roman" pitchFamily="18" charset="0"/>
              <a:cs typeface="Times New Roman" pitchFamily="18" charset="0"/>
            </a:endParaRPr>
          </a:p>
          <a:p>
            <a:pPr marL="857250" lvl="1" indent="-400050" algn="just">
              <a:lnSpc>
                <a:spcPct val="150000"/>
              </a:lnSpc>
              <a:spcBef>
                <a:spcPts val="600"/>
              </a:spcBef>
              <a:spcAft>
                <a:spcPts val="600"/>
              </a:spcAft>
              <a:buAutoNum type="arabicPeriod"/>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E24583B0-4B56-49B8-8308-D43392E45A84}" type="slidenum">
              <a:rPr lang="en-US" smtClean="0"/>
              <a:pPr/>
              <a:t>79</a:t>
            </a:fld>
            <a:endParaRPr lang="en-US" dirty="0"/>
          </a:p>
        </p:txBody>
      </p:sp>
      <p:sp>
        <p:nvSpPr>
          <p:cNvPr id="6" name="Slide Number Placeholder 3"/>
          <p:cNvSpPr txBox="1">
            <a:spLocks/>
          </p:cNvSpPr>
          <p:nvPr/>
        </p:nvSpPr>
        <p:spPr>
          <a:xfrm>
            <a:off x="8610600" y="0"/>
            <a:ext cx="533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583B0-4B56-49B8-8308-D43392E45A84}"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Box 6"/>
          <p:cNvSpPr txBox="1"/>
          <p:nvPr/>
        </p:nvSpPr>
        <p:spPr>
          <a:xfrm>
            <a:off x="0" y="938987"/>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SAFETY MODEL</a:t>
            </a:r>
          </a:p>
        </p:txBody>
      </p:sp>
      <p:sp>
        <p:nvSpPr>
          <p:cNvPr id="8" name="Rectangle 7"/>
          <p:cNvSpPr/>
          <p:nvPr/>
        </p:nvSpPr>
        <p:spPr>
          <a:xfrm>
            <a:off x="762000" y="1614607"/>
            <a:ext cx="7620000" cy="2523768"/>
          </a:xfrm>
          <a:prstGeom prst="rect">
            <a:avLst/>
          </a:prstGeom>
        </p:spPr>
        <p:txBody>
          <a:bodyPr wrap="square">
            <a:spAutoFit/>
          </a:bodyPr>
          <a:lstStyle/>
          <a:p>
            <a:pPr marL="400050" indent="-400050" algn="just">
              <a:spcBef>
                <a:spcPts val="600"/>
              </a:spcBef>
              <a:spcAft>
                <a:spcPts val="600"/>
              </a:spcAft>
            </a:pPr>
            <a:r>
              <a:rPr lang="en-US" sz="3200" dirty="0" smtClean="0">
                <a:latin typeface="Times New Roman" pitchFamily="18" charset="0"/>
                <a:cs typeface="Times New Roman" pitchFamily="18" charset="0"/>
              </a:rPr>
              <a:t>There are 3 stages:</a:t>
            </a:r>
          </a:p>
          <a:p>
            <a:pPr marL="400050" indent="-400050" algn="just">
              <a:spcBef>
                <a:spcPts val="600"/>
              </a:spcBef>
              <a:spcAft>
                <a:spcPts val="600"/>
              </a:spcAft>
              <a:buAutoNum type="arabicPeriod"/>
            </a:pPr>
            <a:r>
              <a:rPr lang="en-US" sz="3200" dirty="0" smtClean="0">
                <a:latin typeface="Times New Roman" pitchFamily="18" charset="0"/>
                <a:cs typeface="Times New Roman" pitchFamily="18" charset="0"/>
              </a:rPr>
              <a:t>Recognize hazards</a:t>
            </a:r>
          </a:p>
          <a:p>
            <a:pPr marL="400050" indent="-400050" algn="just">
              <a:spcBef>
                <a:spcPts val="600"/>
              </a:spcBef>
              <a:spcAft>
                <a:spcPts val="600"/>
              </a:spcAft>
              <a:buAutoNum type="arabicPeriod"/>
            </a:pPr>
            <a:r>
              <a:rPr lang="en-US" sz="3200" dirty="0" smtClean="0">
                <a:latin typeface="Times New Roman" pitchFamily="18" charset="0"/>
                <a:cs typeface="Times New Roman" pitchFamily="18" charset="0"/>
              </a:rPr>
              <a:t>Evaluate hazards</a:t>
            </a:r>
          </a:p>
          <a:p>
            <a:pPr marL="400050" indent="-400050" algn="just">
              <a:spcBef>
                <a:spcPts val="600"/>
              </a:spcBef>
              <a:spcAft>
                <a:spcPts val="600"/>
              </a:spcAft>
              <a:buAutoNum type="arabicPeriod"/>
            </a:pPr>
            <a:r>
              <a:rPr lang="en-US" sz="3200" dirty="0" smtClean="0">
                <a:latin typeface="Times New Roman" pitchFamily="18" charset="0"/>
                <a:cs typeface="Times New Roman" pitchFamily="18" charset="0"/>
              </a:rPr>
              <a:t>Control hazards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STEPS TOWARDS SAFETY</a:t>
            </a:r>
            <a:endParaRPr lang="en-US" sz="2800" dirty="0"/>
          </a:p>
        </p:txBody>
      </p:sp>
      <p:sp>
        <p:nvSpPr>
          <p:cNvPr id="3" name="Content Placeholder 2"/>
          <p:cNvSpPr>
            <a:spLocks noGrp="1"/>
          </p:cNvSpPr>
          <p:nvPr>
            <p:ph idx="1"/>
          </p:nvPr>
        </p:nvSpPr>
        <p:spPr>
          <a:xfrm>
            <a:off x="457200" y="990600"/>
            <a:ext cx="8229600" cy="5867400"/>
          </a:xfrm>
        </p:spPr>
        <p:txBody>
          <a:bodyPr/>
          <a:lstStyle/>
          <a:p>
            <a:pPr marL="454025" indent="-454025" algn="just">
              <a:spcBef>
                <a:spcPct val="50000"/>
              </a:spcBef>
              <a:buFontTx/>
              <a:buChar char="•"/>
            </a:pPr>
            <a:r>
              <a:rPr lang="en-US" sz="2400" dirty="0" smtClean="0">
                <a:solidFill>
                  <a:srgbClr val="0033CC"/>
                </a:solidFill>
                <a:latin typeface="Arial Black" pitchFamily="34" charset="0"/>
              </a:rPr>
              <a:t>Selection of Safety Procedures </a:t>
            </a:r>
          </a:p>
          <a:p>
            <a:pPr marL="454025" indent="-454025" algn="just">
              <a:spcBef>
                <a:spcPct val="50000"/>
              </a:spcBef>
              <a:buFontTx/>
              <a:buChar char="•"/>
            </a:pPr>
            <a:r>
              <a:rPr lang="en-US" sz="2400" dirty="0" smtClean="0">
                <a:solidFill>
                  <a:srgbClr val="0033CC"/>
                </a:solidFill>
                <a:latin typeface="Arial Black" pitchFamily="34" charset="0"/>
              </a:rPr>
              <a:t>Identification of Accident prevention measures</a:t>
            </a:r>
          </a:p>
          <a:p>
            <a:pPr marL="454025" indent="-454025" algn="just">
              <a:spcBef>
                <a:spcPct val="50000"/>
              </a:spcBef>
              <a:buFontTx/>
              <a:buChar char="•"/>
            </a:pPr>
            <a:r>
              <a:rPr lang="en-US" sz="2400" dirty="0" smtClean="0">
                <a:solidFill>
                  <a:srgbClr val="0033CC"/>
                </a:solidFill>
                <a:latin typeface="Arial Black" pitchFamily="34" charset="0"/>
              </a:rPr>
              <a:t>Response to accidents</a:t>
            </a:r>
          </a:p>
          <a:p>
            <a:pPr marL="454025" indent="-454025" algn="just">
              <a:spcBef>
                <a:spcPct val="50000"/>
              </a:spcBef>
              <a:buFontTx/>
              <a:buChar char="•"/>
            </a:pPr>
            <a:r>
              <a:rPr lang="en-US" sz="2400" dirty="0" smtClean="0">
                <a:solidFill>
                  <a:srgbClr val="0033CC"/>
                </a:solidFill>
                <a:latin typeface="Arial Black" pitchFamily="34" charset="0"/>
              </a:rPr>
              <a:t>Disasters– preparation &amp; Management</a:t>
            </a:r>
          </a:p>
          <a:p>
            <a:pPr marL="454025" indent="-454025" algn="just">
              <a:spcBef>
                <a:spcPct val="50000"/>
              </a:spcBef>
              <a:buFontTx/>
              <a:buChar char="•"/>
            </a:pPr>
            <a:r>
              <a:rPr lang="en-US" sz="2400" dirty="0" smtClean="0">
                <a:solidFill>
                  <a:srgbClr val="0033CC"/>
                </a:solidFill>
                <a:latin typeface="Arial Black" pitchFamily="34" charset="0"/>
              </a:rPr>
              <a:t>Defining Roles and responsibilities of Engineers, managers &amp; technicians</a:t>
            </a:r>
          </a:p>
          <a:p>
            <a:pPr marL="454025" indent="-454025" algn="just">
              <a:spcBef>
                <a:spcPct val="50000"/>
              </a:spcBef>
              <a:buFontTx/>
              <a:buChar char="•"/>
            </a:pPr>
            <a:r>
              <a:rPr lang="en-US" sz="2400" dirty="0" smtClean="0">
                <a:solidFill>
                  <a:srgbClr val="0033CC"/>
                </a:solidFill>
                <a:latin typeface="Arial Black" pitchFamily="34" charset="0"/>
              </a:rPr>
              <a:t>Interface with other public utilities to exchange Information on policies and practices</a:t>
            </a:r>
          </a:p>
          <a:p>
            <a:pPr marL="454025" indent="-454025" algn="just">
              <a:spcBef>
                <a:spcPct val="50000"/>
              </a:spcBef>
              <a:buFontTx/>
              <a:buChar char="•"/>
            </a:pPr>
            <a:endParaRPr lang="en-US" sz="2400" dirty="0" smtClean="0">
              <a:solidFill>
                <a:srgbClr val="0033CC"/>
              </a:solidFill>
              <a:latin typeface="Arial Black" pitchFamily="34" charset="0"/>
            </a:endParaRP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80</a:t>
            </a:fld>
            <a:endParaRPr lang="en-US" dirty="0"/>
          </a:p>
        </p:txBody>
      </p:sp>
      <p:sp>
        <p:nvSpPr>
          <p:cNvPr id="5" name="Slide Number Placeholder 3"/>
          <p:cNvSpPr txBox="1">
            <a:spLocks/>
          </p:cNvSpPr>
          <p:nvPr/>
        </p:nvSpPr>
        <p:spPr>
          <a:xfrm>
            <a:off x="8610600" y="0"/>
            <a:ext cx="533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583B0-4B56-49B8-8308-D43392E45A84}"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Slide Number Placeholder 3"/>
          <p:cNvSpPr txBox="1">
            <a:spLocks/>
          </p:cNvSpPr>
          <p:nvPr/>
        </p:nvSpPr>
        <p:spPr>
          <a:xfrm>
            <a:off x="8610600" y="0"/>
            <a:ext cx="533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583B0-4B56-49B8-8308-D43392E45A84}"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Box 6"/>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Recognize hazards</a:t>
            </a:r>
          </a:p>
        </p:txBody>
      </p:sp>
      <p:sp>
        <p:nvSpPr>
          <p:cNvPr id="8" name="Rectangle 7"/>
          <p:cNvSpPr/>
          <p:nvPr/>
        </p:nvSpPr>
        <p:spPr>
          <a:xfrm>
            <a:off x="762000" y="1219200"/>
            <a:ext cx="7620000" cy="4616648"/>
          </a:xfrm>
          <a:prstGeom prst="rect">
            <a:avLst/>
          </a:prstGeom>
        </p:spPr>
        <p:txBody>
          <a:bodyPr wrap="square">
            <a:spAutoFit/>
          </a:bodyPr>
          <a:lstStyle/>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Inadequate wiring</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Expose electrical parts</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Overhead power line</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Bad insulated wires</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Over loading circuits</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Damaged power tools</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Using wrong tools</a:t>
            </a:r>
          </a:p>
          <a:p>
            <a:pPr marL="400050" indent="-400050" algn="just">
              <a:spcBef>
                <a:spcPts val="600"/>
              </a:spcBef>
              <a:spcAft>
                <a:spcPts val="600"/>
              </a:spcAft>
              <a:buAutoNum type="arabicPeriod"/>
            </a:pPr>
            <a:r>
              <a:rPr lang="en-US" sz="2800" dirty="0" smtClean="0">
                <a:latin typeface="Times New Roman" pitchFamily="18" charset="0"/>
                <a:cs typeface="Times New Roman" pitchFamily="18" charset="0"/>
              </a:rPr>
              <a:t>Defective ladders and other safety tools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81</a:t>
            </a:fld>
            <a:endParaRPr lang="en-US" dirty="0"/>
          </a:p>
        </p:txBody>
      </p:sp>
      <p:sp>
        <p:nvSpPr>
          <p:cNvPr id="5" name="TextBox 4"/>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EVALUATE hazards</a:t>
            </a:r>
          </a:p>
        </p:txBody>
      </p:sp>
      <p:sp>
        <p:nvSpPr>
          <p:cNvPr id="6" name="Rectangle 5"/>
          <p:cNvSpPr/>
          <p:nvPr/>
        </p:nvSpPr>
        <p:spPr>
          <a:xfrm>
            <a:off x="762000" y="1219200"/>
            <a:ext cx="7620000" cy="2427844"/>
          </a:xfrm>
          <a:prstGeom prst="rect">
            <a:avLst/>
          </a:prstGeom>
        </p:spPr>
        <p:txBody>
          <a:bodyPr wrap="square">
            <a:spAutoFit/>
          </a:bodyPr>
          <a:lstStyle/>
          <a:p>
            <a:pPr marL="400050" indent="-400050" algn="just">
              <a:lnSpc>
                <a:spcPct val="150000"/>
              </a:lnSpc>
              <a:spcBef>
                <a:spcPts val="600"/>
              </a:spcBef>
              <a:spcAft>
                <a:spcPts val="600"/>
              </a:spcAft>
              <a:buAutoNum type="arabicPeriod"/>
            </a:pPr>
            <a:r>
              <a:rPr lang="en-US" dirty="0" smtClean="0">
                <a:latin typeface="Times New Roman" pitchFamily="18" charset="0"/>
                <a:cs typeface="Times New Roman" pitchFamily="18" charset="0"/>
              </a:rPr>
              <a:t>Tripped circuit breaker and blown fuses show that too much current is flowing in circuit.  You need to determine cause in order to control hazard.</a:t>
            </a:r>
          </a:p>
          <a:p>
            <a:pPr marL="400050" indent="-400050" algn="just">
              <a:lnSpc>
                <a:spcPct val="150000"/>
              </a:lnSpc>
              <a:spcBef>
                <a:spcPts val="600"/>
              </a:spcBef>
              <a:spcAft>
                <a:spcPts val="600"/>
              </a:spcAft>
              <a:buAutoNum type="arabicPeriod"/>
            </a:pPr>
            <a:r>
              <a:rPr lang="en-US" dirty="0" smtClean="0">
                <a:latin typeface="Times New Roman" pitchFamily="18" charset="0"/>
                <a:cs typeface="Times New Roman" pitchFamily="18" charset="0"/>
              </a:rPr>
              <a:t>Electrical tools appliances, which are warm, may indicate too much current in circuit you need to evaluate situation and determine risk.</a:t>
            </a:r>
          </a:p>
          <a:p>
            <a:pPr marL="400050" indent="-400050" algn="just">
              <a:lnSpc>
                <a:spcPct val="150000"/>
              </a:lnSpc>
              <a:spcBef>
                <a:spcPts val="600"/>
              </a:spcBef>
              <a:spcAft>
                <a:spcPts val="600"/>
              </a:spcAft>
              <a:buAutoNum type="arabicPeriod"/>
            </a:pPr>
            <a:r>
              <a:rPr lang="en-US" dirty="0" smtClean="0">
                <a:latin typeface="Times New Roman" pitchFamily="18" charset="0"/>
                <a:cs typeface="Times New Roman" pitchFamily="18" charset="0"/>
              </a:rPr>
              <a:t>Do not ignore signs of trouble.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82</a:t>
            </a:fld>
            <a:endParaRPr lang="en-US" dirty="0"/>
          </a:p>
        </p:txBody>
      </p:sp>
      <p:sp>
        <p:nvSpPr>
          <p:cNvPr id="5" name="TextBox 4"/>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Control hazards</a:t>
            </a:r>
          </a:p>
        </p:txBody>
      </p:sp>
      <p:sp>
        <p:nvSpPr>
          <p:cNvPr id="6" name="Rectangle 5"/>
          <p:cNvSpPr/>
          <p:nvPr/>
        </p:nvSpPr>
        <p:spPr>
          <a:xfrm>
            <a:off x="762000" y="1600200"/>
            <a:ext cx="7620000" cy="3411511"/>
          </a:xfrm>
          <a:prstGeom prst="rect">
            <a:avLst/>
          </a:prstGeom>
        </p:spPr>
        <p:txBody>
          <a:bodyPr wrap="square">
            <a:spAutoFit/>
          </a:bodyPr>
          <a:lstStyle/>
          <a:p>
            <a:pPr marL="400050" indent="-400050" algn="just">
              <a:lnSpc>
                <a:spcPct val="150000"/>
              </a:lnSpc>
              <a:spcBef>
                <a:spcPts val="600"/>
              </a:spcBef>
              <a:spcAft>
                <a:spcPts val="600"/>
              </a:spcAft>
              <a:buAutoNum type="arabicPeriod"/>
            </a:pPr>
            <a:r>
              <a:rPr lang="en-US" sz="2400" dirty="0" smtClean="0">
                <a:latin typeface="Times New Roman" pitchFamily="18" charset="0"/>
                <a:cs typeface="Times New Roman" pitchFamily="18" charset="0"/>
              </a:rPr>
              <a:t>Create Safe work</a:t>
            </a:r>
          </a:p>
          <a:p>
            <a:pPr marL="400050" indent="-400050" algn="just">
              <a:lnSpc>
                <a:spcPct val="150000"/>
              </a:lnSpc>
              <a:spcBef>
                <a:spcPts val="600"/>
              </a:spcBef>
              <a:spcAft>
                <a:spcPts val="600"/>
              </a:spcAft>
              <a:buAutoNum type="arabicPeriod"/>
            </a:pPr>
            <a:r>
              <a:rPr lang="en-US" sz="2400" dirty="0" smtClean="0">
                <a:latin typeface="Times New Roman" pitchFamily="18" charset="0"/>
                <a:cs typeface="Times New Roman" pitchFamily="18" charset="0"/>
              </a:rPr>
              <a:t>Use as many as safeguards</a:t>
            </a:r>
          </a:p>
          <a:p>
            <a:pPr marL="400050" indent="-400050" algn="just">
              <a:lnSpc>
                <a:spcPct val="150000"/>
              </a:lnSpc>
              <a:spcBef>
                <a:spcPts val="600"/>
              </a:spcBef>
              <a:spcAft>
                <a:spcPts val="600"/>
              </a:spcAft>
              <a:buAutoNum type="arabicPeriod"/>
            </a:pPr>
            <a:r>
              <a:rPr lang="en-US" sz="2400" dirty="0" smtClean="0">
                <a:latin typeface="Times New Roman" pitchFamily="18" charset="0"/>
                <a:cs typeface="Times New Roman" pitchFamily="18" charset="0"/>
              </a:rPr>
              <a:t>Treat all conductors as if they are energized.</a:t>
            </a:r>
          </a:p>
          <a:p>
            <a:pPr marL="400050" indent="-400050" algn="just">
              <a:lnSpc>
                <a:spcPct val="150000"/>
              </a:lnSpc>
              <a:spcBef>
                <a:spcPts val="600"/>
              </a:spcBef>
              <a:spcAft>
                <a:spcPts val="600"/>
              </a:spcAft>
              <a:buAutoNum type="arabicPeriod"/>
            </a:pPr>
            <a:r>
              <a:rPr lang="en-US" sz="2400" dirty="0" smtClean="0">
                <a:latin typeface="Times New Roman" pitchFamily="18" charset="0"/>
                <a:cs typeface="Times New Roman" pitchFamily="18" charset="0"/>
              </a:rPr>
              <a:t>Prevent over loaded wiring</a:t>
            </a:r>
          </a:p>
          <a:p>
            <a:pPr marL="400050" indent="-400050" algn="just">
              <a:lnSpc>
                <a:spcPct val="150000"/>
              </a:lnSpc>
              <a:spcBef>
                <a:spcPts val="600"/>
              </a:spcBef>
              <a:spcAft>
                <a:spcPts val="600"/>
              </a:spcAft>
              <a:buAutoNum type="arabicPeriod"/>
            </a:pPr>
            <a:r>
              <a:rPr lang="en-US" sz="2400" dirty="0" smtClean="0">
                <a:latin typeface="Times New Roman" pitchFamily="18" charset="0"/>
                <a:cs typeface="Times New Roman" pitchFamily="18" charset="0"/>
              </a:rPr>
              <a:t>Prevent exposure to live parts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83</a:t>
            </a:fld>
            <a:endParaRPr lang="en-US" dirty="0"/>
          </a:p>
        </p:txBody>
      </p:sp>
      <p:sp>
        <p:nvSpPr>
          <p:cNvPr id="5" name="TextBox 4"/>
          <p:cNvSpPr txBox="1"/>
          <p:nvPr/>
        </p:nvSpPr>
        <p:spPr>
          <a:xfrm>
            <a:off x="0" y="22860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ACCIDENT PREVENTIONS</a:t>
            </a:r>
          </a:p>
        </p:txBody>
      </p:sp>
      <p:sp>
        <p:nvSpPr>
          <p:cNvPr id="6" name="Rectangle 5"/>
          <p:cNvSpPr/>
          <p:nvPr/>
        </p:nvSpPr>
        <p:spPr>
          <a:xfrm>
            <a:off x="762000" y="609600"/>
            <a:ext cx="7620000" cy="7017306"/>
          </a:xfrm>
          <a:prstGeom prst="rect">
            <a:avLst/>
          </a:prstGeom>
        </p:spPr>
        <p:txBody>
          <a:bodyPr wrap="square">
            <a:spAutoFit/>
          </a:bodyPr>
          <a:lstStyle/>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Education and training to workers</a:t>
            </a:r>
          </a:p>
          <a:p>
            <a:pPr marL="400050" indent="-400050" algn="just">
              <a:spcBef>
                <a:spcPts val="600"/>
              </a:spcBef>
              <a:spcAft>
                <a:spcPts val="600"/>
              </a:spcAft>
              <a:buAutoNum type="arabicPeriod"/>
            </a:pPr>
            <a:r>
              <a:rPr lang="en-US" sz="2000" dirty="0" err="1" smtClean="0">
                <a:latin typeface="Times New Roman" pitchFamily="18" charset="0"/>
                <a:cs typeface="Times New Roman" pitchFamily="18" charset="0"/>
              </a:rPr>
              <a:t>Standardise</a:t>
            </a:r>
            <a:r>
              <a:rPr lang="en-US" sz="2000" dirty="0" smtClean="0">
                <a:latin typeface="Times New Roman" pitchFamily="18" charset="0"/>
                <a:cs typeface="Times New Roman" pitchFamily="18" charset="0"/>
              </a:rPr>
              <a:t> construction practices and train workers</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Awareness  of safety  and warning signs to customers &amp;Public</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Strictly Following schedule maintenance</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Double feeding points shall have distinct identification</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Do not Extend street light phase of one DTR to other DTR area</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Avert extending neutral line to one DTR to other DTR area</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Providing sufficient number of men, equipment and safety appliances</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Generator stand by change over switch</a:t>
            </a:r>
          </a:p>
          <a:p>
            <a:pPr marL="400050" indent="-400050" algn="just">
              <a:spcBef>
                <a:spcPts val="600"/>
              </a:spcBef>
              <a:spcAft>
                <a:spcPts val="600"/>
              </a:spcAft>
              <a:buAutoNum type="arabicPeriod"/>
            </a:pPr>
            <a:r>
              <a:rPr lang="en-US" sz="2000" dirty="0" err="1" smtClean="0">
                <a:latin typeface="Times New Roman" pitchFamily="18" charset="0"/>
                <a:cs typeface="Times New Roman" pitchFamily="18" charset="0"/>
              </a:rPr>
              <a:t>Earthing</a:t>
            </a:r>
            <a:r>
              <a:rPr lang="en-US" sz="2000" dirty="0" smtClean="0">
                <a:latin typeface="Times New Roman" pitchFamily="18" charset="0"/>
                <a:cs typeface="Times New Roman" pitchFamily="18" charset="0"/>
              </a:rPr>
              <a:t> of house wiring and industrial wiring</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Discussing the work plan before commencement of work for clarity on the work procedure</a:t>
            </a:r>
          </a:p>
          <a:p>
            <a:pPr marL="400050" indent="-400050" algn="just">
              <a:spcBef>
                <a:spcPts val="600"/>
              </a:spcBef>
              <a:spcAft>
                <a:spcPts val="600"/>
              </a:spcAft>
              <a:buAutoNum type="arabicPeriod"/>
            </a:pPr>
            <a:r>
              <a:rPr lang="en-US" sz="2000" dirty="0" smtClean="0">
                <a:latin typeface="Times New Roman" pitchFamily="18" charset="0"/>
                <a:cs typeface="Times New Roman" pitchFamily="18" charset="0"/>
              </a:rPr>
              <a:t>Rechecking proper isolation of work area </a:t>
            </a:r>
          </a:p>
          <a:p>
            <a:pPr marL="400050" indent="-400050" algn="just">
              <a:spcBef>
                <a:spcPts val="600"/>
              </a:spcBef>
              <a:spcAft>
                <a:spcPts val="600"/>
              </a:spcAft>
              <a:buAutoNum type="arabicPeriod"/>
            </a:pPr>
            <a:endParaRPr lang="en-US" sz="2000" dirty="0" smtClean="0">
              <a:latin typeface="Times New Roman" pitchFamily="18" charset="0"/>
              <a:cs typeface="Times New Roman" pitchFamily="18" charset="0"/>
            </a:endParaRPr>
          </a:p>
          <a:p>
            <a:pPr marL="400050" indent="-400050" algn="just">
              <a:spcBef>
                <a:spcPts val="600"/>
              </a:spcBef>
              <a:spcAft>
                <a:spcPts val="600"/>
              </a:spcAft>
              <a:buAutoNum type="arabicPeriod"/>
            </a:pP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4583B0-4B56-49B8-8308-D43392E45A84}" type="slidenum">
              <a:rPr lang="en-US" smtClean="0"/>
              <a:pPr/>
              <a:t>84</a:t>
            </a:fld>
            <a:endParaRPr lang="en-US" dirty="0"/>
          </a:p>
        </p:txBody>
      </p:sp>
      <p:sp>
        <p:nvSpPr>
          <p:cNvPr id="5" name="TextBox 4"/>
          <p:cNvSpPr txBox="1"/>
          <p:nvPr/>
        </p:nvSpPr>
        <p:spPr>
          <a:xfrm>
            <a:off x="0" y="543580"/>
            <a:ext cx="9144000" cy="461665"/>
          </a:xfrm>
          <a:prstGeom prst="rect">
            <a:avLst/>
          </a:prstGeom>
          <a:noFill/>
        </p:spPr>
        <p:txBody>
          <a:bodyPr wrap="square" rtlCol="0">
            <a:spAutoFit/>
          </a:bodyPr>
          <a:lstStyle/>
          <a:p>
            <a:pPr lvl="0" algn="ctr"/>
            <a:r>
              <a:rPr lang="en-US" sz="2400" b="1" cap="all" dirty="0" smtClean="0">
                <a:ln w="9000" cmpd="sng">
                  <a:solidFill>
                    <a:schemeClr val="accent4">
                      <a:shade val="50000"/>
                      <a:satMod val="120000"/>
                    </a:schemeClr>
                  </a:solidFill>
                  <a:prstDash val="solid"/>
                </a:ln>
                <a:solidFill>
                  <a:schemeClr val="tx1">
                    <a:lumMod val="95000"/>
                    <a:lumOff val="5000"/>
                  </a:schemeClr>
                </a:solidFill>
                <a:latin typeface="Times" pitchFamily="18" charset="0"/>
              </a:rPr>
              <a:t>Analysis on accidents</a:t>
            </a:r>
          </a:p>
        </p:txBody>
      </p:sp>
      <p:sp>
        <p:nvSpPr>
          <p:cNvPr id="6" name="Rectangle 5"/>
          <p:cNvSpPr/>
          <p:nvPr/>
        </p:nvSpPr>
        <p:spPr>
          <a:xfrm>
            <a:off x="762000" y="1295400"/>
            <a:ext cx="7620000" cy="5016758"/>
          </a:xfrm>
          <a:prstGeom prst="rect">
            <a:avLst/>
          </a:prstGeom>
        </p:spPr>
        <p:txBody>
          <a:bodyPr wrap="square">
            <a:spAutoFit/>
          </a:bodyPr>
          <a:lstStyle/>
          <a:p>
            <a:pPr marL="400050" indent="-400050" algn="just">
              <a:spcBef>
                <a:spcPts val="600"/>
              </a:spcBef>
              <a:spcAft>
                <a:spcPts val="600"/>
              </a:spcAft>
            </a:pPr>
            <a:r>
              <a:rPr lang="en-US" sz="2400" dirty="0" smtClean="0">
                <a:latin typeface="Times New Roman" pitchFamily="18" charset="0"/>
                <a:cs typeface="Times New Roman" pitchFamily="18" charset="0"/>
              </a:rPr>
              <a:t> shall include the following</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Non – functioning of AB switch of DTR</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Non – blowing of LT fuse</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Absence of </a:t>
            </a:r>
            <a:r>
              <a:rPr lang="en-US" sz="2400" dirty="0" err="1" smtClean="0">
                <a:latin typeface="Times New Roman" pitchFamily="18" charset="0"/>
                <a:cs typeface="Times New Roman" pitchFamily="18" charset="0"/>
              </a:rPr>
              <a:t>earthing</a:t>
            </a:r>
            <a:endParaRPr lang="en-US" sz="2400" dirty="0" smtClean="0">
              <a:latin typeface="Times New Roman" pitchFamily="18" charset="0"/>
              <a:cs typeface="Times New Roman" pitchFamily="18" charset="0"/>
            </a:endParaRP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Snapping of live </a:t>
            </a:r>
            <a:r>
              <a:rPr lang="en-US" sz="2400" smtClean="0">
                <a:latin typeface="Times New Roman" pitchFamily="18" charset="0"/>
                <a:cs typeface="Times New Roman" pitchFamily="18" charset="0"/>
              </a:rPr>
              <a:t>conductors </a:t>
            </a:r>
            <a:endParaRPr lang="en-US" sz="2400" dirty="0" smtClean="0">
              <a:latin typeface="Times New Roman" pitchFamily="18" charset="0"/>
              <a:cs typeface="Times New Roman" pitchFamily="18" charset="0"/>
            </a:endParaRP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11 KV supply without pin insulator</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Helper not informing to his superiors and attending work</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Whether authorized person has taken line clear</a:t>
            </a:r>
          </a:p>
          <a:p>
            <a:pPr marL="400050" indent="-400050" algn="just">
              <a:spcBef>
                <a:spcPts val="600"/>
              </a:spcBef>
              <a:spcAft>
                <a:spcPts val="600"/>
              </a:spcAft>
              <a:buAutoNum type="arabicPeriod"/>
            </a:pPr>
            <a:r>
              <a:rPr lang="en-US" sz="2400" dirty="0" smtClean="0">
                <a:latin typeface="Times New Roman" pitchFamily="18" charset="0"/>
                <a:cs typeface="Times New Roman" pitchFamily="18" charset="0"/>
              </a:rPr>
              <a:t> Whether  proper safety appliances like bamboo ladder are  used or not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SELECTED SLOGANS</a:t>
            </a:r>
            <a:endParaRPr lang="en-US" sz="2800" dirty="0"/>
          </a:p>
        </p:txBody>
      </p:sp>
      <p:sp>
        <p:nvSpPr>
          <p:cNvPr id="3" name="Content Placeholder 2"/>
          <p:cNvSpPr>
            <a:spLocks noGrp="1"/>
          </p:cNvSpPr>
          <p:nvPr>
            <p:ph idx="1"/>
          </p:nvPr>
        </p:nvSpPr>
        <p:spPr>
          <a:xfrm>
            <a:off x="457200" y="914400"/>
            <a:ext cx="8229600" cy="5715000"/>
          </a:xfrm>
        </p:spPr>
        <p:txBody>
          <a:bodyPr/>
          <a:lstStyle/>
          <a:p>
            <a:pPr marL="285750" indent="-285750" algn="just">
              <a:spcBef>
                <a:spcPct val="50000"/>
              </a:spcBef>
              <a:buFontTx/>
              <a:buChar char="•"/>
            </a:pPr>
            <a:r>
              <a:rPr lang="en-US" sz="2400" dirty="0" smtClean="0">
                <a:latin typeface="Arial Black" pitchFamily="34" charset="0"/>
              </a:rPr>
              <a:t>No job is so urgent or no service is so important that it prevents you taking time to  implement safely measures.</a:t>
            </a:r>
          </a:p>
          <a:p>
            <a:pPr marL="285750" indent="-285750" algn="just">
              <a:spcBef>
                <a:spcPct val="50000"/>
              </a:spcBef>
              <a:buFontTx/>
              <a:buChar char="•"/>
            </a:pPr>
            <a:r>
              <a:rPr lang="en-US" sz="2400" dirty="0" smtClean="0">
                <a:latin typeface="Arial Black" pitchFamily="34" charset="0"/>
              </a:rPr>
              <a:t>Accidents do not happen, they are caused</a:t>
            </a:r>
          </a:p>
          <a:p>
            <a:pPr marL="285750" indent="-285750" algn="just">
              <a:spcBef>
                <a:spcPct val="50000"/>
              </a:spcBef>
              <a:buFontTx/>
              <a:buChar char="•"/>
            </a:pPr>
            <a:r>
              <a:rPr lang="en-US" sz="2400" dirty="0" smtClean="0">
                <a:latin typeface="Arial Black" pitchFamily="34" charset="0"/>
              </a:rPr>
              <a:t>Work safe today – Be back tomorrow</a:t>
            </a:r>
          </a:p>
          <a:p>
            <a:pPr marL="285750" indent="-285750" algn="just">
              <a:spcBef>
                <a:spcPct val="50000"/>
              </a:spcBef>
              <a:buFontTx/>
              <a:buChar char="•"/>
            </a:pPr>
            <a:r>
              <a:rPr lang="en-US" sz="2400" dirty="0" smtClean="0">
                <a:latin typeface="Arial Black" pitchFamily="34" charset="0"/>
              </a:rPr>
              <a:t>Monkey business has no business in any business</a:t>
            </a:r>
          </a:p>
          <a:p>
            <a:pPr marL="285750" indent="-285750" algn="just">
              <a:spcBef>
                <a:spcPct val="50000"/>
              </a:spcBef>
              <a:buFontTx/>
              <a:buChar char="•"/>
            </a:pPr>
            <a:r>
              <a:rPr lang="en-US" sz="2400" dirty="0" smtClean="0">
                <a:latin typeface="Arial Black" pitchFamily="34" charset="0"/>
              </a:rPr>
              <a:t>Learn first aid, you may save several lives</a:t>
            </a:r>
          </a:p>
          <a:p>
            <a:pPr marL="285750" indent="-285750" algn="just">
              <a:spcBef>
                <a:spcPct val="50000"/>
              </a:spcBef>
              <a:buFontTx/>
              <a:buChar char="•"/>
            </a:pPr>
            <a:r>
              <a:rPr lang="en-US" sz="2400" dirty="0" smtClean="0">
                <a:latin typeface="Arial Black" pitchFamily="34" charset="0"/>
              </a:rPr>
              <a:t>Men who knew electricity best – Respect it</a:t>
            </a:r>
          </a:p>
          <a:p>
            <a:pPr marL="285750" indent="-285750" algn="just">
              <a:spcBef>
                <a:spcPct val="50000"/>
              </a:spcBef>
              <a:buFontTx/>
              <a:buChar char="•"/>
            </a:pPr>
            <a:r>
              <a:rPr lang="en-US" sz="2400" dirty="0" smtClean="0">
                <a:latin typeface="Arial Black" pitchFamily="34" charset="0"/>
              </a:rPr>
              <a:t>Bright people use the right tools</a:t>
            </a:r>
          </a:p>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smtClean="0"/>
              <a:t>SELECTED  SLOGANS</a:t>
            </a:r>
            <a:endParaRPr lang="en-US" sz="2800" dirty="0"/>
          </a:p>
        </p:txBody>
      </p:sp>
      <p:sp>
        <p:nvSpPr>
          <p:cNvPr id="3" name="Content Placeholder 2"/>
          <p:cNvSpPr>
            <a:spLocks noGrp="1"/>
          </p:cNvSpPr>
          <p:nvPr>
            <p:ph idx="1"/>
          </p:nvPr>
        </p:nvSpPr>
        <p:spPr>
          <a:xfrm>
            <a:off x="457200" y="990600"/>
            <a:ext cx="8229600" cy="5867400"/>
          </a:xfrm>
        </p:spPr>
        <p:txBody>
          <a:bodyPr/>
          <a:lstStyle/>
          <a:p>
            <a:pPr marL="285750" indent="-285750" algn="just">
              <a:spcBef>
                <a:spcPct val="50000"/>
              </a:spcBef>
              <a:buFontTx/>
              <a:buChar char="•"/>
            </a:pPr>
            <a:r>
              <a:rPr lang="en-US" sz="2400" dirty="0" smtClean="0">
                <a:latin typeface="Arial Black" pitchFamily="34" charset="0"/>
              </a:rPr>
              <a:t>Safety is everybody’s job</a:t>
            </a:r>
          </a:p>
          <a:p>
            <a:pPr marL="285750" indent="-285750" algn="just">
              <a:spcBef>
                <a:spcPct val="50000"/>
              </a:spcBef>
              <a:buFontTx/>
              <a:buChar char="•"/>
            </a:pPr>
            <a:r>
              <a:rPr lang="en-US" sz="2400" dirty="0" smtClean="0">
                <a:latin typeface="Arial Black" pitchFamily="34" charset="0"/>
              </a:rPr>
              <a:t>Employing ELCBs at service connections is mandatory</a:t>
            </a:r>
          </a:p>
          <a:p>
            <a:pPr marL="285750" indent="-285750" algn="just">
              <a:spcBef>
                <a:spcPct val="50000"/>
              </a:spcBef>
              <a:buFontTx/>
              <a:buChar char="•"/>
            </a:pPr>
            <a:r>
              <a:rPr lang="en-US" sz="2400" dirty="0" smtClean="0">
                <a:latin typeface="Arial Black" pitchFamily="34" charset="0"/>
              </a:rPr>
              <a:t>Do not locate plug points close to floor level – children may play with them</a:t>
            </a:r>
          </a:p>
          <a:p>
            <a:pPr marL="285750" indent="-285750" algn="just">
              <a:spcBef>
                <a:spcPct val="50000"/>
              </a:spcBef>
              <a:buFontTx/>
              <a:buChar char="•"/>
            </a:pPr>
            <a:r>
              <a:rPr lang="en-US" sz="2400" dirty="0" smtClean="0">
                <a:latin typeface="Arial Black" pitchFamily="34" charset="0"/>
              </a:rPr>
              <a:t>Do not locate operating rods below Vent pipes of DTRs</a:t>
            </a:r>
          </a:p>
          <a:p>
            <a:pPr marL="285750" indent="-285750" algn="just">
              <a:spcBef>
                <a:spcPct val="50000"/>
              </a:spcBef>
              <a:buFontTx/>
              <a:buChar char="•"/>
            </a:pPr>
            <a:r>
              <a:rPr lang="en-US" sz="2400" dirty="0" smtClean="0">
                <a:latin typeface="Arial Black" pitchFamily="34" charset="0"/>
              </a:rPr>
              <a:t>Always be alert Nobody will be hurt</a:t>
            </a:r>
          </a:p>
          <a:p>
            <a:pPr marL="285750" indent="-285750" algn="just">
              <a:spcBef>
                <a:spcPct val="50000"/>
              </a:spcBef>
              <a:buFontTx/>
              <a:buChar char="•"/>
            </a:pPr>
            <a:r>
              <a:rPr lang="en-US" sz="2400" dirty="0" smtClean="0">
                <a:latin typeface="Arial Black" pitchFamily="34" charset="0"/>
              </a:rPr>
              <a:t>Do not expect your subordinate working atop to greet you when you arrive</a:t>
            </a:r>
          </a:p>
          <a:p>
            <a:pPr marL="285750" indent="-285750" algn="just">
              <a:spcBef>
                <a:spcPct val="50000"/>
              </a:spcBef>
              <a:buFontTx/>
              <a:buChar char="•"/>
            </a:pPr>
            <a:r>
              <a:rPr lang="en-US" sz="2400" dirty="0" smtClean="0">
                <a:latin typeface="Arial Black" pitchFamily="34" charset="0"/>
              </a:rPr>
              <a:t>Do not get attention diverted with loose talk while working</a:t>
            </a:r>
          </a:p>
          <a:p>
            <a:endParaRPr lang="en-US" sz="2400"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24583B0-4B56-49B8-8308-D43392E45A84}" type="slidenum">
              <a:rPr lang="en-US" smtClean="0"/>
              <a:pPr/>
              <a:t>87</a:t>
            </a:fld>
            <a:endParaRPr lang="en-US" dirty="0"/>
          </a:p>
        </p:txBody>
      </p:sp>
      <p:graphicFrame>
        <p:nvGraphicFramePr>
          <p:cNvPr id="164866" name="Object 2"/>
          <p:cNvGraphicFramePr>
            <a:graphicFrameLocks noChangeAspect="1"/>
          </p:cNvGraphicFramePr>
          <p:nvPr/>
        </p:nvGraphicFramePr>
        <p:xfrm>
          <a:off x="3641725" y="3321050"/>
          <a:ext cx="1858963" cy="488950"/>
        </p:xfrm>
        <a:graphic>
          <a:graphicData uri="http://schemas.openxmlformats.org/presentationml/2006/ole">
            <p:oleObj spid="_x0000_s164866" name="Packager Shell Object" showAsIcon="1" r:id="rId3" imgW="1858680" imgH="488520" progId="Package">
              <p:embed/>
            </p:oleObj>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24583B0-4B56-49B8-8308-D43392E45A84}" type="slidenum">
              <a:rPr lang="en-US" smtClean="0"/>
              <a:pPr/>
              <a:t>88</a:t>
            </a:fld>
            <a:endParaRPr lang="en-US" dirty="0"/>
          </a:p>
        </p:txBody>
      </p:sp>
      <p:pic>
        <p:nvPicPr>
          <p:cNvPr id="185346" name="Picture 2"/>
          <p:cNvPicPr>
            <a:picLocks noGrp="1" noChangeAspect="1" noChangeArrowheads="1"/>
          </p:cNvPicPr>
          <p:nvPr>
            <p:ph idx="1"/>
          </p:nvPr>
        </p:nvPicPr>
        <p:blipFill>
          <a:blip r:embed="rId2"/>
          <a:srcRect/>
          <a:stretch>
            <a:fillRect/>
          </a:stretch>
        </p:blipFill>
        <p:spPr bwMode="auto">
          <a:xfrm>
            <a:off x="381000" y="95250"/>
            <a:ext cx="8397875" cy="607695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24583B0-4B56-49B8-8308-D43392E45A84}" type="slidenum">
              <a:rPr lang="en-US" smtClean="0"/>
              <a:pPr/>
              <a:t>89</a:t>
            </a:fld>
            <a:endParaRPr lang="en-US" dirty="0"/>
          </a:p>
        </p:txBody>
      </p:sp>
      <p:pic>
        <p:nvPicPr>
          <p:cNvPr id="185346" name="Picture 2"/>
          <p:cNvPicPr>
            <a:picLocks noGrp="1" noChangeAspect="1" noChangeArrowheads="1"/>
          </p:cNvPicPr>
          <p:nvPr>
            <p:ph idx="1"/>
          </p:nvPr>
        </p:nvPicPr>
        <p:blipFill>
          <a:blip r:embed="rId2"/>
          <a:srcRect/>
          <a:stretch>
            <a:fillRect/>
          </a:stretch>
        </p:blipFill>
        <p:spPr bwMode="auto">
          <a:xfrm>
            <a:off x="228600" y="152401"/>
            <a:ext cx="8686800" cy="67056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57200" y="274638"/>
            <a:ext cx="8229600" cy="563562"/>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altLang="en-US" sz="3200" smtClean="0"/>
              <a:t>UTILITY’SSAFETY POLICY IN GENERAL</a:t>
            </a:r>
          </a:p>
        </p:txBody>
      </p:sp>
      <p:sp>
        <p:nvSpPr>
          <p:cNvPr id="20483" name="Content Placeholder 2"/>
          <p:cNvSpPr>
            <a:spLocks noGrp="1"/>
          </p:cNvSpPr>
          <p:nvPr>
            <p:ph idx="1"/>
          </p:nvPr>
        </p:nvSpPr>
        <p:spPr bwMode="auto">
          <a:xfrm>
            <a:off x="457200" y="762000"/>
            <a:ext cx="8382000" cy="6096000"/>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r>
              <a:rPr lang="en-US" altLang="en-US" sz="2400" smtClean="0">
                <a:latin typeface="Arial" charset="0"/>
                <a:cs typeface="Arial" charset="0"/>
              </a:rPr>
              <a:t>Each utility shall accept its  legal and moral responsibility for establishing and maintaining a safe working  environment  for all its employees.</a:t>
            </a:r>
          </a:p>
          <a:p>
            <a:r>
              <a:rPr lang="en-US" altLang="en-US" sz="2400" smtClean="0">
                <a:latin typeface="Arial" charset="0"/>
                <a:cs typeface="Arial" charset="0"/>
              </a:rPr>
              <a:t>Company’s above obligation also covers provision of best working conditions to its employees from the point of view of health and safety</a:t>
            </a:r>
          </a:p>
          <a:p>
            <a:r>
              <a:rPr lang="en-US" altLang="en-US" sz="2400" smtClean="0">
                <a:latin typeface="Arial" charset="0"/>
                <a:cs typeface="Arial" charset="0"/>
              </a:rPr>
              <a:t>Utility has an  obligation to consult  its employees and</a:t>
            </a:r>
          </a:p>
          <a:p>
            <a:pPr>
              <a:buFont typeface="Arial" charset="0"/>
              <a:buNone/>
            </a:pPr>
            <a:r>
              <a:rPr lang="en-US" altLang="en-US" sz="2400" smtClean="0">
                <a:latin typeface="Arial" charset="0"/>
                <a:cs typeface="Arial" charset="0"/>
              </a:rPr>
              <a:t>     their representatives on the implementation of safety policy and safety procedures identified to ensure its implementation in toto without any miss all the time, by making them aware of all of them by necessary and periodical training programmes and lectures to make them committed to safety procedures</a:t>
            </a:r>
          </a:p>
          <a:p>
            <a:r>
              <a:rPr lang="en-US" altLang="en-US" sz="2400" smtClean="0">
                <a:latin typeface="Arial" charset="0"/>
                <a:cs typeface="Arial" charset="0"/>
              </a:rPr>
              <a:t> Company  has a statutory responsibility to implement the provisions on safety in all statutory regulations which it shall share it with employees for proper implementation</a:t>
            </a:r>
          </a:p>
        </p:txBody>
      </p:sp>
      <p:sp>
        <p:nvSpPr>
          <p:cNvPr id="20484" name="Slide Number Placeholder 3"/>
          <p:cNvSpPr>
            <a:spLocks noGrp="1"/>
          </p:cNvSpPr>
          <p:nvPr>
            <p:ph type="sldNum" sz="quarter" idx="12"/>
          </p:nvPr>
        </p:nvSpPr>
        <p:spPr bwMode="auto">
          <a:noFill/>
          <a:ln>
            <a:miter lim="800000"/>
            <a:headEnd/>
            <a:tailEnd/>
          </a:ln>
        </p:spPr>
        <p:txBody>
          <a:bodyPr/>
          <a:lstStyle/>
          <a:p>
            <a:fld id="{3315CFFA-C5EE-4171-BA13-72EB8D951163}" type="slidenum">
              <a:rPr lang="en-US" altLang="en-US"/>
              <a:pPr/>
              <a:t>9</a:t>
            </a:fld>
            <a:endParaRPr lang="en-US" alt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B35968D-C3FF-4C5E-9D83-AE9B8AEB9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Trek</Template>
  <TotalTime>2174</TotalTime>
  <Words>5526</Words>
  <Application>Microsoft Office PowerPoint</Application>
  <PresentationFormat>On-screen Show (4:3)</PresentationFormat>
  <Paragraphs>882</Paragraphs>
  <Slides>89</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2" baseType="lpstr">
      <vt:lpstr>Trek</vt:lpstr>
      <vt:lpstr>Photo Editor Photo</vt:lpstr>
      <vt:lpstr>Packager Shell Object</vt:lpstr>
      <vt:lpstr>Slide 1</vt:lpstr>
      <vt:lpstr>About RECIPMT</vt:lpstr>
      <vt:lpstr>Slide 3</vt:lpstr>
      <vt:lpstr>Slide 4</vt:lpstr>
      <vt:lpstr>SAFETY</vt:lpstr>
      <vt:lpstr>WHY SAFETY</vt:lpstr>
      <vt:lpstr>LOSS TO ORGANIZATION</vt:lpstr>
      <vt:lpstr>STEPS TOWARDS SAFETY</vt:lpstr>
      <vt:lpstr>UTILITY’SSAFETY POLICY IN GENERAL</vt:lpstr>
      <vt:lpstr>SAFETY MANAGEMENT &amp; OBJECTIVES</vt:lpstr>
      <vt:lpstr>ACTION PLAN</vt:lpstr>
      <vt:lpstr>SAFETY CODE</vt:lpstr>
      <vt:lpstr>SAFETY CODE</vt:lpstr>
      <vt:lpstr>SAFETY PLEDGE</vt:lpstr>
      <vt:lpstr>Slide 15</vt:lpstr>
      <vt:lpstr>THE ELECTRICITY ACT,2003</vt:lpstr>
      <vt:lpstr>THE ELECTRICITY ACT,2003</vt:lpstr>
      <vt:lpstr>THE ELECTRICITY ACT ,2003</vt:lpstr>
      <vt:lpstr>THE ELECTRICITY ACT ,2003</vt:lpstr>
      <vt:lpstr>EVOLUTION OF CEA’S SAFETY REGULATIONS UNDER SECT.53</vt:lpstr>
      <vt:lpstr>CEA regulations 2010-Safety requirements of Overhead lines</vt:lpstr>
      <vt:lpstr>CEA regulations 2010-Safety requirements of Overhead lines</vt:lpstr>
      <vt:lpstr>Slide 23</vt:lpstr>
      <vt:lpstr>Slide 24</vt:lpstr>
      <vt:lpstr>Slide 25</vt:lpstr>
      <vt:lpstr>.</vt:lpstr>
      <vt:lpstr>Slide 27</vt:lpstr>
      <vt:lpstr>Slide 28</vt:lpstr>
      <vt:lpstr>Clearances For high voltage Direct Current lines </vt:lpstr>
      <vt:lpstr>Vertical &amp; horizontal clearances for hvdc system</vt:lpstr>
      <vt:lpstr>Minimum clearances in meters between AC&amp;DC crossing each other</vt:lpstr>
      <vt:lpstr>Guarding </vt:lpstr>
      <vt:lpstr>Slide 33</vt:lpstr>
      <vt:lpstr>AUTHOURIZATION FOR CARRYING WORKS</vt:lpstr>
      <vt:lpstr>LINE CLEARS</vt:lpstr>
      <vt:lpstr>LINE CLEARS- contd</vt:lpstr>
      <vt:lpstr>Slide 37</vt:lpstr>
      <vt:lpstr>Slide 38</vt:lpstr>
      <vt:lpstr>SAFETY TIPS(GENERAL) </vt:lpstr>
      <vt:lpstr>Electrical Safety Work Practices</vt:lpstr>
      <vt:lpstr>Slide 41</vt:lpstr>
      <vt:lpstr>Slide 42</vt:lpstr>
      <vt:lpstr>Reg 64</vt:lpstr>
      <vt:lpstr>Slide 44</vt:lpstr>
      <vt:lpstr>Slide 45</vt:lpstr>
      <vt:lpstr>SUBSTATION</vt:lpstr>
      <vt:lpstr>EQUIPMENTS –  SAFETY PRECAUTIONS</vt:lpstr>
      <vt:lpstr>l</vt:lpstr>
      <vt:lpstr>BATTERY AND CHARGERS</vt:lpstr>
      <vt:lpstr>BATTERY&amp; CHARGER</vt:lpstr>
      <vt:lpstr>CIRCUIT BREAKER</vt:lpstr>
      <vt:lpstr>Capacitor bank</vt:lpstr>
      <vt:lpstr>Slide 53</vt:lpstr>
      <vt:lpstr>Slide 54</vt:lpstr>
      <vt:lpstr>EARTH ROD</vt:lpstr>
      <vt:lpstr>EARTH(DISCHAGE) ROD</vt:lpstr>
      <vt:lpstr>EARTH ROD</vt:lpstr>
      <vt:lpstr>Discharge(Earth) Rod</vt:lpstr>
      <vt:lpstr>EARTH ROD-USAGE</vt:lpstr>
      <vt:lpstr>EARTH ROD</vt:lpstr>
      <vt:lpstr>SAFETY BELT</vt:lpstr>
      <vt:lpstr>SAFETY BELTS</vt:lpstr>
      <vt:lpstr>HELMETS</vt:lpstr>
      <vt:lpstr>Slide 64</vt:lpstr>
      <vt:lpstr>Slide 65</vt:lpstr>
      <vt:lpstr>Slide 66</vt:lpstr>
      <vt:lpstr>ROPE</vt:lpstr>
      <vt:lpstr>Slide 68</vt:lpstr>
      <vt:lpstr>SAFETY TOOLS- Rubber hand gloves:</vt:lpstr>
      <vt:lpstr>Slide 70</vt:lpstr>
      <vt:lpstr>Slide 71</vt:lpstr>
      <vt:lpstr>Slide 72</vt:lpstr>
      <vt:lpstr>ACCIDENTS-REPORTING</vt:lpstr>
      <vt:lpstr>REPORTING</vt:lpstr>
      <vt:lpstr>Slide 75</vt:lpstr>
      <vt:lpstr>REVIEW  OF ACCIDENTS </vt:lpstr>
      <vt:lpstr>CAUSES FOR ACCIDENTS ON REVEIW</vt:lpstr>
      <vt:lpstr>Slide 78</vt:lpstr>
      <vt:lpstr>Slide 79</vt:lpstr>
      <vt:lpstr>Slide 80</vt:lpstr>
      <vt:lpstr>Slide 81</vt:lpstr>
      <vt:lpstr>Slide 82</vt:lpstr>
      <vt:lpstr>Slide 83</vt:lpstr>
      <vt:lpstr>Slide 84</vt:lpstr>
      <vt:lpstr>SELECTED SLOGANS</vt:lpstr>
      <vt:lpstr>SELECTED  SLOGANS</vt:lpstr>
      <vt:lpstr>Slide 87</vt:lpstr>
      <vt:lpstr>Slide 88</vt:lpstr>
      <vt:lpstr>Slide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Guest</dc:creator>
  <cp:lastModifiedBy>Lenovo</cp:lastModifiedBy>
  <cp:revision>268</cp:revision>
  <dcterms:created xsi:type="dcterms:W3CDTF">2012-07-06T06:14:10Z</dcterms:created>
  <dcterms:modified xsi:type="dcterms:W3CDTF">2022-11-04T05:21:10Z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TC300087879990</vt:lpwstr>
  </property>
</Properties>
</file>