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8" r:id="rId3"/>
    <p:sldId id="642" r:id="rId4"/>
    <p:sldId id="643" r:id="rId5"/>
    <p:sldId id="644" r:id="rId6"/>
    <p:sldId id="645" r:id="rId7"/>
    <p:sldId id="646" r:id="rId8"/>
    <p:sldId id="269" r:id="rId9"/>
    <p:sldId id="271" r:id="rId10"/>
    <p:sldId id="270" r:id="rId11"/>
    <p:sldId id="279" r:id="rId12"/>
    <p:sldId id="601" r:id="rId13"/>
    <p:sldId id="301" r:id="rId14"/>
    <p:sldId id="311" r:id="rId15"/>
    <p:sldId id="310" r:id="rId16"/>
    <p:sldId id="648" r:id="rId17"/>
    <p:sldId id="647" r:id="rId18"/>
    <p:sldId id="649" r:id="rId19"/>
    <p:sldId id="627" r:id="rId20"/>
    <p:sldId id="632" r:id="rId21"/>
    <p:sldId id="628" r:id="rId22"/>
    <p:sldId id="629" r:id="rId23"/>
    <p:sldId id="630" r:id="rId24"/>
    <p:sldId id="631" r:id="rId25"/>
    <p:sldId id="635" r:id="rId26"/>
    <p:sldId id="661" r:id="rId27"/>
    <p:sldId id="633" r:id="rId28"/>
    <p:sldId id="634" r:id="rId29"/>
    <p:sldId id="636" r:id="rId30"/>
    <p:sldId id="637" r:id="rId31"/>
    <p:sldId id="639" r:id="rId32"/>
    <p:sldId id="638" r:id="rId33"/>
    <p:sldId id="640" r:id="rId34"/>
    <p:sldId id="660" r:id="rId35"/>
    <p:sldId id="658" r:id="rId36"/>
    <p:sldId id="659" r:id="rId37"/>
    <p:sldId id="272" r:id="rId38"/>
    <p:sldId id="305" r:id="rId39"/>
    <p:sldId id="274" r:id="rId40"/>
    <p:sldId id="1713" r:id="rId41"/>
    <p:sldId id="1708" r:id="rId42"/>
    <p:sldId id="312" r:id="rId43"/>
    <p:sldId id="592" r:id="rId44"/>
    <p:sldId id="650" r:id="rId45"/>
    <p:sldId id="651" r:id="rId46"/>
    <p:sldId id="652" r:id="rId47"/>
    <p:sldId id="653" r:id="rId48"/>
    <p:sldId id="654" r:id="rId49"/>
    <p:sldId id="655" r:id="rId50"/>
    <p:sldId id="656" r:id="rId51"/>
    <p:sldId id="625" r:id="rId52"/>
    <p:sldId id="626" r:id="rId53"/>
    <p:sldId id="264" r:id="rId54"/>
    <p:sldId id="265" r:id="rId55"/>
    <p:sldId id="591" r:id="rId56"/>
    <p:sldId id="593" r:id="rId57"/>
    <p:sldId id="333" r:id="rId58"/>
    <p:sldId id="285" r:id="rId59"/>
    <p:sldId id="342" r:id="rId60"/>
    <p:sldId id="34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mshi ballikonda" initials="vb" lastIdx="1" clrIdx="0">
    <p:extLst>
      <p:ext uri="{19B8F6BF-5375-455C-9EA6-DF929625EA0E}">
        <p15:presenceInfo xmlns:p15="http://schemas.microsoft.com/office/powerpoint/2012/main" userId="7c4e1760f1134f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6-23T06:16:1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28950 6883 0,'0'-18'125,"-46"18"188,-3 0-282,1 0-15,2 0-1,-3 0 1,3 0-1,-3 0 1,1 0 0,2 0-1,-3 0 1,3 0 0,-2 0-1,-1 0 1,3 0-1,-3 0 17,3 0-17,-2 0-15,-1 0 16,3 0-16,-2 0 16,2 0-16,-52 0 15,52 0 1,-2 0-1,2 0 1,-3 0-16,1 0 16,2 0-1,-3 0-15,49 18 16,-46-18-16,-3 0 16,1 0-16,2 19 15,-3-19-15,1 0 16,2 19-16,46-1 15,-49-18-15,3 0 16,46 19 78,-49-19-94,49 18 15,0 1 17,0 0-17,0-1 1,0 1 0,0-1-1,0 1 1,49 0-1,-3-19 1,3 0-16,-49 18 16,46-18-1,2 0 1,-48 19-16,49-1 16,-3-18-16,51 0 15,-2 19 1,-49-19-1,51 0 1,-51 0-16,2 19 16,47-19-16,-46 0 15,-3 0-15,2 0 16,47 0-16,-47 0 16,-2 0-16,49 18 15,-46-18-15,-1 0 16,-2 0-16,49 0 15,-47 0-15,1 0 16,46 19-16,-49-19 16,2 0-16,1 0 15,-3 0-15,2 0 16,-1 0-16,1 0 16,1 0-16,-3 0 15,2 0 1,-2 0-16,3 0 15,0 0 1,-1 0 15,-2 0-15,0 0 0,3 0-1,-1 0 16,1 0-15,-3-19 62,-46 1-31,0-1-16,0 0-15,0 1 0,0-1 15,0 1 47,0-1 0,-95 0-62,47 19-1,48-18-15,-49-1 32,3 19-32,0-18 15,46-1 1,-48 19-1,-1 0 95,49-19-95,-49 19 32,3 0-15,-2-18-17,2 18 1,46-19-16,-49 19 15,49-18 1,-48 18 0,1 0 218,47-19 63,0 0-266</inkml:trace>
  <inkml:trace contextRef="#ctx0" brushRef="#br0" timeOffset="36753.61">26810 5265 0,'0'18'188,"0"1"-173,0 0-15,0 18 16,0 0-1,0-18 1,0 0-16,0 17 16,0-17-1,0 0-15,0 0 16,-49-1-16,49 0 16,0 1-16,0 0 15,0 0 1,0-1-16,0 19 15,0 1 1,0-20-16,0 0 16,0 1-1,0 0 1,0 0 0,0 17-16,0-17 15,0 19 1,0-20-16,0 0 15,0 39-15,0-39 16,49 0-16,-49 1 16,48 19-16,-48-20 15,0 0-15,0 1 16,0 0 15,46 0-31,-46-1 31,49-18-31,-49 18 16,0 1 0,0 0-16,46-19 15,-46 19-15,0-1 32,48-18-17,1 18 95,-3-18-110,-46 19 15,49-19-15,45 0 16,-45 0-1,45 19-15,-45-19 16,-3 19-16,49-19 16,-47 0-16,1 0 15,-3 0-15,2 0 16,-2 0-16,52 0 16,-52 0-16,2 0 15,47 0-15,-47 0 16,-2 0-16,3 0 15,-3 0-15,3 0 16,45 0-16,-45 0 16,-3 0-16,2 0 15,47 0-15,0-19 16,-47 19 0,1 0-16,-3 0 15,49 0-15,2 0 16,-51 0-1,2 0 1,47 0 0,-46 0-1,-1-19 1,-2 19-16,0 0 16,-46-19-16,49 19 15,48 0-15,-5 0 16,-43 0-1,-49-18 1,48 18-16,1 0 16,-3-18-1,48-1-15,-45 19 16,-49-19 0,49 19-1,-49-19-15,46 19 16,-46-18-1,46 0-15,-46-1 16,48 0 15,-48 0-31,0 1 16,0-19-16,49 18 16,-49 0-16,48 1 15,-48 0-15,0-1 16,0 0-16,0 0 15,0 1-15,0 0 16,0-1-16,0-19 16,0 20-16,0 0 15,0-1-15,0-19 16,0 20-16,0 0 16,-48-20-16,48 19 15,-49 1-15,49 0 16,-48-1-16,48 0 15,0 0 1,-46 1 0,46 0-1,-46-1 1,-3 19 0,0-19-16,1 19 15,2-19 1,46 1-16,-46 18 15,-3 0 1,49-18 0,-48 18-16,-1-19 31,3 19-31,0-38 16,-3 20-16,-48 0 15,51-1-15,0 19 16,-51-19-16,48 0 15,3 19-15,-2 0 16,-47 0 0,47 0-1,1-18 1,-1 18 0,2 0-16,-3 0 15,49-18 1,-94 18-1,94-19-15,-49 19 16,3 0 0,-3 0 15,1 0-31,2 0 16,46-19-16,-95 19 15,47 0 1,-1 0-16,-46 0 15,49 0 1,-2 0 0,-1 0-16,3 0 15,-2 0 1,-47 0 0,46 0-1,3 0-15,-2 0 16,2 0-1,-3 0 1,49 19-16,-48-19 16,2 0-1,-49 0 1,46 19 0,1-19-1,2 0-15,-3 0 16,49 18-1,-48-18 1,2 0 0,-3 0-1,3 0 1,46 18 0,-49-18-16,1 19 15,2-19 1,-3 0-1,3 0 48,-2 19-47,-1-19-16,3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33578-72CA-4FAC-8F3E-9537004A5BA0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D375-E650-4C92-B7A9-2D643A71CA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3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f0292bc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738188"/>
            <a:ext cx="5902325" cy="3689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f0292bc7b_0_21:notes"/>
          <p:cNvSpPr txBox="1">
            <a:spLocks noGrp="1"/>
          </p:cNvSpPr>
          <p:nvPr>
            <p:ph type="body" idx="1"/>
          </p:nvPr>
        </p:nvSpPr>
        <p:spPr>
          <a:xfrm>
            <a:off x="663210" y="4674074"/>
            <a:ext cx="5305684" cy="4428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37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f0292bc7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38188"/>
            <a:ext cx="6556375" cy="3689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f0292bc7b_0_21:notes"/>
          <p:cNvSpPr txBox="1">
            <a:spLocks noGrp="1"/>
          </p:cNvSpPr>
          <p:nvPr>
            <p:ph type="body" idx="1"/>
          </p:nvPr>
        </p:nvSpPr>
        <p:spPr>
          <a:xfrm>
            <a:off x="663210" y="4674074"/>
            <a:ext cx="5305684" cy="4428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1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AD375-E650-4C92-B7A9-2D643A71CAFA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4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08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72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161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84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77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3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4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55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76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53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9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952F-4965-4A40-8A30-579556F5B686}" type="datetimeFigureOut">
              <a:rPr lang="en-IN" smtClean="0"/>
              <a:t>19-09-2023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C89A-4626-4F43-9A9E-6878DA076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53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vamshiballikonda@gmail.com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9656" y="5301208"/>
            <a:ext cx="6400800" cy="1368152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19-09-2023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1A317-1372-9499-5031-908246E4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420" y="1196752"/>
            <a:ext cx="4393160" cy="1728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35B376-3A8F-E1D2-583A-E427AA86589F}"/>
              </a:ext>
            </a:extLst>
          </p:cNvPr>
          <p:cNvSpPr txBox="1">
            <a:spLocks/>
          </p:cNvSpPr>
          <p:nvPr/>
        </p:nvSpPr>
        <p:spPr>
          <a:xfrm>
            <a:off x="2279576" y="33078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>
                <a:solidFill>
                  <a:srgbClr val="FF0000"/>
                </a:solidFill>
              </a:rPr>
              <a:t>System studies and Load Flow Studies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8229600" cy="627736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z="4000" spc="-45" dirty="0">
                <a:solidFill>
                  <a:srgbClr val="444444"/>
                </a:solidFill>
                <a:latin typeface="Calibri"/>
                <a:cs typeface="Calibri"/>
              </a:rPr>
              <a:t>Types of Buses: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Load Bus</a:t>
            </a:r>
          </a:p>
          <a:p>
            <a:pPr lvl="1">
              <a:lnSpc>
                <a:spcPct val="150000"/>
              </a:lnSpc>
            </a:pPr>
            <a:r>
              <a:rPr lang="en-IN" sz="2200" dirty="0"/>
              <a:t>Also called the P-Q bus</a:t>
            </a:r>
          </a:p>
          <a:p>
            <a:pPr lvl="1">
              <a:lnSpc>
                <a:spcPct val="150000"/>
              </a:lnSpc>
            </a:pPr>
            <a:r>
              <a:rPr lang="en-IN" sz="2200" dirty="0"/>
              <a:t>Real power Pi and Qi are specified</a:t>
            </a:r>
          </a:p>
          <a:p>
            <a:pPr lvl="1">
              <a:lnSpc>
                <a:spcPct val="150000"/>
              </a:lnSpc>
            </a:pPr>
            <a:r>
              <a:rPr lang="en-IN" sz="2200" dirty="0"/>
              <a:t>All load buses fall into this category, including buses that have not either load or generation.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CE348-B00A-FD8E-106C-6D6798CC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4149080"/>
            <a:ext cx="6482849" cy="25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6" y="559133"/>
            <a:ext cx="10972800" cy="627736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z="4000" spc="-45" dirty="0">
                <a:solidFill>
                  <a:srgbClr val="444444"/>
                </a:solidFill>
                <a:latin typeface="Calibri"/>
                <a:cs typeface="Calibri"/>
              </a:rPr>
              <a:t>The Bus Admittance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0" dirty="0"/>
              <a:t>The majority of load flow programs employ methods using the bus admittance matrix, as this method is found to be more economical.</a:t>
            </a:r>
          </a:p>
          <a:p>
            <a:pPr algn="just">
              <a:lnSpc>
                <a:spcPct val="150000"/>
              </a:lnSpc>
            </a:pPr>
            <a:r>
              <a:rPr lang="en-US" b="0" dirty="0"/>
              <a:t>In the YBUS matrix, </a:t>
            </a:r>
            <a:r>
              <a:rPr lang="en-US" b="0" dirty="0" err="1"/>
              <a:t>Yij</a:t>
            </a:r>
            <a:r>
              <a:rPr lang="en-US" b="0" dirty="0"/>
              <a:t> = 0, if an incident element is not present in the system connecting the buses “I” and “j”. Sparsity.</a:t>
            </a:r>
          </a:p>
          <a:p>
            <a:pPr algn="just">
              <a:lnSpc>
                <a:spcPct val="150000"/>
              </a:lnSpc>
            </a:pPr>
            <a:r>
              <a:rPr lang="en-US" b="0" dirty="0"/>
              <a:t>The percentage sparsity of YBUS, in practice, could be as high as 80-90%, especially for very large, practical power systems.</a:t>
            </a:r>
          </a:p>
          <a:p>
            <a:pPr algn="just">
              <a:lnSpc>
                <a:spcPct val="150000"/>
              </a:lnSpc>
            </a:pPr>
            <a:r>
              <a:rPr lang="en-US" b="0" dirty="0"/>
              <a:t>While YBUS is thus highly sparse, </a:t>
            </a:r>
            <a:r>
              <a:rPr lang="en-US" b="0" dirty="0" err="1"/>
              <a:t>it‟s</a:t>
            </a:r>
            <a:r>
              <a:rPr lang="en-US" b="0" dirty="0"/>
              <a:t> inverse, ZBUS, the bus impedance matrix is not so. It is a FULL matrix, unless the optimal bus ordering schemes are followed before proceeding for load flow analysis</a:t>
            </a:r>
          </a:p>
          <a:p>
            <a:pPr algn="just">
              <a:lnSpc>
                <a:spcPct val="150000"/>
              </a:lnSpc>
            </a:pP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101488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3826"/>
            <a:ext cx="8229600" cy="504625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spc="-45" dirty="0">
                <a:solidFill>
                  <a:srgbClr val="444444"/>
                </a:solidFill>
                <a:latin typeface="Calibri"/>
                <a:cs typeface="Calibri"/>
              </a:rPr>
              <a:t>Load Flow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0F970-0B1E-54CE-28DD-94040552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132857"/>
            <a:ext cx="5760640" cy="20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1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Reasons for carrying out Power flow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58" y="1417638"/>
            <a:ext cx="10972800" cy="53866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Finding out line flows</a:t>
            </a:r>
          </a:p>
          <a:p>
            <a:r>
              <a:rPr lang="en-US" dirty="0"/>
              <a:t>The bus voltages and system voltage profile</a:t>
            </a:r>
          </a:p>
          <a:p>
            <a:r>
              <a:rPr lang="en-US" dirty="0"/>
              <a:t>The effect of change in configuration and incorporating new circuits on system loading</a:t>
            </a:r>
          </a:p>
          <a:p>
            <a:r>
              <a:rPr lang="en-US" dirty="0"/>
              <a:t>Contingency analysis</a:t>
            </a:r>
          </a:p>
          <a:p>
            <a:pPr lvl="1"/>
            <a:r>
              <a:rPr lang="en-US" dirty="0"/>
              <a:t>The effect of temporary loss of transmission capacity and (or) generation on system loading and accompanied effects.</a:t>
            </a:r>
          </a:p>
          <a:p>
            <a:r>
              <a:rPr lang="en-US" dirty="0"/>
              <a:t>Transformer tap setting for economic operation</a:t>
            </a:r>
          </a:p>
          <a:p>
            <a:r>
              <a:rPr lang="en-US" dirty="0"/>
              <a:t>Possible improvements to an existing system by change of conductor sizes and system voltages</a:t>
            </a:r>
          </a:p>
          <a:p>
            <a:r>
              <a:rPr lang="en-US" dirty="0"/>
              <a:t>System loss minimization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dirty="0"/>
              <a:t>Transmission Line Parameters/Models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86921"/>
              </p:ext>
            </p:extLst>
          </p:nvPr>
        </p:nvGraphicFramePr>
        <p:xfrm>
          <a:off x="1631504" y="1484784"/>
          <a:ext cx="10405361" cy="441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91541" imgH="3391058" progId="Excel.Sheet.12">
                  <p:embed/>
                </p:oleObj>
              </mc:Choice>
              <mc:Fallback>
                <p:oleObj name="Worksheet" r:id="rId2" imgW="7991541" imgH="3391058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1504" y="1484784"/>
                        <a:ext cx="10405361" cy="441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0508" y="5299596"/>
            <a:ext cx="72776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Source: </a:t>
            </a:r>
            <a:r>
              <a:rPr lang="en-US" sz="1350" dirty="0"/>
              <a:t>CEA Transmission Planning Criteria 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760296" y="2204864"/>
              <a:ext cx="1319390" cy="73035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0936" y="2195505"/>
                <a:ext cx="1338110" cy="7490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73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Transmission Line Loading </a:t>
            </a:r>
            <a:r>
              <a:rPr lang="en-US" sz="3200" dirty="0" err="1"/>
              <a:t>Limitis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Surge Impedance Loading (SIL)</a:t>
                </a:r>
              </a:p>
              <a:p>
                <a:pPr lvl="1"/>
                <a:r>
                  <a:rPr lang="en-US" sz="1650" dirty="0"/>
                  <a:t>The SIL is the loading level where the reactive VARs generated by the line capacitance equal the VARs required by the line inductance.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1650" dirty="0">
                  <a:cs typeface="Times New Roman" panose="02020603050405020304" pitchFamily="18" charset="0"/>
                </a:endParaRPr>
              </a:p>
              <a:p>
                <a:pPr lvl="1"/>
                <a:endParaRPr lang="en-US" sz="1650" dirty="0">
                  <a:cs typeface="Times New Roman" panose="02020603050405020304" pitchFamily="18" charset="0"/>
                </a:endParaRPr>
              </a:p>
              <a:p>
                <a:r>
                  <a:rPr lang="en-US" sz="1950" dirty="0">
                    <a:cs typeface="Times New Roman" panose="02020603050405020304" pitchFamily="18" charset="0"/>
                  </a:rPr>
                  <a:t>Thermal Loading Limit</a:t>
                </a:r>
              </a:p>
              <a:p>
                <a:pPr lvl="1"/>
                <a:r>
                  <a:rPr lang="en-US" sz="1650" dirty="0">
                    <a:cs typeface="Times New Roman" panose="02020603050405020304" pitchFamily="18" charset="0"/>
                  </a:rPr>
                  <a:t>S = 3 x </a:t>
                </a:r>
                <a:r>
                  <a:rPr lang="en-US" sz="1650" dirty="0" err="1">
                    <a:cs typeface="Times New Roman" panose="02020603050405020304" pitchFamily="18" charset="0"/>
                  </a:rPr>
                  <a:t>V</a:t>
                </a:r>
                <a:r>
                  <a:rPr lang="en-US" sz="1350" dirty="0" err="1">
                    <a:cs typeface="Times New Roman" panose="02020603050405020304" pitchFamily="18" charset="0"/>
                  </a:rPr>
                  <a:t>ph</a:t>
                </a:r>
                <a:r>
                  <a:rPr lang="en-US" sz="1650" dirty="0">
                    <a:cs typeface="Times New Roman" panose="02020603050405020304" pitchFamily="18" charset="0"/>
                  </a:rPr>
                  <a:t> * </a:t>
                </a:r>
                <a:r>
                  <a:rPr lang="en-US" sz="1650" dirty="0" err="1">
                    <a:cs typeface="Times New Roman" panose="02020603050405020304" pitchFamily="18" charset="0"/>
                  </a:rPr>
                  <a:t>I</a:t>
                </a:r>
                <a:r>
                  <a:rPr lang="en-US" sz="1350" dirty="0" err="1">
                    <a:cs typeface="Times New Roman" panose="02020603050405020304" pitchFamily="18" charset="0"/>
                  </a:rPr>
                  <a:t>ph</a:t>
                </a:r>
                <a:r>
                  <a:rPr lang="en-US" sz="1650" dirty="0">
                    <a:cs typeface="Times New Roman" panose="02020603050405020304" pitchFamily="18" charset="0"/>
                  </a:rPr>
                  <a:t> = </a:t>
                </a:r>
                <a:r>
                  <a:rPr lang="en-US" sz="1650" dirty="0" err="1">
                    <a:cs typeface="Times New Roman" panose="02020603050405020304" pitchFamily="18" charset="0"/>
                  </a:rPr>
                  <a:t>sqrt</a:t>
                </a:r>
                <a:r>
                  <a:rPr lang="en-US" sz="1650" dirty="0">
                    <a:cs typeface="Times New Roman" panose="02020603050405020304" pitchFamily="18" charset="0"/>
                  </a:rPr>
                  <a:t>(3) x V</a:t>
                </a:r>
                <a:r>
                  <a:rPr lang="en-US" sz="1200" dirty="0">
                    <a:cs typeface="Times New Roman" panose="02020603050405020304" pitchFamily="18" charset="0"/>
                  </a:rPr>
                  <a:t>L-L</a:t>
                </a:r>
                <a:r>
                  <a:rPr lang="en-US" sz="1650" dirty="0">
                    <a:cs typeface="Times New Roman" panose="02020603050405020304" pitchFamily="18" charset="0"/>
                  </a:rPr>
                  <a:t> * </a:t>
                </a:r>
                <a:r>
                  <a:rPr lang="en-US" sz="1650" dirty="0" err="1">
                    <a:cs typeface="Times New Roman" panose="02020603050405020304" pitchFamily="18" charset="0"/>
                  </a:rPr>
                  <a:t>I</a:t>
                </a:r>
                <a:r>
                  <a:rPr lang="en-US" sz="1350" dirty="0" err="1">
                    <a:cs typeface="Times New Roman" panose="02020603050405020304" pitchFamily="18" charset="0"/>
                  </a:rPr>
                  <a:t>ph</a:t>
                </a:r>
                <a:r>
                  <a:rPr lang="en-US" sz="1650" dirty="0"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7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16" y="4033587"/>
            <a:ext cx="5843842" cy="16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5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A2C0-9B7D-D085-951C-2D278254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Selecting Load generation balance: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AF2B-F3AE-8369-9A3D-7578C657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3121"/>
            <a:ext cx="5198368" cy="4525963"/>
          </a:xfrm>
        </p:spPr>
        <p:txBody>
          <a:bodyPr>
            <a:normAutofit/>
          </a:bodyPr>
          <a:lstStyle/>
          <a:p>
            <a:pPr algn="just"/>
            <a:r>
              <a:rPr lang="en-IN" sz="2400" dirty="0"/>
              <a:t>The generation despatch is considered based on the month under study by analysing historical trends.</a:t>
            </a:r>
          </a:p>
          <a:p>
            <a:pPr algn="just"/>
            <a:r>
              <a:rPr lang="en-IN" sz="2400" dirty="0"/>
              <a:t>In the planning horizon following cases are considered for All India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E9B04-B3BA-2F15-50DB-627CDA45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42" y="1417638"/>
            <a:ext cx="6231686" cy="5031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2F8FF-1B9E-01D4-F3FE-F67610A4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" y="3789013"/>
            <a:ext cx="5342384" cy="26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6383-842C-EF3F-7751-78AD9F4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598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/>
              <a:t>Selecting Load generation balance-Over a 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6DF8-EC4E-65A8-96AD-25C52FC8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854552" cy="485313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8705A-10B6-6EF5-2675-DFBCB9CB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0" y="1417638"/>
            <a:ext cx="11200511" cy="544036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D84F3-25F6-37AE-C7CA-67B92DF17739}"/>
              </a:ext>
            </a:extLst>
          </p:cNvPr>
          <p:cNvCxnSpPr/>
          <p:nvPr/>
        </p:nvCxnSpPr>
        <p:spPr>
          <a:xfrm flipV="1">
            <a:off x="2927648" y="3284984"/>
            <a:ext cx="0" cy="295232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3DC3E-F5A2-6326-7B89-7E7CF9F71E8C}"/>
              </a:ext>
            </a:extLst>
          </p:cNvPr>
          <p:cNvCxnSpPr>
            <a:cxnSpLocks/>
          </p:cNvCxnSpPr>
          <p:nvPr/>
        </p:nvCxnSpPr>
        <p:spPr>
          <a:xfrm flipV="1">
            <a:off x="4655840" y="2708920"/>
            <a:ext cx="0" cy="3528392"/>
          </a:xfrm>
          <a:prstGeom prst="line">
            <a:avLst/>
          </a:prstGeom>
          <a:ln w="3810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2D6019-0EFF-5321-744E-B9D0DCDB703C}"/>
              </a:ext>
            </a:extLst>
          </p:cNvPr>
          <p:cNvCxnSpPr>
            <a:cxnSpLocks/>
          </p:cNvCxnSpPr>
          <p:nvPr/>
        </p:nvCxnSpPr>
        <p:spPr>
          <a:xfrm flipV="1">
            <a:off x="6744072" y="2276872"/>
            <a:ext cx="0" cy="3960440"/>
          </a:xfrm>
          <a:prstGeom prst="line">
            <a:avLst/>
          </a:prstGeom>
          <a:ln w="3810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6B57A7-B122-5468-3FF8-5719D0C9936E}"/>
              </a:ext>
            </a:extLst>
          </p:cNvPr>
          <p:cNvCxnSpPr>
            <a:cxnSpLocks/>
          </p:cNvCxnSpPr>
          <p:nvPr/>
        </p:nvCxnSpPr>
        <p:spPr>
          <a:xfrm flipV="1">
            <a:off x="9552384" y="3068960"/>
            <a:ext cx="0" cy="3024336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4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03D3-5218-EC31-B02E-57EFB509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Scenarios for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1EE4-C270-C9C7-9135-62E646F4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6572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4 scenarios over a day are considered</a:t>
            </a:r>
          </a:p>
          <a:p>
            <a:pPr lvl="1"/>
            <a:r>
              <a:rPr lang="en-IN" dirty="0"/>
              <a:t>Solar peak (12:00 to 13:00 Hrs)</a:t>
            </a:r>
          </a:p>
          <a:p>
            <a:pPr lvl="1"/>
            <a:r>
              <a:rPr lang="en-IN" dirty="0"/>
              <a:t>Morning peak (07:00 to 07:30 Hrs)</a:t>
            </a:r>
          </a:p>
          <a:p>
            <a:pPr lvl="1"/>
            <a:r>
              <a:rPr lang="en-IN" dirty="0"/>
              <a:t>Evening Peak (18:30 TO 19:30 Hrs)</a:t>
            </a:r>
          </a:p>
          <a:p>
            <a:pPr lvl="1"/>
            <a:r>
              <a:rPr lang="en-IN" dirty="0"/>
              <a:t>Off peak (Morning 03:00 Hrs)</a:t>
            </a:r>
          </a:p>
          <a:p>
            <a:pPr algn="just"/>
            <a:r>
              <a:rPr lang="en-IN" dirty="0"/>
              <a:t>For a specific scenario during a day will be carried out real time data (Units on bar, their generation, Transmission outages, Demand etc.)</a:t>
            </a:r>
          </a:p>
          <a:p>
            <a:r>
              <a:rPr lang="en-IN" dirty="0"/>
              <a:t>Every 5 minutes simulation case is generated based on real time data.</a:t>
            </a:r>
          </a:p>
        </p:txBody>
      </p:sp>
    </p:spTree>
    <p:extLst>
      <p:ext uri="{BB962C8B-B14F-4D97-AF65-F5344CB8AC3E}">
        <p14:creationId xmlns:p14="http://schemas.microsoft.com/office/powerpoint/2010/main" val="342800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7607-B992-2383-7C22-95BCC7E8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98" y="-1723"/>
            <a:ext cx="4885296" cy="11430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Impact of Shutdown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FE81-A4EB-F1CB-10C3-23B19D1F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1278"/>
            <a:ext cx="4885296" cy="560009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SDSTPS – 3*800 MW</a:t>
            </a:r>
          </a:p>
          <a:p>
            <a:r>
              <a:rPr lang="en-IN" dirty="0"/>
              <a:t>S/D of 400kV SDSTPS-Nellore D/C requested.</a:t>
            </a:r>
          </a:p>
          <a:p>
            <a:r>
              <a:rPr lang="en-IN" dirty="0"/>
              <a:t>Other connectivity is 400kV SDSTPS-</a:t>
            </a:r>
            <a:r>
              <a:rPr lang="en-IN" dirty="0" err="1"/>
              <a:t>Rachagunneri</a:t>
            </a:r>
            <a:r>
              <a:rPr lang="en-IN" dirty="0"/>
              <a:t> Quad Moose D/C.</a:t>
            </a:r>
          </a:p>
          <a:p>
            <a:r>
              <a:rPr lang="en-IN" dirty="0"/>
              <a:t>QMDC can carry 1600 MVA -2100 MVA</a:t>
            </a:r>
          </a:p>
          <a:p>
            <a:r>
              <a:rPr lang="en-IN" dirty="0"/>
              <a:t>Whether S/D can be facilitated?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303B-6052-3A32-165D-D47BBFD20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r="4142"/>
          <a:stretch/>
        </p:blipFill>
        <p:spPr>
          <a:xfrm>
            <a:off x="5087888" y="58316"/>
            <a:ext cx="7103752" cy="67413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D5A553-3AF6-666E-0C0A-E72E7649C4B7}"/>
              </a:ext>
            </a:extLst>
          </p:cNvPr>
          <p:cNvSpPr/>
          <p:nvPr/>
        </p:nvSpPr>
        <p:spPr>
          <a:xfrm>
            <a:off x="10704512" y="1141277"/>
            <a:ext cx="1080120" cy="9178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111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7" y="327613"/>
            <a:ext cx="8229600" cy="504625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spc="-45" dirty="0">
                <a:solidFill>
                  <a:srgbClr val="444444"/>
                </a:solidFill>
                <a:latin typeface="Calibri"/>
                <a:cs typeface="Calibri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025932"/>
            <a:ext cx="11449272" cy="57154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b="0" dirty="0"/>
              <a:t>To analyze the </a:t>
            </a:r>
            <a:r>
              <a:rPr lang="en-US" dirty="0"/>
              <a:t>power system </a:t>
            </a:r>
            <a:r>
              <a:rPr lang="en-US" b="1" dirty="0"/>
              <a:t>performance</a:t>
            </a:r>
            <a:r>
              <a:rPr lang="en-US" dirty="0"/>
              <a:t> </a:t>
            </a:r>
            <a:r>
              <a:rPr lang="en-US" b="0" dirty="0"/>
              <a:t>under</a:t>
            </a:r>
            <a:r>
              <a:rPr lang="en-US" dirty="0"/>
              <a:t> steady </a:t>
            </a:r>
            <a:r>
              <a:rPr lang="en-US" b="1" dirty="0"/>
              <a:t>state conditions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b="0" dirty="0"/>
              <a:t>The analysis in normal steady-state operation is called a power-flow study (load-flow study) and it targets on </a:t>
            </a:r>
            <a:r>
              <a:rPr lang="en-US" dirty="0"/>
              <a:t>determining the </a:t>
            </a:r>
            <a:r>
              <a:rPr lang="en-US" b="1" dirty="0"/>
              <a:t>Voltages</a:t>
            </a:r>
            <a:r>
              <a:rPr lang="en-US" dirty="0"/>
              <a:t>, </a:t>
            </a:r>
            <a:r>
              <a:rPr lang="en-US" b="1" dirty="0"/>
              <a:t>Currents</a:t>
            </a:r>
            <a:r>
              <a:rPr lang="en-US" dirty="0"/>
              <a:t>, and </a:t>
            </a:r>
            <a:r>
              <a:rPr lang="en-US" b="1" dirty="0"/>
              <a:t>Real</a:t>
            </a:r>
            <a:r>
              <a:rPr lang="en-US" dirty="0"/>
              <a:t> and </a:t>
            </a:r>
            <a:r>
              <a:rPr lang="en-US" b="1" dirty="0"/>
              <a:t>Reactive Power Flows </a:t>
            </a:r>
            <a:r>
              <a:rPr lang="en-US" b="0" dirty="0"/>
              <a:t>in a system</a:t>
            </a:r>
            <a:r>
              <a:rPr lang="en-US" dirty="0"/>
              <a:t> under specified generation and  load conditions.</a:t>
            </a:r>
          </a:p>
          <a:p>
            <a:pPr>
              <a:spcAft>
                <a:spcPts val="750"/>
              </a:spcAft>
              <a:defRPr/>
            </a:pPr>
            <a:r>
              <a:rPr lang="en-US" dirty="0"/>
              <a:t>At each bus, We make an assumption about either </a:t>
            </a:r>
          </a:p>
          <a:p>
            <a:pPr marL="557213" lvl="1" indent="-214313">
              <a:spcAft>
                <a:spcPts val="750"/>
              </a:spcAft>
              <a:defRPr/>
            </a:pPr>
            <a:r>
              <a:rPr lang="en-US" dirty="0"/>
              <a:t>a </a:t>
            </a:r>
            <a:r>
              <a:rPr lang="en-US" b="1" dirty="0"/>
              <a:t>Voltage</a:t>
            </a:r>
            <a:r>
              <a:rPr lang="en-US" dirty="0"/>
              <a:t> at a bus or </a:t>
            </a:r>
          </a:p>
          <a:p>
            <a:pPr marL="557213" lvl="1" indent="-214313">
              <a:spcAft>
                <a:spcPts val="750"/>
              </a:spcAft>
              <a:defRPr/>
            </a:pPr>
            <a:r>
              <a:rPr lang="en-US" dirty="0"/>
              <a:t>the </a:t>
            </a:r>
            <a:r>
              <a:rPr lang="en-US" b="1" dirty="0"/>
              <a:t>Power</a:t>
            </a:r>
            <a:r>
              <a:rPr lang="en-US" dirty="0"/>
              <a:t> being supplied to the bus </a:t>
            </a:r>
          </a:p>
          <a:p>
            <a:pPr>
              <a:spcAft>
                <a:spcPts val="750"/>
              </a:spcAft>
              <a:defRPr/>
            </a:pPr>
            <a:r>
              <a:rPr lang="en-US" dirty="0"/>
              <a:t>Then determine</a:t>
            </a:r>
          </a:p>
          <a:p>
            <a:pPr marL="557213" lvl="1" indent="-214313">
              <a:spcAft>
                <a:spcPts val="750"/>
              </a:spcAft>
              <a:defRPr/>
            </a:pPr>
            <a:r>
              <a:rPr lang="en-US" dirty="0"/>
              <a:t>Bus voltage magnitude and phase angles </a:t>
            </a:r>
          </a:p>
          <a:p>
            <a:pPr marL="557213" lvl="1" indent="-214313">
              <a:spcAft>
                <a:spcPts val="750"/>
              </a:spcAft>
              <a:defRPr/>
            </a:pPr>
            <a:r>
              <a:rPr lang="en-US" dirty="0"/>
              <a:t>Line currents, etc. that would result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429000"/>
            <a:ext cx="2951123" cy="18592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96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7607-B992-2383-7C22-95BCC7E8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0" y="-9110"/>
            <a:ext cx="4885296" cy="11430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Impact of Shutdown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FE81-A4EB-F1CB-10C3-23B19D1F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31" y="1052736"/>
            <a:ext cx="4885296" cy="560009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SDSTPS – 3*800 MW</a:t>
            </a:r>
          </a:p>
          <a:p>
            <a:r>
              <a:rPr lang="en-IN" dirty="0"/>
              <a:t>S/D of 400kV SDSTPS-Nellore D/C requested.</a:t>
            </a:r>
          </a:p>
          <a:p>
            <a:r>
              <a:rPr lang="en-IN" dirty="0"/>
              <a:t>Other connectivity is 400kV SDSTPS-</a:t>
            </a:r>
            <a:r>
              <a:rPr lang="en-IN" dirty="0" err="1"/>
              <a:t>Rachagunneri</a:t>
            </a:r>
            <a:r>
              <a:rPr lang="en-IN" dirty="0"/>
              <a:t> Quad Moose D/C.</a:t>
            </a:r>
          </a:p>
          <a:p>
            <a:r>
              <a:rPr lang="en-IN" dirty="0"/>
              <a:t>QMDC can carry 1600 MVA -2100 MVA</a:t>
            </a:r>
          </a:p>
          <a:p>
            <a:r>
              <a:rPr lang="en-IN" dirty="0"/>
              <a:t>Whether S/D can be facilitated?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430AD-3499-570B-5FDA-8B75A1C2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72043"/>
            <a:ext cx="7529311" cy="67139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9D5A553-3AF6-666E-0C0A-E72E7649C4B7}"/>
              </a:ext>
            </a:extLst>
          </p:cNvPr>
          <p:cNvSpPr/>
          <p:nvPr/>
        </p:nvSpPr>
        <p:spPr>
          <a:xfrm>
            <a:off x="10009909" y="1772816"/>
            <a:ext cx="1080120" cy="9178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890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42B3-4DFB-6643-BCE1-BE17CFE0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B674-182F-FED3-FB22-15272FF5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497B6-8F74-C364-3DAB-D98491F49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12072664" cy="6749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0D7D8-92E3-0CFD-71A9-1AD65C079F9C}"/>
              </a:ext>
            </a:extLst>
          </p:cNvPr>
          <p:cNvSpPr txBox="1"/>
          <p:nvPr/>
        </p:nvSpPr>
        <p:spPr>
          <a:xfrm>
            <a:off x="119336" y="29242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Base case</a:t>
            </a:r>
            <a:r>
              <a:rPr lang="en-IN" sz="2000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6F1558-2C7F-EE55-9F07-04E00C791525}"/>
              </a:ext>
            </a:extLst>
          </p:cNvPr>
          <p:cNvSpPr/>
          <p:nvPr/>
        </p:nvSpPr>
        <p:spPr>
          <a:xfrm>
            <a:off x="2927648" y="6126164"/>
            <a:ext cx="1152128" cy="457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00B01-452F-ACF6-BAB8-B4C39D08B67B}"/>
              </a:ext>
            </a:extLst>
          </p:cNvPr>
          <p:cNvSpPr/>
          <p:nvPr/>
        </p:nvSpPr>
        <p:spPr>
          <a:xfrm>
            <a:off x="4223792" y="5029200"/>
            <a:ext cx="1152128" cy="5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E6B0D3-FA13-2224-DB61-A40B6EB152E6}"/>
              </a:ext>
            </a:extLst>
          </p:cNvPr>
          <p:cNvSpPr/>
          <p:nvPr/>
        </p:nvSpPr>
        <p:spPr>
          <a:xfrm>
            <a:off x="3791743" y="3399235"/>
            <a:ext cx="1009937" cy="5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616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B4CF-7646-887F-01A7-812244B5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DB73D-4C39-2A61-2A6C-CEFB6F3D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7A93C-B29D-66EB-F098-83C7C7E0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6" y="0"/>
            <a:ext cx="12192000" cy="683097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02107F-5EDD-FACD-8962-D7EFC28038C0}"/>
              </a:ext>
            </a:extLst>
          </p:cNvPr>
          <p:cNvSpPr/>
          <p:nvPr/>
        </p:nvSpPr>
        <p:spPr>
          <a:xfrm>
            <a:off x="3791743" y="3399235"/>
            <a:ext cx="1009937" cy="5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77CA06-1903-745A-2CD6-DC80B79C95FB}"/>
              </a:ext>
            </a:extLst>
          </p:cNvPr>
          <p:cNvSpPr/>
          <p:nvPr/>
        </p:nvSpPr>
        <p:spPr>
          <a:xfrm>
            <a:off x="4413053" y="4645331"/>
            <a:ext cx="777254" cy="5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3CCB4A-1CB6-CBA6-0488-4254D6373902}"/>
              </a:ext>
            </a:extLst>
          </p:cNvPr>
          <p:cNvSpPr/>
          <p:nvPr/>
        </p:nvSpPr>
        <p:spPr>
          <a:xfrm>
            <a:off x="7968208" y="1772815"/>
            <a:ext cx="633238" cy="479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4D1E2-233B-BA6B-79C7-E083BCCA2F59}"/>
              </a:ext>
            </a:extLst>
          </p:cNvPr>
          <p:cNvSpPr/>
          <p:nvPr/>
        </p:nvSpPr>
        <p:spPr>
          <a:xfrm>
            <a:off x="3071664" y="5846144"/>
            <a:ext cx="1009937" cy="5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B0F694-D589-85D6-1E51-B9F02ADE6C2C}"/>
              </a:ext>
            </a:extLst>
          </p:cNvPr>
          <p:cNvSpPr/>
          <p:nvPr/>
        </p:nvSpPr>
        <p:spPr>
          <a:xfrm>
            <a:off x="6888088" y="492085"/>
            <a:ext cx="936104" cy="403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604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1FA1-8818-5760-0DB7-182032AA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C1996-E108-8D00-0E0F-D05676F91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1A8F9-BE14-4148-6D0D-590978375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4"/>
            <a:ext cx="12192000" cy="68403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B71FAC-838A-6A4D-DDE9-0FE4CC9B1436}"/>
              </a:ext>
            </a:extLst>
          </p:cNvPr>
          <p:cNvSpPr/>
          <p:nvPr/>
        </p:nvSpPr>
        <p:spPr>
          <a:xfrm>
            <a:off x="3935760" y="3437812"/>
            <a:ext cx="937928" cy="4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287E8B-6205-549B-76F8-BB6F848047BB}"/>
              </a:ext>
            </a:extLst>
          </p:cNvPr>
          <p:cNvSpPr/>
          <p:nvPr/>
        </p:nvSpPr>
        <p:spPr>
          <a:xfrm>
            <a:off x="8112224" y="1417638"/>
            <a:ext cx="720080" cy="4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7C7FAA-7622-C4AA-B55A-4BE573B2F30B}"/>
              </a:ext>
            </a:extLst>
          </p:cNvPr>
          <p:cNvSpPr/>
          <p:nvPr/>
        </p:nvSpPr>
        <p:spPr>
          <a:xfrm>
            <a:off x="5483288" y="3494325"/>
            <a:ext cx="1116768" cy="4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268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0337-C0E9-1F81-223A-D68EFA98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55E9-A910-DC74-A1F8-32C0AEEC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843DC-F19B-2908-11F8-D1A7933C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372"/>
            <a:ext cx="12025336" cy="67349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F4D21FD-D80C-1360-EE03-FFA64FCD2AB5}"/>
              </a:ext>
            </a:extLst>
          </p:cNvPr>
          <p:cNvSpPr/>
          <p:nvPr/>
        </p:nvSpPr>
        <p:spPr>
          <a:xfrm>
            <a:off x="4583832" y="4653136"/>
            <a:ext cx="11167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AECAE0-EC50-C0F1-E77A-469653EB1E35}"/>
              </a:ext>
            </a:extLst>
          </p:cNvPr>
          <p:cNvSpPr/>
          <p:nvPr/>
        </p:nvSpPr>
        <p:spPr>
          <a:xfrm>
            <a:off x="7320136" y="1385936"/>
            <a:ext cx="144016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93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3DD0-2748-6505-8D01-33E97B6C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A416-7A36-D35E-CF92-0DB8598FD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79A35-3A11-5703-29B8-87403070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93150"/>
            <a:ext cx="11809312" cy="6290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9D96C-3390-610E-CC8E-BEA4BC7D95CC}"/>
              </a:ext>
            </a:extLst>
          </p:cNvPr>
          <p:cNvSpPr txBox="1"/>
          <p:nvPr/>
        </p:nvSpPr>
        <p:spPr>
          <a:xfrm>
            <a:off x="6253808" y="453452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SPS Design for </a:t>
            </a:r>
            <a:r>
              <a:rPr lang="en-IN" sz="4400" dirty="0" err="1"/>
              <a:t>Maradam</a:t>
            </a:r>
            <a:r>
              <a:rPr lang="en-IN" sz="4400" dirty="0"/>
              <a:t> ICT-3</a:t>
            </a:r>
          </a:p>
        </p:txBody>
      </p:sp>
    </p:spTree>
    <p:extLst>
      <p:ext uri="{BB962C8B-B14F-4D97-AF65-F5344CB8AC3E}">
        <p14:creationId xmlns:p14="http://schemas.microsoft.com/office/powerpoint/2010/main" val="1561539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3DD0-2748-6505-8D01-33E97B6C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A416-7A36-D35E-CF92-0DB8598FD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F20CF-F96D-8829-86CC-F16AC69B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64" y="19224"/>
            <a:ext cx="11335283" cy="64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2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81F6-29D9-7641-DFBE-41D5DCEC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SPS Designing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BDF8-8082-9744-5944-C787AEFD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6F7BD-45B8-08B6-80DA-F7DA6885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1" y="3232496"/>
            <a:ext cx="10893897" cy="3508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9B74B-E8C1-6982-E6F4-59EE2C4CF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2" y="1314543"/>
            <a:ext cx="10893897" cy="19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81F6-29D9-7641-DFBE-41D5DCEC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SPS Designing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BDF8-8082-9744-5944-C787AEFD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92982-0DAB-D907-A101-A319B06F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696544"/>
            <a:ext cx="10475070" cy="1886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5F407-63AE-D1BD-D1D1-98B6F60B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0"/>
            <a:ext cx="11593288" cy="67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4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0CBB-BE0B-A04D-0233-2CED8556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FCD7-F338-0AD7-472E-F3F465FAB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F7F8E-8EE2-9401-B379-33EE1A36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1"/>
            <a:ext cx="11881320" cy="69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47AE-E5F2-403A-43B3-F295CECC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Steps in Load flow studies: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F726-4E27-CBD0-A5B7-4AF004F1C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5440363"/>
          </a:xfrm>
        </p:spPr>
        <p:txBody>
          <a:bodyPr>
            <a:normAutofit fontScale="77500" lnSpcReduction="20000"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1 – Represent the system by its single-line diagram.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2 – Convert all quantities to per unit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3 – Draw the impedance diagram.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4 – Obtain the </a:t>
            </a:r>
            <a:r>
              <a:rPr lang="en-US" sz="3400" b="0" i="0" dirty="0" err="1">
                <a:solidFill>
                  <a:srgbClr val="3A3A3A"/>
                </a:solidFill>
                <a:effectLst/>
                <a:latin typeface="+mj-lt"/>
              </a:rPr>
              <a:t>Ybus</a:t>
            </a: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 matrix.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5 – Classify the buses (swing bus, or generator bus, or load buses)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6 – Start answering the missing variables, by assumptions (unless it is specified otherwise).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7 – Find approximations for the real and reactive power that we are given, using the assumed and given values for voltage/angles/admittance.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8 – Write the Jacobian Matrix for the first iteration of the Newton Raphson Method.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9 – Solve for the unknown differences, use </a:t>
            </a:r>
            <a:r>
              <a:rPr lang="en-US" sz="3400" b="0" i="0" dirty="0" err="1">
                <a:solidFill>
                  <a:srgbClr val="3A3A3A"/>
                </a:solidFill>
                <a:effectLst/>
                <a:latin typeface="+mj-lt"/>
              </a:rPr>
              <a:t>Cramers</a:t>
            </a: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 Rule.</a:t>
            </a:r>
          </a:p>
          <a:p>
            <a:pPr algn="l" fontAlgn="base">
              <a:buFont typeface="+mj-lt"/>
              <a:buAutoNum type="arabicPeriod"/>
            </a:pPr>
            <a:r>
              <a:rPr lang="en-US" sz="3400" b="0" i="0" dirty="0">
                <a:solidFill>
                  <a:srgbClr val="3A3A3A"/>
                </a:solidFill>
                <a:effectLst/>
                <a:latin typeface="+mj-lt"/>
              </a:rPr>
              <a:t>Step 10 – Repeat step 7 – 9 iteratively until we obtain an accurate value.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0316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725D-3487-201D-7531-0B36CAA8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3A907-6A20-4420-DD98-E5509E06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52F24-ADC8-4F08-F693-C5D845EF1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80628"/>
            <a:ext cx="1152128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3A9F-7E95-6EF9-03F0-CBAA4700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3" y="-107018"/>
            <a:ext cx="10972800" cy="1143000"/>
          </a:xfrm>
        </p:spPr>
        <p:txBody>
          <a:bodyPr/>
          <a:lstStyle/>
          <a:p>
            <a:pPr algn="l"/>
            <a:r>
              <a:rPr lang="en-IN" dirty="0"/>
              <a:t>Islanding schemes design: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2F3E-1BE3-880A-4103-B20269F1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08720"/>
            <a:ext cx="11856640" cy="5832648"/>
          </a:xfrm>
        </p:spPr>
        <p:txBody>
          <a:bodyPr/>
          <a:lstStyle/>
          <a:p>
            <a:pPr algn="just"/>
            <a:r>
              <a:rPr lang="en-IN" sz="2400" dirty="0"/>
              <a:t>At extremely low frequencies (47.9Hz), some parts of the grid are islanded by opening the grid connected lines with matching load generation balance.</a:t>
            </a:r>
          </a:p>
          <a:p>
            <a:pPr algn="just"/>
            <a:r>
              <a:rPr lang="en-IN" sz="2400" dirty="0"/>
              <a:t>The transmission lines required to be tripped for forming the islanding are identified from studies.</a:t>
            </a:r>
          </a:p>
          <a:p>
            <a:pPr algn="just"/>
            <a:r>
              <a:rPr lang="en-IN" sz="2400" dirty="0"/>
              <a:t>The designed loads and generators with the network of the island are modelled and studies are carried out to check</a:t>
            </a:r>
          </a:p>
          <a:p>
            <a:pPr lvl="1" algn="just"/>
            <a:r>
              <a:rPr lang="en-IN" sz="2000" dirty="0"/>
              <a:t>Whether voltages at various substations are within stability limits</a:t>
            </a:r>
          </a:p>
          <a:p>
            <a:pPr lvl="1" algn="just"/>
            <a:r>
              <a:rPr lang="en-IN" sz="2000" dirty="0"/>
              <a:t>Power flows on transmission lines/ICTs are below thermal ratings</a:t>
            </a:r>
          </a:p>
          <a:p>
            <a:pPr lvl="1" algn="just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EB817-E208-B6AF-997D-0030A408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4067881"/>
            <a:ext cx="5886753" cy="26734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3AC592-689F-5AE4-C3BF-49628A6F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4293096"/>
            <a:ext cx="4680520" cy="2424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419CE-F89E-CB11-7ACE-D50B6615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2996952"/>
            <a:ext cx="147610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8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3A9F-7E95-6EF9-03F0-CBAA4700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3" y="-107018"/>
            <a:ext cx="10972800" cy="1143000"/>
          </a:xfrm>
        </p:spPr>
        <p:txBody>
          <a:bodyPr/>
          <a:lstStyle/>
          <a:p>
            <a:pPr algn="l"/>
            <a:r>
              <a:rPr lang="en-IN" dirty="0"/>
              <a:t>Islanding schemes design: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2F3E-1BE3-880A-4103-B20269F1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692696"/>
            <a:ext cx="11856640" cy="4852542"/>
          </a:xfrm>
        </p:spPr>
        <p:txBody>
          <a:bodyPr/>
          <a:lstStyle/>
          <a:p>
            <a:r>
              <a:rPr lang="en-IN" dirty="0"/>
              <a:t>In Andhra Pradesh there are two Islanding schemes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2FA83-2FD2-449C-8E22-4CB180A9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501" y="1945086"/>
            <a:ext cx="5951983" cy="4852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0A854-F30F-6DAD-A12F-E9C28DCBEBDA}"/>
              </a:ext>
            </a:extLst>
          </p:cNvPr>
          <p:cNvSpPr txBox="1"/>
          <p:nvPr/>
        </p:nvSpPr>
        <p:spPr>
          <a:xfrm>
            <a:off x="6240016" y="1317978"/>
            <a:ext cx="59519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IN" sz="2800" dirty="0"/>
              <a:t>Vijayawada Islanding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65E9C-928E-ABD6-4DE8-63F6FE914C0D}"/>
              </a:ext>
            </a:extLst>
          </p:cNvPr>
          <p:cNvSpPr txBox="1"/>
          <p:nvPr/>
        </p:nvSpPr>
        <p:spPr>
          <a:xfrm>
            <a:off x="335360" y="1312762"/>
            <a:ext cx="57606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IN" sz="2800" dirty="0" err="1"/>
              <a:t>Simhadri</a:t>
            </a:r>
            <a:r>
              <a:rPr lang="en-IN" sz="2800" dirty="0"/>
              <a:t> Islanding scheme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5B5261-3173-C9EE-000F-30831CA1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945086"/>
            <a:ext cx="5760640" cy="4912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565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FEA5-03A9-5106-8432-F20315C4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Capacitor bank requirement studies: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12AA-E55D-0B4D-DDA7-16C67F0E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State-wise Instants (Date &amp; time) of Low Voltage Scenario that occurred.</a:t>
            </a:r>
          </a:p>
          <a:p>
            <a:r>
              <a:rPr lang="en-IN" dirty="0"/>
              <a:t>Load-Generation Data corresponding to this instant.</a:t>
            </a:r>
          </a:p>
          <a:p>
            <a:r>
              <a:rPr lang="en-IN" dirty="0"/>
              <a:t>Iterative process, install 1MVAR capacitor bank at lowest voltage bus and do the load flow, </a:t>
            </a:r>
          </a:p>
          <a:p>
            <a:r>
              <a:rPr lang="en-IN" dirty="0"/>
              <a:t>Check bus voltages at all the buses. Repeat the process till all bus voltages becomes above 0.95pu.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0026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180" y="338987"/>
            <a:ext cx="11948413" cy="704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3600" b="1" dirty="0">
                <a:solidFill>
                  <a:srgbClr val="C00000"/>
                </a:solidFill>
                <a:ea typeface="+mj-ea"/>
                <a:cs typeface="+mj-cs"/>
              </a:rPr>
              <a:t>ATC/TTC Studies: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29233"/>
              </p:ext>
            </p:extLst>
          </p:nvPr>
        </p:nvGraphicFramePr>
        <p:xfrm>
          <a:off x="210069" y="1043154"/>
          <a:ext cx="8020841" cy="557582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09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1571"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/>
                        <a:t>“Total Transfer Capability (TTC)” 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dirty="0"/>
                        <a:t>Means the amount of electric power that can be transferred reliably over the inter-control area transmission system under a given set of operating conditions considering the effect of occurrence of the worst credible contingency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571">
                <a:tc>
                  <a:txBody>
                    <a:bodyPr/>
                    <a:lstStyle/>
                    <a:p>
                      <a:r>
                        <a:rPr lang="en-IN" sz="2000" dirty="0"/>
                        <a:t>“Transmission Reliability Margin (TRM)” 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means the amount of margin kept in the total transfer capability necessary to ensure that the interconnected transmission network is secure under a reasonable range of uncertainties in system conditions.</a:t>
                      </a:r>
                      <a:endParaRPr lang="en-IN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226">
                <a:tc>
                  <a:txBody>
                    <a:bodyPr/>
                    <a:lstStyle/>
                    <a:p>
                      <a:r>
                        <a:rPr lang="en-IN" sz="2000" dirty="0"/>
                        <a:t>“Available Transfer Capability (ATC)” 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means the transfer capability of the inter-control area transmission system available for scheduling commercial transactions (through long term access, medium term open access and short term open access) in a specific direction, taking into account the network security. 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Mathematically, ATC  = TTC - TRM</a:t>
                      </a:r>
                      <a:endParaRPr lang="en-US" sz="20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5DD2D1-FEA4-48EC-8F18-A2D87855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91" y="1318725"/>
            <a:ext cx="3865199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3FF3-D655-48BD-876B-B351A9FC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55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IN" sz="3600" b="1" dirty="0">
                <a:solidFill>
                  <a:srgbClr val="C00000"/>
                </a:solidFill>
                <a:latin typeface="+mn-lt"/>
              </a:rPr>
              <a:t>Total Transfer Capability-Properties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1753"/>
            <a:ext cx="7316876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TTC is depends on </a:t>
            </a:r>
          </a:p>
          <a:p>
            <a:pPr lvl="1" algn="just"/>
            <a:r>
              <a:rPr lang="en-US" dirty="0"/>
              <a:t>Network topology, point and quantum of injection/</a:t>
            </a:r>
            <a:r>
              <a:rPr lang="en-US" dirty="0" err="1"/>
              <a:t>drawal</a:t>
            </a:r>
            <a:r>
              <a:rPr lang="en-US" dirty="0"/>
              <a:t>. </a:t>
            </a:r>
          </a:p>
          <a:p>
            <a:pPr lvl="1" algn="just"/>
            <a:r>
              <a:rPr lang="en-US" dirty="0"/>
              <a:t>Power flows in other paths of the interconnected network</a:t>
            </a:r>
          </a:p>
          <a:p>
            <a:pPr lvl="1" algn="just"/>
            <a:r>
              <a:rPr lang="en-US" dirty="0"/>
              <a:t>Prevailing voltage profile in the network</a:t>
            </a:r>
          </a:p>
          <a:p>
            <a:pPr algn="just"/>
            <a:r>
              <a:rPr lang="en-US" b="1" dirty="0"/>
              <a:t>TTC is directional in nature</a:t>
            </a:r>
          </a:p>
          <a:p>
            <a:pPr lvl="1" algn="just"/>
            <a:r>
              <a:rPr lang="en-US" dirty="0"/>
              <a:t>Import capability is different from Export capability</a:t>
            </a:r>
          </a:p>
          <a:p>
            <a:pPr algn="just"/>
            <a:r>
              <a:rPr lang="en-US" b="1" dirty="0"/>
              <a:t>Total Transfer Capability is time variant</a:t>
            </a:r>
          </a:p>
          <a:p>
            <a:pPr lvl="1" algn="just"/>
            <a:r>
              <a:rPr lang="en-US" dirty="0"/>
              <a:t>Different for different time of the day/month/season/year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FC55D9-6A00-416E-B0E4-DE056FAB2DED}"/>
              </a:ext>
            </a:extLst>
          </p:cNvPr>
          <p:cNvGrpSpPr/>
          <p:nvPr/>
        </p:nvGrpSpPr>
        <p:grpSpPr>
          <a:xfrm>
            <a:off x="8159261" y="1346479"/>
            <a:ext cx="3816418" cy="5099426"/>
            <a:chOff x="8159261" y="1346479"/>
            <a:chExt cx="3816418" cy="509942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BAA713-812A-40EF-A6F5-3D581D10D9CC}"/>
                </a:ext>
              </a:extLst>
            </p:cNvPr>
            <p:cNvGrpSpPr/>
            <p:nvPr/>
          </p:nvGrpSpPr>
          <p:grpSpPr>
            <a:xfrm>
              <a:off x="8159261" y="1947217"/>
              <a:ext cx="3816418" cy="3959572"/>
              <a:chOff x="8159261" y="1947217"/>
              <a:chExt cx="3816418" cy="3959572"/>
            </a:xfrm>
          </p:grpSpPr>
          <p:sp>
            <p:nvSpPr>
              <p:cNvPr id="36" name="Cloud 35">
                <a:extLst>
                  <a:ext uri="{FF2B5EF4-FFF2-40B4-BE49-F238E27FC236}">
                    <a16:creationId xmlns:a16="http://schemas.microsoft.com/office/drawing/2014/main" id="{816AB049-02D1-4208-AA0D-51E60B00134E}"/>
                  </a:ext>
                </a:extLst>
              </p:cNvPr>
              <p:cNvSpPr/>
              <p:nvPr/>
            </p:nvSpPr>
            <p:spPr>
              <a:xfrm>
                <a:off x="10333431" y="1995581"/>
                <a:ext cx="1642248" cy="3911208"/>
              </a:xfrm>
              <a:prstGeom prst="clou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Area-B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loud 36">
                <a:extLst>
                  <a:ext uri="{FF2B5EF4-FFF2-40B4-BE49-F238E27FC236}">
                    <a16:creationId xmlns:a16="http://schemas.microsoft.com/office/drawing/2014/main" id="{3601E0A5-E8CB-4024-957B-C9A33726582F}"/>
                  </a:ext>
                </a:extLst>
              </p:cNvPr>
              <p:cNvSpPr/>
              <p:nvPr/>
            </p:nvSpPr>
            <p:spPr>
              <a:xfrm>
                <a:off x="8159261" y="1947217"/>
                <a:ext cx="1642248" cy="3911208"/>
              </a:xfrm>
              <a:prstGeom prst="cloud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>
                    <a:solidFill>
                      <a:schemeClr val="tx1"/>
                    </a:solidFill>
                  </a:rPr>
                  <a:t>Area-A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A63A6B-12AE-45F7-B252-F71786FBD871}"/>
                </a:ext>
              </a:extLst>
            </p:cNvPr>
            <p:cNvGrpSpPr/>
            <p:nvPr/>
          </p:nvGrpSpPr>
          <p:grpSpPr>
            <a:xfrm>
              <a:off x="8800211" y="1346479"/>
              <a:ext cx="2792135" cy="5099426"/>
              <a:chOff x="8812404" y="1346479"/>
              <a:chExt cx="2792135" cy="509942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913BEE8-A488-4D9A-A8CA-3351398E45EE}"/>
                  </a:ext>
                </a:extLst>
              </p:cNvPr>
              <p:cNvCxnSpPr/>
              <p:nvPr/>
            </p:nvCxnSpPr>
            <p:spPr>
              <a:xfrm>
                <a:off x="9345890" y="2512088"/>
                <a:ext cx="1536475" cy="472272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968B76F-67FC-4477-BFA7-12EBD5B132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16121" y="3195376"/>
                <a:ext cx="1401369" cy="424081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9C7FFC-EBAB-452C-82A0-38F800965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7450" y="4142715"/>
                <a:ext cx="1333816" cy="32006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2691192-B96F-4137-8B26-2ADF8EE81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7267" y="4450992"/>
                <a:ext cx="1333816" cy="32006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979229F-8DCF-406F-AB63-DBB51F99A7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57267" y="4924064"/>
                <a:ext cx="1333816" cy="406767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2F113E0-06E4-4915-9012-7080165F2A9C}"/>
                  </a:ext>
                </a:extLst>
              </p:cNvPr>
              <p:cNvSpPr/>
              <p:nvPr/>
            </p:nvSpPr>
            <p:spPr>
              <a:xfrm>
                <a:off x="8812404" y="2811352"/>
                <a:ext cx="503717" cy="424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G</a:t>
                </a:r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C2186F-7881-44A7-A628-E9AA5D254717}"/>
                  </a:ext>
                </a:extLst>
              </p:cNvPr>
              <p:cNvSpPr/>
              <p:nvPr/>
            </p:nvSpPr>
            <p:spPr>
              <a:xfrm>
                <a:off x="11100822" y="3023392"/>
                <a:ext cx="503717" cy="42408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97D66D-C65D-474D-8632-8563F12DE7B1}"/>
                  </a:ext>
                </a:extLst>
              </p:cNvPr>
              <p:cNvCxnSpPr/>
              <p:nvPr/>
            </p:nvCxnSpPr>
            <p:spPr>
              <a:xfrm>
                <a:off x="10016805" y="1346479"/>
                <a:ext cx="0" cy="5099426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80B5D8FA-37DF-4C2F-8D5A-C25AE44C9308}"/>
                  </a:ext>
                </a:extLst>
              </p:cNvPr>
              <p:cNvSpPr/>
              <p:nvPr/>
            </p:nvSpPr>
            <p:spPr>
              <a:xfrm>
                <a:off x="9437172" y="1783695"/>
                <a:ext cx="1445193" cy="502146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TTC</a:t>
                </a:r>
                <a:endParaRPr lang="en-US" dirty="0"/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1B13FE71-FF21-4356-8829-160C337A200E}"/>
                  </a:ext>
                </a:extLst>
              </p:cNvPr>
              <p:cNvSpPr/>
              <p:nvPr/>
            </p:nvSpPr>
            <p:spPr>
              <a:xfrm flipH="1">
                <a:off x="9300422" y="5433308"/>
                <a:ext cx="1432766" cy="502146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TTC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543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0A82-CF0A-4AC3-AAD2-54839BC2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46" y="162200"/>
            <a:ext cx="12192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IN" sz="3600" b="1" dirty="0">
                <a:solidFill>
                  <a:srgbClr val="C00000"/>
                </a:solidFill>
                <a:latin typeface="+mn-lt"/>
              </a:rPr>
              <a:t>TTC Calculation-Why?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4706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TTC assessment is required for reliable system operation and to facilitate non discriminatory open access in transmission as per CERC regulations on Open Access and Power Markets.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TTC and TRM - assessed with the help of simulation studies carried out for a representative scenario.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Construction of an accurate base case power system model is a key step in the execution of a meaningful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36524"/>
            <a:ext cx="121920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IN" sz="3600" b="1" dirty="0">
                <a:solidFill>
                  <a:srgbClr val="C00000"/>
                </a:solidFill>
                <a:latin typeface="+mn-lt"/>
              </a:rPr>
              <a:t>Credible contingencies as per Planning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9334"/>
            <a:ext cx="11391056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N" dirty="0"/>
              <a:t>Outage of single transmission element (N-1) in the transmission corridor or connected system</a:t>
            </a:r>
          </a:p>
          <a:p>
            <a:pPr>
              <a:spcBef>
                <a:spcPts val="0"/>
              </a:spcBef>
            </a:pPr>
            <a:r>
              <a:rPr lang="en-IN" dirty="0"/>
              <a:t>Outage of a largest unit in the importing control area Station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Credible contingencies As per Transmission Planning criteria:</a:t>
            </a:r>
          </a:p>
          <a:p>
            <a:pPr lvl="1"/>
            <a:r>
              <a:rPr lang="en-US" dirty="0"/>
              <a:t>Outage of a 132kV or 110kV single circuit,</a:t>
            </a:r>
          </a:p>
          <a:p>
            <a:pPr lvl="1"/>
            <a:r>
              <a:rPr lang="en-US" dirty="0"/>
              <a:t>Outage of a 220kV or 230kV single circuit,</a:t>
            </a:r>
          </a:p>
          <a:p>
            <a:pPr lvl="1"/>
            <a:r>
              <a:rPr lang="en-US" dirty="0"/>
              <a:t>Outage of a 400kV single circuit,</a:t>
            </a:r>
          </a:p>
          <a:p>
            <a:pPr lvl="1"/>
            <a:r>
              <a:rPr lang="en-US" dirty="0"/>
              <a:t>Outage of a 400kV single circuit with fixed series capacitor(FSC),</a:t>
            </a:r>
          </a:p>
          <a:p>
            <a:pPr lvl="1"/>
            <a:r>
              <a:rPr lang="en-US" dirty="0"/>
              <a:t>Outage of an Inter-Connecting Transformer(ICT),</a:t>
            </a:r>
          </a:p>
          <a:p>
            <a:pPr lvl="1"/>
            <a:r>
              <a:rPr lang="en-US" dirty="0"/>
              <a:t>Outage of a 765kV single circuit</a:t>
            </a:r>
          </a:p>
          <a:p>
            <a:pPr lvl="1"/>
            <a:r>
              <a:rPr lang="en-US" dirty="0"/>
              <a:t>Outage of one pole of HVDC </a:t>
            </a:r>
            <a:r>
              <a:rPr lang="en-US" dirty="0" err="1"/>
              <a:t>bipole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0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36524"/>
            <a:ext cx="12269037" cy="9344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+mn-lt"/>
              </a:rPr>
              <a:t>Salient points to be considered while assessing TTC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051252"/>
            <a:ext cx="5545016" cy="575977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IN" sz="2400" dirty="0"/>
              <a:t>Violation of grid voltage operating range</a:t>
            </a:r>
          </a:p>
          <a:p>
            <a:pPr algn="just">
              <a:spcBef>
                <a:spcPts val="0"/>
              </a:spcBef>
            </a:pPr>
            <a:r>
              <a:rPr lang="en-IN" sz="2400" dirty="0"/>
              <a:t>Violation of transmission element loading limit in n-1 contingency case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IN" sz="2400" dirty="0"/>
              <a:t>or</a:t>
            </a:r>
          </a:p>
          <a:p>
            <a:pPr algn="just">
              <a:spcBef>
                <a:spcPts val="0"/>
              </a:spcBef>
            </a:pPr>
            <a:r>
              <a:rPr lang="en-IN" sz="2400" dirty="0"/>
              <a:t>Violation of emergency limit in the n-1 contingency case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IN" sz="2400" dirty="0"/>
              <a:t>or</a:t>
            </a:r>
          </a:p>
          <a:p>
            <a:pPr algn="just">
              <a:spcBef>
                <a:spcPts val="0"/>
              </a:spcBef>
            </a:pPr>
            <a:r>
              <a:rPr lang="en-IN" sz="2400" dirty="0"/>
              <a:t>Stability under n-1-1 contingency of a temporary single phase to ground fault on a 765 kV line close to the bus or a permanent single phase to ground fault on a 400 kV line close to the bus</a:t>
            </a:r>
          </a:p>
          <a:p>
            <a:pPr algn="just">
              <a:spcBef>
                <a:spcPts val="0"/>
              </a:spcBef>
            </a:pPr>
            <a:r>
              <a:rPr lang="en-IN" sz="2400" dirty="0"/>
              <a:t>Angular difference of 30 degrees between adjacent buses under n-1 contingency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508DE-8601-46B8-A036-F75FB5B5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29" y="1294788"/>
            <a:ext cx="5960409" cy="41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7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7D12EC-5794-484E-8504-615E95AD4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4" r="37704" b="7029"/>
          <a:stretch/>
        </p:blipFill>
        <p:spPr>
          <a:xfrm>
            <a:off x="6930512" y="867804"/>
            <a:ext cx="4527298" cy="3436850"/>
          </a:xfrm>
          <a:prstGeom prst="rect">
            <a:avLst/>
          </a:prstGeom>
        </p:spPr>
      </p:pic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1158240" y="590076"/>
            <a:ext cx="9875520" cy="851504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+mn-lt"/>
              </a:rPr>
              <a:t> Inter-Regional Import Capability</a:t>
            </a:r>
            <a:endParaRPr sz="36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088B3C-F745-47C6-B337-1276727CF8CC}"/>
              </a:ext>
            </a:extLst>
          </p:cNvPr>
          <p:cNvGrpSpPr/>
          <p:nvPr/>
        </p:nvGrpSpPr>
        <p:grpSpPr>
          <a:xfrm>
            <a:off x="771766" y="1441579"/>
            <a:ext cx="6398130" cy="3436850"/>
            <a:chOff x="81279" y="1000690"/>
            <a:chExt cx="5331775" cy="38343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8C0A8-C845-46A3-9566-445276827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79" y="1000690"/>
              <a:ext cx="5289973" cy="383439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B48491-08FE-4A51-BAAC-46755C98BCF6}"/>
                </a:ext>
              </a:extLst>
            </p:cNvPr>
            <p:cNvSpPr txBox="1"/>
            <p:nvPr/>
          </p:nvSpPr>
          <p:spPr>
            <a:xfrm>
              <a:off x="4397777" y="1801136"/>
              <a:ext cx="1015277" cy="473861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IN" sz="216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A2D042-85DE-4105-95BC-C0EF3036E62B}"/>
              </a:ext>
            </a:extLst>
          </p:cNvPr>
          <p:cNvSpPr txBox="1"/>
          <p:nvPr/>
        </p:nvSpPr>
        <p:spPr>
          <a:xfrm>
            <a:off x="4531359" y="1665708"/>
            <a:ext cx="234899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b="1" dirty="0">
                <a:solidFill>
                  <a:srgbClr val="C00000"/>
                </a:solidFill>
              </a:rPr>
              <a:t>SR TTC Enhancement of 4000 MW after October 2023</a:t>
            </a:r>
            <a:endParaRPr lang="en-IN" sz="1320" b="1" dirty="0">
              <a:solidFill>
                <a:srgbClr val="C00000"/>
              </a:solidFill>
            </a:endParaRPr>
          </a:p>
        </p:txBody>
      </p:sp>
      <p:sp>
        <p:nvSpPr>
          <p:cNvPr id="11" name="Google Shape;208;p33">
            <a:extLst>
              <a:ext uri="{FF2B5EF4-FFF2-40B4-BE49-F238E27FC236}">
                <a16:creationId xmlns:a16="http://schemas.microsoft.com/office/drawing/2014/main" id="{84670F4B-8A30-483B-AF3D-63DB0C014B1B}"/>
              </a:ext>
            </a:extLst>
          </p:cNvPr>
          <p:cNvSpPr txBox="1">
            <a:spLocks/>
          </p:cNvSpPr>
          <p:nvPr/>
        </p:nvSpPr>
        <p:spPr>
          <a:xfrm>
            <a:off x="7132320" y="1155364"/>
            <a:ext cx="4275328" cy="71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920" dirty="0"/>
              <a:t>Southern Regional Drawl for FY 2022-23</a:t>
            </a:r>
          </a:p>
        </p:txBody>
      </p:sp>
      <p:sp>
        <p:nvSpPr>
          <p:cNvPr id="12" name="Google Shape;208;p33">
            <a:extLst>
              <a:ext uri="{FF2B5EF4-FFF2-40B4-BE49-F238E27FC236}">
                <a16:creationId xmlns:a16="http://schemas.microsoft.com/office/drawing/2014/main" id="{FB79D65F-CEEF-445E-B717-0467550E76AA}"/>
              </a:ext>
            </a:extLst>
          </p:cNvPr>
          <p:cNvSpPr txBox="1">
            <a:spLocks/>
          </p:cNvSpPr>
          <p:nvPr/>
        </p:nvSpPr>
        <p:spPr>
          <a:xfrm>
            <a:off x="7125644" y="4257226"/>
            <a:ext cx="4265237" cy="727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109710" tIns="54840" rIns="109710" bIns="5484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920" dirty="0"/>
              <a:t>Present TTC/ATC:17300/16300 MW</a:t>
            </a:r>
          </a:p>
          <a:p>
            <a:pPr algn="l"/>
            <a:r>
              <a:rPr lang="en-US" sz="1920" dirty="0"/>
              <a:t>Maximum Import : 16300 MW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034D2-EEAB-4C51-9E43-FB76465118A2}"/>
              </a:ext>
            </a:extLst>
          </p:cNvPr>
          <p:cNvSpPr txBox="1"/>
          <p:nvPr/>
        </p:nvSpPr>
        <p:spPr>
          <a:xfrm>
            <a:off x="911424" y="5055798"/>
            <a:ext cx="4597384" cy="1292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60" b="1" dirty="0"/>
              <a:t>Planned system:</a:t>
            </a:r>
          </a:p>
          <a:p>
            <a:pPr marL="411480" indent="-411480">
              <a:buFontTx/>
              <a:buAutoNum type="arabicPeriod"/>
            </a:pPr>
            <a:r>
              <a:rPr lang="en-US" sz="1560" dirty="0"/>
              <a:t>Nizamabad ICT3 - </a:t>
            </a:r>
            <a:r>
              <a:rPr lang="en-US" sz="1560" dirty="0">
                <a:solidFill>
                  <a:srgbClr val="00B050"/>
                </a:solidFill>
              </a:rPr>
              <a:t>Oct 2023</a:t>
            </a:r>
            <a:endParaRPr lang="en-US" sz="1560" dirty="0"/>
          </a:p>
          <a:p>
            <a:pPr marL="411480" indent="-411480">
              <a:buAutoNum type="arabicPeriod"/>
            </a:pPr>
            <a:r>
              <a:rPr lang="en-US" sz="1560" dirty="0"/>
              <a:t>765kV </a:t>
            </a:r>
            <a:r>
              <a:rPr lang="en-US" sz="1560" dirty="0" err="1"/>
              <a:t>Warora</a:t>
            </a:r>
            <a:r>
              <a:rPr lang="en-US" sz="1560" dirty="0"/>
              <a:t> – Warangal D/C – </a:t>
            </a:r>
            <a:r>
              <a:rPr lang="en-US" sz="1560" dirty="0">
                <a:solidFill>
                  <a:srgbClr val="00B050"/>
                </a:solidFill>
              </a:rPr>
              <a:t>Sep 2023</a:t>
            </a:r>
          </a:p>
          <a:p>
            <a:pPr marL="411480" indent="-411480">
              <a:buAutoNum type="arabicPeriod"/>
            </a:pPr>
            <a:r>
              <a:rPr lang="en-US" sz="1560" dirty="0"/>
              <a:t>Import: 22150 MW – Commissioning of Nizamabad 3</a:t>
            </a:r>
            <a:r>
              <a:rPr lang="en-US" sz="1560" baseline="30000" dirty="0"/>
              <a:t>rd</a:t>
            </a:r>
            <a:r>
              <a:rPr lang="en-US" sz="1560" dirty="0"/>
              <a:t> ICT &amp; 765kV </a:t>
            </a:r>
            <a:r>
              <a:rPr lang="en-US" sz="1560" dirty="0" err="1"/>
              <a:t>Warora</a:t>
            </a:r>
            <a:r>
              <a:rPr lang="en-US" sz="1560" dirty="0"/>
              <a:t> - Warangal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784A4-849E-4299-9140-DF2AFFD759B4}"/>
              </a:ext>
            </a:extLst>
          </p:cNvPr>
          <p:cNvSpPr txBox="1"/>
          <p:nvPr/>
        </p:nvSpPr>
        <p:spPr>
          <a:xfrm>
            <a:off x="5577542" y="5037839"/>
            <a:ext cx="5880268" cy="1311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1440" b="1" dirty="0">
                <a:latin typeface="Calibri (Body)"/>
              </a:rPr>
              <a:t>Future Anticipated Constraints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1680" dirty="0">
                <a:latin typeface="Calibri (Body)"/>
              </a:rPr>
              <a:t>N-1 violation of 765/400kV  </a:t>
            </a:r>
            <a:r>
              <a:rPr lang="en-IN" sz="1680" dirty="0" err="1">
                <a:latin typeface="Calibri (Body)"/>
              </a:rPr>
              <a:t>Maheswaram</a:t>
            </a:r>
            <a:r>
              <a:rPr lang="en-IN" sz="1680" dirty="0">
                <a:latin typeface="Calibri (Body)"/>
              </a:rPr>
              <a:t> ICTs</a:t>
            </a:r>
          </a:p>
          <a:p>
            <a:pPr lvl="2"/>
            <a:r>
              <a:rPr lang="en-IN" sz="1440" dirty="0">
                <a:latin typeface="Calibri (Body)"/>
              </a:rPr>
              <a:t>3rd ICT is approved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1680" dirty="0">
                <a:latin typeface="Calibri (Body)"/>
              </a:rPr>
              <a:t>N-1 of 765kV </a:t>
            </a:r>
            <a:r>
              <a:rPr lang="en-IN" sz="1680" dirty="0" err="1">
                <a:latin typeface="Calibri (Body)"/>
              </a:rPr>
              <a:t>Angul</a:t>
            </a:r>
            <a:r>
              <a:rPr lang="en-IN" sz="1680" dirty="0">
                <a:latin typeface="Calibri (Body)"/>
              </a:rPr>
              <a:t> – Srikakulam will lead to 30 degrees angle violation</a:t>
            </a:r>
          </a:p>
        </p:txBody>
      </p:sp>
    </p:spTree>
    <p:extLst>
      <p:ext uri="{BB962C8B-B14F-4D97-AF65-F5344CB8AC3E}">
        <p14:creationId xmlns:p14="http://schemas.microsoft.com/office/powerpoint/2010/main" val="398326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D46E-29B1-2760-558B-0D8159C4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Modelling of network elements in Soft ware: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D4F3-5D84-4583-6299-B7171C90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9CFD5-AF77-74FE-D49B-96A9B441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19022"/>
            <a:ext cx="11379846" cy="52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8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1158240" y="157551"/>
            <a:ext cx="9875520" cy="76509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+mn-lt"/>
              </a:rPr>
              <a:t> Inter-Regional Export Capability</a:t>
            </a:r>
            <a:endParaRPr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0AC57-18B9-49D1-B830-2F7279D138B3}"/>
              </a:ext>
            </a:extLst>
          </p:cNvPr>
          <p:cNvSpPr txBox="1"/>
          <p:nvPr/>
        </p:nvSpPr>
        <p:spPr>
          <a:xfrm>
            <a:off x="1158240" y="1095941"/>
            <a:ext cx="9875520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60" dirty="0"/>
              <a:t>Present SR export TTC – 6600 MW (Solar Hours), 5150MW (Non-Solar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60" dirty="0"/>
              <a:t>Limiting constraints:</a:t>
            </a:r>
          </a:p>
          <a:p>
            <a:pPr marL="960120" lvl="1" indent="-411480">
              <a:buAutoNum type="alphaLcParenR"/>
            </a:pPr>
            <a:r>
              <a:rPr lang="en-IN" sz="1560" dirty="0"/>
              <a:t>Angular separation between </a:t>
            </a:r>
            <a:r>
              <a:rPr lang="en-IN" sz="1560" dirty="0" err="1"/>
              <a:t>Kudgi</a:t>
            </a:r>
            <a:r>
              <a:rPr lang="en-IN" sz="1560" dirty="0"/>
              <a:t> &amp; Kolhapur (PG) under N-1 touches 30 </a:t>
            </a:r>
            <a:r>
              <a:rPr lang="en-IN" sz="1560" dirty="0" err="1"/>
              <a:t>deg</a:t>
            </a:r>
            <a:r>
              <a:rPr lang="en-IN" sz="1560" dirty="0"/>
              <a:t> </a:t>
            </a:r>
          </a:p>
          <a:p>
            <a:pPr marL="1508760" lvl="2" indent="-411480">
              <a:buAutoNum type="alphaLcParenR"/>
            </a:pPr>
            <a:r>
              <a:rPr lang="en-IN" sz="1560" dirty="0"/>
              <a:t>Commissioning of 765kV Warora –Warangal &amp; Narendra-Pune D/C</a:t>
            </a:r>
          </a:p>
          <a:p>
            <a:pPr marL="960120" lvl="1" indent="-411480">
              <a:buAutoNum type="alphaLcParenR"/>
            </a:pPr>
            <a:r>
              <a:rPr lang="en-IN" sz="1560" dirty="0"/>
              <a:t>765/400kV ICT constraints at Sec-A and Sec-B of </a:t>
            </a:r>
            <a:r>
              <a:rPr lang="en-IN" sz="1560" dirty="0" err="1"/>
              <a:t>Kotra</a:t>
            </a:r>
            <a:r>
              <a:rPr lang="en-IN" sz="1560" dirty="0"/>
              <a:t> SS</a:t>
            </a:r>
          </a:p>
          <a:p>
            <a:pPr marL="1508760" lvl="2" indent="-411480">
              <a:buAutoNum type="alphaLcParenR"/>
            </a:pPr>
            <a:r>
              <a:rPr lang="en-IN" sz="1560" dirty="0"/>
              <a:t>One ICT in Section-A and Two ICTs in Sec-B are planned</a:t>
            </a:r>
          </a:p>
          <a:p>
            <a:pPr marL="960120" lvl="1" indent="-411480">
              <a:buAutoNum type="alphaLcParenR"/>
            </a:pPr>
            <a:r>
              <a:rPr lang="en-IN" sz="1560" dirty="0"/>
              <a:t>N-1 Contingency of 400 kV Pune – </a:t>
            </a:r>
            <a:r>
              <a:rPr lang="en-IN" sz="1560" dirty="0" err="1"/>
              <a:t>Kalwa</a:t>
            </a:r>
            <a:r>
              <a:rPr lang="en-IN" sz="1560" dirty="0"/>
              <a:t> will overload 400 kV Pune –Khargar</a:t>
            </a:r>
          </a:p>
          <a:p>
            <a:pPr marL="1508760" lvl="2" indent="-411480">
              <a:buAutoNum type="alphaLcParenR"/>
            </a:pPr>
            <a:r>
              <a:rPr lang="en-IN" sz="1560" dirty="0"/>
              <a:t>Commissioning of 400kV </a:t>
            </a:r>
            <a:r>
              <a:rPr lang="en-IN" sz="1560" dirty="0" err="1"/>
              <a:t>Vikroli</a:t>
            </a:r>
            <a:r>
              <a:rPr lang="en-IN" sz="1560" dirty="0"/>
              <a:t> and Navi Mumbai station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560" dirty="0"/>
              <a:t>Using existing transmission system for improving SR export capability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Gazuwaka maximum export is 700 MW due to Gazuwaka east bus low voltage issues. </a:t>
            </a:r>
          </a:p>
          <a:p>
            <a:pPr marL="1440180" lvl="2" indent="-342900">
              <a:buFont typeface="Arial" panose="020B0604020202020204" pitchFamily="34" charset="0"/>
              <a:buChar char="•"/>
            </a:pPr>
            <a:r>
              <a:rPr lang="en-IN" sz="1560" dirty="0"/>
              <a:t>Additional Connectivity for 400kV </a:t>
            </a:r>
            <a:r>
              <a:rPr lang="en-IN" sz="1560" dirty="0" err="1"/>
              <a:t>Jeypore</a:t>
            </a:r>
            <a:r>
              <a:rPr lang="en-IN" sz="1560" dirty="0"/>
              <a:t> S/S</a:t>
            </a:r>
          </a:p>
          <a:p>
            <a:pPr marL="1988820" lvl="3" indent="-342900">
              <a:buFont typeface="Arial" panose="020B0604020202020204" pitchFamily="34" charset="0"/>
              <a:buChar char="•"/>
            </a:pPr>
            <a:r>
              <a:rPr lang="en-IN" sz="1560" dirty="0" err="1"/>
              <a:t>Jeypore</a:t>
            </a:r>
            <a:r>
              <a:rPr lang="en-IN" sz="1560" dirty="0"/>
              <a:t> (POWERGRID) – </a:t>
            </a:r>
            <a:r>
              <a:rPr lang="en-IN" sz="1560" dirty="0" err="1"/>
              <a:t>Jagdalpur</a:t>
            </a:r>
            <a:r>
              <a:rPr lang="en-IN" sz="1560" dirty="0"/>
              <a:t> (CSPTCL) 400kV D/c line (conductor with minimum capacity of 2100MVA/circuit at nominal voltage)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HVDC Talcher-Kolar flow is limited to 1150 MW import even during SR export requirement due to 400kV Talcher-</a:t>
            </a:r>
            <a:r>
              <a:rPr lang="en-IN" sz="1560" dirty="0" err="1"/>
              <a:t>Meramundali</a:t>
            </a:r>
            <a:r>
              <a:rPr lang="en-IN" sz="1560" dirty="0"/>
              <a:t> over loading.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HVDC </a:t>
            </a:r>
            <a:r>
              <a:rPr lang="en-IN" sz="1560" dirty="0" err="1"/>
              <a:t>Raigarh</a:t>
            </a:r>
            <a:r>
              <a:rPr lang="en-IN" sz="1560" dirty="0"/>
              <a:t> - </a:t>
            </a:r>
            <a:r>
              <a:rPr lang="en-IN" sz="1560" dirty="0" err="1"/>
              <a:t>Pugalur</a:t>
            </a:r>
            <a:r>
              <a:rPr lang="en-IN" sz="1560" dirty="0"/>
              <a:t> maximum designed export capability is limited to 3000 MW.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560" dirty="0"/>
              <a:t>Planned transmission system for improving SR export: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400kV Kolhapur(MH)-Kolhapur (PG) -2 : </a:t>
            </a:r>
            <a:r>
              <a:rPr lang="en-IN" sz="1560" dirty="0">
                <a:solidFill>
                  <a:srgbClr val="00B050"/>
                </a:solidFill>
              </a:rPr>
              <a:t>Reconductored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765kV Warora-Warangal D/C – Sep 2023   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765kV Narendra-Pune D/C – June 2024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IN" sz="1560" dirty="0"/>
              <a:t>765kV Raichur-</a:t>
            </a:r>
            <a:r>
              <a:rPr lang="en-IN" sz="1560" dirty="0" err="1"/>
              <a:t>Koppal</a:t>
            </a:r>
            <a:r>
              <a:rPr lang="en-IN" sz="1560" dirty="0"/>
              <a:t> D/C – Sep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560" dirty="0"/>
              <a:t>Expected SR-WR TTC for April 2025: 11000MW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8C82A5-3BE9-4A04-A2D3-1DC68BB963D4}"/>
              </a:ext>
            </a:extLst>
          </p:cNvPr>
          <p:cNvSpPr/>
          <p:nvPr/>
        </p:nvSpPr>
        <p:spPr>
          <a:xfrm>
            <a:off x="1158240" y="1419979"/>
            <a:ext cx="9782904" cy="162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1DBEC-42C6-4143-B483-5FF90FD76A68}"/>
              </a:ext>
            </a:extLst>
          </p:cNvPr>
          <p:cNvSpPr/>
          <p:nvPr/>
        </p:nvSpPr>
        <p:spPr>
          <a:xfrm>
            <a:off x="1158240" y="3039979"/>
            <a:ext cx="9782904" cy="1936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FCD87-911F-4FBD-8780-D36A33FDE3B3}"/>
              </a:ext>
            </a:extLst>
          </p:cNvPr>
          <p:cNvSpPr/>
          <p:nvPr/>
        </p:nvSpPr>
        <p:spPr>
          <a:xfrm>
            <a:off x="1158240" y="4976196"/>
            <a:ext cx="9782904" cy="146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6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013EB6-ED73-4472-93C6-2CC77609EF3D}"/>
              </a:ext>
            </a:extLst>
          </p:cNvPr>
          <p:cNvSpPr/>
          <p:nvPr/>
        </p:nvSpPr>
        <p:spPr>
          <a:xfrm>
            <a:off x="6697723" y="4976197"/>
            <a:ext cx="4243421" cy="1468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20" b="1" u="sng" dirty="0"/>
              <a:t>SR Export LTA/GNAs: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" dirty="0"/>
              <a:t>Under operation: 2350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" dirty="0"/>
              <a:t>LTA/GNA with reconductoring:2300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" dirty="0"/>
              <a:t>LTA/GNA with Narendra-Pune D/C:3315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" dirty="0">
                <a:solidFill>
                  <a:srgbClr val="FFC000"/>
                </a:solidFill>
              </a:rPr>
              <a:t>Total 7965 MW.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40" dirty="0">
                <a:solidFill>
                  <a:srgbClr val="FFC000"/>
                </a:solidFill>
              </a:rPr>
              <a:t>Further GNA is approved with this line.</a:t>
            </a:r>
            <a:endParaRPr lang="en-IN" sz="144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13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D548-ED6D-4943-9FAD-9FEDB2E8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50" y="252344"/>
            <a:ext cx="9875520" cy="7776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S1</a:t>
            </a:r>
            <a:r>
              <a:rPr lang="en-US" sz="3600" b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(S2&amp;S3) and S3 Import TTC constraints</a:t>
            </a:r>
            <a:endParaRPr lang="en-IN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9E9F-1FD1-4B61-BF51-47EDB9C6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43" y="1355170"/>
            <a:ext cx="5011757" cy="48574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1800" dirty="0"/>
              <a:t>Present S1</a:t>
            </a:r>
            <a:r>
              <a:rPr lang="en-US" sz="1800" dirty="0">
                <a:sym typeface="Wingdings" panose="05000000000000000000" pitchFamily="2" charset="2"/>
              </a:rPr>
              <a:t>(S2&amp;S3) import TTC: 8500 - 9500MW </a:t>
            </a:r>
          </a:p>
          <a:p>
            <a:r>
              <a:rPr lang="en-US" sz="2160" dirty="0">
                <a:sym typeface="Wingdings" panose="05000000000000000000" pitchFamily="2" charset="2"/>
              </a:rPr>
              <a:t>Limiting constraints: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400/230kV Trichy (</a:t>
            </a:r>
            <a:r>
              <a:rPr lang="en-US" sz="1680" dirty="0" err="1">
                <a:sym typeface="Wingdings" panose="05000000000000000000" pitchFamily="2" charset="2"/>
              </a:rPr>
              <a:t>Allundur</a:t>
            </a:r>
            <a:r>
              <a:rPr lang="en-US" sz="1680" dirty="0">
                <a:sym typeface="Wingdings" panose="05000000000000000000" pitchFamily="2" charset="2"/>
              </a:rPr>
              <a:t>) ICTs (2x315 MVA +1X500 MVA)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400/230kV Thiruvallam ICTs (2x315 MVA)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400/230kV Neyveli stage2 ICTs (2x250 MVA)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400/230kV NNTPS ICTs (2x500 MVA)</a:t>
            </a:r>
          </a:p>
          <a:p>
            <a:pPr algn="just"/>
            <a:endParaRPr lang="en-US" sz="216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2160" dirty="0">
                <a:solidFill>
                  <a:srgbClr val="00B050"/>
                </a:solidFill>
                <a:sym typeface="Wingdings" panose="05000000000000000000" pitchFamily="2" charset="2"/>
              </a:rPr>
              <a:t>Planned system for relieving constraints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400/230kV </a:t>
            </a:r>
            <a:r>
              <a:rPr lang="en-US" sz="1680" dirty="0" err="1">
                <a:sym typeface="Wingdings" panose="05000000000000000000" pitchFamily="2" charset="2"/>
              </a:rPr>
              <a:t>Vellalavididi</a:t>
            </a:r>
            <a:r>
              <a:rPr lang="en-US" sz="1680" dirty="0">
                <a:sym typeface="Wingdings" panose="05000000000000000000" pitchFamily="2" charset="2"/>
              </a:rPr>
              <a:t> SS (Sep 2023)and replacement 315 MVA ICT-1 with 500 MVA ICT at Trichy SS (Dec 2023).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3</a:t>
            </a:r>
            <a:r>
              <a:rPr lang="en-US" sz="1680" baseline="30000" dirty="0">
                <a:sym typeface="Wingdings" panose="05000000000000000000" pitchFamily="2" charset="2"/>
              </a:rPr>
              <a:t>rd</a:t>
            </a:r>
            <a:r>
              <a:rPr lang="en-US" sz="1680" dirty="0">
                <a:sym typeface="Wingdings" panose="05000000000000000000" pitchFamily="2" charset="2"/>
              </a:rPr>
              <a:t> ICT (500 MVA) is planned at Thiruvallam (Feb 2024)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400/230kV </a:t>
            </a:r>
            <a:r>
              <a:rPr lang="en-US" sz="1680" dirty="0" err="1">
                <a:sym typeface="Wingdings" panose="05000000000000000000" pitchFamily="2" charset="2"/>
              </a:rPr>
              <a:t>Cuddalore</a:t>
            </a:r>
            <a:r>
              <a:rPr lang="en-US" sz="1680" dirty="0">
                <a:sym typeface="Wingdings" panose="05000000000000000000" pitchFamily="2" charset="2"/>
              </a:rPr>
              <a:t>, </a:t>
            </a:r>
            <a:r>
              <a:rPr lang="en-US" sz="1680" dirty="0" err="1">
                <a:sym typeface="Wingdings" panose="05000000000000000000" pitchFamily="2" charset="2"/>
              </a:rPr>
              <a:t>Ariyalur</a:t>
            </a:r>
            <a:r>
              <a:rPr lang="en-US" sz="1680" dirty="0">
                <a:sym typeface="Wingdings" panose="05000000000000000000" pitchFamily="2" charset="2"/>
              </a:rPr>
              <a:t> substations are planned to relieve NLC and NNTPS ICTs. –Administrative approval stage.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E8F629-F074-47F6-947A-C8025E59D25C}"/>
              </a:ext>
            </a:extLst>
          </p:cNvPr>
          <p:cNvSpPr txBox="1">
            <a:spLocks/>
          </p:cNvSpPr>
          <p:nvPr/>
        </p:nvSpPr>
        <p:spPr>
          <a:xfrm>
            <a:off x="6182410" y="1359409"/>
            <a:ext cx="5011757" cy="4857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9728" tIns="54864" rIns="109728" bIns="5486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Present </a:t>
            </a:r>
            <a:r>
              <a:rPr lang="en-US" sz="1800" dirty="0">
                <a:sym typeface="Wingdings" panose="05000000000000000000" pitchFamily="2" charset="2"/>
              </a:rPr>
              <a:t>S3 import TTC: 4100 MW </a:t>
            </a:r>
          </a:p>
          <a:p>
            <a:r>
              <a:rPr lang="en-US" sz="2040" dirty="0">
                <a:sym typeface="Wingdings" panose="05000000000000000000" pitchFamily="2" charset="2"/>
              </a:rPr>
              <a:t>Limiting constraints: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400/220kV Kozhikode ICTs (2x315 MVA +1X500 MVA)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400/220kV Palakkad ICTs (2x315 MVA)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400/220kV Trichur HVDC ICTs (2x315 MVA)</a:t>
            </a:r>
          </a:p>
          <a:p>
            <a:pPr algn="just"/>
            <a:endParaRPr lang="en-US" sz="204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2040" dirty="0">
                <a:solidFill>
                  <a:srgbClr val="00B050"/>
                </a:solidFill>
                <a:sym typeface="Wingdings" panose="05000000000000000000" pitchFamily="2" charset="2"/>
              </a:rPr>
              <a:t>Planned system for relieving constraints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3</a:t>
            </a:r>
            <a:r>
              <a:rPr lang="en-US" sz="1680" baseline="30000" dirty="0">
                <a:sym typeface="Wingdings" panose="05000000000000000000" pitchFamily="2" charset="2"/>
              </a:rPr>
              <a:t>rd</a:t>
            </a:r>
            <a:r>
              <a:rPr lang="en-US" sz="1680" dirty="0">
                <a:sym typeface="Wingdings" panose="05000000000000000000" pitchFamily="2" charset="2"/>
              </a:rPr>
              <a:t> ICT (500 MVA) is planned at Palakkad (Oct 2023)</a:t>
            </a:r>
          </a:p>
          <a:p>
            <a:pPr lvl="1" algn="just"/>
            <a:r>
              <a:rPr lang="en-US" sz="1680" dirty="0">
                <a:sym typeface="Wingdings" panose="05000000000000000000" pitchFamily="2" charset="2"/>
              </a:rPr>
              <a:t>Planned 400kV North Kerala network relieves Kozhikode ICT loading</a:t>
            </a:r>
          </a:p>
          <a:p>
            <a:pPr marL="1234440" lvl="2" indent="-205740" algn="just"/>
            <a:r>
              <a:rPr lang="en-US" sz="1440" dirty="0">
                <a:sym typeface="Wingdings" panose="05000000000000000000" pitchFamily="2" charset="2"/>
              </a:rPr>
              <a:t>400kV UPCL-</a:t>
            </a:r>
            <a:r>
              <a:rPr lang="en-US" sz="1440" dirty="0" err="1">
                <a:sym typeface="Wingdings" panose="05000000000000000000" pitchFamily="2" charset="2"/>
              </a:rPr>
              <a:t>Kasargode</a:t>
            </a:r>
            <a:r>
              <a:rPr lang="en-US" sz="1440" dirty="0">
                <a:sym typeface="Wingdings" panose="05000000000000000000" pitchFamily="2" charset="2"/>
              </a:rPr>
              <a:t> D/C</a:t>
            </a:r>
          </a:p>
          <a:p>
            <a:pPr marL="1234440" lvl="2" indent="-205740" algn="just"/>
            <a:r>
              <a:rPr lang="en-US" sz="1440" dirty="0">
                <a:sym typeface="Wingdings" panose="05000000000000000000" pitchFamily="2" charset="2"/>
              </a:rPr>
              <a:t>400kV Mysore-Kozhikode D/C LILO at 400/220kV Wayanad SS</a:t>
            </a:r>
          </a:p>
          <a:p>
            <a:pPr marL="1234440" lvl="2" indent="-205740" algn="just"/>
            <a:r>
              <a:rPr lang="en-US" sz="1440" dirty="0">
                <a:sym typeface="Wingdings" panose="05000000000000000000" pitchFamily="2" charset="2"/>
              </a:rPr>
              <a:t>400kV </a:t>
            </a:r>
            <a:r>
              <a:rPr lang="en-US" sz="1440" dirty="0" err="1">
                <a:sym typeface="Wingdings" panose="05000000000000000000" pitchFamily="2" charset="2"/>
              </a:rPr>
              <a:t>Kasargode</a:t>
            </a:r>
            <a:r>
              <a:rPr lang="en-US" sz="1440" dirty="0">
                <a:sym typeface="Wingdings" panose="05000000000000000000" pitchFamily="2" charset="2"/>
              </a:rPr>
              <a:t>-Wayanad SS D/C</a:t>
            </a:r>
          </a:p>
        </p:txBody>
      </p:sp>
    </p:spTree>
    <p:extLst>
      <p:ext uri="{BB962C8B-B14F-4D97-AF65-F5344CB8AC3E}">
        <p14:creationId xmlns:p14="http://schemas.microsoft.com/office/powerpoint/2010/main" val="2348846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9937104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FAULT MVA at a Substation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1424" y="1196752"/>
                <a:ext cx="11377264" cy="583264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>
                    <a:latin typeface="Cmss10"/>
                  </a:rPr>
                  <a:t>Fault MVA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𝑩𝒂𝒔𝒆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𝑴𝑽𝑨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𝑻𝒉𝒆𝒗𝒆𝒏𝒊𝒏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𝑰𝒎𝒑𝒆𝒅𝒂𝒏𝒄𝒆</m:t>
                        </m:r>
                      </m:den>
                    </m:f>
                  </m:oMath>
                </a14:m>
                <a:endParaRPr lang="en-US" dirty="0">
                  <a:latin typeface="Cmss10"/>
                </a:endParaRPr>
              </a:p>
              <a:p>
                <a:pPr algn="just"/>
                <a:r>
                  <a:rPr lang="en-US" dirty="0">
                    <a:latin typeface="Cmss10"/>
                  </a:rPr>
                  <a:t>Where do we use Fault MVA in real system</a:t>
                </a:r>
              </a:p>
              <a:p>
                <a:pPr lvl="1" algn="just"/>
                <a:r>
                  <a:rPr lang="en-US" b="0" i="1" dirty="0">
                    <a:latin typeface="Cmss10"/>
                  </a:rPr>
                  <a:t>Change in voltage </a:t>
                </a:r>
                <a:r>
                  <a:rPr lang="en-US" i="1" dirty="0">
                    <a:latin typeface="Cmss10"/>
                  </a:rPr>
                  <a:t>due to B/R  S</a:t>
                </a:r>
                <a:r>
                  <a:rPr lang="en-US" b="0" i="1" dirty="0">
                    <a:latin typeface="Cmss10"/>
                  </a:rPr>
                  <a:t>witching 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𝑪𝒉𝒂𝒏𝒈𝒆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𝑽𝒐𝒍𝒕𝒂𝒈𝒆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𝑽𝒐𝒍𝒕𝒂𝒈𝒆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𝒌𝑽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𝑪𝒉𝒂𝒏𝒈𝒆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𝑴𝑽𝑨𝑹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𝑭𝒂𝒖𝒍𝒕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𝑴𝑽𝑨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𝑩𝒖𝒔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N" sz="1800" dirty="0">
                  <a:latin typeface="Cmss10"/>
                </a:endParaRPr>
              </a:p>
              <a:p>
                <a:pPr marL="332105" marR="77470" indent="-320040" algn="just">
                  <a:spcBef>
                    <a:spcPts val="710"/>
                  </a:spcBef>
                  <a:buClr>
                    <a:srgbClr val="DA1F28"/>
                  </a:buClr>
                  <a:buSzPct val="60416"/>
                  <a:buFont typeface="Wingdings"/>
                  <a:buChar char=""/>
                  <a:tabLst>
                    <a:tab pos="332105" algn="l"/>
                    <a:tab pos="332740" algn="l"/>
                  </a:tabLst>
                </a:pPr>
                <a:r>
                  <a:rPr lang="en-US" sz="2800" spc="-15" dirty="0">
                    <a:latin typeface="Calibri"/>
                    <a:cs typeface="Calibri"/>
                  </a:rPr>
                  <a:t>For </a:t>
                </a:r>
                <a:r>
                  <a:rPr lang="en-US" sz="2800" dirty="0">
                    <a:latin typeface="Calibri"/>
                    <a:cs typeface="Calibri"/>
                  </a:rPr>
                  <a:t>selecting </a:t>
                </a:r>
                <a:r>
                  <a:rPr lang="en-US" sz="2800" spc="-5" dirty="0">
                    <a:latin typeface="Calibri"/>
                    <a:cs typeface="Calibri"/>
                  </a:rPr>
                  <a:t>Circuit </a:t>
                </a:r>
                <a:r>
                  <a:rPr lang="en-US" sz="2800" spc="-15" dirty="0">
                    <a:latin typeface="Calibri"/>
                    <a:cs typeface="Calibri"/>
                  </a:rPr>
                  <a:t>Breaker </a:t>
                </a:r>
                <a:r>
                  <a:rPr lang="en-US" sz="2800" dirty="0">
                    <a:latin typeface="Calibri"/>
                    <a:cs typeface="Calibri"/>
                  </a:rPr>
                  <a:t>and </a:t>
                </a:r>
                <a:r>
                  <a:rPr lang="en-US" sz="2800" spc="-5" dirty="0">
                    <a:latin typeface="Calibri"/>
                    <a:cs typeface="Calibri"/>
                  </a:rPr>
                  <a:t>other </a:t>
                </a:r>
                <a:r>
                  <a:rPr lang="en-US" sz="2800" spc="-10" dirty="0">
                    <a:latin typeface="Calibri"/>
                    <a:cs typeface="Calibri"/>
                  </a:rPr>
                  <a:t>switch gear </a:t>
                </a:r>
                <a:r>
                  <a:rPr lang="en-US" sz="2800" spc="-5" dirty="0">
                    <a:latin typeface="Calibri"/>
                    <a:cs typeface="Calibri"/>
                  </a:rPr>
                  <a:t>of </a:t>
                </a:r>
                <a:r>
                  <a:rPr lang="en-US" sz="2800" spc="-10" dirty="0">
                    <a:latin typeface="Calibri"/>
                    <a:cs typeface="Calibri"/>
                  </a:rPr>
                  <a:t>sufficient </a:t>
                </a:r>
                <a:r>
                  <a:rPr lang="en-US" sz="2800" spc="-530" dirty="0">
                    <a:latin typeface="Calibri"/>
                    <a:cs typeface="Calibri"/>
                  </a:rPr>
                  <a:t> </a:t>
                </a:r>
                <a:r>
                  <a:rPr lang="en-US" sz="2800" spc="-5" dirty="0">
                    <a:latin typeface="Calibri"/>
                    <a:cs typeface="Calibri"/>
                  </a:rPr>
                  <a:t>Short</a:t>
                </a:r>
                <a:r>
                  <a:rPr lang="en-US" sz="2800" spc="-20" dirty="0">
                    <a:latin typeface="Calibri"/>
                    <a:cs typeface="Calibri"/>
                  </a:rPr>
                  <a:t> </a:t>
                </a:r>
                <a:r>
                  <a:rPr lang="en-US" sz="2800" spc="-5" dirty="0">
                    <a:latin typeface="Calibri"/>
                    <a:cs typeface="Calibri"/>
                  </a:rPr>
                  <a:t>Circuit</a:t>
                </a:r>
                <a:r>
                  <a:rPr lang="en-US" sz="2800" spc="-30" dirty="0">
                    <a:latin typeface="Calibri"/>
                    <a:cs typeface="Calibri"/>
                  </a:rPr>
                  <a:t> </a:t>
                </a:r>
                <a:r>
                  <a:rPr lang="en-US" sz="2800" spc="-5" dirty="0">
                    <a:latin typeface="Calibri"/>
                    <a:cs typeface="Calibri"/>
                  </a:rPr>
                  <a:t>making</a:t>
                </a:r>
                <a:r>
                  <a:rPr lang="en-US" sz="2800" spc="-20" dirty="0">
                    <a:latin typeface="Calibri"/>
                    <a:cs typeface="Calibri"/>
                  </a:rPr>
                  <a:t> </a:t>
                </a:r>
                <a:r>
                  <a:rPr lang="en-US" sz="2800" spc="-5" dirty="0">
                    <a:latin typeface="Calibri"/>
                    <a:cs typeface="Calibri"/>
                  </a:rPr>
                  <a:t>and breaking</a:t>
                </a:r>
                <a:r>
                  <a:rPr lang="en-US" sz="2800" spc="-20" dirty="0">
                    <a:latin typeface="Calibri"/>
                    <a:cs typeface="Calibri"/>
                  </a:rPr>
                  <a:t> </a:t>
                </a:r>
                <a:r>
                  <a:rPr lang="en-US" sz="2800" spc="-5" dirty="0">
                    <a:latin typeface="Calibri"/>
                    <a:cs typeface="Calibri"/>
                  </a:rPr>
                  <a:t>capacity</a:t>
                </a:r>
                <a:endParaRPr lang="en-US" sz="2800" dirty="0">
                  <a:latin typeface="Calibri"/>
                  <a:cs typeface="Calibri"/>
                </a:endParaRPr>
              </a:p>
              <a:p>
                <a:pPr marL="332105" marR="5080" indent="-320040" algn="just">
                  <a:spcBef>
                    <a:spcPts val="695"/>
                  </a:spcBef>
                  <a:buClr>
                    <a:srgbClr val="DA1F28"/>
                  </a:buClr>
                  <a:buSzPct val="60416"/>
                  <a:buFont typeface="Wingdings"/>
                  <a:buChar char=""/>
                  <a:tabLst>
                    <a:tab pos="332105" algn="l"/>
                    <a:tab pos="332740" algn="l"/>
                  </a:tabLst>
                </a:pPr>
                <a:r>
                  <a:rPr lang="en-US" sz="2800" spc="-15" dirty="0">
                    <a:latin typeface="Calibri"/>
                    <a:cs typeface="Calibri"/>
                  </a:rPr>
                  <a:t>For </a:t>
                </a:r>
                <a:r>
                  <a:rPr lang="en-US" sz="2800" spc="-5" dirty="0">
                    <a:latin typeface="Calibri"/>
                    <a:cs typeface="Calibri"/>
                  </a:rPr>
                  <a:t>designing Bus bar and </a:t>
                </a:r>
                <a:r>
                  <a:rPr lang="en-US" sz="2800" dirty="0">
                    <a:latin typeface="Calibri"/>
                    <a:cs typeface="Calibri"/>
                  </a:rPr>
                  <a:t>its </a:t>
                </a:r>
                <a:r>
                  <a:rPr lang="en-US" sz="2800" spc="-5" dirty="0">
                    <a:latin typeface="Calibri"/>
                    <a:cs typeface="Calibri"/>
                  </a:rPr>
                  <a:t>supporting </a:t>
                </a:r>
                <a:r>
                  <a:rPr lang="en-US" sz="2800" spc="-10" dirty="0">
                    <a:latin typeface="Calibri"/>
                    <a:cs typeface="Calibri"/>
                  </a:rPr>
                  <a:t>structure, </a:t>
                </a:r>
                <a:r>
                  <a:rPr lang="en-US" sz="2800" spc="-5" dirty="0">
                    <a:latin typeface="Calibri"/>
                    <a:cs typeface="Calibri"/>
                  </a:rPr>
                  <a:t>cable and 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spc="-5" dirty="0">
                    <a:latin typeface="Calibri"/>
                    <a:cs typeface="Calibri"/>
                  </a:rPr>
                  <a:t>other </a:t>
                </a:r>
                <a:r>
                  <a:rPr lang="en-US" sz="2800" spc="-10" dirty="0">
                    <a:latin typeface="Calibri"/>
                    <a:cs typeface="Calibri"/>
                  </a:rPr>
                  <a:t>switchgear </a:t>
                </a:r>
                <a:r>
                  <a:rPr lang="en-US" sz="2800" spc="-15" dirty="0">
                    <a:latin typeface="Calibri"/>
                    <a:cs typeface="Calibri"/>
                  </a:rPr>
                  <a:t>to </a:t>
                </a:r>
                <a:r>
                  <a:rPr lang="en-US" sz="2800" spc="-10" dirty="0">
                    <a:latin typeface="Calibri"/>
                    <a:cs typeface="Calibri"/>
                  </a:rPr>
                  <a:t>withstand </a:t>
                </a:r>
                <a:r>
                  <a:rPr lang="en-US" sz="2800" dirty="0">
                    <a:latin typeface="Calibri"/>
                    <a:cs typeface="Calibri"/>
                  </a:rPr>
                  <a:t>thermal </a:t>
                </a:r>
                <a:r>
                  <a:rPr lang="en-US" sz="2800" spc="-5" dirty="0">
                    <a:latin typeface="Calibri"/>
                    <a:cs typeface="Calibri"/>
                  </a:rPr>
                  <a:t>and mechanical </a:t>
                </a:r>
                <a:r>
                  <a:rPr lang="en-US" sz="2800" spc="-10" dirty="0">
                    <a:latin typeface="Calibri"/>
                    <a:cs typeface="Calibri"/>
                  </a:rPr>
                  <a:t>stresses </a:t>
                </a:r>
                <a:r>
                  <a:rPr lang="en-US" sz="2800" spc="-53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latin typeface="Calibri"/>
                    <a:cs typeface="Calibri"/>
                  </a:rPr>
                  <a:t>in</a:t>
                </a:r>
                <a:r>
                  <a:rPr lang="en-US" sz="2800" spc="-10" dirty="0">
                    <a:latin typeface="Calibri"/>
                    <a:cs typeface="Calibri"/>
                  </a:rPr>
                  <a:t> case </a:t>
                </a:r>
                <a:r>
                  <a:rPr lang="en-US" sz="2800" spc="-5" dirty="0">
                    <a:latin typeface="Calibri"/>
                    <a:cs typeface="Calibri"/>
                  </a:rPr>
                  <a:t>of</a:t>
                </a:r>
                <a:r>
                  <a:rPr lang="en-US" sz="2800" spc="5" dirty="0">
                    <a:latin typeface="Calibri"/>
                    <a:cs typeface="Calibri"/>
                  </a:rPr>
                  <a:t> </a:t>
                </a:r>
                <a:r>
                  <a:rPr lang="en-US" sz="2800" spc="-10" dirty="0">
                    <a:latin typeface="Calibri"/>
                    <a:cs typeface="Calibri"/>
                  </a:rPr>
                  <a:t>fault</a:t>
                </a:r>
              </a:p>
              <a:p>
                <a:pPr marL="332740" lvl="1" indent="-320040" algn="just">
                  <a:spcBef>
                    <a:spcPts val="805"/>
                  </a:spcBef>
                  <a:buClr>
                    <a:srgbClr val="DA1F28"/>
                  </a:buClr>
                  <a:buSzPct val="60416"/>
                  <a:buFont typeface="Wingdings"/>
                  <a:buChar char=""/>
                  <a:tabLst>
                    <a:tab pos="332105" algn="l"/>
                    <a:tab pos="332740" algn="l"/>
                  </a:tabLst>
                </a:pPr>
                <a:r>
                  <a:rPr lang="en-US" spc="-15" dirty="0">
                    <a:latin typeface="Calibri"/>
                    <a:cs typeface="Calibri"/>
                  </a:rPr>
                  <a:t>For tuning the power plant controller settings</a:t>
                </a:r>
              </a:p>
              <a:p>
                <a:pPr marL="332740" lvl="1" indent="-320040" algn="just">
                  <a:spcBef>
                    <a:spcPts val="805"/>
                  </a:spcBef>
                  <a:buClr>
                    <a:srgbClr val="DA1F28"/>
                  </a:buClr>
                  <a:buSzPct val="60416"/>
                  <a:buFont typeface="Wingdings"/>
                  <a:buChar char=""/>
                  <a:tabLst>
                    <a:tab pos="332105" algn="l"/>
                    <a:tab pos="332740" algn="l"/>
                  </a:tabLst>
                </a:pPr>
                <a:r>
                  <a:rPr lang="en-US" spc="-15" dirty="0">
                    <a:latin typeface="Calibri"/>
                    <a:cs typeface="Calibri"/>
                  </a:rPr>
                  <a:t>For relay settings calculation</a:t>
                </a:r>
              </a:p>
              <a:p>
                <a:pPr marL="332105" marR="5080" indent="-320040">
                  <a:spcBef>
                    <a:spcPts val="695"/>
                  </a:spcBef>
                  <a:buClr>
                    <a:srgbClr val="DA1F28"/>
                  </a:buClr>
                  <a:buSzPct val="60416"/>
                  <a:buFont typeface="Wingdings"/>
                  <a:buChar char=""/>
                  <a:tabLst>
                    <a:tab pos="332105" algn="l"/>
                    <a:tab pos="332740" algn="l"/>
                  </a:tabLst>
                </a:pPr>
                <a:endParaRPr lang="en-US" sz="2800" dirty="0">
                  <a:latin typeface="Calibri"/>
                  <a:cs typeface="Calibri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Cmss1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24" y="1196752"/>
                <a:ext cx="11377264" cy="5832647"/>
              </a:xfrm>
              <a:blipFill>
                <a:blip r:embed="rId2"/>
                <a:stretch>
                  <a:fillRect l="-1233" r="-1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552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440" y="260648"/>
            <a:ext cx="792088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Fault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Levels at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Substations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3433" y="1268761"/>
            <a:ext cx="10873208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spcBef>
                <a:spcPts val="1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10" dirty="0">
                <a:latin typeface="Calibri"/>
                <a:cs typeface="Calibri"/>
              </a:rPr>
              <a:t>Fault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substation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besides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giving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idea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maximum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breaking </a:t>
            </a:r>
            <a:r>
              <a:rPr sz="2400" spc="-43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possible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substation,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also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idea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 </a:t>
            </a:r>
            <a:r>
              <a:rPr sz="2400" spc="-5" dirty="0">
                <a:latin typeface="Calibri"/>
                <a:cs typeface="Calibri"/>
              </a:rPr>
              <a:t>sensitivity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bus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voltage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reactive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 </a:t>
            </a:r>
            <a:r>
              <a:rPr sz="2400" spc="-5" dirty="0">
                <a:latin typeface="Calibri"/>
                <a:cs typeface="Calibri"/>
              </a:rPr>
              <a:t>injection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drawl. </a:t>
            </a:r>
            <a:endParaRPr lang="en-IN" sz="2400" spc="-10" dirty="0">
              <a:latin typeface="Calibri"/>
              <a:cs typeface="Calibri"/>
            </a:endParaRPr>
          </a:p>
          <a:p>
            <a:pPr marL="332740" marR="5080" indent="-320040" algn="just">
              <a:spcBef>
                <a:spcPts val="1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approximate </a:t>
            </a:r>
            <a:r>
              <a:rPr sz="2400" spc="-10" dirty="0">
                <a:latin typeface="Calibri"/>
                <a:cs typeface="Calibri"/>
              </a:rPr>
              <a:t> relationship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spc="-10" dirty="0">
                <a:latin typeface="Calibri"/>
                <a:cs typeface="Calibri"/>
              </a:rPr>
              <a:t>voltage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reactive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43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short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circuit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strength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bus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3472" y="4725144"/>
            <a:ext cx="5619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spcBef>
                <a:spcPts val="100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5" dirty="0">
                <a:latin typeface="Calibri"/>
                <a:cs typeface="Calibri"/>
              </a:rPr>
              <a:t>Where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(kV),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(MVAR),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Fault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(MVA)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656" y="3335960"/>
            <a:ext cx="4448717" cy="11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04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5D89-F995-B8A3-3AE5-7177B6AF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46" y="160336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Short circuit current/MVA calculation in software: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0518-B794-4DEC-55D5-9481B428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67A26-A5A1-7CC0-4A7B-47994409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45" y="1581347"/>
            <a:ext cx="5205752" cy="3773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C7031-36FF-E0A1-286F-A50BAAE6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6179"/>
            <a:ext cx="5982007" cy="5661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046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D6E-0DD9-598B-BBB5-26B6D3DF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4000" dirty="0">
                <a:solidFill>
                  <a:srgbClr val="FF0000"/>
                </a:solidFill>
              </a:rPr>
              <a:t>SC Studies out put (LLL):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73A2-3735-05FA-3029-63DA9165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93345"/>
            <a:ext cx="10972800" cy="1832819"/>
          </a:xfrm>
        </p:spPr>
        <p:txBody>
          <a:bodyPr/>
          <a:lstStyle/>
          <a:p>
            <a:pPr algn="just"/>
            <a:r>
              <a:rPr lang="en-IN" dirty="0"/>
              <a:t>For calculation fault current for L-G fault zero sequence impedance data is to be entered for all equipment and generators.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64A1B-3CF8-11B8-3F5D-C32BE91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17" y="1604656"/>
            <a:ext cx="10711506" cy="26886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32756C-D88F-E554-E698-41108A8B9100}"/>
              </a:ext>
            </a:extLst>
          </p:cNvPr>
          <p:cNvSpPr/>
          <p:nvPr/>
        </p:nvSpPr>
        <p:spPr>
          <a:xfrm>
            <a:off x="3935760" y="3645024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262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8308-F884-FE48-F4F4-A75E7E65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679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Fault contribution from various connected substations: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E0A9A-D48D-B1DA-EC97-6823F7BE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ADC5E-5DC5-7B48-45A8-728A6FE4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049582"/>
            <a:ext cx="11377264" cy="2533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84AD8-EA3F-370D-BFC8-E51DE6508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72" y="1417638"/>
            <a:ext cx="10808255" cy="52517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E73AE-E192-C280-A6F1-223356C0E2CD}"/>
              </a:ext>
            </a:extLst>
          </p:cNvPr>
          <p:cNvSpPr/>
          <p:nvPr/>
        </p:nvSpPr>
        <p:spPr>
          <a:xfrm>
            <a:off x="5231904" y="5589240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146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8308-F884-FE48-F4F4-A75E7E65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679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Fault contribution from various connected substations: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ADC5E-5DC5-7B48-45A8-728A6FE4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8092"/>
            <a:ext cx="11377264" cy="3591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721C1-0084-C966-16CA-273D293AB829}"/>
              </a:ext>
            </a:extLst>
          </p:cNvPr>
          <p:cNvSpPr txBox="1"/>
          <p:nvPr/>
        </p:nvSpPr>
        <p:spPr>
          <a:xfrm>
            <a:off x="609600" y="1268760"/>
            <a:ext cx="28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400/220kV </a:t>
            </a:r>
            <a:r>
              <a:rPr lang="en-IN" b="1" dirty="0" err="1">
                <a:solidFill>
                  <a:srgbClr val="FF0000"/>
                </a:solidFill>
              </a:rPr>
              <a:t>Narnoor</a:t>
            </a:r>
            <a:r>
              <a:rPr lang="en-IN" b="1" dirty="0">
                <a:solidFill>
                  <a:srgbClr val="FF0000"/>
                </a:solidFill>
              </a:rPr>
              <a:t> SS: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BEF48-E346-B69B-FC41-5F5DB03F93B0}"/>
              </a:ext>
            </a:extLst>
          </p:cNvPr>
          <p:cNvSpPr/>
          <p:nvPr/>
        </p:nvSpPr>
        <p:spPr>
          <a:xfrm>
            <a:off x="4223792" y="2780928"/>
            <a:ext cx="1224136" cy="494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0727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E30C-C281-8FC2-08CE-3B2F72F8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53676"/>
            <a:ext cx="113772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400kV </a:t>
            </a:r>
            <a:r>
              <a:rPr lang="en-IN" dirty="0" err="1">
                <a:solidFill>
                  <a:srgbClr val="FF0000"/>
                </a:solidFill>
              </a:rPr>
              <a:t>Gazuwaka</a:t>
            </a:r>
            <a:r>
              <a:rPr lang="en-IN" dirty="0">
                <a:solidFill>
                  <a:srgbClr val="FF0000"/>
                </a:solidFill>
              </a:rPr>
              <a:t> SC MVA with and without </a:t>
            </a:r>
            <a:r>
              <a:rPr lang="en-IN" dirty="0" err="1">
                <a:solidFill>
                  <a:srgbClr val="FF0000"/>
                </a:solidFill>
              </a:rPr>
              <a:t>Simhadri</a:t>
            </a:r>
            <a:r>
              <a:rPr lang="en-IN" dirty="0">
                <a:solidFill>
                  <a:srgbClr val="FF0000"/>
                </a:solidFill>
              </a:rPr>
              <a:t> Generators: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570DA-FAC3-4A7A-70D0-8A0ED3A59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358"/>
          <a:stretch/>
        </p:blipFill>
        <p:spPr>
          <a:xfrm>
            <a:off x="399444" y="1824054"/>
            <a:ext cx="5264508" cy="2076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EFEF5-85A3-617C-1EDF-68D5C2FE2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89"/>
          <a:stretch/>
        </p:blipFill>
        <p:spPr>
          <a:xfrm>
            <a:off x="378797" y="4296530"/>
            <a:ext cx="5285155" cy="1968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86098-7F7A-BA33-9DFE-2247AD60A899}"/>
              </a:ext>
            </a:extLst>
          </p:cNvPr>
          <p:cNvSpPr txBox="1"/>
          <p:nvPr/>
        </p:nvSpPr>
        <p:spPr>
          <a:xfrm>
            <a:off x="479376" y="141763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With </a:t>
            </a:r>
            <a:r>
              <a:rPr lang="en-IN" dirty="0" err="1">
                <a:solidFill>
                  <a:srgbClr val="FF0000"/>
                </a:solidFill>
              </a:rPr>
              <a:t>Simhadri</a:t>
            </a:r>
            <a:r>
              <a:rPr lang="en-IN" dirty="0">
                <a:solidFill>
                  <a:srgbClr val="FF0000"/>
                </a:solidFill>
              </a:rPr>
              <a:t> Generators (4x500 MW)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B779B-1AC3-7CB9-D930-742E1FBC77CB}"/>
              </a:ext>
            </a:extLst>
          </p:cNvPr>
          <p:cNvSpPr txBox="1"/>
          <p:nvPr/>
        </p:nvSpPr>
        <p:spPr>
          <a:xfrm>
            <a:off x="378797" y="39139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Without </a:t>
            </a:r>
            <a:r>
              <a:rPr lang="en-IN" dirty="0" err="1">
                <a:solidFill>
                  <a:srgbClr val="FF0000"/>
                </a:solidFill>
              </a:rPr>
              <a:t>Simhadri</a:t>
            </a:r>
            <a:r>
              <a:rPr lang="en-IN" dirty="0">
                <a:solidFill>
                  <a:srgbClr val="FF0000"/>
                </a:solidFill>
              </a:rPr>
              <a:t> Generators (4x500 MW)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C7688-6080-8827-B377-4D1CC70F0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187" y="1796069"/>
            <a:ext cx="5454213" cy="43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1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0F3D-0636-503F-3CA4-38932F96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14" y="226143"/>
            <a:ext cx="10972800" cy="1143000"/>
          </a:xfrm>
        </p:spPr>
        <p:txBody>
          <a:bodyPr/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Bus series reactors at 400kV </a:t>
            </a:r>
            <a:r>
              <a:rPr lang="en-IN" dirty="0" err="1">
                <a:solidFill>
                  <a:srgbClr val="FF0000"/>
                </a:solidFill>
              </a:rPr>
              <a:t>Thiruvallam</a:t>
            </a:r>
            <a:r>
              <a:rPr lang="en-IN" dirty="0">
                <a:solidFill>
                  <a:srgbClr val="FF0000"/>
                </a:solidFill>
              </a:rPr>
              <a:t> 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BF923-8E3F-24A2-D776-8FA3FCCD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7A27B-BE76-5CD4-8DD1-79314D589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340769"/>
            <a:ext cx="11521280" cy="5507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5793E-9F37-D58C-4BC3-79EF4EBDA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471282"/>
            <a:ext cx="3528392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33D66-78F1-8001-0AC7-8C2CF4FE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22" y="543900"/>
            <a:ext cx="10882251" cy="205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77FD1-5BFD-81C7-C02D-C456B74C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4" y="3043142"/>
            <a:ext cx="10972800" cy="1958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6B11C-10F3-2D63-A268-C229DA7A1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99" y="5249243"/>
            <a:ext cx="10972800" cy="1606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BC747-D1A4-707A-EDD5-92E95D9CC7EE}"/>
              </a:ext>
            </a:extLst>
          </p:cNvPr>
          <p:cNvSpPr txBox="1"/>
          <p:nvPr/>
        </p:nvSpPr>
        <p:spPr>
          <a:xfrm>
            <a:off x="723284" y="81656"/>
            <a:ext cx="227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BUS DATA: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2BF4A-FB80-4E89-86BE-15B6E6E97C07}"/>
              </a:ext>
            </a:extLst>
          </p:cNvPr>
          <p:cNvSpPr txBox="1"/>
          <p:nvPr/>
        </p:nvSpPr>
        <p:spPr>
          <a:xfrm>
            <a:off x="678729" y="2629746"/>
            <a:ext cx="227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PLANT DATA: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80D6-8CB7-656B-F248-64A2AC0E322D}"/>
              </a:ext>
            </a:extLst>
          </p:cNvPr>
          <p:cNvSpPr txBox="1"/>
          <p:nvPr/>
        </p:nvSpPr>
        <p:spPr>
          <a:xfrm>
            <a:off x="723284" y="4949839"/>
            <a:ext cx="227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MACHINE DATA:</a:t>
            </a:r>
          </a:p>
        </p:txBody>
      </p:sp>
    </p:spTree>
    <p:extLst>
      <p:ext uri="{BB962C8B-B14F-4D97-AF65-F5344CB8AC3E}">
        <p14:creationId xmlns:p14="http://schemas.microsoft.com/office/powerpoint/2010/main" val="721201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0F3D-0636-503F-3CA4-38932F96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0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Proposal of Line series reactors and Bus split at 400kV </a:t>
            </a:r>
            <a:r>
              <a:rPr lang="en-IN" dirty="0" err="1">
                <a:solidFill>
                  <a:srgbClr val="FF0000"/>
                </a:solidFill>
              </a:rPr>
              <a:t>Maheswaram</a:t>
            </a:r>
            <a:r>
              <a:rPr lang="en-IN" dirty="0">
                <a:solidFill>
                  <a:srgbClr val="FF0000"/>
                </a:solidFill>
              </a:rPr>
              <a:t> 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BF923-8E3F-24A2-D776-8FA3FCCD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50EB0-5193-7EF9-C50F-43A3D1C3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00201"/>
            <a:ext cx="10972800" cy="42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5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1B86-8185-D7BD-A75D-0DA9417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Short circuit MVA based on PMU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9333-754C-5609-C24E-53F5CA830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160" y="1600201"/>
            <a:ext cx="4046240" cy="4525963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Change in voltage=3kV =0.0075 </a:t>
            </a:r>
            <a:r>
              <a:rPr lang="en-IN" sz="2800" dirty="0" err="1"/>
              <a:t>pu</a:t>
            </a:r>
            <a:endParaRPr lang="en-IN" sz="2800" dirty="0"/>
          </a:p>
          <a:p>
            <a:pPr algn="just"/>
            <a:r>
              <a:rPr lang="en-IN" sz="2800" dirty="0"/>
              <a:t>Fault MVA=125/0.0075 =16666 MVA</a:t>
            </a:r>
          </a:p>
          <a:p>
            <a:pPr algn="just"/>
            <a:r>
              <a:rPr lang="en-IN" sz="2800" dirty="0"/>
              <a:t>Short circuit current =24kA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7C52D-93B2-A09B-30A3-9D85E5E5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6710536" cy="4349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2437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1B86-8185-D7BD-A75D-0DA94178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5212"/>
            <a:ext cx="10972800" cy="1143000"/>
          </a:xfrm>
        </p:spPr>
        <p:txBody>
          <a:bodyPr/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Short circuit MVA based on PMU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9333-754C-5609-C24E-53F5CA830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184" y="1600201"/>
            <a:ext cx="4032448" cy="4525963"/>
          </a:xfrm>
        </p:spPr>
        <p:txBody>
          <a:bodyPr>
            <a:normAutofit/>
          </a:bodyPr>
          <a:lstStyle/>
          <a:p>
            <a:r>
              <a:rPr lang="en-IN" sz="2800" dirty="0"/>
              <a:t>Change in voltage=2.6kV =0.0065 </a:t>
            </a:r>
            <a:r>
              <a:rPr lang="en-IN" sz="2800" dirty="0" err="1"/>
              <a:t>pu</a:t>
            </a:r>
            <a:endParaRPr lang="en-IN" sz="2800" dirty="0"/>
          </a:p>
          <a:p>
            <a:r>
              <a:rPr lang="en-IN" sz="2800" dirty="0"/>
              <a:t>Fault MVA=125/0.0065 =19230 MVA</a:t>
            </a:r>
          </a:p>
          <a:p>
            <a:r>
              <a:rPr lang="en-IN" sz="2800" dirty="0"/>
              <a:t>Short circuit current=28kA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EBBCE-E06B-2A4F-52D7-75EB6D705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7551"/>
            <a:ext cx="7020694" cy="4413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862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464" y="404664"/>
            <a:ext cx="7945561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spc="-20" dirty="0">
                <a:solidFill>
                  <a:srgbClr val="444444"/>
                </a:solidFill>
                <a:latin typeface="Calibri"/>
                <a:cs typeface="Calibri"/>
              </a:rPr>
              <a:t>CEA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444444"/>
                </a:solidFill>
                <a:latin typeface="Calibri"/>
                <a:cs typeface="Calibri"/>
              </a:rPr>
              <a:t>Planning</a:t>
            </a:r>
            <a:r>
              <a:rPr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criteria</a:t>
            </a:r>
            <a:r>
              <a:rPr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on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SC</a:t>
            </a:r>
            <a:r>
              <a:rPr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3746" y="1412776"/>
            <a:ext cx="10410845" cy="4345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102870" indent="-320040" algn="just">
              <a:spcBef>
                <a:spcPts val="1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short circuit studies shall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carried </a:t>
            </a:r>
            <a:r>
              <a:rPr sz="2400" dirty="0">
                <a:latin typeface="Calibri"/>
                <a:cs typeface="Calibri"/>
              </a:rPr>
              <a:t>out </a:t>
            </a:r>
            <a:r>
              <a:rPr sz="2400" spc="-5" dirty="0">
                <a:latin typeface="Calibri"/>
                <a:cs typeface="Calibri"/>
              </a:rPr>
              <a:t>using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classical method with 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flat pre-fault voltages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sub-transient </a:t>
            </a:r>
            <a:r>
              <a:rPr sz="2400" spc="-5" dirty="0">
                <a:latin typeface="Calibri"/>
                <a:cs typeface="Calibri"/>
              </a:rPr>
              <a:t>reactance </a:t>
            </a:r>
            <a:r>
              <a:rPr sz="2400" spc="-30" dirty="0">
                <a:latin typeface="Calibri"/>
                <a:cs typeface="Calibri"/>
              </a:rPr>
              <a:t>(X”d)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synchronous </a:t>
            </a:r>
            <a:r>
              <a:rPr sz="2400" spc="-5" dirty="0">
                <a:latin typeface="Calibri"/>
                <a:cs typeface="Calibri"/>
              </a:rPr>
              <a:t> machines.</a:t>
            </a:r>
            <a:endParaRPr sz="2400" dirty="0">
              <a:latin typeface="Calibri"/>
              <a:cs typeface="Calibri"/>
            </a:endParaRPr>
          </a:p>
          <a:p>
            <a:pPr marL="332105" marR="5080" indent="-320040" algn="just">
              <a:spcBef>
                <a:spcPts val="69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MVA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generating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units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plant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considered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determining </a:t>
            </a:r>
            <a:r>
              <a:rPr sz="2400" spc="-43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maximum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short-circuit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various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system.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short-circuit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considered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substation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planning.</a:t>
            </a:r>
          </a:p>
          <a:p>
            <a:pPr marL="332105" marR="177800" indent="-320040" algn="just">
              <a:spcBef>
                <a:spcPts val="7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Vector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transformers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shall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considered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short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circuit 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asymmetrical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faults.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Inter-winding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reactances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three </a:t>
            </a:r>
            <a:r>
              <a:rPr sz="2400" spc="-5" dirty="0">
                <a:latin typeface="Calibri"/>
                <a:cs typeface="Calibri"/>
              </a:rPr>
              <a:t> winding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transformers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shall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also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 considered.</a:t>
            </a:r>
            <a:r>
              <a:rPr sz="2400" spc="-10" dirty="0">
                <a:latin typeface="Calibri"/>
                <a:cs typeface="Calibri"/>
              </a:rPr>
              <a:t> </a:t>
            </a:r>
            <a:endParaRPr lang="en-IN" sz="2400" spc="-10" dirty="0">
              <a:latin typeface="Calibri"/>
              <a:cs typeface="Calibri"/>
            </a:endParaRPr>
          </a:p>
          <a:p>
            <a:pPr marL="332105" marR="177800" indent="-320040" algn="just">
              <a:spcBef>
                <a:spcPts val="7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1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evaluating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short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circuit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generating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(11kV, 13.8kV,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21kV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etc.),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generator transformer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shall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represented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separately.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413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084" y="476672"/>
            <a:ext cx="791306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pc="-20" dirty="0">
                <a:solidFill>
                  <a:srgbClr val="444444"/>
                </a:solidFill>
                <a:latin typeface="Calibri"/>
                <a:cs typeface="Calibri"/>
              </a:rPr>
              <a:t>CEA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444444"/>
                </a:solidFill>
                <a:latin typeface="Calibri"/>
                <a:cs typeface="Calibri"/>
              </a:rPr>
              <a:t>Planning</a:t>
            </a:r>
            <a:r>
              <a:rPr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criteria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 on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SC</a:t>
            </a:r>
            <a:r>
              <a:rPr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study…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4770" y="1628800"/>
            <a:ext cx="10722460" cy="31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spcBef>
                <a:spcPts val="100"/>
              </a:spcBef>
              <a:buClr>
                <a:srgbClr val="DA1F28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Calibri"/>
                <a:cs typeface="Calibri"/>
              </a:rPr>
              <a:t>Short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circuit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-5" dirty="0">
                <a:latin typeface="Calibri"/>
                <a:cs typeface="Calibri"/>
              </a:rPr>
              <a:t> both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three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ground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fault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single </a:t>
            </a:r>
            <a:r>
              <a:rPr sz="2400" spc="-5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phase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ground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fault</a:t>
            </a:r>
            <a:r>
              <a:rPr sz="2400" spc="-5" dirty="0">
                <a:latin typeface="Calibri"/>
                <a:cs typeface="Calibri"/>
              </a:rPr>
              <a:t> shall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calculated.</a:t>
            </a:r>
            <a:endParaRPr sz="2400" dirty="0">
              <a:latin typeface="Calibri"/>
              <a:cs typeface="Calibri"/>
            </a:endParaRPr>
          </a:p>
          <a:p>
            <a:pPr marL="332105" marR="81915" indent="-320040">
              <a:spcBef>
                <a:spcPts val="705"/>
              </a:spcBef>
              <a:buClr>
                <a:srgbClr val="DA1F28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Calibri"/>
                <a:cs typeface="Calibri"/>
              </a:rPr>
              <a:t>The short-circuit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spc="-10" dirty="0">
                <a:latin typeface="Calibri"/>
                <a:cs typeface="Calibri"/>
              </a:rPr>
              <a:t>varies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operating </a:t>
            </a:r>
            <a:r>
              <a:rPr sz="2400" spc="-10" dirty="0">
                <a:latin typeface="Calibri"/>
                <a:cs typeface="Calibri"/>
              </a:rPr>
              <a:t> conditions,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light </a:t>
            </a:r>
            <a:r>
              <a:rPr sz="2400" spc="-5" dirty="0">
                <a:latin typeface="Calibri"/>
                <a:cs typeface="Calibri"/>
              </a:rPr>
              <a:t>load</a:t>
            </a:r>
            <a:r>
              <a:rPr sz="2400" dirty="0">
                <a:latin typeface="Calibri"/>
                <a:cs typeface="Calibri"/>
              </a:rPr>
              <a:t> scenario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peak </a:t>
            </a:r>
            <a:r>
              <a:rPr sz="2400" spc="-5" dirty="0">
                <a:latin typeface="Calibri"/>
                <a:cs typeface="Calibri"/>
              </a:rPr>
              <a:t>load </a:t>
            </a:r>
            <a:r>
              <a:rPr sz="2400" spc="-10" dirty="0">
                <a:latin typeface="Calibri"/>
                <a:cs typeface="Calibri"/>
              </a:rPr>
              <a:t>scenario,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some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plants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be </a:t>
            </a:r>
            <a:r>
              <a:rPr sz="2400" spc="-75" dirty="0">
                <a:latin typeface="Calibri"/>
                <a:cs typeface="Calibri"/>
              </a:rPr>
              <a:t>on-bar.</a:t>
            </a:r>
            <a:endParaRPr lang="en-IN" sz="2400" spc="-75" dirty="0">
              <a:latin typeface="Calibri"/>
              <a:cs typeface="Calibri"/>
            </a:endParaRPr>
          </a:p>
          <a:p>
            <a:pPr marL="332105" marR="81915" indent="-320040">
              <a:spcBef>
                <a:spcPts val="705"/>
              </a:spcBef>
              <a:buClr>
                <a:srgbClr val="DA1F28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getting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understanding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-15" dirty="0">
                <a:latin typeface="Calibri"/>
                <a:cs typeface="Calibri"/>
              </a:rPr>
              <a:t> strength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load-generation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export-import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scenarios,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MVA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machines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taken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scenario.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449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743" y="476673"/>
            <a:ext cx="7985068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pc="-20" dirty="0">
                <a:solidFill>
                  <a:srgbClr val="444444"/>
                </a:solidFill>
                <a:latin typeface="Calibri"/>
                <a:cs typeface="Calibri"/>
              </a:rPr>
              <a:t>CEA</a:t>
            </a:r>
            <a:r>
              <a:rPr spc="-10" dirty="0">
                <a:solidFill>
                  <a:srgbClr val="444444"/>
                </a:solidFill>
                <a:latin typeface="Calibri"/>
                <a:cs typeface="Calibri"/>
              </a:rPr>
              <a:t> Planning criteria</a:t>
            </a:r>
            <a:r>
              <a:rPr spc="-5" dirty="0">
                <a:solidFill>
                  <a:srgbClr val="444444"/>
                </a:solidFill>
                <a:latin typeface="Calibri"/>
                <a:cs typeface="Calibri"/>
              </a:rPr>
              <a:t> on</a:t>
            </a:r>
            <a:r>
              <a:rPr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444444"/>
                </a:solidFill>
                <a:latin typeface="Calibri"/>
                <a:cs typeface="Calibri"/>
              </a:rPr>
              <a:t>Fault</a:t>
            </a:r>
            <a:r>
              <a:rPr spc="-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444444"/>
                </a:solidFill>
                <a:latin typeface="Calibri"/>
                <a:cs typeface="Calibri"/>
              </a:rPr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400" y="1340768"/>
            <a:ext cx="11161239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1470" marR="5080" indent="-319405" algn="just">
              <a:spcBef>
                <a:spcPts val="105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lang="en-US" sz="2000" dirty="0">
                <a:latin typeface="Calibri"/>
                <a:cs typeface="Calibri"/>
              </a:rPr>
              <a:t>The maximum short-circuit level on any new substation bus should not exceed 80% of the rated short circuit capacity of the substation equipment. The 20% margin is intended to take care of the increase in short-circuit levels as the system grows. The rated breaking current capability of switchgear at different voltage levels may be taken as given below: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401" y="4977281"/>
            <a:ext cx="1116123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indent="-318770" algn="just">
              <a:spcBef>
                <a:spcPts val="100"/>
              </a:spcBef>
              <a:buClr>
                <a:srgbClr val="DA1F28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000" spc="-5" dirty="0">
                <a:latin typeface="Calibri"/>
                <a:cs typeface="Calibri"/>
              </a:rPr>
              <a:t>Measures </a:t>
            </a:r>
            <a:r>
              <a:rPr sz="2000" dirty="0">
                <a:latin typeface="Calibri"/>
                <a:cs typeface="Calibri"/>
              </a:rPr>
              <a:t>such as </a:t>
            </a:r>
            <a:r>
              <a:rPr sz="2000" spc="-5" dirty="0">
                <a:latin typeface="Calibri"/>
                <a:cs typeface="Calibri"/>
              </a:rPr>
              <a:t>splitting </a:t>
            </a:r>
            <a:r>
              <a:rPr sz="2000" spc="-10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bus, </a:t>
            </a:r>
            <a:r>
              <a:rPr sz="2000" spc="-5" dirty="0">
                <a:latin typeface="Calibri"/>
                <a:cs typeface="Calibri"/>
              </a:rPr>
              <a:t>series </a:t>
            </a:r>
            <a:r>
              <a:rPr sz="2000" spc="-30" dirty="0">
                <a:latin typeface="Calibri"/>
                <a:cs typeface="Calibri"/>
              </a:rPr>
              <a:t>reactor,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0" dirty="0">
                <a:latin typeface="Calibri"/>
                <a:cs typeface="Calibri"/>
              </a:rPr>
              <a:t>any </a:t>
            </a:r>
            <a:r>
              <a:rPr sz="2000" spc="-10" dirty="0">
                <a:latin typeface="Calibri"/>
                <a:cs typeface="Calibri"/>
              </a:rPr>
              <a:t>new </a:t>
            </a:r>
            <a:r>
              <a:rPr sz="2000" spc="-5" dirty="0">
                <a:latin typeface="Calibri"/>
                <a:cs typeface="Calibri"/>
              </a:rPr>
              <a:t>technology </a:t>
            </a:r>
            <a:r>
              <a:rPr sz="2000" spc="-30" dirty="0">
                <a:latin typeface="Calibri"/>
                <a:cs typeface="Calibri"/>
              </a:rPr>
              <a:t>may 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dirty="0">
                <a:latin typeface="Calibri"/>
                <a:cs typeface="Calibri"/>
              </a:rPr>
              <a:t> be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adopted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limit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short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circuit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-10" dirty="0">
                <a:latin typeface="Calibri"/>
                <a:cs typeface="Calibri"/>
              </a:rPr>
              <a:t> existing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substations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wherever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likely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cross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designed limits.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F8D8E-BDBF-8CEC-EC85-3C7E6BFA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729961"/>
            <a:ext cx="7523633" cy="22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89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5801" y="260649"/>
            <a:ext cx="2800493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IN" spc="-45" dirty="0">
                <a:solidFill>
                  <a:srgbClr val="444444"/>
                </a:solidFill>
                <a:latin typeface="Calibri"/>
                <a:cs typeface="Calibri"/>
              </a:rPr>
              <a:t>Quiz</a:t>
            </a:r>
            <a:endParaRPr spc="-45" dirty="0">
              <a:solidFill>
                <a:srgbClr val="444444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59" y="1693755"/>
            <a:ext cx="8375650" cy="40519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spcBef>
                <a:spcPts val="795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Calibri"/>
                <a:cs typeface="Calibri"/>
              </a:rPr>
              <a:t>Impact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Short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Circuit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Ratio</a:t>
            </a:r>
            <a:endParaRPr sz="2900">
              <a:latin typeface="Calibri"/>
              <a:cs typeface="Calibri"/>
            </a:endParaRPr>
          </a:p>
          <a:p>
            <a:pPr marL="652780" marR="5080" indent="-273050">
              <a:spcBef>
                <a:spcPts val="620"/>
              </a:spcBef>
            </a:pPr>
            <a:r>
              <a:rPr spc="-55" dirty="0">
                <a:solidFill>
                  <a:srgbClr val="2DA2BF"/>
                </a:solidFill>
                <a:latin typeface="Microsoft Sans Serif"/>
                <a:cs typeface="Microsoft Sans Serif"/>
              </a:rPr>
              <a:t>🞑</a:t>
            </a:r>
            <a:r>
              <a:rPr spc="90" dirty="0">
                <a:solidFill>
                  <a:srgbClr val="2DA2B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Calibri"/>
                <a:cs typeface="Calibri"/>
              </a:rPr>
              <a:t>What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expected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voltage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rise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idle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charging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300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kMs twin </a:t>
            </a:r>
            <a:r>
              <a:rPr sz="2600" spc="-5" dirty="0">
                <a:latin typeface="Calibri"/>
                <a:cs typeface="Calibri"/>
              </a:rPr>
              <a:t>moose </a:t>
            </a:r>
            <a:r>
              <a:rPr sz="2600" dirty="0">
                <a:latin typeface="Calibri"/>
                <a:cs typeface="Calibri"/>
              </a:rPr>
              <a:t>line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a 400 kV </a:t>
            </a:r>
            <a:r>
              <a:rPr sz="2600" spc="-10" dirty="0">
                <a:latin typeface="Calibri"/>
                <a:cs typeface="Calibri"/>
              </a:rPr>
              <a:t>level substation </a:t>
            </a:r>
            <a:r>
              <a:rPr sz="2600" spc="-5" dirty="0">
                <a:latin typeface="Calibri"/>
                <a:cs typeface="Calibri"/>
              </a:rPr>
              <a:t>when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fault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level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substation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endParaRPr sz="2600">
              <a:latin typeface="Calibri"/>
              <a:cs typeface="Calibri"/>
            </a:endParaRPr>
          </a:p>
          <a:p>
            <a:pPr marL="927100" lvl="1" indent="-228600">
              <a:spcBef>
                <a:spcPts val="520"/>
              </a:spcBef>
              <a:buClr>
                <a:srgbClr val="DA1F28"/>
              </a:buClr>
              <a:buSzPct val="73913"/>
              <a:buFont typeface="Wingdings"/>
              <a:buChar char=""/>
              <a:tabLst>
                <a:tab pos="927100" algn="l"/>
              </a:tabLst>
            </a:pPr>
            <a:r>
              <a:rPr sz="2300" spc="-5" dirty="0">
                <a:latin typeface="Calibri"/>
                <a:cs typeface="Calibri"/>
              </a:rPr>
              <a:t>8000</a:t>
            </a:r>
            <a:r>
              <a:rPr sz="2300" spc="-40" dirty="0">
                <a:latin typeface="Calibri"/>
                <a:cs typeface="Calibri"/>
              </a:rPr>
              <a:t> MVA</a:t>
            </a:r>
            <a:endParaRPr sz="2300">
              <a:latin typeface="Calibri"/>
              <a:cs typeface="Calibri"/>
            </a:endParaRPr>
          </a:p>
          <a:p>
            <a:pPr marL="927100" lvl="1" indent="-228600">
              <a:spcBef>
                <a:spcPts val="500"/>
              </a:spcBef>
              <a:buClr>
                <a:srgbClr val="DA1F28"/>
              </a:buClr>
              <a:buSzPct val="73913"/>
              <a:buFont typeface="Wingdings"/>
              <a:buChar char=""/>
              <a:tabLst>
                <a:tab pos="927100" algn="l"/>
              </a:tabLst>
            </a:pPr>
            <a:r>
              <a:rPr sz="2300" spc="-5" dirty="0">
                <a:latin typeface="Calibri"/>
                <a:cs typeface="Calibri"/>
              </a:rPr>
              <a:t>17000</a:t>
            </a:r>
            <a:r>
              <a:rPr sz="2300" spc="-40" dirty="0">
                <a:latin typeface="Calibri"/>
                <a:cs typeface="Calibri"/>
              </a:rPr>
              <a:t> MVA</a:t>
            </a:r>
            <a:endParaRPr sz="2300">
              <a:latin typeface="Calibri"/>
              <a:cs typeface="Calibri"/>
            </a:endParaRPr>
          </a:p>
          <a:p>
            <a:pPr marL="332740" indent="-320040">
              <a:spcBef>
                <a:spcPts val="660"/>
              </a:spcBef>
              <a:buClr>
                <a:srgbClr val="DA1F28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Calibri"/>
                <a:cs typeface="Calibri"/>
              </a:rPr>
              <a:t>Impact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reactor</a:t>
            </a:r>
            <a:r>
              <a:rPr sz="2900" spc="-20" dirty="0">
                <a:latin typeface="Calibri"/>
                <a:cs typeface="Calibri"/>
              </a:rPr>
              <a:t> rating</a:t>
            </a:r>
            <a:endParaRPr sz="2900">
              <a:latin typeface="Calibri"/>
              <a:cs typeface="Calibri"/>
            </a:endParaRPr>
          </a:p>
          <a:p>
            <a:pPr marL="652780" marR="200660" indent="-273050">
              <a:spcBef>
                <a:spcPts val="625"/>
              </a:spcBef>
            </a:pPr>
            <a:r>
              <a:rPr spc="-55" dirty="0">
                <a:solidFill>
                  <a:srgbClr val="2DA2BF"/>
                </a:solidFill>
                <a:latin typeface="Microsoft Sans Serif"/>
                <a:cs typeface="Microsoft Sans Serif"/>
              </a:rPr>
              <a:t>🞑</a:t>
            </a:r>
            <a:r>
              <a:rPr spc="35" dirty="0">
                <a:solidFill>
                  <a:srgbClr val="2DA2B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Calibri"/>
                <a:cs typeface="Calibri"/>
              </a:rPr>
              <a:t>Expected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voltage</a:t>
            </a:r>
            <a:r>
              <a:rPr sz="2600" dirty="0">
                <a:latin typeface="Calibri"/>
                <a:cs typeface="Calibri"/>
              </a:rPr>
              <a:t> dip</a:t>
            </a:r>
            <a:r>
              <a:rPr sz="2600" spc="-15" dirty="0">
                <a:latin typeface="Calibri"/>
                <a:cs typeface="Calibri"/>
              </a:rPr>
              <a:t> 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above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substation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charging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63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MVAr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Reactor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charging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125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MVAr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reactor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488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5F109-8C3A-B380-7277-5C8F2387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65" y="1700808"/>
            <a:ext cx="8398191" cy="2673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086F1-763E-463A-6FE3-09F2F8565E3B}"/>
              </a:ext>
            </a:extLst>
          </p:cNvPr>
          <p:cNvSpPr txBox="1"/>
          <p:nvPr/>
        </p:nvSpPr>
        <p:spPr>
          <a:xfrm>
            <a:off x="4295800" y="5132762"/>
            <a:ext cx="2984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3"/>
              </a:rPr>
              <a:t>vamshiballikonda@gmail.com</a:t>
            </a:r>
            <a:endParaRPr lang="en-IN" dirty="0"/>
          </a:p>
          <a:p>
            <a:pPr algn="ctr"/>
            <a:r>
              <a:rPr lang="en-IN" dirty="0"/>
              <a:t>+91 9480811828</a:t>
            </a:r>
          </a:p>
        </p:txBody>
      </p:sp>
    </p:spTree>
    <p:extLst>
      <p:ext uri="{BB962C8B-B14F-4D97-AF65-F5344CB8AC3E}">
        <p14:creationId xmlns:p14="http://schemas.microsoft.com/office/powerpoint/2010/main" val="114991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21" y="238748"/>
            <a:ext cx="10972800" cy="627736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z="4000" spc="-45" dirty="0">
                <a:solidFill>
                  <a:srgbClr val="444444"/>
                </a:solidFill>
                <a:latin typeface="Calibri"/>
                <a:cs typeface="Calibri"/>
              </a:rPr>
              <a:t>Y-Bus Matrix Properties: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68" y="1036844"/>
            <a:ext cx="10972800" cy="4696412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N-bus system size of admittance matrix is </a:t>
            </a:r>
            <a:r>
              <a:rPr lang="en-IN" dirty="0" err="1"/>
              <a:t>NxN</a:t>
            </a:r>
            <a:endParaRPr lang="en-IN" dirty="0"/>
          </a:p>
          <a:p>
            <a:r>
              <a:rPr lang="en-IN" dirty="0"/>
              <a:t>The matrix is symmetric, i.e., </a:t>
            </a:r>
            <a:r>
              <a:rPr lang="en-IN" dirty="0" err="1"/>
              <a:t>Yij</a:t>
            </a:r>
            <a:r>
              <a:rPr lang="en-IN" dirty="0"/>
              <a:t>=</a:t>
            </a:r>
            <a:r>
              <a:rPr lang="en-IN" dirty="0" err="1"/>
              <a:t>Yji</a:t>
            </a:r>
            <a:r>
              <a:rPr lang="en-IN" dirty="0"/>
              <a:t>.</a:t>
            </a:r>
          </a:p>
          <a:p>
            <a:r>
              <a:rPr lang="en-IN" dirty="0"/>
              <a:t>A diagonal element </a:t>
            </a:r>
            <a:r>
              <a:rPr lang="en-IN" dirty="0" err="1"/>
              <a:t>Yii</a:t>
            </a:r>
            <a:r>
              <a:rPr lang="en-IN" dirty="0"/>
              <a:t> = Self Admittance</a:t>
            </a:r>
          </a:p>
          <a:p>
            <a:pPr lvl="1"/>
            <a:r>
              <a:rPr lang="en-IN" dirty="0"/>
              <a:t>is obtained as the sum of admittances for all branches connected to bus </a:t>
            </a:r>
            <a:r>
              <a:rPr lang="en-IN" dirty="0" err="1"/>
              <a:t>i</a:t>
            </a:r>
            <a:r>
              <a:rPr lang="en-IN" dirty="0"/>
              <a:t>, including the shunt branch</a:t>
            </a:r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The off-diagonal elements are the negative of the admittances connecting buses </a:t>
            </a:r>
            <a:r>
              <a:rPr lang="en-IN" dirty="0" err="1"/>
              <a:t>i</a:t>
            </a:r>
            <a:r>
              <a:rPr lang="en-IN" dirty="0"/>
              <a:t> and j, i.e., </a:t>
            </a:r>
            <a:r>
              <a:rPr lang="en-IN" dirty="0" err="1"/>
              <a:t>Y</a:t>
            </a:r>
            <a:r>
              <a:rPr lang="en-IN" sz="1200" dirty="0" err="1"/>
              <a:t>ij</a:t>
            </a:r>
            <a:r>
              <a:rPr lang="en-IN" dirty="0"/>
              <a:t>=-</a:t>
            </a:r>
            <a:r>
              <a:rPr lang="en-IN" dirty="0" err="1"/>
              <a:t>y</a:t>
            </a:r>
            <a:r>
              <a:rPr lang="en-IN" sz="1200" dirty="0" err="1"/>
              <a:t>ji</a:t>
            </a:r>
            <a:r>
              <a:rPr lang="en-IN" sz="1200" dirty="0"/>
              <a:t> </a:t>
            </a:r>
            <a:r>
              <a:rPr lang="en-IN" dirty="0"/>
              <a:t>= </a:t>
            </a:r>
            <a:r>
              <a:rPr lang="en-US" dirty="0"/>
              <a:t>mutual admittance.</a:t>
            </a:r>
          </a:p>
          <a:p>
            <a:r>
              <a:rPr lang="en-US" dirty="0"/>
              <a:t>Summation of all the elements of </a:t>
            </a:r>
            <a:r>
              <a:rPr lang="en-US" dirty="0" err="1"/>
              <a:t>ith</a:t>
            </a:r>
            <a:r>
              <a:rPr lang="en-US" dirty="0"/>
              <a:t> row of admittance matrix is the value of shunt admittance at that bus.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40" y="2953470"/>
            <a:ext cx="2231175" cy="951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AAFC0-BCB8-7F0E-9A12-E54D5ED9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855013"/>
            <a:ext cx="5761219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1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40324"/>
            <a:ext cx="9649072" cy="689291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pc="-45" dirty="0">
                <a:solidFill>
                  <a:srgbClr val="FF0000"/>
                </a:solidFill>
                <a:latin typeface="Calibri"/>
                <a:cs typeface="Calibri"/>
              </a:rPr>
              <a:t>Available information: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38313-1772-7166-D6CA-25B6DF4B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29615"/>
            <a:ext cx="11688201" cy="55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DBC747-D1A4-707A-EDD5-92E95D9CC7EE}"/>
              </a:ext>
            </a:extLst>
          </p:cNvPr>
          <p:cNvSpPr txBox="1"/>
          <p:nvPr/>
        </p:nvSpPr>
        <p:spPr>
          <a:xfrm>
            <a:off x="723284" y="81656"/>
            <a:ext cx="227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LOAD DATA: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2BF4A-FB80-4E89-86BE-15B6E6E97C07}"/>
              </a:ext>
            </a:extLst>
          </p:cNvPr>
          <p:cNvSpPr txBox="1"/>
          <p:nvPr/>
        </p:nvSpPr>
        <p:spPr>
          <a:xfrm>
            <a:off x="700026" y="2412921"/>
            <a:ext cx="227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LINE DATA: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80D6-8CB7-656B-F248-64A2AC0E322D}"/>
              </a:ext>
            </a:extLst>
          </p:cNvPr>
          <p:cNvSpPr txBox="1"/>
          <p:nvPr/>
        </p:nvSpPr>
        <p:spPr>
          <a:xfrm>
            <a:off x="723284" y="4707909"/>
            <a:ext cx="278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Transformer DATA: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37FF2-C1F4-B1BC-9F54-106EF511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623894"/>
            <a:ext cx="10843747" cy="1758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616A7-6728-273C-7C86-E7E24BE0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2" y="2868310"/>
            <a:ext cx="10828783" cy="1816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1134E-3FFA-D09C-F0F9-DA33549E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2" y="5172531"/>
            <a:ext cx="10638357" cy="16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71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64" y="363533"/>
            <a:ext cx="7886700" cy="627736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z="4000" spc="-45" dirty="0">
                <a:solidFill>
                  <a:srgbClr val="FF0000"/>
                </a:solidFill>
                <a:latin typeface="Calibri"/>
                <a:cs typeface="Calibri"/>
              </a:rPr>
              <a:t>Quantities to be determined: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AD1F1-B943-4D10-7DF5-09C2FC68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64" y="1340768"/>
            <a:ext cx="10972800" cy="4525963"/>
          </a:xfrm>
        </p:spPr>
        <p:txBody>
          <a:bodyPr/>
          <a:lstStyle/>
          <a:p>
            <a:pPr algn="just"/>
            <a:r>
              <a:rPr lang="en-US" sz="2700" dirty="0">
                <a:latin typeface="Calibri" panose="020F0502020204030204" pitchFamily="34" charset="0"/>
              </a:rPr>
              <a:t>The magnitude of the voltage at every bus where this is not specified in the input data. </a:t>
            </a:r>
          </a:p>
          <a:p>
            <a:pPr algn="just"/>
            <a:r>
              <a:rPr lang="en-US" sz="2700" dirty="0">
                <a:latin typeface="Calibri" panose="020F0502020204030204" pitchFamily="34" charset="0"/>
              </a:rPr>
              <a:t>The phase of the voltage at every bus </a:t>
            </a:r>
          </a:p>
          <a:p>
            <a:pPr algn="just"/>
            <a:r>
              <a:rPr lang="en-US" sz="2700" dirty="0">
                <a:latin typeface="Calibri" panose="020F0502020204030204" pitchFamily="34" charset="0"/>
              </a:rPr>
              <a:t>The reactive power output of each plant for which it is not specified </a:t>
            </a:r>
          </a:p>
          <a:p>
            <a:pPr algn="just"/>
            <a:r>
              <a:rPr lang="en-US" sz="2700" dirty="0">
                <a:latin typeface="Calibri" panose="020F0502020204030204" pitchFamily="34" charset="0"/>
              </a:rPr>
              <a:t>The real power, reactive power, and current flow in each transmission line and transformer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241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6383-842C-EF3F-7751-78AD9F4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36912"/>
            <a:ext cx="6854552" cy="1143000"/>
          </a:xfrm>
        </p:spPr>
        <p:txBody>
          <a:bodyPr/>
          <a:lstStyle/>
          <a:p>
            <a:r>
              <a:rPr lang="en-IN" dirty="0"/>
              <a:t>POWER FLOW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24EA8-2AB5-6A74-7EA5-1E675AD8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54089"/>
            <a:ext cx="4727848" cy="63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84340"/>
            <a:ext cx="8229600" cy="689291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pc="-45" dirty="0">
                <a:solidFill>
                  <a:srgbClr val="444444"/>
                </a:solidFill>
                <a:latin typeface="Calibri"/>
                <a:cs typeface="Calibri"/>
              </a:rPr>
              <a:t>Types of Buses: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1"/>
            <a:ext cx="11305256" cy="5400599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Generation Bus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Also called the P-V bus or </a:t>
            </a:r>
            <a:r>
              <a:rPr lang="en-IN" i="1" dirty="0"/>
              <a:t>voltage-controlled buses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Voltage magnitude |Vi| and real power Pi are specified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Able to specify (and therefore to know) the voltage </a:t>
            </a:r>
            <a:r>
              <a:rPr lang="en-US" dirty="0"/>
              <a:t>magnitude of this bus.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Most generator buses fall into this category, independent of whether it also has load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When Q calculated is  more than Q max or Q calculated is  less than Q min then that bus acts as load bus.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8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43109"/>
            <a:ext cx="8229600" cy="627736"/>
          </a:xfrm>
        </p:spPr>
        <p:txBody>
          <a:bodyPr vert="horz" wrap="square" lIns="0" tIns="12065" rIns="0" bIns="0" rtlCol="0" anchor="ctr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US" sz="4000" spc="-45" dirty="0">
                <a:solidFill>
                  <a:srgbClr val="444444"/>
                </a:solidFill>
                <a:latin typeface="Calibri"/>
                <a:cs typeface="Calibri"/>
              </a:rPr>
              <a:t>Types of Buses: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196752"/>
            <a:ext cx="10801200" cy="55260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Slack or Swing Bus</a:t>
            </a:r>
          </a:p>
          <a:p>
            <a:pPr lvl="1">
              <a:lnSpc>
                <a:spcPct val="150000"/>
              </a:lnSpc>
            </a:pPr>
            <a:r>
              <a:rPr lang="en-IN" sz="2400" dirty="0"/>
              <a:t>Known as reference bus</a:t>
            </a:r>
          </a:p>
          <a:p>
            <a:pPr lvl="1">
              <a:lnSpc>
                <a:spcPct val="150000"/>
              </a:lnSpc>
            </a:pPr>
            <a:r>
              <a:rPr lang="en-IN" sz="2400" dirty="0"/>
              <a:t>Voltage magnitude |Vi| and phase angle di are specified,</a:t>
            </a:r>
            <a:r>
              <a:rPr lang="en-US" sz="2400" dirty="0"/>
              <a:t> else they are assumed to be equal to 1.0 and at angle 0 deg.</a:t>
            </a:r>
          </a:p>
          <a:p>
            <a:pPr lvl="1">
              <a:lnSpc>
                <a:spcPct val="150000"/>
              </a:lnSpc>
            </a:pPr>
            <a:r>
              <a:rPr lang="en-US" sz="2400" dirty="0" err="1"/>
              <a:t>p.u</a:t>
            </a:r>
            <a:r>
              <a:rPr lang="en-US" sz="2400" dirty="0"/>
              <a:t>. and 00 , as per flat-start procedure of iterative</a:t>
            </a:r>
            <a:endParaRPr lang="en-IN" sz="24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The slack or swing bus is usually a PV-bus with the largest capacity generator of the given system connected to it.</a:t>
            </a:r>
            <a:endParaRPr lang="en-IN" sz="2400" dirty="0"/>
          </a:p>
          <a:p>
            <a:pPr lvl="1">
              <a:lnSpc>
                <a:spcPct val="150000"/>
              </a:lnSpc>
            </a:pPr>
            <a:r>
              <a:rPr lang="en-IN" sz="2400" dirty="0"/>
              <a:t>This generator “swings” to compensate for the network losses, or, one may say that it “takes up the slack.”</a:t>
            </a:r>
          </a:p>
          <a:p>
            <a:pPr lvl="1">
              <a:lnSpc>
                <a:spcPct val="150000"/>
              </a:lnSpc>
            </a:pPr>
            <a:r>
              <a:rPr lang="en-IN" sz="2400" dirty="0"/>
              <a:t>Compensates the mismatch in the generator despatch and total load in the 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444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14272</TotalTime>
  <Words>3100</Words>
  <Application>Microsoft Office PowerPoint</Application>
  <PresentationFormat>Widescreen</PresentationFormat>
  <Paragraphs>304</Paragraphs>
  <Slides>60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(Body)</vt:lpstr>
      <vt:lpstr>Cambria Math</vt:lpstr>
      <vt:lpstr>Cmss10</vt:lpstr>
      <vt:lpstr>Microsoft Sans Serif</vt:lpstr>
      <vt:lpstr>Wingdings</vt:lpstr>
      <vt:lpstr>Office Theme</vt:lpstr>
      <vt:lpstr>Worksheet</vt:lpstr>
      <vt:lpstr>PowerPoint Presentation</vt:lpstr>
      <vt:lpstr>Introduction</vt:lpstr>
      <vt:lpstr>Steps in Load flow studies:</vt:lpstr>
      <vt:lpstr>Modelling of network elements in Soft ware:</vt:lpstr>
      <vt:lpstr>PowerPoint Presentation</vt:lpstr>
      <vt:lpstr>PowerPoint Presentation</vt:lpstr>
      <vt:lpstr>POWER FLOW SOLUTION</vt:lpstr>
      <vt:lpstr>Types of Buses:</vt:lpstr>
      <vt:lpstr>Types of Buses:</vt:lpstr>
      <vt:lpstr>Types of Buses:</vt:lpstr>
      <vt:lpstr>The Bus Admittance Matrix</vt:lpstr>
      <vt:lpstr>Load Flow</vt:lpstr>
      <vt:lpstr>Reasons for carrying out Power flow studies</vt:lpstr>
      <vt:lpstr>Transmission Line Parameters/Models</vt:lpstr>
      <vt:lpstr>Transmission Line Loading Limitis</vt:lpstr>
      <vt:lpstr>Selecting Load generation balance:</vt:lpstr>
      <vt:lpstr>Selecting Load generation balance-Over a day:</vt:lpstr>
      <vt:lpstr>Scenarios for study:</vt:lpstr>
      <vt:lpstr>Impact of Shutdown</vt:lpstr>
      <vt:lpstr>Impact of Shutdown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SPS Designing</vt:lpstr>
      <vt:lpstr>SPS Designing</vt:lpstr>
      <vt:lpstr>PowerPoint Presentation</vt:lpstr>
      <vt:lpstr>PowerPoint Presentation</vt:lpstr>
      <vt:lpstr>Islanding schemes design:</vt:lpstr>
      <vt:lpstr>Islanding schemes design:</vt:lpstr>
      <vt:lpstr>Capacitor bank requirement studies:</vt:lpstr>
      <vt:lpstr>PowerPoint Presentation</vt:lpstr>
      <vt:lpstr>Total Transfer Capability-Properties</vt:lpstr>
      <vt:lpstr>TTC Calculation-Why?</vt:lpstr>
      <vt:lpstr>Credible contingencies as per Planning Criteria</vt:lpstr>
      <vt:lpstr>Salient points to be considered while assessing TTC</vt:lpstr>
      <vt:lpstr> Inter-Regional Import Capability</vt:lpstr>
      <vt:lpstr> Inter-Regional Export Capability</vt:lpstr>
      <vt:lpstr>S1(S2&amp;S3) and S3 Import TTC constraints</vt:lpstr>
      <vt:lpstr>FAULT MVA at a Substation</vt:lpstr>
      <vt:lpstr>Fault Levels at Substations</vt:lpstr>
      <vt:lpstr>Short circuit current/MVA calculation in software:</vt:lpstr>
      <vt:lpstr>SC Studies out put (LLL):</vt:lpstr>
      <vt:lpstr>Fault contribution from various connected substations:</vt:lpstr>
      <vt:lpstr>Fault contribution from various connected substations:</vt:lpstr>
      <vt:lpstr>400kV Gazuwaka SC MVA with and without Simhadri Generators: </vt:lpstr>
      <vt:lpstr>Bus series reactors at 400kV Thiruvallam SS:</vt:lpstr>
      <vt:lpstr>Proposal of Line series reactors and Bus split at 400kV Maheswaram SS:</vt:lpstr>
      <vt:lpstr>Short circuit MVA based on PMU data</vt:lpstr>
      <vt:lpstr>Short circuit MVA based on PMU data</vt:lpstr>
      <vt:lpstr>CEA Planning criteria on SC study</vt:lpstr>
      <vt:lpstr>CEA Planning criteria on SC study…</vt:lpstr>
      <vt:lpstr>CEA Planning criteria on Fault level</vt:lpstr>
      <vt:lpstr>Quiz</vt:lpstr>
      <vt:lpstr>Thank You</vt:lpstr>
      <vt:lpstr>Y-Bus Matrix Properties:</vt:lpstr>
      <vt:lpstr>Available information:</vt:lpstr>
      <vt:lpstr>Quantities to be determined: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RLDC and System Operation</dc:title>
  <dc:creator>Vamshi Ballikonda</dc:creator>
  <cp:lastModifiedBy>Jana Asudi</cp:lastModifiedBy>
  <cp:revision>455</cp:revision>
  <dcterms:created xsi:type="dcterms:W3CDTF">2016-07-23T17:01:26Z</dcterms:created>
  <dcterms:modified xsi:type="dcterms:W3CDTF">2023-09-19T12:15:53Z</dcterms:modified>
</cp:coreProperties>
</file>