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413" r:id="rId2"/>
    <p:sldId id="623" r:id="rId3"/>
    <p:sldId id="624" r:id="rId4"/>
    <p:sldId id="625" r:id="rId5"/>
    <p:sldId id="626" r:id="rId6"/>
    <p:sldId id="263" r:id="rId7"/>
    <p:sldId id="627" r:id="rId8"/>
    <p:sldId id="628" r:id="rId9"/>
    <p:sldId id="629" r:id="rId10"/>
    <p:sldId id="630" r:id="rId11"/>
    <p:sldId id="631" r:id="rId12"/>
    <p:sldId id="632" r:id="rId13"/>
    <p:sldId id="633" r:id="rId14"/>
    <p:sldId id="634" r:id="rId15"/>
    <p:sldId id="635" r:id="rId16"/>
    <p:sldId id="258" r:id="rId17"/>
    <p:sldId id="259" r:id="rId18"/>
    <p:sldId id="260" r:id="rId19"/>
    <p:sldId id="261" r:id="rId20"/>
    <p:sldId id="265" r:id="rId21"/>
    <p:sldId id="276" r:id="rId22"/>
    <p:sldId id="268" r:id="rId23"/>
    <p:sldId id="269" r:id="rId24"/>
    <p:sldId id="270" r:id="rId25"/>
    <p:sldId id="271" r:id="rId26"/>
    <p:sldId id="275" r:id="rId27"/>
    <p:sldId id="272" r:id="rId28"/>
    <p:sldId id="273" r:id="rId29"/>
    <p:sldId id="598" r:id="rId30"/>
    <p:sldId id="346" r:id="rId31"/>
    <p:sldId id="350" r:id="rId32"/>
    <p:sldId id="599" r:id="rId33"/>
    <p:sldId id="600" r:id="rId34"/>
    <p:sldId id="262" r:id="rId35"/>
    <p:sldId id="601" r:id="rId36"/>
    <p:sldId id="284" r:id="rId37"/>
    <p:sldId id="277" r:id="rId38"/>
    <p:sldId id="278" r:id="rId39"/>
    <p:sldId id="279" r:id="rId40"/>
    <p:sldId id="280" r:id="rId41"/>
    <p:sldId id="281" r:id="rId42"/>
    <p:sldId id="300" r:id="rId43"/>
    <p:sldId id="297" r:id="rId44"/>
    <p:sldId id="293" r:id="rId45"/>
    <p:sldId id="315" r:id="rId46"/>
    <p:sldId id="318" r:id="rId47"/>
    <p:sldId id="319" r:id="rId48"/>
    <p:sldId id="323" r:id="rId49"/>
    <p:sldId id="349" r:id="rId50"/>
    <p:sldId id="348" r:id="rId51"/>
    <p:sldId id="324" r:id="rId52"/>
    <p:sldId id="326" r:id="rId53"/>
    <p:sldId id="329" r:id="rId54"/>
    <p:sldId id="330" r:id="rId55"/>
    <p:sldId id="331" r:id="rId56"/>
    <p:sldId id="332" r:id="rId57"/>
    <p:sldId id="333" r:id="rId58"/>
    <p:sldId id="334" r:id="rId59"/>
    <p:sldId id="345" r:id="rId60"/>
    <p:sldId id="351" r:id="rId61"/>
    <p:sldId id="256" r:id="rId62"/>
    <p:sldId id="603" r:id="rId63"/>
    <p:sldId id="606" r:id="rId64"/>
    <p:sldId id="607" r:id="rId65"/>
    <p:sldId id="608" r:id="rId66"/>
    <p:sldId id="264" r:id="rId67"/>
    <p:sldId id="615" r:id="rId68"/>
    <p:sldId id="616" r:id="rId69"/>
    <p:sldId id="617" r:id="rId70"/>
    <p:sldId id="618" r:id="rId71"/>
    <p:sldId id="620" r:id="rId72"/>
    <p:sldId id="621" r:id="rId73"/>
    <p:sldId id="622" r:id="rId74"/>
    <p:sldId id="266" r:id="rId75"/>
    <p:sldId id="609" r:id="rId76"/>
    <p:sldId id="610" r:id="rId77"/>
    <p:sldId id="267" r:id="rId78"/>
    <p:sldId id="611" r:id="rId79"/>
    <p:sldId id="612" r:id="rId80"/>
    <p:sldId id="613" r:id="rId81"/>
    <p:sldId id="614" r:id="rId82"/>
    <p:sldId id="335" r:id="rId83"/>
    <p:sldId id="343" r:id="rId84"/>
    <p:sldId id="597" r:id="rId85"/>
    <p:sldId id="636"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13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4660"/>
  </p:normalViewPr>
  <p:slideViewPr>
    <p:cSldViewPr snapToGrid="0">
      <p:cViewPr varScale="1">
        <p:scale>
          <a:sx n="58" d="100"/>
          <a:sy n="58"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B9EAC7-4E53-4FE1-8F04-FC1A892794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2654BC-50DF-4ACF-8D47-0E130D8A8E22}">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3200" dirty="0"/>
            <a:t>Should I support my bosses incorrect views? </a:t>
          </a:r>
        </a:p>
      </dgm:t>
    </dgm:pt>
    <dgm:pt modelId="{87C67544-6128-403E-B02D-2B30C4CF448D}" type="parTrans" cxnId="{DC6BB87E-7DEE-40BF-8456-BDF7971151A0}">
      <dgm:prSet/>
      <dgm:spPr/>
      <dgm:t>
        <a:bodyPr/>
        <a:lstStyle/>
        <a:p>
          <a:endParaRPr lang="en-US"/>
        </a:p>
      </dgm:t>
    </dgm:pt>
    <dgm:pt modelId="{3B1846EF-A950-4CD8-BFC0-D2F48C01AACD}" type="sibTrans" cxnId="{DC6BB87E-7DEE-40BF-8456-BDF7971151A0}">
      <dgm:prSet/>
      <dgm:spPr/>
      <dgm:t>
        <a:bodyPr/>
        <a:lstStyle/>
        <a:p>
          <a:endParaRPr lang="en-US"/>
        </a:p>
      </dgm:t>
    </dgm:pt>
    <dgm:pt modelId="{FC09E0E1-88FE-42F5-ACB9-CA2E3B8517E1}">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Should I sign a false document?</a:t>
          </a:r>
        </a:p>
      </dgm:t>
    </dgm:pt>
    <dgm:pt modelId="{2BEB1D2F-28F2-4A28-948A-CB6331A8E5F9}" type="parTrans" cxnId="{853DA195-0F73-4C2A-9D5D-2C1570BDD1E0}">
      <dgm:prSet/>
      <dgm:spPr/>
      <dgm:t>
        <a:bodyPr/>
        <a:lstStyle/>
        <a:p>
          <a:endParaRPr lang="en-US"/>
        </a:p>
      </dgm:t>
    </dgm:pt>
    <dgm:pt modelId="{737A454E-B991-4319-9AA4-015FC2790249}" type="sibTrans" cxnId="{853DA195-0F73-4C2A-9D5D-2C1570BDD1E0}">
      <dgm:prSet/>
      <dgm:spPr/>
      <dgm:t>
        <a:bodyPr/>
        <a:lstStyle/>
        <a:p>
          <a:endParaRPr lang="en-US"/>
        </a:p>
      </dgm:t>
    </dgm:pt>
    <dgm:pt modelId="{5A69CF7C-A9F9-4776-98B2-CDB5B194FBAD}">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3200" dirty="0"/>
            <a:t>Should I accept a gift from a client?</a:t>
          </a:r>
        </a:p>
      </dgm:t>
    </dgm:pt>
    <dgm:pt modelId="{C52F2C49-F1A6-4EDC-AB66-953E089A3002}" type="parTrans" cxnId="{962EB4F7-532F-481D-B647-E6CFEF981503}">
      <dgm:prSet/>
      <dgm:spPr/>
      <dgm:t>
        <a:bodyPr/>
        <a:lstStyle/>
        <a:p>
          <a:endParaRPr lang="en-US"/>
        </a:p>
      </dgm:t>
    </dgm:pt>
    <dgm:pt modelId="{17C98FEF-5900-4B9D-B1E0-83D690206162}" type="sibTrans" cxnId="{962EB4F7-532F-481D-B647-E6CFEF981503}">
      <dgm:prSet/>
      <dgm:spPr/>
      <dgm:t>
        <a:bodyPr/>
        <a:lstStyle/>
        <a:p>
          <a:endParaRPr lang="en-US"/>
        </a:p>
      </dgm:t>
    </dgm:pt>
    <dgm:pt modelId="{6EF07D21-E2F1-4D23-A04F-ABA7BADD0A1D}">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a:t>Should I give special treatment to a friend of boss’ friend?</a:t>
          </a:r>
        </a:p>
      </dgm:t>
    </dgm:pt>
    <dgm:pt modelId="{0F4155EC-9CBE-4262-866F-AEE63D1C9777}" type="parTrans" cxnId="{6B71CB49-844F-4811-B092-EE651FA8A9F7}">
      <dgm:prSet/>
      <dgm:spPr/>
      <dgm:t>
        <a:bodyPr/>
        <a:lstStyle/>
        <a:p>
          <a:endParaRPr lang="en-US"/>
        </a:p>
      </dgm:t>
    </dgm:pt>
    <dgm:pt modelId="{1A4B63A3-C8BD-4E69-9B15-7DCBA6D30418}" type="sibTrans" cxnId="{6B71CB49-844F-4811-B092-EE651FA8A9F7}">
      <dgm:prSet/>
      <dgm:spPr/>
      <dgm:t>
        <a:bodyPr/>
        <a:lstStyle/>
        <a:p>
          <a:endParaRPr lang="en-US"/>
        </a:p>
      </dgm:t>
    </dgm:pt>
    <dgm:pt modelId="{31015284-45EF-45C9-8A17-4889861EED39}" type="pres">
      <dgm:prSet presAssocID="{99B9EAC7-4E53-4FE1-8F04-FC1A89279441}" presName="linear" presStyleCnt="0">
        <dgm:presLayoutVars>
          <dgm:animLvl val="lvl"/>
          <dgm:resizeHandles val="exact"/>
        </dgm:presLayoutVars>
      </dgm:prSet>
      <dgm:spPr/>
    </dgm:pt>
    <dgm:pt modelId="{DED59C31-D1F3-4606-AE87-0F928791C6D5}" type="pres">
      <dgm:prSet presAssocID="{932654BC-50DF-4ACF-8D47-0E130D8A8E22}" presName="parentText" presStyleLbl="node1" presStyleIdx="0" presStyleCnt="2">
        <dgm:presLayoutVars>
          <dgm:chMax val="0"/>
          <dgm:bulletEnabled val="1"/>
        </dgm:presLayoutVars>
      </dgm:prSet>
      <dgm:spPr/>
    </dgm:pt>
    <dgm:pt modelId="{4368A00D-B6FC-4CA0-8A20-4BA4ADC79804}" type="pres">
      <dgm:prSet presAssocID="{932654BC-50DF-4ACF-8D47-0E130D8A8E22}" presName="childText" presStyleLbl="revTx" presStyleIdx="0" presStyleCnt="2">
        <dgm:presLayoutVars>
          <dgm:bulletEnabled val="1"/>
        </dgm:presLayoutVars>
      </dgm:prSet>
      <dgm:spPr/>
    </dgm:pt>
    <dgm:pt modelId="{A9E0D0C1-CD39-4CB1-A65C-810B8E20ED10}" type="pres">
      <dgm:prSet presAssocID="{5A69CF7C-A9F9-4776-98B2-CDB5B194FBAD}" presName="parentText" presStyleLbl="node1" presStyleIdx="1" presStyleCnt="2">
        <dgm:presLayoutVars>
          <dgm:chMax val="0"/>
          <dgm:bulletEnabled val="1"/>
        </dgm:presLayoutVars>
      </dgm:prSet>
      <dgm:spPr/>
    </dgm:pt>
    <dgm:pt modelId="{401A41C3-B2D0-4AC5-AB73-48FA19A20728}" type="pres">
      <dgm:prSet presAssocID="{5A69CF7C-A9F9-4776-98B2-CDB5B194FBAD}" presName="childText" presStyleLbl="revTx" presStyleIdx="1" presStyleCnt="2">
        <dgm:presLayoutVars>
          <dgm:bulletEnabled val="1"/>
        </dgm:presLayoutVars>
      </dgm:prSet>
      <dgm:spPr/>
    </dgm:pt>
  </dgm:ptLst>
  <dgm:cxnLst>
    <dgm:cxn modelId="{60A44812-56ED-48C7-8F51-17D6FEB063F1}" type="presOf" srcId="{5A69CF7C-A9F9-4776-98B2-CDB5B194FBAD}" destId="{A9E0D0C1-CD39-4CB1-A65C-810B8E20ED10}" srcOrd="0" destOrd="0" presId="urn:microsoft.com/office/officeart/2005/8/layout/vList2"/>
    <dgm:cxn modelId="{6B71CB49-844F-4811-B092-EE651FA8A9F7}" srcId="{5A69CF7C-A9F9-4776-98B2-CDB5B194FBAD}" destId="{6EF07D21-E2F1-4D23-A04F-ABA7BADD0A1D}" srcOrd="0" destOrd="0" parTransId="{0F4155EC-9CBE-4262-866F-AEE63D1C9777}" sibTransId="{1A4B63A3-C8BD-4E69-9B15-7DCBA6D30418}"/>
    <dgm:cxn modelId="{111C1558-CE7B-49F1-8C5B-108EEB97DDCA}" type="presOf" srcId="{99B9EAC7-4E53-4FE1-8F04-FC1A89279441}" destId="{31015284-45EF-45C9-8A17-4889861EED39}" srcOrd="0" destOrd="0" presId="urn:microsoft.com/office/officeart/2005/8/layout/vList2"/>
    <dgm:cxn modelId="{DC6BB87E-7DEE-40BF-8456-BDF7971151A0}" srcId="{99B9EAC7-4E53-4FE1-8F04-FC1A89279441}" destId="{932654BC-50DF-4ACF-8D47-0E130D8A8E22}" srcOrd="0" destOrd="0" parTransId="{87C67544-6128-403E-B02D-2B30C4CF448D}" sibTransId="{3B1846EF-A950-4CD8-BFC0-D2F48C01AACD}"/>
    <dgm:cxn modelId="{D75D9892-3C98-4C69-9D01-D9A598A7FECA}" type="presOf" srcId="{FC09E0E1-88FE-42F5-ACB9-CA2E3B8517E1}" destId="{4368A00D-B6FC-4CA0-8A20-4BA4ADC79804}" srcOrd="0" destOrd="0" presId="urn:microsoft.com/office/officeart/2005/8/layout/vList2"/>
    <dgm:cxn modelId="{853DA195-0F73-4C2A-9D5D-2C1570BDD1E0}" srcId="{932654BC-50DF-4ACF-8D47-0E130D8A8E22}" destId="{FC09E0E1-88FE-42F5-ACB9-CA2E3B8517E1}" srcOrd="0" destOrd="0" parTransId="{2BEB1D2F-28F2-4A28-948A-CB6331A8E5F9}" sibTransId="{737A454E-B991-4319-9AA4-015FC2790249}"/>
    <dgm:cxn modelId="{0EDC9DB6-249C-4AB5-A2BE-5B7A73B2C017}" type="presOf" srcId="{6EF07D21-E2F1-4D23-A04F-ABA7BADD0A1D}" destId="{401A41C3-B2D0-4AC5-AB73-48FA19A20728}" srcOrd="0" destOrd="0" presId="urn:microsoft.com/office/officeart/2005/8/layout/vList2"/>
    <dgm:cxn modelId="{E681EBD4-FEC9-4B81-BE87-F5D20F815BA7}" type="presOf" srcId="{932654BC-50DF-4ACF-8D47-0E130D8A8E22}" destId="{DED59C31-D1F3-4606-AE87-0F928791C6D5}" srcOrd="0" destOrd="0" presId="urn:microsoft.com/office/officeart/2005/8/layout/vList2"/>
    <dgm:cxn modelId="{962EB4F7-532F-481D-B647-E6CFEF981503}" srcId="{99B9EAC7-4E53-4FE1-8F04-FC1A89279441}" destId="{5A69CF7C-A9F9-4776-98B2-CDB5B194FBAD}" srcOrd="1" destOrd="0" parTransId="{C52F2C49-F1A6-4EDC-AB66-953E089A3002}" sibTransId="{17C98FEF-5900-4B9D-B1E0-83D690206162}"/>
    <dgm:cxn modelId="{0ADFE863-FE2D-4864-B0D0-C668D4A24F7E}" type="presParOf" srcId="{31015284-45EF-45C9-8A17-4889861EED39}" destId="{DED59C31-D1F3-4606-AE87-0F928791C6D5}" srcOrd="0" destOrd="0" presId="urn:microsoft.com/office/officeart/2005/8/layout/vList2"/>
    <dgm:cxn modelId="{6FE23183-8796-44BD-B30F-2BCE5E4FA29C}" type="presParOf" srcId="{31015284-45EF-45C9-8A17-4889861EED39}" destId="{4368A00D-B6FC-4CA0-8A20-4BA4ADC79804}" srcOrd="1" destOrd="0" presId="urn:microsoft.com/office/officeart/2005/8/layout/vList2"/>
    <dgm:cxn modelId="{C8330181-A5B5-4CCB-A1A3-269A7D9EF5BC}" type="presParOf" srcId="{31015284-45EF-45C9-8A17-4889861EED39}" destId="{A9E0D0C1-CD39-4CB1-A65C-810B8E20ED10}" srcOrd="2" destOrd="0" presId="urn:microsoft.com/office/officeart/2005/8/layout/vList2"/>
    <dgm:cxn modelId="{E2956C6D-CDE2-498E-B569-B22498CEF5A7}" type="presParOf" srcId="{31015284-45EF-45C9-8A17-4889861EED39}" destId="{401A41C3-B2D0-4AC5-AB73-48FA19A2072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026C4-7DD9-46B8-86B2-16A0EDB925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A17EDE-55A7-4F62-9148-EBDED19603E9}">
      <dgm:prSet phldrT="[Text]" custT="1"/>
      <dgm:spPr/>
      <dgm:t>
        <a:bodyPr/>
        <a:lstStyle/>
        <a:p>
          <a:r>
            <a:rPr lang="en-US" sz="2800" dirty="0"/>
            <a:t>1. The difficulty of coping the economic realities because of unrealistic salary levels of government employee;</a:t>
          </a:r>
        </a:p>
      </dgm:t>
    </dgm:pt>
    <dgm:pt modelId="{ED0171B1-99A5-46F5-8F32-3616B3DE9E67}" type="parTrans" cxnId="{611453CF-498D-40F8-97AD-6A40D09429A0}">
      <dgm:prSet/>
      <dgm:spPr/>
      <dgm:t>
        <a:bodyPr/>
        <a:lstStyle/>
        <a:p>
          <a:endParaRPr lang="en-US"/>
        </a:p>
      </dgm:t>
    </dgm:pt>
    <dgm:pt modelId="{80AFDA32-8748-49DA-9E29-ED6646B9ED5F}" type="sibTrans" cxnId="{611453CF-498D-40F8-97AD-6A40D09429A0}">
      <dgm:prSet/>
      <dgm:spPr/>
      <dgm:t>
        <a:bodyPr/>
        <a:lstStyle/>
        <a:p>
          <a:endParaRPr lang="en-US"/>
        </a:p>
      </dgm:t>
    </dgm:pt>
    <dgm:pt modelId="{51CA9CA9-F0C4-4E59-B928-C3296BEE4788}">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3000" dirty="0"/>
            <a:t>2. The excessive desire for wealth and the “</a:t>
          </a:r>
          <a:r>
            <a:rPr lang="en-US" sz="2800" dirty="0"/>
            <a:t>good</a:t>
          </a:r>
          <a:r>
            <a:rPr lang="en-US" sz="3000" dirty="0"/>
            <a:t> life” among other higher-echelon government officials;</a:t>
          </a:r>
        </a:p>
      </dgm:t>
    </dgm:pt>
    <dgm:pt modelId="{BFF8673B-1DA0-424E-80C1-9B7A1B314D27}" type="parTrans" cxnId="{202D849B-DDA3-4C50-95CE-994F4BD0B661}">
      <dgm:prSet/>
      <dgm:spPr/>
      <dgm:t>
        <a:bodyPr/>
        <a:lstStyle/>
        <a:p>
          <a:endParaRPr lang="en-US"/>
        </a:p>
      </dgm:t>
    </dgm:pt>
    <dgm:pt modelId="{5B0C2405-0582-4746-B89C-20C52D5F36C5}" type="sibTrans" cxnId="{202D849B-DDA3-4C50-95CE-994F4BD0B661}">
      <dgm:prSet/>
      <dgm:spPr/>
      <dgm:t>
        <a:bodyPr/>
        <a:lstStyle/>
        <a:p>
          <a:endParaRPr lang="en-US"/>
        </a:p>
      </dgm:t>
    </dgm:pt>
    <dgm:pt modelId="{B66145B7-3F31-457B-A792-EEDAE97165D5}">
      <dgm:prSet phldrT="[Text]" custT="1"/>
      <dgm:spPr/>
      <dgm:t>
        <a:bodyPr/>
        <a:lstStyle/>
        <a:p>
          <a:r>
            <a:rPr lang="en-US" sz="2800" dirty="0"/>
            <a:t>3. Low moral standards or values</a:t>
          </a:r>
        </a:p>
      </dgm:t>
    </dgm:pt>
    <dgm:pt modelId="{627B68F7-5427-41CE-834B-9983997ACB1B}" type="parTrans" cxnId="{7A06D28B-3C86-44DE-8A28-1FF2EA1E8D04}">
      <dgm:prSet/>
      <dgm:spPr/>
      <dgm:t>
        <a:bodyPr/>
        <a:lstStyle/>
        <a:p>
          <a:endParaRPr lang="en-US"/>
        </a:p>
      </dgm:t>
    </dgm:pt>
    <dgm:pt modelId="{CF3BD3A2-4D37-436C-822C-67BAAEA8C07B}" type="sibTrans" cxnId="{7A06D28B-3C86-44DE-8A28-1FF2EA1E8D04}">
      <dgm:prSet/>
      <dgm:spPr/>
      <dgm:t>
        <a:bodyPr/>
        <a:lstStyle/>
        <a:p>
          <a:endParaRPr lang="en-US"/>
        </a:p>
      </dgm:t>
    </dgm:pt>
    <dgm:pt modelId="{33EB10BB-1C5B-4009-95E7-DE7DF490DEA6}">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800" dirty="0"/>
            <a:t>4. An administrative behavior that facilitates or support corruption</a:t>
          </a:r>
        </a:p>
      </dgm:t>
    </dgm:pt>
    <dgm:pt modelId="{26DA4245-037B-40F6-A584-5A8E908CE622}" type="parTrans" cxnId="{6716AB8F-BABC-427A-AA1D-CADEA8024D1E}">
      <dgm:prSet/>
      <dgm:spPr/>
      <dgm:t>
        <a:bodyPr/>
        <a:lstStyle/>
        <a:p>
          <a:endParaRPr lang="en-US"/>
        </a:p>
      </dgm:t>
    </dgm:pt>
    <dgm:pt modelId="{DCB058E8-F150-4CF5-AE1E-DB5A8849F455}" type="sibTrans" cxnId="{6716AB8F-BABC-427A-AA1D-CADEA8024D1E}">
      <dgm:prSet/>
      <dgm:spPr/>
      <dgm:t>
        <a:bodyPr/>
        <a:lstStyle/>
        <a:p>
          <a:endParaRPr lang="en-US"/>
        </a:p>
      </dgm:t>
    </dgm:pt>
    <dgm:pt modelId="{2CF0F81F-CCDC-408A-9CF8-4B1A4E568EB8}" type="pres">
      <dgm:prSet presAssocID="{7E5026C4-7DD9-46B8-86B2-16A0EDB9255B}" presName="linear" presStyleCnt="0">
        <dgm:presLayoutVars>
          <dgm:animLvl val="lvl"/>
          <dgm:resizeHandles val="exact"/>
        </dgm:presLayoutVars>
      </dgm:prSet>
      <dgm:spPr/>
    </dgm:pt>
    <dgm:pt modelId="{2ECDD495-AE42-4568-820E-26548E57535B}" type="pres">
      <dgm:prSet presAssocID="{72A17EDE-55A7-4F62-9148-EBDED19603E9}" presName="parentText" presStyleLbl="node1" presStyleIdx="0" presStyleCnt="2">
        <dgm:presLayoutVars>
          <dgm:chMax val="0"/>
          <dgm:bulletEnabled val="1"/>
        </dgm:presLayoutVars>
      </dgm:prSet>
      <dgm:spPr/>
    </dgm:pt>
    <dgm:pt modelId="{88292E71-B4BF-4EDC-8226-B75007239D22}" type="pres">
      <dgm:prSet presAssocID="{72A17EDE-55A7-4F62-9148-EBDED19603E9}" presName="childText" presStyleLbl="revTx" presStyleIdx="0" presStyleCnt="2">
        <dgm:presLayoutVars>
          <dgm:bulletEnabled val="1"/>
        </dgm:presLayoutVars>
      </dgm:prSet>
      <dgm:spPr/>
    </dgm:pt>
    <dgm:pt modelId="{9581283C-B17E-4463-9D72-8AF71CE0AD3A}" type="pres">
      <dgm:prSet presAssocID="{B66145B7-3F31-457B-A792-EEDAE97165D5}" presName="parentText" presStyleLbl="node1" presStyleIdx="1" presStyleCnt="2">
        <dgm:presLayoutVars>
          <dgm:chMax val="0"/>
          <dgm:bulletEnabled val="1"/>
        </dgm:presLayoutVars>
      </dgm:prSet>
      <dgm:spPr/>
    </dgm:pt>
    <dgm:pt modelId="{FD49AEE2-4430-4369-BA9D-05944D5135AE}" type="pres">
      <dgm:prSet presAssocID="{B66145B7-3F31-457B-A792-EEDAE97165D5}" presName="childText" presStyleLbl="revTx" presStyleIdx="1" presStyleCnt="2">
        <dgm:presLayoutVars>
          <dgm:bulletEnabled val="1"/>
        </dgm:presLayoutVars>
      </dgm:prSet>
      <dgm:spPr/>
    </dgm:pt>
  </dgm:ptLst>
  <dgm:cxnLst>
    <dgm:cxn modelId="{25ED2348-35D9-4650-A56E-BA973FF29BFC}" type="presOf" srcId="{51CA9CA9-F0C4-4E59-B928-C3296BEE4788}" destId="{88292E71-B4BF-4EDC-8226-B75007239D22}" srcOrd="0" destOrd="0" presId="urn:microsoft.com/office/officeart/2005/8/layout/vList2"/>
    <dgm:cxn modelId="{7A06D28B-3C86-44DE-8A28-1FF2EA1E8D04}" srcId="{7E5026C4-7DD9-46B8-86B2-16A0EDB9255B}" destId="{B66145B7-3F31-457B-A792-EEDAE97165D5}" srcOrd="1" destOrd="0" parTransId="{627B68F7-5427-41CE-834B-9983997ACB1B}" sibTransId="{CF3BD3A2-4D37-436C-822C-67BAAEA8C07B}"/>
    <dgm:cxn modelId="{6716AB8F-BABC-427A-AA1D-CADEA8024D1E}" srcId="{B66145B7-3F31-457B-A792-EEDAE97165D5}" destId="{33EB10BB-1C5B-4009-95E7-DE7DF490DEA6}" srcOrd="0" destOrd="0" parTransId="{26DA4245-037B-40F6-A584-5A8E908CE622}" sibTransId="{DCB058E8-F150-4CF5-AE1E-DB5A8849F455}"/>
    <dgm:cxn modelId="{202D849B-DDA3-4C50-95CE-994F4BD0B661}" srcId="{72A17EDE-55A7-4F62-9148-EBDED19603E9}" destId="{51CA9CA9-F0C4-4E59-B928-C3296BEE4788}" srcOrd="0" destOrd="0" parTransId="{BFF8673B-1DA0-424E-80C1-9B7A1B314D27}" sibTransId="{5B0C2405-0582-4746-B89C-20C52D5F36C5}"/>
    <dgm:cxn modelId="{D91288B9-A22E-49C5-B7F0-C06FE9EB9D0D}" type="presOf" srcId="{33EB10BB-1C5B-4009-95E7-DE7DF490DEA6}" destId="{FD49AEE2-4430-4369-BA9D-05944D5135AE}" srcOrd="0" destOrd="0" presId="urn:microsoft.com/office/officeart/2005/8/layout/vList2"/>
    <dgm:cxn modelId="{6EF856BF-12A9-4A5C-B0EF-712F387B1A26}" type="presOf" srcId="{7E5026C4-7DD9-46B8-86B2-16A0EDB9255B}" destId="{2CF0F81F-CCDC-408A-9CF8-4B1A4E568EB8}" srcOrd="0" destOrd="0" presId="urn:microsoft.com/office/officeart/2005/8/layout/vList2"/>
    <dgm:cxn modelId="{611453CF-498D-40F8-97AD-6A40D09429A0}" srcId="{7E5026C4-7DD9-46B8-86B2-16A0EDB9255B}" destId="{72A17EDE-55A7-4F62-9148-EBDED19603E9}" srcOrd="0" destOrd="0" parTransId="{ED0171B1-99A5-46F5-8F32-3616B3DE9E67}" sibTransId="{80AFDA32-8748-49DA-9E29-ED6646B9ED5F}"/>
    <dgm:cxn modelId="{843A19D3-3770-4261-8F51-4D196D5158F6}" type="presOf" srcId="{B66145B7-3F31-457B-A792-EEDAE97165D5}" destId="{9581283C-B17E-4463-9D72-8AF71CE0AD3A}" srcOrd="0" destOrd="0" presId="urn:microsoft.com/office/officeart/2005/8/layout/vList2"/>
    <dgm:cxn modelId="{A34EAFE7-6B8A-4E31-AF5C-9BC0130CAF44}" type="presOf" srcId="{72A17EDE-55A7-4F62-9148-EBDED19603E9}" destId="{2ECDD495-AE42-4568-820E-26548E57535B}" srcOrd="0" destOrd="0" presId="urn:microsoft.com/office/officeart/2005/8/layout/vList2"/>
    <dgm:cxn modelId="{6F5BB978-2A22-4A6C-817F-94BB9F631333}" type="presParOf" srcId="{2CF0F81F-CCDC-408A-9CF8-4B1A4E568EB8}" destId="{2ECDD495-AE42-4568-820E-26548E57535B}" srcOrd="0" destOrd="0" presId="urn:microsoft.com/office/officeart/2005/8/layout/vList2"/>
    <dgm:cxn modelId="{DA4AEADE-C485-4FCB-A059-D79C772F7710}" type="presParOf" srcId="{2CF0F81F-CCDC-408A-9CF8-4B1A4E568EB8}" destId="{88292E71-B4BF-4EDC-8226-B75007239D22}" srcOrd="1" destOrd="0" presId="urn:microsoft.com/office/officeart/2005/8/layout/vList2"/>
    <dgm:cxn modelId="{6079F8FB-B61C-436F-94F4-C8961D0E38F0}" type="presParOf" srcId="{2CF0F81F-CCDC-408A-9CF8-4B1A4E568EB8}" destId="{9581283C-B17E-4463-9D72-8AF71CE0AD3A}" srcOrd="2" destOrd="0" presId="urn:microsoft.com/office/officeart/2005/8/layout/vList2"/>
    <dgm:cxn modelId="{B1EEF857-3A67-42E0-960E-EF541B4899D1}" type="presParOf" srcId="{2CF0F81F-CCDC-408A-9CF8-4B1A4E568EB8}" destId="{FD49AEE2-4430-4369-BA9D-05944D5135A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5026C4-7DD9-46B8-86B2-16A0EDB925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A17EDE-55A7-4F62-9148-EBDED19603E9}">
      <dgm:prSet phldrT="[Text]" custT="1"/>
      <dgm:spPr/>
      <dgm:t>
        <a:bodyPr/>
        <a:lstStyle/>
        <a:p>
          <a:r>
            <a:rPr lang="en-US" sz="2800" dirty="0"/>
            <a:t>5. Related to the preceding factor, strong corrupting influence of clientele</a:t>
          </a:r>
        </a:p>
      </dgm:t>
    </dgm:pt>
    <dgm:pt modelId="{ED0171B1-99A5-46F5-8F32-3616B3DE9E67}" type="parTrans" cxnId="{611453CF-498D-40F8-97AD-6A40D09429A0}">
      <dgm:prSet/>
      <dgm:spPr/>
      <dgm:t>
        <a:bodyPr/>
        <a:lstStyle/>
        <a:p>
          <a:endParaRPr lang="en-US"/>
        </a:p>
      </dgm:t>
    </dgm:pt>
    <dgm:pt modelId="{80AFDA32-8748-49DA-9E29-ED6646B9ED5F}" type="sibTrans" cxnId="{611453CF-498D-40F8-97AD-6A40D09429A0}">
      <dgm:prSet/>
      <dgm:spPr/>
      <dgm:t>
        <a:bodyPr/>
        <a:lstStyle/>
        <a:p>
          <a:endParaRPr lang="en-US"/>
        </a:p>
      </dgm:t>
    </dgm:pt>
    <dgm:pt modelId="{51CA9CA9-F0C4-4E59-B928-C3296BEE4788}">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3000" dirty="0"/>
            <a:t>6. Bad example set by the leadership</a:t>
          </a:r>
        </a:p>
      </dgm:t>
    </dgm:pt>
    <dgm:pt modelId="{BFF8673B-1DA0-424E-80C1-9B7A1B314D27}" type="parTrans" cxnId="{202D849B-DDA3-4C50-95CE-994F4BD0B661}">
      <dgm:prSet/>
      <dgm:spPr/>
      <dgm:t>
        <a:bodyPr/>
        <a:lstStyle/>
        <a:p>
          <a:endParaRPr lang="en-US"/>
        </a:p>
      </dgm:t>
    </dgm:pt>
    <dgm:pt modelId="{5B0C2405-0582-4746-B89C-20C52D5F36C5}" type="sibTrans" cxnId="{202D849B-DDA3-4C50-95CE-994F4BD0B661}">
      <dgm:prSet/>
      <dgm:spPr/>
      <dgm:t>
        <a:bodyPr/>
        <a:lstStyle/>
        <a:p>
          <a:endParaRPr lang="en-US"/>
        </a:p>
      </dgm:t>
    </dgm:pt>
    <dgm:pt modelId="{B66145B7-3F31-457B-A792-EEDAE97165D5}">
      <dgm:prSet phldrT="[Text]" custT="1"/>
      <dgm:spPr/>
      <dgm:t>
        <a:bodyPr/>
        <a:lstStyle/>
        <a:p>
          <a:r>
            <a:rPr lang="en-US" sz="2800" dirty="0"/>
            <a:t>7. The kinship system</a:t>
          </a:r>
        </a:p>
      </dgm:t>
    </dgm:pt>
    <dgm:pt modelId="{627B68F7-5427-41CE-834B-9983997ACB1B}" type="parTrans" cxnId="{7A06D28B-3C86-44DE-8A28-1FF2EA1E8D04}">
      <dgm:prSet/>
      <dgm:spPr/>
      <dgm:t>
        <a:bodyPr/>
        <a:lstStyle/>
        <a:p>
          <a:endParaRPr lang="en-US"/>
        </a:p>
      </dgm:t>
    </dgm:pt>
    <dgm:pt modelId="{CF3BD3A2-4D37-436C-822C-67BAAEA8C07B}" type="sibTrans" cxnId="{7A06D28B-3C86-44DE-8A28-1FF2EA1E8D04}">
      <dgm:prSet/>
      <dgm:spPr/>
      <dgm:t>
        <a:bodyPr/>
        <a:lstStyle/>
        <a:p>
          <a:endParaRPr lang="en-US"/>
        </a:p>
      </dgm:t>
    </dgm:pt>
    <dgm:pt modelId="{33EB10BB-1C5B-4009-95E7-DE7DF490DEA6}">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800" dirty="0"/>
            <a:t>8. A cumbersome system of justice</a:t>
          </a:r>
        </a:p>
      </dgm:t>
    </dgm:pt>
    <dgm:pt modelId="{26DA4245-037B-40F6-A584-5A8E908CE622}" type="parTrans" cxnId="{6716AB8F-BABC-427A-AA1D-CADEA8024D1E}">
      <dgm:prSet/>
      <dgm:spPr/>
      <dgm:t>
        <a:bodyPr/>
        <a:lstStyle/>
        <a:p>
          <a:endParaRPr lang="en-US"/>
        </a:p>
      </dgm:t>
    </dgm:pt>
    <dgm:pt modelId="{DCB058E8-F150-4CF5-AE1E-DB5A8849F455}" type="sibTrans" cxnId="{6716AB8F-BABC-427A-AA1D-CADEA8024D1E}">
      <dgm:prSet/>
      <dgm:spPr/>
      <dgm:t>
        <a:bodyPr/>
        <a:lstStyle/>
        <a:p>
          <a:endParaRPr lang="en-US"/>
        </a:p>
      </dgm:t>
    </dgm:pt>
    <dgm:pt modelId="{4C039196-EE6E-4CC4-8D11-C84F1FD3865F}">
      <dgm:prSet phldrT="[Text]" custT="1"/>
      <dgm:spPr/>
      <dgm:t>
        <a:bodyPr/>
        <a:lstStyle/>
        <a:p>
          <a:r>
            <a:rPr lang="en-US" sz="2400" dirty="0"/>
            <a:t>9. Unenforceable and obsolete laws</a:t>
          </a:r>
        </a:p>
      </dgm:t>
    </dgm:pt>
    <dgm:pt modelId="{AE3EC2CC-AD43-4636-A508-3F293CD4A3BA}" type="parTrans" cxnId="{FF86F54C-23C0-4CDF-945C-5F01FBAD56E3}">
      <dgm:prSet/>
      <dgm:spPr/>
      <dgm:t>
        <a:bodyPr/>
        <a:lstStyle/>
        <a:p>
          <a:endParaRPr lang="en-US"/>
        </a:p>
      </dgm:t>
    </dgm:pt>
    <dgm:pt modelId="{591C8036-5473-4B38-8FCB-03721610CFF3}" type="sibTrans" cxnId="{FF86F54C-23C0-4CDF-945C-5F01FBAD56E3}">
      <dgm:prSet/>
      <dgm:spPr/>
      <dgm:t>
        <a:bodyPr/>
        <a:lstStyle/>
        <a:p>
          <a:endParaRPr lang="en-US"/>
        </a:p>
      </dgm:t>
    </dgm:pt>
    <dgm:pt modelId="{2CF0F81F-CCDC-408A-9CF8-4B1A4E568EB8}" type="pres">
      <dgm:prSet presAssocID="{7E5026C4-7DD9-46B8-86B2-16A0EDB9255B}" presName="linear" presStyleCnt="0">
        <dgm:presLayoutVars>
          <dgm:animLvl val="lvl"/>
          <dgm:resizeHandles val="exact"/>
        </dgm:presLayoutVars>
      </dgm:prSet>
      <dgm:spPr/>
    </dgm:pt>
    <dgm:pt modelId="{2ECDD495-AE42-4568-820E-26548E57535B}" type="pres">
      <dgm:prSet presAssocID="{72A17EDE-55A7-4F62-9148-EBDED19603E9}" presName="parentText" presStyleLbl="node1" presStyleIdx="0" presStyleCnt="3">
        <dgm:presLayoutVars>
          <dgm:chMax val="0"/>
          <dgm:bulletEnabled val="1"/>
        </dgm:presLayoutVars>
      </dgm:prSet>
      <dgm:spPr/>
    </dgm:pt>
    <dgm:pt modelId="{88292E71-B4BF-4EDC-8226-B75007239D22}" type="pres">
      <dgm:prSet presAssocID="{72A17EDE-55A7-4F62-9148-EBDED19603E9}" presName="childText" presStyleLbl="revTx" presStyleIdx="0" presStyleCnt="2" custScaleY="83224">
        <dgm:presLayoutVars>
          <dgm:bulletEnabled val="1"/>
        </dgm:presLayoutVars>
      </dgm:prSet>
      <dgm:spPr/>
    </dgm:pt>
    <dgm:pt modelId="{9581283C-B17E-4463-9D72-8AF71CE0AD3A}" type="pres">
      <dgm:prSet presAssocID="{B66145B7-3F31-457B-A792-EEDAE97165D5}" presName="parentText" presStyleLbl="node1" presStyleIdx="1" presStyleCnt="3" custScaleY="63049">
        <dgm:presLayoutVars>
          <dgm:chMax val="0"/>
          <dgm:bulletEnabled val="1"/>
        </dgm:presLayoutVars>
      </dgm:prSet>
      <dgm:spPr/>
    </dgm:pt>
    <dgm:pt modelId="{FD49AEE2-4430-4369-BA9D-05944D5135AE}" type="pres">
      <dgm:prSet presAssocID="{B66145B7-3F31-457B-A792-EEDAE97165D5}" presName="childText" presStyleLbl="revTx" presStyleIdx="1" presStyleCnt="2" custScaleY="84058">
        <dgm:presLayoutVars>
          <dgm:bulletEnabled val="1"/>
        </dgm:presLayoutVars>
      </dgm:prSet>
      <dgm:spPr/>
    </dgm:pt>
    <dgm:pt modelId="{181A22E8-D4D4-474E-A1B9-3AE88145B529}" type="pres">
      <dgm:prSet presAssocID="{4C039196-EE6E-4CC4-8D11-C84F1FD3865F}" presName="parentText" presStyleLbl="node1" presStyleIdx="2" presStyleCnt="3" custScaleY="63049">
        <dgm:presLayoutVars>
          <dgm:chMax val="0"/>
          <dgm:bulletEnabled val="1"/>
        </dgm:presLayoutVars>
      </dgm:prSet>
      <dgm:spPr/>
    </dgm:pt>
  </dgm:ptLst>
  <dgm:cxnLst>
    <dgm:cxn modelId="{0E189E16-9F5A-45DB-8063-9453D56BBF2D}" type="presOf" srcId="{4C039196-EE6E-4CC4-8D11-C84F1FD3865F}" destId="{181A22E8-D4D4-474E-A1B9-3AE88145B529}" srcOrd="0" destOrd="0" presId="urn:microsoft.com/office/officeart/2005/8/layout/vList2"/>
    <dgm:cxn modelId="{73A43A21-9A99-475E-AE43-4AFFF03BBA4E}" type="presOf" srcId="{33EB10BB-1C5B-4009-95E7-DE7DF490DEA6}" destId="{FD49AEE2-4430-4369-BA9D-05944D5135AE}" srcOrd="0" destOrd="0" presId="urn:microsoft.com/office/officeart/2005/8/layout/vList2"/>
    <dgm:cxn modelId="{2EA7873F-3411-4602-8EB5-3A100EC9F6E4}" type="presOf" srcId="{7E5026C4-7DD9-46B8-86B2-16A0EDB9255B}" destId="{2CF0F81F-CCDC-408A-9CF8-4B1A4E568EB8}" srcOrd="0" destOrd="0" presId="urn:microsoft.com/office/officeart/2005/8/layout/vList2"/>
    <dgm:cxn modelId="{81411C64-5E2F-47D6-B42B-988B1B393EF5}" type="presOf" srcId="{51CA9CA9-F0C4-4E59-B928-C3296BEE4788}" destId="{88292E71-B4BF-4EDC-8226-B75007239D22}" srcOrd="0" destOrd="0" presId="urn:microsoft.com/office/officeart/2005/8/layout/vList2"/>
    <dgm:cxn modelId="{2D78034A-FDBF-4183-B538-5E91F6AACF0B}" type="presOf" srcId="{72A17EDE-55A7-4F62-9148-EBDED19603E9}" destId="{2ECDD495-AE42-4568-820E-26548E57535B}" srcOrd="0" destOrd="0" presId="urn:microsoft.com/office/officeart/2005/8/layout/vList2"/>
    <dgm:cxn modelId="{FF86F54C-23C0-4CDF-945C-5F01FBAD56E3}" srcId="{7E5026C4-7DD9-46B8-86B2-16A0EDB9255B}" destId="{4C039196-EE6E-4CC4-8D11-C84F1FD3865F}" srcOrd="2" destOrd="0" parTransId="{AE3EC2CC-AD43-4636-A508-3F293CD4A3BA}" sibTransId="{591C8036-5473-4B38-8FCB-03721610CFF3}"/>
    <dgm:cxn modelId="{7A06D28B-3C86-44DE-8A28-1FF2EA1E8D04}" srcId="{7E5026C4-7DD9-46B8-86B2-16A0EDB9255B}" destId="{B66145B7-3F31-457B-A792-EEDAE97165D5}" srcOrd="1" destOrd="0" parTransId="{627B68F7-5427-41CE-834B-9983997ACB1B}" sibTransId="{CF3BD3A2-4D37-436C-822C-67BAAEA8C07B}"/>
    <dgm:cxn modelId="{6716AB8F-BABC-427A-AA1D-CADEA8024D1E}" srcId="{B66145B7-3F31-457B-A792-EEDAE97165D5}" destId="{33EB10BB-1C5B-4009-95E7-DE7DF490DEA6}" srcOrd="0" destOrd="0" parTransId="{26DA4245-037B-40F6-A584-5A8E908CE622}" sibTransId="{DCB058E8-F150-4CF5-AE1E-DB5A8849F455}"/>
    <dgm:cxn modelId="{202D849B-DDA3-4C50-95CE-994F4BD0B661}" srcId="{72A17EDE-55A7-4F62-9148-EBDED19603E9}" destId="{51CA9CA9-F0C4-4E59-B928-C3296BEE4788}" srcOrd="0" destOrd="0" parTransId="{BFF8673B-1DA0-424E-80C1-9B7A1B314D27}" sibTransId="{5B0C2405-0582-4746-B89C-20C52D5F36C5}"/>
    <dgm:cxn modelId="{611453CF-498D-40F8-97AD-6A40D09429A0}" srcId="{7E5026C4-7DD9-46B8-86B2-16A0EDB9255B}" destId="{72A17EDE-55A7-4F62-9148-EBDED19603E9}" srcOrd="0" destOrd="0" parTransId="{ED0171B1-99A5-46F5-8F32-3616B3DE9E67}" sibTransId="{80AFDA32-8748-49DA-9E29-ED6646B9ED5F}"/>
    <dgm:cxn modelId="{939004FB-4443-41AC-8EED-5DB8A6E84781}" type="presOf" srcId="{B66145B7-3F31-457B-A792-EEDAE97165D5}" destId="{9581283C-B17E-4463-9D72-8AF71CE0AD3A}" srcOrd="0" destOrd="0" presId="urn:microsoft.com/office/officeart/2005/8/layout/vList2"/>
    <dgm:cxn modelId="{117635EA-171F-43B7-881E-2F1C1922358A}" type="presParOf" srcId="{2CF0F81F-CCDC-408A-9CF8-4B1A4E568EB8}" destId="{2ECDD495-AE42-4568-820E-26548E57535B}" srcOrd="0" destOrd="0" presId="urn:microsoft.com/office/officeart/2005/8/layout/vList2"/>
    <dgm:cxn modelId="{31C6E6F0-4084-47F7-B90D-3EA3A4D33511}" type="presParOf" srcId="{2CF0F81F-CCDC-408A-9CF8-4B1A4E568EB8}" destId="{88292E71-B4BF-4EDC-8226-B75007239D22}" srcOrd="1" destOrd="0" presId="urn:microsoft.com/office/officeart/2005/8/layout/vList2"/>
    <dgm:cxn modelId="{C5B883EF-BC4E-460D-82A7-E6D88F9FC121}" type="presParOf" srcId="{2CF0F81F-CCDC-408A-9CF8-4B1A4E568EB8}" destId="{9581283C-B17E-4463-9D72-8AF71CE0AD3A}" srcOrd="2" destOrd="0" presId="urn:microsoft.com/office/officeart/2005/8/layout/vList2"/>
    <dgm:cxn modelId="{C91F6573-6EF2-413F-9EFE-1BE807034CB7}" type="presParOf" srcId="{2CF0F81F-CCDC-408A-9CF8-4B1A4E568EB8}" destId="{FD49AEE2-4430-4369-BA9D-05944D5135AE}" srcOrd="3" destOrd="0" presId="urn:microsoft.com/office/officeart/2005/8/layout/vList2"/>
    <dgm:cxn modelId="{2B69A419-9594-4D1D-B080-08F8B0E0D11D}" type="presParOf" srcId="{2CF0F81F-CCDC-408A-9CF8-4B1A4E568EB8}" destId="{181A22E8-D4D4-474E-A1B9-3AE88145B52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59C31-D1F3-4606-AE87-0F928791C6D5}">
      <dsp:nvSpPr>
        <dsp:cNvPr id="0" name=""/>
        <dsp:cNvSpPr/>
      </dsp:nvSpPr>
      <dsp:spPr>
        <a:xfrm>
          <a:off x="0" y="99795"/>
          <a:ext cx="7391400" cy="1282904"/>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Should I support my bosses incorrect views? </a:t>
          </a:r>
        </a:p>
      </dsp:txBody>
      <dsp:txXfrm>
        <a:off x="62626" y="162421"/>
        <a:ext cx="7266148" cy="1157652"/>
      </dsp:txXfrm>
    </dsp:sp>
    <dsp:sp modelId="{4368A00D-B6FC-4CA0-8A20-4BA4ADC79804}">
      <dsp:nvSpPr>
        <dsp:cNvPr id="0" name=""/>
        <dsp:cNvSpPr/>
      </dsp:nvSpPr>
      <dsp:spPr>
        <a:xfrm>
          <a:off x="0" y="1382700"/>
          <a:ext cx="7391400" cy="84456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34677"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en-US" sz="4000" kern="1200" dirty="0"/>
            <a:t>Should I sign a false document?</a:t>
          </a:r>
        </a:p>
      </dsp:txBody>
      <dsp:txXfrm>
        <a:off x="0" y="1382700"/>
        <a:ext cx="7391400" cy="844560"/>
      </dsp:txXfrm>
    </dsp:sp>
    <dsp:sp modelId="{A9E0D0C1-CD39-4CB1-A65C-810B8E20ED10}">
      <dsp:nvSpPr>
        <dsp:cNvPr id="0" name=""/>
        <dsp:cNvSpPr/>
      </dsp:nvSpPr>
      <dsp:spPr>
        <a:xfrm>
          <a:off x="0" y="2227260"/>
          <a:ext cx="7391400" cy="1282904"/>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Should I accept a gift from a client?</a:t>
          </a:r>
        </a:p>
      </dsp:txBody>
      <dsp:txXfrm>
        <a:off x="62626" y="2289886"/>
        <a:ext cx="7266148" cy="1157652"/>
      </dsp:txXfrm>
    </dsp:sp>
    <dsp:sp modelId="{401A41C3-B2D0-4AC5-AB73-48FA19A20728}">
      <dsp:nvSpPr>
        <dsp:cNvPr id="0" name=""/>
        <dsp:cNvSpPr/>
      </dsp:nvSpPr>
      <dsp:spPr>
        <a:xfrm>
          <a:off x="0" y="3510165"/>
          <a:ext cx="7391400" cy="1266840"/>
        </a:xfrm>
        <a:prstGeom prst="rect">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234677"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en-US" sz="4000" kern="1200" dirty="0"/>
            <a:t>Should I give special treatment to a friend of boss’ friend?</a:t>
          </a:r>
        </a:p>
      </dsp:txBody>
      <dsp:txXfrm>
        <a:off x="0" y="3510165"/>
        <a:ext cx="7391400" cy="1266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DD495-AE42-4568-820E-26548E57535B}">
      <dsp:nvSpPr>
        <dsp:cNvPr id="0" name=""/>
        <dsp:cNvSpPr/>
      </dsp:nvSpPr>
      <dsp:spPr>
        <a:xfrm>
          <a:off x="0" y="887"/>
          <a:ext cx="7543800" cy="14508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 The difficulty of coping the economic realities because of unrealistic salary levels of government employee;</a:t>
          </a:r>
        </a:p>
      </dsp:txBody>
      <dsp:txXfrm>
        <a:off x="70827" y="71714"/>
        <a:ext cx="7402146" cy="1309237"/>
      </dsp:txXfrm>
    </dsp:sp>
    <dsp:sp modelId="{88292E71-B4BF-4EDC-8226-B75007239D22}">
      <dsp:nvSpPr>
        <dsp:cNvPr id="0" name=""/>
        <dsp:cNvSpPr/>
      </dsp:nvSpPr>
      <dsp:spPr>
        <a:xfrm>
          <a:off x="0" y="1451779"/>
          <a:ext cx="7543800" cy="1283480"/>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39516"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2. The excessive desire for wealth and the “</a:t>
          </a:r>
          <a:r>
            <a:rPr lang="en-US" sz="2800" kern="1200" dirty="0"/>
            <a:t>good</a:t>
          </a:r>
          <a:r>
            <a:rPr lang="en-US" sz="3000" kern="1200" dirty="0"/>
            <a:t> life” among other higher-echelon government officials;</a:t>
          </a:r>
        </a:p>
      </dsp:txBody>
      <dsp:txXfrm>
        <a:off x="0" y="1451779"/>
        <a:ext cx="7543800" cy="1283480"/>
      </dsp:txXfrm>
    </dsp:sp>
    <dsp:sp modelId="{9581283C-B17E-4463-9D72-8AF71CE0AD3A}">
      <dsp:nvSpPr>
        <dsp:cNvPr id="0" name=""/>
        <dsp:cNvSpPr/>
      </dsp:nvSpPr>
      <dsp:spPr>
        <a:xfrm>
          <a:off x="0" y="2735260"/>
          <a:ext cx="7543800" cy="14508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3. Low moral standards or values</a:t>
          </a:r>
        </a:p>
      </dsp:txBody>
      <dsp:txXfrm>
        <a:off x="70827" y="2806087"/>
        <a:ext cx="7402146" cy="1309237"/>
      </dsp:txXfrm>
    </dsp:sp>
    <dsp:sp modelId="{FD49AEE2-4430-4369-BA9D-05944D5135AE}">
      <dsp:nvSpPr>
        <dsp:cNvPr id="0" name=""/>
        <dsp:cNvSpPr/>
      </dsp:nvSpPr>
      <dsp:spPr>
        <a:xfrm>
          <a:off x="0" y="4186151"/>
          <a:ext cx="7543800" cy="816760"/>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39516"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4. An administrative behavior that facilitates or support corruption</a:t>
          </a:r>
        </a:p>
      </dsp:txBody>
      <dsp:txXfrm>
        <a:off x="0" y="4186151"/>
        <a:ext cx="7543800" cy="816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DD495-AE42-4568-820E-26548E57535B}">
      <dsp:nvSpPr>
        <dsp:cNvPr id="0" name=""/>
        <dsp:cNvSpPr/>
      </dsp:nvSpPr>
      <dsp:spPr>
        <a:xfrm>
          <a:off x="0" y="226008"/>
          <a:ext cx="75438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5. Related to the preceding factor, strong corrupting influence of clientele</a:t>
          </a:r>
        </a:p>
      </dsp:txBody>
      <dsp:txXfrm>
        <a:off x="59399" y="285407"/>
        <a:ext cx="7425002" cy="1098002"/>
      </dsp:txXfrm>
    </dsp:sp>
    <dsp:sp modelId="{88292E71-B4BF-4EDC-8226-B75007239D22}">
      <dsp:nvSpPr>
        <dsp:cNvPr id="0" name=""/>
        <dsp:cNvSpPr/>
      </dsp:nvSpPr>
      <dsp:spPr>
        <a:xfrm>
          <a:off x="0" y="1442808"/>
          <a:ext cx="7543800" cy="895823"/>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39516"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6. Bad example set by the leadership</a:t>
          </a:r>
        </a:p>
      </dsp:txBody>
      <dsp:txXfrm>
        <a:off x="0" y="1442808"/>
        <a:ext cx="7543800" cy="895823"/>
      </dsp:txXfrm>
    </dsp:sp>
    <dsp:sp modelId="{9581283C-B17E-4463-9D72-8AF71CE0AD3A}">
      <dsp:nvSpPr>
        <dsp:cNvPr id="0" name=""/>
        <dsp:cNvSpPr/>
      </dsp:nvSpPr>
      <dsp:spPr>
        <a:xfrm>
          <a:off x="0" y="2338631"/>
          <a:ext cx="7543800" cy="7671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7. The kinship system</a:t>
          </a:r>
        </a:p>
      </dsp:txBody>
      <dsp:txXfrm>
        <a:off x="37451" y="2376082"/>
        <a:ext cx="7468898" cy="692278"/>
      </dsp:txXfrm>
    </dsp:sp>
    <dsp:sp modelId="{FD49AEE2-4430-4369-BA9D-05944D5135AE}">
      <dsp:nvSpPr>
        <dsp:cNvPr id="0" name=""/>
        <dsp:cNvSpPr/>
      </dsp:nvSpPr>
      <dsp:spPr>
        <a:xfrm>
          <a:off x="0" y="3105811"/>
          <a:ext cx="7543800" cy="904800"/>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39516"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8. A cumbersome system of justice</a:t>
          </a:r>
        </a:p>
      </dsp:txBody>
      <dsp:txXfrm>
        <a:off x="0" y="3105811"/>
        <a:ext cx="7543800" cy="904800"/>
      </dsp:txXfrm>
    </dsp:sp>
    <dsp:sp modelId="{181A22E8-D4D4-474E-A1B9-3AE88145B529}">
      <dsp:nvSpPr>
        <dsp:cNvPr id="0" name=""/>
        <dsp:cNvSpPr/>
      </dsp:nvSpPr>
      <dsp:spPr>
        <a:xfrm>
          <a:off x="0" y="4010611"/>
          <a:ext cx="7543800" cy="7671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9. Unenforceable and obsolete laws</a:t>
          </a:r>
        </a:p>
      </dsp:txBody>
      <dsp:txXfrm>
        <a:off x="37451" y="4048062"/>
        <a:ext cx="7468898" cy="6922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EAA82-82E7-46A0-929E-30E494127150}" type="datetimeFigureOut">
              <a:rPr lang="en-IN" smtClean="0"/>
              <a:t>22-10-2024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BC9D7-4104-4EBB-BF37-74F580645B76}" type="slidenum">
              <a:rPr lang="en-IN" smtClean="0"/>
              <a:t>‹#›</a:t>
            </a:fld>
            <a:endParaRPr lang="en-IN"/>
          </a:p>
        </p:txBody>
      </p:sp>
    </p:spTree>
    <p:extLst>
      <p:ext uri="{BB962C8B-B14F-4D97-AF65-F5344CB8AC3E}">
        <p14:creationId xmlns:p14="http://schemas.microsoft.com/office/powerpoint/2010/main" val="230821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9B1369D-CCB2-3E18-FD90-D8912BDAEB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686AB205-6816-FBA7-5734-D94FC50686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941264A9-182E-3ABC-3551-D3AF9F4B84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39FD5BD3-1D6B-BEA0-58FA-C4B8E93EB0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latin typeface="Arial" panose="020B0604020202020204" pitchFamily="34" charset="0"/>
            </a:endParaRPr>
          </a:p>
        </p:txBody>
      </p:sp>
      <p:sp>
        <p:nvSpPr>
          <p:cNvPr id="63492" name="Slide Number Placeholder 3">
            <a:extLst>
              <a:ext uri="{FF2B5EF4-FFF2-40B4-BE49-F238E27FC236}">
                <a16:creationId xmlns:a16="http://schemas.microsoft.com/office/drawing/2014/main" id="{5F4D925F-B45E-A4F3-F913-3A68CCA296A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algn="r" eaLnBrk="1" hangingPunct="1"/>
            <a:fld id="{ECE964EE-E456-4233-81DD-2FC9DD1A28F7}" type="slidenum">
              <a:rPr lang="en-IN" altLang="en-US" sz="1200">
                <a:latin typeface="Calibri" panose="020F0502020204030204" pitchFamily="34" charset="0"/>
              </a:rPr>
              <a:pPr algn="r" eaLnBrk="1" hangingPunct="1"/>
              <a:t>60</a:t>
            </a:fld>
            <a:endParaRPr lang="en-IN"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3097E9-9B6F-432E-B253-D371D3556952}" type="slidenum">
              <a:rPr lang="en-US" smtClean="0"/>
              <a:pPr/>
              <a:t>64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3097E9-9B6F-432E-B253-D371D3556952}" type="slidenum">
              <a:rPr lang="en-US" smtClean="0"/>
              <a:pPr/>
              <a:t>80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42DE68C-673D-7ADB-82DA-107DF734E0C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algn="r" eaLnBrk="1" hangingPunct="1"/>
            <a:fld id="{F394C538-7EA5-47C9-A7B5-E30724695299}" type="slidenum">
              <a:rPr lang="en-US" altLang="en-US" sz="1200"/>
              <a:pPr algn="r" eaLnBrk="1" hangingPunct="1"/>
              <a:t>83</a:t>
            </a:fld>
            <a:endParaRPr lang="en-US" altLang="en-US" sz="1200"/>
          </a:p>
        </p:txBody>
      </p:sp>
      <p:sp>
        <p:nvSpPr>
          <p:cNvPr id="65539" name="Rectangle 2">
            <a:extLst>
              <a:ext uri="{FF2B5EF4-FFF2-40B4-BE49-F238E27FC236}">
                <a16:creationId xmlns:a16="http://schemas.microsoft.com/office/drawing/2014/main" id="{3FF135C7-8830-AD77-6F5C-8B2512DC60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02E1D61D-0857-DB2C-5380-BD9CAED4EA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16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230AF4C-6F7C-A64F-D45D-D81EB8DF73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2C719C69-4E9C-D99D-3AF5-9673C81B75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41A542B7-96DE-4F8E-B58B-FCC47F377F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fld id="{756C047E-693C-45D6-9694-CA5536DDDFA1}" type="slidenum">
              <a:rPr lang="en-US" altLang="en-US"/>
              <a:pPr eaLnBrk="1" hangingPunct="1"/>
              <a:t>30</a:t>
            </a:fld>
            <a:endParaRPr lang="en-US" altLang="en-US"/>
          </a:p>
        </p:txBody>
      </p:sp>
      <p:sp>
        <p:nvSpPr>
          <p:cNvPr id="55299" name="Rectangle 2">
            <a:extLst>
              <a:ext uri="{FF2B5EF4-FFF2-40B4-BE49-F238E27FC236}">
                <a16:creationId xmlns:a16="http://schemas.microsoft.com/office/drawing/2014/main" id="{A852CA03-7322-3BD8-FC8F-98109598EE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734E2557-149E-0200-7D7F-F159DFCEB1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EF422D4-F250-C096-8E1E-D3339FC682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fld id="{396083C1-4506-4F55-ABBD-4AD376011CA3}" type="slidenum">
              <a:rPr lang="en-US" altLang="en-US"/>
              <a:pPr eaLnBrk="1" hangingPunct="1"/>
              <a:t>52</a:t>
            </a:fld>
            <a:endParaRPr lang="en-US" altLang="en-US"/>
          </a:p>
        </p:txBody>
      </p:sp>
      <p:sp>
        <p:nvSpPr>
          <p:cNvPr id="57347" name="Rectangle 2">
            <a:extLst>
              <a:ext uri="{FF2B5EF4-FFF2-40B4-BE49-F238E27FC236}">
                <a16:creationId xmlns:a16="http://schemas.microsoft.com/office/drawing/2014/main" id="{1BA4B205-7B9D-4EFD-523C-C90029FA20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a:extLst>
              <a:ext uri="{FF2B5EF4-FFF2-40B4-BE49-F238E27FC236}">
                <a16:creationId xmlns:a16="http://schemas.microsoft.com/office/drawing/2014/main" id="{C79418BA-C0FF-1080-0ADC-B569674238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47F8726F-8734-9833-E5AB-1AEE902726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fld id="{C86B1408-2E97-453E-B3EB-F0C729F57130}" type="slidenum">
              <a:rPr lang="en-US" altLang="en-US"/>
              <a:pPr eaLnBrk="1" hangingPunct="1"/>
              <a:t>54</a:t>
            </a:fld>
            <a:endParaRPr lang="en-US" altLang="en-US"/>
          </a:p>
        </p:txBody>
      </p:sp>
      <p:sp>
        <p:nvSpPr>
          <p:cNvPr id="58371" name="Rectangle 2">
            <a:extLst>
              <a:ext uri="{FF2B5EF4-FFF2-40B4-BE49-F238E27FC236}">
                <a16:creationId xmlns:a16="http://schemas.microsoft.com/office/drawing/2014/main" id="{5F2CA298-500E-4DF8-9164-A4B20376EF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6351C04C-295D-773F-103C-4E5F9F8C36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36A8EA13-ECCF-C071-253E-0632BD9F80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fld id="{6D914FDC-4544-4BA2-914C-82E2BAA7D26C}" type="slidenum">
              <a:rPr lang="en-US" altLang="en-US"/>
              <a:pPr eaLnBrk="1" hangingPunct="1"/>
              <a:t>55</a:t>
            </a:fld>
            <a:endParaRPr lang="en-US" altLang="en-US"/>
          </a:p>
        </p:txBody>
      </p:sp>
      <p:sp>
        <p:nvSpPr>
          <p:cNvPr id="59395" name="Rectangle 2">
            <a:extLst>
              <a:ext uri="{FF2B5EF4-FFF2-40B4-BE49-F238E27FC236}">
                <a16:creationId xmlns:a16="http://schemas.microsoft.com/office/drawing/2014/main" id="{DFC07642-DD25-6551-C807-F7C3286126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2BF110FC-58BD-157D-F6D2-C448A06B0F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ADD92267-AE19-6B56-4505-A14DA5DC82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fld id="{7FD1CFE9-2684-456D-A9CA-E30562C35B71}" type="slidenum">
              <a:rPr lang="en-US" altLang="en-US"/>
              <a:pPr eaLnBrk="1" hangingPunct="1"/>
              <a:t>56</a:t>
            </a:fld>
            <a:endParaRPr lang="en-US" altLang="en-US"/>
          </a:p>
        </p:txBody>
      </p:sp>
      <p:sp>
        <p:nvSpPr>
          <p:cNvPr id="60419" name="Rectangle 2">
            <a:extLst>
              <a:ext uri="{FF2B5EF4-FFF2-40B4-BE49-F238E27FC236}">
                <a16:creationId xmlns:a16="http://schemas.microsoft.com/office/drawing/2014/main" id="{6057DB88-B1F2-66F9-EE8F-6B14F861A1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C27F81E6-C0B5-C01A-7564-0B39BCA9C8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51739DD-4034-C705-DAEE-E9AB250E62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fld id="{33D7BBF2-8E0D-4038-801E-53432C6B47AB}" type="slidenum">
              <a:rPr lang="en-US" altLang="en-US"/>
              <a:pPr eaLnBrk="1" hangingPunct="1"/>
              <a:t>57</a:t>
            </a:fld>
            <a:endParaRPr lang="en-US" altLang="en-US"/>
          </a:p>
        </p:txBody>
      </p:sp>
      <p:sp>
        <p:nvSpPr>
          <p:cNvPr id="61443" name="Rectangle 2">
            <a:extLst>
              <a:ext uri="{FF2B5EF4-FFF2-40B4-BE49-F238E27FC236}">
                <a16:creationId xmlns:a16="http://schemas.microsoft.com/office/drawing/2014/main" id="{7F9F264A-8A50-12D7-B2D4-5F0333AD1D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2DD6CA0D-4127-E615-C7EB-F1EFBFB875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BEDC776-DA6E-F1CF-31E6-74360836FB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fld id="{C9CB2162-3777-4144-A73B-B2FCA234AC09}" type="slidenum">
              <a:rPr lang="en-US" altLang="en-US"/>
              <a:pPr eaLnBrk="1" hangingPunct="1"/>
              <a:t>58</a:t>
            </a:fld>
            <a:endParaRPr lang="en-US" altLang="en-US"/>
          </a:p>
        </p:txBody>
      </p:sp>
      <p:sp>
        <p:nvSpPr>
          <p:cNvPr id="62467" name="Rectangle 2">
            <a:extLst>
              <a:ext uri="{FF2B5EF4-FFF2-40B4-BE49-F238E27FC236}">
                <a16:creationId xmlns:a16="http://schemas.microsoft.com/office/drawing/2014/main" id="{12EEEA44-F22C-B544-A78A-2E723E3705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7148DCD8-E9C1-530F-97E9-B1B4BAD83C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83DA-C5AD-42F6-8CAA-04DBEFD16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E4B9E95-FC6D-4A6E-A74E-CA4438A24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DC3FC16-3F5D-49B8-B657-BFE0F7D918AF}"/>
              </a:ext>
            </a:extLst>
          </p:cNvPr>
          <p:cNvSpPr>
            <a:spLocks noGrp="1"/>
          </p:cNvSpPr>
          <p:nvPr>
            <p:ph type="dt" sz="half" idx="10"/>
          </p:nvPr>
        </p:nvSpPr>
        <p:spPr/>
        <p:txBody>
          <a:bodyPr/>
          <a:lstStyle/>
          <a:p>
            <a:fld id="{6DC69E9F-F06F-41CB-A16C-C91BE4D0EC43}" type="datetimeFigureOut">
              <a:rPr lang="en-IN" smtClean="0"/>
              <a:t>22-10-2024</a:t>
            </a:fld>
            <a:endParaRPr lang="en-IN"/>
          </a:p>
        </p:txBody>
      </p:sp>
      <p:sp>
        <p:nvSpPr>
          <p:cNvPr id="5" name="Footer Placeholder 4">
            <a:extLst>
              <a:ext uri="{FF2B5EF4-FFF2-40B4-BE49-F238E27FC236}">
                <a16:creationId xmlns:a16="http://schemas.microsoft.com/office/drawing/2014/main" id="{D02AC263-D5D4-44F5-9C6A-DFBA34F4EA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887CB0-5A6D-462E-A36F-85C67737780F}"/>
              </a:ext>
            </a:extLst>
          </p:cNvPr>
          <p:cNvSpPr>
            <a:spLocks noGrp="1"/>
          </p:cNvSpPr>
          <p:nvPr>
            <p:ph type="sldNum" sz="quarter" idx="12"/>
          </p:nvPr>
        </p:nvSpPr>
        <p:spPr/>
        <p:txBody>
          <a:bodyPr/>
          <a:lstStyle/>
          <a:p>
            <a:fld id="{F2176793-3C6F-44AB-ABCC-6A2E83C51CE8}" type="slidenum">
              <a:rPr lang="en-IN" smtClean="0"/>
              <a:t>‹#›</a:t>
            </a:fld>
            <a:endParaRPr lang="en-IN"/>
          </a:p>
        </p:txBody>
      </p:sp>
    </p:spTree>
    <p:extLst>
      <p:ext uri="{BB962C8B-B14F-4D97-AF65-F5344CB8AC3E}">
        <p14:creationId xmlns:p14="http://schemas.microsoft.com/office/powerpoint/2010/main" val="3253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CE83-051B-489F-8770-8D79D338433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BD6F8C3-0AC9-4901-86B6-31BCD13449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E4D6B21-A6C1-492B-BC00-9ED6F387A111}"/>
              </a:ext>
            </a:extLst>
          </p:cNvPr>
          <p:cNvSpPr>
            <a:spLocks noGrp="1"/>
          </p:cNvSpPr>
          <p:nvPr>
            <p:ph type="dt" sz="half" idx="10"/>
          </p:nvPr>
        </p:nvSpPr>
        <p:spPr/>
        <p:txBody>
          <a:bodyPr/>
          <a:lstStyle/>
          <a:p>
            <a:fld id="{6DC69E9F-F06F-41CB-A16C-C91BE4D0EC43}" type="datetimeFigureOut">
              <a:rPr lang="en-IN" smtClean="0"/>
              <a:t>22-10-2024</a:t>
            </a:fld>
            <a:endParaRPr lang="en-IN"/>
          </a:p>
        </p:txBody>
      </p:sp>
      <p:sp>
        <p:nvSpPr>
          <p:cNvPr id="5" name="Footer Placeholder 4">
            <a:extLst>
              <a:ext uri="{FF2B5EF4-FFF2-40B4-BE49-F238E27FC236}">
                <a16:creationId xmlns:a16="http://schemas.microsoft.com/office/drawing/2014/main" id="{2EB711B8-548D-4B98-BB3C-5ADBE970CD0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E8B2A42-4E03-434D-ADE4-902946D3C682}"/>
              </a:ext>
            </a:extLst>
          </p:cNvPr>
          <p:cNvSpPr>
            <a:spLocks noGrp="1"/>
          </p:cNvSpPr>
          <p:nvPr>
            <p:ph type="sldNum" sz="quarter" idx="12"/>
          </p:nvPr>
        </p:nvSpPr>
        <p:spPr/>
        <p:txBody>
          <a:bodyPr/>
          <a:lstStyle/>
          <a:p>
            <a:fld id="{F2176793-3C6F-44AB-ABCC-6A2E83C51CE8}" type="slidenum">
              <a:rPr lang="en-IN" smtClean="0"/>
              <a:t>‹#›</a:t>
            </a:fld>
            <a:endParaRPr lang="en-IN"/>
          </a:p>
        </p:txBody>
      </p:sp>
    </p:spTree>
    <p:extLst>
      <p:ext uri="{BB962C8B-B14F-4D97-AF65-F5344CB8AC3E}">
        <p14:creationId xmlns:p14="http://schemas.microsoft.com/office/powerpoint/2010/main" val="389821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EFBE75-0E3F-4EB4-BE90-D5CD153E20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DCC393F-E542-460D-AFF9-443988B534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C54720-21FE-4D2A-8663-D8E7C67D0964}"/>
              </a:ext>
            </a:extLst>
          </p:cNvPr>
          <p:cNvSpPr>
            <a:spLocks noGrp="1"/>
          </p:cNvSpPr>
          <p:nvPr>
            <p:ph type="dt" sz="half" idx="10"/>
          </p:nvPr>
        </p:nvSpPr>
        <p:spPr/>
        <p:txBody>
          <a:bodyPr/>
          <a:lstStyle/>
          <a:p>
            <a:fld id="{6DC69E9F-F06F-41CB-A16C-C91BE4D0EC43}" type="datetimeFigureOut">
              <a:rPr lang="en-IN" smtClean="0"/>
              <a:t>22-10-2024</a:t>
            </a:fld>
            <a:endParaRPr lang="en-IN"/>
          </a:p>
        </p:txBody>
      </p:sp>
      <p:sp>
        <p:nvSpPr>
          <p:cNvPr id="5" name="Footer Placeholder 4">
            <a:extLst>
              <a:ext uri="{FF2B5EF4-FFF2-40B4-BE49-F238E27FC236}">
                <a16:creationId xmlns:a16="http://schemas.microsoft.com/office/drawing/2014/main" id="{F493FFC2-B6C3-44EA-88CA-F60DF387630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2BFF625-170A-425F-A22E-8876875F468B}"/>
              </a:ext>
            </a:extLst>
          </p:cNvPr>
          <p:cNvSpPr>
            <a:spLocks noGrp="1"/>
          </p:cNvSpPr>
          <p:nvPr>
            <p:ph type="sldNum" sz="quarter" idx="12"/>
          </p:nvPr>
        </p:nvSpPr>
        <p:spPr/>
        <p:txBody>
          <a:bodyPr/>
          <a:lstStyle/>
          <a:p>
            <a:fld id="{F2176793-3C6F-44AB-ABCC-6A2E83C51CE8}" type="slidenum">
              <a:rPr lang="en-IN" smtClean="0"/>
              <a:t>‹#›</a:t>
            </a:fld>
            <a:endParaRPr lang="en-IN"/>
          </a:p>
        </p:txBody>
      </p:sp>
    </p:spTree>
    <p:extLst>
      <p:ext uri="{BB962C8B-B14F-4D97-AF65-F5344CB8AC3E}">
        <p14:creationId xmlns:p14="http://schemas.microsoft.com/office/powerpoint/2010/main" val="267532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04D64E4-F605-E5EA-8449-236A6E8EB3C2}"/>
              </a:ext>
            </a:extLst>
          </p:cNvPr>
          <p:cNvGrpSpPr>
            <a:grpSpLocks/>
          </p:cNvGrpSpPr>
          <p:nvPr/>
        </p:nvGrpSpPr>
        <p:grpSpPr bwMode="auto">
          <a:xfrm>
            <a:off x="-8467" y="20638"/>
            <a:ext cx="12192000" cy="6858000"/>
            <a:chOff x="0" y="0"/>
            <a:chExt cx="5760" cy="4320"/>
          </a:xfrm>
        </p:grpSpPr>
        <p:sp>
          <p:nvSpPr>
            <p:cNvPr id="3" name="Freeform 3">
              <a:extLst>
                <a:ext uri="{FF2B5EF4-FFF2-40B4-BE49-F238E27FC236}">
                  <a16:creationId xmlns:a16="http://schemas.microsoft.com/office/drawing/2014/main" id="{4766B597-D005-479B-55A0-46CBCE8DAAAE}"/>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800"/>
            </a:p>
          </p:txBody>
        </p:sp>
        <p:sp>
          <p:nvSpPr>
            <p:cNvPr id="4" name="Freeform 4">
              <a:extLst>
                <a:ext uri="{FF2B5EF4-FFF2-40B4-BE49-F238E27FC236}">
                  <a16:creationId xmlns:a16="http://schemas.microsoft.com/office/drawing/2014/main" id="{4676C92E-7371-2DE8-785D-1126C72C8F69}"/>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a:latin typeface="Arial" charset="0"/>
                <a:ea typeface="新細明體" pitchFamily="18" charset="-120"/>
                <a:cs typeface="+mn-cs"/>
              </a:endParaRPr>
            </a:p>
          </p:txBody>
        </p:sp>
      </p:grpSp>
      <p:sp>
        <p:nvSpPr>
          <p:cNvPr id="5" name="Freeform 5">
            <a:extLst>
              <a:ext uri="{FF2B5EF4-FFF2-40B4-BE49-F238E27FC236}">
                <a16:creationId xmlns:a16="http://schemas.microsoft.com/office/drawing/2014/main" id="{ECF2BBDF-F531-ABFD-46D7-D376E71FC27E}"/>
              </a:ext>
            </a:extLst>
          </p:cNvPr>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800"/>
          </a:p>
        </p:txBody>
      </p:sp>
      <p:grpSp>
        <p:nvGrpSpPr>
          <p:cNvPr id="6" name="Group 6">
            <a:extLst>
              <a:ext uri="{FF2B5EF4-FFF2-40B4-BE49-F238E27FC236}">
                <a16:creationId xmlns:a16="http://schemas.microsoft.com/office/drawing/2014/main" id="{42DFA0E6-A09A-6D1C-CB86-DD97826EEA04}"/>
              </a:ext>
            </a:extLst>
          </p:cNvPr>
          <p:cNvGrpSpPr>
            <a:grpSpLocks/>
          </p:cNvGrpSpPr>
          <p:nvPr/>
        </p:nvGrpSpPr>
        <p:grpSpPr bwMode="auto">
          <a:xfrm>
            <a:off x="-2117" y="6034088"/>
            <a:ext cx="10460568" cy="850900"/>
            <a:chOff x="0" y="3792"/>
            <a:chExt cx="4942" cy="536"/>
          </a:xfrm>
        </p:grpSpPr>
        <p:sp>
          <p:nvSpPr>
            <p:cNvPr id="7" name="Freeform 7">
              <a:extLst>
                <a:ext uri="{FF2B5EF4-FFF2-40B4-BE49-F238E27FC236}">
                  <a16:creationId xmlns:a16="http://schemas.microsoft.com/office/drawing/2014/main" id="{C37DF907-6117-AD6F-43A0-1EA74338DC57}"/>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a:latin typeface="Arial" charset="0"/>
                <a:ea typeface="新細明體" pitchFamily="18" charset="-120"/>
                <a:cs typeface="+mn-cs"/>
              </a:endParaRPr>
            </a:p>
          </p:txBody>
        </p:sp>
        <p:grpSp>
          <p:nvGrpSpPr>
            <p:cNvPr id="8" name="Group 8">
              <a:extLst>
                <a:ext uri="{FF2B5EF4-FFF2-40B4-BE49-F238E27FC236}">
                  <a16:creationId xmlns:a16="http://schemas.microsoft.com/office/drawing/2014/main" id="{853060BD-4343-849E-901C-A130F3E2089E}"/>
                </a:ext>
              </a:extLst>
            </p:cNvPr>
            <p:cNvGrpSpPr>
              <a:grpSpLocks/>
            </p:cNvGrpSpPr>
            <p:nvPr userDrawn="1"/>
          </p:nvGrpSpPr>
          <p:grpSpPr bwMode="auto">
            <a:xfrm>
              <a:off x="2486" y="3792"/>
              <a:ext cx="2456" cy="536"/>
              <a:chOff x="2486" y="3792"/>
              <a:chExt cx="2456" cy="536"/>
            </a:xfrm>
          </p:grpSpPr>
          <p:sp>
            <p:nvSpPr>
              <p:cNvPr id="10" name="Freeform 34">
                <a:extLst>
                  <a:ext uri="{FF2B5EF4-FFF2-40B4-BE49-F238E27FC236}">
                    <a16:creationId xmlns:a16="http://schemas.microsoft.com/office/drawing/2014/main" id="{D406225E-935D-8396-9D2C-09A1781F8FC2}"/>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800"/>
              </a:p>
            </p:txBody>
          </p:sp>
          <p:sp>
            <p:nvSpPr>
              <p:cNvPr id="11" name="Freeform 35">
                <a:extLst>
                  <a:ext uri="{FF2B5EF4-FFF2-40B4-BE49-F238E27FC236}">
                    <a16:creationId xmlns:a16="http://schemas.microsoft.com/office/drawing/2014/main" id="{4C407E03-5FF6-6BE3-045F-47F386554ADA}"/>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800"/>
              </a:p>
            </p:txBody>
          </p:sp>
          <p:sp>
            <p:nvSpPr>
              <p:cNvPr id="12" name="Freeform 36">
                <a:extLst>
                  <a:ext uri="{FF2B5EF4-FFF2-40B4-BE49-F238E27FC236}">
                    <a16:creationId xmlns:a16="http://schemas.microsoft.com/office/drawing/2014/main" id="{E908F3B0-38D6-1E1F-DD58-6B25F24B5CE3}"/>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800"/>
              </a:p>
            </p:txBody>
          </p:sp>
          <p:sp>
            <p:nvSpPr>
              <p:cNvPr id="13" name="Freeform 37">
                <a:extLst>
                  <a:ext uri="{FF2B5EF4-FFF2-40B4-BE49-F238E27FC236}">
                    <a16:creationId xmlns:a16="http://schemas.microsoft.com/office/drawing/2014/main" id="{C23749D9-3C0F-6F4B-1B84-FB9FBCB15231}"/>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800"/>
              </a:p>
            </p:txBody>
          </p:sp>
          <p:sp>
            <p:nvSpPr>
              <p:cNvPr id="14" name="Freeform 38">
                <a:extLst>
                  <a:ext uri="{FF2B5EF4-FFF2-40B4-BE49-F238E27FC236}">
                    <a16:creationId xmlns:a16="http://schemas.microsoft.com/office/drawing/2014/main" id="{92DE737B-C3BA-768C-CC84-E6FA20AB0D25}"/>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800"/>
              </a:p>
            </p:txBody>
          </p:sp>
        </p:grpSp>
        <p:sp>
          <p:nvSpPr>
            <p:cNvPr id="9" name="Freeform 14">
              <a:extLst>
                <a:ext uri="{FF2B5EF4-FFF2-40B4-BE49-F238E27FC236}">
                  <a16:creationId xmlns:a16="http://schemas.microsoft.com/office/drawing/2014/main" id="{12817834-BE05-8162-15FB-A1C89229DEB3}"/>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a:latin typeface="Arial" charset="0"/>
                <a:ea typeface="新細明體" pitchFamily="18" charset="-120"/>
                <a:cs typeface="+mn-cs"/>
              </a:endParaRPr>
            </a:p>
          </p:txBody>
        </p:sp>
      </p:grpSp>
      <p:grpSp>
        <p:nvGrpSpPr>
          <p:cNvPr id="15" name="Group 15">
            <a:extLst>
              <a:ext uri="{FF2B5EF4-FFF2-40B4-BE49-F238E27FC236}">
                <a16:creationId xmlns:a16="http://schemas.microsoft.com/office/drawing/2014/main" id="{7296FE91-48A1-0B65-6A01-F986D56514B4}"/>
              </a:ext>
            </a:extLst>
          </p:cNvPr>
          <p:cNvGrpSpPr>
            <a:grpSpLocks/>
          </p:cNvGrpSpPr>
          <p:nvPr/>
        </p:nvGrpSpPr>
        <p:grpSpPr bwMode="auto">
          <a:xfrm>
            <a:off x="836085" y="6021388"/>
            <a:ext cx="7579783" cy="849312"/>
            <a:chOff x="395" y="3793"/>
            <a:chExt cx="3581" cy="535"/>
          </a:xfrm>
        </p:grpSpPr>
        <p:sp>
          <p:nvSpPr>
            <p:cNvPr id="16" name="Freeform 16">
              <a:extLst>
                <a:ext uri="{FF2B5EF4-FFF2-40B4-BE49-F238E27FC236}">
                  <a16:creationId xmlns:a16="http://schemas.microsoft.com/office/drawing/2014/main" id="{12B39B7A-C00F-00FC-43DE-22C7F3562B0C}"/>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800"/>
            </a:p>
          </p:txBody>
        </p:sp>
        <p:sp>
          <p:nvSpPr>
            <p:cNvPr id="17" name="Freeform 17">
              <a:extLst>
                <a:ext uri="{FF2B5EF4-FFF2-40B4-BE49-F238E27FC236}">
                  <a16:creationId xmlns:a16="http://schemas.microsoft.com/office/drawing/2014/main" id="{A2F5908E-2883-D306-30AE-CBDA709B733B}"/>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800"/>
            </a:p>
          </p:txBody>
        </p:sp>
        <p:sp>
          <p:nvSpPr>
            <p:cNvPr id="18" name="Freeform 18">
              <a:extLst>
                <a:ext uri="{FF2B5EF4-FFF2-40B4-BE49-F238E27FC236}">
                  <a16:creationId xmlns:a16="http://schemas.microsoft.com/office/drawing/2014/main" id="{77D0E8B2-DC19-1747-D829-782388CB88A0}"/>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800"/>
            </a:p>
          </p:txBody>
        </p:sp>
        <p:sp>
          <p:nvSpPr>
            <p:cNvPr id="19" name="Freeform 19">
              <a:extLst>
                <a:ext uri="{FF2B5EF4-FFF2-40B4-BE49-F238E27FC236}">
                  <a16:creationId xmlns:a16="http://schemas.microsoft.com/office/drawing/2014/main" id="{CF173FF8-C9A3-38BD-2BB7-9D3A72146B88}"/>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800"/>
            </a:p>
          </p:txBody>
        </p:sp>
        <p:sp>
          <p:nvSpPr>
            <p:cNvPr id="20" name="Freeform 20">
              <a:extLst>
                <a:ext uri="{FF2B5EF4-FFF2-40B4-BE49-F238E27FC236}">
                  <a16:creationId xmlns:a16="http://schemas.microsoft.com/office/drawing/2014/main" id="{20AE633F-1501-2B2E-20B3-B9B0A10BE5FC}"/>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800"/>
            </a:p>
          </p:txBody>
        </p:sp>
        <p:sp>
          <p:nvSpPr>
            <p:cNvPr id="21" name="Freeform 21">
              <a:extLst>
                <a:ext uri="{FF2B5EF4-FFF2-40B4-BE49-F238E27FC236}">
                  <a16:creationId xmlns:a16="http://schemas.microsoft.com/office/drawing/2014/main" id="{F97E731D-16AE-D7EF-DEE8-DDD06AC84453}"/>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800"/>
            </a:p>
          </p:txBody>
        </p:sp>
      </p:grpSp>
      <p:sp>
        <p:nvSpPr>
          <p:cNvPr id="22" name="Rectangle 22">
            <a:extLst>
              <a:ext uri="{FF2B5EF4-FFF2-40B4-BE49-F238E27FC236}">
                <a16:creationId xmlns:a16="http://schemas.microsoft.com/office/drawing/2014/main" id="{35F7B6C2-1B24-8926-190A-C731355EF0B1}"/>
              </a:ext>
            </a:extLst>
          </p:cNvPr>
          <p:cNvSpPr>
            <a:spLocks noGrp="1" noChangeArrowheads="1"/>
          </p:cNvSpPr>
          <p:nvPr>
            <p:ph type="dt" sz="quarter" idx="10"/>
          </p:nvPr>
        </p:nvSpPr>
        <p:spPr/>
        <p:txBody>
          <a:bodyPr/>
          <a:lstStyle>
            <a:lvl1pPr>
              <a:defRPr/>
            </a:lvl1pPr>
          </a:lstStyle>
          <a:p>
            <a:pPr>
              <a:defRPr/>
            </a:pPr>
            <a:fld id="{C2B3F1D7-99A4-40C5-AA05-E4E8BCF567F6}" type="datetime5">
              <a:rPr lang="en-US"/>
              <a:pPr>
                <a:defRPr/>
              </a:pPr>
              <a:t>22-Oct-24</a:t>
            </a:fld>
            <a:endParaRPr lang="en-US"/>
          </a:p>
        </p:txBody>
      </p:sp>
      <p:sp>
        <p:nvSpPr>
          <p:cNvPr id="23" name="Rectangle 23">
            <a:extLst>
              <a:ext uri="{FF2B5EF4-FFF2-40B4-BE49-F238E27FC236}">
                <a16:creationId xmlns:a16="http://schemas.microsoft.com/office/drawing/2014/main" id="{CAB9F002-C3C7-C4BA-481F-D90EDD056D20}"/>
              </a:ext>
            </a:extLst>
          </p:cNvPr>
          <p:cNvSpPr>
            <a:spLocks noGrp="1" noChangeArrowheads="1"/>
          </p:cNvSpPr>
          <p:nvPr>
            <p:ph type="sldNum" sz="quarter" idx="11"/>
          </p:nvPr>
        </p:nvSpPr>
        <p:spPr/>
        <p:txBody>
          <a:bodyPr/>
          <a:lstStyle>
            <a:lvl1pPr>
              <a:defRPr/>
            </a:lvl1pPr>
          </a:lstStyle>
          <a:p>
            <a:fld id="{DB252526-B1F8-4616-AE72-DDD474866A47}" type="slidenum">
              <a:rPr lang="en-US" altLang="en-US"/>
              <a:pPr/>
              <a:t>‹#›</a:t>
            </a:fld>
            <a:endParaRPr lang="en-US" altLang="en-US"/>
          </a:p>
        </p:txBody>
      </p:sp>
      <p:sp>
        <p:nvSpPr>
          <p:cNvPr id="24" name="Rectangle 24">
            <a:extLst>
              <a:ext uri="{FF2B5EF4-FFF2-40B4-BE49-F238E27FC236}">
                <a16:creationId xmlns:a16="http://schemas.microsoft.com/office/drawing/2014/main" id="{F8EB4AB0-774D-469F-6F66-ACADE80126AF}"/>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7281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FC48-5934-476C-845D-2417FD8FEEE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9F2B952-0E4A-470B-9F2C-D7E684C7FB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BC7EF93-20A8-4CD0-8FDB-3123F5F8AAEA}"/>
              </a:ext>
            </a:extLst>
          </p:cNvPr>
          <p:cNvSpPr>
            <a:spLocks noGrp="1"/>
          </p:cNvSpPr>
          <p:nvPr>
            <p:ph type="dt" sz="half" idx="10"/>
          </p:nvPr>
        </p:nvSpPr>
        <p:spPr/>
        <p:txBody>
          <a:bodyPr/>
          <a:lstStyle/>
          <a:p>
            <a:fld id="{6DC69E9F-F06F-41CB-A16C-C91BE4D0EC43}" type="datetimeFigureOut">
              <a:rPr lang="en-IN" smtClean="0"/>
              <a:t>22-10-2024</a:t>
            </a:fld>
            <a:endParaRPr lang="en-IN"/>
          </a:p>
        </p:txBody>
      </p:sp>
      <p:sp>
        <p:nvSpPr>
          <p:cNvPr id="5" name="Footer Placeholder 4">
            <a:extLst>
              <a:ext uri="{FF2B5EF4-FFF2-40B4-BE49-F238E27FC236}">
                <a16:creationId xmlns:a16="http://schemas.microsoft.com/office/drawing/2014/main" id="{C71E4282-B060-4630-966D-7C0FD61A060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E6B4EC5-17A4-42DD-BD7C-3AC2E264401B}"/>
              </a:ext>
            </a:extLst>
          </p:cNvPr>
          <p:cNvSpPr>
            <a:spLocks noGrp="1"/>
          </p:cNvSpPr>
          <p:nvPr>
            <p:ph type="sldNum" sz="quarter" idx="12"/>
          </p:nvPr>
        </p:nvSpPr>
        <p:spPr/>
        <p:txBody>
          <a:bodyPr/>
          <a:lstStyle/>
          <a:p>
            <a:fld id="{F2176793-3C6F-44AB-ABCC-6A2E83C51CE8}" type="slidenum">
              <a:rPr lang="en-IN" smtClean="0"/>
              <a:t>‹#›</a:t>
            </a:fld>
            <a:endParaRPr lang="en-IN"/>
          </a:p>
        </p:txBody>
      </p:sp>
    </p:spTree>
    <p:extLst>
      <p:ext uri="{BB962C8B-B14F-4D97-AF65-F5344CB8AC3E}">
        <p14:creationId xmlns:p14="http://schemas.microsoft.com/office/powerpoint/2010/main" val="208700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99F7-9506-4088-9389-8AA692737D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9BE8306-8607-4EDB-8BE3-89ED1E3D76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6B5312-361D-40B7-96B4-4297E111DDA6}"/>
              </a:ext>
            </a:extLst>
          </p:cNvPr>
          <p:cNvSpPr>
            <a:spLocks noGrp="1"/>
          </p:cNvSpPr>
          <p:nvPr>
            <p:ph type="dt" sz="half" idx="10"/>
          </p:nvPr>
        </p:nvSpPr>
        <p:spPr/>
        <p:txBody>
          <a:bodyPr/>
          <a:lstStyle/>
          <a:p>
            <a:fld id="{6DC69E9F-F06F-41CB-A16C-C91BE4D0EC43}" type="datetimeFigureOut">
              <a:rPr lang="en-IN" smtClean="0"/>
              <a:t>22-10-2024</a:t>
            </a:fld>
            <a:endParaRPr lang="en-IN"/>
          </a:p>
        </p:txBody>
      </p:sp>
      <p:sp>
        <p:nvSpPr>
          <p:cNvPr id="5" name="Footer Placeholder 4">
            <a:extLst>
              <a:ext uri="{FF2B5EF4-FFF2-40B4-BE49-F238E27FC236}">
                <a16:creationId xmlns:a16="http://schemas.microsoft.com/office/drawing/2014/main" id="{6659F010-4F52-4D13-93DB-29D86DD9018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98FDAE8-EBBF-4C88-953B-DD2F0E54B27C}"/>
              </a:ext>
            </a:extLst>
          </p:cNvPr>
          <p:cNvSpPr>
            <a:spLocks noGrp="1"/>
          </p:cNvSpPr>
          <p:nvPr>
            <p:ph type="sldNum" sz="quarter" idx="12"/>
          </p:nvPr>
        </p:nvSpPr>
        <p:spPr/>
        <p:txBody>
          <a:bodyPr/>
          <a:lstStyle/>
          <a:p>
            <a:fld id="{F2176793-3C6F-44AB-ABCC-6A2E83C51CE8}" type="slidenum">
              <a:rPr lang="en-IN" smtClean="0"/>
              <a:t>‹#›</a:t>
            </a:fld>
            <a:endParaRPr lang="en-IN"/>
          </a:p>
        </p:txBody>
      </p:sp>
    </p:spTree>
    <p:extLst>
      <p:ext uri="{BB962C8B-B14F-4D97-AF65-F5344CB8AC3E}">
        <p14:creationId xmlns:p14="http://schemas.microsoft.com/office/powerpoint/2010/main" val="176160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AC44-697B-466D-B716-8A8FA31D262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680D393-B5A8-439D-95CA-E2A1657085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918A402-E11D-4BAA-B9FF-7886A6582E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CE5B6D3-538C-469C-9E11-24D02D1D9DA1}"/>
              </a:ext>
            </a:extLst>
          </p:cNvPr>
          <p:cNvSpPr>
            <a:spLocks noGrp="1"/>
          </p:cNvSpPr>
          <p:nvPr>
            <p:ph type="dt" sz="half" idx="10"/>
          </p:nvPr>
        </p:nvSpPr>
        <p:spPr/>
        <p:txBody>
          <a:bodyPr/>
          <a:lstStyle/>
          <a:p>
            <a:fld id="{6DC69E9F-F06F-41CB-A16C-C91BE4D0EC43}" type="datetimeFigureOut">
              <a:rPr lang="en-IN" smtClean="0"/>
              <a:t>22-10-2024</a:t>
            </a:fld>
            <a:endParaRPr lang="en-IN"/>
          </a:p>
        </p:txBody>
      </p:sp>
      <p:sp>
        <p:nvSpPr>
          <p:cNvPr id="6" name="Footer Placeholder 5">
            <a:extLst>
              <a:ext uri="{FF2B5EF4-FFF2-40B4-BE49-F238E27FC236}">
                <a16:creationId xmlns:a16="http://schemas.microsoft.com/office/drawing/2014/main" id="{2576206F-B138-482E-8367-7DFDE70AC32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7105FB4-B861-4716-B84C-8BAC9657D844}"/>
              </a:ext>
            </a:extLst>
          </p:cNvPr>
          <p:cNvSpPr>
            <a:spLocks noGrp="1"/>
          </p:cNvSpPr>
          <p:nvPr>
            <p:ph type="sldNum" sz="quarter" idx="12"/>
          </p:nvPr>
        </p:nvSpPr>
        <p:spPr/>
        <p:txBody>
          <a:bodyPr/>
          <a:lstStyle/>
          <a:p>
            <a:fld id="{F2176793-3C6F-44AB-ABCC-6A2E83C51CE8}" type="slidenum">
              <a:rPr lang="en-IN" smtClean="0"/>
              <a:t>‹#›</a:t>
            </a:fld>
            <a:endParaRPr lang="en-IN"/>
          </a:p>
        </p:txBody>
      </p:sp>
    </p:spTree>
    <p:extLst>
      <p:ext uri="{BB962C8B-B14F-4D97-AF65-F5344CB8AC3E}">
        <p14:creationId xmlns:p14="http://schemas.microsoft.com/office/powerpoint/2010/main" val="274702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448A-2B5F-4554-BFE3-CDCE5641C85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D93F065-FDEA-4021-BA56-31646FC0F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CFB438-487C-4A21-848E-F33E982430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1685FBB-68D3-4FC4-8347-9E17DE433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13FFB2-4713-4ECE-9B4C-748167A361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1481970-CF99-4563-BC66-4CDC13DBEAD7}"/>
              </a:ext>
            </a:extLst>
          </p:cNvPr>
          <p:cNvSpPr>
            <a:spLocks noGrp="1"/>
          </p:cNvSpPr>
          <p:nvPr>
            <p:ph type="dt" sz="half" idx="10"/>
          </p:nvPr>
        </p:nvSpPr>
        <p:spPr/>
        <p:txBody>
          <a:bodyPr/>
          <a:lstStyle/>
          <a:p>
            <a:fld id="{6DC69E9F-F06F-41CB-A16C-C91BE4D0EC43}" type="datetimeFigureOut">
              <a:rPr lang="en-IN" smtClean="0"/>
              <a:t>22-10-2024</a:t>
            </a:fld>
            <a:endParaRPr lang="en-IN"/>
          </a:p>
        </p:txBody>
      </p:sp>
      <p:sp>
        <p:nvSpPr>
          <p:cNvPr id="8" name="Footer Placeholder 7">
            <a:extLst>
              <a:ext uri="{FF2B5EF4-FFF2-40B4-BE49-F238E27FC236}">
                <a16:creationId xmlns:a16="http://schemas.microsoft.com/office/drawing/2014/main" id="{138AA327-A1DD-412B-8622-2B7993F6EB3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EEF277A-5B99-44D7-A112-05227212C2DF}"/>
              </a:ext>
            </a:extLst>
          </p:cNvPr>
          <p:cNvSpPr>
            <a:spLocks noGrp="1"/>
          </p:cNvSpPr>
          <p:nvPr>
            <p:ph type="sldNum" sz="quarter" idx="12"/>
          </p:nvPr>
        </p:nvSpPr>
        <p:spPr/>
        <p:txBody>
          <a:bodyPr/>
          <a:lstStyle/>
          <a:p>
            <a:fld id="{F2176793-3C6F-44AB-ABCC-6A2E83C51CE8}" type="slidenum">
              <a:rPr lang="en-IN" smtClean="0"/>
              <a:t>‹#›</a:t>
            </a:fld>
            <a:endParaRPr lang="en-IN"/>
          </a:p>
        </p:txBody>
      </p:sp>
    </p:spTree>
    <p:extLst>
      <p:ext uri="{BB962C8B-B14F-4D97-AF65-F5344CB8AC3E}">
        <p14:creationId xmlns:p14="http://schemas.microsoft.com/office/powerpoint/2010/main" val="315929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A5F7-DFDC-4133-8BED-6A50D1888ED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F59B4D6-E2D9-4395-93A3-2937603DD796}"/>
              </a:ext>
            </a:extLst>
          </p:cNvPr>
          <p:cNvSpPr>
            <a:spLocks noGrp="1"/>
          </p:cNvSpPr>
          <p:nvPr>
            <p:ph type="dt" sz="half" idx="10"/>
          </p:nvPr>
        </p:nvSpPr>
        <p:spPr/>
        <p:txBody>
          <a:bodyPr/>
          <a:lstStyle/>
          <a:p>
            <a:fld id="{6DC69E9F-F06F-41CB-A16C-C91BE4D0EC43}" type="datetimeFigureOut">
              <a:rPr lang="en-IN" smtClean="0"/>
              <a:t>22-10-2024</a:t>
            </a:fld>
            <a:endParaRPr lang="en-IN"/>
          </a:p>
        </p:txBody>
      </p:sp>
      <p:sp>
        <p:nvSpPr>
          <p:cNvPr id="4" name="Footer Placeholder 3">
            <a:extLst>
              <a:ext uri="{FF2B5EF4-FFF2-40B4-BE49-F238E27FC236}">
                <a16:creationId xmlns:a16="http://schemas.microsoft.com/office/drawing/2014/main" id="{EAA637B2-CEFC-4B20-99C9-07F8FE0B73B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F98D994-5A5D-494E-9B7F-07A72AE54349}"/>
              </a:ext>
            </a:extLst>
          </p:cNvPr>
          <p:cNvSpPr>
            <a:spLocks noGrp="1"/>
          </p:cNvSpPr>
          <p:nvPr>
            <p:ph type="sldNum" sz="quarter" idx="12"/>
          </p:nvPr>
        </p:nvSpPr>
        <p:spPr/>
        <p:txBody>
          <a:bodyPr/>
          <a:lstStyle/>
          <a:p>
            <a:fld id="{F2176793-3C6F-44AB-ABCC-6A2E83C51CE8}" type="slidenum">
              <a:rPr lang="en-IN" smtClean="0"/>
              <a:t>‹#›</a:t>
            </a:fld>
            <a:endParaRPr lang="en-IN"/>
          </a:p>
        </p:txBody>
      </p:sp>
    </p:spTree>
    <p:extLst>
      <p:ext uri="{BB962C8B-B14F-4D97-AF65-F5344CB8AC3E}">
        <p14:creationId xmlns:p14="http://schemas.microsoft.com/office/powerpoint/2010/main" val="346296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FF149A-3C3F-4849-95E9-A03058DAF93E}"/>
              </a:ext>
            </a:extLst>
          </p:cNvPr>
          <p:cNvSpPr>
            <a:spLocks noGrp="1"/>
          </p:cNvSpPr>
          <p:nvPr>
            <p:ph type="dt" sz="half" idx="10"/>
          </p:nvPr>
        </p:nvSpPr>
        <p:spPr/>
        <p:txBody>
          <a:bodyPr/>
          <a:lstStyle/>
          <a:p>
            <a:fld id="{6DC69E9F-F06F-41CB-A16C-C91BE4D0EC43}" type="datetimeFigureOut">
              <a:rPr lang="en-IN" smtClean="0"/>
              <a:t>22-10-2024</a:t>
            </a:fld>
            <a:endParaRPr lang="en-IN"/>
          </a:p>
        </p:txBody>
      </p:sp>
      <p:sp>
        <p:nvSpPr>
          <p:cNvPr id="3" name="Footer Placeholder 2">
            <a:extLst>
              <a:ext uri="{FF2B5EF4-FFF2-40B4-BE49-F238E27FC236}">
                <a16:creationId xmlns:a16="http://schemas.microsoft.com/office/drawing/2014/main" id="{FB620C00-618F-458F-A2E3-7BC8E4F82B9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E5D7FD3-34D2-4C68-A403-26A80C805466}"/>
              </a:ext>
            </a:extLst>
          </p:cNvPr>
          <p:cNvSpPr>
            <a:spLocks noGrp="1"/>
          </p:cNvSpPr>
          <p:nvPr>
            <p:ph type="sldNum" sz="quarter" idx="12"/>
          </p:nvPr>
        </p:nvSpPr>
        <p:spPr/>
        <p:txBody>
          <a:bodyPr/>
          <a:lstStyle/>
          <a:p>
            <a:fld id="{F2176793-3C6F-44AB-ABCC-6A2E83C51CE8}" type="slidenum">
              <a:rPr lang="en-IN" smtClean="0"/>
              <a:t>‹#›</a:t>
            </a:fld>
            <a:endParaRPr lang="en-IN"/>
          </a:p>
        </p:txBody>
      </p:sp>
    </p:spTree>
    <p:extLst>
      <p:ext uri="{BB962C8B-B14F-4D97-AF65-F5344CB8AC3E}">
        <p14:creationId xmlns:p14="http://schemas.microsoft.com/office/powerpoint/2010/main" val="141819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7E70-D833-4E44-8BC8-E68C664B1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C690572-5670-4C6A-8605-A725A3ED07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D8CACE-2E47-488C-AEDF-4631BC0AB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8647B2-ECB8-46E5-99FB-C39610C802B4}"/>
              </a:ext>
            </a:extLst>
          </p:cNvPr>
          <p:cNvSpPr>
            <a:spLocks noGrp="1"/>
          </p:cNvSpPr>
          <p:nvPr>
            <p:ph type="dt" sz="half" idx="10"/>
          </p:nvPr>
        </p:nvSpPr>
        <p:spPr/>
        <p:txBody>
          <a:bodyPr/>
          <a:lstStyle/>
          <a:p>
            <a:fld id="{6DC69E9F-F06F-41CB-A16C-C91BE4D0EC43}" type="datetimeFigureOut">
              <a:rPr lang="en-IN" smtClean="0"/>
              <a:t>22-10-2024</a:t>
            </a:fld>
            <a:endParaRPr lang="en-IN"/>
          </a:p>
        </p:txBody>
      </p:sp>
      <p:sp>
        <p:nvSpPr>
          <p:cNvPr id="6" name="Footer Placeholder 5">
            <a:extLst>
              <a:ext uri="{FF2B5EF4-FFF2-40B4-BE49-F238E27FC236}">
                <a16:creationId xmlns:a16="http://schemas.microsoft.com/office/drawing/2014/main" id="{6592D6B3-507A-4C6A-B1BD-D50E4F73649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478F753-5603-4BB8-B166-604390D81E06}"/>
              </a:ext>
            </a:extLst>
          </p:cNvPr>
          <p:cNvSpPr>
            <a:spLocks noGrp="1"/>
          </p:cNvSpPr>
          <p:nvPr>
            <p:ph type="sldNum" sz="quarter" idx="12"/>
          </p:nvPr>
        </p:nvSpPr>
        <p:spPr/>
        <p:txBody>
          <a:bodyPr/>
          <a:lstStyle/>
          <a:p>
            <a:fld id="{F2176793-3C6F-44AB-ABCC-6A2E83C51CE8}" type="slidenum">
              <a:rPr lang="en-IN" smtClean="0"/>
              <a:t>‹#›</a:t>
            </a:fld>
            <a:endParaRPr lang="en-IN"/>
          </a:p>
        </p:txBody>
      </p:sp>
    </p:spTree>
    <p:extLst>
      <p:ext uri="{BB962C8B-B14F-4D97-AF65-F5344CB8AC3E}">
        <p14:creationId xmlns:p14="http://schemas.microsoft.com/office/powerpoint/2010/main" val="168791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5814-FEA1-4698-BBAC-13AE118595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DA38528-4DFB-4450-A2DA-BE0A41C83F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ABBABDF-581E-4DC7-8D18-505A4F4D3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774A78-7C69-45F1-9584-1E7D480328CB}"/>
              </a:ext>
            </a:extLst>
          </p:cNvPr>
          <p:cNvSpPr>
            <a:spLocks noGrp="1"/>
          </p:cNvSpPr>
          <p:nvPr>
            <p:ph type="dt" sz="half" idx="10"/>
          </p:nvPr>
        </p:nvSpPr>
        <p:spPr/>
        <p:txBody>
          <a:bodyPr/>
          <a:lstStyle/>
          <a:p>
            <a:fld id="{6DC69E9F-F06F-41CB-A16C-C91BE4D0EC43}" type="datetimeFigureOut">
              <a:rPr lang="en-IN" smtClean="0"/>
              <a:t>22-10-2024</a:t>
            </a:fld>
            <a:endParaRPr lang="en-IN"/>
          </a:p>
        </p:txBody>
      </p:sp>
      <p:sp>
        <p:nvSpPr>
          <p:cNvPr id="6" name="Footer Placeholder 5">
            <a:extLst>
              <a:ext uri="{FF2B5EF4-FFF2-40B4-BE49-F238E27FC236}">
                <a16:creationId xmlns:a16="http://schemas.microsoft.com/office/drawing/2014/main" id="{B929AE20-54A8-4320-9CE9-77C170FCC53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41E6AAB-A0BF-4839-AF01-AC5481B6F6AF}"/>
              </a:ext>
            </a:extLst>
          </p:cNvPr>
          <p:cNvSpPr>
            <a:spLocks noGrp="1"/>
          </p:cNvSpPr>
          <p:nvPr>
            <p:ph type="sldNum" sz="quarter" idx="12"/>
          </p:nvPr>
        </p:nvSpPr>
        <p:spPr/>
        <p:txBody>
          <a:bodyPr/>
          <a:lstStyle/>
          <a:p>
            <a:fld id="{F2176793-3C6F-44AB-ABCC-6A2E83C51CE8}" type="slidenum">
              <a:rPr lang="en-IN" smtClean="0"/>
              <a:t>‹#›</a:t>
            </a:fld>
            <a:endParaRPr lang="en-IN"/>
          </a:p>
        </p:txBody>
      </p:sp>
    </p:spTree>
    <p:extLst>
      <p:ext uri="{BB962C8B-B14F-4D97-AF65-F5344CB8AC3E}">
        <p14:creationId xmlns:p14="http://schemas.microsoft.com/office/powerpoint/2010/main" val="252747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DBEE1-04D9-4AB7-9514-82EDE7FAD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B048914-3D3B-49B2-A739-B3C0D33607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3187C00-7A53-473D-AA33-BAA7505347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69E9F-F06F-41CB-A16C-C91BE4D0EC43}" type="datetimeFigureOut">
              <a:rPr lang="en-IN" smtClean="0"/>
              <a:t>22-10-2024</a:t>
            </a:fld>
            <a:endParaRPr lang="en-IN"/>
          </a:p>
        </p:txBody>
      </p:sp>
      <p:sp>
        <p:nvSpPr>
          <p:cNvPr id="5" name="Footer Placeholder 4">
            <a:extLst>
              <a:ext uri="{FF2B5EF4-FFF2-40B4-BE49-F238E27FC236}">
                <a16:creationId xmlns:a16="http://schemas.microsoft.com/office/drawing/2014/main" id="{D15CA7EC-D064-491B-ADE0-03614F6E5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2505828-E727-4FC3-95EA-91D92B401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76793-3C6F-44AB-ABCC-6A2E83C51CE8}" type="slidenum">
              <a:rPr lang="en-IN" smtClean="0"/>
              <a:t>‹#›</a:t>
            </a:fld>
            <a:endParaRPr lang="en-IN"/>
          </a:p>
        </p:txBody>
      </p:sp>
    </p:spTree>
    <p:extLst>
      <p:ext uri="{BB962C8B-B14F-4D97-AF65-F5344CB8AC3E}">
        <p14:creationId xmlns:p14="http://schemas.microsoft.com/office/powerpoint/2010/main" val="1597161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ages.google.co.in/imgres?imgurl=http://muslimdunia.files.wordpress.com/2009/09/ethics-in-islam.jpg&amp;imgrefurl=http://muslimdunia.wordpress.com/2009/09/&amp;usg=__WNDzbpy6Y5Xw8TdWNSQYChHCMI0=&amp;h=240&amp;w=300&amp;sz=21&amp;hl=en&amp;start=4&amp;tbnid=qT5tCDLmea6OfM:&amp;tbnh=93&amp;tbnw=116&amp;prev=/images?q=ETHICS&amp;gbv=2&amp;hl=en"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en.wikipedia.org/wiki/Respect" TargetMode="External"/><Relationship Id="rId3" Type="http://schemas.openxmlformats.org/officeDocument/2006/relationships/hyperlink" Target="http://en.wikipedia.org/wiki/Integrity" TargetMode="External"/><Relationship Id="rId7" Type="http://schemas.openxmlformats.org/officeDocument/2006/relationships/hyperlink" Target="http://en.wikipedia.org/wiki/Objectivity_(journalism)" TargetMode="External"/><Relationship Id="rId2" Type="http://schemas.openxmlformats.org/officeDocument/2006/relationships/hyperlink" Target="http://en.wikipedia.org/wiki/Honesty" TargetMode="External"/><Relationship Id="rId1" Type="http://schemas.openxmlformats.org/officeDocument/2006/relationships/slideLayout" Target="../slideLayouts/slideLayout7.xml"/><Relationship Id="rId6" Type="http://schemas.openxmlformats.org/officeDocument/2006/relationships/hyperlink" Target="http://en.wikipedia.org/wiki/Confidentiality" TargetMode="External"/><Relationship Id="rId5" Type="http://schemas.openxmlformats.org/officeDocument/2006/relationships/hyperlink" Target="http://en.wikipedia.org/wiki/Accountability" TargetMode="External"/><Relationship Id="rId10" Type="http://schemas.openxmlformats.org/officeDocument/2006/relationships/hyperlink" Target="http://en.wikipedia.org/wiki/Loyalty" TargetMode="External"/><Relationship Id="rId4" Type="http://schemas.openxmlformats.org/officeDocument/2006/relationships/hyperlink" Target="http://en.wikipedia.org/wiki/Transparency_(behavior)" TargetMode="External"/><Relationship Id="rId9" Type="http://schemas.openxmlformats.org/officeDocument/2006/relationships/hyperlink" Target="http://en.wikipedia.org/wiki/Legal"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www.brainyquote.com/quotes/quotes/i/immanuelka134876.html" TargetMode="External"/><Relationship Id="rId7" Type="http://schemas.openxmlformats.org/officeDocument/2006/relationships/image" Target="../media/image36.jpeg"/><Relationship Id="rId2" Type="http://schemas.openxmlformats.org/officeDocument/2006/relationships/hyperlink" Target="http://www.goodreads.com/author/show/3186595.Lyn_White" TargetMode="External"/><Relationship Id="rId1" Type="http://schemas.openxmlformats.org/officeDocument/2006/relationships/slideLayout" Target="../slideLayouts/slideLayout7.xml"/><Relationship Id="rId6" Type="http://schemas.openxmlformats.org/officeDocument/2006/relationships/hyperlink" Target="http://www.brainyquote.com/quotes/authors/t/thomas_a_edison.html" TargetMode="External"/><Relationship Id="rId5" Type="http://schemas.openxmlformats.org/officeDocument/2006/relationships/hyperlink" Target="http://www.brainyquote.com/quotes/quotes/t/thomasaed104088.html" TargetMode="External"/><Relationship Id="rId4" Type="http://schemas.openxmlformats.org/officeDocument/2006/relationships/hyperlink" Target="http://www.brainyquote.com/quotes/authors/i/immanuel_kant.html"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www.brainyquote.com/quotes/authors/r/ratan_tata.html" TargetMode="External"/><Relationship Id="rId2" Type="http://schemas.openxmlformats.org/officeDocument/2006/relationships/hyperlink" Target="http://www.brainyquote.com/quotes/quotes/r/ratantata571494.html" TargetMode="Externa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hyperlink" Target="http://www.brainyquote.com/quotes/authors/a/albert_schweitzer.html" TargetMode="External"/><Relationship Id="rId4" Type="http://schemas.openxmlformats.org/officeDocument/2006/relationships/hyperlink" Target="http://www.brainyquote.com/quotes/quotes/a/albertschw386260.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0.gif"/></Relationships>
</file>

<file path=ppt/slides/_rels/slide84.xml.rels><?xml version="1.0" encoding="UTF-8" standalone="yes"?>
<Relationships xmlns="http://schemas.openxmlformats.org/package/2006/relationships"><Relationship Id="rId3" Type="http://schemas.openxmlformats.org/officeDocument/2006/relationships/hyperlink" Target="https://www.youtube.com/watch?v=D7jZsMowkwc" TargetMode="External"/><Relationship Id="rId2" Type="http://schemas.openxmlformats.org/officeDocument/2006/relationships/hyperlink" Target="https://www.linkedin.com/in/alapatisrinagesh" TargetMode="Externa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hyperlink" Target="https://www.youtube.com/channel/UC_fNuX1Q-3UM4C9Gk8xlyGQ"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FD5D-7886-2411-5EBA-7392C533A1C4}"/>
              </a:ext>
            </a:extLst>
          </p:cNvPr>
          <p:cNvSpPr>
            <a:spLocks noGrp="1"/>
          </p:cNvSpPr>
          <p:nvPr>
            <p:ph type="title" idx="4294967295"/>
          </p:nvPr>
        </p:nvSpPr>
        <p:spPr>
          <a:xfrm>
            <a:off x="0" y="365125"/>
            <a:ext cx="12072938" cy="434975"/>
          </a:xfrm>
        </p:spPr>
        <p:txBody>
          <a:bodyPr>
            <a:normAutofit fontScale="90000"/>
          </a:bodyPr>
          <a:lstStyle/>
          <a:p>
            <a:pPr algn="ctr"/>
            <a:r>
              <a:rPr lang="en-GB" sz="4800" b="1" dirty="0">
                <a:solidFill>
                  <a:srgbClr val="002060"/>
                </a:solidFill>
              </a:rPr>
              <a:t> </a:t>
            </a:r>
            <a:br>
              <a:rPr lang="en-GB" sz="4800" b="1" dirty="0">
                <a:solidFill>
                  <a:srgbClr val="002060"/>
                </a:solidFill>
              </a:rPr>
            </a:br>
            <a:r>
              <a:rPr lang="en-GB" sz="4800" b="1" dirty="0">
                <a:solidFill>
                  <a:srgbClr val="002060"/>
                </a:solidFill>
              </a:rPr>
              <a:t>Professional Ethics, Work Culture &amp; Moral Values</a:t>
            </a:r>
            <a:br>
              <a:rPr lang="en-GB" sz="4800" b="1" dirty="0">
                <a:solidFill>
                  <a:srgbClr val="002060"/>
                </a:solidFill>
              </a:rPr>
            </a:br>
            <a:r>
              <a:rPr lang="en-GB" sz="4800" b="1" dirty="0">
                <a:solidFill>
                  <a:srgbClr val="002060"/>
                </a:solidFill>
              </a:rPr>
              <a:t>  </a:t>
            </a:r>
            <a:endParaRPr lang="en-IN" sz="4800" b="1" dirty="0">
              <a:solidFill>
                <a:srgbClr val="C00000"/>
              </a:solidFill>
            </a:endParaRPr>
          </a:p>
        </p:txBody>
      </p:sp>
      <p:pic>
        <p:nvPicPr>
          <p:cNvPr id="12" name="Picture 11">
            <a:extLst>
              <a:ext uri="{FF2B5EF4-FFF2-40B4-BE49-F238E27FC236}">
                <a16:creationId xmlns:a16="http://schemas.microsoft.com/office/drawing/2014/main" id="{EDE88288-7C1B-2D34-ADDF-49767D27E8C9}"/>
              </a:ext>
            </a:extLst>
          </p:cNvPr>
          <p:cNvPicPr>
            <a:picLocks noChangeAspect="1"/>
          </p:cNvPicPr>
          <p:nvPr/>
        </p:nvPicPr>
        <p:blipFill>
          <a:blip r:embed="rId2"/>
          <a:stretch>
            <a:fillRect/>
          </a:stretch>
        </p:blipFill>
        <p:spPr>
          <a:xfrm>
            <a:off x="7315200" y="5862917"/>
            <a:ext cx="9296400" cy="995083"/>
          </a:xfrm>
          <a:prstGeom prst="rect">
            <a:avLst/>
          </a:prstGeom>
        </p:spPr>
      </p:pic>
      <p:pic>
        <p:nvPicPr>
          <p:cNvPr id="4" name="Picture 3">
            <a:extLst>
              <a:ext uri="{FF2B5EF4-FFF2-40B4-BE49-F238E27FC236}">
                <a16:creationId xmlns:a16="http://schemas.microsoft.com/office/drawing/2014/main" id="{CB0032FC-6F23-4DAA-0869-719373865CC9}"/>
              </a:ext>
            </a:extLst>
          </p:cNvPr>
          <p:cNvPicPr>
            <a:picLocks noChangeAspect="1"/>
          </p:cNvPicPr>
          <p:nvPr/>
        </p:nvPicPr>
        <p:blipFill>
          <a:blip r:embed="rId3"/>
          <a:stretch>
            <a:fillRect/>
          </a:stretch>
        </p:blipFill>
        <p:spPr>
          <a:xfrm>
            <a:off x="86427" y="1328317"/>
            <a:ext cx="6009573" cy="4006382"/>
          </a:xfrm>
          <a:prstGeom prst="rect">
            <a:avLst/>
          </a:prstGeom>
        </p:spPr>
      </p:pic>
      <p:pic>
        <p:nvPicPr>
          <p:cNvPr id="5" name="Picture 4">
            <a:extLst>
              <a:ext uri="{FF2B5EF4-FFF2-40B4-BE49-F238E27FC236}">
                <a16:creationId xmlns:a16="http://schemas.microsoft.com/office/drawing/2014/main" id="{4232D70C-7AF6-A6B5-5669-E0BF90DC5F08}"/>
              </a:ext>
            </a:extLst>
          </p:cNvPr>
          <p:cNvPicPr>
            <a:picLocks noChangeAspect="1"/>
          </p:cNvPicPr>
          <p:nvPr/>
        </p:nvPicPr>
        <p:blipFill>
          <a:blip r:embed="rId4"/>
          <a:stretch>
            <a:fillRect/>
          </a:stretch>
        </p:blipFill>
        <p:spPr>
          <a:xfrm>
            <a:off x="6009573" y="1328317"/>
            <a:ext cx="6182427" cy="4006382"/>
          </a:xfrm>
          <a:prstGeom prst="rect">
            <a:avLst/>
          </a:prstGeom>
        </p:spPr>
      </p:pic>
    </p:spTree>
    <p:extLst>
      <p:ext uri="{BB962C8B-B14F-4D97-AF65-F5344CB8AC3E}">
        <p14:creationId xmlns:p14="http://schemas.microsoft.com/office/powerpoint/2010/main" val="287675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www.theteacher.co.za/wp-content/uploads/2017/02/core-valu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7338"/>
            <a:ext cx="7144742" cy="680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06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www.researchgate.net/profile/Sahar_Qazi/post/What_is_Self-Actualization_Do_we_really_need_it/attachment/5ba7a720cfe4a76455f5627e/AS%3A674035318919178%401537713951966/image/self-actualization.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2290" name="Picture 2" descr="https://fulfilltoday.com/wp-content/uploads/2018/11/Screen-Shot-2018-11-30-at-12.15.48-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1975" y="7937"/>
            <a:ext cx="2257691" cy="19029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4500FE3-DDA1-EC5D-A7B2-2D2DFF1F0107}"/>
              </a:ext>
            </a:extLst>
          </p:cNvPr>
          <p:cNvPicPr>
            <a:picLocks noChangeAspect="1"/>
          </p:cNvPicPr>
          <p:nvPr/>
        </p:nvPicPr>
        <p:blipFill>
          <a:blip r:embed="rId3"/>
          <a:stretch>
            <a:fillRect/>
          </a:stretch>
        </p:blipFill>
        <p:spPr>
          <a:xfrm>
            <a:off x="6479665" y="7937"/>
            <a:ext cx="6180790" cy="6858000"/>
          </a:xfrm>
          <a:prstGeom prst="rect">
            <a:avLst/>
          </a:prstGeom>
        </p:spPr>
      </p:pic>
      <p:pic>
        <p:nvPicPr>
          <p:cNvPr id="4" name="Picture 3">
            <a:extLst>
              <a:ext uri="{FF2B5EF4-FFF2-40B4-BE49-F238E27FC236}">
                <a16:creationId xmlns:a16="http://schemas.microsoft.com/office/drawing/2014/main" id="{366E81D3-121D-0ABB-A8DF-127133E8DF1D}"/>
              </a:ext>
            </a:extLst>
          </p:cNvPr>
          <p:cNvPicPr>
            <a:picLocks noChangeAspect="1"/>
          </p:cNvPicPr>
          <p:nvPr/>
        </p:nvPicPr>
        <p:blipFill>
          <a:blip r:embed="rId4"/>
          <a:stretch>
            <a:fillRect/>
          </a:stretch>
        </p:blipFill>
        <p:spPr>
          <a:xfrm>
            <a:off x="0" y="1904921"/>
            <a:ext cx="5479579" cy="4792741"/>
          </a:xfrm>
          <a:prstGeom prst="rect">
            <a:avLst/>
          </a:prstGeom>
        </p:spPr>
      </p:pic>
    </p:spTree>
    <p:extLst>
      <p:ext uri="{BB962C8B-B14F-4D97-AF65-F5344CB8AC3E}">
        <p14:creationId xmlns:p14="http://schemas.microsoft.com/office/powerpoint/2010/main" val="1889515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liveboldandbloom.com/wp-content/uploads/2015/05/screenshot-pdf-download-list-of-valu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737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leadershipraccoon.com/wp-content/uploads/2016/11/values-top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938" y="7937"/>
            <a:ext cx="9350062" cy="767425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qph.fs.quoracdn.net/main-qimg-40c60749fb02840d78d57b21a46a7aad.webp"/>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AutoShape 6" descr="https://qph.fs.quoracdn.net/main-qimg-40c60749fb02840d78d57b21a46a7aad.webp"/>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48" name="Picture 8" descr="https://encrypted-tbn0.gstatic.com/images?q=tbn:ANd9GcQ5YkJR18rNEtMg8Q3nWGUCZD9_co3ZcF8PqlhbfWwxrFWcWt6SPQ&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4" y="7937"/>
            <a:ext cx="2733674"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833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mages.passle.net/1MXtGvEQPWB1l1osLFgpoHZgN_c=/fit-in/640x640/Passle/56b223e3b00e7e06a0c7e7b7/MediaLibrary/Images/590aeb96b00e8003884ddce1/2017-09-19-11-01-02-364-59c1a1aeb00e801e98e4cba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2"/>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87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qph.fs.quoracdn.net/main-qimg-40c60749fb02840d78d57b21a46a7aad.webp"/>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268" name="Picture 4" descr="https://www.valuescoachinc.com/wp-content/uploads/2017/09/unnam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2192000" cy="68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295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9017ADF4-888E-6041-5823-3D5B83AAF73F}"/>
              </a:ext>
            </a:extLst>
          </p:cNvPr>
          <p:cNvSpPr>
            <a:spLocks noGrp="1"/>
          </p:cNvSpPr>
          <p:nvPr>
            <p:ph type="title"/>
          </p:nvPr>
        </p:nvSpPr>
        <p:spPr>
          <a:xfrm>
            <a:off x="3129566" y="365126"/>
            <a:ext cx="6040192" cy="858368"/>
          </a:xfrm>
          <a:solidFill>
            <a:srgbClr val="FFFF00"/>
          </a:solidFill>
        </p:spPr>
        <p:txBody>
          <a:bodyPr>
            <a:normAutofit/>
          </a:bodyPr>
          <a:lstStyle/>
          <a:p>
            <a:pPr eaLnBrk="1" hangingPunct="1"/>
            <a:r>
              <a:rPr lang="en-US" altLang="en-US" b="1" dirty="0">
                <a:solidFill>
                  <a:srgbClr val="00B0F0"/>
                </a:solidFill>
              </a:rPr>
              <a:t>ETHICS IN MANAGEMENT</a:t>
            </a:r>
          </a:p>
        </p:txBody>
      </p:sp>
      <p:sp>
        <p:nvSpPr>
          <p:cNvPr id="2051" name="Content Placeholder 1">
            <a:extLst>
              <a:ext uri="{FF2B5EF4-FFF2-40B4-BE49-F238E27FC236}">
                <a16:creationId xmlns:a16="http://schemas.microsoft.com/office/drawing/2014/main" id="{3773E15C-D17A-AB4A-6FD9-8C90191637BD}"/>
              </a:ext>
            </a:extLst>
          </p:cNvPr>
          <p:cNvSpPr>
            <a:spLocks noGrp="1"/>
          </p:cNvSpPr>
          <p:nvPr>
            <p:ph idx="1"/>
          </p:nvPr>
        </p:nvSpPr>
        <p:spPr>
          <a:xfrm>
            <a:off x="373487" y="1223494"/>
            <a:ext cx="10980313" cy="5634505"/>
          </a:xfrm>
        </p:spPr>
        <p:txBody>
          <a:bodyPr/>
          <a:lstStyle/>
          <a:p>
            <a:pPr eaLnBrk="1" hangingPunct="1"/>
            <a:r>
              <a:rPr lang="en-US" altLang="en-US" dirty="0"/>
              <a:t>Character doesn’t stay at home when we go to work.</a:t>
            </a:r>
          </a:p>
          <a:p>
            <a:pPr eaLnBrk="1" hangingPunct="1"/>
            <a:r>
              <a:rPr lang="en-US" altLang="en-US" dirty="0"/>
              <a:t>WATCH: </a:t>
            </a:r>
          </a:p>
          <a:p>
            <a:pPr eaLnBrk="1" hangingPunct="1"/>
            <a:r>
              <a:rPr lang="en-US" altLang="en-US" dirty="0"/>
              <a:t>Ethics is derived from Greek word Ethos  </a:t>
            </a:r>
          </a:p>
          <a:p>
            <a:pPr eaLnBrk="1" hangingPunct="1">
              <a:buFont typeface="Arial" panose="020B0604020202020204" pitchFamily="34" charset="0"/>
              <a:buNone/>
            </a:pPr>
            <a:r>
              <a:rPr lang="en-US" altLang="en-US" dirty="0"/>
              <a:t>    -Character</a:t>
            </a:r>
          </a:p>
          <a:p>
            <a:pPr eaLnBrk="1" hangingPunct="1">
              <a:buFont typeface="Arial" panose="020B0604020202020204" pitchFamily="34" charset="0"/>
              <a:buNone/>
            </a:pPr>
            <a:r>
              <a:rPr lang="en-US" altLang="en-US" dirty="0"/>
              <a:t>   - Sentiments of society</a:t>
            </a:r>
          </a:p>
          <a:p>
            <a:endParaRPr lang="en-IN" altLang="en-US" dirty="0"/>
          </a:p>
        </p:txBody>
      </p:sp>
      <p:sp>
        <p:nvSpPr>
          <p:cNvPr id="4" name="Rectangle 3">
            <a:extLst>
              <a:ext uri="{FF2B5EF4-FFF2-40B4-BE49-F238E27FC236}">
                <a16:creationId xmlns:a16="http://schemas.microsoft.com/office/drawing/2014/main" id="{742BB0D9-4383-54B2-01EE-C38ECD595574}"/>
              </a:ext>
            </a:extLst>
          </p:cNvPr>
          <p:cNvSpPr/>
          <p:nvPr/>
        </p:nvSpPr>
        <p:spPr>
          <a:xfrm>
            <a:off x="1524000" y="2743200"/>
            <a:ext cx="9144000" cy="369332"/>
          </a:xfrm>
          <a:prstGeom prst="rect">
            <a:avLst/>
          </a:prstGeom>
        </p:spPr>
        <p:txBody>
          <a:bodyPr>
            <a:spAutoFit/>
          </a:bodyPr>
          <a:lstStyle/>
          <a:p>
            <a:pPr>
              <a:defRPr/>
            </a:pPr>
            <a:r>
              <a:rPr lang="en-US" dirty="0">
                <a:solidFill>
                  <a:srgbClr val="FF0000"/>
                </a:solidFill>
              </a:rPr>
              <a:t>                                                                               </a:t>
            </a:r>
            <a:endParaRPr lang="en-US" sz="3200" dirty="0">
              <a:solidFill>
                <a:schemeClr val="accent3">
                  <a:lumMod val="50000"/>
                </a:schemeClr>
              </a:solidFill>
              <a:latin typeface="Algerian" pitchFamily="82" charset="0"/>
            </a:endParaRPr>
          </a:p>
        </p:txBody>
      </p:sp>
      <p:pic>
        <p:nvPicPr>
          <p:cNvPr id="2053" name="Picture 10" descr="ethics-in-islam">
            <a:hlinkClick r:id="rId2"/>
            <a:extLst>
              <a:ext uri="{FF2B5EF4-FFF2-40B4-BE49-F238E27FC236}">
                <a16:creationId xmlns:a16="http://schemas.microsoft.com/office/drawing/2014/main" id="{27938B96-CB30-6F8B-B7D7-BC2A9F100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583" y="3970899"/>
            <a:ext cx="3189417" cy="255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http://us.123rf.com/450wm/rnl/rnl1303/rnl130300023/18416284-a-modified-one-way-street-sign-on-ethics-and-values.jpg">
            <a:extLst>
              <a:ext uri="{FF2B5EF4-FFF2-40B4-BE49-F238E27FC236}">
                <a16:creationId xmlns:a16="http://schemas.microsoft.com/office/drawing/2014/main" id="{6E002955-69E4-A7E4-44BB-AF4F09783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442" y="3867868"/>
            <a:ext cx="4150204" cy="288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637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677869C-52CB-DD4F-0360-00CBC6F5BA55}"/>
              </a:ext>
            </a:extLst>
          </p:cNvPr>
          <p:cNvSpPr>
            <a:spLocks noGrp="1"/>
          </p:cNvSpPr>
          <p:nvPr>
            <p:ph type="title"/>
          </p:nvPr>
        </p:nvSpPr>
        <p:spPr>
          <a:xfrm>
            <a:off x="1524000" y="838200"/>
            <a:ext cx="3657600" cy="1143000"/>
          </a:xfrm>
        </p:spPr>
        <p:txBody>
          <a:bodyPr/>
          <a:lstStyle/>
          <a:p>
            <a:pPr eaLnBrk="1" hangingPunct="1"/>
            <a:r>
              <a:rPr lang="en-US" altLang="en-US"/>
              <a:t>ETHICS</a:t>
            </a:r>
          </a:p>
        </p:txBody>
      </p:sp>
      <p:sp>
        <p:nvSpPr>
          <p:cNvPr id="3075" name="Content Placeholder 2">
            <a:extLst>
              <a:ext uri="{FF2B5EF4-FFF2-40B4-BE49-F238E27FC236}">
                <a16:creationId xmlns:a16="http://schemas.microsoft.com/office/drawing/2014/main" id="{08813C4E-2484-37C4-A102-32909214BAB6}"/>
              </a:ext>
            </a:extLst>
          </p:cNvPr>
          <p:cNvSpPr>
            <a:spLocks noGrp="1"/>
          </p:cNvSpPr>
          <p:nvPr>
            <p:ph idx="1"/>
          </p:nvPr>
        </p:nvSpPr>
        <p:spPr>
          <a:xfrm>
            <a:off x="347729" y="3966692"/>
            <a:ext cx="11642501" cy="2891307"/>
          </a:xfrm>
        </p:spPr>
        <p:txBody>
          <a:bodyPr/>
          <a:lstStyle/>
          <a:p>
            <a:pPr eaLnBrk="1" hangingPunct="1"/>
            <a:r>
              <a:rPr lang="en-US" altLang="en-US" dirty="0"/>
              <a:t>The rules or standards governing the conduct of a person or the members of a profession</a:t>
            </a:r>
          </a:p>
          <a:p>
            <a:pPr eaLnBrk="1" hangingPunct="1"/>
            <a:r>
              <a:rPr lang="en-US" altLang="en-US" dirty="0"/>
              <a:t>The study of the general nature of morals and of the specific moral choices to be made by a person; moral philosophy.</a:t>
            </a:r>
          </a:p>
        </p:txBody>
      </p:sp>
      <p:pic>
        <p:nvPicPr>
          <p:cNvPr id="3076" name="Picture 9" descr="http://www.statoil.com/AnnualReport2012/en/ThisIsStatoil/PublishingImages/ThisIsStatoil_EthicsAndValues.png">
            <a:extLst>
              <a:ext uri="{FF2B5EF4-FFF2-40B4-BE49-F238E27FC236}">
                <a16:creationId xmlns:a16="http://schemas.microsoft.com/office/drawing/2014/main" id="{B33F30C4-4ACA-DF4D-948D-C667E0A47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533" y="0"/>
            <a:ext cx="7990052" cy="363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apgemini.com/sites/default/files/resource/image/7values_1992x1120_1.png">
            <a:extLst>
              <a:ext uri="{FF2B5EF4-FFF2-40B4-BE49-F238E27FC236}">
                <a16:creationId xmlns:a16="http://schemas.microsoft.com/office/drawing/2014/main" id="{F5F0DC1C-2836-E6B5-526C-DC31DE77C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639800"/>
            <a:ext cx="4572000"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4">
            <a:extLst>
              <a:ext uri="{FF2B5EF4-FFF2-40B4-BE49-F238E27FC236}">
                <a16:creationId xmlns:a16="http://schemas.microsoft.com/office/drawing/2014/main" id="{84943463-87A8-E3C2-EA57-C54B8A80238E}"/>
              </a:ext>
            </a:extLst>
          </p:cNvPr>
          <p:cNvSpPr>
            <a:spLocks noGrp="1"/>
          </p:cNvSpPr>
          <p:nvPr>
            <p:ph type="title"/>
          </p:nvPr>
        </p:nvSpPr>
        <p:spPr>
          <a:xfrm>
            <a:off x="1524000" y="0"/>
            <a:ext cx="9144000" cy="838200"/>
          </a:xfrm>
        </p:spPr>
        <p:txBody>
          <a:bodyPr rtlCol="0">
            <a:normAutofit fontScale="90000"/>
          </a:bodyPr>
          <a:lstStyle/>
          <a:p>
            <a:pPr>
              <a:defRPr/>
            </a:pPr>
            <a:br>
              <a:rPr lang="en-US" sz="3200" b="1" dirty="0"/>
            </a:br>
            <a:r>
              <a:rPr lang="en-US" b="1" dirty="0"/>
              <a:t>Ethics is about our actions and decisions.</a:t>
            </a:r>
            <a:r>
              <a:rPr lang="en-US" sz="6000" dirty="0"/>
              <a:t> </a:t>
            </a:r>
            <a:br>
              <a:rPr lang="en-US" sz="6000" dirty="0"/>
            </a:br>
            <a:endParaRPr lang="en-US" dirty="0"/>
          </a:p>
        </p:txBody>
      </p:sp>
      <p:sp>
        <p:nvSpPr>
          <p:cNvPr id="4100" name="Content Placeholder 5">
            <a:extLst>
              <a:ext uri="{FF2B5EF4-FFF2-40B4-BE49-F238E27FC236}">
                <a16:creationId xmlns:a16="http://schemas.microsoft.com/office/drawing/2014/main" id="{3CE3C400-08B2-15DA-E3EC-5288CFA4D4AE}"/>
              </a:ext>
            </a:extLst>
          </p:cNvPr>
          <p:cNvSpPr>
            <a:spLocks noGrp="1"/>
          </p:cNvSpPr>
          <p:nvPr>
            <p:ph idx="1"/>
          </p:nvPr>
        </p:nvSpPr>
        <p:spPr>
          <a:xfrm>
            <a:off x="321972" y="838200"/>
            <a:ext cx="7374228" cy="6019800"/>
          </a:xfrm>
        </p:spPr>
        <p:txBody>
          <a:bodyPr/>
          <a:lstStyle/>
          <a:p>
            <a:pPr eaLnBrk="1" hangingPunct="1">
              <a:buFontTx/>
              <a:buNone/>
            </a:pPr>
            <a:r>
              <a:rPr lang="en-US" altLang="en-US" dirty="0"/>
              <a:t>Ethical dilemmas </a:t>
            </a:r>
          </a:p>
          <a:p>
            <a:pPr eaLnBrk="1" hangingPunct="1">
              <a:buFontTx/>
              <a:buNone/>
            </a:pPr>
            <a:r>
              <a:rPr lang="en-US" altLang="en-US" dirty="0"/>
              <a:t>Consist of conflicts between right &amp; right</a:t>
            </a:r>
          </a:p>
          <a:p>
            <a:pPr eaLnBrk="1" hangingPunct="1">
              <a:buFontTx/>
              <a:buNone/>
            </a:pPr>
            <a:endParaRPr lang="en-US" altLang="en-US" dirty="0"/>
          </a:p>
          <a:p>
            <a:pPr eaLnBrk="1" hangingPunct="1">
              <a:buFontTx/>
              <a:buNone/>
            </a:pPr>
            <a:r>
              <a:rPr lang="en-US" altLang="en-US" dirty="0"/>
              <a:t>Moral temptations</a:t>
            </a:r>
          </a:p>
          <a:p>
            <a:pPr eaLnBrk="1" hangingPunct="1">
              <a:buFontTx/>
              <a:buNone/>
            </a:pPr>
            <a:r>
              <a:rPr lang="en-US" altLang="en-US" dirty="0"/>
              <a:t>Consist of conflicts between right &amp; wrong</a:t>
            </a:r>
          </a:p>
          <a:p>
            <a:pPr eaLnBrk="1" hangingPunct="1">
              <a:buFontTx/>
              <a:buNone/>
            </a:pPr>
            <a:endParaRPr lang="en-US" altLang="en-US" dirty="0"/>
          </a:p>
        </p:txBody>
      </p:sp>
      <p:pic>
        <p:nvPicPr>
          <p:cNvPr id="4101" name="Picture 7" descr="http://us.123rf.com/450wm/rnl/rnl1303/rnl130300023/18416284-a-modified-one-way-street-sign-on-ethics-and-values.jpg">
            <a:extLst>
              <a:ext uri="{FF2B5EF4-FFF2-40B4-BE49-F238E27FC236}">
                <a16:creationId xmlns:a16="http://schemas.microsoft.com/office/drawing/2014/main" id="{9CFB59B1-5EAB-64CA-6230-530808554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959" y="704044"/>
            <a:ext cx="3188057" cy="629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0EDC502-C0C3-FE32-1F79-B26F3B482655}"/>
              </a:ext>
            </a:extLst>
          </p:cNvPr>
          <p:cNvSpPr>
            <a:spLocks noGrp="1"/>
          </p:cNvSpPr>
          <p:nvPr>
            <p:ph type="title"/>
          </p:nvPr>
        </p:nvSpPr>
        <p:spPr>
          <a:xfrm>
            <a:off x="1524000" y="0"/>
            <a:ext cx="9144000" cy="1417638"/>
          </a:xfrm>
        </p:spPr>
        <p:txBody>
          <a:bodyPr/>
          <a:lstStyle/>
          <a:p>
            <a:pPr algn="ctr" eaLnBrk="1" hangingPunct="1"/>
            <a:r>
              <a:rPr lang="en-US" altLang="en-US" sz="4800" b="1" dirty="0"/>
              <a:t>PERSONAL ETHICS</a:t>
            </a:r>
            <a:br>
              <a:rPr lang="en-US" altLang="en-US" sz="3600" dirty="0"/>
            </a:br>
            <a:r>
              <a:rPr lang="en-US" altLang="en-US" sz="3600" dirty="0"/>
              <a:t>Everyday examples</a:t>
            </a:r>
            <a:endParaRPr lang="en-US" altLang="en-US" dirty="0"/>
          </a:p>
        </p:txBody>
      </p:sp>
      <p:sp>
        <p:nvSpPr>
          <p:cNvPr id="5123" name="Content Placeholder 2">
            <a:extLst>
              <a:ext uri="{FF2B5EF4-FFF2-40B4-BE49-F238E27FC236}">
                <a16:creationId xmlns:a16="http://schemas.microsoft.com/office/drawing/2014/main" id="{461495E3-912A-01D6-6F5B-12BE7449C585}"/>
              </a:ext>
            </a:extLst>
          </p:cNvPr>
          <p:cNvSpPr>
            <a:spLocks noGrp="1"/>
          </p:cNvSpPr>
          <p:nvPr>
            <p:ph idx="1"/>
          </p:nvPr>
        </p:nvSpPr>
        <p:spPr>
          <a:xfrm>
            <a:off x="463639" y="1600200"/>
            <a:ext cx="11603865" cy="5257800"/>
          </a:xfrm>
        </p:spPr>
        <p:txBody>
          <a:bodyPr/>
          <a:lstStyle/>
          <a:p>
            <a:pPr eaLnBrk="1" hangingPunct="1">
              <a:buFontTx/>
              <a:buNone/>
            </a:pPr>
            <a:r>
              <a:rPr lang="en-US" altLang="en-US" dirty="0"/>
              <a:t>• Software piracy </a:t>
            </a:r>
          </a:p>
          <a:p>
            <a:pPr eaLnBrk="1" hangingPunct="1">
              <a:buFontTx/>
              <a:buNone/>
            </a:pPr>
            <a:r>
              <a:rPr lang="en-US" altLang="en-US" dirty="0"/>
              <a:t>• Expense account padding </a:t>
            </a:r>
          </a:p>
          <a:p>
            <a:pPr eaLnBrk="1" hangingPunct="1">
              <a:buFontTx/>
              <a:buNone/>
            </a:pPr>
            <a:r>
              <a:rPr lang="en-US" altLang="en-US" dirty="0"/>
              <a:t>• Copying of homework or tests </a:t>
            </a:r>
          </a:p>
          <a:p>
            <a:pPr eaLnBrk="1" hangingPunct="1">
              <a:buFontTx/>
              <a:buNone/>
            </a:pPr>
            <a:r>
              <a:rPr lang="en-US" altLang="en-US" dirty="0"/>
              <a:t>• Income taxes </a:t>
            </a:r>
          </a:p>
          <a:p>
            <a:pPr eaLnBrk="1" hangingPunct="1">
              <a:buFontTx/>
              <a:buNone/>
            </a:pPr>
            <a:r>
              <a:rPr lang="en-US" altLang="en-US" dirty="0"/>
              <a:t>• “Borrowing” nuts and bolts, office supplies from employer </a:t>
            </a:r>
          </a:p>
          <a:p>
            <a:pPr eaLnBrk="1" hangingPunct="1">
              <a:buFontTx/>
              <a:buNone/>
            </a:pPr>
            <a:r>
              <a:rPr lang="en-US" altLang="en-US" dirty="0"/>
              <a:t>• Copying of Videos or CDs </a:t>
            </a:r>
          </a:p>
          <a:p>
            <a:pPr eaLnBrk="1" hangingPunct="1">
              <a:buFontTx/>
              <a:buNone/>
            </a:pPr>
            <a:r>
              <a:rPr lang="en-US" altLang="en-US" dirty="0"/>
              <a:t>• Plagiarism </a:t>
            </a:r>
          </a:p>
          <a:p>
            <a:pPr eaLnBrk="1" hangingPunct="1">
              <a:buFontTx/>
              <a:buNone/>
            </a:pPr>
            <a:r>
              <a:rPr lang="en-US" altLang="en-US" dirty="0"/>
              <a:t>• Using the copy machine at work </a:t>
            </a:r>
          </a:p>
          <a:p>
            <a:pPr eaLnBrk="1" hangingPunct="1"/>
            <a:endParaRPr lang="en-US"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assets.website-files.com/5a25950a9058c30001ce33a9/5cdb1c5106e3c1748eb53f69_Screen%20Shot%202019-05-14%20at%202.50.50%20PM.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8" name="Picture 4" descr="https://assets.website-files.com/5a25950a9058c30001ce33a9/5cdb1c5106e3c1748eb53f69_Screen%20Shot%202019-05-14%20at%202.50.50%20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240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D009B8F-1DF1-9360-4084-7A3B498FA300}"/>
              </a:ext>
            </a:extLst>
          </p:cNvPr>
          <p:cNvSpPr>
            <a:spLocks noGrp="1"/>
          </p:cNvSpPr>
          <p:nvPr>
            <p:ph type="title"/>
          </p:nvPr>
        </p:nvSpPr>
        <p:spPr/>
        <p:txBody>
          <a:bodyPr/>
          <a:lstStyle/>
          <a:p>
            <a:pPr eaLnBrk="1" hangingPunct="1"/>
            <a:r>
              <a:rPr lang="en-AU" altLang="en-US" dirty="0">
                <a:solidFill>
                  <a:srgbClr val="FF3300"/>
                </a:solidFill>
              </a:rPr>
              <a:t>            Fill the GAP in your knowledge</a:t>
            </a:r>
            <a:endParaRPr lang="en-US" altLang="en-US" dirty="0"/>
          </a:p>
        </p:txBody>
      </p:sp>
      <p:sp>
        <p:nvSpPr>
          <p:cNvPr id="6147" name="Rectangle 3">
            <a:extLst>
              <a:ext uri="{FF2B5EF4-FFF2-40B4-BE49-F238E27FC236}">
                <a16:creationId xmlns:a16="http://schemas.microsoft.com/office/drawing/2014/main" id="{D5C794C2-51F1-447B-9A0E-C342D72D8790}"/>
              </a:ext>
            </a:extLst>
          </p:cNvPr>
          <p:cNvSpPr>
            <a:spLocks noGrp="1" noChangeArrowheads="1"/>
          </p:cNvSpPr>
          <p:nvPr>
            <p:ph idx="1"/>
          </p:nvPr>
        </p:nvSpPr>
        <p:spPr>
          <a:xfrm>
            <a:off x="721217" y="1690688"/>
            <a:ext cx="10908406" cy="4802187"/>
          </a:xfrm>
        </p:spPr>
        <p:txBody>
          <a:bodyPr/>
          <a:lstStyle/>
          <a:p>
            <a:pPr eaLnBrk="1" hangingPunct="1"/>
            <a:r>
              <a:rPr lang="en-AU" altLang="en-US" b="1" dirty="0">
                <a:solidFill>
                  <a:srgbClr val="FF3300"/>
                </a:solidFill>
              </a:rPr>
              <a:t>G</a:t>
            </a:r>
            <a:r>
              <a:rPr lang="en-AU" altLang="en-US" dirty="0"/>
              <a:t>ather and assess information</a:t>
            </a:r>
          </a:p>
          <a:p>
            <a:pPr lvl="1" eaLnBrk="1" hangingPunct="1"/>
            <a:r>
              <a:rPr lang="en-AU" altLang="en-US" dirty="0"/>
              <a:t>relevant</a:t>
            </a:r>
          </a:p>
          <a:p>
            <a:pPr lvl="1" eaLnBrk="1" hangingPunct="1"/>
            <a:r>
              <a:rPr lang="en-AU" altLang="en-US" dirty="0"/>
              <a:t>Confidentially</a:t>
            </a:r>
          </a:p>
          <a:p>
            <a:pPr lvl="1" eaLnBrk="1" hangingPunct="1">
              <a:buFontTx/>
              <a:buNone/>
            </a:pPr>
            <a:endParaRPr lang="en-AU" altLang="en-US" sz="2000" dirty="0"/>
          </a:p>
          <a:p>
            <a:pPr eaLnBrk="1" hangingPunct="1"/>
            <a:r>
              <a:rPr lang="en-AU" altLang="en-US" b="1" dirty="0">
                <a:solidFill>
                  <a:srgbClr val="FF3300"/>
                </a:solidFill>
              </a:rPr>
              <a:t>A</a:t>
            </a:r>
            <a:r>
              <a:rPr lang="en-AU" altLang="en-US" dirty="0"/>
              <a:t>pply laws</a:t>
            </a:r>
          </a:p>
          <a:p>
            <a:pPr eaLnBrk="1" hangingPunct="1">
              <a:buFontTx/>
              <a:buNone/>
            </a:pPr>
            <a:endParaRPr lang="en-AU" altLang="en-US" sz="2400" b="1" u="sng" dirty="0"/>
          </a:p>
          <a:p>
            <a:pPr eaLnBrk="1" hangingPunct="1"/>
            <a:r>
              <a:rPr lang="en-AU" altLang="en-US" b="1" dirty="0">
                <a:solidFill>
                  <a:srgbClr val="FF3300"/>
                </a:solidFill>
              </a:rPr>
              <a:t>P</a:t>
            </a:r>
            <a:r>
              <a:rPr lang="en-AU" altLang="en-US" dirty="0"/>
              <a:t>olicy &amp; procedures</a:t>
            </a:r>
          </a:p>
          <a:p>
            <a:pPr lvl="1" eaLnBrk="1" hangingPunct="1"/>
            <a:r>
              <a:rPr lang="en-AU" altLang="en-US" dirty="0"/>
              <a:t>service wide</a:t>
            </a:r>
          </a:p>
          <a:p>
            <a:pPr lvl="1" eaLnBrk="1" hangingPunct="1"/>
            <a:r>
              <a:rPr lang="en-AU" altLang="en-US" dirty="0"/>
              <a:t>agency specific</a:t>
            </a:r>
            <a:endParaRPr lang="en-AU" altLang="en-US" b="1" u="sng" dirty="0"/>
          </a:p>
          <a:p>
            <a:pPr lvl="1" eaLnBrk="1" hangingPunct="1"/>
            <a:endParaRPr lang="en-AU"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34D3989-311D-0246-B0A6-341B7DD04F67}"/>
              </a:ext>
            </a:extLst>
          </p:cNvPr>
          <p:cNvSpPr>
            <a:spLocks noGrp="1" noChangeArrowheads="1"/>
          </p:cNvSpPr>
          <p:nvPr>
            <p:ph type="title"/>
          </p:nvPr>
        </p:nvSpPr>
        <p:spPr/>
        <p:txBody>
          <a:bodyPr/>
          <a:lstStyle/>
          <a:p>
            <a:pPr eaLnBrk="1" hangingPunct="1"/>
            <a:r>
              <a:rPr lang="en-US" altLang="en-US" dirty="0"/>
              <a:t>                           Ethical tenet</a:t>
            </a:r>
          </a:p>
        </p:txBody>
      </p:sp>
      <p:sp>
        <p:nvSpPr>
          <p:cNvPr id="7171" name="Rectangle 3">
            <a:extLst>
              <a:ext uri="{FF2B5EF4-FFF2-40B4-BE49-F238E27FC236}">
                <a16:creationId xmlns:a16="http://schemas.microsoft.com/office/drawing/2014/main" id="{F595CE05-37A3-52E0-9B10-E34810B480FE}"/>
              </a:ext>
            </a:extLst>
          </p:cNvPr>
          <p:cNvSpPr>
            <a:spLocks noGrp="1" noChangeArrowheads="1"/>
          </p:cNvSpPr>
          <p:nvPr>
            <p:ph type="body" idx="1"/>
          </p:nvPr>
        </p:nvSpPr>
        <p:spPr/>
        <p:txBody>
          <a:bodyPr/>
          <a:lstStyle/>
          <a:p>
            <a:pPr eaLnBrk="1" hangingPunct="1"/>
            <a:r>
              <a:rPr lang="en-US" altLang="en-US" u="sng" dirty="0">
                <a:cs typeface="Times New Roman" panose="02020603050405020304" pitchFamily="18" charset="0"/>
              </a:rPr>
              <a:t>Tenet</a:t>
            </a:r>
            <a:r>
              <a:rPr lang="en-US" altLang="en-US" dirty="0">
                <a:cs typeface="Times New Roman" panose="02020603050405020304" pitchFamily="18" charset="0"/>
              </a:rPr>
              <a:t>: Doctrine held by a group or person</a:t>
            </a:r>
          </a:p>
          <a:p>
            <a:pPr eaLnBrk="1" hangingPunct="1"/>
            <a:r>
              <a:rPr lang="en-US" altLang="en-US" dirty="0">
                <a:cs typeface="Times New Roman" panose="02020603050405020304" pitchFamily="18" charset="0"/>
              </a:rPr>
              <a:t>In business, other terms used in place of “tenet” include value, belief, and principle</a:t>
            </a:r>
          </a:p>
          <a:p>
            <a:pPr eaLnBrk="1" hangingPunct="1"/>
            <a:r>
              <a:rPr lang="en-US" altLang="en-US" dirty="0">
                <a:cs typeface="Times New Roman" panose="02020603050405020304" pitchFamily="18" charset="0"/>
              </a:rPr>
              <a:t>Which word works best…?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903A408-E8C2-89F0-E300-4914E4AC91E7}"/>
              </a:ext>
            </a:extLst>
          </p:cNvPr>
          <p:cNvSpPr>
            <a:spLocks noGrp="1" noChangeArrowheads="1"/>
          </p:cNvSpPr>
          <p:nvPr>
            <p:ph type="title"/>
          </p:nvPr>
        </p:nvSpPr>
        <p:spPr/>
        <p:txBody>
          <a:bodyPr/>
          <a:lstStyle/>
          <a:p>
            <a:pPr eaLnBrk="1" hangingPunct="1"/>
            <a:r>
              <a:rPr lang="en-US" altLang="en-US" sz="4000"/>
              <a:t>The 5 P’s of Ethical Management </a:t>
            </a:r>
            <a:r>
              <a:rPr lang="en-US" altLang="en-US" sz="2400"/>
              <a:t>(Blanchard &amp; Peele)</a:t>
            </a:r>
          </a:p>
        </p:txBody>
      </p:sp>
      <p:sp>
        <p:nvSpPr>
          <p:cNvPr id="12291" name="Rectangle 3">
            <a:extLst>
              <a:ext uri="{FF2B5EF4-FFF2-40B4-BE49-F238E27FC236}">
                <a16:creationId xmlns:a16="http://schemas.microsoft.com/office/drawing/2014/main" id="{04D30138-22CD-FF75-29CF-60FEFA5D77ED}"/>
              </a:ext>
            </a:extLst>
          </p:cNvPr>
          <p:cNvSpPr>
            <a:spLocks noGrp="1" noChangeArrowheads="1"/>
          </p:cNvSpPr>
          <p:nvPr>
            <p:ph type="body" idx="1"/>
          </p:nvPr>
        </p:nvSpPr>
        <p:spPr>
          <a:xfrm>
            <a:off x="1981200" y="1600201"/>
            <a:ext cx="8534400" cy="4525963"/>
          </a:xfrm>
        </p:spPr>
        <p:txBody>
          <a:bodyPr/>
          <a:lstStyle/>
          <a:p>
            <a:pPr eaLnBrk="1" hangingPunct="1">
              <a:lnSpc>
                <a:spcPct val="90000"/>
              </a:lnSpc>
              <a:buFont typeface="Arial" charset="0"/>
              <a:buChar char="•"/>
              <a:defRPr/>
            </a:pPr>
            <a:r>
              <a:rPr lang="en-US" dirty="0"/>
              <a:t>Purpose – your personal vision</a:t>
            </a:r>
          </a:p>
          <a:p>
            <a:pPr eaLnBrk="1" hangingPunct="1">
              <a:lnSpc>
                <a:spcPct val="90000"/>
              </a:lnSpc>
              <a:buFont typeface="Arial" charset="0"/>
              <a:buChar char="•"/>
              <a:defRPr/>
            </a:pPr>
            <a:r>
              <a:rPr lang="en-US" dirty="0"/>
              <a:t>Pride – your sense of satisfaction</a:t>
            </a:r>
          </a:p>
          <a:p>
            <a:pPr eaLnBrk="1" hangingPunct="1">
              <a:lnSpc>
                <a:spcPct val="90000"/>
              </a:lnSpc>
              <a:buFont typeface="Arial" charset="0"/>
              <a:buChar char="•"/>
              <a:defRPr/>
            </a:pPr>
            <a:r>
              <a:rPr lang="en-US" dirty="0"/>
              <a:t>Patience – sometimes it’s a long road</a:t>
            </a:r>
          </a:p>
          <a:p>
            <a:pPr eaLnBrk="1" hangingPunct="1">
              <a:lnSpc>
                <a:spcPct val="90000"/>
              </a:lnSpc>
              <a:buFont typeface="Arial" charset="0"/>
              <a:buChar char="•"/>
              <a:defRPr/>
            </a:pPr>
            <a:r>
              <a:rPr lang="en-US" dirty="0"/>
              <a:t>Persistence – standing your ground</a:t>
            </a:r>
          </a:p>
          <a:p>
            <a:pPr eaLnBrk="1" hangingPunct="1">
              <a:lnSpc>
                <a:spcPct val="90000"/>
              </a:lnSpc>
              <a:buFont typeface="Arial" charset="0"/>
              <a:buChar char="•"/>
              <a:defRPr/>
            </a:pPr>
            <a:r>
              <a:rPr lang="en-US" dirty="0"/>
              <a:t>Perspective – be focused and clear</a:t>
            </a:r>
          </a:p>
          <a:p>
            <a:pPr marL="0" indent="0">
              <a:buNone/>
              <a:defRPr/>
            </a:pPr>
            <a:endParaRPr lang="en-US" sz="2000" dirty="0"/>
          </a:p>
          <a:p>
            <a:pPr marL="0" indent="0">
              <a:buNone/>
              <a:defRPr/>
            </a:pPr>
            <a:endParaRPr lang="en-US" sz="2000" dirty="0"/>
          </a:p>
          <a:p>
            <a:pPr marL="0" indent="0">
              <a:buNone/>
              <a:defRPr/>
            </a:pPr>
            <a:r>
              <a:rPr lang="en-US" sz="2400" b="1" i="1" dirty="0"/>
              <a:t>“There is no pillow as soft as a clear conscience.”- French Proverb</a:t>
            </a:r>
          </a:p>
          <a:p>
            <a:pPr eaLnBrk="1" hangingPunct="1">
              <a:lnSpc>
                <a:spcPct val="90000"/>
              </a:lnSpc>
              <a:buFont typeface="Arial" charset="0"/>
              <a:buChar char="•"/>
              <a:defRPr/>
            </a:pPr>
            <a:endParaRPr lang="en-US" sz="2400" b="1"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4EBA10E-7B05-B5D2-26F5-EFAF6E8F0436}"/>
              </a:ext>
            </a:extLst>
          </p:cNvPr>
          <p:cNvSpPr>
            <a:spLocks noGrp="1" noChangeArrowheads="1"/>
          </p:cNvSpPr>
          <p:nvPr>
            <p:ph type="title"/>
          </p:nvPr>
        </p:nvSpPr>
        <p:spPr>
          <a:xfrm>
            <a:off x="2697163" y="228600"/>
            <a:ext cx="7772400" cy="1066800"/>
          </a:xfrm>
        </p:spPr>
        <p:txBody>
          <a:bodyPr/>
          <a:lstStyle/>
          <a:p>
            <a:pPr eaLnBrk="1" hangingPunct="1"/>
            <a:r>
              <a:rPr lang="en-US" altLang="en-US"/>
              <a:t>Is it Legal? </a:t>
            </a:r>
            <a:r>
              <a:rPr lang="en-US" altLang="en-US" sz="2800"/>
              <a:t>(Blanchard &amp; Peele)</a:t>
            </a:r>
          </a:p>
        </p:txBody>
      </p:sp>
      <p:sp>
        <p:nvSpPr>
          <p:cNvPr id="43011" name="Rectangle 3">
            <a:extLst>
              <a:ext uri="{FF2B5EF4-FFF2-40B4-BE49-F238E27FC236}">
                <a16:creationId xmlns:a16="http://schemas.microsoft.com/office/drawing/2014/main" id="{DCD871A1-6787-360C-6950-B95C5EB6573F}"/>
              </a:ext>
            </a:extLst>
          </p:cNvPr>
          <p:cNvSpPr>
            <a:spLocks noGrp="1" noChangeArrowheads="1"/>
          </p:cNvSpPr>
          <p:nvPr>
            <p:ph type="body" idx="1"/>
          </p:nvPr>
        </p:nvSpPr>
        <p:spPr>
          <a:xfrm>
            <a:off x="1600201" y="1371600"/>
            <a:ext cx="8869363" cy="4724400"/>
          </a:xfrm>
        </p:spPr>
        <p:txBody>
          <a:bodyPr/>
          <a:lstStyle/>
          <a:p>
            <a:pPr eaLnBrk="1" hangingPunct="1">
              <a:lnSpc>
                <a:spcPct val="90000"/>
              </a:lnSpc>
            </a:pPr>
            <a:r>
              <a:rPr lang="en-US" altLang="en-US"/>
              <a:t>Violation of criminal laws?</a:t>
            </a:r>
          </a:p>
          <a:p>
            <a:pPr eaLnBrk="1" hangingPunct="1">
              <a:lnSpc>
                <a:spcPct val="90000"/>
              </a:lnSpc>
            </a:pPr>
            <a:r>
              <a:rPr lang="en-US" altLang="en-US"/>
              <a:t>Violation of civil laws?</a:t>
            </a:r>
          </a:p>
          <a:p>
            <a:pPr eaLnBrk="1" hangingPunct="1">
              <a:lnSpc>
                <a:spcPct val="90000"/>
              </a:lnSpc>
            </a:pPr>
            <a:r>
              <a:rPr lang="en-US" altLang="en-US"/>
              <a:t>Violation of company policy?</a:t>
            </a:r>
          </a:p>
          <a:p>
            <a:pPr eaLnBrk="1" hangingPunct="1">
              <a:lnSpc>
                <a:spcPct val="90000"/>
              </a:lnSpc>
            </a:pPr>
            <a:r>
              <a:rPr lang="en-US" altLang="en-US"/>
              <a:t>Appearance of being improper or immoral?</a:t>
            </a:r>
          </a:p>
          <a:p>
            <a:pPr eaLnBrk="1" hangingPunct="1">
              <a:lnSpc>
                <a:spcPct val="90000"/>
              </a:lnSpc>
            </a:pPr>
            <a:r>
              <a:rPr lang="en-US" altLang="en-US"/>
              <a:t>Will it harm or embarrass the customers or company?</a:t>
            </a:r>
          </a:p>
          <a:p>
            <a:pPr eaLnBrk="1" hangingPunct="1">
              <a:lnSpc>
                <a:spcPct val="90000"/>
              </a:lnSpc>
              <a:buFont typeface="Wingdings" panose="05000000000000000000" pitchFamily="2" charset="2"/>
              <a:buNone/>
            </a:pPr>
            <a:endParaRPr lang="en-US" altLang="en-US"/>
          </a:p>
          <a:p>
            <a:pPr algn="r" eaLnBrk="1" hangingPunct="1">
              <a:lnSpc>
                <a:spcPct val="90000"/>
              </a:lnSpc>
              <a:buFont typeface="Wingdings" panose="05000000000000000000" pitchFamily="2" charset="2"/>
              <a:buNone/>
            </a:pPr>
            <a:r>
              <a:rPr lang="en-US" altLang="en-US"/>
              <a:t> </a:t>
            </a:r>
            <a:r>
              <a:rPr lang="en-US" altLang="en-US" sz="2400" b="1"/>
              <a:t>“Reputation is character minus what you’ve been caught doing.”</a:t>
            </a:r>
          </a:p>
          <a:p>
            <a:pPr algn="r" eaLnBrk="1" hangingPunct="1">
              <a:lnSpc>
                <a:spcPct val="90000"/>
              </a:lnSpc>
              <a:buFont typeface="Wingdings" panose="05000000000000000000" pitchFamily="2" charset="2"/>
              <a:buNone/>
            </a:pPr>
            <a:r>
              <a:rPr lang="en-US" altLang="en-US" sz="2400" b="1"/>
              <a:t>– Michael Iapoce,</a:t>
            </a:r>
          </a:p>
          <a:p>
            <a:pPr algn="r" eaLnBrk="1" hangingPunct="1">
              <a:lnSpc>
                <a:spcPct val="90000"/>
              </a:lnSpc>
              <a:buFont typeface="Wingdings" panose="05000000000000000000" pitchFamily="2" charset="2"/>
              <a:buNone/>
            </a:pPr>
            <a:r>
              <a:rPr lang="en-US" altLang="en-US" sz="2400" b="1" i="1"/>
              <a:t> A Funny Thing Happened on the Way to the Boardroom</a:t>
            </a:r>
          </a:p>
          <a:p>
            <a:pPr algn="r" eaLnBrk="1" hangingPunct="1">
              <a:lnSpc>
                <a:spcPct val="90000"/>
              </a:lnSpc>
              <a:buFont typeface="Wingdings" panose="05000000000000000000" pitchFamily="2" charset="2"/>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3011">
                                            <p:txEl>
                                              <p:pRg st="6" end="6"/>
                                            </p:txEl>
                                          </p:spTgt>
                                        </p:tgtEl>
                                        <p:attrNameLst>
                                          <p:attrName>style.visibility</p:attrName>
                                        </p:attrNameLst>
                                      </p:cBhvr>
                                      <p:to>
                                        <p:strVal val="visible"/>
                                      </p:to>
                                    </p:set>
                                    <p:anim calcmode="lin" valueType="num">
                                      <p:cBhvr additive="base">
                                        <p:cTn id="37" dur="500" fill="hold"/>
                                        <p:tgtEl>
                                          <p:spTgt spid="4301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30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3011">
                                            <p:txEl>
                                              <p:pRg st="7" end="7"/>
                                            </p:txEl>
                                          </p:spTgt>
                                        </p:tgtEl>
                                        <p:attrNameLst>
                                          <p:attrName>style.visibility</p:attrName>
                                        </p:attrNameLst>
                                      </p:cBhvr>
                                      <p:to>
                                        <p:strVal val="visible"/>
                                      </p:to>
                                    </p:set>
                                    <p:anim calcmode="lin" valueType="num">
                                      <p:cBhvr additive="base">
                                        <p:cTn id="43" dur="500" fill="hold"/>
                                        <p:tgtEl>
                                          <p:spTgt spid="43011">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30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3011">
                                            <p:txEl>
                                              <p:pRg st="8" end="8"/>
                                            </p:txEl>
                                          </p:spTgt>
                                        </p:tgtEl>
                                        <p:attrNameLst>
                                          <p:attrName>style.visibility</p:attrName>
                                        </p:attrNameLst>
                                      </p:cBhvr>
                                      <p:to>
                                        <p:strVal val="visible"/>
                                      </p:to>
                                    </p:set>
                                    <p:anim calcmode="lin" valueType="num">
                                      <p:cBhvr additive="base">
                                        <p:cTn id="49" dur="500" fill="hold"/>
                                        <p:tgtEl>
                                          <p:spTgt spid="43011">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30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8007A9B-2173-08B2-F141-1A2EED844051}"/>
              </a:ext>
            </a:extLst>
          </p:cNvPr>
          <p:cNvSpPr>
            <a:spLocks noGrp="1" noChangeArrowheads="1"/>
          </p:cNvSpPr>
          <p:nvPr>
            <p:ph type="title"/>
          </p:nvPr>
        </p:nvSpPr>
        <p:spPr/>
        <p:txBody>
          <a:bodyPr/>
          <a:lstStyle/>
          <a:p>
            <a:pPr eaLnBrk="1" hangingPunct="1"/>
            <a:r>
              <a:rPr lang="en-US" altLang="en-US"/>
              <a:t>Is it Right? </a:t>
            </a:r>
            <a:r>
              <a:rPr lang="en-US" altLang="en-US" sz="2800"/>
              <a:t>(Blanchard &amp; Peele)</a:t>
            </a:r>
          </a:p>
        </p:txBody>
      </p:sp>
      <p:sp>
        <p:nvSpPr>
          <p:cNvPr id="45059" name="Rectangle 3">
            <a:extLst>
              <a:ext uri="{FF2B5EF4-FFF2-40B4-BE49-F238E27FC236}">
                <a16:creationId xmlns:a16="http://schemas.microsoft.com/office/drawing/2014/main" id="{C32809F1-FDA5-00C2-DD45-FBB9156D05CF}"/>
              </a:ext>
            </a:extLst>
          </p:cNvPr>
          <p:cNvSpPr>
            <a:spLocks noGrp="1" noChangeArrowheads="1"/>
          </p:cNvSpPr>
          <p:nvPr>
            <p:ph type="body" idx="1"/>
          </p:nvPr>
        </p:nvSpPr>
        <p:spPr/>
        <p:txBody>
          <a:bodyPr/>
          <a:lstStyle/>
          <a:p>
            <a:pPr eaLnBrk="1" hangingPunct="1"/>
            <a:r>
              <a:rPr lang="en-US" altLang="en-US"/>
              <a:t>How will it make you feel about yourself?</a:t>
            </a:r>
          </a:p>
          <a:p>
            <a:pPr eaLnBrk="1" hangingPunct="1"/>
            <a:r>
              <a:rPr lang="en-US" altLang="en-US"/>
              <a:t>Will you be proud of yourself after making this decision?</a:t>
            </a:r>
          </a:p>
          <a:p>
            <a:pPr eaLnBrk="1" hangingPunct="1"/>
            <a:r>
              <a:rPr lang="en-US" altLang="en-US"/>
              <a:t>How would you feel if your decision made the front page?</a:t>
            </a:r>
          </a:p>
          <a:p>
            <a:pPr eaLnBrk="1" hangingPunct="1">
              <a:buFont typeface="Wingdings" panose="05000000000000000000" pitchFamily="2" charset="2"/>
              <a:buNone/>
            </a:pPr>
            <a:endParaRPr lang="en-US" altLang="en-US"/>
          </a:p>
          <a:p>
            <a:pPr algn="r" eaLnBrk="1" hangingPunct="1">
              <a:buFont typeface="Wingdings" panose="05000000000000000000" pitchFamily="2" charset="2"/>
              <a:buNone/>
            </a:pPr>
            <a:r>
              <a:rPr lang="en-US" altLang="en-US" sz="2400" b="1" i="1"/>
              <a:t>“The time is always right to do the right thing.”</a:t>
            </a:r>
          </a:p>
          <a:p>
            <a:pPr algn="r" eaLnBrk="1" hangingPunct="1">
              <a:buFont typeface="Wingdings" panose="05000000000000000000" pitchFamily="2" charset="2"/>
              <a:buNone/>
            </a:pPr>
            <a:r>
              <a:rPr lang="en-US" altLang="en-US" sz="2400" b="1" i="1"/>
              <a:t>- Dr. Martin Luther King, Jr.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5059">
                                            <p:txEl>
                                              <p:pRg st="4" end="4"/>
                                            </p:txEl>
                                          </p:spTgt>
                                        </p:tgtEl>
                                        <p:attrNameLst>
                                          <p:attrName>style.visibility</p:attrName>
                                        </p:attrNameLst>
                                      </p:cBhvr>
                                      <p:to>
                                        <p:strVal val="visible"/>
                                      </p:to>
                                    </p:set>
                                    <p:anim calcmode="lin" valueType="num">
                                      <p:cBhvr additive="base">
                                        <p:cTn id="25" dur="500" fill="hold"/>
                                        <p:tgtEl>
                                          <p:spTgt spid="4505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50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5059">
                                            <p:txEl>
                                              <p:pRg st="5" end="5"/>
                                            </p:txEl>
                                          </p:spTgt>
                                        </p:tgtEl>
                                        <p:attrNameLst>
                                          <p:attrName>style.visibility</p:attrName>
                                        </p:attrNameLst>
                                      </p:cBhvr>
                                      <p:to>
                                        <p:strVal val="visible"/>
                                      </p:to>
                                    </p:set>
                                    <p:anim calcmode="lin" valueType="num">
                                      <p:cBhvr additive="base">
                                        <p:cTn id="31" dur="500" fill="hold"/>
                                        <p:tgtEl>
                                          <p:spTgt spid="45059">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05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5F77425-389A-E1A3-B5A1-753564411ADA}"/>
              </a:ext>
            </a:extLst>
          </p:cNvPr>
          <p:cNvSpPr>
            <a:spLocks noGrp="1" noChangeArrowheads="1"/>
          </p:cNvSpPr>
          <p:nvPr>
            <p:ph type="title"/>
          </p:nvPr>
        </p:nvSpPr>
        <p:spPr/>
        <p:txBody>
          <a:bodyPr/>
          <a:lstStyle/>
          <a:p>
            <a:pPr eaLnBrk="1" hangingPunct="1"/>
            <a:r>
              <a:rPr lang="en-US" altLang="en-US"/>
              <a:t>The Ethics Check </a:t>
            </a:r>
            <a:r>
              <a:rPr lang="en-US" altLang="en-US" sz="2800"/>
              <a:t>(Blanchard &amp; Peele)</a:t>
            </a:r>
          </a:p>
        </p:txBody>
      </p:sp>
      <p:sp>
        <p:nvSpPr>
          <p:cNvPr id="15363" name="Rectangle 3">
            <a:extLst>
              <a:ext uri="{FF2B5EF4-FFF2-40B4-BE49-F238E27FC236}">
                <a16:creationId xmlns:a16="http://schemas.microsoft.com/office/drawing/2014/main" id="{C6D74E08-A307-0D07-AC75-5FB3368007BE}"/>
              </a:ext>
            </a:extLst>
          </p:cNvPr>
          <p:cNvSpPr>
            <a:spLocks noGrp="1" noChangeArrowheads="1"/>
          </p:cNvSpPr>
          <p:nvPr>
            <p:ph type="body" idx="1"/>
          </p:nvPr>
        </p:nvSpPr>
        <p:spPr>
          <a:xfrm>
            <a:off x="1676400" y="1600201"/>
            <a:ext cx="8534400" cy="4525963"/>
          </a:xfrm>
        </p:spPr>
        <p:txBody>
          <a:bodyPr/>
          <a:lstStyle/>
          <a:p>
            <a:pPr eaLnBrk="1" hangingPunct="1">
              <a:buFont typeface="Arial" charset="0"/>
              <a:buChar char="•"/>
              <a:defRPr/>
            </a:pPr>
            <a:r>
              <a:rPr lang="en-US" dirty="0"/>
              <a:t>Is it legal?</a:t>
            </a:r>
          </a:p>
          <a:p>
            <a:pPr eaLnBrk="1" hangingPunct="1">
              <a:buFont typeface="Arial" charset="0"/>
              <a:buChar char="•"/>
              <a:defRPr/>
            </a:pPr>
            <a:r>
              <a:rPr lang="en-US" dirty="0"/>
              <a:t>Is it balanced?</a:t>
            </a:r>
          </a:p>
          <a:p>
            <a:pPr eaLnBrk="1" hangingPunct="1">
              <a:buFont typeface="Arial" charset="0"/>
              <a:buChar char="•"/>
              <a:defRPr/>
            </a:pPr>
            <a:r>
              <a:rPr lang="en-US" dirty="0"/>
              <a:t>How will it make you feel about yourself?</a:t>
            </a:r>
          </a:p>
          <a:p>
            <a:pPr eaLnBrk="1" hangingPunct="1">
              <a:buFont typeface="Arial" charset="0"/>
              <a:buChar char="•"/>
              <a:defRPr/>
            </a:pPr>
            <a:endParaRPr lang="en-US" dirty="0"/>
          </a:p>
          <a:p>
            <a:pPr marL="0" indent="0">
              <a:buNone/>
              <a:defRPr/>
            </a:pPr>
            <a:endParaRPr lang="en-US" dirty="0"/>
          </a:p>
          <a:p>
            <a:pPr marL="0" indent="0">
              <a:buNone/>
              <a:defRPr/>
            </a:pPr>
            <a:r>
              <a:rPr lang="en-US" sz="2400" b="1" dirty="0"/>
              <a:t> </a:t>
            </a:r>
            <a:r>
              <a:rPr lang="en-US" sz="2400" b="1" i="1" dirty="0"/>
              <a:t>“It’s not hard to make a decision when you know what your values are.”- Roy Disney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32BB93C-2DCA-FE62-8AD7-03A7358CB0A8}"/>
              </a:ext>
            </a:extLst>
          </p:cNvPr>
          <p:cNvSpPr>
            <a:spLocks noGrp="1" noChangeArrowheads="1"/>
          </p:cNvSpPr>
          <p:nvPr>
            <p:ph type="title"/>
          </p:nvPr>
        </p:nvSpPr>
        <p:spPr/>
        <p:txBody>
          <a:bodyPr/>
          <a:lstStyle/>
          <a:p>
            <a:pPr eaLnBrk="1" hangingPunct="1"/>
            <a:r>
              <a:rPr lang="en-US" altLang="en-US" sz="4000"/>
              <a:t>At the End of the Day </a:t>
            </a:r>
            <a:r>
              <a:rPr lang="en-US" altLang="en-US" sz="2400"/>
              <a:t>(Blanchard &amp; Peele)</a:t>
            </a:r>
            <a:r>
              <a:rPr lang="en-US" altLang="en-US" sz="4000"/>
              <a:t> </a:t>
            </a:r>
          </a:p>
        </p:txBody>
      </p:sp>
      <p:sp>
        <p:nvSpPr>
          <p:cNvPr id="48131" name="Rectangle 3">
            <a:extLst>
              <a:ext uri="{FF2B5EF4-FFF2-40B4-BE49-F238E27FC236}">
                <a16:creationId xmlns:a16="http://schemas.microsoft.com/office/drawing/2014/main" id="{55E0F4B9-BBF2-A3EB-D5C7-06F25D88298E}"/>
              </a:ext>
            </a:extLst>
          </p:cNvPr>
          <p:cNvSpPr>
            <a:spLocks noGrp="1" noChangeArrowheads="1"/>
          </p:cNvSpPr>
          <p:nvPr>
            <p:ph type="body" idx="1"/>
          </p:nvPr>
        </p:nvSpPr>
        <p:spPr/>
        <p:txBody>
          <a:bodyPr/>
          <a:lstStyle/>
          <a:p>
            <a:pPr eaLnBrk="1" hangingPunct="1"/>
            <a:r>
              <a:rPr lang="en-US" altLang="en-US" sz="2400"/>
              <a:t>How do you feel about yourself?</a:t>
            </a:r>
          </a:p>
          <a:p>
            <a:pPr eaLnBrk="1" hangingPunct="1"/>
            <a:r>
              <a:rPr lang="en-US" altLang="en-US" sz="2400"/>
              <a:t>How do others feel about you?</a:t>
            </a:r>
          </a:p>
          <a:p>
            <a:pPr eaLnBrk="1" hangingPunct="1"/>
            <a:r>
              <a:rPr lang="en-US" altLang="en-US" sz="2400"/>
              <a:t>Did what you do match what you said?</a:t>
            </a:r>
          </a:p>
          <a:p>
            <a:pPr eaLnBrk="1" hangingPunct="1"/>
            <a:r>
              <a:rPr lang="en-US" altLang="en-US" sz="2400"/>
              <a:t>Did what you do match what you feel?</a:t>
            </a:r>
          </a:p>
          <a:p>
            <a:pPr eaLnBrk="1" hangingPunct="1"/>
            <a:r>
              <a:rPr lang="en-US" altLang="en-US" sz="2400"/>
              <a:t>Did what you do match what other people believe is right or good?</a:t>
            </a:r>
          </a:p>
          <a:p>
            <a:pPr eaLnBrk="1" hangingPunct="1"/>
            <a:endParaRPr lang="en-US" altLang="en-US" sz="2400"/>
          </a:p>
          <a:p>
            <a:pPr algn="r" eaLnBrk="1" hangingPunct="1">
              <a:buFont typeface="Wingdings" panose="05000000000000000000" pitchFamily="2" charset="2"/>
              <a:buNone/>
            </a:pPr>
            <a:r>
              <a:rPr lang="en-US" altLang="en-US" sz="1800" b="1"/>
              <a:t>“Live in such a way that you would not be ashamed</a:t>
            </a:r>
          </a:p>
          <a:p>
            <a:pPr algn="r" eaLnBrk="1" hangingPunct="1">
              <a:buFont typeface="Wingdings" panose="05000000000000000000" pitchFamily="2" charset="2"/>
              <a:buNone/>
            </a:pPr>
            <a:r>
              <a:rPr lang="en-US" altLang="en-US" sz="1800" b="1"/>
              <a:t>to sell your parrot to the town gossip.”</a:t>
            </a:r>
          </a:p>
          <a:p>
            <a:pPr algn="r" eaLnBrk="1" hangingPunct="1">
              <a:buFont typeface="Wingdings" panose="05000000000000000000" pitchFamily="2" charset="2"/>
              <a:buNone/>
            </a:pPr>
            <a:r>
              <a:rPr lang="en-US" altLang="en-US" sz="1800" b="1"/>
              <a:t>- Will Rogers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8131">
                                            <p:txEl>
                                              <p:pRg st="4" end="4"/>
                                            </p:txEl>
                                          </p:spTgt>
                                        </p:tgtEl>
                                        <p:attrNameLst>
                                          <p:attrName>style.visibility</p:attrName>
                                        </p:attrNameLst>
                                      </p:cBhvr>
                                      <p:to>
                                        <p:strVal val="visible"/>
                                      </p:to>
                                    </p:set>
                                    <p:anim calcmode="lin" valueType="num">
                                      <p:cBhvr additive="base">
                                        <p:cTn id="31" dur="500" fill="hold"/>
                                        <p:tgtEl>
                                          <p:spTgt spid="4813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81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8131">
                                            <p:txEl>
                                              <p:pRg st="6" end="6"/>
                                            </p:txEl>
                                          </p:spTgt>
                                        </p:tgtEl>
                                        <p:attrNameLst>
                                          <p:attrName>style.visibility</p:attrName>
                                        </p:attrNameLst>
                                      </p:cBhvr>
                                      <p:to>
                                        <p:strVal val="visible"/>
                                      </p:to>
                                    </p:set>
                                    <p:anim calcmode="lin" valueType="num">
                                      <p:cBhvr additive="base">
                                        <p:cTn id="37" dur="500" fill="hold"/>
                                        <p:tgtEl>
                                          <p:spTgt spid="4813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81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8131">
                                            <p:txEl>
                                              <p:pRg st="7" end="7"/>
                                            </p:txEl>
                                          </p:spTgt>
                                        </p:tgtEl>
                                        <p:attrNameLst>
                                          <p:attrName>style.visibility</p:attrName>
                                        </p:attrNameLst>
                                      </p:cBhvr>
                                      <p:to>
                                        <p:strVal val="visible"/>
                                      </p:to>
                                    </p:set>
                                    <p:anim calcmode="lin" valueType="num">
                                      <p:cBhvr additive="base">
                                        <p:cTn id="43" dur="500" fill="hold"/>
                                        <p:tgtEl>
                                          <p:spTgt spid="48131">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813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8131">
                                            <p:txEl>
                                              <p:pRg st="8" end="8"/>
                                            </p:txEl>
                                          </p:spTgt>
                                        </p:tgtEl>
                                        <p:attrNameLst>
                                          <p:attrName>style.visibility</p:attrName>
                                        </p:attrNameLst>
                                      </p:cBhvr>
                                      <p:to>
                                        <p:strVal val="visible"/>
                                      </p:to>
                                    </p:set>
                                    <p:anim calcmode="lin" valueType="num">
                                      <p:cBhvr additive="base">
                                        <p:cTn id="49" dur="500" fill="hold"/>
                                        <p:tgtEl>
                                          <p:spTgt spid="48131">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813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4B60E5F-5BD3-EA30-A86E-6CC7FB661371}"/>
              </a:ext>
            </a:extLst>
          </p:cNvPr>
          <p:cNvSpPr>
            <a:spLocks noGrp="1" noChangeArrowheads="1"/>
          </p:cNvSpPr>
          <p:nvPr>
            <p:ph type="title"/>
          </p:nvPr>
        </p:nvSpPr>
        <p:spPr/>
        <p:txBody>
          <a:bodyPr/>
          <a:lstStyle/>
          <a:p>
            <a:pPr eaLnBrk="1" hangingPunct="1"/>
            <a:r>
              <a:rPr lang="en-US" altLang="en-US"/>
              <a:t>Ethical Tenets </a:t>
            </a:r>
          </a:p>
        </p:txBody>
      </p:sp>
      <p:sp>
        <p:nvSpPr>
          <p:cNvPr id="13315" name="Rectangle 3">
            <a:extLst>
              <a:ext uri="{FF2B5EF4-FFF2-40B4-BE49-F238E27FC236}">
                <a16:creationId xmlns:a16="http://schemas.microsoft.com/office/drawing/2014/main" id="{27A7E3F2-ADF1-DC41-CB65-8440EA4FCBDE}"/>
              </a:ext>
            </a:extLst>
          </p:cNvPr>
          <p:cNvSpPr>
            <a:spLocks noGrp="1" noChangeArrowheads="1"/>
          </p:cNvSpPr>
          <p:nvPr>
            <p:ph type="body" idx="1"/>
          </p:nvPr>
        </p:nvSpPr>
        <p:spPr/>
        <p:txBody>
          <a:bodyPr/>
          <a:lstStyle/>
          <a:p>
            <a:pPr eaLnBrk="1" hangingPunct="1">
              <a:lnSpc>
                <a:spcPct val="90000"/>
              </a:lnSpc>
            </a:pPr>
            <a:r>
              <a:rPr lang="en-US" altLang="en-US">
                <a:cs typeface="Times New Roman" panose="02020603050405020304" pitchFamily="18" charset="0"/>
              </a:rPr>
              <a:t>Organizational acts originate in the choices, behaviors, and actions of individuals</a:t>
            </a:r>
          </a:p>
          <a:p>
            <a:pPr eaLnBrk="1" hangingPunct="1">
              <a:lnSpc>
                <a:spcPct val="90000"/>
              </a:lnSpc>
            </a:pPr>
            <a:endParaRPr lang="en-US" altLang="en-US">
              <a:cs typeface="Times New Roman" panose="02020603050405020304" pitchFamily="18" charset="0"/>
            </a:endParaRPr>
          </a:p>
          <a:p>
            <a:pPr eaLnBrk="1" hangingPunct="1">
              <a:lnSpc>
                <a:spcPct val="90000"/>
              </a:lnSpc>
            </a:pPr>
            <a:r>
              <a:rPr lang="en-US" altLang="en-US">
                <a:cs typeface="Times New Roman" panose="02020603050405020304" pitchFamily="18" charset="0"/>
              </a:rPr>
              <a:t>Ethical decisions may, at some point, involve any and all organizational stakeholders</a:t>
            </a:r>
          </a:p>
          <a:p>
            <a:pPr eaLnBrk="1" hangingPunct="1">
              <a:lnSpc>
                <a:spcPct val="90000"/>
              </a:lnSpc>
            </a:pPr>
            <a:endParaRPr lang="en-US" altLang="en-US">
              <a:cs typeface="Times New Roman" panose="02020603050405020304" pitchFamily="18" charset="0"/>
            </a:endParaRPr>
          </a:p>
          <a:p>
            <a:pPr eaLnBrk="1" hangingPunct="1">
              <a:lnSpc>
                <a:spcPct val="90000"/>
              </a:lnSpc>
            </a:pPr>
            <a:r>
              <a:rPr lang="en-US" altLang="en-US">
                <a:cs typeface="Times New Roman" panose="02020603050405020304" pitchFamily="18" charset="0"/>
              </a:rPr>
              <a:t>Personal ethics and organizational ethics cannot be separated</a:t>
            </a:r>
          </a:p>
          <a:p>
            <a:pPr eaLnBrk="1" hangingPunct="1">
              <a:lnSpc>
                <a:spcPct val="90000"/>
              </a:lnSpc>
            </a:pPr>
            <a:endParaRPr lang="en-US" altLang="en-US">
              <a:cs typeface="Times New Roman" panose="02020603050405020304" pitchFamily="18" charset="0"/>
            </a:endParaRPr>
          </a:p>
          <a:p>
            <a:pPr eaLnBrk="1" hangingPunct="1">
              <a:lnSpc>
                <a:spcPct val="90000"/>
              </a:lnSpc>
            </a:pPr>
            <a:r>
              <a:rPr lang="en-US" altLang="en-US">
                <a:cs typeface="Times New Roman" panose="02020603050405020304" pitchFamily="18" charset="0"/>
              </a:rPr>
              <a:t>You are part of the organization…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A27FC4B-C12A-AFD5-B88F-33DA2463343E}"/>
              </a:ext>
            </a:extLst>
          </p:cNvPr>
          <p:cNvSpPr>
            <a:spLocks noGrp="1" noChangeArrowheads="1"/>
          </p:cNvSpPr>
          <p:nvPr>
            <p:ph type="title"/>
          </p:nvPr>
        </p:nvSpPr>
        <p:spPr/>
        <p:txBody>
          <a:bodyPr/>
          <a:lstStyle/>
          <a:p>
            <a:pPr eaLnBrk="1" hangingPunct="1"/>
            <a:r>
              <a:rPr lang="en-US" altLang="en-US"/>
              <a:t>Issac Asimov:</a:t>
            </a:r>
          </a:p>
        </p:txBody>
      </p:sp>
      <p:sp>
        <p:nvSpPr>
          <p:cNvPr id="14339" name="Rectangle 3">
            <a:extLst>
              <a:ext uri="{FF2B5EF4-FFF2-40B4-BE49-F238E27FC236}">
                <a16:creationId xmlns:a16="http://schemas.microsoft.com/office/drawing/2014/main" id="{AEB7DC4F-3A53-F678-E696-D0E9007E6EBF}"/>
              </a:ext>
            </a:extLst>
          </p:cNvPr>
          <p:cNvSpPr>
            <a:spLocks noGrp="1" noChangeArrowheads="1"/>
          </p:cNvSpPr>
          <p:nvPr>
            <p:ph type="body" idx="1"/>
          </p:nvPr>
        </p:nvSpPr>
        <p:spPr/>
        <p:txBody>
          <a:bodyPr/>
          <a:lstStyle/>
          <a:p>
            <a:pPr algn="ctr" eaLnBrk="1" hangingPunct="1">
              <a:buFont typeface="Wingdings" panose="05000000000000000000" pitchFamily="2" charset="2"/>
              <a:buNone/>
            </a:pPr>
            <a:endParaRPr lang="en-US" altLang="en-US" sz="4000"/>
          </a:p>
          <a:p>
            <a:pPr algn="ctr" eaLnBrk="1" hangingPunct="1">
              <a:buFont typeface="Wingdings" panose="05000000000000000000" pitchFamily="2" charset="2"/>
              <a:buNone/>
            </a:pPr>
            <a:r>
              <a:rPr lang="en-US" altLang="en-US" sz="4000"/>
              <a:t>“Never let your sense of morals</a:t>
            </a:r>
          </a:p>
          <a:p>
            <a:pPr algn="ctr" eaLnBrk="1" hangingPunct="1">
              <a:buFont typeface="Wingdings" panose="05000000000000000000" pitchFamily="2" charset="2"/>
              <a:buNone/>
            </a:pPr>
            <a:r>
              <a:rPr lang="en-US" altLang="en-US" sz="4000"/>
              <a:t>prevent you from doing</a:t>
            </a:r>
          </a:p>
          <a:p>
            <a:pPr algn="ctr" eaLnBrk="1" hangingPunct="1">
              <a:buFont typeface="Wingdings" panose="05000000000000000000" pitchFamily="2" charset="2"/>
              <a:buNone/>
            </a:pPr>
            <a:r>
              <a:rPr lang="en-US" altLang="en-US" sz="4000"/>
              <a:t>what is right.”</a:t>
            </a:r>
          </a:p>
          <a:p>
            <a:pPr algn="ctr" eaLnBrk="1" hangingPunct="1">
              <a:buFont typeface="Wingdings" panose="05000000000000000000" pitchFamily="2" charset="2"/>
              <a:buNone/>
            </a:pPr>
            <a:endParaRPr lang="en-US" altLang="en-US" sz="4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5182604-EF19-CCCC-45BC-C2849BC4164A}"/>
              </a:ext>
            </a:extLst>
          </p:cNvPr>
          <p:cNvSpPr>
            <a:spLocks noGrp="1" noChangeArrowheads="1"/>
          </p:cNvSpPr>
          <p:nvPr>
            <p:ph type="title"/>
          </p:nvPr>
        </p:nvSpPr>
        <p:spPr>
          <a:xfrm>
            <a:off x="4224269" y="212502"/>
            <a:ext cx="4211393" cy="1325563"/>
          </a:xfrm>
          <a:solidFill>
            <a:schemeClr val="tx1"/>
          </a:solidFill>
        </p:spPr>
        <p:txBody>
          <a:bodyPr/>
          <a:lstStyle/>
          <a:p>
            <a:pPr algn="ctr" eaLnBrk="1" hangingPunct="1"/>
            <a:r>
              <a:rPr lang="en-US" altLang="zh-TW" b="1" dirty="0">
                <a:solidFill>
                  <a:srgbClr val="FF0000"/>
                </a:solidFill>
                <a:latin typeface="Arial Narrow" panose="020B0606020202030204" pitchFamily="34" charset="0"/>
              </a:rPr>
              <a:t>Why bother ?</a:t>
            </a:r>
          </a:p>
        </p:txBody>
      </p:sp>
      <p:sp>
        <p:nvSpPr>
          <p:cNvPr id="1027" name="Rectangle 3">
            <a:extLst>
              <a:ext uri="{FF2B5EF4-FFF2-40B4-BE49-F238E27FC236}">
                <a16:creationId xmlns:a16="http://schemas.microsoft.com/office/drawing/2014/main" id="{7B8A9DB8-E39E-733F-C9F8-7507DE330255}"/>
              </a:ext>
            </a:extLst>
          </p:cNvPr>
          <p:cNvSpPr>
            <a:spLocks noGrp="1" noChangeArrowheads="1"/>
          </p:cNvSpPr>
          <p:nvPr>
            <p:ph type="body" idx="1"/>
          </p:nvPr>
        </p:nvSpPr>
        <p:spPr>
          <a:xfrm>
            <a:off x="888641" y="1904999"/>
            <a:ext cx="10071279" cy="4740499"/>
          </a:xfrm>
        </p:spPr>
        <p:txBody>
          <a:bodyPr/>
          <a:lstStyle/>
          <a:p>
            <a:pPr algn="ctr" eaLnBrk="1" hangingPunct="1">
              <a:lnSpc>
                <a:spcPct val="90000"/>
              </a:lnSpc>
              <a:buFontTx/>
              <a:buNone/>
              <a:defRPr/>
            </a:pPr>
            <a:r>
              <a:rPr lang="en-US" altLang="zh-TW" sz="5400" dirty="0">
                <a:latin typeface="Arial Narrow" pitchFamily="34" charset="0"/>
              </a:rPr>
              <a:t>We are all different. </a:t>
            </a:r>
          </a:p>
          <a:p>
            <a:pPr algn="ctr" eaLnBrk="1" hangingPunct="1">
              <a:lnSpc>
                <a:spcPct val="90000"/>
              </a:lnSpc>
              <a:buFontTx/>
              <a:buNone/>
              <a:defRPr/>
            </a:pPr>
            <a:r>
              <a:rPr lang="en-US" altLang="zh-TW" sz="5400" dirty="0">
                <a:latin typeface="Arial Narrow" pitchFamily="34" charset="0"/>
              </a:rPr>
              <a:t>Our values are different. </a:t>
            </a:r>
          </a:p>
          <a:p>
            <a:pPr algn="ctr" eaLnBrk="1" hangingPunct="1">
              <a:lnSpc>
                <a:spcPct val="90000"/>
              </a:lnSpc>
              <a:buFontTx/>
              <a:buNone/>
              <a:defRPr/>
            </a:pPr>
            <a:r>
              <a:rPr lang="en-US" altLang="zh-TW" sz="5400" dirty="0">
                <a:latin typeface="Arial Narrow" pitchFamily="34" charset="0"/>
              </a:rPr>
              <a:t>Hence,</a:t>
            </a:r>
          </a:p>
          <a:p>
            <a:pPr algn="ctr" eaLnBrk="1" hangingPunct="1">
              <a:lnSpc>
                <a:spcPct val="90000"/>
              </a:lnSpc>
              <a:buFontTx/>
              <a:buNone/>
              <a:defRPr/>
            </a:pPr>
            <a:r>
              <a:rPr lang="en-US" altLang="zh-TW" sz="5400" dirty="0">
                <a:latin typeface="Arial Narrow" pitchFamily="34" charset="0"/>
              </a:rPr>
              <a:t>our </a:t>
            </a:r>
            <a:r>
              <a:rPr lang="en-US" altLang="zh-TW" sz="5400" dirty="0" err="1">
                <a:latin typeface="Arial Narrow" pitchFamily="34" charset="0"/>
              </a:rPr>
              <a:t>behaviours</a:t>
            </a:r>
            <a:r>
              <a:rPr lang="en-US" altLang="zh-TW" sz="5400" dirty="0">
                <a:latin typeface="Arial Narrow" pitchFamily="34" charset="0"/>
              </a:rPr>
              <a:t>.</a:t>
            </a:r>
          </a:p>
          <a:p>
            <a:pPr algn="ctr" eaLnBrk="1" hangingPunct="1">
              <a:lnSpc>
                <a:spcPct val="90000"/>
              </a:lnSpc>
              <a:buFontTx/>
              <a:buNone/>
              <a:defRPr/>
            </a:pPr>
            <a:r>
              <a:rPr lang="en-US" altLang="zh-TW" sz="4000" b="1" i="1" u="sng" dirty="0">
                <a:solidFill>
                  <a:srgbClr val="0099CC"/>
                </a:solidFill>
                <a:effectLst>
                  <a:outerShdw blurRad="38100" dist="38100" dir="2700000" algn="tl">
                    <a:srgbClr val="000000">
                      <a:alpha val="43137"/>
                    </a:srgbClr>
                  </a:outerShdw>
                </a:effectLst>
                <a:latin typeface="Arial Narrow" pitchFamily="34" charset="0"/>
              </a:rPr>
              <a:t>[ HENCE, THE CONSEQUENCES ]</a:t>
            </a:r>
          </a:p>
          <a:p>
            <a:pPr algn="ctr" eaLnBrk="1" hangingPunct="1">
              <a:lnSpc>
                <a:spcPct val="90000"/>
              </a:lnSpc>
              <a:buFontTx/>
              <a:buNone/>
              <a:defRPr/>
            </a:pPr>
            <a:endParaRPr lang="en-US" altLang="zh-TW" sz="60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 calcmode="lin" valueType="num">
                                      <p:cBhvr additive="base">
                                        <p:cTn id="12"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 calcmode="lin" valueType="num">
                                      <p:cBhvr additive="base">
                                        <p:cTn id="17"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 calcmode="lin" valueType="num">
                                      <p:cBhvr additive="base">
                                        <p:cTn id="22"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27">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 calcmode="lin" valueType="num">
                                      <p:cBhvr additive="base">
                                        <p:cTn id="27" dur="500" fill="hold"/>
                                        <p:tgtEl>
                                          <p:spTgt spid="102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xfactorselling.files.wordpress.com/2013/02/mission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62" y="44823"/>
            <a:ext cx="11985938" cy="674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174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B9EB386C-6C77-C651-FB89-CB0FA1B7D8C8}"/>
              </a:ext>
            </a:extLst>
          </p:cNvPr>
          <p:cNvSpPr>
            <a:spLocks noGrp="1" noChangeArrowheads="1"/>
          </p:cNvSpPr>
          <p:nvPr>
            <p:ph type="body" idx="1"/>
          </p:nvPr>
        </p:nvSpPr>
        <p:spPr>
          <a:xfrm>
            <a:off x="0" y="0"/>
            <a:ext cx="12192000" cy="6858000"/>
          </a:xfrm>
        </p:spPr>
        <p:txBody>
          <a:bodyPr/>
          <a:lstStyle/>
          <a:p>
            <a:pPr algn="ctr">
              <a:buNone/>
              <a:tabLst>
                <a:tab pos="1876425" algn="l"/>
              </a:tabLst>
            </a:pPr>
            <a:r>
              <a:rPr lang="en-US" altLang="en-US" sz="8800" b="1" dirty="0">
                <a:latin typeface="Arial Narrow" panose="020B0606020202030204" pitchFamily="34" charset="0"/>
              </a:rPr>
              <a:t>Would You Lie?</a:t>
            </a:r>
            <a:endParaRPr lang="en-US" altLang="en-US" sz="8800" dirty="0">
              <a:latin typeface="Arial Narrow" panose="020B0606020202030204" pitchFamily="34" charset="0"/>
            </a:endParaRPr>
          </a:p>
          <a:p>
            <a:pPr algn="ctr">
              <a:buNone/>
              <a:tabLst>
                <a:tab pos="1876425" algn="l"/>
              </a:tabLst>
            </a:pPr>
            <a:endParaRPr lang="en-US" altLang="en-US" sz="4000" dirty="0">
              <a:latin typeface="Arial Narrow" panose="020B0606020202030204" pitchFamily="34" charset="0"/>
            </a:endParaRPr>
          </a:p>
        </p:txBody>
      </p:sp>
      <p:pic>
        <p:nvPicPr>
          <p:cNvPr id="4" name="Picture 3" descr="What-Is-Ethical-Dilemmas.jpg">
            <a:extLst>
              <a:ext uri="{FF2B5EF4-FFF2-40B4-BE49-F238E27FC236}">
                <a16:creationId xmlns:a16="http://schemas.microsoft.com/office/drawing/2014/main" id="{AC4B04F1-F590-5B42-B417-95BECB6350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2206" y="1687132"/>
            <a:ext cx="5431489" cy="541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056ACFB0-DBB9-8CAC-B42F-345A68A5D033}"/>
              </a:ext>
            </a:extLst>
          </p:cNvPr>
          <p:cNvSpPr>
            <a:spLocks noGrp="1" noChangeArrowheads="1"/>
          </p:cNvSpPr>
          <p:nvPr>
            <p:ph type="body" idx="1"/>
          </p:nvPr>
        </p:nvSpPr>
        <p:spPr>
          <a:xfrm>
            <a:off x="0" y="0"/>
            <a:ext cx="12192000" cy="6858000"/>
          </a:xfrm>
        </p:spPr>
        <p:txBody>
          <a:bodyPr/>
          <a:lstStyle/>
          <a:p>
            <a:pPr algn="r" eaLnBrk="1" hangingPunct="1">
              <a:buFontTx/>
              <a:buNone/>
              <a:defRPr/>
            </a:pPr>
            <a:r>
              <a:rPr lang="en-US" altLang="zh-TW" sz="13800" dirty="0">
                <a:solidFill>
                  <a:srgbClr val="0099CC"/>
                </a:solidFill>
                <a:effectLst>
                  <a:outerShdw blurRad="38100" dist="38100" dir="2700000" algn="tl">
                    <a:srgbClr val="000000">
                      <a:alpha val="43137"/>
                    </a:srgbClr>
                  </a:outerShdw>
                </a:effectLst>
                <a:latin typeface="Arial Narrow" pitchFamily="34" charset="0"/>
              </a:rPr>
              <a:t>Divine</a:t>
            </a:r>
          </a:p>
          <a:p>
            <a:pPr algn="ctr" eaLnBrk="1" hangingPunct="1">
              <a:buFontTx/>
              <a:buNone/>
              <a:defRPr/>
            </a:pPr>
            <a:r>
              <a:rPr lang="en-US" altLang="zh-TW" sz="9600" dirty="0">
                <a:solidFill>
                  <a:srgbClr val="C00000"/>
                </a:solidFill>
                <a:effectLst>
                  <a:outerShdw blurRad="38100" dist="38100" dir="2700000" algn="tl">
                    <a:srgbClr val="000000">
                      <a:alpha val="43137"/>
                    </a:srgbClr>
                  </a:outerShdw>
                </a:effectLst>
                <a:latin typeface="Arial Narrow" pitchFamily="34" charset="0"/>
              </a:rPr>
              <a:t>Human</a:t>
            </a:r>
          </a:p>
          <a:p>
            <a:pPr eaLnBrk="1" hangingPunct="1">
              <a:buFontTx/>
              <a:buNone/>
              <a:defRPr/>
            </a:pPr>
            <a:r>
              <a:rPr lang="en-US" altLang="zh-TW" sz="7200" dirty="0">
                <a:solidFill>
                  <a:schemeClr val="tx2">
                    <a:lumMod val="25000"/>
                    <a:lumOff val="75000"/>
                  </a:schemeClr>
                </a:solidFill>
                <a:effectLst>
                  <a:outerShdw blurRad="38100" dist="38100" dir="2700000" algn="tl">
                    <a:srgbClr val="000000">
                      <a:alpha val="43137"/>
                    </a:srgbClr>
                  </a:outerShdw>
                </a:effectLst>
                <a:latin typeface="Arial Narrow" pitchFamily="34" charset="0"/>
              </a:rPr>
              <a:t>Animal</a:t>
            </a:r>
          </a:p>
          <a:p>
            <a:pPr algn="r" eaLnBrk="1" hangingPunct="1">
              <a:buFontTx/>
              <a:buNone/>
              <a:defRPr/>
            </a:pPr>
            <a:endParaRPr lang="en-US" altLang="zh-TW" sz="9600" dirty="0">
              <a:solidFill>
                <a:srgbClr val="FF0000"/>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20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20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44B953F-53DA-229F-6292-EA3489EA1B1D}"/>
              </a:ext>
            </a:extLst>
          </p:cNvPr>
          <p:cNvSpPr>
            <a:spLocks noGrp="1" noChangeArrowheads="1"/>
          </p:cNvSpPr>
          <p:nvPr>
            <p:ph type="body" idx="1"/>
          </p:nvPr>
        </p:nvSpPr>
        <p:spPr>
          <a:xfrm>
            <a:off x="0" y="0"/>
            <a:ext cx="12192000" cy="6858000"/>
          </a:xfrm>
        </p:spPr>
        <p:txBody>
          <a:bodyPr/>
          <a:lstStyle/>
          <a:p>
            <a:pPr algn="ctr" eaLnBrk="1" hangingPunct="1">
              <a:buFontTx/>
              <a:buNone/>
              <a:defRPr/>
            </a:pPr>
            <a:r>
              <a:rPr lang="en-US" altLang="zh-TW" sz="6600" b="1" dirty="0">
                <a:solidFill>
                  <a:srgbClr val="0099CC"/>
                </a:solidFill>
                <a:effectLst>
                  <a:outerShdw blurRad="38100" dist="38100" dir="2700000" algn="tl">
                    <a:srgbClr val="000000">
                      <a:alpha val="43137"/>
                    </a:srgbClr>
                  </a:outerShdw>
                </a:effectLst>
                <a:latin typeface="Arial Narrow" pitchFamily="34" charset="0"/>
              </a:rPr>
              <a:t>Values are needed</a:t>
            </a:r>
          </a:p>
          <a:p>
            <a:pPr algn="ctr" eaLnBrk="1" hangingPunct="1">
              <a:buFontTx/>
              <a:buNone/>
              <a:defRPr/>
            </a:pPr>
            <a:r>
              <a:rPr lang="en-US" altLang="zh-TW" sz="6600" b="1" dirty="0">
                <a:solidFill>
                  <a:srgbClr val="0099CC"/>
                </a:solidFill>
                <a:effectLst>
                  <a:outerShdw blurRad="38100" dist="38100" dir="2700000" algn="tl">
                    <a:srgbClr val="000000">
                      <a:alpha val="43137"/>
                    </a:srgbClr>
                  </a:outerShdw>
                </a:effectLst>
                <a:latin typeface="Arial Narrow" pitchFamily="34" charset="0"/>
              </a:rPr>
              <a:t>to move towards DIVINITY</a:t>
            </a:r>
          </a:p>
          <a:p>
            <a:pPr algn="ctr" eaLnBrk="1" hangingPunct="1">
              <a:buFontTx/>
              <a:buNone/>
              <a:defRPr/>
            </a:pPr>
            <a:endParaRPr lang="en-US" altLang="zh-TW" sz="6600" b="1" dirty="0">
              <a:latin typeface="Arial Narrow" pitchFamily="34" charset="0"/>
            </a:endParaRPr>
          </a:p>
          <a:p>
            <a:pPr algn="ctr" eaLnBrk="1" hangingPunct="1">
              <a:buFontTx/>
              <a:buNone/>
              <a:defRPr/>
            </a:pPr>
            <a:r>
              <a:rPr lang="en-US" altLang="zh-TW" sz="6600" b="1" dirty="0">
                <a:latin typeface="Arial Narrow" pitchFamily="34" charset="0"/>
              </a:rPr>
              <a:t>Values </a:t>
            </a:r>
          </a:p>
          <a:p>
            <a:pPr algn="ctr" eaLnBrk="1" hangingPunct="1">
              <a:buFontTx/>
              <a:buNone/>
              <a:defRPr/>
            </a:pPr>
            <a:r>
              <a:rPr lang="en-US" altLang="zh-TW" sz="6600" b="1" dirty="0">
                <a:latin typeface="Arial Narrow" pitchFamily="34" charset="0"/>
              </a:rPr>
              <a:t>are shaped by our </a:t>
            </a:r>
          </a:p>
          <a:p>
            <a:pPr algn="ctr" eaLnBrk="1" hangingPunct="1">
              <a:buFontTx/>
              <a:buNone/>
              <a:defRPr/>
            </a:pPr>
            <a:r>
              <a:rPr lang="en-US" altLang="zh-TW" sz="6600" b="1" dirty="0">
                <a:latin typeface="Arial Narrow" pitchFamily="34" charset="0"/>
              </a:rPr>
              <a:t>nature-nurture influences</a:t>
            </a:r>
          </a:p>
          <a:p>
            <a:pPr algn="ctr" eaLnBrk="1" hangingPunct="1">
              <a:buFontTx/>
              <a:buNone/>
              <a:defRPr/>
            </a:pPr>
            <a:endParaRPr lang="en-US" altLang="zh-TW" sz="48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anim calcmode="lin" valueType="num">
                                      <p:cBhvr additive="base">
                                        <p:cTn id="13"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8195">
                                            <p:txEl>
                                              <p:pRg st="4" end="4"/>
                                            </p:txEl>
                                          </p:spTgt>
                                        </p:tgtEl>
                                        <p:attrNameLst>
                                          <p:attrName>style.visibility</p:attrName>
                                        </p:attrNameLst>
                                      </p:cBhvr>
                                      <p:to>
                                        <p:strVal val="visible"/>
                                      </p:to>
                                    </p:set>
                                    <p:anim calcmode="lin" valueType="num">
                                      <p:cBhvr additive="base">
                                        <p:cTn id="18"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anim calcmode="lin" valueType="num">
                                      <p:cBhvr additive="base">
                                        <p:cTn id="23"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22" presetClass="entr" presetSubtype="4" fill="hold" nodeType="afterEffect">
                                  <p:stCondLst>
                                    <p:cond delay="0"/>
                                  </p:stCondLst>
                                  <p:childTnLst>
                                    <p:set>
                                      <p:cBhvr>
                                        <p:cTn id="27" dur="1" fill="hold">
                                          <p:stCondLst>
                                            <p:cond delay="0"/>
                                          </p:stCondLst>
                                        </p:cTn>
                                        <p:tgtEl>
                                          <p:spTgt spid="8195">
                                            <p:txEl>
                                              <p:pRg st="3" end="3"/>
                                            </p:txEl>
                                          </p:spTgt>
                                        </p:tgtEl>
                                        <p:attrNameLst>
                                          <p:attrName>style.visibility</p:attrName>
                                        </p:attrNameLst>
                                      </p:cBhvr>
                                      <p:to>
                                        <p:strVal val="visible"/>
                                      </p:to>
                                    </p:set>
                                    <p:animEffect transition="in" filter="wipe(down)">
                                      <p:cBhvr>
                                        <p:cTn id="28" dur="500"/>
                                        <p:tgtEl>
                                          <p:spTgt spid="8195">
                                            <p:txEl>
                                              <p:pRg st="3" end="3"/>
                                            </p:txEl>
                                          </p:spTgt>
                                        </p:tgtEl>
                                      </p:cBhvr>
                                    </p:animEffect>
                                  </p:childTnLst>
                                </p:cTn>
                              </p:par>
                            </p:childTnLst>
                          </p:cTn>
                        </p:par>
                        <p:par>
                          <p:cTn id="29" fill="hold" nodeType="afterGroup">
                            <p:stCondLst>
                              <p:cond delay="2000"/>
                            </p:stCondLst>
                            <p:childTnLst>
                              <p:par>
                                <p:cTn id="30" presetID="22" presetClass="entr" presetSubtype="4" fill="hold" nodeType="after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wipe(down)">
                                      <p:cBhvr>
                                        <p:cTn id="32" dur="500"/>
                                        <p:tgtEl>
                                          <p:spTgt spid="8195">
                                            <p:txEl>
                                              <p:pRg st="4" end="4"/>
                                            </p:txEl>
                                          </p:spTgt>
                                        </p:tgtEl>
                                      </p:cBhvr>
                                    </p:animEffect>
                                  </p:childTnLst>
                                </p:cTn>
                              </p:par>
                            </p:childTnLst>
                          </p:cTn>
                        </p:par>
                        <p:par>
                          <p:cTn id="33" fill="hold" nodeType="afterGroup">
                            <p:stCondLst>
                              <p:cond delay="2500"/>
                            </p:stCondLst>
                            <p:childTnLst>
                              <p:par>
                                <p:cTn id="34" presetID="22" presetClass="entr" presetSubtype="4" fill="hold" nodeType="afterEffect">
                                  <p:stCondLst>
                                    <p:cond delay="0"/>
                                  </p:stCondLst>
                                  <p:childTnLst>
                                    <p:set>
                                      <p:cBhvr>
                                        <p:cTn id="35" dur="1" fill="hold">
                                          <p:stCondLst>
                                            <p:cond delay="0"/>
                                          </p:stCondLst>
                                        </p:cTn>
                                        <p:tgtEl>
                                          <p:spTgt spid="8195">
                                            <p:txEl>
                                              <p:pRg st="5" end="5"/>
                                            </p:txEl>
                                          </p:spTgt>
                                        </p:tgtEl>
                                        <p:attrNameLst>
                                          <p:attrName>style.visibility</p:attrName>
                                        </p:attrNameLst>
                                      </p:cBhvr>
                                      <p:to>
                                        <p:strVal val="visible"/>
                                      </p:to>
                                    </p:set>
                                    <p:animEffect transition="in" filter="wipe(down)">
                                      <p:cBhvr>
                                        <p:cTn id="36"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AB4747E0-E909-2EED-64DC-FC3616DDC696}"/>
              </a:ext>
            </a:extLst>
          </p:cNvPr>
          <p:cNvSpPr>
            <a:spLocks noGrp="1" noChangeArrowheads="1"/>
          </p:cNvSpPr>
          <p:nvPr>
            <p:ph type="body" idx="1"/>
          </p:nvPr>
        </p:nvSpPr>
        <p:spPr>
          <a:xfrm>
            <a:off x="0" y="0"/>
            <a:ext cx="12191999" cy="6857999"/>
          </a:xfrm>
        </p:spPr>
        <p:txBody>
          <a:bodyPr/>
          <a:lstStyle/>
          <a:p>
            <a:pPr algn="ctr" eaLnBrk="1" hangingPunct="1">
              <a:buFontTx/>
              <a:buNone/>
            </a:pPr>
            <a:endParaRPr lang="en-US" altLang="zh-TW" sz="3600" b="1" dirty="0">
              <a:latin typeface="Arial Narrow" panose="020B0606020202030204" pitchFamily="34" charset="0"/>
            </a:endParaRPr>
          </a:p>
          <a:p>
            <a:pPr algn="ctr" eaLnBrk="1" hangingPunct="1">
              <a:buFontTx/>
              <a:buNone/>
            </a:pPr>
            <a:endParaRPr lang="en-US" altLang="zh-TW" sz="4800" b="1" dirty="0">
              <a:latin typeface="Arial Narrow" panose="020B0606020202030204" pitchFamily="34" charset="0"/>
            </a:endParaRPr>
          </a:p>
          <a:p>
            <a:pPr algn="ctr" eaLnBrk="1" hangingPunct="1">
              <a:buFontTx/>
              <a:buNone/>
            </a:pPr>
            <a:r>
              <a:rPr lang="en-US" altLang="zh-TW" sz="4800" b="1" dirty="0">
                <a:latin typeface="Arial Narrow" panose="020B0606020202030204" pitchFamily="34" charset="0"/>
              </a:rPr>
              <a:t>Morals are determined </a:t>
            </a:r>
          </a:p>
          <a:p>
            <a:pPr algn="ctr" eaLnBrk="1" hangingPunct="1">
              <a:buFontTx/>
              <a:buNone/>
            </a:pPr>
            <a:r>
              <a:rPr lang="en-US" altLang="zh-TW" sz="4800" b="1" dirty="0">
                <a:latin typeface="Arial Narrow" panose="020B0606020202030204" pitchFamily="34" charset="0"/>
              </a:rPr>
              <a:t>within a broad context of a culture or society</a:t>
            </a:r>
          </a:p>
          <a:p>
            <a:pPr algn="ctr" eaLnBrk="1" hangingPunct="1">
              <a:buFontTx/>
              <a:buNone/>
            </a:pPr>
            <a:endParaRPr lang="en-US" altLang="zh-TW" sz="4800" b="1" dirty="0">
              <a:latin typeface="Arial Narrow" panose="020B0606020202030204" pitchFamily="34" charset="0"/>
            </a:endParaRPr>
          </a:p>
          <a:p>
            <a:pPr algn="ctr" eaLnBrk="1" hangingPunct="1">
              <a:buFontTx/>
              <a:buNone/>
            </a:pPr>
            <a:r>
              <a:rPr lang="en-US" altLang="zh-TW" sz="4800" b="1" dirty="0">
                <a:latin typeface="Arial Narrow" panose="020B0606020202030204" pitchFamily="34" charset="0"/>
              </a:rPr>
              <a:t>Our morals </a:t>
            </a:r>
          </a:p>
          <a:p>
            <a:pPr algn="ctr" eaLnBrk="1" hangingPunct="1">
              <a:buFontTx/>
              <a:buNone/>
            </a:pPr>
            <a:r>
              <a:rPr lang="en-US" altLang="zh-TW" sz="4800" b="1" i="1" u="sng" dirty="0">
                <a:solidFill>
                  <a:srgbClr val="0099CC"/>
                </a:solidFill>
                <a:latin typeface="Arial Narrow" panose="020B0606020202030204" pitchFamily="34" charset="0"/>
              </a:rPr>
              <a:t>affect our interactions </a:t>
            </a:r>
          </a:p>
          <a:p>
            <a:pPr algn="ctr" eaLnBrk="1" hangingPunct="1">
              <a:buFontTx/>
              <a:buNone/>
            </a:pPr>
            <a:r>
              <a:rPr lang="en-US" altLang="zh-TW" sz="4800" b="1" dirty="0">
                <a:latin typeface="Arial Narrow" panose="020B0606020202030204" pitchFamily="34" charset="0"/>
              </a:rPr>
              <a:t>with others in all aspects of our life</a:t>
            </a:r>
            <a:endParaRPr lang="en-US" altLang="zh-TW" sz="3600" b="1" dirty="0">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 calcmode="lin" valueType="num">
                                      <p:cBhvr additive="base">
                                        <p:cTn id="7"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 calcmode="lin" valueType="num">
                                      <p:cBhvr additive="base">
                                        <p:cTn id="12"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315">
                                            <p:txEl>
                                              <p:pRg st="5" end="5"/>
                                            </p:txEl>
                                          </p:spTgt>
                                        </p:tgtEl>
                                        <p:attrNameLst>
                                          <p:attrName>style.visibility</p:attrName>
                                        </p:attrNameLst>
                                      </p:cBhvr>
                                      <p:to>
                                        <p:strVal val="visible"/>
                                      </p:to>
                                    </p:set>
                                    <p:anim calcmode="lin" valueType="num">
                                      <p:cBhvr additive="base">
                                        <p:cTn id="17" dur="500" fill="hold"/>
                                        <p:tgtEl>
                                          <p:spTgt spid="13315">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315">
                                            <p:txEl>
                                              <p:pRg st="5" end="5"/>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3315">
                                            <p:txEl>
                                              <p:pRg st="6" end="6"/>
                                            </p:txEl>
                                          </p:spTgt>
                                        </p:tgtEl>
                                        <p:attrNameLst>
                                          <p:attrName>style.visibility</p:attrName>
                                        </p:attrNameLst>
                                      </p:cBhvr>
                                      <p:to>
                                        <p:strVal val="visible"/>
                                      </p:to>
                                    </p:set>
                                    <p:anim calcmode="lin" valueType="num">
                                      <p:cBhvr additive="base">
                                        <p:cTn id="22"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315">
                                            <p:txEl>
                                              <p:pRg st="6" end="6"/>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anim calcmode="lin" valueType="num">
                                      <p:cBhvr additive="base">
                                        <p:cTn id="27" dur="500" fill="hold"/>
                                        <p:tgtEl>
                                          <p:spTgt spid="13315">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31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95055EC5-8F4F-FE73-9C71-D7A3E1E4197A}"/>
              </a:ext>
            </a:extLst>
          </p:cNvPr>
          <p:cNvSpPr>
            <a:spLocks noGrp="1" noChangeArrowheads="1"/>
          </p:cNvSpPr>
          <p:nvPr>
            <p:ph type="body" idx="1"/>
          </p:nvPr>
        </p:nvSpPr>
        <p:spPr>
          <a:xfrm>
            <a:off x="0" y="0"/>
            <a:ext cx="12192000" cy="6858000"/>
          </a:xfrm>
        </p:spPr>
        <p:txBody>
          <a:bodyPr/>
          <a:lstStyle/>
          <a:p>
            <a:pPr algn="ctr" eaLnBrk="1" hangingPunct="1">
              <a:lnSpc>
                <a:spcPct val="90000"/>
              </a:lnSpc>
              <a:buFontTx/>
              <a:buNone/>
            </a:pPr>
            <a:endParaRPr lang="en-US" altLang="zh-TW" sz="3600" b="1" dirty="0">
              <a:latin typeface="Arial Narrow" panose="020B0606020202030204" pitchFamily="34" charset="0"/>
            </a:endParaRPr>
          </a:p>
          <a:p>
            <a:pPr algn="ctr" eaLnBrk="1" hangingPunct="1">
              <a:lnSpc>
                <a:spcPct val="90000"/>
              </a:lnSpc>
              <a:buFontTx/>
              <a:buNone/>
            </a:pPr>
            <a:r>
              <a:rPr lang="en-US" altLang="zh-TW" sz="6000" b="1" dirty="0">
                <a:latin typeface="Arial Narrow" panose="020B0606020202030204" pitchFamily="34" charset="0"/>
              </a:rPr>
              <a:t>Ethics </a:t>
            </a:r>
          </a:p>
          <a:p>
            <a:pPr algn="ctr" eaLnBrk="1" hangingPunct="1">
              <a:lnSpc>
                <a:spcPct val="90000"/>
              </a:lnSpc>
              <a:buFontTx/>
              <a:buNone/>
            </a:pPr>
            <a:r>
              <a:rPr lang="en-US" altLang="zh-TW" sz="6000" b="1" dirty="0">
                <a:latin typeface="Arial Narrow" panose="020B0606020202030204" pitchFamily="34" charset="0"/>
              </a:rPr>
              <a:t>help in </a:t>
            </a:r>
            <a:r>
              <a:rPr lang="en-US" altLang="zh-TW" sz="6600" b="1" u="sng" dirty="0">
                <a:solidFill>
                  <a:srgbClr val="FF0000"/>
                </a:solidFill>
                <a:latin typeface="Arial Narrow" panose="020B0606020202030204" pitchFamily="34" charset="0"/>
              </a:rPr>
              <a:t>orienting</a:t>
            </a:r>
            <a:r>
              <a:rPr lang="en-US" altLang="zh-TW" sz="6000" b="1" dirty="0">
                <a:latin typeface="Arial Narrow" panose="020B0606020202030204" pitchFamily="34" charset="0"/>
              </a:rPr>
              <a:t> our own </a:t>
            </a:r>
            <a:r>
              <a:rPr lang="en-US" altLang="zh-TW" sz="6000" b="1" dirty="0" err="1">
                <a:latin typeface="Arial Narrow" panose="020B0606020202030204" pitchFamily="34" charset="0"/>
              </a:rPr>
              <a:t>behaviour</a:t>
            </a:r>
            <a:r>
              <a:rPr lang="en-US" altLang="zh-TW" sz="6000" b="1" dirty="0">
                <a:latin typeface="Arial Narrow" panose="020B0606020202030204" pitchFamily="34" charset="0"/>
              </a:rPr>
              <a:t> </a:t>
            </a:r>
          </a:p>
          <a:p>
            <a:pPr algn="ctr" eaLnBrk="1" hangingPunct="1">
              <a:lnSpc>
                <a:spcPct val="90000"/>
              </a:lnSpc>
              <a:buFontTx/>
              <a:buNone/>
            </a:pPr>
            <a:r>
              <a:rPr lang="en-US" altLang="zh-TW" sz="6000" b="1" dirty="0">
                <a:latin typeface="Arial Narrow" panose="020B0606020202030204" pitchFamily="34" charset="0"/>
              </a:rPr>
              <a:t>and </a:t>
            </a:r>
          </a:p>
          <a:p>
            <a:pPr algn="ctr" eaLnBrk="1" hangingPunct="1">
              <a:lnSpc>
                <a:spcPct val="90000"/>
              </a:lnSpc>
              <a:buFontTx/>
              <a:buNone/>
            </a:pPr>
            <a:r>
              <a:rPr lang="en-US" altLang="zh-TW" sz="6000" b="1" dirty="0">
                <a:latin typeface="Arial Narrow" panose="020B0606020202030204" pitchFamily="34" charset="0"/>
              </a:rPr>
              <a:t>helps to </a:t>
            </a:r>
            <a:r>
              <a:rPr lang="en-US" altLang="zh-TW" sz="6600" b="1" u="sng" dirty="0">
                <a:solidFill>
                  <a:srgbClr val="FF0000"/>
                </a:solidFill>
                <a:latin typeface="Arial Narrow" panose="020B0606020202030204" pitchFamily="34" charset="0"/>
              </a:rPr>
              <a:t>interpret</a:t>
            </a:r>
            <a:r>
              <a:rPr lang="en-US" altLang="zh-TW" sz="6000" b="1" dirty="0">
                <a:latin typeface="Arial Narrow" panose="020B0606020202030204" pitchFamily="34" charset="0"/>
              </a:rPr>
              <a:t> </a:t>
            </a:r>
          </a:p>
          <a:p>
            <a:pPr algn="ctr" eaLnBrk="1" hangingPunct="1">
              <a:lnSpc>
                <a:spcPct val="90000"/>
              </a:lnSpc>
              <a:buFontTx/>
              <a:buNone/>
            </a:pPr>
            <a:r>
              <a:rPr lang="en-US" altLang="zh-TW" sz="6000" b="1" dirty="0">
                <a:latin typeface="Arial Narrow" panose="020B0606020202030204" pitchFamily="34" charset="0"/>
              </a:rPr>
              <a:t>the </a:t>
            </a:r>
            <a:r>
              <a:rPr lang="en-US" altLang="zh-TW" sz="6000" b="1" dirty="0" err="1">
                <a:latin typeface="Arial Narrow" panose="020B0606020202030204" pitchFamily="34" charset="0"/>
              </a:rPr>
              <a:t>behaviour</a:t>
            </a:r>
            <a:r>
              <a:rPr lang="en-US" altLang="zh-TW" sz="6000" b="1" dirty="0">
                <a:latin typeface="Arial Narrow" panose="020B0606020202030204" pitchFamily="34" charset="0"/>
              </a:rPr>
              <a:t> of others</a:t>
            </a:r>
          </a:p>
          <a:p>
            <a:pPr algn="ctr" eaLnBrk="1" hangingPunct="1">
              <a:lnSpc>
                <a:spcPct val="90000"/>
              </a:lnSpc>
              <a:buFontTx/>
              <a:buNone/>
            </a:pPr>
            <a:endParaRPr lang="en-US" altLang="zh-TW" sz="3600" b="1" dirty="0">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 calcmode="lin" valueType="num">
                                      <p:cBhvr additive="base">
                                        <p:cTn id="12"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 calcmode="lin" valueType="num">
                                      <p:cBhvr additive="base">
                                        <p:cTn id="17"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 calcmode="lin" valueType="num">
                                      <p:cBhvr additive="base">
                                        <p:cTn id="22"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219">
                                            <p:txEl>
                                              <p:pRg st="4" end="4"/>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 calcmode="lin" valueType="num">
                                      <p:cBhvr additive="base">
                                        <p:cTn id="27" dur="500" fill="hold"/>
                                        <p:tgtEl>
                                          <p:spTgt spid="921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2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525056-C553-019E-39EF-D8897D450F96}"/>
              </a:ext>
            </a:extLst>
          </p:cNvPr>
          <p:cNvSpPr txBox="1">
            <a:spLocks noChangeArrowheads="1"/>
          </p:cNvSpPr>
          <p:nvPr/>
        </p:nvSpPr>
        <p:spPr bwMode="auto">
          <a:xfrm>
            <a:off x="0" y="0"/>
            <a:ext cx="12192000" cy="6857999"/>
          </a:xfrm>
          <a:prstGeom prst="rect">
            <a:avLst/>
          </a:prstGeom>
          <a:noFill/>
          <a:ln w="9525">
            <a:noFill/>
            <a:miter lim="800000"/>
            <a:headEnd/>
            <a:tailEnd/>
          </a:ln>
        </p:spPr>
        <p:txBody>
          <a:bodyPr>
            <a:normAutofit/>
          </a:bodyPr>
          <a:lstStyle/>
          <a:p>
            <a:pPr marL="342900" indent="-342900" algn="ctr" eaLnBrk="0" hangingPunct="0">
              <a:lnSpc>
                <a:spcPct val="90000"/>
              </a:lnSpc>
              <a:spcBef>
                <a:spcPct val="20000"/>
              </a:spcBef>
              <a:defRPr/>
            </a:pPr>
            <a:endParaRPr kumimoji="1" lang="en-US" sz="4400" kern="0" dirty="0">
              <a:latin typeface="Arial Narrow" pitchFamily="34" charset="0"/>
            </a:endParaRPr>
          </a:p>
          <a:p>
            <a:pPr marL="342900" indent="-342900" algn="ctr" eaLnBrk="0" hangingPunct="0">
              <a:lnSpc>
                <a:spcPct val="90000"/>
              </a:lnSpc>
              <a:spcBef>
                <a:spcPct val="20000"/>
              </a:spcBef>
              <a:defRPr/>
            </a:pPr>
            <a:r>
              <a:rPr kumimoji="1" lang="en-US" sz="4400" kern="0" dirty="0">
                <a:latin typeface="Arial Narrow" pitchFamily="34" charset="0"/>
              </a:rPr>
              <a:t>Ethics is a study of </a:t>
            </a:r>
          </a:p>
          <a:p>
            <a:pPr marL="342900" indent="-342900" algn="ctr" eaLnBrk="0" hangingPunct="0">
              <a:lnSpc>
                <a:spcPct val="90000"/>
              </a:lnSpc>
              <a:spcBef>
                <a:spcPct val="20000"/>
              </a:spcBef>
              <a:defRPr/>
            </a:pPr>
            <a:r>
              <a:rPr kumimoji="1" lang="en-US" sz="4400" i="1" u="sng" kern="0" dirty="0">
                <a:solidFill>
                  <a:srgbClr val="FF0000"/>
                </a:solidFill>
                <a:effectLst>
                  <a:outerShdw blurRad="38100" dist="38100" dir="2700000" algn="tl">
                    <a:srgbClr val="000000">
                      <a:alpha val="43137"/>
                    </a:srgbClr>
                  </a:outerShdw>
                </a:effectLst>
                <a:latin typeface="Arial Narrow" pitchFamily="34" charset="0"/>
              </a:rPr>
              <a:t>good conduct, character, &amp; motives </a:t>
            </a:r>
            <a:r>
              <a:rPr kumimoji="1" lang="en-US" sz="4400" kern="0" dirty="0">
                <a:latin typeface="Arial Narrow" pitchFamily="34" charset="0"/>
              </a:rPr>
              <a:t>and is concerned with determining </a:t>
            </a:r>
          </a:p>
          <a:p>
            <a:pPr marL="342900" indent="-342900" algn="ctr" eaLnBrk="0" hangingPunct="0">
              <a:lnSpc>
                <a:spcPct val="90000"/>
              </a:lnSpc>
              <a:spcBef>
                <a:spcPct val="20000"/>
              </a:spcBef>
              <a:defRPr/>
            </a:pPr>
            <a:r>
              <a:rPr kumimoji="1" lang="en-US" sz="4400" kern="0" dirty="0">
                <a:latin typeface="Arial Narrow" pitchFamily="34" charset="0"/>
              </a:rPr>
              <a:t>what is good or valuable </a:t>
            </a:r>
          </a:p>
          <a:p>
            <a:pPr marL="342900" indent="-342900" algn="ctr" eaLnBrk="0" hangingPunct="0">
              <a:lnSpc>
                <a:spcPct val="90000"/>
              </a:lnSpc>
              <a:spcBef>
                <a:spcPct val="20000"/>
              </a:spcBef>
              <a:defRPr/>
            </a:pPr>
            <a:r>
              <a:rPr kumimoji="1" lang="en-US" sz="6000" b="1" i="1" u="sng" kern="0" dirty="0">
                <a:solidFill>
                  <a:srgbClr val="00B0F0"/>
                </a:solidFill>
                <a:effectLst>
                  <a:outerShdw blurRad="38100" dist="38100" dir="2700000" algn="tl">
                    <a:srgbClr val="000000">
                      <a:alpha val="43137"/>
                    </a:srgbClr>
                  </a:outerShdw>
                </a:effectLst>
                <a:latin typeface="Arial Narrow" pitchFamily="34" charset="0"/>
              </a:rPr>
              <a:t>for all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4">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343718-9C45-7924-AB36-39797C107D10}"/>
              </a:ext>
            </a:extLst>
          </p:cNvPr>
          <p:cNvSpPr txBox="1">
            <a:spLocks noChangeArrowheads="1"/>
          </p:cNvSpPr>
          <p:nvPr/>
        </p:nvSpPr>
        <p:spPr bwMode="auto">
          <a:xfrm>
            <a:off x="0" y="0"/>
            <a:ext cx="12192000" cy="6857999"/>
          </a:xfrm>
          <a:prstGeom prst="rect">
            <a:avLst/>
          </a:prstGeom>
          <a:noFill/>
          <a:ln w="9525">
            <a:noFill/>
            <a:miter lim="800000"/>
            <a:headEnd/>
            <a:tailEnd/>
          </a:ln>
        </p:spPr>
        <p:txBody>
          <a:bodyPr>
            <a:normAutofit/>
          </a:bodyPr>
          <a:lstStyle/>
          <a:p>
            <a:pPr marL="342900" indent="-342900" algn="ctr" eaLnBrk="0" hangingPunct="0">
              <a:lnSpc>
                <a:spcPct val="90000"/>
              </a:lnSpc>
              <a:spcBef>
                <a:spcPct val="20000"/>
              </a:spcBef>
              <a:defRPr/>
            </a:pPr>
            <a:endParaRPr kumimoji="1" lang="en-US" sz="5400" kern="0" dirty="0">
              <a:latin typeface="Arial Narrow" pitchFamily="34" charset="0"/>
            </a:endParaRPr>
          </a:p>
          <a:p>
            <a:pPr marL="342900" indent="-342900" algn="ctr" eaLnBrk="0" hangingPunct="0">
              <a:lnSpc>
                <a:spcPct val="90000"/>
              </a:lnSpc>
              <a:spcBef>
                <a:spcPct val="20000"/>
              </a:spcBef>
              <a:defRPr/>
            </a:pPr>
            <a:r>
              <a:rPr kumimoji="1" lang="en-US" sz="5400" kern="0" dirty="0">
                <a:latin typeface="Arial Narrow" pitchFamily="34" charset="0"/>
              </a:rPr>
              <a:t>Individual</a:t>
            </a:r>
          </a:p>
          <a:p>
            <a:pPr marL="342900" indent="-342900" algn="ctr" eaLnBrk="0" hangingPunct="0">
              <a:lnSpc>
                <a:spcPct val="90000"/>
              </a:lnSpc>
              <a:spcBef>
                <a:spcPct val="20000"/>
              </a:spcBef>
              <a:defRPr/>
            </a:pPr>
            <a:r>
              <a:rPr kumimoji="1" lang="en-US" sz="5400" kern="0" dirty="0">
                <a:latin typeface="Arial Narrow" pitchFamily="34" charset="0"/>
              </a:rPr>
              <a:t>and</a:t>
            </a:r>
          </a:p>
          <a:p>
            <a:pPr marL="342900" indent="-342900" algn="ctr" eaLnBrk="0" hangingPunct="0">
              <a:lnSpc>
                <a:spcPct val="90000"/>
              </a:lnSpc>
              <a:spcBef>
                <a:spcPct val="20000"/>
              </a:spcBef>
              <a:defRPr/>
            </a:pPr>
            <a:r>
              <a:rPr kumimoji="1" lang="en-US" sz="5400" kern="0" dirty="0">
                <a:latin typeface="Arial Narrow" pitchFamily="34" charset="0"/>
              </a:rPr>
              <a:t>Society</a:t>
            </a:r>
          </a:p>
          <a:p>
            <a:pPr marL="342900" indent="-342900" algn="ctr" eaLnBrk="0" hangingPunct="0">
              <a:lnSpc>
                <a:spcPct val="90000"/>
              </a:lnSpc>
              <a:spcBef>
                <a:spcPct val="20000"/>
              </a:spcBef>
              <a:defRPr/>
            </a:pPr>
            <a:r>
              <a:rPr kumimoji="1" lang="en-US" sz="6500" b="1" i="1" u="sng" kern="0" dirty="0">
                <a:solidFill>
                  <a:srgbClr val="00B0F0"/>
                </a:solidFill>
                <a:effectLst>
                  <a:outerShdw blurRad="38100" dist="38100" dir="2700000" algn="tl">
                    <a:srgbClr val="000000">
                      <a:alpha val="43137"/>
                    </a:srgbClr>
                  </a:outerShdw>
                </a:effectLst>
                <a:latin typeface="Arial Narrow" pitchFamily="34" charset="0"/>
              </a:rPr>
              <a:t>Individual gain Vs.</a:t>
            </a:r>
          </a:p>
          <a:p>
            <a:pPr marL="342900" indent="-342900" algn="ctr" eaLnBrk="0" hangingPunct="0">
              <a:lnSpc>
                <a:spcPct val="90000"/>
              </a:lnSpc>
              <a:spcBef>
                <a:spcPct val="20000"/>
              </a:spcBef>
              <a:defRPr/>
            </a:pPr>
            <a:r>
              <a:rPr kumimoji="1" lang="en-US" sz="6500" b="1" i="1" u="sng" kern="0" dirty="0">
                <a:solidFill>
                  <a:srgbClr val="00B0F0"/>
                </a:solidFill>
                <a:effectLst>
                  <a:outerShdw blurRad="38100" dist="38100" dir="2700000" algn="tl">
                    <a:srgbClr val="000000">
                      <a:alpha val="43137"/>
                    </a:srgbClr>
                  </a:outerShdw>
                </a:effectLst>
                <a:latin typeface="Arial Narrow" pitchFamily="34" charset="0"/>
              </a:rPr>
              <a:t>Social good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2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4">
                                            <p:txEl>
                                              <p:pRg st="4" end="4"/>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2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5C0B503-EAFD-8044-6F4E-F25DA0E2DCFD}"/>
              </a:ext>
            </a:extLst>
          </p:cNvPr>
          <p:cNvSpPr txBox="1">
            <a:spLocks noChangeArrowheads="1"/>
          </p:cNvSpPr>
          <p:nvPr/>
        </p:nvSpPr>
        <p:spPr bwMode="auto">
          <a:xfrm>
            <a:off x="-1" y="0"/>
            <a:ext cx="12312203" cy="6857999"/>
          </a:xfrm>
          <a:prstGeom prst="rect">
            <a:avLst/>
          </a:prstGeom>
          <a:noFill/>
          <a:ln w="9525">
            <a:noFill/>
            <a:miter lim="800000"/>
            <a:headEnd/>
            <a:tailEnd/>
          </a:ln>
        </p:spPr>
        <p:txBody>
          <a:bodyPr>
            <a:normAutofit/>
          </a:bodyPr>
          <a:lstStyle/>
          <a:p>
            <a:pPr marL="342900" indent="-342900" algn="ctr" eaLnBrk="0" hangingPunct="0">
              <a:spcBef>
                <a:spcPct val="20000"/>
              </a:spcBef>
              <a:defRPr/>
            </a:pPr>
            <a:endParaRPr kumimoji="1" lang="en-US" sz="4000" b="1" kern="0" dirty="0">
              <a:solidFill>
                <a:srgbClr val="00B0F0"/>
              </a:solidFill>
              <a:latin typeface="Arial Narrow" pitchFamily="34" charset="0"/>
            </a:endParaRPr>
          </a:p>
          <a:p>
            <a:pPr marL="342900" indent="-342900" algn="ctr" eaLnBrk="0" hangingPunct="0">
              <a:spcBef>
                <a:spcPct val="20000"/>
              </a:spcBef>
              <a:defRPr/>
            </a:pPr>
            <a:r>
              <a:rPr kumimoji="1" lang="en-US" sz="6600" b="1" kern="0" dirty="0">
                <a:solidFill>
                  <a:srgbClr val="00B0F0"/>
                </a:solidFill>
                <a:latin typeface="Arial Narrow" pitchFamily="34" charset="0"/>
              </a:rPr>
              <a:t>Professional Ethics </a:t>
            </a:r>
          </a:p>
          <a:p>
            <a:pPr marL="342900" indent="-342900" algn="ctr" eaLnBrk="0" hangingPunct="0">
              <a:spcBef>
                <a:spcPct val="20000"/>
              </a:spcBef>
              <a:defRPr/>
            </a:pPr>
            <a:r>
              <a:rPr kumimoji="1" lang="en-US" sz="6600" b="1" kern="0" dirty="0">
                <a:solidFill>
                  <a:srgbClr val="00B0F0"/>
                </a:solidFill>
                <a:latin typeface="Arial Narrow" pitchFamily="34" charset="0"/>
              </a:rPr>
              <a:t>implies and assumes </a:t>
            </a:r>
          </a:p>
          <a:p>
            <a:pPr marL="342900" indent="-342900" algn="ctr" eaLnBrk="0" hangingPunct="0">
              <a:spcBef>
                <a:spcPct val="20000"/>
              </a:spcBef>
              <a:defRPr/>
            </a:pPr>
            <a:r>
              <a:rPr kumimoji="1" lang="en-US" sz="6600" b="1" i="1" u="sng" kern="0" dirty="0">
                <a:solidFill>
                  <a:srgbClr val="FF0000"/>
                </a:solidFill>
                <a:latin typeface="Arial Narrow" pitchFamily="34" charset="0"/>
              </a:rPr>
              <a:t>responsibility and accountability </a:t>
            </a:r>
          </a:p>
          <a:p>
            <a:pPr marL="342900" indent="-342900" algn="ctr" eaLnBrk="0" hangingPunct="0">
              <a:spcBef>
                <a:spcPct val="20000"/>
              </a:spcBef>
              <a:defRPr/>
            </a:pPr>
            <a:r>
              <a:rPr kumimoji="1" lang="en-US" sz="6600" b="1" kern="0" dirty="0">
                <a:solidFill>
                  <a:srgbClr val="00B0F0"/>
                </a:solidFill>
                <a:latin typeface="Arial Narrow" pitchFamily="34" charset="0"/>
              </a:rPr>
              <a:t>for whatever </a:t>
            </a:r>
            <a:r>
              <a:rPr kumimoji="1" lang="en-US" sz="8000" b="1" i="1" u="sng" kern="0" dirty="0">
                <a:solidFill>
                  <a:srgbClr val="00B0F0"/>
                </a:solidFill>
                <a:effectLst>
                  <a:outerShdw blurRad="38100" dist="38100" dir="2700000" algn="tl">
                    <a:srgbClr val="000000">
                      <a:alpha val="43137"/>
                    </a:srgbClr>
                  </a:outerShdw>
                </a:effectLst>
                <a:latin typeface="Arial Narrow" pitchFamily="34" charset="0"/>
              </a:rPr>
              <a:t>you</a:t>
            </a:r>
            <a:r>
              <a:rPr kumimoji="1" lang="en-US" sz="6600" b="1" kern="0" dirty="0">
                <a:solidFill>
                  <a:srgbClr val="00B0F0"/>
                </a:solidFill>
                <a:latin typeface="Arial Narrow" pitchFamily="34" charset="0"/>
              </a:rPr>
              <a:t> are doing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2">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21603FBA-8B01-0C20-9900-EE91106D4923}"/>
              </a:ext>
            </a:extLst>
          </p:cNvPr>
          <p:cNvSpPr>
            <a:spLocks noGrp="1"/>
          </p:cNvSpPr>
          <p:nvPr>
            <p:ph idx="1"/>
          </p:nvPr>
        </p:nvSpPr>
        <p:spPr>
          <a:xfrm>
            <a:off x="0" y="0"/>
            <a:ext cx="12192000" cy="6857999"/>
          </a:xfrm>
        </p:spPr>
        <p:txBody>
          <a:bodyPr>
            <a:normAutofit/>
          </a:bodyPr>
          <a:lstStyle/>
          <a:p>
            <a:pPr algn="ctr">
              <a:buFontTx/>
              <a:buNone/>
            </a:pPr>
            <a:r>
              <a:rPr lang="en-US" altLang="en-US" sz="8000" b="1" dirty="0">
                <a:latin typeface="Arial Narrow" panose="020B0606020202030204" pitchFamily="34" charset="0"/>
              </a:rPr>
              <a:t>Morals</a:t>
            </a:r>
            <a:r>
              <a:rPr lang="en-US" altLang="en-US" sz="7200" dirty="0">
                <a:latin typeface="Arial Narrow" panose="020B0606020202030204" pitchFamily="34" charset="0"/>
              </a:rPr>
              <a:t> </a:t>
            </a:r>
          </a:p>
          <a:p>
            <a:pPr algn="ctr">
              <a:buFontTx/>
              <a:buNone/>
            </a:pPr>
            <a:r>
              <a:rPr lang="en-US" altLang="en-US" sz="7200" dirty="0">
                <a:latin typeface="Arial Narrow" panose="020B0606020202030204" pitchFamily="34" charset="0"/>
              </a:rPr>
              <a:t>define personal character, while </a:t>
            </a:r>
          </a:p>
          <a:p>
            <a:pPr algn="ctr">
              <a:buFontTx/>
              <a:buNone/>
            </a:pPr>
            <a:r>
              <a:rPr lang="en-US" altLang="en-US" sz="8800" b="1" dirty="0">
                <a:latin typeface="Arial Narrow" panose="020B0606020202030204" pitchFamily="34" charset="0"/>
              </a:rPr>
              <a:t>ethics</a:t>
            </a:r>
            <a:r>
              <a:rPr lang="en-US" altLang="en-US" sz="7200" dirty="0">
                <a:latin typeface="Arial Narrow" panose="020B0606020202030204" pitchFamily="34" charset="0"/>
              </a:rPr>
              <a:t> </a:t>
            </a:r>
          </a:p>
          <a:p>
            <a:pPr algn="ctr">
              <a:buFontTx/>
              <a:buNone/>
            </a:pPr>
            <a:r>
              <a:rPr lang="en-US" altLang="en-US" sz="7200" dirty="0">
                <a:latin typeface="Arial Narrow" panose="020B0606020202030204" pitchFamily="34" charset="0"/>
              </a:rPr>
              <a:t>stress a social system in which those morals are applied.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2679467-8231-63B1-23D4-EC031E926926}"/>
              </a:ext>
            </a:extLst>
          </p:cNvPr>
          <p:cNvSpPr txBox="1">
            <a:spLocks noChangeArrowheads="1"/>
          </p:cNvSpPr>
          <p:nvPr/>
        </p:nvSpPr>
        <p:spPr bwMode="auto">
          <a:xfrm>
            <a:off x="0" y="0"/>
            <a:ext cx="12192000" cy="6858000"/>
          </a:xfrm>
          <a:prstGeom prst="rect">
            <a:avLst/>
          </a:prstGeom>
          <a:noFill/>
          <a:ln w="9525">
            <a:noFill/>
            <a:miter lim="800000"/>
            <a:headEnd/>
            <a:tailEnd/>
          </a:ln>
        </p:spPr>
        <p:txBody>
          <a:bodyPr/>
          <a:lstStyle/>
          <a:p>
            <a:pPr marL="342900" indent="-342900" algn="ctr" eaLnBrk="0" hangingPunct="0">
              <a:spcBef>
                <a:spcPct val="20000"/>
              </a:spcBef>
              <a:defRPr/>
            </a:pPr>
            <a:r>
              <a:rPr kumimoji="1" lang="en-GB" sz="3200" b="1" kern="0" dirty="0">
                <a:solidFill>
                  <a:srgbClr val="FFFF66"/>
                </a:solidFill>
                <a:latin typeface="Arial Narrow" pitchFamily="34" charset="0"/>
              </a:rPr>
              <a:t>‘</a:t>
            </a:r>
            <a:r>
              <a:rPr kumimoji="1" lang="en-GB" sz="3200" b="1" i="1" kern="0" dirty="0">
                <a:solidFill>
                  <a:schemeClr val="accent5">
                    <a:lumMod val="50000"/>
                  </a:schemeClr>
                </a:solidFill>
                <a:latin typeface="Arial Narrow" pitchFamily="34" charset="0"/>
              </a:rPr>
              <a:t>Act in such a way that </a:t>
            </a:r>
          </a:p>
          <a:p>
            <a:pPr marL="342900" indent="-342900" algn="ctr" eaLnBrk="0" hangingPunct="0">
              <a:spcBef>
                <a:spcPct val="20000"/>
              </a:spcBef>
              <a:defRPr/>
            </a:pPr>
            <a:r>
              <a:rPr kumimoji="1" lang="en-GB" sz="3200" b="1" i="1" kern="0" dirty="0">
                <a:solidFill>
                  <a:schemeClr val="accent5">
                    <a:lumMod val="50000"/>
                  </a:schemeClr>
                </a:solidFill>
                <a:latin typeface="Arial Narrow" pitchFamily="34" charset="0"/>
              </a:rPr>
              <a:t>you always treat humanity, </a:t>
            </a:r>
          </a:p>
          <a:p>
            <a:pPr marL="342900" indent="-342900" algn="ctr" eaLnBrk="0" hangingPunct="0">
              <a:spcBef>
                <a:spcPct val="20000"/>
              </a:spcBef>
              <a:defRPr/>
            </a:pPr>
            <a:r>
              <a:rPr kumimoji="1" lang="en-GB" sz="3200" b="1" i="1" kern="0" dirty="0">
                <a:solidFill>
                  <a:schemeClr val="accent5">
                    <a:lumMod val="50000"/>
                  </a:schemeClr>
                </a:solidFill>
                <a:latin typeface="Arial Narrow" pitchFamily="34" charset="0"/>
              </a:rPr>
              <a:t>whether in your own person or </a:t>
            </a:r>
          </a:p>
          <a:p>
            <a:pPr marL="342900" indent="-342900" algn="ctr" eaLnBrk="0" hangingPunct="0">
              <a:spcBef>
                <a:spcPct val="20000"/>
              </a:spcBef>
              <a:defRPr/>
            </a:pPr>
            <a:r>
              <a:rPr kumimoji="1" lang="en-GB" sz="3200" b="1" i="1" kern="0" dirty="0">
                <a:solidFill>
                  <a:schemeClr val="accent5">
                    <a:lumMod val="50000"/>
                  </a:schemeClr>
                </a:solidFill>
                <a:latin typeface="Arial Narrow" pitchFamily="34" charset="0"/>
              </a:rPr>
              <a:t>in the person of any other, </a:t>
            </a:r>
          </a:p>
          <a:p>
            <a:pPr marL="342900" indent="-342900" algn="ctr" eaLnBrk="0" hangingPunct="0">
              <a:spcBef>
                <a:spcPct val="20000"/>
              </a:spcBef>
              <a:defRPr/>
            </a:pPr>
            <a:r>
              <a:rPr kumimoji="1" lang="en-GB" sz="3200" b="1" i="1" kern="0" dirty="0">
                <a:solidFill>
                  <a:schemeClr val="accent5">
                    <a:lumMod val="50000"/>
                  </a:schemeClr>
                </a:solidFill>
                <a:latin typeface="Arial Narrow" pitchFamily="34" charset="0"/>
              </a:rPr>
              <a:t>never simply as a means, but always </a:t>
            </a:r>
          </a:p>
          <a:p>
            <a:pPr marL="342900" indent="-342900" algn="ctr" eaLnBrk="0" hangingPunct="0">
              <a:spcBef>
                <a:spcPct val="20000"/>
              </a:spcBef>
              <a:defRPr/>
            </a:pPr>
            <a:r>
              <a:rPr kumimoji="1" lang="en-GB" sz="3200" b="1" i="1" kern="0" dirty="0">
                <a:solidFill>
                  <a:schemeClr val="accent5">
                    <a:lumMod val="50000"/>
                  </a:schemeClr>
                </a:solidFill>
                <a:latin typeface="Arial Narrow" pitchFamily="34" charset="0"/>
              </a:rPr>
              <a:t>at the same time </a:t>
            </a:r>
            <a:r>
              <a:rPr kumimoji="1" lang="en-GB" sz="3600" b="1" i="1" u="sng" kern="0" dirty="0">
                <a:solidFill>
                  <a:schemeClr val="accent5">
                    <a:lumMod val="50000"/>
                  </a:schemeClr>
                </a:solidFill>
                <a:effectLst>
                  <a:outerShdw blurRad="38100" dist="38100" dir="2700000" algn="tl">
                    <a:srgbClr val="000000">
                      <a:alpha val="43137"/>
                    </a:srgbClr>
                  </a:outerShdw>
                </a:effectLst>
                <a:latin typeface="Arial Narrow" pitchFamily="34" charset="0"/>
              </a:rPr>
              <a:t>as an end.’</a:t>
            </a:r>
            <a:endParaRPr kumimoji="1" lang="en-GB" sz="3200" b="1" i="1" u="sng" kern="0" dirty="0">
              <a:solidFill>
                <a:schemeClr val="accent5">
                  <a:lumMod val="50000"/>
                </a:schemeClr>
              </a:solidFill>
              <a:effectLst>
                <a:outerShdw blurRad="38100" dist="38100" dir="2700000" algn="tl">
                  <a:srgbClr val="000000">
                    <a:alpha val="43137"/>
                  </a:srgbClr>
                </a:outerShdw>
              </a:effectLst>
              <a:latin typeface="Arial Narrow" pitchFamily="34" charset="0"/>
            </a:endParaRPr>
          </a:p>
          <a:p>
            <a:pPr marL="342900" indent="-342900" algn="ctr" eaLnBrk="0" hangingPunct="0">
              <a:spcBef>
                <a:spcPct val="20000"/>
              </a:spcBef>
              <a:defRPr/>
            </a:pPr>
            <a:r>
              <a:rPr kumimoji="1" lang="en-GB" sz="4000" b="1" kern="0" dirty="0">
                <a:solidFill>
                  <a:srgbClr val="FF0000"/>
                </a:solidFill>
                <a:latin typeface="Arial Narrow" pitchFamily="34" charset="0"/>
              </a:rPr>
              <a:t>Does the action you propose</a:t>
            </a:r>
          </a:p>
          <a:p>
            <a:pPr marL="342900" indent="-342900" algn="ctr" eaLnBrk="0" hangingPunct="0">
              <a:spcBef>
                <a:spcPct val="20000"/>
              </a:spcBef>
              <a:defRPr/>
            </a:pPr>
            <a:r>
              <a:rPr kumimoji="1" lang="en-GB" sz="4000" b="1" kern="0" dirty="0">
                <a:solidFill>
                  <a:srgbClr val="FF0000"/>
                </a:solidFill>
                <a:latin typeface="Arial Narrow" pitchFamily="34" charset="0"/>
              </a:rPr>
              <a:t>result in </a:t>
            </a:r>
            <a:r>
              <a:rPr kumimoji="1" lang="en-GB" sz="4400" b="1" i="1" u="sng" kern="0" dirty="0">
                <a:solidFill>
                  <a:srgbClr val="0099CC"/>
                </a:solidFill>
                <a:effectLst>
                  <a:outerShdw blurRad="38100" dist="38100" dir="2700000" algn="tl">
                    <a:srgbClr val="000000">
                      <a:alpha val="43137"/>
                    </a:srgbClr>
                  </a:outerShdw>
                </a:effectLst>
                <a:latin typeface="Arial Narrow" pitchFamily="34" charset="0"/>
              </a:rPr>
              <a:t>USING</a:t>
            </a:r>
            <a:r>
              <a:rPr kumimoji="1" lang="en-GB" sz="4000" b="1" kern="0" dirty="0">
                <a:solidFill>
                  <a:srgbClr val="FF0000"/>
                </a:solidFill>
                <a:latin typeface="Arial Narrow" pitchFamily="34" charset="0"/>
              </a:rPr>
              <a:t> someone?</a:t>
            </a:r>
            <a:endParaRPr kumimoji="1" lang="en-AU" sz="4000" b="1" kern="0" dirty="0">
              <a:solidFill>
                <a:srgbClr val="FF00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HP\Desktop\Mission Statements of Companies Examp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039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A8F77CC-7019-8D70-9AC7-DE2E5DFEECA3}"/>
              </a:ext>
            </a:extLst>
          </p:cNvPr>
          <p:cNvSpPr>
            <a:spLocks noGrp="1" noChangeArrowheads="1"/>
          </p:cNvSpPr>
          <p:nvPr>
            <p:ph type="title"/>
          </p:nvPr>
        </p:nvSpPr>
        <p:spPr>
          <a:xfrm>
            <a:off x="2209800" y="814388"/>
            <a:ext cx="7772400" cy="762000"/>
          </a:xfrm>
        </p:spPr>
        <p:txBody>
          <a:bodyPr/>
          <a:lstStyle/>
          <a:p>
            <a:r>
              <a:rPr lang="en-US" altLang="en-US" sz="4800" b="1" dirty="0">
                <a:latin typeface="Arial Narrow" panose="020B0606020202030204" pitchFamily="34" charset="0"/>
              </a:rPr>
              <a:t>               ACCOUNTABILITY</a:t>
            </a:r>
          </a:p>
        </p:txBody>
      </p:sp>
      <p:sp>
        <p:nvSpPr>
          <p:cNvPr id="3" name="Rectangle 3">
            <a:extLst>
              <a:ext uri="{FF2B5EF4-FFF2-40B4-BE49-F238E27FC236}">
                <a16:creationId xmlns:a16="http://schemas.microsoft.com/office/drawing/2014/main" id="{E8F97CEC-09CB-553E-056A-BC3424EBD940}"/>
              </a:ext>
            </a:extLst>
          </p:cNvPr>
          <p:cNvSpPr txBox="1">
            <a:spLocks noChangeArrowheads="1"/>
          </p:cNvSpPr>
          <p:nvPr/>
        </p:nvSpPr>
        <p:spPr bwMode="auto">
          <a:xfrm>
            <a:off x="1275008" y="1600201"/>
            <a:ext cx="8935792" cy="5257799"/>
          </a:xfrm>
          <a:prstGeom prst="rect">
            <a:avLst/>
          </a:prstGeom>
          <a:noFill/>
          <a:ln w="9525">
            <a:noFill/>
            <a:miter lim="800000"/>
            <a:headEnd/>
            <a:tailEnd/>
          </a:ln>
        </p:spPr>
        <p:txBody>
          <a:bodyPr/>
          <a:lstStyle/>
          <a:p>
            <a:pPr marL="342900" indent="-342900" algn="ctr" eaLnBrk="0" hangingPunct="0">
              <a:spcBef>
                <a:spcPct val="20000"/>
              </a:spcBef>
              <a:defRPr/>
            </a:pPr>
            <a:r>
              <a:rPr kumimoji="1" lang="en-US" sz="4000" u="sng" kern="0" dirty="0">
                <a:solidFill>
                  <a:srgbClr val="FF0000"/>
                </a:solidFill>
                <a:latin typeface="Arial Narrow" pitchFamily="34" charset="0"/>
              </a:rPr>
              <a:t>Being answerable </a:t>
            </a:r>
          </a:p>
          <a:p>
            <a:pPr marL="342900" indent="-342900" algn="ctr" eaLnBrk="0" hangingPunct="0">
              <a:spcBef>
                <a:spcPct val="20000"/>
              </a:spcBef>
              <a:defRPr/>
            </a:pPr>
            <a:r>
              <a:rPr kumimoji="1" lang="en-US" sz="4000" u="sng" kern="0" dirty="0">
                <a:solidFill>
                  <a:srgbClr val="FF0000"/>
                </a:solidFill>
                <a:latin typeface="Arial Narrow" pitchFamily="34" charset="0"/>
              </a:rPr>
              <a:t>for one’s own actions. </a:t>
            </a:r>
          </a:p>
          <a:p>
            <a:pPr marL="342900" indent="-342900" algn="ctr" eaLnBrk="0" hangingPunct="0">
              <a:spcBef>
                <a:spcPct val="20000"/>
              </a:spcBef>
              <a:defRPr/>
            </a:pPr>
            <a:r>
              <a:rPr kumimoji="1" lang="en-US" sz="4000" b="1" kern="0" dirty="0">
                <a:latin typeface="Arial Narrow" pitchFamily="34" charset="0"/>
              </a:rPr>
              <a:t>Accountable to self, </a:t>
            </a:r>
          </a:p>
          <a:p>
            <a:pPr marL="342900" indent="-342900" algn="ctr" eaLnBrk="0" hangingPunct="0">
              <a:spcBef>
                <a:spcPct val="20000"/>
              </a:spcBef>
              <a:defRPr/>
            </a:pPr>
            <a:r>
              <a:rPr kumimoji="1" lang="en-US" sz="4000" b="1" kern="0" dirty="0">
                <a:latin typeface="Arial Narrow" pitchFamily="34" charset="0"/>
              </a:rPr>
              <a:t>the profession, </a:t>
            </a:r>
          </a:p>
          <a:p>
            <a:pPr marL="342900" indent="-342900" algn="ctr" eaLnBrk="0" hangingPunct="0">
              <a:spcBef>
                <a:spcPct val="20000"/>
              </a:spcBef>
              <a:defRPr/>
            </a:pPr>
            <a:r>
              <a:rPr kumimoji="1" lang="en-US" sz="4000" b="1" kern="0" dirty="0">
                <a:latin typeface="Arial Narrow" pitchFamily="34" charset="0"/>
              </a:rPr>
              <a:t>the employer,</a:t>
            </a:r>
          </a:p>
          <a:p>
            <a:pPr marL="342900" indent="-342900" algn="ctr" eaLnBrk="0" hangingPunct="0">
              <a:spcBef>
                <a:spcPct val="20000"/>
              </a:spcBef>
              <a:defRPr/>
            </a:pPr>
            <a:r>
              <a:rPr kumimoji="1" lang="en-US" sz="4000" b="1" kern="0" dirty="0">
                <a:latin typeface="Arial Narrow" pitchFamily="34" charset="0"/>
              </a:rPr>
              <a:t>and society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0AA8A1F-A43E-DBCD-E262-2F9898D975FF}"/>
              </a:ext>
            </a:extLst>
          </p:cNvPr>
          <p:cNvSpPr>
            <a:spLocks noGrp="1"/>
          </p:cNvSpPr>
          <p:nvPr>
            <p:ph type="title"/>
          </p:nvPr>
        </p:nvSpPr>
        <p:spPr>
          <a:xfrm>
            <a:off x="2667000" y="274638"/>
            <a:ext cx="7543800" cy="1143000"/>
          </a:xfrm>
          <a:solidFill>
            <a:schemeClr val="tx1"/>
          </a:solidFill>
        </p:spPr>
        <p:txBody>
          <a:bodyPr/>
          <a:lstStyle/>
          <a:p>
            <a:r>
              <a:rPr lang="en-US" altLang="en-US" sz="4800">
                <a:solidFill>
                  <a:schemeClr val="bg1"/>
                </a:solidFill>
                <a:latin typeface="Arial Narrow" panose="020B0606020202030204" pitchFamily="34" charset="0"/>
              </a:rPr>
              <a:t>What is a Dilemma?</a:t>
            </a:r>
          </a:p>
        </p:txBody>
      </p:sp>
      <p:sp>
        <p:nvSpPr>
          <p:cNvPr id="28675" name="Content Placeholder 2">
            <a:extLst>
              <a:ext uri="{FF2B5EF4-FFF2-40B4-BE49-F238E27FC236}">
                <a16:creationId xmlns:a16="http://schemas.microsoft.com/office/drawing/2014/main" id="{5919E2C6-95F9-8687-ACDA-96D7E082DAA3}"/>
              </a:ext>
            </a:extLst>
          </p:cNvPr>
          <p:cNvSpPr>
            <a:spLocks noGrp="1"/>
          </p:cNvSpPr>
          <p:nvPr>
            <p:ph idx="1"/>
          </p:nvPr>
        </p:nvSpPr>
        <p:spPr>
          <a:xfrm>
            <a:off x="1981200" y="1600201"/>
            <a:ext cx="8229600" cy="4525963"/>
          </a:xfrm>
        </p:spPr>
        <p:txBody>
          <a:bodyPr/>
          <a:lstStyle/>
          <a:p>
            <a:pPr algn="ctr">
              <a:buFontTx/>
              <a:buNone/>
            </a:pPr>
            <a:r>
              <a:rPr lang="en-US" altLang="en-US" sz="3600">
                <a:latin typeface="Arial Narrow" panose="020B0606020202030204" pitchFamily="34" charset="0"/>
              </a:rPr>
              <a:t>A difficult problem </a:t>
            </a:r>
          </a:p>
          <a:p>
            <a:pPr algn="ctr">
              <a:buFontTx/>
              <a:buNone/>
            </a:pPr>
            <a:r>
              <a:rPr lang="en-US" altLang="en-US" sz="3600">
                <a:latin typeface="Arial Narrow" panose="020B0606020202030204" pitchFamily="34" charset="0"/>
              </a:rPr>
              <a:t>seemingly incapable of </a:t>
            </a:r>
          </a:p>
          <a:p>
            <a:pPr algn="ctr">
              <a:buFontTx/>
              <a:buNone/>
            </a:pPr>
            <a:r>
              <a:rPr lang="en-US" altLang="en-US" sz="3600">
                <a:latin typeface="Arial Narrow" panose="020B0606020202030204" pitchFamily="34" charset="0"/>
              </a:rPr>
              <a:t>a satisfactory solution.</a:t>
            </a:r>
          </a:p>
          <a:p>
            <a:pPr algn="ctr">
              <a:buFontTx/>
              <a:buNone/>
            </a:pPr>
            <a:endParaRPr lang="en-US" altLang="en-US" sz="3600">
              <a:latin typeface="Arial Narrow" panose="020B0606020202030204" pitchFamily="34" charset="0"/>
            </a:endParaRPr>
          </a:p>
          <a:p>
            <a:pPr algn="ctr">
              <a:buFontTx/>
              <a:buNone/>
            </a:pPr>
            <a:r>
              <a:rPr lang="en-US" altLang="en-US" sz="3600">
                <a:latin typeface="Arial Narrow" panose="020B0606020202030204" pitchFamily="34" charset="0"/>
              </a:rPr>
              <a:t>A situation involving </a:t>
            </a:r>
          </a:p>
          <a:p>
            <a:pPr algn="ctr">
              <a:buFontTx/>
              <a:buNone/>
            </a:pPr>
            <a:r>
              <a:rPr lang="en-US" altLang="en-US" sz="3600">
                <a:latin typeface="Arial Narrow" panose="020B0606020202030204" pitchFamily="34" charset="0"/>
              </a:rPr>
              <a:t>choice between </a:t>
            </a:r>
          </a:p>
          <a:p>
            <a:pPr algn="ctr">
              <a:buFontTx/>
              <a:buNone/>
            </a:pPr>
            <a:r>
              <a:rPr lang="en-US" altLang="en-US" sz="3600">
                <a:latin typeface="Arial Narrow" panose="020B0606020202030204" pitchFamily="34" charset="0"/>
              </a:rPr>
              <a:t>equally unsatisfactory alternatives.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3B7AE2D1-706C-8032-70E7-EA726966D63C}"/>
              </a:ext>
            </a:extLst>
          </p:cNvPr>
          <p:cNvSpPr>
            <a:spLocks noGrp="1"/>
          </p:cNvSpPr>
          <p:nvPr>
            <p:ph idx="1"/>
          </p:nvPr>
        </p:nvSpPr>
        <p:spPr>
          <a:xfrm>
            <a:off x="2133600" y="685800"/>
            <a:ext cx="8229600" cy="5486400"/>
          </a:xfrm>
        </p:spPr>
        <p:txBody>
          <a:bodyPr/>
          <a:lstStyle/>
          <a:p>
            <a:pPr algn="ctr" eaLnBrk="1" hangingPunct="1">
              <a:buFontTx/>
              <a:buNone/>
            </a:pPr>
            <a:r>
              <a:rPr lang="en-US" altLang="en-US" sz="3600" b="1">
                <a:solidFill>
                  <a:srgbClr val="C00000"/>
                </a:solidFill>
                <a:latin typeface="Arial Narrow" panose="020B0606020202030204" pitchFamily="34" charset="0"/>
                <a:cs typeface="Tahoma" panose="020B0604030504040204" pitchFamily="34" charset="0"/>
              </a:rPr>
              <a:t>Ethi</a:t>
            </a:r>
            <a:r>
              <a:rPr lang="en-US" altLang="en-US" sz="3600" b="1">
                <a:solidFill>
                  <a:srgbClr val="C00000"/>
                </a:solidFill>
                <a:latin typeface="Arial Narrow" panose="020B0606020202030204" pitchFamily="34" charset="0"/>
              </a:rPr>
              <a:t>cal dilemmas </a:t>
            </a:r>
          </a:p>
          <a:p>
            <a:pPr algn="ctr" eaLnBrk="1" hangingPunct="1">
              <a:buFontTx/>
              <a:buNone/>
            </a:pPr>
            <a:r>
              <a:rPr lang="en-US" altLang="en-US" sz="3600" b="1">
                <a:solidFill>
                  <a:srgbClr val="C00000"/>
                </a:solidFill>
                <a:latin typeface="Arial Narrow" panose="020B0606020202030204" pitchFamily="34" charset="0"/>
              </a:rPr>
              <a:t>are situations involving </a:t>
            </a:r>
          </a:p>
          <a:p>
            <a:pPr algn="ctr" eaLnBrk="1" hangingPunct="1">
              <a:buFontTx/>
              <a:buNone/>
            </a:pPr>
            <a:r>
              <a:rPr lang="en-US" altLang="en-US" sz="3600" b="1">
                <a:solidFill>
                  <a:srgbClr val="C00000"/>
                </a:solidFill>
                <a:latin typeface="Arial Narrow" panose="020B0606020202030204" pitchFamily="34" charset="0"/>
              </a:rPr>
              <a:t>conflicting morals claims, </a:t>
            </a:r>
          </a:p>
          <a:p>
            <a:pPr algn="ctr" eaLnBrk="1" hangingPunct="1">
              <a:buFontTx/>
              <a:buNone/>
            </a:pPr>
            <a:r>
              <a:rPr lang="en-US" altLang="en-US" sz="3600" b="1">
                <a:solidFill>
                  <a:srgbClr val="C00000"/>
                </a:solidFill>
                <a:latin typeface="Arial Narrow" panose="020B0606020202030204" pitchFamily="34" charset="0"/>
              </a:rPr>
              <a:t>and give rise in such questions as : </a:t>
            </a:r>
          </a:p>
          <a:p>
            <a:pPr lvl="1" algn="ctr" eaLnBrk="1" hangingPunct="1"/>
            <a:r>
              <a:rPr lang="en-US" altLang="en-US" sz="3200">
                <a:latin typeface="Arial Narrow" panose="020B0606020202030204" pitchFamily="34" charset="0"/>
              </a:rPr>
              <a:t>What is ought to be done ? </a:t>
            </a:r>
          </a:p>
          <a:p>
            <a:pPr lvl="1" algn="ctr" eaLnBrk="1" hangingPunct="1"/>
            <a:r>
              <a:rPr lang="en-US" altLang="en-US" sz="3200">
                <a:latin typeface="Arial Narrow" panose="020B0606020202030204" pitchFamily="34" charset="0"/>
              </a:rPr>
              <a:t>What harm and benefit result </a:t>
            </a:r>
          </a:p>
          <a:p>
            <a:pPr lvl="1" algn="ctr" eaLnBrk="1" hangingPunct="1">
              <a:buFontTx/>
              <a:buNone/>
            </a:pPr>
            <a:r>
              <a:rPr lang="en-US" altLang="en-US" sz="3200">
                <a:latin typeface="Arial Narrow" panose="020B0606020202030204" pitchFamily="34" charset="0"/>
              </a:rPr>
              <a:t>from this decision or actions ? </a:t>
            </a:r>
          </a:p>
          <a:p>
            <a:pPr lvl="1" algn="ctr" eaLnBrk="1" hangingPunct="1"/>
            <a:r>
              <a:rPr lang="en-US" altLang="en-US" sz="3200">
                <a:latin typeface="Arial Narrow" panose="020B0606020202030204" pitchFamily="34" charset="0"/>
              </a:rPr>
              <a:t>What is good [virtue] </a:t>
            </a:r>
          </a:p>
          <a:p>
            <a:pPr lvl="1" algn="ctr" eaLnBrk="1" hangingPunct="1">
              <a:buFontTx/>
              <a:buNone/>
            </a:pPr>
            <a:r>
              <a:rPr lang="en-US" altLang="en-US" sz="3200">
                <a:latin typeface="Arial Narrow" panose="020B0606020202030204" pitchFamily="34" charset="0"/>
              </a:rPr>
              <a:t>or what is duty [right]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a:extLst>
              <a:ext uri="{FF2B5EF4-FFF2-40B4-BE49-F238E27FC236}">
                <a16:creationId xmlns:a16="http://schemas.microsoft.com/office/drawing/2014/main" id="{5E4076A5-A55E-ED2F-B53D-1409B25AC836}"/>
              </a:ext>
            </a:extLst>
          </p:cNvPr>
          <p:cNvSpPr txBox="1">
            <a:spLocks noChangeArrowheads="1"/>
          </p:cNvSpPr>
          <p:nvPr/>
        </p:nvSpPr>
        <p:spPr bwMode="auto">
          <a:xfrm>
            <a:off x="270457" y="1648496"/>
            <a:ext cx="11256135"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algn="ctr" eaLnBrk="1" hangingPunct="1"/>
            <a:r>
              <a:rPr lang="en-US" altLang="en-US" sz="6000" b="1" dirty="0">
                <a:latin typeface="Arial Narrow" panose="020B0606020202030204" pitchFamily="34" charset="0"/>
                <a:cs typeface="Times New Roman" panose="02020603050405020304" pitchFamily="18" charset="0"/>
              </a:rPr>
              <a:t>Professional Ethics</a:t>
            </a:r>
          </a:p>
          <a:p>
            <a:pPr algn="ctr" eaLnBrk="1" hangingPunct="1"/>
            <a:r>
              <a:rPr lang="en-US" altLang="en-US" sz="4800" b="1" dirty="0">
                <a:latin typeface="Arial Narrow" panose="020B0606020202030204" pitchFamily="34" charset="0"/>
                <a:cs typeface="Times New Roman" panose="02020603050405020304" pitchFamily="18" charset="0"/>
              </a:rPr>
              <a:t> </a:t>
            </a:r>
          </a:p>
          <a:p>
            <a:pPr algn="ctr" eaLnBrk="1" hangingPunct="1"/>
            <a:r>
              <a:rPr lang="en-US" altLang="en-US" sz="4800" b="1" dirty="0">
                <a:latin typeface="Arial Narrow" panose="020B0606020202030204" pitchFamily="34" charset="0"/>
                <a:cs typeface="Times New Roman" panose="02020603050405020304" pitchFamily="18" charset="0"/>
              </a:rPr>
              <a:t>Codes of conduct </a:t>
            </a:r>
          </a:p>
          <a:p>
            <a:pPr algn="ctr" eaLnBrk="1" hangingPunct="1"/>
            <a:r>
              <a:rPr lang="en-US" altLang="en-US" sz="4800" b="1" dirty="0">
                <a:latin typeface="Arial Narrow" panose="020B0606020202030204" pitchFamily="34" charset="0"/>
                <a:cs typeface="Times New Roman" panose="02020603050405020304" pitchFamily="18" charset="0"/>
              </a:rPr>
              <a:t>established by professionals </a:t>
            </a:r>
          </a:p>
          <a:p>
            <a:pPr algn="ctr" eaLnBrk="1" hangingPunct="1"/>
            <a:r>
              <a:rPr lang="en-US" altLang="en-US" sz="4800" b="1" dirty="0">
                <a:latin typeface="Arial Narrow" panose="020B0606020202030204" pitchFamily="34" charset="0"/>
                <a:cs typeface="Times New Roman" panose="02020603050405020304" pitchFamily="18" charset="0"/>
              </a:rPr>
              <a:t>to govern ethical behavior </a:t>
            </a:r>
          </a:p>
          <a:p>
            <a:pPr algn="ctr" eaLnBrk="1" hangingPunct="1"/>
            <a:r>
              <a:rPr lang="en-US" altLang="en-US" sz="4800" b="1" dirty="0">
                <a:latin typeface="Arial Narrow" panose="020B0606020202030204" pitchFamily="34" charset="0"/>
                <a:cs typeface="Times New Roman" panose="02020603050405020304" pitchFamily="18" charset="0"/>
              </a:rPr>
              <a:t>within that profession. </a:t>
            </a:r>
          </a:p>
          <a:p>
            <a:pPr algn="ctr" eaLnBrk="1" hangingPunct="1"/>
            <a:endParaRPr lang="en-US" altLang="en-US" b="1" dirty="0">
              <a:latin typeface="Arial Narrow" panose="020B0606020202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E3E362-9476-FDE7-FFB0-008FB9F13E2B}"/>
              </a:ext>
            </a:extLst>
          </p:cNvPr>
          <p:cNvSpPr txBox="1">
            <a:spLocks noChangeArrowheads="1"/>
          </p:cNvSpPr>
          <p:nvPr/>
        </p:nvSpPr>
        <p:spPr bwMode="auto">
          <a:xfrm>
            <a:off x="0" y="-103030"/>
            <a:ext cx="12191999" cy="7109639"/>
          </a:xfrm>
          <a:prstGeom prst="rect">
            <a:avLst/>
          </a:prstGeom>
          <a:solidFill>
            <a:schemeClr val="tx1"/>
          </a:solidFill>
          <a:ln w="9525">
            <a:noFill/>
            <a:miter lim="800000"/>
            <a:headEnd/>
            <a:tailEnd/>
          </a:ln>
        </p:spPr>
        <p:txBody>
          <a:bodyPr wrap="square">
            <a:spAutoFit/>
          </a:bodyPr>
          <a:lstStyle/>
          <a:p>
            <a:pPr algn="ctr">
              <a:defRPr/>
            </a:pPr>
            <a:r>
              <a:rPr lang="en-US" sz="7200" dirty="0">
                <a:solidFill>
                  <a:schemeClr val="bg1"/>
                </a:solidFill>
                <a:latin typeface="Arial Narrow" pitchFamily="34" charset="0"/>
                <a:cs typeface="Times New Roman" pitchFamily="18" charset="0"/>
              </a:rPr>
              <a:t>The answer to the question </a:t>
            </a:r>
          </a:p>
          <a:p>
            <a:pPr algn="ctr">
              <a:defRPr/>
            </a:pPr>
            <a:r>
              <a:rPr lang="en-US" sz="7200" dirty="0">
                <a:solidFill>
                  <a:schemeClr val="bg1"/>
                </a:solidFill>
                <a:latin typeface="Arial Narrow" pitchFamily="34" charset="0"/>
                <a:cs typeface="Times New Roman" pitchFamily="18" charset="0"/>
              </a:rPr>
              <a:t>“what must I do in </a:t>
            </a:r>
            <a:r>
              <a:rPr lang="en-US" sz="9600" b="1" u="sng" dirty="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X</a:t>
            </a:r>
            <a:r>
              <a:rPr lang="en-US" sz="7200" dirty="0">
                <a:solidFill>
                  <a:schemeClr val="bg1"/>
                </a:solidFill>
                <a:latin typeface="Arial Narrow" pitchFamily="34" charset="0"/>
                <a:cs typeface="Times New Roman" pitchFamily="18" charset="0"/>
              </a:rPr>
              <a:t> case?” </a:t>
            </a:r>
          </a:p>
          <a:p>
            <a:pPr algn="ctr">
              <a:defRPr/>
            </a:pPr>
            <a:r>
              <a:rPr lang="en-US" sz="7200" dirty="0">
                <a:solidFill>
                  <a:schemeClr val="bg1"/>
                </a:solidFill>
                <a:latin typeface="Arial Narrow" pitchFamily="34" charset="0"/>
                <a:cs typeface="Times New Roman" pitchFamily="18" charset="0"/>
              </a:rPr>
              <a:t>should be based on </a:t>
            </a:r>
          </a:p>
          <a:p>
            <a:pPr algn="ctr">
              <a:defRPr/>
            </a:pPr>
            <a:r>
              <a:rPr lang="en-US" sz="7200" dirty="0">
                <a:solidFill>
                  <a:schemeClr val="bg1"/>
                </a:solidFill>
                <a:latin typeface="Arial Narrow" pitchFamily="34" charset="0"/>
                <a:cs typeface="Times New Roman" pitchFamily="18" charset="0"/>
              </a:rPr>
              <a:t>ethical values,</a:t>
            </a:r>
          </a:p>
          <a:p>
            <a:pPr algn="ctr">
              <a:defRPr/>
            </a:pPr>
            <a:r>
              <a:rPr lang="en-US" sz="7200" dirty="0">
                <a:solidFill>
                  <a:schemeClr val="bg1"/>
                </a:solidFill>
                <a:latin typeface="Arial Narrow" pitchFamily="34" charset="0"/>
                <a:cs typeface="Times New Roman" pitchFamily="18" charset="0"/>
              </a:rPr>
              <a:t> as well as,</a:t>
            </a:r>
          </a:p>
          <a:p>
            <a:pPr algn="ctr">
              <a:defRPr/>
            </a:pPr>
            <a:r>
              <a:rPr lang="en-US" sz="7200" dirty="0">
                <a:solidFill>
                  <a:schemeClr val="bg1"/>
                </a:solidFill>
                <a:latin typeface="Arial Narrow" pitchFamily="34" charset="0"/>
                <a:cs typeface="Times New Roman" pitchFamily="18" charset="0"/>
              </a:rPr>
              <a:t> on professional knowledge.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a:extLst>
              <a:ext uri="{FF2B5EF4-FFF2-40B4-BE49-F238E27FC236}">
                <a16:creationId xmlns:a16="http://schemas.microsoft.com/office/drawing/2014/main" id="{780B2034-499E-6BE5-5690-8D3EF9269762}"/>
              </a:ext>
            </a:extLst>
          </p:cNvPr>
          <p:cNvSpPr>
            <a:spLocks noGrp="1"/>
          </p:cNvSpPr>
          <p:nvPr>
            <p:ph idx="1"/>
          </p:nvPr>
        </p:nvSpPr>
        <p:spPr>
          <a:xfrm>
            <a:off x="360608" y="218941"/>
            <a:ext cx="10916992" cy="6639059"/>
          </a:xfrm>
        </p:spPr>
        <p:txBody>
          <a:bodyPr>
            <a:normAutofit fontScale="92500" lnSpcReduction="10000"/>
          </a:bodyPr>
          <a:lstStyle/>
          <a:p>
            <a:pPr algn="ctr">
              <a:buFontTx/>
              <a:buNone/>
            </a:pPr>
            <a:r>
              <a:rPr lang="en-US" altLang="en-US" sz="4300" b="1" dirty="0">
                <a:latin typeface="Arial Narrow" panose="020B0606020202030204" pitchFamily="34" charset="0"/>
              </a:rPr>
              <a:t>ETHICS </a:t>
            </a:r>
          </a:p>
          <a:p>
            <a:pPr algn="ctr">
              <a:buFontTx/>
              <a:buNone/>
            </a:pPr>
            <a:r>
              <a:rPr lang="en-US" altLang="en-US" sz="3900" b="1" dirty="0">
                <a:latin typeface="Arial Narrow" panose="020B0606020202030204" pitchFamily="34" charset="0"/>
              </a:rPr>
              <a:t>seeks to answer questions about morality; </a:t>
            </a:r>
          </a:p>
          <a:p>
            <a:pPr algn="ctr">
              <a:buFontTx/>
              <a:buNone/>
            </a:pPr>
            <a:r>
              <a:rPr lang="en-US" altLang="en-US" sz="3900" b="1" dirty="0">
                <a:latin typeface="Arial Narrow" panose="020B0606020202030204" pitchFamily="34" charset="0"/>
              </a:rPr>
              <a:t>that is about concepts like</a:t>
            </a:r>
          </a:p>
          <a:p>
            <a:pPr algn="ctr">
              <a:buFontTx/>
              <a:buNone/>
            </a:pPr>
            <a:r>
              <a:rPr lang="en-US" altLang="en-US" sz="3900" b="1" dirty="0">
                <a:latin typeface="Arial Narrow" panose="020B0606020202030204" pitchFamily="34" charset="0"/>
              </a:rPr>
              <a:t>good and bad, right and wrong, justice, virtue, etc.</a:t>
            </a:r>
          </a:p>
          <a:p>
            <a:pPr algn="ctr">
              <a:buFontTx/>
              <a:buNone/>
            </a:pPr>
            <a:r>
              <a:rPr lang="en-US" altLang="en-US" sz="4300" b="1" dirty="0">
                <a:latin typeface="Arial Narrow" panose="020B0606020202030204" pitchFamily="34" charset="0"/>
              </a:rPr>
              <a:t>MORALS</a:t>
            </a:r>
            <a:r>
              <a:rPr lang="en-US" altLang="en-US" sz="3900" b="1" dirty="0">
                <a:latin typeface="Arial Narrow" panose="020B0606020202030204" pitchFamily="34" charset="0"/>
              </a:rPr>
              <a:t> </a:t>
            </a:r>
          </a:p>
          <a:p>
            <a:pPr algn="ctr">
              <a:buFontTx/>
              <a:buNone/>
            </a:pPr>
            <a:r>
              <a:rPr lang="en-US" altLang="en-US" sz="3900" b="1" dirty="0">
                <a:latin typeface="Arial Narrow" panose="020B0606020202030204" pitchFamily="34" charset="0"/>
              </a:rPr>
              <a:t>means a set of beliefs</a:t>
            </a:r>
          </a:p>
          <a:p>
            <a:pPr algn="ctr">
              <a:buFontTx/>
              <a:buNone/>
            </a:pPr>
            <a:r>
              <a:rPr lang="en-US" altLang="en-US" sz="3900" b="1" dirty="0">
                <a:latin typeface="Arial Narrow" panose="020B0606020202030204" pitchFamily="34" charset="0"/>
              </a:rPr>
              <a:t>distinguishing right and wrong </a:t>
            </a:r>
            <a:r>
              <a:rPr lang="en-US" altLang="en-US" sz="3900" b="1" dirty="0" err="1">
                <a:latin typeface="Arial Narrow" panose="020B0606020202030204" pitchFamily="34" charset="0"/>
              </a:rPr>
              <a:t>behaviours</a:t>
            </a:r>
            <a:r>
              <a:rPr lang="en-US" altLang="en-US" sz="3900" b="1" dirty="0">
                <a:latin typeface="Arial Narrow" panose="020B0606020202030204" pitchFamily="34" charset="0"/>
              </a:rPr>
              <a:t>.</a:t>
            </a:r>
          </a:p>
          <a:p>
            <a:pPr algn="ctr">
              <a:buFontTx/>
              <a:buNone/>
            </a:pPr>
            <a:r>
              <a:rPr lang="en-US" altLang="en-US" sz="4300" b="1" dirty="0">
                <a:latin typeface="Arial Narrow" panose="020B0606020202030204" pitchFamily="34" charset="0"/>
              </a:rPr>
              <a:t>VALUES</a:t>
            </a:r>
            <a:r>
              <a:rPr lang="en-US" altLang="en-US" sz="3900" b="1" dirty="0">
                <a:latin typeface="Arial Narrow" panose="020B0606020202030204" pitchFamily="34" charset="0"/>
              </a:rPr>
              <a:t> </a:t>
            </a:r>
          </a:p>
          <a:p>
            <a:pPr algn="ctr">
              <a:buFontTx/>
              <a:buNone/>
            </a:pPr>
            <a:r>
              <a:rPr lang="en-US" altLang="en-US" sz="3900" b="1" dirty="0">
                <a:latin typeface="Arial Narrow" panose="020B0606020202030204" pitchFamily="34" charset="0"/>
              </a:rPr>
              <a:t>show something’s degree of importance </a:t>
            </a:r>
          </a:p>
          <a:p>
            <a:pPr algn="ctr">
              <a:buFontTx/>
              <a:buNone/>
            </a:pPr>
            <a:r>
              <a:rPr lang="en-US" altLang="en-US" sz="3900" b="1" dirty="0">
                <a:latin typeface="Arial Narrow" panose="020B0606020202030204" pitchFamily="34" charset="0"/>
              </a:rPr>
              <a:t>with the aim of determining </a:t>
            </a:r>
          </a:p>
          <a:p>
            <a:pPr algn="ctr">
              <a:buFontTx/>
              <a:buNone/>
            </a:pPr>
            <a:r>
              <a:rPr lang="en-US" altLang="en-US" sz="3900" b="1" dirty="0">
                <a:latin typeface="Arial Narrow" panose="020B0606020202030204" pitchFamily="34" charset="0"/>
              </a:rPr>
              <a:t>what action or life is best to do or live.</a:t>
            </a:r>
            <a:endParaRPr lang="en-US" altLang="en-US" sz="2400" b="1" dirty="0">
              <a:latin typeface="Arial Narrow" panose="020B0606020202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a:extLst>
              <a:ext uri="{FF2B5EF4-FFF2-40B4-BE49-F238E27FC236}">
                <a16:creationId xmlns:a16="http://schemas.microsoft.com/office/drawing/2014/main" id="{E854B714-6651-8F56-309B-5227F1F83630}"/>
              </a:ext>
            </a:extLst>
          </p:cNvPr>
          <p:cNvSpPr>
            <a:spLocks noGrp="1"/>
          </p:cNvSpPr>
          <p:nvPr>
            <p:ph type="title"/>
          </p:nvPr>
        </p:nvSpPr>
        <p:spPr/>
        <p:txBody>
          <a:bodyPr/>
          <a:lstStyle/>
          <a:p>
            <a:r>
              <a:rPr lang="en-US" altLang="en-US" sz="4800" b="1" dirty="0">
                <a:latin typeface="Arial Narrow" panose="020B0606020202030204" pitchFamily="34" charset="0"/>
              </a:rPr>
              <a:t>                    QUESTIONS TO ASK</a:t>
            </a:r>
          </a:p>
        </p:txBody>
      </p:sp>
      <p:sp>
        <p:nvSpPr>
          <p:cNvPr id="3" name="2 İçerik Yer Tutucusu">
            <a:extLst>
              <a:ext uri="{FF2B5EF4-FFF2-40B4-BE49-F238E27FC236}">
                <a16:creationId xmlns:a16="http://schemas.microsoft.com/office/drawing/2014/main" id="{A54A5D7E-3239-6093-FCCD-B68345EE3D62}"/>
              </a:ext>
            </a:extLst>
          </p:cNvPr>
          <p:cNvSpPr>
            <a:spLocks noGrp="1"/>
          </p:cNvSpPr>
          <p:nvPr>
            <p:ph idx="1"/>
          </p:nvPr>
        </p:nvSpPr>
        <p:spPr>
          <a:xfrm>
            <a:off x="1094704" y="1600201"/>
            <a:ext cx="9001796" cy="5257799"/>
          </a:xfrm>
        </p:spPr>
        <p:txBody>
          <a:bodyPr>
            <a:normAutofit/>
          </a:bodyPr>
          <a:lstStyle/>
          <a:p>
            <a:pPr algn="ctr">
              <a:buFont typeface="Wingdings" pitchFamily="2" charset="2"/>
              <a:buChar char="Ø"/>
              <a:defRPr/>
            </a:pPr>
            <a:r>
              <a:rPr lang="en-US" b="1" dirty="0">
                <a:latin typeface="Arial Narrow" pitchFamily="34" charset="0"/>
                <a:ea typeface="+mn-ea"/>
              </a:rPr>
              <a:t>Is it the right thing to do?</a:t>
            </a:r>
          </a:p>
          <a:p>
            <a:pPr algn="ctr">
              <a:buFont typeface="Wingdings" pitchFamily="2" charset="2"/>
              <a:buChar char="Ø"/>
              <a:defRPr/>
            </a:pPr>
            <a:endParaRPr lang="en-US" b="1" dirty="0">
              <a:latin typeface="Arial Narrow" pitchFamily="34" charset="0"/>
              <a:ea typeface="+mn-ea"/>
            </a:endParaRPr>
          </a:p>
          <a:p>
            <a:pPr algn="ctr">
              <a:buFont typeface="Wingdings" pitchFamily="2" charset="2"/>
              <a:buChar char="Ø"/>
              <a:defRPr/>
            </a:pPr>
            <a:r>
              <a:rPr lang="en-US" b="1" dirty="0">
                <a:latin typeface="Arial Narrow" pitchFamily="34" charset="0"/>
                <a:ea typeface="+mn-ea"/>
              </a:rPr>
              <a:t>Will this stand the test of public?</a:t>
            </a:r>
          </a:p>
          <a:p>
            <a:pPr algn="ctr">
              <a:buFont typeface="Wingdings" pitchFamily="2" charset="2"/>
              <a:buChar char="Ø"/>
              <a:defRPr/>
            </a:pPr>
            <a:endParaRPr lang="en-US" b="1" dirty="0">
              <a:latin typeface="Arial Narrow" pitchFamily="34" charset="0"/>
              <a:ea typeface="+mn-ea"/>
            </a:endParaRPr>
          </a:p>
          <a:p>
            <a:pPr algn="ctr">
              <a:buFont typeface="Wingdings" pitchFamily="2" charset="2"/>
              <a:buChar char="Ø"/>
              <a:defRPr/>
            </a:pPr>
            <a:r>
              <a:rPr lang="en-US" b="1" dirty="0">
                <a:latin typeface="Arial Narrow" pitchFamily="34" charset="0"/>
                <a:ea typeface="+mn-ea"/>
              </a:rPr>
              <a:t>If something terrible were to happen, </a:t>
            </a:r>
          </a:p>
          <a:p>
            <a:pPr algn="ctr">
              <a:buFontTx/>
              <a:buNone/>
              <a:defRPr/>
            </a:pPr>
            <a:r>
              <a:rPr lang="en-US" b="1" dirty="0">
                <a:latin typeface="Arial Narrow" pitchFamily="34" charset="0"/>
                <a:ea typeface="+mn-ea"/>
              </a:rPr>
              <a:t>could I defend my actions?</a:t>
            </a:r>
          </a:p>
          <a:p>
            <a:pPr algn="ctr">
              <a:buFont typeface="Wingdings" pitchFamily="2" charset="2"/>
              <a:buChar char="Ø"/>
              <a:defRPr/>
            </a:pPr>
            <a:endParaRPr lang="en-US" b="1" dirty="0">
              <a:latin typeface="Arial Narrow" pitchFamily="34" charset="0"/>
              <a:ea typeface="+mn-ea"/>
            </a:endParaRPr>
          </a:p>
          <a:p>
            <a:pPr algn="ctr">
              <a:buFont typeface="Wingdings" pitchFamily="2" charset="2"/>
              <a:buChar char="Ø"/>
              <a:defRPr/>
            </a:pPr>
            <a:r>
              <a:rPr lang="en-US" b="1" dirty="0">
                <a:latin typeface="Arial Narrow" pitchFamily="34" charset="0"/>
                <a:ea typeface="+mn-ea"/>
              </a:rPr>
              <a:t>Is it balanced and fair?</a:t>
            </a:r>
          </a:p>
        </p:txBody>
      </p:sp>
      <p:sp>
        <p:nvSpPr>
          <p:cNvPr id="34820" name="Rectangle 3">
            <a:extLst>
              <a:ext uri="{FF2B5EF4-FFF2-40B4-BE49-F238E27FC236}">
                <a16:creationId xmlns:a16="http://schemas.microsoft.com/office/drawing/2014/main" id="{1BD18A46-0363-F0C3-0758-2BEA73ECEB2F}"/>
              </a:ext>
            </a:extLst>
          </p:cNvPr>
          <p:cNvSpPr>
            <a:spLocks noChangeArrowheads="1"/>
          </p:cNvSpPr>
          <p:nvPr/>
        </p:nvSpPr>
        <p:spPr bwMode="auto">
          <a:xfrm>
            <a:off x="8991601" y="5943600"/>
            <a:ext cx="898525"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r>
              <a:rPr lang="en-US" altLang="en-US" sz="2000" b="1">
                <a:latin typeface="Arial Narrow" panose="020B0606020202030204" pitchFamily="34" charset="0"/>
              </a:rPr>
              <a:t>[contd]</a:t>
            </a:r>
            <a:endParaRPr lang="en-US" altLang="en-US" sz="2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İçerik Yer Tutucusu">
            <a:extLst>
              <a:ext uri="{FF2B5EF4-FFF2-40B4-BE49-F238E27FC236}">
                <a16:creationId xmlns:a16="http://schemas.microsoft.com/office/drawing/2014/main" id="{E121D7BB-BF78-2EB8-8682-638E461CB64E}"/>
              </a:ext>
            </a:extLst>
          </p:cNvPr>
          <p:cNvSpPr>
            <a:spLocks noGrp="1"/>
          </p:cNvSpPr>
          <p:nvPr>
            <p:ph idx="1"/>
          </p:nvPr>
        </p:nvSpPr>
        <p:spPr>
          <a:xfrm>
            <a:off x="2514600" y="1676400"/>
            <a:ext cx="7620000" cy="4800600"/>
          </a:xfrm>
        </p:spPr>
        <p:txBody>
          <a:bodyPr/>
          <a:lstStyle/>
          <a:p>
            <a:pPr algn="ctr">
              <a:buFont typeface="Wingdings" panose="05000000000000000000" pitchFamily="2" charset="2"/>
              <a:buChar char="Ø"/>
            </a:pPr>
            <a:r>
              <a:rPr lang="en-US" altLang="en-US" b="1">
                <a:latin typeface="Arial Narrow" panose="020B0606020202030204" pitchFamily="34" charset="0"/>
              </a:rPr>
              <a:t>How will it make me feel about myself?</a:t>
            </a:r>
          </a:p>
          <a:p>
            <a:pPr algn="ctr">
              <a:buFontTx/>
              <a:buNone/>
            </a:pPr>
            <a:endParaRPr lang="en-US" altLang="en-US" b="1">
              <a:latin typeface="Arial Narrow" panose="020B0606020202030204" pitchFamily="34" charset="0"/>
            </a:endParaRPr>
          </a:p>
          <a:p>
            <a:pPr algn="ctr">
              <a:buFont typeface="Wingdings" panose="05000000000000000000" pitchFamily="2" charset="2"/>
              <a:buChar char="Ø"/>
            </a:pPr>
            <a:r>
              <a:rPr lang="en-US" altLang="en-US" b="1">
                <a:latin typeface="Arial Narrow" panose="020B0606020202030204" pitchFamily="34" charset="0"/>
              </a:rPr>
              <a:t>Does this choice lead to the greatest good for the greatest number of people?</a:t>
            </a:r>
          </a:p>
          <a:p>
            <a:pPr algn="ctr">
              <a:buFontTx/>
              <a:buNone/>
            </a:pPr>
            <a:endParaRPr lang="en-US" altLang="en-US" b="1">
              <a:latin typeface="Arial Narrow" panose="020B0606020202030204" pitchFamily="34" charset="0"/>
            </a:endParaRPr>
          </a:p>
          <a:p>
            <a:pPr algn="ctr">
              <a:buFont typeface="Wingdings" panose="05000000000000000000" pitchFamily="2" charset="2"/>
              <a:buChar char="Ø"/>
            </a:pPr>
            <a:r>
              <a:rPr lang="en-US" altLang="en-US" b="1">
                <a:latin typeface="Arial Narrow" panose="020B0606020202030204" pitchFamily="34" charset="0"/>
              </a:rPr>
              <a:t>And the most important one </a:t>
            </a:r>
          </a:p>
          <a:p>
            <a:pPr algn="ctr">
              <a:buFontTx/>
              <a:buNone/>
            </a:pPr>
            <a:r>
              <a:rPr lang="en-US" altLang="en-US" b="1">
                <a:latin typeface="Arial Narrow" panose="020B0606020202030204" pitchFamily="34" charset="0"/>
              </a:rPr>
              <a:t>for self judgement : </a:t>
            </a:r>
          </a:p>
          <a:p>
            <a:pPr algn="ctr">
              <a:buFontTx/>
              <a:buNone/>
            </a:pPr>
            <a:r>
              <a:rPr lang="en-US" altLang="en-US" b="1">
                <a:latin typeface="Arial Narrow" panose="020B0606020202030204" pitchFamily="34" charset="0"/>
              </a:rPr>
              <a:t>Would I do this in front of my family?</a:t>
            </a:r>
          </a:p>
        </p:txBody>
      </p:sp>
      <p:sp>
        <p:nvSpPr>
          <p:cNvPr id="35843" name="1 Başlık">
            <a:extLst>
              <a:ext uri="{FF2B5EF4-FFF2-40B4-BE49-F238E27FC236}">
                <a16:creationId xmlns:a16="http://schemas.microsoft.com/office/drawing/2014/main" id="{1F84DE64-49EB-F062-BEDD-C3EACD1EB206}"/>
              </a:ext>
            </a:extLst>
          </p:cNvPr>
          <p:cNvSpPr>
            <a:spLocks noGrp="1"/>
          </p:cNvSpPr>
          <p:nvPr>
            <p:ph type="title"/>
          </p:nvPr>
        </p:nvSpPr>
        <p:spPr>
          <a:xfrm>
            <a:off x="2590800" y="381000"/>
            <a:ext cx="7620000" cy="762000"/>
          </a:xfrm>
        </p:spPr>
        <p:txBody>
          <a:bodyPr/>
          <a:lstStyle/>
          <a:p>
            <a:r>
              <a:rPr lang="en-US" altLang="en-US" sz="3200" b="1" dirty="0">
                <a:latin typeface="Arial Narrow" panose="020B0606020202030204" pitchFamily="34" charset="0"/>
              </a:rPr>
              <a:t>                      QUESTIONS TO ASK </a:t>
            </a:r>
            <a:r>
              <a:rPr lang="en-US" altLang="en-US" sz="1800" b="1" dirty="0">
                <a:latin typeface="Arial Narrow" panose="020B0606020202030204" pitchFamily="34" charset="0"/>
              </a:rPr>
              <a:t>[</a:t>
            </a:r>
            <a:r>
              <a:rPr lang="en-US" altLang="en-US" sz="1800" b="1" dirty="0" err="1">
                <a:latin typeface="Arial Narrow" panose="020B0606020202030204" pitchFamily="34" charset="0"/>
              </a:rPr>
              <a:t>contd</a:t>
            </a:r>
            <a:r>
              <a:rPr lang="en-US" altLang="en-US" sz="1800" b="1" dirty="0">
                <a:latin typeface="Arial Narrow" panose="020B0606020202030204" pitchFamily="34" charset="0"/>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a:extLst>
              <a:ext uri="{FF2B5EF4-FFF2-40B4-BE49-F238E27FC236}">
                <a16:creationId xmlns:a16="http://schemas.microsoft.com/office/drawing/2014/main" id="{D9F53D73-A09D-8DA1-0A25-955076DAD26B}"/>
              </a:ext>
            </a:extLst>
          </p:cNvPr>
          <p:cNvSpPr>
            <a:spLocks noGrp="1"/>
          </p:cNvSpPr>
          <p:nvPr>
            <p:ph type="title"/>
          </p:nvPr>
        </p:nvSpPr>
        <p:spPr>
          <a:solidFill>
            <a:schemeClr val="tx1"/>
          </a:solidFill>
        </p:spPr>
        <p:txBody>
          <a:bodyPr/>
          <a:lstStyle/>
          <a:p>
            <a:pPr>
              <a:defRPr/>
            </a:pPr>
            <a:r>
              <a:rPr lang="en-US" sz="4000" b="1" i="1" dirty="0">
                <a:solidFill>
                  <a:srgbClr val="FF0000"/>
                </a:solidFill>
                <a:effectLst>
                  <a:outerShdw blurRad="38100" dist="38100" dir="2700000" algn="tl">
                    <a:srgbClr val="000000">
                      <a:alpha val="43137"/>
                    </a:srgbClr>
                  </a:outerShdw>
                </a:effectLst>
                <a:latin typeface="Arial Narrow" pitchFamily="34" charset="0"/>
              </a:rPr>
              <a:t>DISCUSSING</a:t>
            </a:r>
            <a:r>
              <a:rPr lang="en-US" sz="4000" b="1" dirty="0">
                <a:solidFill>
                  <a:schemeClr val="bg1"/>
                </a:solidFill>
                <a:latin typeface="Arial Narrow" pitchFamily="34" charset="0"/>
              </a:rPr>
              <a:t>  ETHICAL  DILEMMAS</a:t>
            </a:r>
            <a:endParaRPr lang="en-US" sz="4000" dirty="0">
              <a:solidFill>
                <a:schemeClr val="bg1"/>
              </a:solidFill>
              <a:latin typeface="Arial Narrow" pitchFamily="34" charset="0"/>
            </a:endParaRPr>
          </a:p>
        </p:txBody>
      </p:sp>
      <p:sp>
        <p:nvSpPr>
          <p:cNvPr id="36867" name="2 İçerik Yer Tutucusu">
            <a:extLst>
              <a:ext uri="{FF2B5EF4-FFF2-40B4-BE49-F238E27FC236}">
                <a16:creationId xmlns:a16="http://schemas.microsoft.com/office/drawing/2014/main" id="{70E0A034-5C5E-A596-67FA-FF1EF66E321C}"/>
              </a:ext>
            </a:extLst>
          </p:cNvPr>
          <p:cNvSpPr>
            <a:spLocks noGrp="1"/>
          </p:cNvSpPr>
          <p:nvPr>
            <p:ph idx="1"/>
          </p:nvPr>
        </p:nvSpPr>
        <p:spPr>
          <a:xfrm>
            <a:off x="2590800" y="1752600"/>
            <a:ext cx="7620000" cy="4572000"/>
          </a:xfrm>
        </p:spPr>
        <p:txBody>
          <a:bodyPr/>
          <a:lstStyle/>
          <a:p>
            <a:r>
              <a:rPr lang="en-US" altLang="en-US" b="1">
                <a:latin typeface="Arial Narrow" panose="020B0606020202030204" pitchFamily="34" charset="0"/>
              </a:rPr>
              <a:t>What values come into play for you 	personally in resolving this situation?</a:t>
            </a:r>
          </a:p>
          <a:p>
            <a:endParaRPr lang="en-US" altLang="en-US" b="1">
              <a:latin typeface="Arial Narrow" panose="020B0606020202030204" pitchFamily="34" charset="0"/>
            </a:endParaRPr>
          </a:p>
          <a:p>
            <a:r>
              <a:rPr lang="en-US" altLang="en-US" b="1">
                <a:latin typeface="Arial Narrow" panose="020B0606020202030204" pitchFamily="34" charset="0"/>
              </a:rPr>
              <a:t>What consequences might your decision 	have on the others involved?</a:t>
            </a:r>
          </a:p>
          <a:p>
            <a:endParaRPr lang="en-US" altLang="en-US" b="1">
              <a:latin typeface="Arial Narrow" panose="020B0606020202030204" pitchFamily="34" charset="0"/>
            </a:endParaRPr>
          </a:p>
          <a:p>
            <a:r>
              <a:rPr lang="en-US" altLang="en-US" b="1">
                <a:latin typeface="Arial Narrow" panose="020B0606020202030204" pitchFamily="34" charset="0"/>
              </a:rPr>
              <a:t>Could you personally live with this 	decision?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a:extLst>
              <a:ext uri="{FF2B5EF4-FFF2-40B4-BE49-F238E27FC236}">
                <a16:creationId xmlns:a16="http://schemas.microsoft.com/office/drawing/2014/main" id="{3D9ADED0-12C5-11D1-6952-CD133CD73FF4}"/>
              </a:ext>
            </a:extLst>
          </p:cNvPr>
          <p:cNvSpPr>
            <a:spLocks noGrp="1"/>
          </p:cNvSpPr>
          <p:nvPr>
            <p:ph type="title"/>
          </p:nvPr>
        </p:nvSpPr>
        <p:spPr>
          <a:xfrm>
            <a:off x="4237148" y="365125"/>
            <a:ext cx="7116651" cy="1325563"/>
          </a:xfrm>
          <a:solidFill>
            <a:schemeClr val="tx1"/>
          </a:solidFill>
        </p:spPr>
        <p:txBody>
          <a:bodyPr/>
          <a:lstStyle/>
          <a:p>
            <a:pPr>
              <a:defRPr/>
            </a:pPr>
            <a:r>
              <a:rPr lang="en-US" sz="3200" b="1" dirty="0">
                <a:solidFill>
                  <a:schemeClr val="bg1"/>
                </a:solidFill>
                <a:latin typeface="Arial Narrow" pitchFamily="34" charset="0"/>
              </a:rPr>
              <a:t>Certain other issues :</a:t>
            </a:r>
            <a:br>
              <a:rPr lang="en-US" sz="4000" b="1" dirty="0">
                <a:solidFill>
                  <a:schemeClr val="bg1"/>
                </a:solidFill>
                <a:latin typeface="Arial Narrow" pitchFamily="34" charset="0"/>
              </a:rPr>
            </a:br>
            <a:r>
              <a:rPr lang="en-US" sz="4000" b="1" i="1" dirty="0">
                <a:solidFill>
                  <a:srgbClr val="FF0000"/>
                </a:solidFill>
                <a:effectLst>
                  <a:outerShdw blurRad="38100" dist="38100" dir="2700000" algn="tl">
                    <a:srgbClr val="000000">
                      <a:alpha val="43137"/>
                    </a:srgbClr>
                  </a:outerShdw>
                </a:effectLst>
                <a:latin typeface="Arial Narrow" pitchFamily="34" charset="0"/>
              </a:rPr>
              <a:t>ETHICAL  DILEMMAS</a:t>
            </a:r>
            <a:endParaRPr lang="en-US" sz="4000" i="1" dirty="0">
              <a:solidFill>
                <a:srgbClr val="FF0000"/>
              </a:solidFill>
              <a:effectLst>
                <a:outerShdw blurRad="38100" dist="38100" dir="2700000" algn="tl">
                  <a:srgbClr val="000000">
                    <a:alpha val="43137"/>
                  </a:srgbClr>
                </a:outerShdw>
              </a:effectLst>
              <a:latin typeface="Arial Narrow" pitchFamily="34" charset="0"/>
            </a:endParaRPr>
          </a:p>
        </p:txBody>
      </p:sp>
      <p:sp>
        <p:nvSpPr>
          <p:cNvPr id="40963" name="2 İçerik Yer Tutucusu">
            <a:extLst>
              <a:ext uri="{FF2B5EF4-FFF2-40B4-BE49-F238E27FC236}">
                <a16:creationId xmlns:a16="http://schemas.microsoft.com/office/drawing/2014/main" id="{2CE893E2-23CA-C9C0-4EF1-53464DAAFC8B}"/>
              </a:ext>
            </a:extLst>
          </p:cNvPr>
          <p:cNvSpPr>
            <a:spLocks noGrp="1"/>
          </p:cNvSpPr>
          <p:nvPr>
            <p:ph idx="1"/>
          </p:nvPr>
        </p:nvSpPr>
        <p:spPr>
          <a:xfrm>
            <a:off x="1081825" y="1752599"/>
            <a:ext cx="9128975" cy="5433811"/>
          </a:xfrm>
        </p:spPr>
        <p:txBody>
          <a:bodyPr/>
          <a:lstStyle/>
          <a:p>
            <a:pPr>
              <a:defRPr/>
            </a:pPr>
            <a:r>
              <a:rPr lang="en-US" b="1" dirty="0">
                <a:latin typeface="Arial Narrow" pitchFamily="34" charset="0"/>
              </a:rPr>
              <a:t>Money earning attitude – </a:t>
            </a:r>
          </a:p>
          <a:p>
            <a:pPr>
              <a:buFontTx/>
              <a:buNone/>
              <a:defRPr/>
            </a:pPr>
            <a:r>
              <a:rPr lang="en-US" b="1" dirty="0">
                <a:latin typeface="Arial Narrow" pitchFamily="34" charset="0"/>
              </a:rPr>
              <a:t>		taking up private coaching, </a:t>
            </a:r>
          </a:p>
          <a:p>
            <a:pPr>
              <a:buFontTx/>
              <a:buNone/>
              <a:defRPr/>
            </a:pPr>
            <a:r>
              <a:rPr lang="en-US" b="1" dirty="0">
                <a:latin typeface="Arial Narrow" pitchFamily="34" charset="0"/>
              </a:rPr>
              <a:t>		working in Tutorial Colleges, etc.</a:t>
            </a:r>
          </a:p>
          <a:p>
            <a:pPr>
              <a:buFontTx/>
              <a:buNone/>
              <a:defRPr/>
            </a:pPr>
            <a:endParaRPr lang="en-US" sz="1600" b="1" dirty="0">
              <a:latin typeface="Arial Narrow" pitchFamily="34" charset="0"/>
            </a:endParaRPr>
          </a:p>
          <a:p>
            <a:pPr>
              <a:defRPr/>
            </a:pPr>
            <a:r>
              <a:rPr lang="en-US" b="1" dirty="0">
                <a:latin typeface="Arial Narrow" pitchFamily="34" charset="0"/>
              </a:rPr>
              <a:t>Personal Life – habits, hobbies, leisure-time 	activities – life beyond college working 	hours</a:t>
            </a:r>
          </a:p>
          <a:p>
            <a:pPr algn="ctr">
              <a:buFontTx/>
              <a:buNone/>
              <a:defRPr/>
            </a:pPr>
            <a:r>
              <a:rPr lang="en-US" sz="3600" b="1" i="1" u="sng" dirty="0">
                <a:solidFill>
                  <a:schemeClr val="accent2">
                    <a:lumMod val="75000"/>
                  </a:schemeClr>
                </a:solidFill>
                <a:effectLst>
                  <a:outerShdw blurRad="38100" dist="38100" dir="2700000" algn="tl">
                    <a:srgbClr val="000000">
                      <a:alpha val="43137"/>
                    </a:srgbClr>
                  </a:outerShdw>
                </a:effectLst>
                <a:latin typeface="Arial Narrow" pitchFamily="34" charset="0"/>
              </a:rPr>
              <a:t>The need to be a Role Model</a:t>
            </a:r>
            <a:endParaRPr lang="en-US" sz="4000" b="1" i="1" u="sng" dirty="0">
              <a:solidFill>
                <a:schemeClr val="accent2">
                  <a:lumMod val="75000"/>
                </a:schemeClr>
              </a:solidFill>
              <a:effectLst>
                <a:outerShdw blurRad="38100" dist="38100" dir="2700000" algn="tl">
                  <a:srgbClr val="000000">
                    <a:alpha val="43137"/>
                  </a:srgbClr>
                </a:outerShdw>
              </a:effectLst>
              <a:latin typeface="Arial Narrow" pitchFamily="34" charset="0"/>
            </a:endParaRPr>
          </a:p>
          <a:p>
            <a:pPr>
              <a:defRPr/>
            </a:pPr>
            <a:endParaRPr lang="en-US"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4096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lidesharecdn.com/businesspresentation7thseptember2011-130131200700-phpapp01/95/mission-statement-vision-statement-and-aim-5-638.jpg?cb=13596628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18" y="0"/>
            <a:ext cx="12020281" cy="686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113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C427EE73-02F1-2D87-FB63-06060E232BEF}"/>
              </a:ext>
            </a:extLst>
          </p:cNvPr>
          <p:cNvSpPr>
            <a:spLocks noChangeArrowheads="1"/>
          </p:cNvSpPr>
          <p:nvPr/>
        </p:nvSpPr>
        <p:spPr bwMode="auto">
          <a:xfrm>
            <a:off x="1068946" y="1648496"/>
            <a:ext cx="10676586" cy="3539430"/>
          </a:xfrm>
          <a:prstGeom prst="rect">
            <a:avLst/>
          </a:prstGeom>
          <a:noFill/>
          <a:ln w="9525">
            <a:noFill/>
            <a:miter lim="800000"/>
            <a:headEnd/>
            <a:tailEnd/>
          </a:ln>
        </p:spPr>
        <p:txBody>
          <a:bodyPr wrap="square">
            <a:spAutoFit/>
          </a:bodyPr>
          <a:lstStyle/>
          <a:p>
            <a:pPr>
              <a:defRPr/>
            </a:pPr>
            <a:r>
              <a:rPr lang="en-US" sz="3200" b="1" i="1" u="sng" dirty="0">
                <a:solidFill>
                  <a:srgbClr val="FF0000"/>
                </a:solidFill>
                <a:effectLst>
                  <a:outerShdw blurRad="38100" dist="38100" dir="2700000" algn="tl">
                    <a:srgbClr val="000000">
                      <a:alpha val="43137"/>
                    </a:srgbClr>
                  </a:outerShdw>
                </a:effectLst>
              </a:rPr>
              <a:t>Why do people act in unethical ways?</a:t>
            </a:r>
          </a:p>
          <a:p>
            <a:pPr>
              <a:defRPr/>
            </a:pPr>
            <a:r>
              <a:rPr lang="en-US" sz="2800" dirty="0"/>
              <a:t>○ </a:t>
            </a:r>
            <a:r>
              <a:rPr lang="en-US" sz="2800" b="1" u="sng" dirty="0"/>
              <a:t>Self-deception</a:t>
            </a:r>
            <a:r>
              <a:rPr lang="en-US" sz="2800" dirty="0"/>
              <a:t> – people have different personalities when working, and when not working. </a:t>
            </a:r>
            <a:r>
              <a:rPr lang="en-US" sz="2400" dirty="0"/>
              <a:t>Often the quote, “everyone else was doing it” is commonly thought of under this category.</a:t>
            </a:r>
            <a:endParaRPr lang="en-US" sz="2800" dirty="0"/>
          </a:p>
          <a:p>
            <a:pPr>
              <a:defRPr/>
            </a:pPr>
            <a:r>
              <a:rPr lang="en-US" sz="2800" dirty="0"/>
              <a:t>○ </a:t>
            </a:r>
            <a:r>
              <a:rPr lang="en-US" sz="2800" b="1" u="sng" dirty="0"/>
              <a:t>Self-indulgence</a:t>
            </a:r>
            <a:r>
              <a:rPr lang="en-US" sz="2800" dirty="0"/>
              <a:t> – “it was done on behalf of someone else”</a:t>
            </a:r>
          </a:p>
          <a:p>
            <a:pPr>
              <a:defRPr/>
            </a:pPr>
            <a:r>
              <a:rPr lang="en-US" sz="2800" dirty="0"/>
              <a:t>○ </a:t>
            </a:r>
            <a:r>
              <a:rPr lang="en-US" sz="2800" b="1" u="sng" dirty="0"/>
              <a:t>Self-protection</a:t>
            </a:r>
            <a:r>
              <a:rPr lang="en-US" sz="2800" dirty="0"/>
              <a:t> – lying to try and fix a problem, or stop a problem from occurring, may result working in an unethical way.</a:t>
            </a:r>
          </a:p>
          <a:p>
            <a:pPr>
              <a:defRPr/>
            </a:pPr>
            <a:r>
              <a:rPr lang="en-US" sz="2800" dirty="0"/>
              <a:t>○ </a:t>
            </a:r>
            <a:r>
              <a:rPr lang="en-US" sz="2800" b="1" u="sng" dirty="0"/>
              <a:t>Self-righteous </a:t>
            </a:r>
            <a:r>
              <a:rPr lang="en-US" sz="2800" dirty="0"/>
              <a:t>– one view is right, and no other view matters.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5 Başlık">
            <a:extLst>
              <a:ext uri="{FF2B5EF4-FFF2-40B4-BE49-F238E27FC236}">
                <a16:creationId xmlns:a16="http://schemas.microsoft.com/office/drawing/2014/main" id="{A35820EB-825F-6246-5B4A-4EBF12C8C554}"/>
              </a:ext>
            </a:extLst>
          </p:cNvPr>
          <p:cNvSpPr>
            <a:spLocks noGrp="1"/>
          </p:cNvSpPr>
          <p:nvPr>
            <p:ph type="ctrTitle"/>
          </p:nvPr>
        </p:nvSpPr>
        <p:spPr>
          <a:xfrm>
            <a:off x="2286000" y="2062164"/>
            <a:ext cx="7772400" cy="2814637"/>
          </a:xfrm>
        </p:spPr>
        <p:txBody>
          <a:bodyPr/>
          <a:lstStyle/>
          <a:p>
            <a:r>
              <a:rPr lang="en-US" altLang="en-US" sz="3200" b="1">
                <a:latin typeface="Arial Narrow" panose="020B0606020202030204" pitchFamily="34" charset="0"/>
              </a:rPr>
              <a:t>For in the same way you judge others, </a:t>
            </a:r>
            <a:br>
              <a:rPr lang="en-US" altLang="en-US" sz="3200" b="1">
                <a:latin typeface="Arial Narrow" panose="020B0606020202030204" pitchFamily="34" charset="0"/>
              </a:rPr>
            </a:br>
            <a:r>
              <a:rPr lang="en-US" altLang="en-US" sz="3200" b="1">
                <a:latin typeface="Arial Narrow" panose="020B0606020202030204" pitchFamily="34" charset="0"/>
              </a:rPr>
              <a:t>you will be judged, </a:t>
            </a:r>
            <a:br>
              <a:rPr lang="en-US" altLang="en-US" sz="3200" b="1">
                <a:latin typeface="Arial Narrow" panose="020B0606020202030204" pitchFamily="34" charset="0"/>
              </a:rPr>
            </a:br>
            <a:r>
              <a:rPr lang="en-US" altLang="en-US" sz="3200" b="1">
                <a:latin typeface="Arial Narrow" panose="020B0606020202030204" pitchFamily="34" charset="0"/>
              </a:rPr>
              <a:t>and with the measure you use, </a:t>
            </a:r>
            <a:br>
              <a:rPr lang="en-US" altLang="en-US" sz="3200" b="1">
                <a:latin typeface="Arial Narrow" panose="020B0606020202030204" pitchFamily="34" charset="0"/>
              </a:rPr>
            </a:br>
            <a:r>
              <a:rPr lang="en-US" altLang="en-US" sz="3200" b="1">
                <a:latin typeface="Arial Narrow" panose="020B0606020202030204" pitchFamily="34" charset="0"/>
              </a:rPr>
              <a:t>it will be measured to you.</a:t>
            </a:r>
            <a:br>
              <a:rPr lang="en-US" altLang="en-US" sz="2400" b="1">
                <a:latin typeface="Arial Narrow" panose="020B0606020202030204" pitchFamily="34" charset="0"/>
              </a:rPr>
            </a:br>
            <a:endParaRPr lang="en-US" altLang="en-US" sz="2400" b="1">
              <a:latin typeface="Arial Narrow" panose="020B0606020202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Slide Number Placeholder 3">
            <a:extLst>
              <a:ext uri="{FF2B5EF4-FFF2-40B4-BE49-F238E27FC236}">
                <a16:creationId xmlns:a16="http://schemas.microsoft.com/office/drawing/2014/main" id="{BEC6985F-ECA8-527D-4C50-BC3D1431FE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fld id="{88F45788-7081-4F58-9AD9-1A1D74326DB6}" type="slidenum">
              <a:rPr lang="en-US" altLang="en-US"/>
              <a:pPr eaLnBrk="1" hangingPunct="1"/>
              <a:t>52</a:t>
            </a:fld>
            <a:endParaRPr lang="en-US" altLang="en-US"/>
          </a:p>
        </p:txBody>
      </p:sp>
      <p:sp>
        <p:nvSpPr>
          <p:cNvPr id="41988" name="Rectangle 2" descr="Walnut">
            <a:extLst>
              <a:ext uri="{FF2B5EF4-FFF2-40B4-BE49-F238E27FC236}">
                <a16:creationId xmlns:a16="http://schemas.microsoft.com/office/drawing/2014/main" id="{EA4F2924-83BD-5E61-9DF2-30E8E7876F92}"/>
              </a:ext>
            </a:extLst>
          </p:cNvPr>
          <p:cNvSpPr>
            <a:spLocks noChangeArrowheads="1"/>
          </p:cNvSpPr>
          <p:nvPr/>
        </p:nvSpPr>
        <p:spPr bwMode="auto">
          <a:xfrm>
            <a:off x="206818" y="-74054"/>
            <a:ext cx="11985182" cy="6858000"/>
          </a:xfrm>
          <a:prstGeom prst="rect">
            <a:avLst/>
          </a:prstGeom>
          <a:blipFill dpi="0" rotWithShape="1">
            <a:blip r:embed="rId3"/>
            <a:srcRect/>
            <a:tile tx="0" ty="0" sx="100000" sy="100000" flip="none" algn="tl"/>
          </a:blipFill>
          <a:ln w="9525">
            <a:miter lim="800000"/>
            <a:headEnd/>
            <a:tailEnd/>
          </a:ln>
          <a:scene3d>
            <a:camera prst="legacyObliqueBottomLeft"/>
            <a:lightRig rig="legacyFlat3" dir="t"/>
          </a:scene3d>
          <a:sp3d extrusionH="430200" prstMaterial="legacyMatte">
            <a:bevelT w="13500" h="13500" prst="angle"/>
            <a:bevelB w="13500" h="13500" prst="angle"/>
            <a:extrusionClr>
              <a:srgbClr val="663300"/>
            </a:extrusionClr>
            <a:contourClr>
              <a:srgbClr val="FFFFFF"/>
            </a:contourClr>
          </a:sp3d>
        </p:spPr>
        <p:txBody>
          <a:bodyPr wrap="none" anchor="ctr">
            <a:flatTx/>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endParaRPr lang="en-US" altLang="en-US"/>
          </a:p>
        </p:txBody>
      </p:sp>
      <p:sp>
        <p:nvSpPr>
          <p:cNvPr id="139267" name="Text Box 3">
            <a:extLst>
              <a:ext uri="{FF2B5EF4-FFF2-40B4-BE49-F238E27FC236}">
                <a16:creationId xmlns:a16="http://schemas.microsoft.com/office/drawing/2014/main" id="{1C386B81-582F-07AA-D110-62165F3101A5}"/>
              </a:ext>
            </a:extLst>
          </p:cNvPr>
          <p:cNvSpPr txBox="1">
            <a:spLocks noChangeArrowheads="1"/>
          </p:cNvSpPr>
          <p:nvPr/>
        </p:nvSpPr>
        <p:spPr bwMode="auto">
          <a:xfrm>
            <a:off x="5486400" y="617538"/>
            <a:ext cx="3962400" cy="1569660"/>
          </a:xfrm>
          <a:prstGeom prst="rect">
            <a:avLst/>
          </a:prstGeom>
          <a:noFill/>
          <a:ln w="9525">
            <a:noFill/>
            <a:miter lim="800000"/>
            <a:headEnd/>
            <a:tailEnd/>
          </a:ln>
          <a:effectLst/>
        </p:spPr>
        <p:txBody>
          <a:bodyPr>
            <a:spAutoFit/>
          </a:bodyPr>
          <a:lstStyle/>
          <a:p>
            <a:pPr marL="342900" indent="-342900">
              <a:defRPr/>
            </a:pPr>
            <a:r>
              <a:rPr lang="en-US" sz="3200" b="1" i="1" u="sng" dirty="0">
                <a:solidFill>
                  <a:srgbClr val="FFFFFF"/>
                </a:solidFill>
                <a:effectLst>
                  <a:outerShdw blurRad="38100" dist="38100" dir="2700000" algn="tl">
                    <a:srgbClr val="000000"/>
                  </a:outerShdw>
                </a:effectLst>
                <a:latin typeface="Verdana" pitchFamily="34" charset="0"/>
                <a:ea typeface="新細明體" pitchFamily="18" charset="-120"/>
              </a:rPr>
              <a:t>PURUSHARTHAS</a:t>
            </a:r>
          </a:p>
          <a:p>
            <a:pPr marL="342900" indent="-342900">
              <a:defRPr/>
            </a:pPr>
            <a:r>
              <a:rPr lang="en-US" sz="3200" b="1" i="1" dirty="0">
                <a:solidFill>
                  <a:srgbClr val="FF9900"/>
                </a:solidFill>
                <a:effectLst>
                  <a:outerShdw blurRad="38100" dist="38100" dir="2700000" algn="tl">
                    <a:srgbClr val="000000"/>
                  </a:outerShdw>
                </a:effectLst>
                <a:latin typeface="Verdana" pitchFamily="34" charset="0"/>
                <a:ea typeface="新細明體" pitchFamily="18" charset="-120"/>
              </a:rPr>
              <a:t>			</a:t>
            </a:r>
            <a:r>
              <a:rPr lang="en-US" sz="3200" b="1" i="1" dirty="0">
                <a:solidFill>
                  <a:srgbClr val="FFCC66"/>
                </a:solidFill>
                <a:effectLst>
                  <a:outerShdw blurRad="38100" dist="38100" dir="2700000" algn="tl">
                    <a:srgbClr val="000000"/>
                  </a:outerShdw>
                </a:effectLst>
                <a:latin typeface="Verdana" pitchFamily="34" charset="0"/>
                <a:ea typeface="新細明體" pitchFamily="18" charset="-120"/>
              </a:rPr>
              <a:t>&amp;</a:t>
            </a:r>
          </a:p>
          <a:p>
            <a:pPr marL="342900" indent="-342900">
              <a:defRPr/>
            </a:pPr>
            <a:r>
              <a:rPr lang="en-US" sz="3200" b="1" i="1" dirty="0">
                <a:solidFill>
                  <a:srgbClr val="FF9900"/>
                </a:solidFill>
                <a:effectLst>
                  <a:outerShdw blurRad="38100" dist="38100" dir="2700000" algn="tl">
                    <a:srgbClr val="000000"/>
                  </a:outerShdw>
                </a:effectLst>
                <a:latin typeface="Verdana" pitchFamily="34" charset="0"/>
                <a:ea typeface="新細明體" pitchFamily="18" charset="-120"/>
              </a:rPr>
              <a:t> </a:t>
            </a:r>
            <a:r>
              <a:rPr lang="en-US" sz="3200" b="1" i="1" u="sng" dirty="0">
                <a:solidFill>
                  <a:srgbClr val="FF9900"/>
                </a:solidFill>
                <a:effectLst>
                  <a:outerShdw blurRad="38100" dist="38100" dir="2700000" algn="tl">
                    <a:srgbClr val="000000"/>
                  </a:outerShdw>
                </a:effectLst>
                <a:latin typeface="Verdana" pitchFamily="34" charset="0"/>
                <a:ea typeface="新細明體" pitchFamily="18" charset="-120"/>
              </a:rPr>
              <a:t>ASHRAMAS</a:t>
            </a:r>
          </a:p>
        </p:txBody>
      </p:sp>
      <p:sp>
        <p:nvSpPr>
          <p:cNvPr id="139268" name="Text Box 4">
            <a:extLst>
              <a:ext uri="{FF2B5EF4-FFF2-40B4-BE49-F238E27FC236}">
                <a16:creationId xmlns:a16="http://schemas.microsoft.com/office/drawing/2014/main" id="{602ABB8D-EA8C-59EC-2E52-4AAD1235AFCB}"/>
              </a:ext>
            </a:extLst>
          </p:cNvPr>
          <p:cNvSpPr txBox="1">
            <a:spLocks noChangeArrowheads="1"/>
          </p:cNvSpPr>
          <p:nvPr/>
        </p:nvSpPr>
        <p:spPr bwMode="auto">
          <a:xfrm>
            <a:off x="2439988" y="2366964"/>
            <a:ext cx="2464136" cy="3662541"/>
          </a:xfrm>
          <a:prstGeom prst="rect">
            <a:avLst/>
          </a:prstGeom>
          <a:noFill/>
          <a:ln w="9525">
            <a:noFill/>
            <a:miter lim="800000"/>
            <a:headEnd/>
            <a:tailEnd/>
          </a:ln>
          <a:effectLst/>
        </p:spPr>
        <p:txBody>
          <a:bodyPr wrap="none">
            <a:spAutoFit/>
          </a:bodyPr>
          <a:lstStyle/>
          <a:p>
            <a:pPr>
              <a:defRPr/>
            </a:pPr>
            <a:r>
              <a:rPr lang="en-US" sz="4000" b="1" u="sng" dirty="0">
                <a:solidFill>
                  <a:srgbClr val="FFFF00"/>
                </a:solidFill>
                <a:effectLst>
                  <a:outerShdw blurRad="38100" dist="38100" dir="2700000" algn="tl">
                    <a:srgbClr val="000000"/>
                  </a:outerShdw>
                </a:effectLst>
                <a:latin typeface="Arial" charset="0"/>
                <a:ea typeface="新細明體" pitchFamily="18" charset="-120"/>
              </a:rPr>
              <a:t>DHARMA</a:t>
            </a:r>
          </a:p>
          <a:p>
            <a:pPr>
              <a:defRPr/>
            </a:pPr>
            <a:endParaRPr lang="en-US" sz="3200" b="1" dirty="0">
              <a:solidFill>
                <a:srgbClr val="FFFF00"/>
              </a:solidFill>
              <a:effectLst>
                <a:outerShdw blurRad="38100" dist="38100" dir="2700000" algn="tl">
                  <a:srgbClr val="000000"/>
                </a:outerShdw>
              </a:effectLst>
              <a:latin typeface="Arial" charset="0"/>
              <a:ea typeface="新細明體" pitchFamily="18" charset="-120"/>
            </a:endParaRPr>
          </a:p>
          <a:p>
            <a:pPr>
              <a:defRPr/>
            </a:pPr>
            <a:r>
              <a:rPr lang="en-US" sz="3200" b="1" dirty="0">
                <a:solidFill>
                  <a:srgbClr val="FFFF00"/>
                </a:solidFill>
                <a:effectLst>
                  <a:outerShdw blurRad="38100" dist="38100" dir="2700000" algn="tl">
                    <a:srgbClr val="000000"/>
                  </a:outerShdw>
                </a:effectLst>
                <a:latin typeface="Arial" charset="0"/>
                <a:ea typeface="新細明體" pitchFamily="18" charset="-120"/>
              </a:rPr>
              <a:t>ARTHA</a:t>
            </a:r>
          </a:p>
          <a:p>
            <a:pPr>
              <a:defRPr/>
            </a:pPr>
            <a:endParaRPr lang="en-US" sz="3200" b="1" dirty="0">
              <a:solidFill>
                <a:srgbClr val="FFFF00"/>
              </a:solidFill>
              <a:effectLst>
                <a:outerShdw blurRad="38100" dist="38100" dir="2700000" algn="tl">
                  <a:srgbClr val="000000"/>
                </a:outerShdw>
              </a:effectLst>
              <a:latin typeface="Arial" charset="0"/>
              <a:ea typeface="新細明體" pitchFamily="18" charset="-120"/>
            </a:endParaRPr>
          </a:p>
          <a:p>
            <a:pPr>
              <a:defRPr/>
            </a:pPr>
            <a:r>
              <a:rPr lang="en-US" sz="3200" b="1" dirty="0">
                <a:solidFill>
                  <a:srgbClr val="FFFF00"/>
                </a:solidFill>
                <a:effectLst>
                  <a:outerShdw blurRad="38100" dist="38100" dir="2700000" algn="tl">
                    <a:srgbClr val="000000"/>
                  </a:outerShdw>
                </a:effectLst>
                <a:latin typeface="Arial" charset="0"/>
                <a:ea typeface="新細明體" pitchFamily="18" charset="-120"/>
              </a:rPr>
              <a:t>KAMA</a:t>
            </a:r>
          </a:p>
          <a:p>
            <a:pPr>
              <a:defRPr/>
            </a:pPr>
            <a:endParaRPr lang="en-US" sz="3200" b="1" dirty="0">
              <a:solidFill>
                <a:srgbClr val="FFFF00"/>
              </a:solidFill>
              <a:effectLst>
                <a:outerShdw blurRad="38100" dist="38100" dir="2700000" algn="tl">
                  <a:srgbClr val="000000"/>
                </a:outerShdw>
              </a:effectLst>
              <a:latin typeface="Arial" charset="0"/>
              <a:ea typeface="新細明體" pitchFamily="18" charset="-120"/>
            </a:endParaRPr>
          </a:p>
          <a:p>
            <a:pPr>
              <a:defRPr/>
            </a:pPr>
            <a:r>
              <a:rPr lang="en-US" sz="3200" b="1" dirty="0">
                <a:solidFill>
                  <a:srgbClr val="FFFF00"/>
                </a:solidFill>
                <a:effectLst>
                  <a:outerShdw blurRad="38100" dist="38100" dir="2700000" algn="tl">
                    <a:srgbClr val="000000"/>
                  </a:outerShdw>
                </a:effectLst>
                <a:latin typeface="Arial" charset="0"/>
                <a:ea typeface="新細明體" pitchFamily="18" charset="-120"/>
              </a:rPr>
              <a:t>MOKSHA</a:t>
            </a:r>
          </a:p>
        </p:txBody>
      </p:sp>
      <p:sp>
        <p:nvSpPr>
          <p:cNvPr id="139269" name="Text Box 5">
            <a:extLst>
              <a:ext uri="{FF2B5EF4-FFF2-40B4-BE49-F238E27FC236}">
                <a16:creationId xmlns:a16="http://schemas.microsoft.com/office/drawing/2014/main" id="{52ACE0E6-64A1-228C-DB56-7B94CDB3E7E2}"/>
              </a:ext>
            </a:extLst>
          </p:cNvPr>
          <p:cNvSpPr txBox="1">
            <a:spLocks noChangeArrowheads="1"/>
          </p:cNvSpPr>
          <p:nvPr/>
        </p:nvSpPr>
        <p:spPr bwMode="auto">
          <a:xfrm>
            <a:off x="5562601" y="2508250"/>
            <a:ext cx="3788217" cy="3724096"/>
          </a:xfrm>
          <a:prstGeom prst="rect">
            <a:avLst/>
          </a:prstGeom>
          <a:noFill/>
          <a:ln w="9525">
            <a:noFill/>
            <a:miter lim="800000"/>
            <a:headEnd/>
            <a:tailEnd/>
          </a:ln>
          <a:effectLst/>
        </p:spPr>
        <p:txBody>
          <a:bodyPr wrap="none">
            <a:spAutoFit/>
          </a:bodyPr>
          <a:lstStyle/>
          <a:p>
            <a:pPr>
              <a:defRPr/>
            </a:pPr>
            <a:r>
              <a:rPr lang="en-US" sz="3200" b="1">
                <a:solidFill>
                  <a:srgbClr val="66FFFF"/>
                </a:solidFill>
                <a:effectLst>
                  <a:outerShdw blurRad="38100" dist="38100" dir="2700000" algn="tl">
                    <a:srgbClr val="000000"/>
                  </a:outerShdw>
                </a:effectLst>
                <a:latin typeface="Arial" charset="0"/>
                <a:ea typeface="新細明體" pitchFamily="18" charset="-120"/>
              </a:rPr>
              <a:t>BRAHMACHARYA</a:t>
            </a:r>
          </a:p>
          <a:p>
            <a:pPr>
              <a:defRPr/>
            </a:pPr>
            <a:endParaRPr lang="en-US" sz="3200" b="1">
              <a:solidFill>
                <a:srgbClr val="66FFFF"/>
              </a:solidFill>
              <a:effectLst>
                <a:outerShdw blurRad="38100" dist="38100" dir="2700000" algn="tl">
                  <a:srgbClr val="000000"/>
                </a:outerShdw>
              </a:effectLst>
              <a:latin typeface="Arial" charset="0"/>
              <a:ea typeface="新細明體" pitchFamily="18" charset="-120"/>
            </a:endParaRPr>
          </a:p>
          <a:p>
            <a:pPr>
              <a:defRPr/>
            </a:pPr>
            <a:r>
              <a:rPr lang="en-US" sz="4400" b="1" u="sng">
                <a:solidFill>
                  <a:srgbClr val="66FFFF"/>
                </a:solidFill>
                <a:effectLst>
                  <a:outerShdw blurRad="38100" dist="38100" dir="2700000" algn="tl">
                    <a:srgbClr val="000000"/>
                  </a:outerShdw>
                </a:effectLst>
                <a:latin typeface="Arial" charset="0"/>
                <a:ea typeface="新細明體" pitchFamily="18" charset="-120"/>
              </a:rPr>
              <a:t>GRUHASTHA</a:t>
            </a:r>
          </a:p>
          <a:p>
            <a:pPr>
              <a:defRPr/>
            </a:pPr>
            <a:endParaRPr lang="en-US" sz="3200" b="1" u="sng">
              <a:solidFill>
                <a:srgbClr val="66FFFF"/>
              </a:solidFill>
              <a:effectLst>
                <a:outerShdw blurRad="38100" dist="38100" dir="2700000" algn="tl">
                  <a:srgbClr val="000000"/>
                </a:outerShdw>
              </a:effectLst>
              <a:latin typeface="Arial" charset="0"/>
              <a:ea typeface="新細明體" pitchFamily="18" charset="-120"/>
            </a:endParaRPr>
          </a:p>
          <a:p>
            <a:pPr>
              <a:defRPr/>
            </a:pPr>
            <a:r>
              <a:rPr lang="en-US" sz="3200" b="1">
                <a:solidFill>
                  <a:srgbClr val="66FFFF"/>
                </a:solidFill>
                <a:effectLst>
                  <a:outerShdw blurRad="38100" dist="38100" dir="2700000" algn="tl">
                    <a:srgbClr val="000000"/>
                  </a:outerShdw>
                </a:effectLst>
                <a:latin typeface="Arial" charset="0"/>
                <a:ea typeface="新細明體" pitchFamily="18" charset="-120"/>
              </a:rPr>
              <a:t>VANAPRASTHA</a:t>
            </a:r>
          </a:p>
          <a:p>
            <a:pPr>
              <a:defRPr/>
            </a:pPr>
            <a:endParaRPr lang="en-US" sz="3200" b="1">
              <a:solidFill>
                <a:srgbClr val="66FFFF"/>
              </a:solidFill>
              <a:effectLst>
                <a:outerShdw blurRad="38100" dist="38100" dir="2700000" algn="tl">
                  <a:srgbClr val="000000"/>
                </a:outerShdw>
              </a:effectLst>
              <a:latin typeface="Arial" charset="0"/>
              <a:ea typeface="新細明體" pitchFamily="18" charset="-120"/>
            </a:endParaRPr>
          </a:p>
          <a:p>
            <a:pPr>
              <a:defRPr/>
            </a:pPr>
            <a:r>
              <a:rPr lang="en-US" sz="3200" b="1">
                <a:solidFill>
                  <a:srgbClr val="66FFFF"/>
                </a:solidFill>
                <a:effectLst>
                  <a:outerShdw blurRad="38100" dist="38100" dir="2700000" algn="tl">
                    <a:srgbClr val="000000"/>
                  </a:outerShdw>
                </a:effectLst>
                <a:latin typeface="Arial" charset="0"/>
                <a:ea typeface="新細明體" pitchFamily="18" charset="-120"/>
              </a:rPr>
              <a:t>SANYASA</a:t>
            </a:r>
          </a:p>
        </p:txBody>
      </p:sp>
      <p:sp>
        <p:nvSpPr>
          <p:cNvPr id="139270" name="WordArt 6">
            <a:extLst>
              <a:ext uri="{FF2B5EF4-FFF2-40B4-BE49-F238E27FC236}">
                <a16:creationId xmlns:a16="http://schemas.microsoft.com/office/drawing/2014/main" id="{7A83AC5C-6D35-52BC-20BB-C164F2EF4D5C}"/>
              </a:ext>
            </a:extLst>
          </p:cNvPr>
          <p:cNvSpPr>
            <a:spLocks noChangeArrowheads="1" noChangeShapeType="1" noTextEdit="1"/>
          </p:cNvSpPr>
          <p:nvPr/>
        </p:nvSpPr>
        <p:spPr bwMode="auto">
          <a:xfrm>
            <a:off x="2209800" y="242888"/>
            <a:ext cx="1905000" cy="2043112"/>
          </a:xfrm>
          <a:prstGeom prst="rect">
            <a:avLst/>
          </a:prstGeom>
        </p:spPr>
        <p:txBody>
          <a:bodyPr wrap="none" fromWordArt="1">
            <a:prstTxWarp prst="textDeflateBottom">
              <a:avLst>
                <a:gd name="adj" fmla="val 100000"/>
              </a:avLst>
            </a:prstTxWarp>
            <a:scene3d>
              <a:camera prst="legacyObliqueBottomLeft"/>
              <a:lightRig rig="legacyNormal3" dir="t"/>
            </a:scene3d>
            <a:sp3d extrusionH="430200" prstMaterial="legacyMatte">
              <a:extrusionClr>
                <a:srgbClr val="939676"/>
              </a:extrusionClr>
              <a:contourClr>
                <a:srgbClr val="707070"/>
              </a:contourClr>
            </a:sp3d>
          </a:bodyPr>
          <a:lstStyle/>
          <a:p>
            <a:pPr algn="ctr"/>
            <a:r>
              <a:rPr lang="en-IN" sz="3600" b="1" kern="10">
                <a:ln w="9525">
                  <a:round/>
                  <a:headEnd/>
                  <a:tailEnd/>
                </a:ln>
                <a:gradFill rotWithShape="1">
                  <a:gsLst>
                    <a:gs pos="0">
                      <a:srgbClr val="707070"/>
                    </a:gs>
                    <a:gs pos="50000">
                      <a:srgbClr val="FFFFFF"/>
                    </a:gs>
                    <a:gs pos="100000">
                      <a:srgbClr val="707070"/>
                    </a:gs>
                  </a:gsLst>
                  <a:lin ang="2700000" scaled="1"/>
                </a:gradFill>
                <a:latin typeface="Impact" panose="020B0806030902050204" pitchFamily="34" charset="0"/>
              </a:rPr>
              <a:t>4</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39270"/>
                                        </p:tgtEl>
                                        <p:attrNameLst>
                                          <p:attrName>style.visibility</p:attrName>
                                        </p:attrNameLst>
                                      </p:cBhvr>
                                      <p:to>
                                        <p:strVal val="visible"/>
                                      </p:to>
                                    </p:set>
                                    <p:animEffect transition="in" filter="wedge">
                                      <p:cBhvr>
                                        <p:cTn id="7" dur="2000"/>
                                        <p:tgtEl>
                                          <p:spTgt spid="139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accel="50000" decel="50000" fill="hold" grpId="0" nodeType="clickEffect">
                                  <p:stCondLst>
                                    <p:cond delay="0"/>
                                  </p:stCondLst>
                                  <p:iterate type="lt">
                                    <p:tmPct val="10000"/>
                                  </p:iterate>
                                  <p:childTnLst>
                                    <p:set>
                                      <p:cBhvr>
                                        <p:cTn id="11" dur="1" fill="hold">
                                          <p:stCondLst>
                                            <p:cond delay="0"/>
                                          </p:stCondLst>
                                        </p:cTn>
                                        <p:tgtEl>
                                          <p:spTgt spid="139267"/>
                                        </p:tgtEl>
                                        <p:attrNameLst>
                                          <p:attrName>style.visibility</p:attrName>
                                        </p:attrNameLst>
                                      </p:cBhvr>
                                      <p:to>
                                        <p:strVal val="visible"/>
                                      </p:to>
                                    </p:set>
                                    <p:anim calcmode="lin" valueType="num">
                                      <p:cBhvr additive="base">
                                        <p:cTn id="12" dur="2000" fill="hold"/>
                                        <p:tgtEl>
                                          <p:spTgt spid="139267"/>
                                        </p:tgtEl>
                                        <p:attrNameLst>
                                          <p:attrName>ppt_x</p:attrName>
                                        </p:attrNameLst>
                                      </p:cBhvr>
                                      <p:tavLst>
                                        <p:tav tm="0">
                                          <p:val>
                                            <p:strVal val="0-#ppt_w/2"/>
                                          </p:val>
                                        </p:tav>
                                        <p:tav tm="100000">
                                          <p:val>
                                            <p:strVal val="#ppt_x"/>
                                          </p:val>
                                        </p:tav>
                                      </p:tavLst>
                                    </p:anim>
                                    <p:anim calcmode="lin" valueType="num">
                                      <p:cBhvr additive="base">
                                        <p:cTn id="13" dur="2000" fill="hold"/>
                                        <p:tgtEl>
                                          <p:spTgt spid="13926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9" accel="50000" decel="50000" fill="hold" grpId="0" nodeType="clickEffect">
                                  <p:stCondLst>
                                    <p:cond delay="0"/>
                                  </p:stCondLst>
                                  <p:iterate type="lt">
                                    <p:tmPct val="10000"/>
                                  </p:iterate>
                                  <p:childTnLst>
                                    <p:set>
                                      <p:cBhvr>
                                        <p:cTn id="17" dur="1" fill="hold">
                                          <p:stCondLst>
                                            <p:cond delay="0"/>
                                          </p:stCondLst>
                                        </p:cTn>
                                        <p:tgtEl>
                                          <p:spTgt spid="139268">
                                            <p:txEl>
                                              <p:pRg st="0" end="0"/>
                                            </p:txEl>
                                          </p:spTgt>
                                        </p:tgtEl>
                                        <p:attrNameLst>
                                          <p:attrName>style.visibility</p:attrName>
                                        </p:attrNameLst>
                                      </p:cBhvr>
                                      <p:to>
                                        <p:strVal val="visible"/>
                                      </p:to>
                                    </p:set>
                                    <p:anim calcmode="lin" valueType="num">
                                      <p:cBhvr additive="base">
                                        <p:cTn id="18" dur="2000" fill="hold"/>
                                        <p:tgtEl>
                                          <p:spTgt spid="139268">
                                            <p:txEl>
                                              <p:pRg st="0" end="0"/>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139268">
                                            <p:txEl>
                                              <p:pRg st="0" end="0"/>
                                            </p:txEl>
                                          </p:spTgt>
                                        </p:tgtEl>
                                        <p:attrNameLst>
                                          <p:attrName>ppt_y</p:attrName>
                                        </p:attrNameLst>
                                      </p:cBhvr>
                                      <p:tavLst>
                                        <p:tav tm="0">
                                          <p:val>
                                            <p:strVal val="0-#ppt_h/2"/>
                                          </p:val>
                                        </p:tav>
                                        <p:tav tm="100000">
                                          <p:val>
                                            <p:strVal val="#ppt_y"/>
                                          </p:val>
                                        </p:tav>
                                      </p:tavLst>
                                    </p:anim>
                                  </p:childTnLst>
                                </p:cTn>
                              </p:par>
                              <p:par>
                                <p:cTn id="20" presetID="2" presetClass="entr" presetSubtype="9" accel="50000" decel="50000" fill="hold" grpId="0" nodeType="withEffect">
                                  <p:stCondLst>
                                    <p:cond delay="0"/>
                                  </p:stCondLst>
                                  <p:iterate type="lt">
                                    <p:tmPct val="10000"/>
                                  </p:iterate>
                                  <p:childTnLst>
                                    <p:set>
                                      <p:cBhvr>
                                        <p:cTn id="21" dur="1" fill="hold">
                                          <p:stCondLst>
                                            <p:cond delay="0"/>
                                          </p:stCondLst>
                                        </p:cTn>
                                        <p:tgtEl>
                                          <p:spTgt spid="139268">
                                            <p:txEl>
                                              <p:pRg st="2" end="2"/>
                                            </p:txEl>
                                          </p:spTgt>
                                        </p:tgtEl>
                                        <p:attrNameLst>
                                          <p:attrName>style.visibility</p:attrName>
                                        </p:attrNameLst>
                                      </p:cBhvr>
                                      <p:to>
                                        <p:strVal val="visible"/>
                                      </p:to>
                                    </p:set>
                                    <p:anim calcmode="lin" valueType="num">
                                      <p:cBhvr additive="base">
                                        <p:cTn id="22" dur="2000" fill="hold"/>
                                        <p:tgtEl>
                                          <p:spTgt spid="139268">
                                            <p:txEl>
                                              <p:pRg st="2" end="2"/>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139268">
                                            <p:txEl>
                                              <p:pRg st="2" end="2"/>
                                            </p:txEl>
                                          </p:spTgt>
                                        </p:tgtEl>
                                        <p:attrNameLst>
                                          <p:attrName>ppt_y</p:attrName>
                                        </p:attrNameLst>
                                      </p:cBhvr>
                                      <p:tavLst>
                                        <p:tav tm="0">
                                          <p:val>
                                            <p:strVal val="0-#ppt_h/2"/>
                                          </p:val>
                                        </p:tav>
                                        <p:tav tm="100000">
                                          <p:val>
                                            <p:strVal val="#ppt_y"/>
                                          </p:val>
                                        </p:tav>
                                      </p:tavLst>
                                    </p:anim>
                                  </p:childTnLst>
                                </p:cTn>
                              </p:par>
                              <p:par>
                                <p:cTn id="24" presetID="2" presetClass="entr" presetSubtype="9" accel="50000" decel="50000" fill="hold" grpId="0" nodeType="withEffect">
                                  <p:stCondLst>
                                    <p:cond delay="0"/>
                                  </p:stCondLst>
                                  <p:iterate type="lt">
                                    <p:tmPct val="10000"/>
                                  </p:iterate>
                                  <p:childTnLst>
                                    <p:set>
                                      <p:cBhvr>
                                        <p:cTn id="25" dur="1" fill="hold">
                                          <p:stCondLst>
                                            <p:cond delay="0"/>
                                          </p:stCondLst>
                                        </p:cTn>
                                        <p:tgtEl>
                                          <p:spTgt spid="139268">
                                            <p:txEl>
                                              <p:pRg st="4" end="4"/>
                                            </p:txEl>
                                          </p:spTgt>
                                        </p:tgtEl>
                                        <p:attrNameLst>
                                          <p:attrName>style.visibility</p:attrName>
                                        </p:attrNameLst>
                                      </p:cBhvr>
                                      <p:to>
                                        <p:strVal val="visible"/>
                                      </p:to>
                                    </p:set>
                                    <p:anim calcmode="lin" valueType="num">
                                      <p:cBhvr additive="base">
                                        <p:cTn id="26" dur="2000" fill="hold"/>
                                        <p:tgtEl>
                                          <p:spTgt spid="139268">
                                            <p:txEl>
                                              <p:pRg st="4" end="4"/>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139268">
                                            <p:txEl>
                                              <p:pRg st="4" end="4"/>
                                            </p:txEl>
                                          </p:spTgt>
                                        </p:tgtEl>
                                        <p:attrNameLst>
                                          <p:attrName>ppt_y</p:attrName>
                                        </p:attrNameLst>
                                      </p:cBhvr>
                                      <p:tavLst>
                                        <p:tav tm="0">
                                          <p:val>
                                            <p:strVal val="0-#ppt_h/2"/>
                                          </p:val>
                                        </p:tav>
                                        <p:tav tm="100000">
                                          <p:val>
                                            <p:strVal val="#ppt_y"/>
                                          </p:val>
                                        </p:tav>
                                      </p:tavLst>
                                    </p:anim>
                                  </p:childTnLst>
                                </p:cTn>
                              </p:par>
                              <p:par>
                                <p:cTn id="28" presetID="2" presetClass="entr" presetSubtype="9" accel="50000" decel="50000" fill="hold" grpId="0" nodeType="withEffect">
                                  <p:stCondLst>
                                    <p:cond delay="0"/>
                                  </p:stCondLst>
                                  <p:iterate type="lt">
                                    <p:tmPct val="10000"/>
                                  </p:iterate>
                                  <p:childTnLst>
                                    <p:set>
                                      <p:cBhvr>
                                        <p:cTn id="29" dur="1" fill="hold">
                                          <p:stCondLst>
                                            <p:cond delay="0"/>
                                          </p:stCondLst>
                                        </p:cTn>
                                        <p:tgtEl>
                                          <p:spTgt spid="139268">
                                            <p:txEl>
                                              <p:pRg st="6" end="6"/>
                                            </p:txEl>
                                          </p:spTgt>
                                        </p:tgtEl>
                                        <p:attrNameLst>
                                          <p:attrName>style.visibility</p:attrName>
                                        </p:attrNameLst>
                                      </p:cBhvr>
                                      <p:to>
                                        <p:strVal val="visible"/>
                                      </p:to>
                                    </p:set>
                                    <p:anim calcmode="lin" valueType="num">
                                      <p:cBhvr additive="base">
                                        <p:cTn id="30" dur="2000" fill="hold"/>
                                        <p:tgtEl>
                                          <p:spTgt spid="139268">
                                            <p:txEl>
                                              <p:pRg st="6" end="6"/>
                                            </p:txEl>
                                          </p:spTgt>
                                        </p:tgtEl>
                                        <p:attrNameLst>
                                          <p:attrName>ppt_x</p:attrName>
                                        </p:attrNameLst>
                                      </p:cBhvr>
                                      <p:tavLst>
                                        <p:tav tm="0">
                                          <p:val>
                                            <p:strVal val="0-#ppt_w/2"/>
                                          </p:val>
                                        </p:tav>
                                        <p:tav tm="100000">
                                          <p:val>
                                            <p:strVal val="#ppt_x"/>
                                          </p:val>
                                        </p:tav>
                                      </p:tavLst>
                                    </p:anim>
                                    <p:anim calcmode="lin" valueType="num">
                                      <p:cBhvr additive="base">
                                        <p:cTn id="31" dur="2000" fill="hold"/>
                                        <p:tgtEl>
                                          <p:spTgt spid="139268">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3" accel="50000" decel="50000" fill="hold" grpId="0" nodeType="clickEffect">
                                  <p:stCondLst>
                                    <p:cond delay="0"/>
                                  </p:stCondLst>
                                  <p:iterate type="lt">
                                    <p:tmPct val="10000"/>
                                  </p:iterate>
                                  <p:childTnLst>
                                    <p:set>
                                      <p:cBhvr>
                                        <p:cTn id="35" dur="1" fill="hold">
                                          <p:stCondLst>
                                            <p:cond delay="0"/>
                                          </p:stCondLst>
                                        </p:cTn>
                                        <p:tgtEl>
                                          <p:spTgt spid="139269"/>
                                        </p:tgtEl>
                                        <p:attrNameLst>
                                          <p:attrName>style.visibility</p:attrName>
                                        </p:attrNameLst>
                                      </p:cBhvr>
                                      <p:to>
                                        <p:strVal val="visible"/>
                                      </p:to>
                                    </p:set>
                                    <p:anim calcmode="lin" valueType="num">
                                      <p:cBhvr additive="base">
                                        <p:cTn id="36" dur="2000" fill="hold"/>
                                        <p:tgtEl>
                                          <p:spTgt spid="139269"/>
                                        </p:tgtEl>
                                        <p:attrNameLst>
                                          <p:attrName>ppt_x</p:attrName>
                                        </p:attrNameLst>
                                      </p:cBhvr>
                                      <p:tavLst>
                                        <p:tav tm="0">
                                          <p:val>
                                            <p:strVal val="1+#ppt_w/2"/>
                                          </p:val>
                                        </p:tav>
                                        <p:tav tm="100000">
                                          <p:val>
                                            <p:strVal val="#ppt_x"/>
                                          </p:val>
                                        </p:tav>
                                      </p:tavLst>
                                    </p:anim>
                                    <p:anim calcmode="lin" valueType="num">
                                      <p:cBhvr additive="base">
                                        <p:cTn id="37" dur="2000" fill="hold"/>
                                        <p:tgtEl>
                                          <p:spTgt spid="1392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p:bldP spid="139268" grpId="0" build="allAtOnce"/>
      <p:bldP spid="13926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a:extLst>
              <a:ext uri="{FF2B5EF4-FFF2-40B4-BE49-F238E27FC236}">
                <a16:creationId xmlns:a16="http://schemas.microsoft.com/office/drawing/2014/main" id="{C1A4BF0D-07A7-D977-813F-FC1461E41CEA}"/>
              </a:ext>
            </a:extLst>
          </p:cNvPr>
          <p:cNvSpPr>
            <a:spLocks noChangeArrowheads="1"/>
          </p:cNvSpPr>
          <p:nvPr/>
        </p:nvSpPr>
        <p:spPr bwMode="auto">
          <a:xfrm>
            <a:off x="0" y="0"/>
            <a:ext cx="12192000" cy="7010400"/>
          </a:xfrm>
          <a:prstGeom prst="rect">
            <a:avLst/>
          </a:prstGeom>
          <a:solidFill>
            <a:schemeClr val="tx1"/>
          </a:solidFill>
          <a:ln w="9525">
            <a:noFill/>
            <a:miter lim="800000"/>
            <a:headEnd/>
            <a:tailEnd/>
          </a:ln>
          <a:effectLst>
            <a:prstShdw prst="shdw17" dist="17961" dir="2700000">
              <a:schemeClr val="tx1">
                <a:gamma/>
                <a:shade val="60000"/>
                <a:invGamma/>
              </a:schemeClr>
            </a:prstShdw>
          </a:effectLst>
        </p:spPr>
        <p:txBody>
          <a:bodyPr wrap="none" anchor="ctr"/>
          <a:lstStyle/>
          <a:p>
            <a:pPr algn="ctr">
              <a:defRPr/>
            </a:pPr>
            <a:endParaRPr lang="en-US">
              <a:latin typeface="Arial" charset="0"/>
              <a:ea typeface="新細明體" pitchFamily="18" charset="-120"/>
            </a:endParaRPr>
          </a:p>
        </p:txBody>
      </p:sp>
      <p:sp>
        <p:nvSpPr>
          <p:cNvPr id="873475" name="Text Box 3">
            <a:extLst>
              <a:ext uri="{FF2B5EF4-FFF2-40B4-BE49-F238E27FC236}">
                <a16:creationId xmlns:a16="http://schemas.microsoft.com/office/drawing/2014/main" id="{FDCC6884-BB40-5513-D436-5E4AA7BBD8EB}"/>
              </a:ext>
            </a:extLst>
          </p:cNvPr>
          <p:cNvSpPr txBox="1">
            <a:spLocks noChangeArrowheads="1"/>
          </p:cNvSpPr>
          <p:nvPr/>
        </p:nvSpPr>
        <p:spPr bwMode="auto">
          <a:xfrm>
            <a:off x="1946276" y="685800"/>
            <a:ext cx="9734862" cy="581660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sz="4000" dirty="0">
                <a:solidFill>
                  <a:schemeClr val="bg1"/>
                </a:solidFill>
                <a:latin typeface="Arial" charset="0"/>
                <a:ea typeface="新細明體" pitchFamily="18" charset="-120"/>
              </a:rPr>
              <a:t>In </a:t>
            </a:r>
            <a:r>
              <a:rPr lang="en-US" sz="4000" b="1" i="1" u="sng" dirty="0">
                <a:solidFill>
                  <a:schemeClr val="tx1">
                    <a:lumMod val="65000"/>
                    <a:lumOff val="35000"/>
                  </a:schemeClr>
                </a:solidFill>
                <a:effectLst>
                  <a:outerShdw blurRad="38100" dist="38100" dir="2700000" algn="tl">
                    <a:srgbClr val="C0C0C0"/>
                  </a:outerShdw>
                </a:effectLst>
                <a:latin typeface="Arial" charset="0"/>
                <a:ea typeface="新細明體" pitchFamily="18" charset="-120"/>
              </a:rPr>
              <a:t>DARKNESS</a:t>
            </a:r>
            <a:r>
              <a:rPr lang="en-US" sz="4000" dirty="0">
                <a:solidFill>
                  <a:schemeClr val="bg1"/>
                </a:solidFill>
                <a:latin typeface="Arial" charset="0"/>
                <a:ea typeface="新細明體" pitchFamily="18" charset="-120"/>
              </a:rPr>
              <a:t>, you cannot see.</a:t>
            </a:r>
          </a:p>
          <a:p>
            <a:pPr>
              <a:defRPr/>
            </a:pPr>
            <a:r>
              <a:rPr lang="en-US" sz="4000" dirty="0">
                <a:solidFill>
                  <a:schemeClr val="bg1"/>
                </a:solidFill>
                <a:latin typeface="Arial" charset="0"/>
                <a:ea typeface="新細明體" pitchFamily="18" charset="-120"/>
              </a:rPr>
              <a:t>In DARKNESS – you can </a:t>
            </a:r>
            <a:r>
              <a:rPr lang="en-US" sz="5400" b="1" i="1" u="sng" dirty="0">
                <a:solidFill>
                  <a:schemeClr val="bg1"/>
                </a:solidFill>
                <a:latin typeface="Arial" charset="0"/>
                <a:ea typeface="新細明體" pitchFamily="18" charset="-120"/>
              </a:rPr>
              <a:t>THINK</a:t>
            </a:r>
            <a:r>
              <a:rPr lang="en-US" sz="4000" i="1" dirty="0">
                <a:solidFill>
                  <a:schemeClr val="bg1"/>
                </a:solidFill>
                <a:latin typeface="Arial" charset="0"/>
                <a:ea typeface="新細明體" pitchFamily="18" charset="-120"/>
              </a:rPr>
              <a:t>.</a:t>
            </a:r>
          </a:p>
          <a:p>
            <a:pPr>
              <a:defRPr/>
            </a:pPr>
            <a:endParaRPr lang="en-US" sz="4000" dirty="0">
              <a:solidFill>
                <a:schemeClr val="bg1"/>
              </a:solidFill>
              <a:latin typeface="Arial" charset="0"/>
              <a:ea typeface="新細明體" pitchFamily="18" charset="-120"/>
            </a:endParaRPr>
          </a:p>
          <a:p>
            <a:pPr>
              <a:defRPr/>
            </a:pPr>
            <a:r>
              <a:rPr lang="en-US" sz="4000" dirty="0">
                <a:solidFill>
                  <a:schemeClr val="bg1"/>
                </a:solidFill>
                <a:latin typeface="Arial" charset="0"/>
                <a:ea typeface="新細明體" pitchFamily="18" charset="-120"/>
              </a:rPr>
              <a:t>Whether in LIGHT or in DARKNESS</a:t>
            </a:r>
          </a:p>
          <a:p>
            <a:pPr>
              <a:defRPr/>
            </a:pPr>
            <a:r>
              <a:rPr lang="en-US" sz="4000" dirty="0">
                <a:solidFill>
                  <a:schemeClr val="bg1"/>
                </a:solidFill>
                <a:latin typeface="Arial" charset="0"/>
                <a:ea typeface="新細明體" pitchFamily="18" charset="-120"/>
              </a:rPr>
              <a:t>	we can </a:t>
            </a:r>
            <a:r>
              <a:rPr lang="en-US" sz="5400" b="1" i="1" u="sng" dirty="0">
                <a:solidFill>
                  <a:schemeClr val="bg1"/>
                </a:solidFill>
                <a:effectLst>
                  <a:outerShdw blurRad="38100" dist="38100" dir="2700000" algn="tl">
                    <a:srgbClr val="C0C0C0"/>
                  </a:outerShdw>
                </a:effectLst>
                <a:latin typeface="Arial" charset="0"/>
                <a:ea typeface="新細明體" pitchFamily="18" charset="-120"/>
              </a:rPr>
              <a:t>THINK</a:t>
            </a:r>
            <a:r>
              <a:rPr lang="en-US" sz="4000" dirty="0">
                <a:solidFill>
                  <a:schemeClr val="bg1"/>
                </a:solidFill>
                <a:latin typeface="Arial" charset="0"/>
                <a:ea typeface="新細明體" pitchFamily="18" charset="-120"/>
              </a:rPr>
              <a:t> – </a:t>
            </a:r>
          </a:p>
          <a:p>
            <a:pPr>
              <a:defRPr/>
            </a:pPr>
            <a:endParaRPr lang="en-US" sz="4000" dirty="0">
              <a:solidFill>
                <a:schemeClr val="bg1"/>
              </a:solidFill>
              <a:latin typeface="Arial" charset="0"/>
              <a:ea typeface="新細明體" pitchFamily="18" charset="-120"/>
            </a:endParaRPr>
          </a:p>
          <a:p>
            <a:pPr>
              <a:defRPr/>
            </a:pPr>
            <a:r>
              <a:rPr lang="en-US" sz="4400" b="1" dirty="0">
                <a:solidFill>
                  <a:srgbClr val="FF0000"/>
                </a:solidFill>
                <a:latin typeface="Arial" charset="0"/>
                <a:ea typeface="新細明體" pitchFamily="18" charset="-120"/>
              </a:rPr>
              <a:t>What type of </a:t>
            </a:r>
            <a:r>
              <a:rPr lang="en-US" sz="6000" b="1" i="1" u="sng" dirty="0">
                <a:solidFill>
                  <a:srgbClr val="FF0000"/>
                </a:solidFill>
                <a:effectLst>
                  <a:outerShdw blurRad="38100" dist="38100" dir="2700000" algn="tl">
                    <a:srgbClr val="C0C0C0"/>
                  </a:outerShdw>
                </a:effectLst>
                <a:latin typeface="Arial" charset="0"/>
                <a:ea typeface="新細明體" pitchFamily="18" charset="-120"/>
              </a:rPr>
              <a:t>THOUGHTS </a:t>
            </a:r>
          </a:p>
          <a:p>
            <a:pPr>
              <a:defRPr/>
            </a:pPr>
            <a:r>
              <a:rPr lang="en-US" sz="4400" b="1" dirty="0">
                <a:solidFill>
                  <a:srgbClr val="FF0000"/>
                </a:solidFill>
                <a:latin typeface="Arial" charset="0"/>
                <a:ea typeface="新細明體" pitchFamily="18" charset="-120"/>
              </a:rPr>
              <a:t>we are getting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73475"/>
                                        </p:tgtEl>
                                        <p:attrNameLst>
                                          <p:attrName>style.visibility</p:attrName>
                                        </p:attrNameLst>
                                      </p:cBhvr>
                                      <p:to>
                                        <p:strVal val="visible"/>
                                      </p:to>
                                    </p:set>
                                    <p:animEffect transition="in" filter="wipe(up)">
                                      <p:cBhvr>
                                        <p:cTn id="7" dur="2000"/>
                                        <p:tgtEl>
                                          <p:spTgt spid="873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5"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Date Placeholder 1">
            <a:extLst>
              <a:ext uri="{FF2B5EF4-FFF2-40B4-BE49-F238E27FC236}">
                <a16:creationId xmlns:a16="http://schemas.microsoft.com/office/drawing/2014/main" id="{53ECB20B-B413-72B8-4F0F-D1C440DEE315}"/>
              </a:ext>
            </a:extLst>
          </p:cNvPr>
          <p:cNvSpPr>
            <a:spLocks noGrp="1"/>
          </p:cNvSpPr>
          <p:nvPr>
            <p:ph type="dt" sz="quarter" idx="10"/>
          </p:nvPr>
        </p:nvSpPr>
        <p:spPr/>
        <p:txBody>
          <a:bodyPr/>
          <a:lstStyle/>
          <a:p>
            <a:pPr>
              <a:defRPr/>
            </a:pPr>
            <a:fld id="{DE3497EA-AB69-4E4F-BE5C-91CF793ED6DB}" type="datetime3">
              <a:rPr lang="en-US" smtClean="0"/>
              <a:pPr>
                <a:defRPr/>
              </a:pPr>
              <a:t>22 October 2024</a:t>
            </a:fld>
            <a:endParaRPr lang="en-US"/>
          </a:p>
        </p:txBody>
      </p:sp>
      <p:sp>
        <p:nvSpPr>
          <p:cNvPr id="115715" name="Slide Number Placeholder 3">
            <a:extLst>
              <a:ext uri="{FF2B5EF4-FFF2-40B4-BE49-F238E27FC236}">
                <a16:creationId xmlns:a16="http://schemas.microsoft.com/office/drawing/2014/main" id="{9A851629-D0D5-5203-AF12-CD1600807F9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fld id="{46972CDF-7678-4632-8C66-10C92C427359}" type="slidenum">
              <a:rPr lang="en-US" altLang="en-US">
                <a:latin typeface="Verdana" panose="020B0604030504040204" pitchFamily="34" charset="0"/>
              </a:rPr>
              <a:pPr eaLnBrk="1" hangingPunct="1"/>
              <a:t>54</a:t>
            </a:fld>
            <a:endParaRPr lang="en-US" altLang="en-US">
              <a:latin typeface="Verdana" panose="020B0604030504040204" pitchFamily="34" charset="0"/>
            </a:endParaRPr>
          </a:p>
        </p:txBody>
      </p:sp>
      <p:sp>
        <p:nvSpPr>
          <p:cNvPr id="186370" name="Rectangle 2">
            <a:extLst>
              <a:ext uri="{FF2B5EF4-FFF2-40B4-BE49-F238E27FC236}">
                <a16:creationId xmlns:a16="http://schemas.microsoft.com/office/drawing/2014/main" id="{24D7E0E1-80C6-C865-A025-B47D47848129}"/>
              </a:ext>
            </a:extLst>
          </p:cNvPr>
          <p:cNvSpPr>
            <a:spLocks noChangeArrowheads="1"/>
          </p:cNvSpPr>
          <p:nvPr/>
        </p:nvSpPr>
        <p:spPr bwMode="auto">
          <a:xfrm>
            <a:off x="6097588" y="0"/>
            <a:ext cx="6094412" cy="6858000"/>
          </a:xfrm>
          <a:prstGeom prst="rect">
            <a:avLst/>
          </a:prstGeom>
          <a:solidFill>
            <a:schemeClr val="tx1"/>
          </a:solidFill>
          <a:ln w="9525">
            <a:solidFill>
              <a:schemeClr val="tx1"/>
            </a:solidFill>
            <a:miter lim="800000"/>
            <a:headEnd/>
            <a:tailEnd/>
          </a:ln>
          <a:effectLst/>
        </p:spPr>
        <p:txBody>
          <a:bodyPr wrap="none" anchor="ctr"/>
          <a:lstStyle/>
          <a:p>
            <a:pPr>
              <a:defRPr/>
            </a:pPr>
            <a:endParaRPr lang="en-US" sz="3200" b="1">
              <a:solidFill>
                <a:schemeClr val="bg1"/>
              </a:solidFill>
              <a:effectLst>
                <a:outerShdw blurRad="38100" dist="38100" dir="2700000" algn="tl">
                  <a:srgbClr val="808080"/>
                </a:outerShdw>
              </a:effectLst>
              <a:latin typeface="Arial" charset="0"/>
              <a:ea typeface="新細明體" pitchFamily="18" charset="-120"/>
            </a:endParaRPr>
          </a:p>
        </p:txBody>
      </p:sp>
      <p:sp>
        <p:nvSpPr>
          <p:cNvPr id="186371" name="WordArt 3" descr="White marble">
            <a:extLst>
              <a:ext uri="{FF2B5EF4-FFF2-40B4-BE49-F238E27FC236}">
                <a16:creationId xmlns:a16="http://schemas.microsoft.com/office/drawing/2014/main" id="{070273BF-8114-DBE2-F1A9-BB3EDFAC86DD}"/>
              </a:ext>
            </a:extLst>
          </p:cNvPr>
          <p:cNvSpPr>
            <a:spLocks noChangeArrowheads="1" noChangeShapeType="1" noTextEdit="1"/>
          </p:cNvSpPr>
          <p:nvPr/>
        </p:nvSpPr>
        <p:spPr bwMode="auto">
          <a:xfrm>
            <a:off x="2057401" y="1066800"/>
            <a:ext cx="3686175" cy="4953000"/>
          </a:xfrm>
          <a:prstGeom prst="rect">
            <a:avLst/>
          </a:prstGeom>
        </p:spPr>
        <p:txBody>
          <a:bodyPr wrap="none" fromWordArt="1">
            <a:prstTxWarp prst="textPlain">
              <a:avLst>
                <a:gd name="adj" fmla="val 50000"/>
              </a:avLst>
            </a:prstTxWarp>
          </a:bodyPr>
          <a:lstStyle/>
          <a:p>
            <a:pPr algn="ctr"/>
            <a:r>
              <a:rPr lang="en-IN" sz="9600" b="1" kern="10">
                <a:ln w="9525">
                  <a:solidFill>
                    <a:srgbClr val="000000"/>
                  </a:solidFill>
                  <a:round/>
                  <a:headEnd/>
                  <a:tailEnd/>
                </a:ln>
                <a:blipFill dpi="0" rotWithShape="0">
                  <a:blip r:embed="rId3"/>
                  <a:srcRect/>
                  <a:tile tx="0" ty="0" sx="100000" sy="100000" flip="none" algn="tl"/>
                </a:blipFill>
                <a:effectLst>
                  <a:outerShdw dist="35921" dir="2700000" algn="ctr" rotWithShape="0">
                    <a:srgbClr val="868686"/>
                  </a:outerShdw>
                </a:effectLst>
                <a:latin typeface="Arial Black" panose="020B0A04020102020204" pitchFamily="34" charset="0"/>
              </a:rPr>
              <a:t>YOU</a:t>
            </a:r>
          </a:p>
          <a:p>
            <a:pPr algn="ctr"/>
            <a:r>
              <a:rPr lang="en-IN" sz="9600" b="1" kern="10">
                <a:ln w="9525">
                  <a:solidFill>
                    <a:srgbClr val="000000"/>
                  </a:solidFill>
                  <a:round/>
                  <a:headEnd/>
                  <a:tailEnd/>
                </a:ln>
                <a:blipFill dpi="0" rotWithShape="0">
                  <a:blip r:embed="rId3"/>
                  <a:srcRect/>
                  <a:tile tx="0" ty="0" sx="100000" sy="100000" flip="none" algn="tl"/>
                </a:blipFill>
                <a:effectLst>
                  <a:outerShdw dist="35921" dir="2700000" algn="ctr" rotWithShape="0">
                    <a:srgbClr val="868686"/>
                  </a:outerShdw>
                </a:effectLst>
                <a:latin typeface="Arial Black" panose="020B0A04020102020204" pitchFamily="34" charset="0"/>
              </a:rPr>
              <a:t>ARE</a:t>
            </a:r>
          </a:p>
          <a:p>
            <a:pPr algn="ctr"/>
            <a:r>
              <a:rPr lang="en-IN" sz="9600" b="1" kern="10">
                <a:ln w="9525">
                  <a:solidFill>
                    <a:srgbClr val="000000"/>
                  </a:solidFill>
                  <a:round/>
                  <a:headEnd/>
                  <a:tailEnd/>
                </a:ln>
                <a:blipFill dpi="0" rotWithShape="0">
                  <a:blip r:embed="rId3"/>
                  <a:srcRect/>
                  <a:tile tx="0" ty="0" sx="100000" sy="100000" flip="none" algn="tl"/>
                </a:blipFill>
                <a:effectLst>
                  <a:outerShdw dist="35921" dir="2700000" algn="ctr" rotWithShape="0">
                    <a:srgbClr val="868686"/>
                  </a:outerShdw>
                </a:effectLst>
                <a:latin typeface="Arial Black" panose="020B0A04020102020204" pitchFamily="34" charset="0"/>
              </a:rPr>
              <a:t>YOUR</a:t>
            </a:r>
          </a:p>
          <a:p>
            <a:pPr algn="ctr"/>
            <a:r>
              <a:rPr lang="en-IN" sz="9600" b="1" kern="10">
                <a:ln w="9525">
                  <a:solidFill>
                    <a:srgbClr val="000000"/>
                  </a:solidFill>
                  <a:round/>
                  <a:headEnd/>
                  <a:tailEnd/>
                </a:ln>
                <a:blipFill dpi="0" rotWithShape="0">
                  <a:blip r:embed="rId3"/>
                  <a:srcRect/>
                  <a:tile tx="0" ty="0" sx="100000" sy="100000" flip="none" algn="tl"/>
                </a:blipFill>
                <a:effectLst>
                  <a:outerShdw dist="35921" dir="2700000" algn="ctr" rotWithShape="0">
                    <a:srgbClr val="868686"/>
                  </a:outerShdw>
                </a:effectLst>
                <a:latin typeface="Arial Black" panose="020B0A04020102020204" pitchFamily="34" charset="0"/>
              </a:rPr>
              <a:t>........</a:t>
            </a:r>
          </a:p>
        </p:txBody>
      </p:sp>
      <p:sp>
        <p:nvSpPr>
          <p:cNvPr id="186372" name="WordArt 4">
            <a:extLst>
              <a:ext uri="{FF2B5EF4-FFF2-40B4-BE49-F238E27FC236}">
                <a16:creationId xmlns:a16="http://schemas.microsoft.com/office/drawing/2014/main" id="{BAFDCF35-7863-6ECA-5D7B-238EED768E18}"/>
              </a:ext>
            </a:extLst>
          </p:cNvPr>
          <p:cNvSpPr>
            <a:spLocks noChangeArrowheads="1" noChangeShapeType="1" noTextEdit="1"/>
          </p:cNvSpPr>
          <p:nvPr/>
        </p:nvSpPr>
        <p:spPr bwMode="auto">
          <a:xfrm>
            <a:off x="6553201" y="2209800"/>
            <a:ext cx="3819525" cy="2362200"/>
          </a:xfrm>
          <a:prstGeom prst="rect">
            <a:avLst/>
          </a:prstGeom>
        </p:spPr>
        <p:txBody>
          <a:bodyPr wrap="none" fromWordArt="1">
            <a:prstTxWarp prst="textPlain">
              <a:avLst>
                <a:gd name="adj" fmla="val 50000"/>
              </a:avLst>
            </a:prstTxWarp>
          </a:bodyPr>
          <a:lstStyle/>
          <a:p>
            <a:pPr algn="ctr"/>
            <a:r>
              <a:rPr lang="en-IN" sz="3600" b="1" i="1" kern="10" dirty="0">
                <a:ln w="9525">
                  <a:solidFill>
                    <a:srgbClr val="000000"/>
                  </a:solidFill>
                  <a:round/>
                  <a:headEnd/>
                  <a:tailEnd/>
                </a:ln>
                <a:solidFill>
                  <a:srgbClr val="FF9900"/>
                </a:solidFill>
                <a:effectLst>
                  <a:outerShdw dist="35921" dir="2700000" algn="ctr" rotWithShape="0">
                    <a:srgbClr val="808080">
                      <a:alpha val="79999"/>
                    </a:srgbClr>
                  </a:outerShdw>
                </a:effectLst>
                <a:latin typeface="Arial Black" panose="020B0A04020102020204" pitchFamily="34" charset="0"/>
              </a:rPr>
              <a:t>THOUGHTS</a:t>
            </a:r>
          </a:p>
        </p:txBody>
      </p:sp>
      <p:sp>
        <p:nvSpPr>
          <p:cNvPr id="186373" name="Rectangle 5">
            <a:extLst>
              <a:ext uri="{FF2B5EF4-FFF2-40B4-BE49-F238E27FC236}">
                <a16:creationId xmlns:a16="http://schemas.microsoft.com/office/drawing/2014/main" id="{5FEE25AC-8738-6407-1A63-C6CECAB1B452}"/>
              </a:ext>
            </a:extLst>
          </p:cNvPr>
          <p:cNvSpPr>
            <a:spLocks noChangeArrowheads="1"/>
          </p:cNvSpPr>
          <p:nvPr/>
        </p:nvSpPr>
        <p:spPr bwMode="auto">
          <a:xfrm>
            <a:off x="0" y="0"/>
            <a:ext cx="6097588" cy="6858000"/>
          </a:xfrm>
          <a:prstGeom prst="rect">
            <a:avLst/>
          </a:prstGeom>
          <a:gradFill rotWithShape="1">
            <a:gsLst>
              <a:gs pos="0">
                <a:srgbClr val="DDEBCF">
                  <a:alpha val="10001"/>
                </a:srgbClr>
              </a:gs>
              <a:gs pos="50000">
                <a:srgbClr val="9CB86E">
                  <a:alpha val="55000"/>
                </a:srgbClr>
              </a:gs>
              <a:gs pos="100000">
                <a:srgbClr val="156B13"/>
              </a:gs>
            </a:gsLst>
            <a:path path="shape">
              <a:fillToRect l="50000" t="50000" r="50000" b="50000"/>
            </a:path>
          </a:gradFill>
          <a:ln w="9525">
            <a:solidFill>
              <a:schemeClr val="tx1"/>
            </a:solidFill>
            <a:miter lim="800000"/>
            <a:headEnd/>
            <a:tailEnd/>
          </a:ln>
          <a:effectLst/>
        </p:spPr>
        <p:txBody>
          <a:bodyPr wrap="none" anchor="ctr"/>
          <a:lstStyle/>
          <a:p>
            <a:pPr algn="ctr">
              <a:defRPr/>
            </a:pPr>
            <a:endParaRPr lang="en-US" sz="1400">
              <a:latin typeface="Arial" charset="0"/>
              <a:ea typeface="新細明體" pitchFamily="18" charset="-120"/>
            </a:endParaRPr>
          </a:p>
        </p:txBody>
      </p:sp>
      <p:sp>
        <p:nvSpPr>
          <p:cNvPr id="186374" name="WordArt 6">
            <a:extLst>
              <a:ext uri="{FF2B5EF4-FFF2-40B4-BE49-F238E27FC236}">
                <a16:creationId xmlns:a16="http://schemas.microsoft.com/office/drawing/2014/main" id="{84B607FD-1B52-CCD5-4E75-90A0DABE4B64}"/>
              </a:ext>
            </a:extLst>
          </p:cNvPr>
          <p:cNvSpPr>
            <a:spLocks noChangeArrowheads="1" noChangeShapeType="1" noTextEdit="1"/>
          </p:cNvSpPr>
          <p:nvPr/>
        </p:nvSpPr>
        <p:spPr bwMode="auto">
          <a:xfrm rot="19451615">
            <a:off x="3733800" y="2238376"/>
            <a:ext cx="5619750" cy="1571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200" b="1" kern="10">
                <a:solidFill>
                  <a:schemeClr val="bg1"/>
                </a:solidFill>
                <a:effectLst>
                  <a:prstShdw prst="shdw17" dist="17961" dir="2700000">
                    <a:srgbClr val="990000"/>
                  </a:prstShdw>
                </a:effectLst>
              </a:rPr>
              <a:t>BE  AWARE OF . . .</a:t>
            </a:r>
          </a:p>
          <a:p>
            <a:pPr algn="ctr"/>
            <a:r>
              <a:rPr lang="en-GB" sz="3200" b="1" kern="10">
                <a:solidFill>
                  <a:schemeClr val="bg1"/>
                </a:solidFill>
                <a:effectLst>
                  <a:prstShdw prst="shdw17" dist="17961" dir="2700000">
                    <a:srgbClr val="990000"/>
                  </a:prstShdw>
                </a:effectLst>
              </a:rPr>
              <a:t>&amp;</a:t>
            </a:r>
          </a:p>
          <a:p>
            <a:pPr algn="ctr"/>
            <a:r>
              <a:rPr lang="en-GB" sz="3200" b="1" kern="10">
                <a:solidFill>
                  <a:schemeClr val="bg1"/>
                </a:solidFill>
                <a:effectLst>
                  <a:prstShdw prst="shdw17" dist="17961" dir="2700000">
                    <a:srgbClr val="990000"/>
                  </a:prstShdw>
                </a:effectLst>
              </a:rPr>
              <a:t>BE  CAREFUL  ABOUT . . .</a:t>
            </a:r>
            <a:endParaRPr lang="en-IN" sz="3200" b="1" kern="10">
              <a:solidFill>
                <a:schemeClr val="bg1"/>
              </a:solidFill>
              <a:effectLst>
                <a:prstShdw prst="shdw17" dist="17961" dir="2700000">
                  <a:srgbClr val="990000"/>
                </a:prst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186371"/>
                                        </p:tgtEl>
                                        <p:attrNameLst>
                                          <p:attrName>style.visibility</p:attrName>
                                        </p:attrNameLst>
                                      </p:cBhvr>
                                      <p:to>
                                        <p:strVal val="visible"/>
                                      </p:to>
                                    </p:set>
                                    <p:animEffect transition="in" filter="diamond(out)">
                                      <p:cBhvr>
                                        <p:cTn id="7" dur="2000"/>
                                        <p:tgtEl>
                                          <p:spTgt spid="186371"/>
                                        </p:tgtEl>
                                      </p:cBhvr>
                                    </p:animEffect>
                                  </p:childTnLst>
                                </p:cTn>
                              </p:par>
                            </p:childTnLst>
                          </p:cTn>
                        </p:par>
                        <p:par>
                          <p:cTn id="8" fill="hold" nodeType="afterGroup">
                            <p:stCondLst>
                              <p:cond delay="2000"/>
                            </p:stCondLst>
                            <p:childTnLst>
                              <p:par>
                                <p:cTn id="9" presetID="22" presetClass="entr" presetSubtype="8" fill="hold" nodeType="afterEffect" nodePh="1">
                                  <p:stCondLst>
                                    <p:cond delay="0"/>
                                  </p:stCondLst>
                                  <p:endCondLst>
                                    <p:cond evt="begin" delay="0">
                                      <p:tn val="9"/>
                                    </p:cond>
                                  </p:endCondLst>
                                  <p:childTnLst>
                                    <p:set>
                                      <p:cBhvr>
                                        <p:cTn id="10" dur="1" fill="hold">
                                          <p:stCondLst>
                                            <p:cond delay="0"/>
                                          </p:stCondLst>
                                        </p:cTn>
                                        <p:tgtEl>
                                          <p:spTgt spid="186370">
                                            <p:txEl>
                                              <p:pRg st="0" end="0"/>
                                            </p:txEl>
                                          </p:spTgt>
                                        </p:tgtEl>
                                        <p:attrNameLst>
                                          <p:attrName>style.visibility</p:attrName>
                                        </p:attrNameLst>
                                      </p:cBhvr>
                                      <p:to>
                                        <p:strVal val="visible"/>
                                      </p:to>
                                    </p:set>
                                    <p:animEffect transition="in" filter="wipe(left)">
                                      <p:cBhvr>
                                        <p:cTn id="11" dur="2000"/>
                                        <p:tgtEl>
                                          <p:spTgt spid="186370">
                                            <p:txEl>
                                              <p:pRg st="0" end="0"/>
                                            </p:txEl>
                                          </p:spTgt>
                                        </p:tgtEl>
                                      </p:cBhvr>
                                    </p:animEffect>
                                  </p:childTnLst>
                                </p:cTn>
                              </p:par>
                            </p:childTnLst>
                          </p:cTn>
                        </p:par>
                        <p:par>
                          <p:cTn id="12" fill="hold" nodeType="afterGroup">
                            <p:stCondLst>
                              <p:cond delay="4000"/>
                            </p:stCondLst>
                            <p:childTnLst>
                              <p:par>
                                <p:cTn id="13" presetID="22" presetClass="entr" presetSubtype="8" fill="hold" nodeType="afterEffect">
                                  <p:stCondLst>
                                    <p:cond delay="0"/>
                                  </p:stCondLst>
                                  <p:childTnLst>
                                    <p:set>
                                      <p:cBhvr>
                                        <p:cTn id="14" dur="1" fill="hold">
                                          <p:stCondLst>
                                            <p:cond delay="0"/>
                                          </p:stCondLst>
                                        </p:cTn>
                                        <p:tgtEl>
                                          <p:spTgt spid="186372"/>
                                        </p:tgtEl>
                                        <p:attrNameLst>
                                          <p:attrName>style.visibility</p:attrName>
                                        </p:attrNameLst>
                                      </p:cBhvr>
                                      <p:to>
                                        <p:strVal val="visible"/>
                                      </p:to>
                                    </p:set>
                                    <p:animEffect transition="in" filter="wipe(left)">
                                      <p:cBhvr>
                                        <p:cTn id="15" dur="2000"/>
                                        <p:tgtEl>
                                          <p:spTgt spid="186372"/>
                                        </p:tgtEl>
                                      </p:cBhvr>
                                    </p:animEffect>
                                  </p:childTnLst>
                                </p:cTn>
                              </p:par>
                            </p:childTnLst>
                          </p:cTn>
                        </p:par>
                        <p:par>
                          <p:cTn id="16" fill="hold" nodeType="afterGroup">
                            <p:stCondLst>
                              <p:cond delay="6000"/>
                            </p:stCondLst>
                            <p:childTnLst>
                              <p:par>
                                <p:cTn id="17" presetID="2" presetClass="entr" presetSubtype="12" fill="hold" nodeType="afterEffect">
                                  <p:stCondLst>
                                    <p:cond delay="0"/>
                                  </p:stCondLst>
                                  <p:childTnLst>
                                    <p:set>
                                      <p:cBhvr>
                                        <p:cTn id="18" dur="1" fill="hold">
                                          <p:stCondLst>
                                            <p:cond delay="0"/>
                                          </p:stCondLst>
                                        </p:cTn>
                                        <p:tgtEl>
                                          <p:spTgt spid="186374"/>
                                        </p:tgtEl>
                                        <p:attrNameLst>
                                          <p:attrName>style.visibility</p:attrName>
                                        </p:attrNameLst>
                                      </p:cBhvr>
                                      <p:to>
                                        <p:strVal val="visible"/>
                                      </p:to>
                                    </p:set>
                                    <p:anim calcmode="lin" valueType="num">
                                      <p:cBhvr additive="base">
                                        <p:cTn id="19" dur="2000" fill="hold"/>
                                        <p:tgtEl>
                                          <p:spTgt spid="186374"/>
                                        </p:tgtEl>
                                        <p:attrNameLst>
                                          <p:attrName>ppt_x</p:attrName>
                                        </p:attrNameLst>
                                      </p:cBhvr>
                                      <p:tavLst>
                                        <p:tav tm="0">
                                          <p:val>
                                            <p:strVal val="0-#ppt_w/2"/>
                                          </p:val>
                                        </p:tav>
                                        <p:tav tm="100000">
                                          <p:val>
                                            <p:strVal val="#ppt_x"/>
                                          </p:val>
                                        </p:tav>
                                      </p:tavLst>
                                    </p:anim>
                                    <p:anim calcmode="lin" valueType="num">
                                      <p:cBhvr additive="base">
                                        <p:cTn id="20" dur="2000" fill="hold"/>
                                        <p:tgtEl>
                                          <p:spTgt spid="186374"/>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8000"/>
                            </p:stCondLst>
                            <p:childTnLst>
                              <p:par>
                                <p:cTn id="22" presetID="6" presetClass="emph" presetSubtype="0" fill="hold" nodeType="afterEffect">
                                  <p:stCondLst>
                                    <p:cond delay="0"/>
                                  </p:stCondLst>
                                  <p:childTnLst>
                                    <p:animScale>
                                      <p:cBhvr>
                                        <p:cTn id="23" dur="2000" fill="hold"/>
                                        <p:tgtEl>
                                          <p:spTgt spid="1863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Date Placeholder 3">
            <a:extLst>
              <a:ext uri="{FF2B5EF4-FFF2-40B4-BE49-F238E27FC236}">
                <a16:creationId xmlns:a16="http://schemas.microsoft.com/office/drawing/2014/main" id="{1BD98AA9-5C8C-38D7-07BB-E6CE4903953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fld id="{6D1EF2F9-3399-4D50-A321-20344126A73D}" type="datetime5">
              <a:rPr lang="en-US" altLang="en-US" smtClean="0"/>
              <a:pPr eaLnBrk="1" hangingPunct="1"/>
              <a:t>22-Oct-24</a:t>
            </a:fld>
            <a:endParaRPr lang="en-US" altLang="en-US"/>
          </a:p>
        </p:txBody>
      </p:sp>
      <p:sp>
        <p:nvSpPr>
          <p:cNvPr id="45059" name="Slide Number Placeholder 5">
            <a:extLst>
              <a:ext uri="{FF2B5EF4-FFF2-40B4-BE49-F238E27FC236}">
                <a16:creationId xmlns:a16="http://schemas.microsoft.com/office/drawing/2014/main" id="{F1B8A2C6-077A-BC8E-81DB-20601CA633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fld id="{008D7D0E-305C-4C05-AAD0-DC5ECC3B4F0F}" type="slidenum">
              <a:rPr lang="en-US" altLang="en-US"/>
              <a:pPr eaLnBrk="1" hangingPunct="1"/>
              <a:t>55</a:t>
            </a:fld>
            <a:endParaRPr lang="en-US" altLang="en-US"/>
          </a:p>
        </p:txBody>
      </p:sp>
      <p:pic>
        <p:nvPicPr>
          <p:cNvPr id="45060" name="Picture 2" descr="buddha">
            <a:extLst>
              <a:ext uri="{FF2B5EF4-FFF2-40B4-BE49-F238E27FC236}">
                <a16:creationId xmlns:a16="http://schemas.microsoft.com/office/drawing/2014/main" id="{F6B2CFC7-4F1C-6B19-D294-3ED9E120C1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
        <p:nvSpPr>
          <p:cNvPr id="45061" name="Text Box 3">
            <a:extLst>
              <a:ext uri="{FF2B5EF4-FFF2-40B4-BE49-F238E27FC236}">
                <a16:creationId xmlns:a16="http://schemas.microsoft.com/office/drawing/2014/main" id="{B95ABB53-8C14-F46B-E9B9-53A037CE7EA0}"/>
              </a:ext>
            </a:extLst>
          </p:cNvPr>
          <p:cNvSpPr txBox="1">
            <a:spLocks noChangeArrowheads="1"/>
          </p:cNvSpPr>
          <p:nvPr/>
        </p:nvSpPr>
        <p:spPr bwMode="auto">
          <a:xfrm>
            <a:off x="1981200" y="349250"/>
            <a:ext cx="3429000" cy="641350"/>
          </a:xfrm>
          <a:prstGeom prst="rect">
            <a:avLst/>
          </a:prstGeom>
          <a:solidFill>
            <a:srgbClr val="0000FF"/>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0000FF"/>
            </a:extrusionClr>
            <a:contourClr>
              <a:srgbClr val="0000FF"/>
            </a:contourClr>
          </a:sp3d>
        </p:spPr>
        <p:txBody>
          <a:bodyPr>
            <a:spAutoFit/>
            <a:flatTx/>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algn="ctr" eaLnBrk="1" hangingPunct="1">
              <a:spcBef>
                <a:spcPct val="50000"/>
              </a:spcBef>
            </a:pPr>
            <a:r>
              <a:rPr lang="en-US" altLang="en-US" sz="3600" b="1">
                <a:solidFill>
                  <a:srgbClr val="FFFF00"/>
                </a:solidFill>
                <a:latin typeface="Copperplate Gothic Bold" panose="020E0705020206020404" pitchFamily="34" charset="0"/>
              </a:rPr>
              <a:t>W. A. T. C. H.</a:t>
            </a:r>
            <a:r>
              <a:rPr lang="en-US" altLang="en-US" sz="3600">
                <a:solidFill>
                  <a:srgbClr val="FFFF00"/>
                </a:solidFill>
                <a:latin typeface="Copperplate Gothic Bold" panose="020E0705020206020404" pitchFamily="34" charset="0"/>
              </a:rPr>
              <a:t> </a:t>
            </a:r>
          </a:p>
        </p:txBody>
      </p:sp>
      <p:sp>
        <p:nvSpPr>
          <p:cNvPr id="45062" name="Rectangle 4">
            <a:extLst>
              <a:ext uri="{FF2B5EF4-FFF2-40B4-BE49-F238E27FC236}">
                <a16:creationId xmlns:a16="http://schemas.microsoft.com/office/drawing/2014/main" id="{B7F62BCE-18ED-B20A-40E0-2B9FF00D5CE1}"/>
              </a:ext>
            </a:extLst>
          </p:cNvPr>
          <p:cNvSpPr>
            <a:spLocks noChangeArrowheads="1"/>
          </p:cNvSpPr>
          <p:nvPr/>
        </p:nvSpPr>
        <p:spPr bwMode="auto">
          <a:xfrm>
            <a:off x="1905000" y="1439864"/>
            <a:ext cx="2192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spcBef>
                <a:spcPct val="50000"/>
              </a:spcBef>
            </a:pPr>
            <a:r>
              <a:rPr lang="en-US" altLang="en-US" sz="2000" b="1">
                <a:solidFill>
                  <a:srgbClr val="FFFF00"/>
                </a:solidFill>
                <a:latin typeface="Verdana" panose="020B0604030504040204" pitchFamily="34" charset="0"/>
              </a:rPr>
              <a:t>W </a:t>
            </a:r>
            <a:r>
              <a:rPr lang="en-US" altLang="en-US" sz="2000" b="1">
                <a:solidFill>
                  <a:srgbClr val="FFFFFF"/>
                </a:solidFill>
                <a:latin typeface="Verdana" panose="020B0604030504040204" pitchFamily="34" charset="0"/>
              </a:rPr>
              <a:t>=	WORDS</a:t>
            </a:r>
          </a:p>
        </p:txBody>
      </p:sp>
      <p:sp>
        <p:nvSpPr>
          <p:cNvPr id="45063" name="Rectangle 5">
            <a:extLst>
              <a:ext uri="{FF2B5EF4-FFF2-40B4-BE49-F238E27FC236}">
                <a16:creationId xmlns:a16="http://schemas.microsoft.com/office/drawing/2014/main" id="{49CEBA07-3216-0A48-A1F3-75BDE44673EE}"/>
              </a:ext>
            </a:extLst>
          </p:cNvPr>
          <p:cNvSpPr>
            <a:spLocks noChangeArrowheads="1"/>
          </p:cNvSpPr>
          <p:nvPr/>
        </p:nvSpPr>
        <p:spPr bwMode="auto">
          <a:xfrm>
            <a:off x="1905000" y="1973264"/>
            <a:ext cx="240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r>
              <a:rPr lang="en-US" altLang="en-US" sz="2000" b="1">
                <a:solidFill>
                  <a:srgbClr val="FFFF00"/>
                </a:solidFill>
                <a:latin typeface="Verdana" panose="020B0604030504040204" pitchFamily="34" charset="0"/>
              </a:rPr>
              <a:t>A  </a:t>
            </a:r>
            <a:r>
              <a:rPr lang="en-US" altLang="en-US" sz="2000" b="1">
                <a:solidFill>
                  <a:srgbClr val="FFFFFF"/>
                </a:solidFill>
                <a:latin typeface="Verdana" panose="020B0604030504040204" pitchFamily="34" charset="0"/>
              </a:rPr>
              <a:t>=	ACTIONS</a:t>
            </a:r>
          </a:p>
        </p:txBody>
      </p:sp>
      <p:sp>
        <p:nvSpPr>
          <p:cNvPr id="45064" name="Rectangle 6">
            <a:extLst>
              <a:ext uri="{FF2B5EF4-FFF2-40B4-BE49-F238E27FC236}">
                <a16:creationId xmlns:a16="http://schemas.microsoft.com/office/drawing/2014/main" id="{44E9478F-46C6-7BB7-4ADD-8386745775FA}"/>
              </a:ext>
            </a:extLst>
          </p:cNvPr>
          <p:cNvSpPr>
            <a:spLocks noChangeArrowheads="1"/>
          </p:cNvSpPr>
          <p:nvPr/>
        </p:nvSpPr>
        <p:spPr bwMode="auto">
          <a:xfrm>
            <a:off x="1905000" y="2582864"/>
            <a:ext cx="2679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r>
              <a:rPr lang="en-US" altLang="en-US" sz="2000" b="1">
                <a:solidFill>
                  <a:srgbClr val="FFFF00"/>
                </a:solidFill>
                <a:latin typeface="Verdana" panose="020B0604030504040204" pitchFamily="34" charset="0"/>
              </a:rPr>
              <a:t>T  </a:t>
            </a:r>
            <a:r>
              <a:rPr lang="en-US" altLang="en-US" sz="2000" b="1">
                <a:solidFill>
                  <a:srgbClr val="FFFFFF"/>
                </a:solidFill>
                <a:latin typeface="Verdana" panose="020B0604030504040204" pitchFamily="34" charset="0"/>
              </a:rPr>
              <a:t>=	THOUGHTS</a:t>
            </a:r>
          </a:p>
        </p:txBody>
      </p:sp>
      <p:sp>
        <p:nvSpPr>
          <p:cNvPr id="45065" name="Rectangle 7">
            <a:extLst>
              <a:ext uri="{FF2B5EF4-FFF2-40B4-BE49-F238E27FC236}">
                <a16:creationId xmlns:a16="http://schemas.microsoft.com/office/drawing/2014/main" id="{DBE9841B-5BF1-DE2F-F0E5-E2BB2009028C}"/>
              </a:ext>
            </a:extLst>
          </p:cNvPr>
          <p:cNvSpPr>
            <a:spLocks noChangeArrowheads="1"/>
          </p:cNvSpPr>
          <p:nvPr/>
        </p:nvSpPr>
        <p:spPr bwMode="auto">
          <a:xfrm>
            <a:off x="1905001" y="3116264"/>
            <a:ext cx="2816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r>
              <a:rPr lang="en-US" altLang="en-US" sz="2000" b="1">
                <a:solidFill>
                  <a:srgbClr val="FFFF00"/>
                </a:solidFill>
                <a:latin typeface="Verdana" panose="020B0604030504040204" pitchFamily="34" charset="0"/>
              </a:rPr>
              <a:t>C  </a:t>
            </a:r>
            <a:r>
              <a:rPr lang="en-US" altLang="en-US" sz="2000" b="1">
                <a:solidFill>
                  <a:srgbClr val="FFFFFF"/>
                </a:solidFill>
                <a:latin typeface="Verdana" panose="020B0604030504040204" pitchFamily="34" charset="0"/>
              </a:rPr>
              <a:t>=	CHARACTER</a:t>
            </a:r>
          </a:p>
        </p:txBody>
      </p:sp>
      <p:sp>
        <p:nvSpPr>
          <p:cNvPr id="45066" name="Rectangle 8">
            <a:extLst>
              <a:ext uri="{FF2B5EF4-FFF2-40B4-BE49-F238E27FC236}">
                <a16:creationId xmlns:a16="http://schemas.microsoft.com/office/drawing/2014/main" id="{F8B0FCCD-81CE-D673-0D69-DFDF6A6238FD}"/>
              </a:ext>
            </a:extLst>
          </p:cNvPr>
          <p:cNvSpPr>
            <a:spLocks noChangeArrowheads="1"/>
          </p:cNvSpPr>
          <p:nvPr/>
        </p:nvSpPr>
        <p:spPr bwMode="auto">
          <a:xfrm>
            <a:off x="1905000" y="3649664"/>
            <a:ext cx="3240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spcBef>
                <a:spcPct val="50000"/>
              </a:spcBef>
            </a:pPr>
            <a:r>
              <a:rPr lang="en-US" altLang="en-US" sz="2000" b="1">
                <a:solidFill>
                  <a:srgbClr val="FFFF00"/>
                </a:solidFill>
                <a:latin typeface="Verdana" panose="020B0604030504040204" pitchFamily="34" charset="0"/>
              </a:rPr>
              <a:t>H  </a:t>
            </a:r>
            <a:r>
              <a:rPr lang="en-US" altLang="en-US" sz="2000" b="1">
                <a:solidFill>
                  <a:srgbClr val="FFFFFF"/>
                </a:solidFill>
                <a:latin typeface="Verdana" panose="020B0604030504040204" pitchFamily="34" charset="0"/>
              </a:rPr>
              <a:t>=	HEAD &amp; HEART</a:t>
            </a:r>
          </a:p>
        </p:txBody>
      </p:sp>
    </p:spTree>
  </p:cSld>
  <p:clrMapOvr>
    <a:masterClrMapping/>
  </p:clrMapOvr>
  <p:transition spd="slow">
    <p:wheel spokes="8"/>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986ADCCC-1810-2DE6-28F6-9E37A71DE153}"/>
              </a:ext>
            </a:extLst>
          </p:cNvPr>
          <p:cNvSpPr>
            <a:spLocks noGrp="1"/>
          </p:cNvSpPr>
          <p:nvPr>
            <p:ph type="dt" sz="quarter" idx="10"/>
          </p:nvPr>
        </p:nvSpPr>
        <p:spPr/>
        <p:txBody>
          <a:bodyPr/>
          <a:lstStyle/>
          <a:p>
            <a:pPr>
              <a:defRPr/>
            </a:pPr>
            <a:fld id="{3EE24B27-00ED-4CBF-8F20-2918F1DB996D}" type="datetime5">
              <a:rPr lang="en-US"/>
              <a:pPr>
                <a:defRPr/>
              </a:pPr>
              <a:t>22-Oct-24</a:t>
            </a:fld>
            <a:endParaRPr lang="en-US"/>
          </a:p>
        </p:txBody>
      </p:sp>
      <p:sp>
        <p:nvSpPr>
          <p:cNvPr id="6" name="Slide Number Placeholder 3">
            <a:extLst>
              <a:ext uri="{FF2B5EF4-FFF2-40B4-BE49-F238E27FC236}">
                <a16:creationId xmlns:a16="http://schemas.microsoft.com/office/drawing/2014/main" id="{F41D0E78-A928-CD35-3524-138DEE33761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fld id="{BF027A44-ED33-420D-A29D-C961F5E8CF70}" type="slidenum">
              <a:rPr lang="en-US" altLang="en-US"/>
              <a:pPr eaLnBrk="1" hangingPunct="1"/>
              <a:t>56</a:t>
            </a:fld>
            <a:endParaRPr lang="en-US" altLang="en-US"/>
          </a:p>
        </p:txBody>
      </p:sp>
      <p:sp>
        <p:nvSpPr>
          <p:cNvPr id="46084" name="Rectangle 2">
            <a:extLst>
              <a:ext uri="{FF2B5EF4-FFF2-40B4-BE49-F238E27FC236}">
                <a16:creationId xmlns:a16="http://schemas.microsoft.com/office/drawing/2014/main" id="{BAB288FC-86EF-C311-4DDF-93261AE771A6}"/>
              </a:ext>
            </a:extLst>
          </p:cNvPr>
          <p:cNvSpPr>
            <a:spLocks noChangeArrowheads="1"/>
          </p:cNvSpPr>
          <p:nvPr/>
        </p:nvSpPr>
        <p:spPr bwMode="auto">
          <a:xfrm>
            <a:off x="0" y="-1"/>
            <a:ext cx="12192000" cy="7122017"/>
          </a:xfrm>
          <a:prstGeom prst="rect">
            <a:avLst/>
          </a:prstGeom>
          <a:gradFill rotWithShape="1">
            <a:gsLst>
              <a:gs pos="0">
                <a:srgbClr val="DDEBCF"/>
              </a:gs>
              <a:gs pos="50000">
                <a:srgbClr val="9CB86E"/>
              </a:gs>
              <a:gs pos="100000">
                <a:srgbClr val="156B13"/>
              </a:gs>
            </a:gsLst>
            <a:lin ang="54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DDEBCF"/>
            </a:extrusionClr>
            <a:contourClr>
              <a:srgbClr val="DDEBCF"/>
            </a:contourClr>
          </a:sp3d>
        </p:spPr>
        <p:txBody>
          <a:bodyPr wrap="none" anchor="ctr">
            <a:flatTx/>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algn="ctr" eaLnBrk="1" hangingPunct="1"/>
            <a:endParaRPr lang="en-US" altLang="en-US"/>
          </a:p>
        </p:txBody>
      </p:sp>
      <p:sp>
        <p:nvSpPr>
          <p:cNvPr id="87043" name="Text Box 3">
            <a:extLst>
              <a:ext uri="{FF2B5EF4-FFF2-40B4-BE49-F238E27FC236}">
                <a16:creationId xmlns:a16="http://schemas.microsoft.com/office/drawing/2014/main" id="{90A2869E-4D35-736C-C56B-49B036F4DA88}"/>
              </a:ext>
            </a:extLst>
          </p:cNvPr>
          <p:cNvSpPr txBox="1">
            <a:spLocks noChangeArrowheads="1"/>
          </p:cNvSpPr>
          <p:nvPr/>
        </p:nvSpPr>
        <p:spPr bwMode="auto">
          <a:xfrm>
            <a:off x="2743200" y="1447801"/>
            <a:ext cx="6777038" cy="3808413"/>
          </a:xfrm>
          <a:prstGeom prst="rect">
            <a:avLst/>
          </a:prstGeom>
          <a:gradFill rotWithShape="1">
            <a:gsLst>
              <a:gs pos="0">
                <a:srgbClr val="FFBF00"/>
              </a:gs>
              <a:gs pos="10001">
                <a:srgbClr val="F27300"/>
              </a:gs>
              <a:gs pos="25000">
                <a:srgbClr val="8F0040"/>
              </a:gs>
              <a:gs pos="50000">
                <a:srgbClr val="400040"/>
              </a:gs>
              <a:gs pos="80000">
                <a:srgbClr val="000040"/>
              </a:gs>
              <a:gs pos="100000">
                <a:srgbClr val="000000"/>
              </a:gs>
            </a:gsLst>
            <a:lin ang="5400000" scaled="1"/>
          </a:gradFill>
          <a:ln w="57150">
            <a:miter lim="800000"/>
            <a:headEnd/>
            <a:tailEnd/>
          </a:ln>
          <a:effectLst/>
          <a:scene3d>
            <a:camera prst="legacyObliqueBottomLeft"/>
            <a:lightRig rig="legacyFlat3" dir="t"/>
          </a:scene3d>
          <a:sp3d extrusionH="430200" prstMaterial="legacyMatte">
            <a:bevelT w="13500" h="13500" prst="angle"/>
            <a:bevelB w="13500" h="13500" prst="angle"/>
            <a:extrusionClr>
              <a:srgbClr val="000000"/>
            </a:extrusionClr>
          </a:sp3d>
        </p:spPr>
        <p:txBody>
          <a:bodyPr wrap="none">
            <a:spAutoFit/>
            <a:flatTx/>
          </a:bodyPr>
          <a:lstStyle/>
          <a:p>
            <a:pPr>
              <a:defRPr/>
            </a:pPr>
            <a:r>
              <a:rPr lang="en-US" sz="4800" b="1">
                <a:solidFill>
                  <a:srgbClr val="0000CC"/>
                </a:solidFill>
                <a:effectLst>
                  <a:outerShdw blurRad="38100" dist="38100" dir="2700000" algn="tl">
                    <a:srgbClr val="FFFFFF"/>
                  </a:outerShdw>
                </a:effectLst>
                <a:latin typeface="Arial Black" pitchFamily="34" charset="0"/>
                <a:ea typeface="新細明體" pitchFamily="18" charset="-120"/>
              </a:rPr>
              <a:t>LOVE  FOR  GOD</a:t>
            </a:r>
          </a:p>
          <a:p>
            <a:pPr>
              <a:defRPr/>
            </a:pPr>
            <a:endParaRPr lang="en-US" sz="4800" b="1">
              <a:solidFill>
                <a:srgbClr val="CC3300"/>
              </a:solidFill>
              <a:effectLst>
                <a:outerShdw blurRad="38100" dist="38100" dir="2700000" algn="tl">
                  <a:srgbClr val="FFFFFF"/>
                </a:outerShdw>
              </a:effectLst>
              <a:latin typeface="Arial Black" pitchFamily="34" charset="0"/>
              <a:ea typeface="新細明體" pitchFamily="18" charset="-120"/>
            </a:endParaRPr>
          </a:p>
          <a:p>
            <a:pPr>
              <a:defRPr/>
            </a:pPr>
            <a:r>
              <a:rPr lang="en-US" sz="4800" b="1">
                <a:solidFill>
                  <a:srgbClr val="FF0000"/>
                </a:solidFill>
                <a:effectLst>
                  <a:outerShdw blurRad="38100" dist="38100" dir="2700000" algn="tl">
                    <a:srgbClr val="FFFFFF"/>
                  </a:outerShdw>
                </a:effectLst>
                <a:latin typeface="Arial Black" pitchFamily="34" charset="0"/>
                <a:ea typeface="新細明體" pitchFamily="18" charset="-120"/>
              </a:rPr>
              <a:t>FEAR  OF  SIN</a:t>
            </a:r>
          </a:p>
          <a:p>
            <a:pPr>
              <a:defRPr/>
            </a:pPr>
            <a:endParaRPr lang="en-US" sz="4800" b="1">
              <a:solidFill>
                <a:srgbClr val="FF0000"/>
              </a:solidFill>
              <a:effectLst>
                <a:outerShdw blurRad="38100" dist="38100" dir="2700000" algn="tl">
                  <a:srgbClr val="FFFFFF"/>
                </a:outerShdw>
              </a:effectLst>
              <a:latin typeface="Arial Black" pitchFamily="34" charset="0"/>
              <a:ea typeface="新細明體" pitchFamily="18" charset="-120"/>
            </a:endParaRPr>
          </a:p>
          <a:p>
            <a:pPr>
              <a:defRPr/>
            </a:pPr>
            <a:r>
              <a:rPr lang="en-US" sz="4800" b="1">
                <a:solidFill>
                  <a:srgbClr val="FFFFFF"/>
                </a:solidFill>
                <a:effectLst>
                  <a:outerShdw blurRad="38100" dist="38100" dir="2700000" algn="tl">
                    <a:srgbClr val="463416"/>
                  </a:outerShdw>
                </a:effectLst>
                <a:latin typeface="Arial Black" pitchFamily="34" charset="0"/>
                <a:ea typeface="新細明體" pitchFamily="18" charset="-120"/>
              </a:rPr>
              <a:t>SOCIAL  MORALITY</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7043">
                                            <p:bg/>
                                          </p:spTgt>
                                        </p:tgtEl>
                                        <p:attrNameLst>
                                          <p:attrName>style.visibility</p:attrName>
                                        </p:attrNameLst>
                                      </p:cBhvr>
                                      <p:to>
                                        <p:strVal val="visible"/>
                                      </p:to>
                                    </p:set>
                                    <p:animEffect transition="in" filter="diamond(in)">
                                      <p:cBhvr>
                                        <p:cTn id="7" dur="2000"/>
                                        <p:tgtEl>
                                          <p:spTgt spid="87043">
                                            <p:bg/>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7043">
                                            <p:txEl>
                                              <p:pRg st="0" end="0"/>
                                            </p:txEl>
                                          </p:spTgt>
                                        </p:tgtEl>
                                        <p:attrNameLst>
                                          <p:attrName>style.visibility</p:attrName>
                                        </p:attrNameLst>
                                      </p:cBhvr>
                                      <p:to>
                                        <p:strVal val="visible"/>
                                      </p:to>
                                    </p:set>
                                    <p:animEffect transition="in" filter="diamond(in)">
                                      <p:cBhvr>
                                        <p:cTn id="10" dur="2000"/>
                                        <p:tgtEl>
                                          <p:spTgt spid="87043">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87043">
                                            <p:txEl>
                                              <p:pRg st="2" end="2"/>
                                            </p:txEl>
                                          </p:spTgt>
                                        </p:tgtEl>
                                        <p:attrNameLst>
                                          <p:attrName>style.visibility</p:attrName>
                                        </p:attrNameLst>
                                      </p:cBhvr>
                                      <p:to>
                                        <p:strVal val="visible"/>
                                      </p:to>
                                    </p:set>
                                    <p:animEffect transition="in" filter="diamond(in)">
                                      <p:cBhvr>
                                        <p:cTn id="13" dur="2000"/>
                                        <p:tgtEl>
                                          <p:spTgt spid="87043">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7043">
                                            <p:txEl>
                                              <p:pRg st="4" end="4"/>
                                            </p:txEl>
                                          </p:spTgt>
                                        </p:tgtEl>
                                        <p:attrNameLst>
                                          <p:attrName>style.visibility</p:attrName>
                                        </p:attrNameLst>
                                      </p:cBhvr>
                                      <p:to>
                                        <p:strVal val="visible"/>
                                      </p:to>
                                    </p:set>
                                    <p:animEffect transition="in" filter="diamond(in)">
                                      <p:cBhvr>
                                        <p:cTn id="16" dur="2000"/>
                                        <p:tgtEl>
                                          <p:spTgt spid="8704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87043">
                                            <p:txEl>
                                              <p:pRg st="0" end="0"/>
                                            </p:txEl>
                                          </p:spTgt>
                                        </p:tgtEl>
                                        <p:attrNameLst>
                                          <p:attrName>style.visibility</p:attrName>
                                        </p:attrNameLst>
                                      </p:cBhvr>
                                      <p:to>
                                        <p:strVal val="visible"/>
                                      </p:to>
                                    </p:set>
                                    <p:animEffect transition="in" filter="wipe(left)">
                                      <p:cBhvr>
                                        <p:cTn id="21" dur="2000"/>
                                        <p:tgtEl>
                                          <p:spTgt spid="8704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87043">
                                            <p:txEl>
                                              <p:pRg st="2" end="2"/>
                                            </p:txEl>
                                          </p:spTgt>
                                        </p:tgtEl>
                                        <p:attrNameLst>
                                          <p:attrName>style.visibility</p:attrName>
                                        </p:attrNameLst>
                                      </p:cBhvr>
                                      <p:to>
                                        <p:strVal val="visible"/>
                                      </p:to>
                                    </p:set>
                                    <p:animEffect transition="in" filter="wipe(left)">
                                      <p:cBhvr>
                                        <p:cTn id="26" dur="2000"/>
                                        <p:tgtEl>
                                          <p:spTgt spid="8704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87043">
                                            <p:txEl>
                                              <p:pRg st="4" end="4"/>
                                            </p:txEl>
                                          </p:spTgt>
                                        </p:tgtEl>
                                        <p:attrNameLst>
                                          <p:attrName>style.visibility</p:attrName>
                                        </p:attrNameLst>
                                      </p:cBhvr>
                                      <p:to>
                                        <p:strVal val="visible"/>
                                      </p:to>
                                    </p:set>
                                    <p:animEffect transition="in" filter="wipe(left)">
                                      <p:cBhvr>
                                        <p:cTn id="31" dur="2000"/>
                                        <p:tgtEl>
                                          <p:spTgt spid="87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allAtOnce"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2">
            <a:extLst>
              <a:ext uri="{FF2B5EF4-FFF2-40B4-BE49-F238E27FC236}">
                <a16:creationId xmlns:a16="http://schemas.microsoft.com/office/drawing/2014/main" id="{F4539525-7406-A516-68FB-C1C635D802A6}"/>
              </a:ext>
            </a:extLst>
          </p:cNvPr>
          <p:cNvSpPr>
            <a:spLocks noGrp="1" noChangeArrowheads="1"/>
          </p:cNvSpPr>
          <p:nvPr>
            <p:ph type="dt" sz="quarter" idx="10"/>
          </p:nvPr>
        </p:nvSpPr>
        <p:spPr/>
        <p:txBody>
          <a:bodyPr/>
          <a:lstStyle/>
          <a:p>
            <a:pPr>
              <a:defRPr/>
            </a:pPr>
            <a:fld id="{D46D35F7-0435-4E1B-AF27-0A75682E4D22}" type="datetime5">
              <a:rPr lang="en-US"/>
              <a:pPr>
                <a:defRPr/>
              </a:pPr>
              <a:t>22-Oct-24</a:t>
            </a:fld>
            <a:endParaRPr lang="en-US"/>
          </a:p>
        </p:txBody>
      </p:sp>
      <p:sp>
        <p:nvSpPr>
          <p:cNvPr id="20" name="Rectangle 23">
            <a:extLst>
              <a:ext uri="{FF2B5EF4-FFF2-40B4-BE49-F238E27FC236}">
                <a16:creationId xmlns:a16="http://schemas.microsoft.com/office/drawing/2014/main" id="{DDFF1275-CC50-B35E-E855-B0784C9FA8CC}"/>
              </a:ext>
            </a:extLst>
          </p:cNvPr>
          <p:cNvSpPr>
            <a:spLocks noGrp="1" noChangeArrowheads="1"/>
          </p:cNvSpPr>
          <p:nvPr>
            <p:ph type="sldNum" sz="quarter" idx="11"/>
          </p:nvPr>
        </p:nvSpPr>
        <p:spPr/>
        <p:txBody>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fld id="{87CDD6F3-B726-447E-85DB-E26EA5E987BD}" type="slidenum">
              <a:rPr lang="en-US" altLang="en-US"/>
              <a:pPr eaLnBrk="1" hangingPunct="1"/>
              <a:t>57</a:t>
            </a:fld>
            <a:endParaRPr lang="en-US" altLang="en-US"/>
          </a:p>
        </p:txBody>
      </p:sp>
      <p:sp>
        <p:nvSpPr>
          <p:cNvPr id="47108" name="Text Box 2">
            <a:extLst>
              <a:ext uri="{FF2B5EF4-FFF2-40B4-BE49-F238E27FC236}">
                <a16:creationId xmlns:a16="http://schemas.microsoft.com/office/drawing/2014/main" id="{A8A854EB-E08B-06FB-50D9-F7A5D6BF57DB}"/>
              </a:ext>
            </a:extLst>
          </p:cNvPr>
          <p:cNvSpPr txBox="1">
            <a:spLocks noChangeArrowheads="1"/>
          </p:cNvSpPr>
          <p:nvPr/>
        </p:nvSpPr>
        <p:spPr bwMode="auto">
          <a:xfrm>
            <a:off x="4556125" y="1371601"/>
            <a:ext cx="5251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spcBef>
                <a:spcPct val="50000"/>
              </a:spcBef>
            </a:pPr>
            <a:r>
              <a:rPr lang="en-US" altLang="en-US" sz="2800">
                <a:latin typeface="Times New Roman" panose="02020603050405020304" pitchFamily="18" charset="0"/>
              </a:rPr>
              <a:t>IN UNDERSTANDING </a:t>
            </a:r>
            <a:endParaRPr lang="en-US" altLang="en-US" sz="3600">
              <a:latin typeface="Times New Roman" panose="02020603050405020304" pitchFamily="18" charset="0"/>
            </a:endParaRPr>
          </a:p>
        </p:txBody>
      </p:sp>
      <p:sp>
        <p:nvSpPr>
          <p:cNvPr id="47109" name="Rectangle 3">
            <a:extLst>
              <a:ext uri="{FF2B5EF4-FFF2-40B4-BE49-F238E27FC236}">
                <a16:creationId xmlns:a16="http://schemas.microsoft.com/office/drawing/2014/main" id="{16AD5DDD-787A-A629-A195-3F04775705C1}"/>
              </a:ext>
            </a:extLst>
          </p:cNvPr>
          <p:cNvSpPr>
            <a:spLocks noChangeArrowheads="1"/>
          </p:cNvSpPr>
          <p:nvPr/>
        </p:nvSpPr>
        <p:spPr bwMode="auto">
          <a:xfrm>
            <a:off x="0" y="0"/>
            <a:ext cx="12192000" cy="7162800"/>
          </a:xfrm>
          <a:prstGeom prst="rect">
            <a:avLst/>
          </a:prstGeom>
          <a:gradFill rotWithShape="1">
            <a:gsLst>
              <a:gs pos="0">
                <a:srgbClr val="8C3D91"/>
              </a:gs>
              <a:gs pos="12000">
                <a:srgbClr val="7005D4"/>
              </a:gs>
              <a:gs pos="30000">
                <a:srgbClr val="181CC7"/>
              </a:gs>
              <a:gs pos="60001">
                <a:srgbClr val="0A128C"/>
              </a:gs>
              <a:gs pos="100000">
                <a:srgbClr val="000000"/>
              </a:gs>
            </a:gsLst>
            <a:lin ang="54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000000"/>
            </a:extrusionClr>
            <a:contourClr>
              <a:srgbClr val="8C3D91"/>
            </a:contourClr>
          </a:sp3d>
        </p:spPr>
        <p:txBody>
          <a:bodyPr wrap="none" anchor="ctr">
            <a:flatTx/>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endParaRPr lang="en-US" altLang="en-US"/>
          </a:p>
        </p:txBody>
      </p:sp>
      <p:sp>
        <p:nvSpPr>
          <p:cNvPr id="47110" name="Rectangle 4">
            <a:extLst>
              <a:ext uri="{FF2B5EF4-FFF2-40B4-BE49-F238E27FC236}">
                <a16:creationId xmlns:a16="http://schemas.microsoft.com/office/drawing/2014/main" id="{2185A874-AD5C-B473-14C1-570A413E523C}"/>
              </a:ext>
            </a:extLst>
          </p:cNvPr>
          <p:cNvSpPr>
            <a:spLocks noChangeArrowheads="1"/>
          </p:cNvSpPr>
          <p:nvPr/>
        </p:nvSpPr>
        <p:spPr bwMode="auto">
          <a:xfrm>
            <a:off x="1676400" y="457200"/>
            <a:ext cx="8763000" cy="1143000"/>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path path="shape">
              <a:fillToRect l="50000" t="50000" r="50000" b="50000"/>
            </a:path>
          </a:gradFill>
          <a:ln w="38100">
            <a:solidFill>
              <a:schemeClr val="tx1"/>
            </a:solidFill>
            <a:miter lim="800000"/>
            <a:headEnd/>
            <a:tailEnd/>
          </a:ln>
        </p:spPr>
        <p:txBody>
          <a:bodyPr anchor="ct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algn="ctr" eaLnBrk="1" hangingPunct="1"/>
            <a:r>
              <a:rPr lang="en-US" altLang="en-US" sz="5400" b="1">
                <a:latin typeface="Arial Black" panose="020B0A04020102020204" pitchFamily="34" charset="0"/>
              </a:rPr>
              <a:t>LOVE</a:t>
            </a:r>
            <a:r>
              <a:rPr lang="en-US" altLang="en-US" sz="3200" b="1">
                <a:latin typeface="Arial Black" panose="020B0A04020102020204" pitchFamily="34" charset="0"/>
              </a:rPr>
              <a:t> – </a:t>
            </a:r>
            <a:r>
              <a:rPr lang="en-US" altLang="en-US" sz="2400" b="1" i="1">
                <a:latin typeface="Arial Black" panose="020B0A04020102020204" pitchFamily="34" charset="0"/>
              </a:rPr>
              <a:t>the most basic human value</a:t>
            </a:r>
            <a:r>
              <a:rPr lang="en-US" altLang="en-US" sz="3200" b="1" i="1">
                <a:solidFill>
                  <a:srgbClr val="0000FF"/>
                </a:solidFill>
                <a:latin typeface="Times New Roman" panose="02020603050405020304" pitchFamily="18" charset="0"/>
              </a:rPr>
              <a:t> </a:t>
            </a:r>
            <a:endParaRPr lang="en-US" altLang="en-US" sz="4000" b="1" i="1">
              <a:solidFill>
                <a:srgbClr val="0000FF"/>
              </a:solidFill>
              <a:latin typeface="Times New Roman" panose="02020603050405020304" pitchFamily="18" charset="0"/>
            </a:endParaRPr>
          </a:p>
        </p:txBody>
      </p:sp>
      <p:sp>
        <p:nvSpPr>
          <p:cNvPr id="119813" name="Text Box 5">
            <a:extLst>
              <a:ext uri="{FF2B5EF4-FFF2-40B4-BE49-F238E27FC236}">
                <a16:creationId xmlns:a16="http://schemas.microsoft.com/office/drawing/2014/main" id="{23719104-4E9A-1DD0-006C-E0B5249D9977}"/>
              </a:ext>
            </a:extLst>
          </p:cNvPr>
          <p:cNvSpPr txBox="1">
            <a:spLocks noChangeArrowheads="1"/>
          </p:cNvSpPr>
          <p:nvPr/>
        </p:nvSpPr>
        <p:spPr bwMode="auto">
          <a:xfrm>
            <a:off x="1743076" y="2514600"/>
            <a:ext cx="2473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spcBef>
                <a:spcPct val="50000"/>
              </a:spcBef>
            </a:pPr>
            <a:r>
              <a:rPr lang="en-US" altLang="en-US" sz="2800" b="1">
                <a:latin typeface="Tahoma" panose="020B0604030504040204" pitchFamily="34" charset="0"/>
              </a:rPr>
              <a:t>in speech</a:t>
            </a:r>
            <a:r>
              <a:rPr lang="en-US" altLang="en-US" sz="3600">
                <a:latin typeface="Times New Roman" panose="02020603050405020304" pitchFamily="18" charset="0"/>
              </a:rPr>
              <a:t>     </a:t>
            </a:r>
          </a:p>
        </p:txBody>
      </p:sp>
      <p:sp>
        <p:nvSpPr>
          <p:cNvPr id="119814" name="Text Box 6">
            <a:extLst>
              <a:ext uri="{FF2B5EF4-FFF2-40B4-BE49-F238E27FC236}">
                <a16:creationId xmlns:a16="http://schemas.microsoft.com/office/drawing/2014/main" id="{09EB4C45-1237-692A-AF1C-4D68EF91151F}"/>
              </a:ext>
            </a:extLst>
          </p:cNvPr>
          <p:cNvSpPr txBox="1">
            <a:spLocks noChangeArrowheads="1"/>
          </p:cNvSpPr>
          <p:nvPr/>
        </p:nvSpPr>
        <p:spPr bwMode="auto">
          <a:xfrm>
            <a:off x="1524001" y="3505200"/>
            <a:ext cx="4106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spcBef>
                <a:spcPct val="50000"/>
              </a:spcBef>
            </a:pPr>
            <a:r>
              <a:rPr lang="en-US" altLang="en-US" sz="2800" b="1">
                <a:latin typeface="Tahoma" panose="020B0604030504040204" pitchFamily="34" charset="0"/>
              </a:rPr>
              <a:t>  in action</a:t>
            </a:r>
            <a:r>
              <a:rPr lang="en-US" altLang="en-US" sz="3600">
                <a:latin typeface="Times New Roman" panose="02020603050405020304" pitchFamily="18" charset="0"/>
              </a:rPr>
              <a:t> </a:t>
            </a:r>
          </a:p>
        </p:txBody>
      </p:sp>
      <p:sp>
        <p:nvSpPr>
          <p:cNvPr id="119815" name="Text Box 7">
            <a:extLst>
              <a:ext uri="{FF2B5EF4-FFF2-40B4-BE49-F238E27FC236}">
                <a16:creationId xmlns:a16="http://schemas.microsoft.com/office/drawing/2014/main" id="{4EB37E9B-D166-868B-A0F1-66B749013393}"/>
              </a:ext>
            </a:extLst>
          </p:cNvPr>
          <p:cNvSpPr txBox="1">
            <a:spLocks noChangeArrowheads="1"/>
          </p:cNvSpPr>
          <p:nvPr/>
        </p:nvSpPr>
        <p:spPr bwMode="auto">
          <a:xfrm>
            <a:off x="1662114" y="4572001"/>
            <a:ext cx="3062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spcBef>
                <a:spcPct val="50000"/>
              </a:spcBef>
            </a:pPr>
            <a:r>
              <a:rPr lang="en-US" altLang="en-US" sz="2800" b="1">
                <a:latin typeface="Tahoma" panose="020B0604030504040204" pitchFamily="34" charset="0"/>
              </a:rPr>
              <a:t> in thought</a:t>
            </a:r>
          </a:p>
        </p:txBody>
      </p:sp>
      <p:sp>
        <p:nvSpPr>
          <p:cNvPr id="119816" name="Text Box 8">
            <a:extLst>
              <a:ext uri="{FF2B5EF4-FFF2-40B4-BE49-F238E27FC236}">
                <a16:creationId xmlns:a16="http://schemas.microsoft.com/office/drawing/2014/main" id="{0B7F515B-7758-1DEE-7B7E-45344F559E7A}"/>
              </a:ext>
            </a:extLst>
          </p:cNvPr>
          <p:cNvSpPr txBox="1">
            <a:spLocks noChangeArrowheads="1"/>
          </p:cNvSpPr>
          <p:nvPr/>
        </p:nvSpPr>
        <p:spPr bwMode="auto">
          <a:xfrm>
            <a:off x="1746250" y="5638801"/>
            <a:ext cx="4121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spcBef>
                <a:spcPct val="50000"/>
              </a:spcBef>
            </a:pPr>
            <a:r>
              <a:rPr lang="en-US" altLang="en-US" sz="2800" b="1">
                <a:latin typeface="Tahoma" panose="020B0604030504040204" pitchFamily="34" charset="0"/>
              </a:rPr>
              <a:t>in understanding</a:t>
            </a:r>
            <a:r>
              <a:rPr lang="en-US" altLang="en-US" sz="2800">
                <a:latin typeface="Times New Roman" panose="02020603050405020304" pitchFamily="18" charset="0"/>
              </a:rPr>
              <a:t> </a:t>
            </a:r>
            <a:endParaRPr lang="en-US" altLang="en-US" sz="3600">
              <a:latin typeface="Times New Roman" panose="02020603050405020304" pitchFamily="18" charset="0"/>
            </a:endParaRPr>
          </a:p>
        </p:txBody>
      </p:sp>
      <p:sp>
        <p:nvSpPr>
          <p:cNvPr id="119817" name="WordArt 9">
            <a:extLst>
              <a:ext uri="{FF2B5EF4-FFF2-40B4-BE49-F238E27FC236}">
                <a16:creationId xmlns:a16="http://schemas.microsoft.com/office/drawing/2014/main" id="{2B09559C-9E1E-4D38-9205-0A4B009AF4F6}"/>
              </a:ext>
            </a:extLst>
          </p:cNvPr>
          <p:cNvSpPr>
            <a:spLocks noChangeArrowheads="1" noChangeShapeType="1" noTextEdit="1"/>
          </p:cNvSpPr>
          <p:nvPr/>
        </p:nvSpPr>
        <p:spPr bwMode="auto">
          <a:xfrm>
            <a:off x="6553201" y="2667000"/>
            <a:ext cx="1662113" cy="304800"/>
          </a:xfrm>
          <a:prstGeom prst="rect">
            <a:avLst/>
          </a:prstGeom>
        </p:spPr>
        <p:txBody>
          <a:bodyPr wrap="none" fromWordArt="1">
            <a:prstTxWarp prst="textPlain">
              <a:avLst>
                <a:gd name="adj" fmla="val 50000"/>
              </a:avLst>
            </a:prstTxWarp>
          </a:bodyPr>
          <a:lstStyle/>
          <a:p>
            <a:pPr algn="ctr"/>
            <a:r>
              <a:rPr lang="en-IN" sz="3600" kern="10">
                <a:ln w="9525">
                  <a:solidFill>
                    <a:srgbClr val="000000"/>
                  </a:solidFill>
                  <a:round/>
                  <a:headEnd/>
                  <a:tailEnd/>
                </a:ln>
                <a:solidFill>
                  <a:srgbClr val="FF0000"/>
                </a:solidFill>
                <a:latin typeface="Arial Black" panose="020B0A04020102020204" pitchFamily="34" charset="0"/>
              </a:rPr>
              <a:t>TRUTH</a:t>
            </a:r>
          </a:p>
        </p:txBody>
      </p:sp>
      <p:sp>
        <p:nvSpPr>
          <p:cNvPr id="119818" name="WordArt 10">
            <a:extLst>
              <a:ext uri="{FF2B5EF4-FFF2-40B4-BE49-F238E27FC236}">
                <a16:creationId xmlns:a16="http://schemas.microsoft.com/office/drawing/2014/main" id="{7453B90E-6BFE-B34D-920A-EF8110FBAA4B}"/>
              </a:ext>
            </a:extLst>
          </p:cNvPr>
          <p:cNvSpPr>
            <a:spLocks noChangeArrowheads="1" noChangeShapeType="1" noTextEdit="1"/>
          </p:cNvSpPr>
          <p:nvPr/>
        </p:nvSpPr>
        <p:spPr bwMode="auto">
          <a:xfrm>
            <a:off x="6629401" y="3657600"/>
            <a:ext cx="3584575" cy="381000"/>
          </a:xfrm>
          <a:prstGeom prst="rect">
            <a:avLst/>
          </a:prstGeom>
        </p:spPr>
        <p:txBody>
          <a:bodyPr wrap="none" fromWordArt="1">
            <a:prstTxWarp prst="textPlain">
              <a:avLst>
                <a:gd name="adj" fmla="val 50000"/>
              </a:avLst>
            </a:prstTxWarp>
          </a:bodyPr>
          <a:lstStyle/>
          <a:p>
            <a:pPr algn="ctr"/>
            <a:r>
              <a:rPr lang="en-IN" sz="3600" kern="10">
                <a:ln w="9525">
                  <a:solidFill>
                    <a:srgbClr val="000000"/>
                  </a:solidFill>
                  <a:round/>
                  <a:headEnd/>
                  <a:tailEnd/>
                </a:ln>
                <a:solidFill>
                  <a:srgbClr val="FF0000"/>
                </a:solidFill>
                <a:latin typeface="Arial Black" panose="020B0A04020102020204" pitchFamily="34" charset="0"/>
              </a:rPr>
              <a:t>RIGHTEOUSNESS</a:t>
            </a:r>
          </a:p>
        </p:txBody>
      </p:sp>
      <p:sp>
        <p:nvSpPr>
          <p:cNvPr id="119819" name="WordArt 11">
            <a:extLst>
              <a:ext uri="{FF2B5EF4-FFF2-40B4-BE49-F238E27FC236}">
                <a16:creationId xmlns:a16="http://schemas.microsoft.com/office/drawing/2014/main" id="{D2EF6F3C-6683-D96E-2232-74822FEB7140}"/>
              </a:ext>
            </a:extLst>
          </p:cNvPr>
          <p:cNvSpPr>
            <a:spLocks noChangeArrowheads="1" noChangeShapeType="1" noTextEdit="1"/>
          </p:cNvSpPr>
          <p:nvPr/>
        </p:nvSpPr>
        <p:spPr bwMode="auto">
          <a:xfrm>
            <a:off x="6629400" y="4648200"/>
            <a:ext cx="1752600" cy="304800"/>
          </a:xfrm>
          <a:prstGeom prst="rect">
            <a:avLst/>
          </a:prstGeom>
        </p:spPr>
        <p:txBody>
          <a:bodyPr wrap="none" fromWordArt="1">
            <a:prstTxWarp prst="textPlain">
              <a:avLst>
                <a:gd name="adj" fmla="val 50000"/>
              </a:avLst>
            </a:prstTxWarp>
          </a:bodyPr>
          <a:lstStyle/>
          <a:p>
            <a:pPr algn="ctr"/>
            <a:r>
              <a:rPr lang="en-IN" sz="3600" kern="10">
                <a:ln w="9525">
                  <a:solidFill>
                    <a:srgbClr val="000000"/>
                  </a:solidFill>
                  <a:round/>
                  <a:headEnd/>
                  <a:tailEnd/>
                </a:ln>
                <a:solidFill>
                  <a:srgbClr val="FF0000"/>
                </a:solidFill>
                <a:latin typeface="Arial Black" panose="020B0A04020102020204" pitchFamily="34" charset="0"/>
              </a:rPr>
              <a:t>PEACE</a:t>
            </a:r>
          </a:p>
        </p:txBody>
      </p:sp>
      <p:sp>
        <p:nvSpPr>
          <p:cNvPr id="119820" name="WordArt 12">
            <a:extLst>
              <a:ext uri="{FF2B5EF4-FFF2-40B4-BE49-F238E27FC236}">
                <a16:creationId xmlns:a16="http://schemas.microsoft.com/office/drawing/2014/main" id="{529D531B-0DEA-2204-6AC6-42FD5D23C996}"/>
              </a:ext>
            </a:extLst>
          </p:cNvPr>
          <p:cNvSpPr>
            <a:spLocks noChangeArrowheads="1" noChangeShapeType="1" noTextEdit="1"/>
          </p:cNvSpPr>
          <p:nvPr/>
        </p:nvSpPr>
        <p:spPr bwMode="auto">
          <a:xfrm>
            <a:off x="6553200" y="5715000"/>
            <a:ext cx="3886200" cy="381000"/>
          </a:xfrm>
          <a:prstGeom prst="rect">
            <a:avLst/>
          </a:prstGeom>
        </p:spPr>
        <p:txBody>
          <a:bodyPr wrap="none" fromWordArt="1">
            <a:prstTxWarp prst="textPlain">
              <a:avLst>
                <a:gd name="adj" fmla="val 50000"/>
              </a:avLst>
            </a:prstTxWarp>
          </a:bodyPr>
          <a:lstStyle/>
          <a:p>
            <a:pPr algn="ctr"/>
            <a:r>
              <a:rPr lang="en-IN" sz="4400" kern="10">
                <a:ln w="9525">
                  <a:solidFill>
                    <a:srgbClr val="000000"/>
                  </a:solidFill>
                  <a:round/>
                  <a:headEnd/>
                  <a:tailEnd/>
                </a:ln>
                <a:solidFill>
                  <a:srgbClr val="FF0000"/>
                </a:solidFill>
                <a:latin typeface="Arial Black" panose="020B0A04020102020204" pitchFamily="34" charset="0"/>
              </a:rPr>
              <a:t>NON- VIOLENCE </a:t>
            </a:r>
          </a:p>
        </p:txBody>
      </p:sp>
      <p:sp>
        <p:nvSpPr>
          <p:cNvPr id="119821" name="AutoShape 13">
            <a:extLst>
              <a:ext uri="{FF2B5EF4-FFF2-40B4-BE49-F238E27FC236}">
                <a16:creationId xmlns:a16="http://schemas.microsoft.com/office/drawing/2014/main" id="{40DEED2F-04D4-41EC-0E95-A491F945A09E}"/>
              </a:ext>
            </a:extLst>
          </p:cNvPr>
          <p:cNvSpPr>
            <a:spLocks noChangeArrowheads="1"/>
          </p:cNvSpPr>
          <p:nvPr/>
        </p:nvSpPr>
        <p:spPr bwMode="auto">
          <a:xfrm>
            <a:off x="2520950" y="1905000"/>
            <a:ext cx="495300" cy="685800"/>
          </a:xfrm>
          <a:prstGeom prst="downArrow">
            <a:avLst>
              <a:gd name="adj1" fmla="val 50000"/>
              <a:gd name="adj2" fmla="val 34615"/>
            </a:avLst>
          </a:prstGeom>
          <a:solidFill>
            <a:srgbClr val="3399FF"/>
          </a:solidFill>
          <a:ln w="952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endParaRPr lang="en-US" altLang="en-US"/>
          </a:p>
        </p:txBody>
      </p:sp>
      <p:sp>
        <p:nvSpPr>
          <p:cNvPr id="119822" name="AutoShape 14">
            <a:extLst>
              <a:ext uri="{FF2B5EF4-FFF2-40B4-BE49-F238E27FC236}">
                <a16:creationId xmlns:a16="http://schemas.microsoft.com/office/drawing/2014/main" id="{211CF78A-4591-B5DF-A4AD-18ABC19D6509}"/>
              </a:ext>
            </a:extLst>
          </p:cNvPr>
          <p:cNvSpPr>
            <a:spLocks noChangeArrowheads="1"/>
          </p:cNvSpPr>
          <p:nvPr/>
        </p:nvSpPr>
        <p:spPr bwMode="auto">
          <a:xfrm>
            <a:off x="5257800" y="5791200"/>
            <a:ext cx="685800" cy="228600"/>
          </a:xfrm>
          <a:prstGeom prst="chevron">
            <a:avLst>
              <a:gd name="adj" fmla="val 75000"/>
            </a:avLst>
          </a:prstGeom>
          <a:solidFill>
            <a:schemeClr val="accent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endParaRPr lang="en-US" altLang="en-US"/>
          </a:p>
        </p:txBody>
      </p:sp>
      <p:sp>
        <p:nvSpPr>
          <p:cNvPr id="119823" name="AutoShape 15">
            <a:extLst>
              <a:ext uri="{FF2B5EF4-FFF2-40B4-BE49-F238E27FC236}">
                <a16:creationId xmlns:a16="http://schemas.microsoft.com/office/drawing/2014/main" id="{BE9BF43E-399A-E345-77EB-F3FE4C876217}"/>
              </a:ext>
            </a:extLst>
          </p:cNvPr>
          <p:cNvSpPr>
            <a:spLocks noChangeArrowheads="1"/>
          </p:cNvSpPr>
          <p:nvPr/>
        </p:nvSpPr>
        <p:spPr bwMode="auto">
          <a:xfrm>
            <a:off x="5257800" y="4724400"/>
            <a:ext cx="685800" cy="228600"/>
          </a:xfrm>
          <a:prstGeom prst="chevron">
            <a:avLst>
              <a:gd name="adj" fmla="val 75000"/>
            </a:avLst>
          </a:prstGeom>
          <a:solidFill>
            <a:schemeClr val="accent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endParaRPr lang="en-US" altLang="en-US"/>
          </a:p>
        </p:txBody>
      </p:sp>
      <p:sp>
        <p:nvSpPr>
          <p:cNvPr id="119824" name="AutoShape 16">
            <a:extLst>
              <a:ext uri="{FF2B5EF4-FFF2-40B4-BE49-F238E27FC236}">
                <a16:creationId xmlns:a16="http://schemas.microsoft.com/office/drawing/2014/main" id="{1A817A17-2792-9E93-C0B1-A48823833641}"/>
              </a:ext>
            </a:extLst>
          </p:cNvPr>
          <p:cNvSpPr>
            <a:spLocks noChangeArrowheads="1"/>
          </p:cNvSpPr>
          <p:nvPr/>
        </p:nvSpPr>
        <p:spPr bwMode="auto">
          <a:xfrm>
            <a:off x="5257800" y="3733800"/>
            <a:ext cx="685800" cy="228600"/>
          </a:xfrm>
          <a:prstGeom prst="chevron">
            <a:avLst>
              <a:gd name="adj" fmla="val 75000"/>
            </a:avLst>
          </a:prstGeom>
          <a:solidFill>
            <a:schemeClr val="accent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endParaRPr lang="en-US" altLang="en-US"/>
          </a:p>
        </p:txBody>
      </p:sp>
      <p:sp>
        <p:nvSpPr>
          <p:cNvPr id="119825" name="AutoShape 17">
            <a:extLst>
              <a:ext uri="{FF2B5EF4-FFF2-40B4-BE49-F238E27FC236}">
                <a16:creationId xmlns:a16="http://schemas.microsoft.com/office/drawing/2014/main" id="{9E25F965-4D59-CA14-B4A2-7F95F4AAB180}"/>
              </a:ext>
            </a:extLst>
          </p:cNvPr>
          <p:cNvSpPr>
            <a:spLocks noChangeArrowheads="1"/>
          </p:cNvSpPr>
          <p:nvPr/>
        </p:nvSpPr>
        <p:spPr bwMode="auto">
          <a:xfrm>
            <a:off x="5257800" y="2743200"/>
            <a:ext cx="685800" cy="228600"/>
          </a:xfrm>
          <a:prstGeom prst="chevron">
            <a:avLst>
              <a:gd name="adj" fmla="val 75000"/>
            </a:avLst>
          </a:prstGeom>
          <a:solidFill>
            <a:schemeClr val="accent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endParaRPr lang="en-US" altLang="en-US"/>
          </a:p>
        </p:txBody>
      </p:sp>
      <p:sp>
        <p:nvSpPr>
          <p:cNvPr id="119826" name="WordArt 18">
            <a:extLst>
              <a:ext uri="{FF2B5EF4-FFF2-40B4-BE49-F238E27FC236}">
                <a16:creationId xmlns:a16="http://schemas.microsoft.com/office/drawing/2014/main" id="{22BE1256-7E0B-78D1-9B3F-B6E93B6F4081}"/>
              </a:ext>
            </a:extLst>
          </p:cNvPr>
          <p:cNvSpPr>
            <a:spLocks noChangeArrowheads="1" noChangeShapeType="1" noTextEdit="1"/>
          </p:cNvSpPr>
          <p:nvPr/>
        </p:nvSpPr>
        <p:spPr bwMode="auto">
          <a:xfrm>
            <a:off x="1828801" y="1828800"/>
            <a:ext cx="1971675" cy="552450"/>
          </a:xfrm>
          <a:prstGeom prst="rect">
            <a:avLst/>
          </a:prstGeom>
        </p:spPr>
        <p:txBody>
          <a:bodyPr wrap="none" fromWordArt="1">
            <a:prstTxWarp prst="textPlain">
              <a:avLst>
                <a:gd name="adj" fmla="val 50000"/>
              </a:avLst>
            </a:prstTxWarp>
          </a:bodyPr>
          <a:lstStyle/>
          <a:p>
            <a:pPr algn="ctr"/>
            <a:r>
              <a:rPr lang="en-GB" b="1" kern="10">
                <a:ln w="19050">
                  <a:solidFill>
                    <a:srgbClr val="000000"/>
                  </a:solidFill>
                  <a:round/>
                  <a:headEnd/>
                  <a:tailEnd/>
                </a:ln>
                <a:gradFill rotWithShape="1">
                  <a:gsLst>
                    <a:gs pos="0">
                      <a:srgbClr val="FFFF00"/>
                    </a:gs>
                    <a:gs pos="100000">
                      <a:srgbClr val="FF9933"/>
                    </a:gs>
                  </a:gsLst>
                  <a:path path="rect">
                    <a:fillToRect l="50000" t="50000" r="50000" b="50000"/>
                  </a:path>
                </a:gradFill>
                <a:latin typeface="Arial Narrow" panose="020B0606020202030204" pitchFamily="34" charset="0"/>
              </a:rPr>
              <a:t>with love in</a:t>
            </a:r>
          </a:p>
          <a:p>
            <a:pPr algn="ctr"/>
            <a:r>
              <a:rPr lang="en-GB" b="1" kern="10">
                <a:ln w="19050">
                  <a:solidFill>
                    <a:srgbClr val="000000"/>
                  </a:solidFill>
                  <a:round/>
                  <a:headEnd/>
                  <a:tailEnd/>
                </a:ln>
                <a:gradFill rotWithShape="1">
                  <a:gsLst>
                    <a:gs pos="0">
                      <a:srgbClr val="FFFF00"/>
                    </a:gs>
                    <a:gs pos="100000">
                      <a:srgbClr val="FF9933"/>
                    </a:gs>
                  </a:gsLst>
                  <a:path path="rect">
                    <a:fillToRect l="50000" t="50000" r="50000" b="50000"/>
                  </a:path>
                </a:gradFill>
                <a:latin typeface="Arial Narrow" panose="020B0606020202030204" pitchFamily="34" charset="0"/>
              </a:rPr>
              <a:t>your heart</a:t>
            </a:r>
            <a:endParaRPr lang="en-IN" b="1" kern="10">
              <a:ln w="19050">
                <a:solidFill>
                  <a:srgbClr val="000000"/>
                </a:solidFill>
                <a:round/>
                <a:headEnd/>
                <a:tailEnd/>
              </a:ln>
              <a:gradFill rotWithShape="1">
                <a:gsLst>
                  <a:gs pos="0">
                    <a:srgbClr val="FFFF00"/>
                  </a:gs>
                  <a:gs pos="100000">
                    <a:srgbClr val="FF9933"/>
                  </a:gs>
                </a:gsLst>
                <a:path path="rect">
                  <a:fillToRect l="50000" t="50000" r="50000" b="50000"/>
                </a:path>
              </a:gradFill>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9826"/>
                                        </p:tgtEl>
                                        <p:attrNameLst>
                                          <p:attrName>style.visibility</p:attrName>
                                        </p:attrNameLst>
                                      </p:cBhvr>
                                      <p:to>
                                        <p:strVal val="visible"/>
                                      </p:to>
                                    </p:set>
                                    <p:animEffect transition="in" filter="diamond(in)">
                                      <p:cBhvr>
                                        <p:cTn id="7" dur="2000"/>
                                        <p:tgtEl>
                                          <p:spTgt spid="119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9821"/>
                                        </p:tgtEl>
                                        <p:attrNameLst>
                                          <p:attrName>style.visibility</p:attrName>
                                        </p:attrNameLst>
                                      </p:cBhvr>
                                      <p:to>
                                        <p:strVal val="visible"/>
                                      </p:to>
                                    </p:set>
                                    <p:animEffect transition="in" filter="wipe(up)">
                                      <p:cBhvr>
                                        <p:cTn id="12" dur="500"/>
                                        <p:tgtEl>
                                          <p:spTgt spid="1198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9813">
                                            <p:txEl>
                                              <p:pRg st="0" end="0"/>
                                            </p:txEl>
                                          </p:spTgt>
                                        </p:tgtEl>
                                        <p:attrNameLst>
                                          <p:attrName>style.visibility</p:attrName>
                                        </p:attrNameLst>
                                      </p:cBhvr>
                                      <p:to>
                                        <p:strVal val="visible"/>
                                      </p:to>
                                    </p:set>
                                    <p:animEffect transition="in" filter="wipe(left)">
                                      <p:cBhvr>
                                        <p:cTn id="17" dur="2000"/>
                                        <p:tgtEl>
                                          <p:spTgt spid="11981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825"/>
                                        </p:tgtEl>
                                        <p:attrNameLst>
                                          <p:attrName>style.visibility</p:attrName>
                                        </p:attrNameLst>
                                      </p:cBhvr>
                                      <p:to>
                                        <p:strVal val="visible"/>
                                      </p:to>
                                    </p:set>
                                    <p:animEffect transition="in" filter="wipe(left)">
                                      <p:cBhvr>
                                        <p:cTn id="22" dur="500"/>
                                        <p:tgtEl>
                                          <p:spTgt spid="1198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19817"/>
                                        </p:tgtEl>
                                        <p:attrNameLst>
                                          <p:attrName>style.visibility</p:attrName>
                                        </p:attrNameLst>
                                      </p:cBhvr>
                                      <p:to>
                                        <p:strVal val="visible"/>
                                      </p:to>
                                    </p:set>
                                    <p:animEffect transition="in" filter="wipe(left)">
                                      <p:cBhvr>
                                        <p:cTn id="27" dur="2000"/>
                                        <p:tgtEl>
                                          <p:spTgt spid="1198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9814">
                                            <p:txEl>
                                              <p:pRg st="0" end="0"/>
                                            </p:txEl>
                                          </p:spTgt>
                                        </p:tgtEl>
                                        <p:attrNameLst>
                                          <p:attrName>style.visibility</p:attrName>
                                        </p:attrNameLst>
                                      </p:cBhvr>
                                      <p:to>
                                        <p:strVal val="visible"/>
                                      </p:to>
                                    </p:set>
                                    <p:animEffect transition="in" filter="wipe(left)">
                                      <p:cBhvr>
                                        <p:cTn id="32" dur="2000"/>
                                        <p:tgtEl>
                                          <p:spTgt spid="11981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9824"/>
                                        </p:tgtEl>
                                        <p:attrNameLst>
                                          <p:attrName>style.visibility</p:attrName>
                                        </p:attrNameLst>
                                      </p:cBhvr>
                                      <p:to>
                                        <p:strVal val="visible"/>
                                      </p:to>
                                    </p:set>
                                    <p:animEffect transition="in" filter="wipe(left)">
                                      <p:cBhvr>
                                        <p:cTn id="37" dur="500"/>
                                        <p:tgtEl>
                                          <p:spTgt spid="1198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19818"/>
                                        </p:tgtEl>
                                        <p:attrNameLst>
                                          <p:attrName>style.visibility</p:attrName>
                                        </p:attrNameLst>
                                      </p:cBhvr>
                                      <p:to>
                                        <p:strVal val="visible"/>
                                      </p:to>
                                    </p:set>
                                    <p:animEffect transition="in" filter="wipe(left)">
                                      <p:cBhvr>
                                        <p:cTn id="42" dur="2000"/>
                                        <p:tgtEl>
                                          <p:spTgt spid="1198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19815">
                                            <p:txEl>
                                              <p:pRg st="0" end="0"/>
                                            </p:txEl>
                                          </p:spTgt>
                                        </p:tgtEl>
                                        <p:attrNameLst>
                                          <p:attrName>style.visibility</p:attrName>
                                        </p:attrNameLst>
                                      </p:cBhvr>
                                      <p:to>
                                        <p:strVal val="visible"/>
                                      </p:to>
                                    </p:set>
                                    <p:animEffect transition="in" filter="wipe(left)">
                                      <p:cBhvr>
                                        <p:cTn id="47" dur="2000"/>
                                        <p:tgtEl>
                                          <p:spTgt spid="119815">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9823"/>
                                        </p:tgtEl>
                                        <p:attrNameLst>
                                          <p:attrName>style.visibility</p:attrName>
                                        </p:attrNameLst>
                                      </p:cBhvr>
                                      <p:to>
                                        <p:strVal val="visible"/>
                                      </p:to>
                                    </p:set>
                                    <p:animEffect transition="in" filter="wipe(left)">
                                      <p:cBhvr>
                                        <p:cTn id="52" dur="500"/>
                                        <p:tgtEl>
                                          <p:spTgt spid="11982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19819"/>
                                        </p:tgtEl>
                                        <p:attrNameLst>
                                          <p:attrName>style.visibility</p:attrName>
                                        </p:attrNameLst>
                                      </p:cBhvr>
                                      <p:to>
                                        <p:strVal val="visible"/>
                                      </p:to>
                                    </p:set>
                                    <p:animEffect transition="in" filter="wipe(left)">
                                      <p:cBhvr>
                                        <p:cTn id="57" dur="2000"/>
                                        <p:tgtEl>
                                          <p:spTgt spid="11981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19816">
                                            <p:txEl>
                                              <p:pRg st="0" end="0"/>
                                            </p:txEl>
                                          </p:spTgt>
                                        </p:tgtEl>
                                        <p:attrNameLst>
                                          <p:attrName>style.visibility</p:attrName>
                                        </p:attrNameLst>
                                      </p:cBhvr>
                                      <p:to>
                                        <p:strVal val="visible"/>
                                      </p:to>
                                    </p:set>
                                    <p:animEffect transition="in" filter="wipe(left)">
                                      <p:cBhvr>
                                        <p:cTn id="62" dur="2000"/>
                                        <p:tgtEl>
                                          <p:spTgt spid="119816">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9822"/>
                                        </p:tgtEl>
                                        <p:attrNameLst>
                                          <p:attrName>style.visibility</p:attrName>
                                        </p:attrNameLst>
                                      </p:cBhvr>
                                      <p:to>
                                        <p:strVal val="visible"/>
                                      </p:to>
                                    </p:set>
                                    <p:animEffect transition="in" filter="wipe(left)">
                                      <p:cBhvr>
                                        <p:cTn id="67" dur="500"/>
                                        <p:tgtEl>
                                          <p:spTgt spid="11982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19820"/>
                                        </p:tgtEl>
                                        <p:attrNameLst>
                                          <p:attrName>style.visibility</p:attrName>
                                        </p:attrNameLst>
                                      </p:cBhvr>
                                      <p:to>
                                        <p:strVal val="visible"/>
                                      </p:to>
                                    </p:set>
                                    <p:animEffect transition="in" filter="wipe(left)">
                                      <p:cBhvr>
                                        <p:cTn id="72" dur="2000"/>
                                        <p:tgtEl>
                                          <p:spTgt spid="119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P spid="119822" grpId="0" animBg="1"/>
      <p:bldP spid="119823" grpId="0" animBg="1"/>
      <p:bldP spid="119824" grpId="0" animBg="1"/>
      <p:bldP spid="11982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8AD602EA-8B5D-B119-844A-137C237C7FF9}"/>
              </a:ext>
            </a:extLst>
          </p:cNvPr>
          <p:cNvSpPr>
            <a:spLocks noGrp="1"/>
          </p:cNvSpPr>
          <p:nvPr>
            <p:ph type="dt" sz="quarter" idx="10"/>
          </p:nvPr>
        </p:nvSpPr>
        <p:spPr/>
        <p:txBody>
          <a:bodyPr/>
          <a:lstStyle/>
          <a:p>
            <a:pPr>
              <a:defRPr/>
            </a:pPr>
            <a:fld id="{F50F18A1-43BD-4E83-9A1C-F3520D5D1098}" type="datetime5">
              <a:rPr lang="en-US"/>
              <a:pPr>
                <a:defRPr/>
              </a:pPr>
              <a:t>22-Oct-24</a:t>
            </a:fld>
            <a:endParaRPr lang="en-US"/>
          </a:p>
        </p:txBody>
      </p:sp>
      <p:sp>
        <p:nvSpPr>
          <p:cNvPr id="6" name="Slide Number Placeholder 3">
            <a:extLst>
              <a:ext uri="{FF2B5EF4-FFF2-40B4-BE49-F238E27FC236}">
                <a16:creationId xmlns:a16="http://schemas.microsoft.com/office/drawing/2014/main" id="{DEE0D508-08C9-3D6A-7112-E818B2EAEA1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fld id="{BF99F3D6-5F18-4768-A9D0-5D5060FBE67E}" type="slidenum">
              <a:rPr lang="en-US" altLang="en-US"/>
              <a:pPr eaLnBrk="1" hangingPunct="1"/>
              <a:t>58</a:t>
            </a:fld>
            <a:endParaRPr lang="en-US" altLang="en-US"/>
          </a:p>
        </p:txBody>
      </p:sp>
      <p:sp>
        <p:nvSpPr>
          <p:cNvPr id="193538" name="Rectangle 2">
            <a:extLst>
              <a:ext uri="{FF2B5EF4-FFF2-40B4-BE49-F238E27FC236}">
                <a16:creationId xmlns:a16="http://schemas.microsoft.com/office/drawing/2014/main" id="{D6E9E207-3D99-0919-15E6-C7E15064ED01}"/>
              </a:ext>
            </a:extLst>
          </p:cNvPr>
          <p:cNvSpPr>
            <a:spLocks noChangeArrowheads="1"/>
          </p:cNvSpPr>
          <p:nvPr/>
        </p:nvSpPr>
        <p:spPr bwMode="auto">
          <a:xfrm>
            <a:off x="0" y="-76200"/>
            <a:ext cx="12192000" cy="6858000"/>
          </a:xfrm>
          <a:prstGeom prst="rect">
            <a:avLst/>
          </a:prstGeom>
          <a:solidFill>
            <a:srgbClr val="FFFF99"/>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FFFF99"/>
            </a:extrusionClr>
          </a:sp3d>
        </p:spPr>
        <p:txBody>
          <a:bodyPr wrap="none" anchor="ctr">
            <a:flatTx/>
          </a:bodyPr>
          <a:lstStyle/>
          <a:p>
            <a:pPr algn="ctr">
              <a:defRPr/>
            </a:pPr>
            <a:r>
              <a:rPr lang="en-US" sz="4000" b="1" dirty="0">
                <a:solidFill>
                  <a:srgbClr val="000000"/>
                </a:solidFill>
                <a:effectLst>
                  <a:outerShdw blurRad="38100" dist="38100" dir="2700000" algn="tl">
                    <a:srgbClr val="FFFFFF"/>
                  </a:outerShdw>
                </a:effectLst>
                <a:latin typeface="Arial" charset="0"/>
                <a:ea typeface="新細明體" pitchFamily="18" charset="-120"/>
              </a:rPr>
              <a:t>START THE DAY WITH</a:t>
            </a:r>
            <a:r>
              <a:rPr lang="en-US" sz="4000" b="1" dirty="0">
                <a:solidFill>
                  <a:srgbClr val="FFFF00"/>
                </a:solidFill>
                <a:effectLst>
                  <a:outerShdw blurRad="38100" dist="38100" dir="2700000" algn="tl">
                    <a:srgbClr val="000000"/>
                  </a:outerShdw>
                </a:effectLst>
                <a:latin typeface="Arial" charset="0"/>
                <a:ea typeface="新細明體" pitchFamily="18" charset="-120"/>
              </a:rPr>
              <a:t>  </a:t>
            </a:r>
            <a:r>
              <a:rPr lang="en-US" sz="4800" b="1" dirty="0">
                <a:solidFill>
                  <a:srgbClr val="00FFFF"/>
                </a:solidFill>
                <a:effectLst>
                  <a:outerShdw blurRad="38100" dist="38100" dir="2700000" algn="tl">
                    <a:srgbClr val="000000"/>
                  </a:outerShdw>
                </a:effectLst>
                <a:latin typeface="Arial Black" pitchFamily="34" charset="0"/>
                <a:ea typeface="新細明體" pitchFamily="18" charset="-120"/>
              </a:rPr>
              <a:t>L O V E</a:t>
            </a:r>
          </a:p>
          <a:p>
            <a:pPr algn="ctr">
              <a:defRPr/>
            </a:pPr>
            <a:r>
              <a:rPr lang="en-US" sz="4000" b="1" dirty="0">
                <a:solidFill>
                  <a:srgbClr val="000000"/>
                </a:solidFill>
                <a:effectLst>
                  <a:outerShdw blurRad="38100" dist="38100" dir="2700000" algn="tl">
                    <a:srgbClr val="FFFFFF"/>
                  </a:outerShdw>
                </a:effectLst>
                <a:latin typeface="Arial" charset="0"/>
                <a:ea typeface="新細明體" pitchFamily="18" charset="-120"/>
              </a:rPr>
              <a:t>SPEND THE DAY WITH</a:t>
            </a:r>
            <a:r>
              <a:rPr lang="en-US" sz="4000" b="1" dirty="0">
                <a:solidFill>
                  <a:srgbClr val="FFFF00"/>
                </a:solidFill>
                <a:effectLst>
                  <a:outerShdw blurRad="38100" dist="38100" dir="2700000" algn="tl">
                    <a:srgbClr val="000000"/>
                  </a:outerShdw>
                </a:effectLst>
                <a:latin typeface="Arial" charset="0"/>
                <a:ea typeface="新細明體" pitchFamily="18" charset="-120"/>
              </a:rPr>
              <a:t> </a:t>
            </a:r>
            <a:r>
              <a:rPr lang="en-US" sz="4800" b="1" dirty="0">
                <a:solidFill>
                  <a:srgbClr val="00FFFF"/>
                </a:solidFill>
                <a:effectLst>
                  <a:outerShdw blurRad="38100" dist="38100" dir="2700000" algn="tl">
                    <a:srgbClr val="000000"/>
                  </a:outerShdw>
                </a:effectLst>
                <a:latin typeface="Arial Black" pitchFamily="34" charset="0"/>
                <a:ea typeface="新細明體" pitchFamily="18" charset="-120"/>
              </a:rPr>
              <a:t>L O V E</a:t>
            </a:r>
          </a:p>
          <a:p>
            <a:pPr algn="ctr">
              <a:defRPr/>
            </a:pPr>
            <a:r>
              <a:rPr lang="en-US" sz="4000" b="1" dirty="0">
                <a:solidFill>
                  <a:srgbClr val="000000"/>
                </a:solidFill>
                <a:effectLst>
                  <a:outerShdw blurRad="38100" dist="38100" dir="2700000" algn="tl">
                    <a:srgbClr val="FFFFFF"/>
                  </a:outerShdw>
                </a:effectLst>
                <a:latin typeface="Arial" charset="0"/>
                <a:ea typeface="新細明體" pitchFamily="18" charset="-120"/>
              </a:rPr>
              <a:t>FILL THE DAY WITH</a:t>
            </a:r>
            <a:r>
              <a:rPr lang="en-US" sz="4000" b="1" dirty="0">
                <a:solidFill>
                  <a:srgbClr val="FFFF00"/>
                </a:solidFill>
                <a:effectLst>
                  <a:outerShdw blurRad="38100" dist="38100" dir="2700000" algn="tl">
                    <a:srgbClr val="000000"/>
                  </a:outerShdw>
                </a:effectLst>
                <a:latin typeface="Arial" charset="0"/>
                <a:ea typeface="新細明體" pitchFamily="18" charset="-120"/>
              </a:rPr>
              <a:t>      </a:t>
            </a:r>
            <a:r>
              <a:rPr lang="en-US" sz="4800" b="1" dirty="0">
                <a:solidFill>
                  <a:srgbClr val="00FFFF"/>
                </a:solidFill>
                <a:effectLst>
                  <a:outerShdw blurRad="38100" dist="38100" dir="2700000" algn="tl">
                    <a:srgbClr val="000000"/>
                  </a:outerShdw>
                </a:effectLst>
                <a:latin typeface="Arial Black" pitchFamily="34" charset="0"/>
                <a:ea typeface="新細明體" pitchFamily="18" charset="-120"/>
              </a:rPr>
              <a:t>L O V E</a:t>
            </a:r>
          </a:p>
          <a:p>
            <a:pPr algn="ctr">
              <a:defRPr/>
            </a:pPr>
            <a:r>
              <a:rPr lang="en-US" sz="4000" b="1" dirty="0">
                <a:solidFill>
                  <a:srgbClr val="000000"/>
                </a:solidFill>
                <a:effectLst>
                  <a:outerShdw blurRad="38100" dist="38100" dir="2700000" algn="tl">
                    <a:srgbClr val="FFFFFF"/>
                  </a:outerShdw>
                </a:effectLst>
                <a:latin typeface="Arial" charset="0"/>
                <a:ea typeface="新細明體" pitchFamily="18" charset="-120"/>
              </a:rPr>
              <a:t>END THE DAY WITH      </a:t>
            </a:r>
            <a:r>
              <a:rPr lang="en-US" sz="4800" b="1" dirty="0">
                <a:solidFill>
                  <a:srgbClr val="00FFFF"/>
                </a:solidFill>
                <a:effectLst>
                  <a:outerShdw blurRad="38100" dist="38100" dir="2700000" algn="tl">
                    <a:srgbClr val="000000"/>
                  </a:outerShdw>
                </a:effectLst>
                <a:latin typeface="Arial Black" pitchFamily="34" charset="0"/>
                <a:ea typeface="新細明體" pitchFamily="18" charset="-120"/>
              </a:rPr>
              <a:t>L O V E</a:t>
            </a:r>
            <a:endParaRPr lang="en-US" sz="4000" b="1" dirty="0">
              <a:solidFill>
                <a:srgbClr val="FFFF00"/>
              </a:solidFill>
              <a:effectLst>
                <a:outerShdw blurRad="38100" dist="38100" dir="2700000" algn="tl">
                  <a:srgbClr val="000000"/>
                </a:outerShdw>
              </a:effectLst>
              <a:latin typeface="Arial" charset="0"/>
              <a:ea typeface="新細明體" pitchFamily="18" charset="-120"/>
            </a:endParaRPr>
          </a:p>
          <a:p>
            <a:pPr algn="ctr">
              <a:defRPr/>
            </a:pPr>
            <a:r>
              <a:rPr lang="en-US" sz="4000" b="1" dirty="0">
                <a:solidFill>
                  <a:srgbClr val="000000"/>
                </a:solidFill>
                <a:effectLst>
                  <a:outerShdw blurRad="38100" dist="38100" dir="2700000" algn="tl">
                    <a:srgbClr val="FFFFFF"/>
                  </a:outerShdw>
                </a:effectLst>
                <a:latin typeface="Arial" charset="0"/>
                <a:ea typeface="新細明體" pitchFamily="18" charset="-120"/>
              </a:rPr>
              <a:t>~ </a:t>
            </a:r>
            <a:r>
              <a:rPr lang="en-US" sz="4000" b="1" i="1" dirty="0">
                <a:solidFill>
                  <a:srgbClr val="FF0000"/>
                </a:solidFill>
                <a:effectLst>
                  <a:outerShdw blurRad="38100" dist="38100" dir="2700000" algn="tl">
                    <a:srgbClr val="FFFFFF"/>
                  </a:outerShdw>
                </a:effectLst>
                <a:latin typeface="Arial" charset="0"/>
                <a:ea typeface="新細明體" pitchFamily="18" charset="-120"/>
              </a:rPr>
              <a:t>that is the way to practice</a:t>
            </a:r>
            <a:endParaRPr lang="en-US" sz="4000" b="1" i="1" dirty="0">
              <a:solidFill>
                <a:srgbClr val="FF0000"/>
              </a:solidFill>
              <a:effectLst>
                <a:outerShdw blurRad="38100" dist="38100" dir="2700000" algn="tl">
                  <a:srgbClr val="000000"/>
                </a:outerShdw>
              </a:effectLst>
              <a:latin typeface="Arial" charset="0"/>
              <a:ea typeface="新細明體" pitchFamily="18" charset="-120"/>
            </a:endParaRPr>
          </a:p>
          <a:p>
            <a:pPr algn="ctr">
              <a:defRPr/>
            </a:pPr>
            <a:endParaRPr lang="en-US" sz="3200" b="1" dirty="0">
              <a:effectLst>
                <a:outerShdw blurRad="38100" dist="38100" dir="2700000" algn="tl">
                  <a:srgbClr val="000000"/>
                </a:outerShdw>
              </a:effectLst>
              <a:latin typeface="Arial" charset="0"/>
              <a:ea typeface="新細明體" pitchFamily="18" charset="-120"/>
            </a:endParaRPr>
          </a:p>
        </p:txBody>
      </p:sp>
      <p:sp>
        <p:nvSpPr>
          <p:cNvPr id="193539" name="WordArt 3">
            <a:extLst>
              <a:ext uri="{FF2B5EF4-FFF2-40B4-BE49-F238E27FC236}">
                <a16:creationId xmlns:a16="http://schemas.microsoft.com/office/drawing/2014/main" id="{AD4428A3-0B09-122E-1B29-A253691EDE7E}"/>
              </a:ext>
            </a:extLst>
          </p:cNvPr>
          <p:cNvSpPr>
            <a:spLocks noChangeArrowheads="1" noChangeShapeType="1" noTextEdit="1"/>
          </p:cNvSpPr>
          <p:nvPr/>
        </p:nvSpPr>
        <p:spPr bwMode="auto">
          <a:xfrm>
            <a:off x="2514600" y="5105400"/>
            <a:ext cx="7391400" cy="1257300"/>
          </a:xfrm>
          <a:prstGeom prst="rect">
            <a:avLst/>
          </a:prstGeom>
        </p:spPr>
        <p:txBody>
          <a:bodyPr wrap="none" fromWordArt="1">
            <a:prstTxWarp prst="textPlain">
              <a:avLst>
                <a:gd name="adj" fmla="val 50000"/>
              </a:avLst>
            </a:prstTxWarp>
          </a:bodyPr>
          <a:lstStyle/>
          <a:p>
            <a:pPr algn="ctr"/>
            <a:r>
              <a:rPr lang="pt-BR" sz="3600" b="1" kern="10">
                <a:ln w="28575">
                  <a:solidFill>
                    <a:schemeClr val="bg2"/>
                  </a:solidFill>
                  <a:round/>
                  <a:headEnd/>
                  <a:tailEnd/>
                </a:ln>
                <a:gradFill rotWithShape="1">
                  <a:gsLst>
                    <a:gs pos="0">
                      <a:srgbClr val="FFFF00"/>
                    </a:gs>
                    <a:gs pos="50000">
                      <a:srgbClr val="FFBF00"/>
                    </a:gs>
                    <a:gs pos="100000">
                      <a:srgbClr val="FFFF00"/>
                    </a:gs>
                  </a:gsLst>
                  <a:lin ang="5400000" scaled="1"/>
                </a:gradFill>
                <a:latin typeface="Arial Black" panose="020B0A04020102020204" pitchFamily="34" charset="0"/>
              </a:rPr>
              <a:t>V A L U E S</a:t>
            </a:r>
            <a:endParaRPr lang="en-IN" sz="3600" b="1" kern="10">
              <a:ln w="28575">
                <a:solidFill>
                  <a:schemeClr val="bg2"/>
                </a:solidFill>
                <a:round/>
                <a:headEnd/>
                <a:tailEnd/>
              </a:ln>
              <a:gradFill rotWithShape="1">
                <a:gsLst>
                  <a:gs pos="0">
                    <a:srgbClr val="FFFF00"/>
                  </a:gs>
                  <a:gs pos="50000">
                    <a:srgbClr val="FFBF00"/>
                  </a:gs>
                  <a:gs pos="100000">
                    <a:srgbClr val="FFFF00"/>
                  </a:gs>
                </a:gsLst>
                <a:lin ang="5400000" scaled="1"/>
              </a:gradFill>
              <a:latin typeface="Arial Black" panose="020B0A04020102020204" pitchFamily="34"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3539"/>
                                        </p:tgtEl>
                                        <p:attrNameLst>
                                          <p:attrName>style.visibility</p:attrName>
                                        </p:attrNameLst>
                                      </p:cBhvr>
                                      <p:to>
                                        <p:strVal val="visible"/>
                                      </p:to>
                                    </p:set>
                                    <p:animEffect transition="in" filter="wipe(left)">
                                      <p:cBhvr>
                                        <p:cTn id="7" dur="5000"/>
                                        <p:tgtEl>
                                          <p:spTgt spid="193539"/>
                                        </p:tgtEl>
                                      </p:cBhvr>
                                    </p:animEffect>
                                  </p:childTnLst>
                                </p:cTn>
                              </p:par>
                            </p:childTnLst>
                          </p:cTn>
                        </p:par>
                        <p:par>
                          <p:cTn id="8" fill="hold" nodeType="afterGroup">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193538"/>
                                        </p:tgtEl>
                                        <p:attrNameLst>
                                          <p:attrName>style.visibility</p:attrName>
                                        </p:attrNameLst>
                                      </p:cBhvr>
                                      <p:to>
                                        <p:strVal val="visible"/>
                                      </p:to>
                                    </p:set>
                                    <p:animEffect transition="in" filter="wipe(up)">
                                      <p:cBhvr>
                                        <p:cTn id="11" dur="5000"/>
                                        <p:tgtEl>
                                          <p:spTgt spid="193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337C2112-C22B-A404-4F74-80DAC56797E3}"/>
              </a:ext>
            </a:extLst>
          </p:cNvPr>
          <p:cNvSpPr>
            <a:spLocks noGrp="1" noChangeArrowheads="1"/>
          </p:cNvSpPr>
          <p:nvPr>
            <p:ph type="body" idx="1"/>
          </p:nvPr>
        </p:nvSpPr>
        <p:spPr>
          <a:xfrm>
            <a:off x="0" y="0"/>
            <a:ext cx="12191999" cy="6735651"/>
          </a:xfrm>
        </p:spPr>
        <p:txBody>
          <a:bodyPr/>
          <a:lstStyle/>
          <a:p>
            <a:pPr algn="ctr" eaLnBrk="1" hangingPunct="1">
              <a:buFontTx/>
              <a:buNone/>
              <a:defRPr/>
            </a:pPr>
            <a:r>
              <a:rPr lang="en-US" altLang="zh-TW" sz="5400" dirty="0">
                <a:solidFill>
                  <a:srgbClr val="FF0000"/>
                </a:solidFill>
                <a:effectLst>
                  <a:outerShdw blurRad="38100" dist="38100" dir="2700000" algn="tl">
                    <a:srgbClr val="000000">
                      <a:alpha val="43137"/>
                    </a:srgbClr>
                  </a:outerShdw>
                </a:effectLst>
                <a:latin typeface="Arial Narrow" pitchFamily="34" charset="0"/>
              </a:rPr>
              <a:t>Give your</a:t>
            </a:r>
          </a:p>
          <a:p>
            <a:pPr algn="ctr" eaLnBrk="1" hangingPunct="1">
              <a:buFontTx/>
              <a:buNone/>
              <a:defRPr/>
            </a:pPr>
            <a:r>
              <a:rPr lang="en-US" altLang="zh-TW" sz="5400" dirty="0">
                <a:solidFill>
                  <a:srgbClr val="FF0000"/>
                </a:solidFill>
                <a:effectLst>
                  <a:outerShdw blurRad="38100" dist="38100" dir="2700000" algn="tl">
                    <a:srgbClr val="000000">
                      <a:alpha val="43137"/>
                    </a:srgbClr>
                  </a:outerShdw>
                </a:effectLst>
                <a:latin typeface="Arial Narrow" pitchFamily="34" charset="0"/>
              </a:rPr>
              <a:t>Honest Best,</a:t>
            </a:r>
          </a:p>
          <a:p>
            <a:pPr algn="ctr" eaLnBrk="1" hangingPunct="1">
              <a:buFontTx/>
              <a:buNone/>
              <a:defRPr/>
            </a:pPr>
            <a:r>
              <a:rPr lang="en-US" altLang="zh-TW" sz="6000" b="1" i="1" u="sng" dirty="0">
                <a:solidFill>
                  <a:srgbClr val="FF0000"/>
                </a:solidFill>
                <a:effectLst>
                  <a:outerShdw blurRad="38100" dist="38100" dir="2700000" algn="tl">
                    <a:srgbClr val="000000">
                      <a:alpha val="43137"/>
                    </a:srgbClr>
                  </a:outerShdw>
                </a:effectLst>
                <a:latin typeface="Arial Narrow" pitchFamily="34" charset="0"/>
              </a:rPr>
              <a:t>Always,</a:t>
            </a:r>
          </a:p>
          <a:p>
            <a:pPr algn="ctr" eaLnBrk="1" hangingPunct="1">
              <a:buFontTx/>
              <a:buNone/>
              <a:defRPr/>
            </a:pPr>
            <a:r>
              <a:rPr lang="en-US" altLang="zh-TW" sz="5400" b="1" dirty="0">
                <a:solidFill>
                  <a:schemeClr val="accent2">
                    <a:lumMod val="75000"/>
                  </a:schemeClr>
                </a:solidFill>
                <a:effectLst>
                  <a:outerShdw blurRad="38100" dist="38100" dir="2700000" algn="tl">
                    <a:srgbClr val="000000">
                      <a:alpha val="43137"/>
                    </a:srgbClr>
                  </a:outerShdw>
                </a:effectLst>
                <a:latin typeface="Arial Narrow" pitchFamily="34" charset="0"/>
              </a:rPr>
              <a:t>and </a:t>
            </a:r>
            <a:r>
              <a:rPr lang="en-US" altLang="zh-TW" sz="5400" b="1" i="1" u="sng" dirty="0">
                <a:solidFill>
                  <a:schemeClr val="accent2">
                    <a:lumMod val="75000"/>
                  </a:schemeClr>
                </a:solidFill>
                <a:effectLst>
                  <a:outerShdw blurRad="38100" dist="38100" dir="2700000" algn="tl">
                    <a:srgbClr val="000000">
                      <a:alpha val="43137"/>
                    </a:srgbClr>
                  </a:outerShdw>
                </a:effectLst>
                <a:latin typeface="Arial Narrow" pitchFamily="34" charset="0"/>
              </a:rPr>
              <a:t>ADD LOVE</a:t>
            </a:r>
          </a:p>
          <a:p>
            <a:pPr algn="ctr" eaLnBrk="1" hangingPunct="1">
              <a:buFontTx/>
              <a:buNone/>
              <a:defRPr/>
            </a:pPr>
            <a:r>
              <a:rPr lang="en-US" altLang="zh-TW" sz="5400" b="1" dirty="0">
                <a:solidFill>
                  <a:schemeClr val="accent2">
                    <a:lumMod val="75000"/>
                  </a:schemeClr>
                </a:solidFill>
                <a:effectLst>
                  <a:outerShdw blurRad="38100" dist="38100" dir="2700000" algn="tl">
                    <a:srgbClr val="000000">
                      <a:alpha val="43137"/>
                    </a:srgbClr>
                  </a:outerShdw>
                </a:effectLst>
                <a:latin typeface="Arial Narrow" pitchFamily="34" charset="0"/>
              </a:rPr>
              <a:t>to whatever you are doing.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4099">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Vision Statement Examples of  Qualitat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379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1" descr="Slide29.JPG">
            <a:extLst>
              <a:ext uri="{FF2B5EF4-FFF2-40B4-BE49-F238E27FC236}">
                <a16:creationId xmlns:a16="http://schemas.microsoft.com/office/drawing/2014/main" id="{2559B8A9-A170-A526-C886-067C164DA5BF}"/>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6096000" y="1"/>
            <a:ext cx="6130752" cy="683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092" name="Rectangle 4">
            <a:extLst>
              <a:ext uri="{FF2B5EF4-FFF2-40B4-BE49-F238E27FC236}">
                <a16:creationId xmlns:a16="http://schemas.microsoft.com/office/drawing/2014/main" id="{A9996AFB-D3FA-B797-4213-4B0D7DCE9196}"/>
              </a:ext>
            </a:extLst>
          </p:cNvPr>
          <p:cNvSpPr>
            <a:spLocks noChangeArrowheads="1"/>
          </p:cNvSpPr>
          <p:nvPr/>
        </p:nvSpPr>
        <p:spPr bwMode="auto">
          <a:xfrm>
            <a:off x="-50006" y="0"/>
            <a:ext cx="4572000" cy="70104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endParaRPr lang="en-US" altLang="en-US"/>
          </a:p>
        </p:txBody>
      </p:sp>
      <p:pic>
        <p:nvPicPr>
          <p:cNvPr id="345093" name="Picture 2" descr="hugecandle">
            <a:extLst>
              <a:ext uri="{FF2B5EF4-FFF2-40B4-BE49-F238E27FC236}">
                <a16:creationId xmlns:a16="http://schemas.microsoft.com/office/drawing/2014/main" id="{C1EAEB2F-346A-9684-5E3A-86957601E0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676400"/>
            <a:ext cx="15001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5092"/>
                                        </p:tgtEl>
                                        <p:attrNameLst>
                                          <p:attrName>style.visibility</p:attrName>
                                        </p:attrNameLst>
                                      </p:cBhvr>
                                      <p:to>
                                        <p:strVal val="visible"/>
                                      </p:to>
                                    </p:set>
                                    <p:animEffect transition="in" filter="diamond(in)">
                                      <p:cBhvr>
                                        <p:cTn id="7" dur="2000"/>
                                        <p:tgtEl>
                                          <p:spTgt spid="345092"/>
                                        </p:tgtEl>
                                      </p:cBhvr>
                                    </p:animEffec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345093"/>
                                        </p:tgtEl>
                                        <p:attrNameLst>
                                          <p:attrName>style.visibility</p:attrName>
                                        </p:attrNameLst>
                                      </p:cBhvr>
                                      <p:to>
                                        <p:strVal val="visible"/>
                                      </p:to>
                                    </p:set>
                                    <p:animEffect transition="in" filter="wipe(down)">
                                      <p:cBhvr>
                                        <p:cTn id="11" dur="5000"/>
                                        <p:tgtEl>
                                          <p:spTgt spid="345093"/>
                                        </p:tgtEl>
                                      </p:cBhvr>
                                    </p:animEffect>
                                  </p:childTnLst>
                                </p:cTn>
                              </p:par>
                            </p:childTnLst>
                          </p:cTn>
                        </p:par>
                        <p:par>
                          <p:cTn id="12" fill="hold" nodeType="afterGroup">
                            <p:stCondLst>
                              <p:cond delay="7000"/>
                            </p:stCondLst>
                            <p:childTnLst>
                              <p:par>
                                <p:cTn id="13" presetID="8" presetClass="entr" presetSubtype="32" fill="hold" nodeType="afterEffect">
                                  <p:stCondLst>
                                    <p:cond delay="0"/>
                                  </p:stCondLst>
                                  <p:childTnLst>
                                    <p:set>
                                      <p:cBhvr>
                                        <p:cTn id="14" dur="1" fill="hold">
                                          <p:stCondLst>
                                            <p:cond delay="0"/>
                                          </p:stCondLst>
                                        </p:cTn>
                                        <p:tgtEl>
                                          <p:spTgt spid="345090"/>
                                        </p:tgtEl>
                                        <p:attrNameLst>
                                          <p:attrName>style.visibility</p:attrName>
                                        </p:attrNameLst>
                                      </p:cBhvr>
                                      <p:to>
                                        <p:strVal val="visible"/>
                                      </p:to>
                                    </p:set>
                                    <p:animEffect transition="in" filter="diamond(out)">
                                      <p:cBhvr>
                                        <p:cTn id="15" dur="5000"/>
                                        <p:tgtEl>
                                          <p:spTgt spid="345090"/>
                                        </p:tgtEl>
                                      </p:cBhvr>
                                    </p:animEffect>
                                  </p:childTnLst>
                                </p:cTn>
                              </p:par>
                            </p:childTnLst>
                          </p:cTn>
                        </p:par>
                        <p:par>
                          <p:cTn id="16" fill="hold" nodeType="afterGroup">
                            <p:stCondLst>
                              <p:cond delay="12000"/>
                            </p:stCondLst>
                            <p:childTnLst>
                              <p:par>
                                <p:cTn id="17" presetID="6" presetClass="emph" presetSubtype="0" accel="50000" decel="50000" fill="hold" nodeType="afterEffect">
                                  <p:stCondLst>
                                    <p:cond delay="0"/>
                                  </p:stCondLst>
                                  <p:childTnLst>
                                    <p:animScale>
                                      <p:cBhvr>
                                        <p:cTn id="18" dur="2000" fill="hold"/>
                                        <p:tgtEl>
                                          <p:spTgt spid="34509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PROFESSIONAL ETHICS</a:t>
            </a:r>
          </a:p>
        </p:txBody>
      </p:sp>
      <p:sp>
        <p:nvSpPr>
          <p:cNvPr id="3" name="Content Placeholder 2"/>
          <p:cNvSpPr>
            <a:spLocks noGrp="1"/>
          </p:cNvSpPr>
          <p:nvPr>
            <p:ph idx="1"/>
          </p:nvPr>
        </p:nvSpPr>
        <p:spPr>
          <a:xfrm>
            <a:off x="412125" y="1447801"/>
            <a:ext cx="11423560" cy="5410199"/>
          </a:xfrm>
        </p:spPr>
        <p:txBody>
          <a:bodyPr>
            <a:normAutofit/>
          </a:bodyPr>
          <a:lstStyle/>
          <a:p>
            <a:r>
              <a:rPr lang="en-US" b="1" dirty="0"/>
              <a:t>Professional ethics</a:t>
            </a:r>
            <a:r>
              <a:rPr lang="en-US" dirty="0"/>
              <a:t> encompass the personal, organizational and corporate standards of </a:t>
            </a:r>
            <a:r>
              <a:rPr lang="en-US" dirty="0" err="1"/>
              <a:t>behaviour</a:t>
            </a:r>
            <a:r>
              <a:rPr lang="en-US" dirty="0"/>
              <a:t> expected of professionals.</a:t>
            </a:r>
          </a:p>
          <a:p>
            <a:r>
              <a:rPr lang="en-US" dirty="0"/>
              <a:t>Professionals, and those working in acknowledged professions, exercise specialist knowledge and skill. How the use of this knowledge should be governed when providing a service to the public can be considered a moral issue and is termed professional ethics.</a:t>
            </a:r>
          </a:p>
          <a:p>
            <a:r>
              <a:rPr lang="en-US" dirty="0"/>
              <a:t>Professionals are capable of making </a:t>
            </a:r>
            <a:r>
              <a:rPr lang="en-US" dirty="0" err="1"/>
              <a:t>judgements</a:t>
            </a:r>
            <a:r>
              <a:rPr lang="en-US" dirty="0"/>
              <a:t>, applying their skills and reaching informed decisions in situations that the general public cannot, because they have not received the relevant training.</a:t>
            </a:r>
            <a:endParaRPr lang="en-US" baseline="30000" dirty="0"/>
          </a:p>
          <a:p>
            <a:r>
              <a:rPr lang="en-US" dirty="0"/>
              <a:t> One of the earliest examples of professional ethics is the </a:t>
            </a:r>
            <a:r>
              <a:rPr lang="en-US" dirty="0">
                <a:solidFill>
                  <a:srgbClr val="C00000"/>
                </a:solidFill>
              </a:rPr>
              <a:t>Hippocratic Oath </a:t>
            </a:r>
            <a:r>
              <a:rPr lang="en-US" dirty="0"/>
              <a:t>to which medical doctors still adhere to this day.</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8338" y="540328"/>
            <a:ext cx="10908406" cy="5786199"/>
          </a:xfrm>
          <a:prstGeom prst="rect">
            <a:avLst/>
          </a:prstGeom>
        </p:spPr>
        <p:txBody>
          <a:bodyPr wrap="square">
            <a:spAutoFit/>
          </a:bodyPr>
          <a:lstStyle/>
          <a:p>
            <a:r>
              <a:rPr lang="en-US" b="1" dirty="0"/>
              <a:t>                                                          </a:t>
            </a:r>
            <a:r>
              <a:rPr lang="en-US" sz="3200" b="1" dirty="0"/>
              <a:t>Components</a:t>
            </a:r>
          </a:p>
          <a:p>
            <a:endParaRPr lang="en-US" sz="3200" b="1" dirty="0"/>
          </a:p>
          <a:p>
            <a:r>
              <a:rPr lang="en-US" dirty="0"/>
              <a:t>Some professional organizations may define their ethical approach in terms of a number of discrete components.</a:t>
            </a:r>
            <a:r>
              <a:rPr lang="en-US" baseline="30000" dirty="0"/>
              <a:t> </a:t>
            </a:r>
            <a:r>
              <a:rPr lang="en-US" dirty="0"/>
              <a:t>Typically these include:</a:t>
            </a:r>
          </a:p>
          <a:p>
            <a:endParaRPr lang="en-US" dirty="0"/>
          </a:p>
          <a:p>
            <a:r>
              <a:rPr lang="en-US" sz="2800" b="1" dirty="0">
                <a:hlinkClick r:id="rId2" tooltip="Honesty"/>
              </a:rPr>
              <a:t>Honesty</a:t>
            </a:r>
            <a:endParaRPr lang="en-US" sz="2800" b="1" dirty="0"/>
          </a:p>
          <a:p>
            <a:r>
              <a:rPr lang="en-US" sz="2800" b="1" dirty="0">
                <a:hlinkClick r:id="rId3" tooltip="Integrity"/>
              </a:rPr>
              <a:t>Integrity</a:t>
            </a:r>
            <a:endParaRPr lang="en-US" sz="2800" b="1" dirty="0"/>
          </a:p>
          <a:p>
            <a:r>
              <a:rPr lang="en-US" sz="2800" b="1" dirty="0">
                <a:hlinkClick r:id="rId4" tooltip="Transparency (behavior)"/>
              </a:rPr>
              <a:t>Transparency</a:t>
            </a:r>
            <a:endParaRPr lang="en-US" sz="2800" b="1" dirty="0"/>
          </a:p>
          <a:p>
            <a:r>
              <a:rPr lang="en-US" sz="2800" b="1" dirty="0">
                <a:hlinkClick r:id="rId5" tooltip="Accountability"/>
              </a:rPr>
              <a:t>Accountability</a:t>
            </a:r>
            <a:endParaRPr lang="en-US" sz="2800" b="1" dirty="0"/>
          </a:p>
          <a:p>
            <a:r>
              <a:rPr lang="en-US" sz="2800" b="1" dirty="0">
                <a:hlinkClick r:id="rId6" tooltip="Confidentiality"/>
              </a:rPr>
              <a:t>Confidentiality</a:t>
            </a:r>
            <a:endParaRPr lang="en-US" sz="2800" b="1" dirty="0"/>
          </a:p>
          <a:p>
            <a:r>
              <a:rPr lang="en-US" sz="2800" b="1" dirty="0">
                <a:hlinkClick r:id="rId7" tooltip="Objectivity (journalism)"/>
              </a:rPr>
              <a:t>Objectivity</a:t>
            </a:r>
            <a:endParaRPr lang="en-US" sz="2800" b="1" dirty="0"/>
          </a:p>
          <a:p>
            <a:r>
              <a:rPr lang="en-US" sz="2800" b="1" dirty="0">
                <a:hlinkClick r:id="rId8" tooltip="Respect"/>
              </a:rPr>
              <a:t>Respectfulness</a:t>
            </a:r>
            <a:endParaRPr lang="en-US" sz="2800" b="1" dirty="0"/>
          </a:p>
          <a:p>
            <a:r>
              <a:rPr lang="en-US" sz="2800" b="1" dirty="0">
                <a:hlinkClick r:id="rId9" tooltip="Legal"/>
              </a:rPr>
              <a:t>Obedience to the law</a:t>
            </a:r>
            <a:endParaRPr lang="en-US" sz="2800" b="1" dirty="0"/>
          </a:p>
          <a:p>
            <a:r>
              <a:rPr lang="en-US" sz="2800" b="1" dirty="0">
                <a:hlinkClick r:id="rId10" tooltip="Loyalty"/>
              </a:rPr>
              <a:t>Loyalty</a:t>
            </a:r>
            <a:endParaRPr lang="en-US" sz="2800"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467600" cy="1143000"/>
          </a:xfrm>
        </p:spPr>
        <p:txBody>
          <a:bodyPr>
            <a:normAutofit/>
          </a:bodyPr>
          <a:lstStyle/>
          <a:p>
            <a:r>
              <a:rPr lang="en-US" sz="4000" b="1" dirty="0">
                <a:latin typeface="+mn-lt"/>
              </a:rPr>
              <a:t>what is ethical behavior?</a:t>
            </a:r>
          </a:p>
        </p:txBody>
      </p:sp>
      <p:sp>
        <p:nvSpPr>
          <p:cNvPr id="5" name="Rounded Rectangle 4"/>
          <p:cNvSpPr/>
          <p:nvPr/>
        </p:nvSpPr>
        <p:spPr>
          <a:xfrm>
            <a:off x="2286000" y="1981200"/>
            <a:ext cx="6934200" cy="1752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 what is accepted as “good” and “right” in the context of the governing moral code</a:t>
            </a:r>
          </a:p>
        </p:txBody>
      </p:sp>
      <p:sp>
        <p:nvSpPr>
          <p:cNvPr id="6" name="Rounded Rectangle 5"/>
          <p:cNvSpPr/>
          <p:nvPr/>
        </p:nvSpPr>
        <p:spPr>
          <a:xfrm>
            <a:off x="2362200" y="4343400"/>
            <a:ext cx="6858000" cy="1752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t>broad beliefs about what is or is not appropriate behavior</a:t>
            </a:r>
          </a:p>
        </p:txBody>
      </p:sp>
      <p:sp>
        <p:nvSpPr>
          <p:cNvPr id="7" name="Rectangle 6"/>
          <p:cNvSpPr/>
          <p:nvPr/>
        </p:nvSpPr>
        <p:spPr>
          <a:xfrm>
            <a:off x="1981200" y="1371600"/>
            <a:ext cx="2667000"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Ethical Behavior</a:t>
            </a:r>
          </a:p>
        </p:txBody>
      </p:sp>
      <p:sp>
        <p:nvSpPr>
          <p:cNvPr id="8" name="Rectangle 7"/>
          <p:cNvSpPr/>
          <p:nvPr/>
        </p:nvSpPr>
        <p:spPr>
          <a:xfrm>
            <a:off x="2057400" y="4114800"/>
            <a:ext cx="2590800" cy="685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dirty="0"/>
              <a:t>Values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2000"/>
                                        <p:tgtEl>
                                          <p:spTgt spid="5">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 calcmode="lin" valueType="num">
                                      <p:cBhvr additive="base">
                                        <p:cTn id="23"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8">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bg/>
                                          </p:spTgt>
                                        </p:tgtEl>
                                        <p:attrNameLst>
                                          <p:attrName>style.visibility</p:attrName>
                                        </p:attrNameLst>
                                      </p:cBhvr>
                                      <p:to>
                                        <p:strVal val="visible"/>
                                      </p:to>
                                    </p:set>
                                    <p:animEffect transition="in" filter="wipe(down)">
                                      <p:cBhvr>
                                        <p:cTn id="33" dur="500"/>
                                        <p:tgtEl>
                                          <p:spTgt spid="6">
                                            <p:bg/>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down)">
                                      <p:cBhvr>
                                        <p:cTn id="3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P spid="7" grpId="0" build="allAtOnce" animBg="1"/>
      <p:bldP spid="8" grpId="0" build="allAtOnce"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ultimedia.journalism.berkeley.edu/media/upload/tutorials/icons/large/campaign_statements-main.jpg"/>
          <p:cNvPicPr>
            <a:picLocks noChangeAspect="1" noChangeArrowheads="1"/>
          </p:cNvPicPr>
          <p:nvPr/>
        </p:nvPicPr>
        <p:blipFill>
          <a:blip r:embed="rId3"/>
          <a:srcRect/>
          <a:stretch>
            <a:fillRect/>
          </a:stretch>
        </p:blipFill>
        <p:spPr bwMode="auto">
          <a:xfrm>
            <a:off x="3505200" y="4039246"/>
            <a:ext cx="2743200" cy="2818755"/>
          </a:xfrm>
          <a:prstGeom prst="rect">
            <a:avLst/>
          </a:prstGeom>
          <a:noFill/>
        </p:spPr>
      </p:pic>
      <p:sp>
        <p:nvSpPr>
          <p:cNvPr id="2" name="Title 1"/>
          <p:cNvSpPr>
            <a:spLocks noGrp="1"/>
          </p:cNvSpPr>
          <p:nvPr>
            <p:ph type="title"/>
          </p:nvPr>
        </p:nvSpPr>
        <p:spPr/>
        <p:txBody>
          <a:bodyPr>
            <a:normAutofit/>
          </a:bodyPr>
          <a:lstStyle/>
          <a:p>
            <a:r>
              <a:rPr lang="en-US" sz="4800" b="1" dirty="0"/>
              <a:t>                            PUBLIC OFFICE</a:t>
            </a:r>
          </a:p>
        </p:txBody>
      </p:sp>
      <p:sp>
        <p:nvSpPr>
          <p:cNvPr id="3" name="Content Placeholder 2"/>
          <p:cNvSpPr>
            <a:spLocks noGrp="1"/>
          </p:cNvSpPr>
          <p:nvPr>
            <p:ph sz="quarter" idx="1"/>
          </p:nvPr>
        </p:nvSpPr>
        <p:spPr/>
        <p:txBody>
          <a:bodyPr>
            <a:normAutofit/>
          </a:bodyPr>
          <a:lstStyle/>
          <a:p>
            <a:endParaRPr lang="en-US" dirty="0"/>
          </a:p>
          <a:p>
            <a:r>
              <a:rPr lang="en-US" dirty="0"/>
              <a:t>Public office is both a </a:t>
            </a:r>
            <a:r>
              <a:rPr lang="en-US" u="sng" dirty="0"/>
              <a:t>duty</a:t>
            </a:r>
            <a:r>
              <a:rPr lang="en-US" dirty="0"/>
              <a:t> and a </a:t>
            </a:r>
            <a:r>
              <a:rPr lang="en-US" u="sng" dirty="0"/>
              <a:t>position</a:t>
            </a:r>
            <a:r>
              <a:rPr lang="en-US" dirty="0"/>
              <a:t> of great importance in a government bureaucracy. </a:t>
            </a:r>
          </a:p>
        </p:txBody>
      </p:sp>
      <p:pic>
        <p:nvPicPr>
          <p:cNvPr id="6" name="Picture 2" descr="G:\SP PANGASINAN AND SIBUGAY VISIT\IMG_4540.JPG"/>
          <p:cNvPicPr>
            <a:picLocks noGrp="1" noChangeAspect="1" noChangeArrowheads="1"/>
          </p:cNvPicPr>
          <p:nvPr>
            <p:ph sz="quarter" idx="2"/>
          </p:nvPr>
        </p:nvPicPr>
        <p:blipFill>
          <a:blip r:embed="rId4" cstate="print"/>
          <a:srcRect/>
          <a:stretch>
            <a:fillRect/>
          </a:stretch>
        </p:blipFill>
        <p:spPr bwMode="auto">
          <a:xfrm>
            <a:off x="5715000" y="1524001"/>
            <a:ext cx="2819400" cy="2533691"/>
          </a:xfrm>
          <a:prstGeom prst="rect">
            <a:avLst/>
          </a:prstGeom>
          <a:noFill/>
        </p:spPr>
      </p:pic>
      <p:pic>
        <p:nvPicPr>
          <p:cNvPr id="5124" name="Picture 4" descr="http://t2.gstatic.com/images?q=tbn:ANd9GcToCMPM82a0Rfd3ZkZka7fm94Y1QDIs1ghY0_saZ5XRHfdQJv_Cfg"/>
          <p:cNvPicPr>
            <a:picLocks noChangeAspect="1" noChangeArrowheads="1"/>
          </p:cNvPicPr>
          <p:nvPr/>
        </p:nvPicPr>
        <p:blipFill>
          <a:blip r:embed="rId5"/>
          <a:srcRect/>
          <a:stretch>
            <a:fillRect/>
          </a:stretch>
        </p:blipFill>
        <p:spPr bwMode="auto">
          <a:xfrm rot="640279">
            <a:off x="6878513" y="4207683"/>
            <a:ext cx="2848464"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
          </p:nvPr>
        </p:nvSpPr>
        <p:spPr>
          <a:xfrm>
            <a:off x="656823" y="609600"/>
            <a:ext cx="10792495" cy="5864352"/>
          </a:xfrm>
        </p:spPr>
        <p:txBody>
          <a:bodyPr/>
          <a:lstStyle/>
          <a:p>
            <a:pPr>
              <a:buNone/>
            </a:pPr>
            <a:endParaRPr lang="en-US" dirty="0"/>
          </a:p>
          <a:p>
            <a:pPr algn="just">
              <a:buNone/>
            </a:pPr>
            <a:r>
              <a:rPr lang="en-US" dirty="0"/>
              <a:t>   Public office is a public trust. Public officers and employees must at all times be accountable to the people, serve them with utmost responsibility, integrity and loyalty, and efficiency, act with patriotism and justice, and lead modest lives. </a:t>
            </a:r>
          </a:p>
          <a:p>
            <a:pPr algn="just">
              <a:buNone/>
            </a:pPr>
            <a:endParaRPr lang="en-US" dirty="0"/>
          </a:p>
          <a:p>
            <a:pPr algn="just">
              <a:buNone/>
            </a:pP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mythoughtmywords.files.wordpress.com/2012/06/values.gif"/>
          <p:cNvPicPr>
            <a:picLocks noChangeAspect="1" noChangeArrowheads="1"/>
          </p:cNvPicPr>
          <p:nvPr/>
        </p:nvPicPr>
        <p:blipFill>
          <a:blip r:embed="rId2"/>
          <a:srcRect/>
          <a:stretch>
            <a:fillRect/>
          </a:stretch>
        </p:blipFill>
        <p:spPr bwMode="auto">
          <a:xfrm rot="431873">
            <a:off x="7678187" y="3734466"/>
            <a:ext cx="2514600" cy="3013364"/>
          </a:xfrm>
          <a:prstGeom prst="rect">
            <a:avLst/>
          </a:prstGeom>
          <a:noFill/>
        </p:spPr>
      </p:pic>
      <p:sp>
        <p:nvSpPr>
          <p:cNvPr id="2" name="Title 1"/>
          <p:cNvSpPr>
            <a:spLocks noGrp="1"/>
          </p:cNvSpPr>
          <p:nvPr>
            <p:ph type="title"/>
          </p:nvPr>
        </p:nvSpPr>
        <p:spPr/>
        <p:txBody>
          <a:bodyPr>
            <a:normAutofit/>
          </a:bodyPr>
          <a:lstStyle/>
          <a:p>
            <a:r>
              <a:rPr lang="en-US" sz="3200" b="1" dirty="0"/>
              <a:t>                               Values of Public Administration</a:t>
            </a:r>
          </a:p>
        </p:txBody>
      </p:sp>
      <p:pic>
        <p:nvPicPr>
          <p:cNvPr id="26628" name="Picture 4" descr="http://userwww.sfsu.edu/%7Enajeong/knowledge.jpg"/>
          <p:cNvPicPr>
            <a:picLocks noChangeAspect="1" noChangeArrowheads="1"/>
          </p:cNvPicPr>
          <p:nvPr/>
        </p:nvPicPr>
        <p:blipFill>
          <a:blip r:embed="rId3"/>
          <a:srcRect/>
          <a:stretch>
            <a:fillRect/>
          </a:stretch>
        </p:blipFill>
        <p:spPr bwMode="auto">
          <a:xfrm rot="21318486">
            <a:off x="5586131" y="1469497"/>
            <a:ext cx="2578488" cy="2544109"/>
          </a:xfrm>
          <a:prstGeom prst="rect">
            <a:avLst/>
          </a:prstGeom>
          <a:noFill/>
        </p:spPr>
      </p:pic>
      <p:sp>
        <p:nvSpPr>
          <p:cNvPr id="12" name="Rounded Rectangle 11"/>
          <p:cNvSpPr/>
          <p:nvPr/>
        </p:nvSpPr>
        <p:spPr>
          <a:xfrm>
            <a:off x="2057400" y="2057400"/>
            <a:ext cx="3352800" cy="1828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400" dirty="0"/>
              <a:t>The sum of the values of the people in a society it serves.</a:t>
            </a:r>
          </a:p>
          <a:p>
            <a:pPr algn="ctr"/>
            <a:endParaRPr lang="en-US" dirty="0"/>
          </a:p>
        </p:txBody>
      </p:sp>
      <p:sp>
        <p:nvSpPr>
          <p:cNvPr id="14" name="Rounded Rectangle 13"/>
          <p:cNvSpPr/>
          <p:nvPr/>
        </p:nvSpPr>
        <p:spPr>
          <a:xfrm>
            <a:off x="2057400" y="4114800"/>
            <a:ext cx="3429000" cy="1981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400" dirty="0"/>
              <a:t>It changes as rapidly as do the people values</a:t>
            </a:r>
          </a:p>
          <a:p>
            <a:pPr algn="ct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1" nodeType="clickEffect">
                                  <p:stCondLst>
                                    <p:cond delay="0"/>
                                  </p:stCondLst>
                                  <p:childTnLst>
                                    <p:animEffect transition="out" filter="diamond(in)">
                                      <p:cBhvr>
                                        <p:cTn id="17" dur="2000"/>
                                        <p:tgtEl>
                                          <p:spTgt spid="12"/>
                                        </p:tgtEl>
                                      </p:cBhvr>
                                    </p:animEffect>
                                    <p:set>
                                      <p:cBhvr>
                                        <p:cTn id="18" dur="1" fill="hold">
                                          <p:stCondLst>
                                            <p:cond delay="19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1" nodeType="clickEffect">
                                  <p:stCondLst>
                                    <p:cond delay="0"/>
                                  </p:stCondLst>
                                  <p:childTnLst>
                                    <p:animMotion origin="layout" path="M 0 0  L 0 -0.33302  E" pathEditMode="relative" ptsTypes="">
                                      <p:cBhvr>
                                        <p:cTn id="22"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701" y="2209801"/>
            <a:ext cx="11217499" cy="954107"/>
          </a:xfrm>
          <a:prstGeom prst="rect">
            <a:avLst/>
          </a:prstGeom>
        </p:spPr>
        <p:txBody>
          <a:bodyPr wrap="square">
            <a:spAutoFit/>
          </a:bodyPr>
          <a:lstStyle/>
          <a:p>
            <a:r>
              <a:rPr lang="en-US" sz="2800" dirty="0">
                <a:solidFill>
                  <a:srgbClr val="0070C0"/>
                </a:solidFill>
              </a:rPr>
              <a:t>“The greatest ethical test that we're ever going to face is the treatment of those who are at our mercy.”       </a:t>
            </a:r>
            <a:r>
              <a:rPr lang="en-US" sz="2400" i="1" dirty="0">
                <a:solidFill>
                  <a:srgbClr val="0070C0"/>
                </a:solidFill>
              </a:rPr>
              <a:t> </a:t>
            </a:r>
            <a:r>
              <a:rPr lang="en-US" sz="2400" i="1" dirty="0">
                <a:solidFill>
                  <a:srgbClr val="0070C0"/>
                </a:solidFill>
                <a:hlinkClick r:id="rId2"/>
              </a:rPr>
              <a:t>Lyn White</a:t>
            </a:r>
            <a:endParaRPr lang="en-US" i="1" dirty="0">
              <a:solidFill>
                <a:srgbClr val="0070C0"/>
              </a:solidFill>
            </a:endParaRPr>
          </a:p>
        </p:txBody>
      </p:sp>
      <p:sp>
        <p:nvSpPr>
          <p:cNvPr id="5" name="Rectangle 4"/>
          <p:cNvSpPr/>
          <p:nvPr/>
        </p:nvSpPr>
        <p:spPr>
          <a:xfrm>
            <a:off x="669701" y="3733800"/>
            <a:ext cx="10328857" cy="1508105"/>
          </a:xfrm>
          <a:prstGeom prst="rect">
            <a:avLst/>
          </a:prstGeom>
        </p:spPr>
        <p:txBody>
          <a:bodyPr wrap="square">
            <a:spAutoFit/>
          </a:bodyPr>
          <a:lstStyle/>
          <a:p>
            <a:r>
              <a:rPr lang="en-US" sz="2800" dirty="0">
                <a:hlinkClick r:id="rId3" tooltip="view quote"/>
              </a:rPr>
              <a:t>In law a man is guilty when he violates the rights of others. In ethics he is guilty if he only thinks of doing so.</a:t>
            </a:r>
            <a:r>
              <a:rPr lang="en-US" sz="2800" dirty="0"/>
              <a:t> - </a:t>
            </a:r>
            <a:r>
              <a:rPr lang="en-US" sz="2400" i="1" dirty="0">
                <a:hlinkClick r:id="rId4" tooltip="view author"/>
              </a:rPr>
              <a:t>Immanuel Kant</a:t>
            </a:r>
            <a:endParaRPr lang="en-US" sz="2400" i="1" dirty="0"/>
          </a:p>
          <a:p>
            <a:br>
              <a:rPr lang="en-US" dirty="0"/>
            </a:br>
            <a:endParaRPr lang="en-US" dirty="0"/>
          </a:p>
        </p:txBody>
      </p:sp>
      <p:sp>
        <p:nvSpPr>
          <p:cNvPr id="6" name="Rectangle 5"/>
          <p:cNvSpPr/>
          <p:nvPr/>
        </p:nvSpPr>
        <p:spPr>
          <a:xfrm>
            <a:off x="669701" y="5105400"/>
            <a:ext cx="10852598" cy="1384995"/>
          </a:xfrm>
          <a:prstGeom prst="rect">
            <a:avLst/>
          </a:prstGeom>
        </p:spPr>
        <p:txBody>
          <a:bodyPr wrap="square">
            <a:spAutoFit/>
          </a:bodyPr>
          <a:lstStyle/>
          <a:p>
            <a:r>
              <a:rPr lang="en-US" sz="2400" dirty="0">
                <a:hlinkClick r:id="rId5" tooltip="view quote"/>
              </a:rPr>
              <a:t>Non-violence leads to the highest ethics, which is the goal of all evolution. Until we stop harming all other living beings, we are still savages.</a:t>
            </a:r>
            <a:r>
              <a:rPr lang="en-US" sz="2400" dirty="0"/>
              <a:t>- </a:t>
            </a:r>
            <a:r>
              <a:rPr lang="en-US" sz="2400" i="1" dirty="0">
                <a:solidFill>
                  <a:srgbClr val="C00000"/>
                </a:solidFill>
                <a:hlinkClick r:id="rId6" tooltip="view author"/>
              </a:rPr>
              <a:t>Thomas A. Edison</a:t>
            </a:r>
            <a:endParaRPr lang="en-US" i="1" dirty="0">
              <a:solidFill>
                <a:srgbClr val="C00000"/>
              </a:solidFill>
            </a:endParaRPr>
          </a:p>
          <a:p>
            <a:br>
              <a:rPr lang="en-US" dirty="0"/>
            </a:br>
            <a:endParaRPr lang="en-US" dirty="0"/>
          </a:p>
        </p:txBody>
      </p:sp>
      <p:pic>
        <p:nvPicPr>
          <p:cNvPr id="3074" name="Picture 2" descr="http://wiredprworks.com/wp-content/uploads/2011/09/iStock_000017414631XSmall.jpg"/>
          <p:cNvPicPr>
            <a:picLocks noChangeAspect="1" noChangeArrowheads="1"/>
          </p:cNvPicPr>
          <p:nvPr/>
        </p:nvPicPr>
        <p:blipFill>
          <a:blip r:embed="rId7"/>
          <a:srcRect/>
          <a:stretch>
            <a:fillRect/>
          </a:stretch>
        </p:blipFill>
        <p:spPr bwMode="auto">
          <a:xfrm>
            <a:off x="6477000" y="0"/>
            <a:ext cx="4191000" cy="1905000"/>
          </a:xfrm>
          <a:prstGeom prst="rect">
            <a:avLst/>
          </a:prstGeom>
          <a:noFill/>
        </p:spPr>
      </p:pic>
      <p:pic>
        <p:nvPicPr>
          <p:cNvPr id="7170" name="Picture 2" descr="http://s1.hubimg.com/u/5557280_f520.jpg"/>
          <p:cNvPicPr>
            <a:picLocks noChangeAspect="1" noChangeArrowheads="1"/>
          </p:cNvPicPr>
          <p:nvPr/>
        </p:nvPicPr>
        <p:blipFill>
          <a:blip r:embed="rId8" cstate="print"/>
          <a:srcRect/>
          <a:stretch>
            <a:fillRect/>
          </a:stretch>
        </p:blipFill>
        <p:spPr bwMode="auto">
          <a:xfrm>
            <a:off x="2971801" y="304800"/>
            <a:ext cx="1617655" cy="12954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quotehd.com/imagequotes/authors6/peter-drucker-quote-there-is-only-one-ethics-one-set-of-rules-of.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4572000"/>
            <a:ext cx="8077200" cy="1938992"/>
          </a:xfrm>
          <a:prstGeom prst="rect">
            <a:avLst/>
          </a:prstGeom>
        </p:spPr>
        <p:txBody>
          <a:bodyPr wrap="square">
            <a:spAutoFit/>
          </a:bodyPr>
          <a:lstStyle/>
          <a:p>
            <a:r>
              <a:rPr lang="en-US" sz="2400" dirty="0">
                <a:hlinkClick r:id="rId2" tooltip="view quote"/>
              </a:rPr>
              <a:t>Apart from values and ethics which I have tried to live by, the legacy I would like to leave behind is a very simple one - that I have always stood up for what I consider to be the right thing, and I have tried to be as fair and equitable as I could be.</a:t>
            </a:r>
            <a:br>
              <a:rPr lang="en-US" dirty="0"/>
            </a:br>
            <a:r>
              <a:rPr lang="en-US" sz="2400" b="1" i="1" dirty="0" err="1">
                <a:solidFill>
                  <a:srgbClr val="FF0000"/>
                </a:solidFill>
                <a:hlinkClick r:id="rId3" tooltip="view author"/>
              </a:rPr>
              <a:t>Ratan</a:t>
            </a:r>
            <a:r>
              <a:rPr lang="en-US" sz="2400" b="1" i="1" dirty="0">
                <a:solidFill>
                  <a:srgbClr val="FF0000"/>
                </a:solidFill>
                <a:hlinkClick r:id="rId3" tooltip="view author"/>
              </a:rPr>
              <a:t> Tata</a:t>
            </a:r>
            <a:endParaRPr lang="en-US" b="1" i="1" dirty="0">
              <a:solidFill>
                <a:srgbClr val="FF0000"/>
              </a:solidFill>
            </a:endParaRPr>
          </a:p>
        </p:txBody>
      </p:sp>
      <p:sp>
        <p:nvSpPr>
          <p:cNvPr id="4" name="Rectangle 3"/>
          <p:cNvSpPr/>
          <p:nvPr/>
        </p:nvSpPr>
        <p:spPr>
          <a:xfrm>
            <a:off x="2362200" y="3505202"/>
            <a:ext cx="7924800" cy="830997"/>
          </a:xfrm>
          <a:prstGeom prst="rect">
            <a:avLst/>
          </a:prstGeom>
        </p:spPr>
        <p:txBody>
          <a:bodyPr wrap="square">
            <a:spAutoFit/>
          </a:bodyPr>
          <a:lstStyle/>
          <a:p>
            <a:r>
              <a:rPr lang="en-US" sz="2400" dirty="0">
                <a:hlinkClick r:id="rId4" tooltip="view quote"/>
              </a:rPr>
              <a:t>Ethics is the activity of man directed to secure the inner perfection of his own personality.</a:t>
            </a:r>
            <a:r>
              <a:rPr lang="en-US" sz="2400" dirty="0"/>
              <a:t>- </a:t>
            </a:r>
            <a:r>
              <a:rPr lang="en-US" sz="2400" b="1" i="1" dirty="0">
                <a:solidFill>
                  <a:srgbClr val="00B050"/>
                </a:solidFill>
                <a:hlinkClick r:id="rId5" tooltip="view author"/>
              </a:rPr>
              <a:t>Albert Schweitzer</a:t>
            </a:r>
            <a:endParaRPr lang="en-US" dirty="0"/>
          </a:p>
        </p:txBody>
      </p:sp>
      <p:pic>
        <p:nvPicPr>
          <p:cNvPr id="2050" name="Picture 2" descr="http://t0.gstatic.com/images?q=tbn:ANd9GcT81XWLhqI9NOXLvxAhioPZccbDLwB6Q42gllUFL2q3BjvBFNua"/>
          <p:cNvPicPr>
            <a:picLocks noChangeAspect="1" noChangeArrowheads="1"/>
          </p:cNvPicPr>
          <p:nvPr/>
        </p:nvPicPr>
        <p:blipFill>
          <a:blip r:embed="rId6"/>
          <a:srcRect/>
          <a:stretch>
            <a:fillRect/>
          </a:stretch>
        </p:blipFill>
        <p:spPr bwMode="auto">
          <a:xfrm>
            <a:off x="3505201" y="152401"/>
            <a:ext cx="4829175" cy="2895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lidesharecdn.com/visionandmissionofcompanies1-130329103935-phpapp02/95/vision-and-mission-of-companies-4-638.jpg?cb=13645541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77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3872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https://spagmonster.files.wordpress.com/2012/02/einstein-on-ethics.png"/>
          <p:cNvSpPr>
            <a:spLocks noChangeAspect="1" noChangeArrowheads="1"/>
          </p:cNvSpPr>
          <p:nvPr/>
        </p:nvSpPr>
        <p:spPr bwMode="auto">
          <a:xfrm>
            <a:off x="1679576" y="-1173163"/>
            <a:ext cx="4829175" cy="24574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https://spagmonster.files.wordpress.com/2012/02/einstein-on-ethics.png"/>
          <p:cNvSpPr>
            <a:spLocks noChangeAspect="1" noChangeArrowheads="1"/>
          </p:cNvSpPr>
          <p:nvPr/>
        </p:nvSpPr>
        <p:spPr bwMode="auto">
          <a:xfrm>
            <a:off x="1679576" y="-1173163"/>
            <a:ext cx="4829175" cy="24574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https://spagmonster.files.wordpress.com/2012/02/einstein-on-ethics.png"/>
          <p:cNvSpPr>
            <a:spLocks noChangeAspect="1" noChangeArrowheads="1"/>
          </p:cNvSpPr>
          <p:nvPr/>
        </p:nvSpPr>
        <p:spPr bwMode="auto">
          <a:xfrm>
            <a:off x="1679576" y="-1173163"/>
            <a:ext cx="4829175" cy="24574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1" name="Picture 7"/>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3.gstatic.com/images?q=tbn:ANd9GcTsrHTFthUFWy76J_gPWfTTLGqy7dvuaU1n_EvOYpe9G3hpoUzrx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media-cache-ec0.pinimg.com/236x/12/0c/39/120c394a7b5dfc2730cd0e1e4963920d.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bcdn-sphotos-b-a.akamaihd.net/hphotos-ak-xap1/v/t1.0-9/10731188_870097319675598_3662266300993094522_n.jpg?oh=b81343970754fc61e4eacd25354ea27c&amp;oe=54B68E4D&amp;__gda__=1421228945_13be5f9024990afe37e76318e3de629e"/>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Administrative ethics</a:t>
            </a:r>
          </a:p>
        </p:txBody>
      </p:sp>
      <p:sp>
        <p:nvSpPr>
          <p:cNvPr id="4" name="Content Placeholder 3"/>
          <p:cNvSpPr>
            <a:spLocks noGrp="1"/>
          </p:cNvSpPr>
          <p:nvPr>
            <p:ph sz="quarter" idx="1"/>
          </p:nvPr>
        </p:nvSpPr>
        <p:spPr>
          <a:xfrm>
            <a:off x="46353" y="1825625"/>
            <a:ext cx="6637781" cy="4351338"/>
          </a:xfrm>
        </p:spPr>
        <p:txBody>
          <a:bodyPr/>
          <a:lstStyle/>
          <a:p>
            <a:endParaRPr lang="en-US" dirty="0"/>
          </a:p>
          <a:p>
            <a:r>
              <a:rPr lang="en-US" dirty="0"/>
              <a:t>Ethics is a way of life</a:t>
            </a:r>
          </a:p>
          <a:p>
            <a:pPr>
              <a:buNone/>
            </a:pPr>
            <a:endParaRPr lang="en-US" dirty="0"/>
          </a:p>
          <a:p>
            <a:r>
              <a:rPr lang="en-US" dirty="0"/>
              <a:t>“Society’s view of what constitutes appropriate behavior by its public officials”</a:t>
            </a:r>
          </a:p>
        </p:txBody>
      </p:sp>
      <p:pic>
        <p:nvPicPr>
          <p:cNvPr id="28674" name="Picture 2" descr="http://ethics.ukzn.ac.za/Libraries/Default_Image_Library/ethics-9651.sflb.ashx"/>
          <p:cNvPicPr>
            <a:picLocks noChangeAspect="1" noChangeArrowheads="1"/>
          </p:cNvPicPr>
          <p:nvPr/>
        </p:nvPicPr>
        <p:blipFill>
          <a:blip r:embed="rId2"/>
          <a:srcRect/>
          <a:stretch>
            <a:fillRect/>
          </a:stretch>
        </p:blipFill>
        <p:spPr bwMode="auto">
          <a:xfrm>
            <a:off x="7018332" y="869324"/>
            <a:ext cx="5173668" cy="56235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Bottom)">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slide(fromBottom)">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8674"/>
                                        </p:tgtEl>
                                        <p:attrNameLst>
                                          <p:attrName>style.visibility</p:attrName>
                                        </p:attrNameLst>
                                      </p:cBhvr>
                                      <p:to>
                                        <p:strVal val="visible"/>
                                      </p:to>
                                    </p:set>
                                    <p:animEffect transition="in" filter="diamond(in)">
                                      <p:cBhvr>
                                        <p:cTn id="17"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064"/>
          </a:xfrm>
        </p:spPr>
        <p:txBody>
          <a:bodyPr>
            <a:normAutofit fontScale="90000"/>
          </a:bodyPr>
          <a:lstStyle/>
          <a:p>
            <a:r>
              <a:rPr lang="en-US" dirty="0"/>
              <a:t>                      Ethics in the workplace</a:t>
            </a:r>
          </a:p>
        </p:txBody>
      </p:sp>
      <p:pic>
        <p:nvPicPr>
          <p:cNvPr id="29698" name="Picture 2" descr="http://images.sodahead.com/polls/000214440/polls_ist2_2334825_puzzled_kids_cartoon_0953_926533_poll_xlarge.jpeg"/>
          <p:cNvPicPr>
            <a:picLocks noChangeAspect="1" noChangeArrowheads="1"/>
          </p:cNvPicPr>
          <p:nvPr/>
        </p:nvPicPr>
        <p:blipFill>
          <a:blip r:embed="rId2"/>
          <a:srcRect/>
          <a:stretch>
            <a:fillRect/>
          </a:stretch>
        </p:blipFill>
        <p:spPr bwMode="auto">
          <a:xfrm>
            <a:off x="6629402" y="2328929"/>
            <a:ext cx="4923582" cy="4163945"/>
          </a:xfrm>
          <a:prstGeom prst="rect">
            <a:avLst/>
          </a:prstGeom>
          <a:noFill/>
        </p:spPr>
      </p:pic>
      <p:sp>
        <p:nvSpPr>
          <p:cNvPr id="6" name="Rectangle 5"/>
          <p:cNvSpPr/>
          <p:nvPr/>
        </p:nvSpPr>
        <p:spPr>
          <a:xfrm>
            <a:off x="1172418" y="1828800"/>
            <a:ext cx="4923582" cy="112046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What is an ethical dilemma?</a:t>
            </a:r>
          </a:p>
        </p:txBody>
      </p:sp>
      <p:sp>
        <p:nvSpPr>
          <p:cNvPr id="7" name="Oval 6"/>
          <p:cNvSpPr/>
          <p:nvPr/>
        </p:nvSpPr>
        <p:spPr>
          <a:xfrm>
            <a:off x="1661375" y="3200400"/>
            <a:ext cx="3901225" cy="3657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t>Situation that requires choosing a course of 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fade">
                                      <p:cBhvr>
                                        <p:cTn id="15" dur="2000"/>
                                        <p:tgtEl>
                                          <p:spTgt spid="7">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2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9698"/>
                                        </p:tgtEl>
                                        <p:attrNameLst>
                                          <p:attrName>style.visibility</p:attrName>
                                        </p:attrNameLst>
                                      </p:cBhvr>
                                      <p:to>
                                        <p:strVal val="visible"/>
                                      </p:to>
                                    </p:set>
                                    <p:animEffect transition="in" filter="wipe(down)">
                                      <p:cBhvr>
                                        <p:cTn id="25"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p"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3999" y="274638"/>
            <a:ext cx="7838941" cy="1143000"/>
          </a:xfrm>
        </p:spPr>
        <p:txBody>
          <a:bodyPr>
            <a:normAutofit fontScale="90000"/>
          </a:bodyPr>
          <a:lstStyle/>
          <a:p>
            <a:r>
              <a:rPr lang="en-US" dirty="0"/>
              <a:t>            Examples of ethical dilemmas</a:t>
            </a:r>
          </a:p>
        </p:txBody>
      </p:sp>
      <p:graphicFrame>
        <p:nvGraphicFramePr>
          <p:cNvPr id="9" name="Diagram 8"/>
          <p:cNvGraphicFramePr/>
          <p:nvPr>
            <p:extLst>
              <p:ext uri="{D42A27DB-BD31-4B8C-83A1-F6EECF244321}">
                <p14:modId xmlns:p14="http://schemas.microsoft.com/office/powerpoint/2010/main" val="2472557110"/>
              </p:ext>
            </p:extLst>
          </p:nvPr>
        </p:nvGraphicFramePr>
        <p:xfrm>
          <a:off x="1747769" y="1417638"/>
          <a:ext cx="7391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DED59C31-D1F3-4606-AE87-0F928791C6D5}"/>
                                            </p:graphicEl>
                                          </p:spTgt>
                                        </p:tgtEl>
                                        <p:attrNameLst>
                                          <p:attrName>style.visibility</p:attrName>
                                        </p:attrNameLst>
                                      </p:cBhvr>
                                      <p:to>
                                        <p:strVal val="visible"/>
                                      </p:to>
                                    </p:set>
                                    <p:animEffect transition="in" filter="fade">
                                      <p:cBhvr>
                                        <p:cTn id="7" dur="2000"/>
                                        <p:tgtEl>
                                          <p:spTgt spid="9">
                                            <p:graphicEl>
                                              <a:dgm id="{DED59C31-D1F3-4606-AE87-0F928791C6D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4368A00D-B6FC-4CA0-8A20-4BA4ADC79804}"/>
                                            </p:graphicEl>
                                          </p:spTgt>
                                        </p:tgtEl>
                                        <p:attrNameLst>
                                          <p:attrName>style.visibility</p:attrName>
                                        </p:attrNameLst>
                                      </p:cBhvr>
                                      <p:to>
                                        <p:strVal val="visible"/>
                                      </p:to>
                                    </p:set>
                                    <p:animEffect transition="in" filter="fade">
                                      <p:cBhvr>
                                        <p:cTn id="12" dur="2000"/>
                                        <p:tgtEl>
                                          <p:spTgt spid="9">
                                            <p:graphicEl>
                                              <a:dgm id="{4368A00D-B6FC-4CA0-8A20-4BA4ADC7980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A9E0D0C1-CD39-4CB1-A65C-810B8E20ED10}"/>
                                            </p:graphicEl>
                                          </p:spTgt>
                                        </p:tgtEl>
                                        <p:attrNameLst>
                                          <p:attrName>style.visibility</p:attrName>
                                        </p:attrNameLst>
                                      </p:cBhvr>
                                      <p:to>
                                        <p:strVal val="visible"/>
                                      </p:to>
                                    </p:set>
                                    <p:animEffect transition="in" filter="fade">
                                      <p:cBhvr>
                                        <p:cTn id="17" dur="2000"/>
                                        <p:tgtEl>
                                          <p:spTgt spid="9">
                                            <p:graphicEl>
                                              <a:dgm id="{A9E0D0C1-CD39-4CB1-A65C-810B8E20ED1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graphicEl>
                                              <a:dgm id="{401A41C3-B2D0-4AC5-AB73-48FA19A20728}"/>
                                            </p:graphicEl>
                                          </p:spTgt>
                                        </p:tgtEl>
                                        <p:attrNameLst>
                                          <p:attrName>style.visibility</p:attrName>
                                        </p:attrNameLst>
                                      </p:cBhvr>
                                      <p:to>
                                        <p:strVal val="visible"/>
                                      </p:to>
                                    </p:set>
                                    <p:animEffect transition="in" filter="fade">
                                      <p:cBhvr>
                                        <p:cTn id="22" dur="2000"/>
                                        <p:tgtEl>
                                          <p:spTgt spid="9">
                                            <p:graphicEl>
                                              <a:dgm id="{401A41C3-B2D0-4AC5-AB73-48FA19A207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Baskerville Old Face" pitchFamily="18" charset="0"/>
              </a:rPr>
              <a:t>Ethical Dilemmas</a:t>
            </a:r>
            <a:endParaRPr lang="en-US" dirty="0"/>
          </a:p>
        </p:txBody>
      </p:sp>
      <p:sp>
        <p:nvSpPr>
          <p:cNvPr id="4" name="Content Placeholder 3"/>
          <p:cNvSpPr>
            <a:spLocks noGrp="1"/>
          </p:cNvSpPr>
          <p:nvPr>
            <p:ph sz="quarter" idx="2"/>
          </p:nvPr>
        </p:nvSpPr>
        <p:spPr>
          <a:xfrm>
            <a:off x="6476999" y="1752600"/>
            <a:ext cx="4006403" cy="4816474"/>
          </a:xfrm>
        </p:spPr>
        <p:txBody>
          <a:bodyPr/>
          <a:lstStyle/>
          <a:p>
            <a:r>
              <a:rPr lang="en-US" dirty="0">
                <a:latin typeface="Baskerville Old Face" pitchFamily="18" charset="0"/>
              </a:rPr>
              <a:t>What Are Your Responsibilities?</a:t>
            </a:r>
          </a:p>
          <a:p>
            <a:pPr>
              <a:buFont typeface="Arial" pitchFamily="34" charset="0"/>
              <a:buChar char="►"/>
              <a:defRPr/>
            </a:pPr>
            <a:r>
              <a:rPr lang="en-US" dirty="0">
                <a:latin typeface="Baskerville Old Face" pitchFamily="18" charset="0"/>
              </a:rPr>
              <a:t>To the public</a:t>
            </a:r>
          </a:p>
          <a:p>
            <a:pPr>
              <a:buFont typeface="Arial" pitchFamily="34" charset="0"/>
              <a:buChar char="►"/>
              <a:defRPr/>
            </a:pPr>
            <a:r>
              <a:rPr lang="en-US" dirty="0">
                <a:latin typeface="Baskerville Old Face" pitchFamily="18" charset="0"/>
              </a:rPr>
              <a:t>To the stakeholders</a:t>
            </a:r>
          </a:p>
          <a:p>
            <a:pPr>
              <a:buFont typeface="Arial" pitchFamily="34" charset="0"/>
              <a:buChar char="►"/>
              <a:defRPr/>
            </a:pPr>
            <a:r>
              <a:rPr lang="en-US" dirty="0">
                <a:latin typeface="Baskerville Old Face" pitchFamily="18" charset="0"/>
              </a:rPr>
              <a:t>To the organization</a:t>
            </a:r>
          </a:p>
          <a:p>
            <a:pPr>
              <a:buFont typeface="Arial" pitchFamily="34" charset="0"/>
              <a:buChar char="►"/>
              <a:defRPr/>
            </a:pPr>
            <a:r>
              <a:rPr lang="en-US" dirty="0">
                <a:latin typeface="Baskerville Old Face" pitchFamily="18" charset="0"/>
              </a:rPr>
              <a:t>To the profession</a:t>
            </a:r>
          </a:p>
          <a:p>
            <a:pPr>
              <a:buFont typeface="Arial" pitchFamily="34" charset="0"/>
              <a:buChar char="►"/>
              <a:defRPr/>
            </a:pPr>
            <a:r>
              <a:rPr lang="en-US" dirty="0">
                <a:latin typeface="Baskerville Old Face" pitchFamily="18" charset="0"/>
              </a:rPr>
              <a:t>To your colleagues</a:t>
            </a:r>
          </a:p>
          <a:p>
            <a:pPr>
              <a:buFont typeface="Arial" pitchFamily="34" charset="0"/>
              <a:buChar char="►"/>
              <a:defRPr/>
            </a:pPr>
            <a:r>
              <a:rPr lang="en-US" dirty="0">
                <a:latin typeface="Baskerville Old Face" pitchFamily="18" charset="0"/>
              </a:rPr>
              <a:t>To yourself</a:t>
            </a:r>
          </a:p>
          <a:p>
            <a:endParaRPr lang="en-US" dirty="0"/>
          </a:p>
        </p:txBody>
      </p:sp>
      <p:sp>
        <p:nvSpPr>
          <p:cNvPr id="5" name="Rounded Rectangle 4"/>
          <p:cNvSpPr/>
          <p:nvPr/>
        </p:nvSpPr>
        <p:spPr>
          <a:xfrm>
            <a:off x="1981199" y="1676399"/>
            <a:ext cx="3904445" cy="481647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spcBef>
                <a:spcPct val="50000"/>
              </a:spcBef>
            </a:pPr>
            <a:r>
              <a:rPr lang="en-US" sz="2800" dirty="0">
                <a:latin typeface="Baskerville Old Face" pitchFamily="18" charset="0"/>
              </a:rPr>
              <a:t>Confronting conflicting responsibilities is the most typical way public administrators experience ethical dilemmas.</a:t>
            </a:r>
          </a:p>
          <a:p>
            <a:pPr>
              <a:spcBef>
                <a:spcPct val="50000"/>
              </a:spcBef>
              <a:buNone/>
            </a:pPr>
            <a:r>
              <a:rPr lang="en-US" sz="2800" dirty="0">
                <a:latin typeface="Baskerville Old Face" pitchFamily="18" charset="0"/>
              </a:rPr>
              <a:t>	</a:t>
            </a:r>
            <a:r>
              <a:rPr lang="en-US" sz="2000" dirty="0">
                <a:latin typeface="Baskerville Old Face" pitchFamily="18" charset="0"/>
              </a:rPr>
              <a:t>- Terry Cooper</a:t>
            </a:r>
          </a:p>
          <a:p>
            <a:endParaRPr lang="en-US" dirty="0"/>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amond(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amond(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amond(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amond(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amond(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amond(in)">
                                      <p:cBhvr>
                                        <p:cTn id="3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0"/>
            <a:ext cx="12080382" cy="1143000"/>
          </a:xfrm>
        </p:spPr>
        <p:txBody>
          <a:bodyPr>
            <a:normAutofit fontScale="90000"/>
          </a:bodyPr>
          <a:lstStyle/>
          <a:p>
            <a:r>
              <a:rPr lang="en-US" dirty="0"/>
              <a:t>     9 causes/factors of negative behavior in government:</a:t>
            </a:r>
          </a:p>
        </p:txBody>
      </p:sp>
      <p:graphicFrame>
        <p:nvGraphicFramePr>
          <p:cNvPr id="6" name="Diagram 5"/>
          <p:cNvGraphicFramePr/>
          <p:nvPr/>
        </p:nvGraphicFramePr>
        <p:xfrm>
          <a:off x="2133600" y="1397000"/>
          <a:ext cx="75438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2ECDD495-AE42-4568-820E-26548E57535B}"/>
                                            </p:graphicEl>
                                          </p:spTgt>
                                        </p:tgtEl>
                                        <p:attrNameLst>
                                          <p:attrName>style.visibility</p:attrName>
                                        </p:attrNameLst>
                                      </p:cBhvr>
                                      <p:to>
                                        <p:strVal val="visible"/>
                                      </p:to>
                                    </p:set>
                                    <p:animEffect transition="in" filter="fade">
                                      <p:cBhvr>
                                        <p:cTn id="7" dur="2000"/>
                                        <p:tgtEl>
                                          <p:spTgt spid="6">
                                            <p:graphicEl>
                                              <a:dgm id="{2ECDD495-AE42-4568-820E-26548E57535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88292E71-B4BF-4EDC-8226-B75007239D22}"/>
                                            </p:graphicEl>
                                          </p:spTgt>
                                        </p:tgtEl>
                                        <p:attrNameLst>
                                          <p:attrName>style.visibility</p:attrName>
                                        </p:attrNameLst>
                                      </p:cBhvr>
                                      <p:to>
                                        <p:strVal val="visible"/>
                                      </p:to>
                                    </p:set>
                                    <p:animEffect transition="in" filter="fade">
                                      <p:cBhvr>
                                        <p:cTn id="12" dur="2000"/>
                                        <p:tgtEl>
                                          <p:spTgt spid="6">
                                            <p:graphicEl>
                                              <a:dgm id="{88292E71-B4BF-4EDC-8226-B75007239D2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9581283C-B17E-4463-9D72-8AF71CE0AD3A}"/>
                                            </p:graphicEl>
                                          </p:spTgt>
                                        </p:tgtEl>
                                        <p:attrNameLst>
                                          <p:attrName>style.visibility</p:attrName>
                                        </p:attrNameLst>
                                      </p:cBhvr>
                                      <p:to>
                                        <p:strVal val="visible"/>
                                      </p:to>
                                    </p:set>
                                    <p:animEffect transition="in" filter="fade">
                                      <p:cBhvr>
                                        <p:cTn id="17" dur="2000"/>
                                        <p:tgtEl>
                                          <p:spTgt spid="6">
                                            <p:graphicEl>
                                              <a:dgm id="{9581283C-B17E-4463-9D72-8AF71CE0AD3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FD49AEE2-4430-4369-BA9D-05944D5135AE}"/>
                                            </p:graphicEl>
                                          </p:spTgt>
                                        </p:tgtEl>
                                        <p:attrNameLst>
                                          <p:attrName>style.visibility</p:attrName>
                                        </p:attrNameLst>
                                      </p:cBhvr>
                                      <p:to>
                                        <p:strVal val="visible"/>
                                      </p:to>
                                    </p:set>
                                    <p:animEffect transition="in" filter="fade">
                                      <p:cBhvr>
                                        <p:cTn id="22" dur="2000"/>
                                        <p:tgtEl>
                                          <p:spTgt spid="6">
                                            <p:graphicEl>
                                              <a:dgm id="{FD49AEE2-4430-4369-BA9D-05944D5135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845489"/>
          </a:xfrm>
        </p:spPr>
        <p:txBody>
          <a:bodyPr/>
          <a:lstStyle/>
          <a:p>
            <a:r>
              <a:rPr lang="en-US" dirty="0"/>
              <a:t>9 causes/factors of negative behavior in government:</a:t>
            </a:r>
          </a:p>
        </p:txBody>
      </p:sp>
      <p:graphicFrame>
        <p:nvGraphicFramePr>
          <p:cNvPr id="5" name="Diagram 4"/>
          <p:cNvGraphicFramePr/>
          <p:nvPr/>
        </p:nvGraphicFramePr>
        <p:xfrm>
          <a:off x="2133600" y="1397000"/>
          <a:ext cx="75438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ECDD495-AE42-4568-820E-26548E57535B}"/>
                                            </p:graphicEl>
                                          </p:spTgt>
                                        </p:tgtEl>
                                        <p:attrNameLst>
                                          <p:attrName>style.visibility</p:attrName>
                                        </p:attrNameLst>
                                      </p:cBhvr>
                                      <p:to>
                                        <p:strVal val="visible"/>
                                      </p:to>
                                    </p:set>
                                    <p:animEffect transition="in" filter="fade">
                                      <p:cBhvr>
                                        <p:cTn id="7" dur="2000"/>
                                        <p:tgtEl>
                                          <p:spTgt spid="5">
                                            <p:graphicEl>
                                              <a:dgm id="{2ECDD495-AE42-4568-820E-26548E57535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88292E71-B4BF-4EDC-8226-B75007239D22}"/>
                                            </p:graphicEl>
                                          </p:spTgt>
                                        </p:tgtEl>
                                        <p:attrNameLst>
                                          <p:attrName>style.visibility</p:attrName>
                                        </p:attrNameLst>
                                      </p:cBhvr>
                                      <p:to>
                                        <p:strVal val="visible"/>
                                      </p:to>
                                    </p:set>
                                    <p:animEffect transition="in" filter="fade">
                                      <p:cBhvr>
                                        <p:cTn id="12" dur="2000"/>
                                        <p:tgtEl>
                                          <p:spTgt spid="5">
                                            <p:graphicEl>
                                              <a:dgm id="{88292E71-B4BF-4EDC-8226-B75007239D2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581283C-B17E-4463-9D72-8AF71CE0AD3A}"/>
                                            </p:graphicEl>
                                          </p:spTgt>
                                        </p:tgtEl>
                                        <p:attrNameLst>
                                          <p:attrName>style.visibility</p:attrName>
                                        </p:attrNameLst>
                                      </p:cBhvr>
                                      <p:to>
                                        <p:strVal val="visible"/>
                                      </p:to>
                                    </p:set>
                                    <p:animEffect transition="in" filter="fade">
                                      <p:cBhvr>
                                        <p:cTn id="17" dur="2000"/>
                                        <p:tgtEl>
                                          <p:spTgt spid="5">
                                            <p:graphicEl>
                                              <a:dgm id="{9581283C-B17E-4463-9D72-8AF71CE0AD3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FD49AEE2-4430-4369-BA9D-05944D5135AE}"/>
                                            </p:graphicEl>
                                          </p:spTgt>
                                        </p:tgtEl>
                                        <p:attrNameLst>
                                          <p:attrName>style.visibility</p:attrName>
                                        </p:attrNameLst>
                                      </p:cBhvr>
                                      <p:to>
                                        <p:strVal val="visible"/>
                                      </p:to>
                                    </p:set>
                                    <p:animEffect transition="in" filter="fade">
                                      <p:cBhvr>
                                        <p:cTn id="22" dur="2000"/>
                                        <p:tgtEl>
                                          <p:spTgt spid="5">
                                            <p:graphicEl>
                                              <a:dgm id="{FD49AEE2-4430-4369-BA9D-05944D5135A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181A22E8-D4D4-474E-A1B9-3AE88145B529}"/>
                                            </p:graphicEl>
                                          </p:spTgt>
                                        </p:tgtEl>
                                        <p:attrNameLst>
                                          <p:attrName>style.visibility</p:attrName>
                                        </p:attrNameLst>
                                      </p:cBhvr>
                                      <p:to>
                                        <p:strVal val="visible"/>
                                      </p:to>
                                    </p:set>
                                    <p:animEffect transition="in" filter="fade">
                                      <p:cBhvr>
                                        <p:cTn id="27" dur="2000"/>
                                        <p:tgtEl>
                                          <p:spTgt spid="5">
                                            <p:graphicEl>
                                              <a:dgm id="{181A22E8-D4D4-474E-A1B9-3AE88145B52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www.process.st/wp-content/uploads/2018/08/value-statement.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2" name="Picture 4" descr="https://www.process.st/wp-content/uploads/2018/08/value-stat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91999" cy="68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5196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543800" cy="1143000"/>
          </a:xfrm>
        </p:spPr>
        <p:txBody>
          <a:bodyPr/>
          <a:lstStyle/>
          <a:p>
            <a:r>
              <a:rPr lang="en-US" b="1" dirty="0"/>
              <a:t>Code of ethics for pubic service</a:t>
            </a:r>
          </a:p>
        </p:txBody>
      </p:sp>
      <p:sp>
        <p:nvSpPr>
          <p:cNvPr id="4" name="Rounded Rectangle 3"/>
          <p:cNvSpPr/>
          <p:nvPr/>
        </p:nvSpPr>
        <p:spPr>
          <a:xfrm>
            <a:off x="2514600" y="4495800"/>
            <a:ext cx="6705600"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Code of Ethics s a self-regulation manual among professionals</a:t>
            </a:r>
          </a:p>
          <a:p>
            <a:pPr algn="ctr"/>
            <a:endParaRPr lang="en-US" dirty="0"/>
          </a:p>
        </p:txBody>
      </p:sp>
      <p:pic>
        <p:nvPicPr>
          <p:cNvPr id="3074" name="Picture 2" descr="http://www.forensicasia.org/files/code%20in%20ethics.jpg"/>
          <p:cNvPicPr>
            <a:picLocks noChangeAspect="1" noChangeArrowheads="1"/>
          </p:cNvPicPr>
          <p:nvPr/>
        </p:nvPicPr>
        <p:blipFill>
          <a:blip r:embed="rId3"/>
          <a:srcRect/>
          <a:stretch>
            <a:fillRect/>
          </a:stretch>
        </p:blipFill>
        <p:spPr bwMode="auto">
          <a:xfrm>
            <a:off x="3429000" y="2057400"/>
            <a:ext cx="4381500" cy="1905000"/>
          </a:xfrm>
          <a:prstGeom prst="rect">
            <a:avLst/>
          </a:prstGeom>
          <a:noFill/>
        </p:spPr>
      </p:pic>
    </p:spTree>
  </p:cSld>
  <p:clrMapOvr>
    <a:masterClrMapping/>
  </p:clrMapOvr>
  <p:transition>
    <p:dissolv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81200" y="228600"/>
            <a:ext cx="4648200" cy="624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400" dirty="0"/>
              <a:t>For most public servants the taking of an oath of loyalty merely formalizes a resolution already made. It amounts to an outer expression of an inner dedication -  the legal aspects of a code of ethics by which the public employee is guided in all his official acts and by which he expects all his fellow workers to proceed</a:t>
            </a:r>
          </a:p>
          <a:p>
            <a:pPr>
              <a:buNone/>
            </a:pPr>
            <a:endParaRPr lang="en-US" sz="2000" dirty="0"/>
          </a:p>
          <a:p>
            <a:pPr>
              <a:buNone/>
            </a:pPr>
            <a:endParaRPr lang="en-US" sz="2000" dirty="0"/>
          </a:p>
          <a:p>
            <a:pPr algn="r">
              <a:buNone/>
            </a:pPr>
            <a:r>
              <a:rPr lang="en-US" sz="2000" dirty="0"/>
              <a:t>John A. </a:t>
            </a:r>
            <a:r>
              <a:rPr lang="en-US" sz="2000" dirty="0" err="1"/>
              <a:t>Vieg</a:t>
            </a:r>
            <a:endParaRPr lang="en-US" sz="2000" dirty="0"/>
          </a:p>
          <a:p>
            <a:pPr algn="ctr"/>
            <a:endParaRPr lang="en-US" sz="2000" dirty="0"/>
          </a:p>
        </p:txBody>
      </p:sp>
      <p:pic>
        <p:nvPicPr>
          <p:cNvPr id="6" name="Picture 2" descr="http://images.clipart.com/thw/thw14/CL/3D/041906_1/man_swearing_oath_pt_res.thc.jpg"/>
          <p:cNvPicPr>
            <a:picLocks noChangeAspect="1" noChangeArrowheads="1"/>
          </p:cNvPicPr>
          <p:nvPr/>
        </p:nvPicPr>
        <p:blipFill>
          <a:blip r:embed="rId2"/>
          <a:srcRect/>
          <a:stretch>
            <a:fillRect/>
          </a:stretch>
        </p:blipFill>
        <p:spPr bwMode="auto">
          <a:xfrm>
            <a:off x="7127383" y="568447"/>
            <a:ext cx="4648200" cy="5571474"/>
          </a:xfrm>
          <a:prstGeom prst="rect">
            <a:avLst/>
          </a:prstGeom>
          <a:noFill/>
        </p:spPr>
      </p:pic>
    </p:spTree>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Pink_Rose_by_kittenporn">
            <a:extLst>
              <a:ext uri="{FF2B5EF4-FFF2-40B4-BE49-F238E27FC236}">
                <a16:creationId xmlns:a16="http://schemas.microsoft.com/office/drawing/2014/main" id="{901F0E63-0508-098A-0445-18BE8D262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78" t="5150" r="3578" b="5150"/>
          <a:stretch>
            <a:fillRect/>
          </a:stretch>
        </p:blipFill>
        <p:spPr bwMode="auto">
          <a:xfrm>
            <a:off x="0" y="-247650"/>
            <a:ext cx="12192000" cy="73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a:extLst>
              <a:ext uri="{FF2B5EF4-FFF2-40B4-BE49-F238E27FC236}">
                <a16:creationId xmlns:a16="http://schemas.microsoft.com/office/drawing/2014/main" id="{E65F081D-3290-3972-FD39-9BD0B9838632}"/>
              </a:ext>
            </a:extLst>
          </p:cNvPr>
          <p:cNvSpPr txBox="1">
            <a:spLocks noChangeArrowheads="1"/>
          </p:cNvSpPr>
          <p:nvPr/>
        </p:nvSpPr>
        <p:spPr bwMode="auto">
          <a:xfrm>
            <a:off x="2743200" y="609601"/>
            <a:ext cx="670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algn="r" rtl="1" eaLnBrk="1" hangingPunct="1">
              <a:spcBef>
                <a:spcPct val="50000"/>
              </a:spcBef>
            </a:pPr>
            <a:endParaRPr lang="en-US" altLang="en-US">
              <a:latin typeface="Trebuchet MS" panose="020B0603020202020204" pitchFamily="34" charset="0"/>
            </a:endParaRPr>
          </a:p>
        </p:txBody>
      </p:sp>
      <p:sp>
        <p:nvSpPr>
          <p:cNvPr id="342020" name="Rectangle 4">
            <a:extLst>
              <a:ext uri="{FF2B5EF4-FFF2-40B4-BE49-F238E27FC236}">
                <a16:creationId xmlns:a16="http://schemas.microsoft.com/office/drawing/2014/main" id="{3A75EDBE-2484-2FC0-7ADC-3C84AD4A9FC7}"/>
              </a:ext>
            </a:extLst>
          </p:cNvPr>
          <p:cNvSpPr>
            <a:spLocks noChangeArrowheads="1"/>
          </p:cNvSpPr>
          <p:nvPr/>
        </p:nvSpPr>
        <p:spPr bwMode="auto">
          <a:xfrm>
            <a:off x="8001000" y="2849564"/>
            <a:ext cx="1843088" cy="1508125"/>
          </a:xfrm>
          <a:prstGeom prst="rect">
            <a:avLst/>
          </a:prstGeom>
          <a:noFill/>
          <a:ln w="9525">
            <a:noFill/>
            <a:miter lim="800000"/>
            <a:headEnd/>
            <a:tailEnd/>
          </a:ln>
          <a:effectLst/>
        </p:spPr>
        <p:txBody>
          <a:bodyPr wrap="none" anchor="ctr">
            <a:spAutoFit/>
          </a:bodyPr>
          <a:lstStyle/>
          <a:p>
            <a:pPr algn="ctr">
              <a:defRPr/>
            </a:pPr>
            <a:r>
              <a:rPr lang="en-US" sz="2800" b="1" dirty="0">
                <a:solidFill>
                  <a:schemeClr val="bg1"/>
                </a:solidFill>
                <a:effectLst>
                  <a:outerShdw blurRad="38100" dist="38100" dir="2700000" algn="tl">
                    <a:srgbClr val="C0C0C0"/>
                  </a:outerShdw>
                </a:effectLst>
                <a:latin typeface="Arial Narrow" pitchFamily="34" charset="0"/>
                <a:ea typeface="新細明體" pitchFamily="18" charset="-120"/>
              </a:rPr>
              <a:t>How</a:t>
            </a:r>
          </a:p>
          <a:p>
            <a:pPr algn="ctr">
              <a:defRPr/>
            </a:pPr>
            <a:r>
              <a:rPr lang="en-US" sz="2800" b="1" dirty="0">
                <a:solidFill>
                  <a:schemeClr val="bg1"/>
                </a:solidFill>
                <a:effectLst>
                  <a:outerShdw blurRad="38100" dist="38100" dir="2700000" algn="tl">
                    <a:srgbClr val="C0C0C0"/>
                  </a:outerShdw>
                </a:effectLst>
                <a:latin typeface="Arial Narrow" pitchFamily="34" charset="0"/>
                <a:ea typeface="新細明體" pitchFamily="18" charset="-120"/>
              </a:rPr>
              <a:t>was this</a:t>
            </a:r>
          </a:p>
          <a:p>
            <a:pPr algn="ctr">
              <a:defRPr/>
            </a:pPr>
            <a:r>
              <a:rPr lang="en-US" sz="2800" b="1" dirty="0">
                <a:solidFill>
                  <a:schemeClr val="bg1"/>
                </a:solidFill>
                <a:effectLst>
                  <a:outerShdw blurRad="38100" dist="38100" dir="2700000" algn="tl">
                    <a:srgbClr val="C0C0C0"/>
                  </a:outerShdw>
                </a:effectLst>
                <a:latin typeface="Arial Narrow" pitchFamily="34" charset="0"/>
                <a:ea typeface="新細明體" pitchFamily="18" charset="-120"/>
              </a:rPr>
              <a:t>  Session ?</a:t>
            </a:r>
            <a:r>
              <a:rPr lang="en-US" sz="3600" b="1" dirty="0">
                <a:solidFill>
                  <a:schemeClr val="bg1"/>
                </a:solidFill>
                <a:effectLst>
                  <a:outerShdw blurRad="38100" dist="38100" dir="2700000" algn="tl">
                    <a:srgbClr val="C0C0C0"/>
                  </a:outerShdw>
                </a:effectLst>
                <a:latin typeface="Arial Narrow" pitchFamily="34" charset="0"/>
                <a:ea typeface="新細明體" pitchFamily="18" charset="-120"/>
              </a:rPr>
              <a:t> </a:t>
            </a:r>
          </a:p>
        </p:txBody>
      </p:sp>
      <p:sp>
        <p:nvSpPr>
          <p:cNvPr id="5" name="Rectangle 4">
            <a:extLst>
              <a:ext uri="{FF2B5EF4-FFF2-40B4-BE49-F238E27FC236}">
                <a16:creationId xmlns:a16="http://schemas.microsoft.com/office/drawing/2014/main" id="{A92A365C-AF28-BC09-B26A-E247F3D7E54A}"/>
              </a:ext>
            </a:extLst>
          </p:cNvPr>
          <p:cNvSpPr>
            <a:spLocks noChangeArrowheads="1"/>
          </p:cNvSpPr>
          <p:nvPr/>
        </p:nvSpPr>
        <p:spPr bwMode="auto">
          <a:xfrm>
            <a:off x="5334001" y="4637089"/>
            <a:ext cx="5008563" cy="1570037"/>
          </a:xfrm>
          <a:prstGeom prst="rect">
            <a:avLst/>
          </a:prstGeom>
          <a:noFill/>
          <a:ln w="9525">
            <a:noFill/>
            <a:miter lim="800000"/>
            <a:headEnd/>
            <a:tailEnd/>
          </a:ln>
          <a:effectLst/>
        </p:spPr>
        <p:txBody>
          <a:bodyPr anchor="ctr">
            <a:spAutoFit/>
          </a:bodyPr>
          <a:lstStyle/>
          <a:p>
            <a:pPr algn="ctr">
              <a:defRPr/>
            </a:pPr>
            <a:r>
              <a:rPr lang="en-US" sz="2800" b="1" dirty="0">
                <a:solidFill>
                  <a:schemeClr val="bg1"/>
                </a:solidFill>
                <a:effectLst>
                  <a:outerShdw blurRad="38100" dist="38100" dir="2700000" algn="tl">
                    <a:srgbClr val="C0C0C0"/>
                  </a:outerShdw>
                </a:effectLst>
                <a:latin typeface="Arial Narrow" pitchFamily="34" charset="0"/>
                <a:ea typeface="新細明體" pitchFamily="18" charset="-120"/>
              </a:rPr>
              <a:t>Did  something  </a:t>
            </a:r>
            <a:r>
              <a:rPr lang="en-US" sz="3600" b="1" i="1" u="sng" dirty="0">
                <a:solidFill>
                  <a:srgbClr val="FF0000"/>
                </a:solidFill>
                <a:effectLst>
                  <a:outerShdw blurRad="38100" dist="38100" dir="2700000" algn="tl">
                    <a:srgbClr val="C0C0C0"/>
                  </a:outerShdw>
                </a:effectLst>
                <a:latin typeface="Arial" charset="0"/>
                <a:ea typeface="新細明體" pitchFamily="18" charset="-120"/>
              </a:rPr>
              <a:t>touch</a:t>
            </a:r>
            <a:endParaRPr lang="en-US" sz="2800" b="1" i="1" u="sng" dirty="0">
              <a:solidFill>
                <a:srgbClr val="FF0000"/>
              </a:solidFill>
              <a:effectLst>
                <a:outerShdw blurRad="38100" dist="38100" dir="2700000" algn="tl">
                  <a:srgbClr val="C0C0C0"/>
                </a:outerShdw>
              </a:effectLst>
              <a:latin typeface="Arial" charset="0"/>
              <a:ea typeface="新細明體" pitchFamily="18" charset="-120"/>
            </a:endParaRPr>
          </a:p>
          <a:p>
            <a:pPr algn="ctr">
              <a:defRPr/>
            </a:pPr>
            <a:endParaRPr lang="en-US" sz="2400" b="1" i="1" u="sng" dirty="0">
              <a:solidFill>
                <a:srgbClr val="FF0000"/>
              </a:solidFill>
              <a:effectLst>
                <a:outerShdw blurRad="38100" dist="38100" dir="2700000" algn="tl">
                  <a:srgbClr val="C0C0C0"/>
                </a:outerShdw>
              </a:effectLst>
              <a:latin typeface="Arial" charset="0"/>
              <a:ea typeface="新細明體" pitchFamily="18" charset="-120"/>
            </a:endParaRPr>
          </a:p>
          <a:p>
            <a:pPr algn="ctr">
              <a:defRPr/>
            </a:pPr>
            <a:r>
              <a:rPr lang="en-US" sz="2800" b="1" dirty="0">
                <a:solidFill>
                  <a:schemeClr val="bg1"/>
                </a:solidFill>
                <a:effectLst>
                  <a:outerShdw blurRad="38100" dist="38100" dir="2700000" algn="tl">
                    <a:srgbClr val="C0C0C0"/>
                  </a:outerShdw>
                </a:effectLst>
                <a:latin typeface="Arial Narrow" pitchFamily="34" charset="0"/>
                <a:ea typeface="新細明體" pitchFamily="18" charset="-120"/>
              </a:rPr>
              <a:t>your</a:t>
            </a:r>
            <a:r>
              <a:rPr lang="en-US" sz="2800" b="1" dirty="0">
                <a:solidFill>
                  <a:schemeClr val="bg1"/>
                </a:solidFill>
                <a:effectLst>
                  <a:outerShdw blurRad="38100" dist="38100" dir="2700000" algn="tl">
                    <a:srgbClr val="C0C0C0"/>
                  </a:outerShdw>
                </a:effectLst>
                <a:latin typeface="Arial" charset="0"/>
                <a:ea typeface="新細明體" pitchFamily="18" charset="-120"/>
              </a:rPr>
              <a:t>  </a:t>
            </a:r>
            <a:r>
              <a:rPr lang="en-US" sz="3200" b="1" i="1" u="sng" dirty="0">
                <a:solidFill>
                  <a:schemeClr val="tx2">
                    <a:lumMod val="60000"/>
                    <a:lumOff val="40000"/>
                  </a:schemeClr>
                </a:solidFill>
                <a:effectLst>
                  <a:outerShdw blurRad="38100" dist="38100" dir="2700000" algn="tl">
                    <a:srgbClr val="C0C0C0"/>
                  </a:outerShdw>
                </a:effectLst>
                <a:latin typeface="Arial" charset="0"/>
                <a:ea typeface="新細明體" pitchFamily="18" charset="-120"/>
              </a:rPr>
              <a:t>HEART</a:t>
            </a:r>
            <a:r>
              <a:rPr lang="en-US" sz="2800" b="1" dirty="0">
                <a:solidFill>
                  <a:schemeClr val="bg1"/>
                </a:solidFill>
                <a:effectLst>
                  <a:outerShdw blurRad="38100" dist="38100" dir="2700000" algn="tl">
                    <a:srgbClr val="C0C0C0"/>
                  </a:outerShdw>
                </a:effectLst>
                <a:latin typeface="Arial" charset="0"/>
                <a:ea typeface="新細明體" pitchFamily="18" charset="-120"/>
              </a:rPr>
              <a:t> ?</a:t>
            </a:r>
            <a:r>
              <a:rPr lang="en-US" sz="3600" b="1" dirty="0">
                <a:solidFill>
                  <a:schemeClr val="bg1"/>
                </a:solidFill>
                <a:effectLst>
                  <a:outerShdw blurRad="38100" dist="38100" dir="2700000" algn="tl">
                    <a:srgbClr val="C0C0C0"/>
                  </a:outerShdw>
                </a:effectLst>
                <a:latin typeface="Arial" charset="0"/>
                <a:ea typeface="新細明體" pitchFamily="18" charset="-120"/>
              </a:rPr>
              <a:t> </a:t>
            </a:r>
          </a:p>
        </p:txBody>
      </p:sp>
    </p:spTree>
    <p:extLst>
      <p:ext uri="{BB962C8B-B14F-4D97-AF65-F5344CB8AC3E}">
        <p14:creationId xmlns:p14="http://schemas.microsoft.com/office/powerpoint/2010/main" val="9028033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42020">
                                            <p:txEl>
                                              <p:pRg st="0" end="0"/>
                                            </p:txEl>
                                          </p:spTgt>
                                        </p:tgtEl>
                                        <p:attrNameLst>
                                          <p:attrName>style.visibility</p:attrName>
                                        </p:attrNameLst>
                                      </p:cBhvr>
                                      <p:to>
                                        <p:strVal val="visible"/>
                                      </p:to>
                                    </p:set>
                                    <p:animEffect transition="in" filter="wipe(left)">
                                      <p:cBhvr>
                                        <p:cTn id="7" dur="2000"/>
                                        <p:tgtEl>
                                          <p:spTgt spid="342020">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42020">
                                            <p:txEl>
                                              <p:pRg st="1" end="1"/>
                                            </p:txEl>
                                          </p:spTgt>
                                        </p:tgtEl>
                                        <p:attrNameLst>
                                          <p:attrName>style.visibility</p:attrName>
                                        </p:attrNameLst>
                                      </p:cBhvr>
                                      <p:to>
                                        <p:strVal val="visible"/>
                                      </p:to>
                                    </p:set>
                                    <p:animEffect transition="in" filter="wipe(left)">
                                      <p:cBhvr>
                                        <p:cTn id="10" dur="2000"/>
                                        <p:tgtEl>
                                          <p:spTgt spid="342020">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42020">
                                            <p:txEl>
                                              <p:pRg st="2" end="2"/>
                                            </p:txEl>
                                          </p:spTgt>
                                        </p:tgtEl>
                                        <p:attrNameLst>
                                          <p:attrName>style.visibility</p:attrName>
                                        </p:attrNameLst>
                                      </p:cBhvr>
                                      <p:to>
                                        <p:strVal val="visible"/>
                                      </p:to>
                                    </p:set>
                                    <p:animEffect transition="in" filter="wipe(left)">
                                      <p:cBhvr>
                                        <p:cTn id="13" dur="2000"/>
                                        <p:tgtEl>
                                          <p:spTgt spid="342020">
                                            <p:txEl>
                                              <p:pRg st="2" end="2"/>
                                            </p:txEl>
                                          </p:spTgt>
                                        </p:tgtEl>
                                      </p:cBhvr>
                                    </p:animEffect>
                                  </p:childTnLst>
                                </p:cTn>
                              </p:par>
                            </p:childTnLst>
                          </p:cTn>
                        </p:par>
                        <p:par>
                          <p:cTn id="14" fill="hold" nodeType="afterGroup">
                            <p:stCondLst>
                              <p:cond delay="2000"/>
                            </p:stCondLst>
                            <p:childTnLst>
                              <p:par>
                                <p:cTn id="15" presetID="6" presetClass="emph" presetSubtype="0" accel="50000" decel="50000" fill="hold" grpId="0" nodeType="afterEffect">
                                  <p:stCondLst>
                                    <p:cond delay="0"/>
                                  </p:stCondLst>
                                  <p:childTnLst>
                                    <p:animScale>
                                      <p:cBhvr>
                                        <p:cTn id="16" dur="2000" fill="hold"/>
                                        <p:tgtEl>
                                          <p:spTgt spid="342020">
                                            <p:txEl>
                                              <p:pRg st="0" end="0"/>
                                            </p:txEl>
                                          </p:spTgt>
                                        </p:tgtEl>
                                      </p:cBhvr>
                                      <p:by x="150000" y="150000"/>
                                    </p:animScale>
                                  </p:childTnLst>
                                </p:cTn>
                              </p:par>
                            </p:childTnLst>
                          </p:cTn>
                        </p:par>
                        <p:par>
                          <p:cTn id="17" fill="hold" nodeType="afterGroup">
                            <p:stCondLst>
                              <p:cond delay="4000"/>
                            </p:stCondLst>
                            <p:childTnLst>
                              <p:par>
                                <p:cTn id="18" presetID="6" presetClass="emph" presetSubtype="0" accel="50000" decel="50000" fill="hold" grpId="0" nodeType="afterEffect">
                                  <p:stCondLst>
                                    <p:cond delay="0"/>
                                  </p:stCondLst>
                                  <p:childTnLst>
                                    <p:animScale>
                                      <p:cBhvr>
                                        <p:cTn id="19" dur="2000" fill="hold"/>
                                        <p:tgtEl>
                                          <p:spTgt spid="342020">
                                            <p:txEl>
                                              <p:pRg st="1" end="1"/>
                                            </p:txEl>
                                          </p:spTgt>
                                        </p:tgtEl>
                                      </p:cBhvr>
                                      <p:by x="150000" y="150000"/>
                                    </p:animScale>
                                  </p:childTnLst>
                                </p:cTn>
                              </p:par>
                            </p:childTnLst>
                          </p:cTn>
                        </p:par>
                        <p:par>
                          <p:cTn id="20" fill="hold" nodeType="afterGroup">
                            <p:stCondLst>
                              <p:cond delay="6000"/>
                            </p:stCondLst>
                            <p:childTnLst>
                              <p:par>
                                <p:cTn id="21" presetID="6" presetClass="emph" presetSubtype="0" accel="50000" decel="50000" fill="hold" grpId="0" nodeType="afterEffect">
                                  <p:stCondLst>
                                    <p:cond delay="0"/>
                                  </p:stCondLst>
                                  <p:childTnLst>
                                    <p:animScale>
                                      <p:cBhvr>
                                        <p:cTn id="22" dur="2000" fill="hold"/>
                                        <p:tgtEl>
                                          <p:spTgt spid="342020">
                                            <p:txEl>
                                              <p:pRg st="2" end="2"/>
                                            </p:txEl>
                                          </p:spTgt>
                                        </p:tgtEl>
                                      </p:cBhvr>
                                      <p:by x="150000" y="150000"/>
                                    </p:animScale>
                                  </p:childTnLst>
                                </p:cTn>
                              </p:par>
                              <p:par>
                                <p:cTn id="23" presetID="22" presetClass="entr" presetSubtype="8" fill="hold"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2000"/>
                                        <p:tgtEl>
                                          <p:spTgt spid="5">
                                            <p:txEl>
                                              <p:pRg st="0" end="0"/>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left)">
                                      <p:cBhvr>
                                        <p:cTn id="28" dur="2000"/>
                                        <p:tgtEl>
                                          <p:spTgt spid="5">
                                            <p:txEl>
                                              <p:pRg st="2" end="2"/>
                                            </p:txEl>
                                          </p:spTgt>
                                        </p:tgtEl>
                                      </p:cBhvr>
                                    </p:animEffect>
                                  </p:childTnLst>
                                </p:cTn>
                              </p:par>
                            </p:childTnLst>
                          </p:cTn>
                        </p:par>
                        <p:par>
                          <p:cTn id="29" fill="hold" nodeType="afterGroup">
                            <p:stCondLst>
                              <p:cond delay="8000"/>
                            </p:stCondLst>
                            <p:childTnLst>
                              <p:par>
                                <p:cTn id="30" presetID="6" presetClass="emph" presetSubtype="0" accel="50000" decel="50000" fill="hold" grpId="0" nodeType="afterEffect">
                                  <p:stCondLst>
                                    <p:cond delay="0"/>
                                  </p:stCondLst>
                                  <p:childTnLst>
                                    <p:animScale>
                                      <p:cBhvr>
                                        <p:cTn id="31" dur="2000" fill="hold"/>
                                        <p:tgtEl>
                                          <p:spTgt spid="5">
                                            <p:txEl>
                                              <p:pRg st="0" end="0"/>
                                            </p:txEl>
                                          </p:spTgt>
                                        </p:tgtEl>
                                      </p:cBhvr>
                                      <p:by x="150000" y="150000"/>
                                    </p:animScale>
                                  </p:childTnLst>
                                </p:cTn>
                              </p:par>
                            </p:childTnLst>
                          </p:cTn>
                        </p:par>
                        <p:par>
                          <p:cTn id="32" fill="hold" nodeType="afterGroup">
                            <p:stCondLst>
                              <p:cond delay="10000"/>
                            </p:stCondLst>
                            <p:childTnLst>
                              <p:par>
                                <p:cTn id="33" presetID="6" presetClass="emph" presetSubtype="0" accel="50000" decel="50000" fill="hold" grpId="0" nodeType="afterEffect">
                                  <p:stCondLst>
                                    <p:cond delay="0"/>
                                  </p:stCondLst>
                                  <p:childTnLst>
                                    <p:animScale>
                                      <p:cBhvr>
                                        <p:cTn id="34"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build="allAtOnce"/>
      <p:bldP spid="5" grpId="0" build="allAtOnce"/>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a:extLst>
              <a:ext uri="{FF2B5EF4-FFF2-40B4-BE49-F238E27FC236}">
                <a16:creationId xmlns:a16="http://schemas.microsoft.com/office/drawing/2014/main" id="{B04ADB88-C07A-5EF6-07CC-6E6081F8B479}"/>
              </a:ext>
            </a:extLst>
          </p:cNvPr>
          <p:cNvSpPr txBox="1">
            <a:spLocks noGrp="1"/>
          </p:cNvSpPr>
          <p:nvPr/>
        </p:nvSpPr>
        <p:spPr bwMode="auto">
          <a:xfrm>
            <a:off x="1981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eaLnBrk="1" hangingPunct="1"/>
            <a:fld id="{3B20B307-010D-41C8-BD06-670EE388A511}" type="datetime3">
              <a:rPr lang="en-US" altLang="en-US" sz="1400"/>
              <a:pPr eaLnBrk="1" hangingPunct="1"/>
              <a:t>22 October 2024</a:t>
            </a:fld>
            <a:endParaRPr lang="en-US" altLang="en-US" sz="1400"/>
          </a:p>
        </p:txBody>
      </p:sp>
      <p:sp>
        <p:nvSpPr>
          <p:cNvPr id="53251" name="Slide Number Placeholder 5">
            <a:extLst>
              <a:ext uri="{FF2B5EF4-FFF2-40B4-BE49-F238E27FC236}">
                <a16:creationId xmlns:a16="http://schemas.microsoft.com/office/drawing/2014/main" id="{B70BA7EB-5992-0FF4-3A4C-9DFBB4B62871}"/>
              </a:ext>
            </a:extLst>
          </p:cNvPr>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MingLiU" panose="020B0604030504040204" pitchFamily="18" charset="-120"/>
              </a:defRPr>
            </a:lvl1pPr>
            <a:lvl2pPr marL="742950" indent="-285750" eaLnBrk="0" hangingPunct="0">
              <a:defRPr>
                <a:solidFill>
                  <a:schemeClr val="tx1"/>
                </a:solidFill>
                <a:latin typeface="Arial" panose="020B0604020202020204" pitchFamily="34" charset="0"/>
                <a:ea typeface="PMingLiU" panose="020B0604030504040204" pitchFamily="18" charset="-120"/>
              </a:defRPr>
            </a:lvl2pPr>
            <a:lvl3pPr marL="1143000" indent="-228600" eaLnBrk="0" hangingPunct="0">
              <a:defRPr>
                <a:solidFill>
                  <a:schemeClr val="tx1"/>
                </a:solidFill>
                <a:latin typeface="Arial" panose="020B0604020202020204" pitchFamily="34" charset="0"/>
                <a:ea typeface="PMingLiU" panose="020B0604030504040204" pitchFamily="18" charset="-120"/>
              </a:defRPr>
            </a:lvl3pPr>
            <a:lvl4pPr marL="1600200" indent="-228600" eaLnBrk="0" hangingPunct="0">
              <a:defRPr>
                <a:solidFill>
                  <a:schemeClr val="tx1"/>
                </a:solidFill>
                <a:latin typeface="Arial" panose="020B0604020202020204" pitchFamily="34" charset="0"/>
                <a:ea typeface="PMingLiU" panose="020B0604030504040204" pitchFamily="18" charset="-120"/>
              </a:defRPr>
            </a:lvl4pPr>
            <a:lvl5pPr marL="2057400" indent="-228600" eaLnBrk="0" hangingPunct="0">
              <a:defRPr>
                <a:solidFill>
                  <a:schemeClr val="tx1"/>
                </a:solidFill>
                <a:latin typeface="Arial" panose="020B0604020202020204" pitchFamily="34" charset="0"/>
                <a:ea typeface="PMingLiU" panose="020B0604030504040204"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PMingLiU" panose="020B0604030504040204" pitchFamily="18" charset="-120"/>
              </a:defRPr>
            </a:lvl9pPr>
          </a:lstStyle>
          <a:p>
            <a:pPr algn="r" eaLnBrk="1" hangingPunct="1"/>
            <a:fld id="{B940CA43-8485-4FCA-9933-28EAB1BE76FE}" type="slidenum">
              <a:rPr lang="en-US" altLang="en-US" sz="1400"/>
              <a:pPr algn="r" eaLnBrk="1" hangingPunct="1"/>
              <a:t>83</a:t>
            </a:fld>
            <a:endParaRPr lang="en-US" altLang="en-US" sz="1400"/>
          </a:p>
        </p:txBody>
      </p:sp>
      <p:pic>
        <p:nvPicPr>
          <p:cNvPr id="243716" name="Picture 4" descr="9-image015">
            <a:extLst>
              <a:ext uri="{FF2B5EF4-FFF2-40B4-BE49-F238E27FC236}">
                <a16:creationId xmlns:a16="http://schemas.microsoft.com/office/drawing/2014/main" id="{36FAC8DB-87CB-8357-C140-27554956C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2400"/>
            <a:ext cx="12192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7" name="WordArt 5">
            <a:extLst>
              <a:ext uri="{FF2B5EF4-FFF2-40B4-BE49-F238E27FC236}">
                <a16:creationId xmlns:a16="http://schemas.microsoft.com/office/drawing/2014/main" id="{461B3758-8026-8D25-34CE-661CDC75B4AA}"/>
              </a:ext>
            </a:extLst>
          </p:cNvPr>
          <p:cNvSpPr>
            <a:spLocks noChangeArrowheads="1" noChangeShapeType="1" noTextEdit="1"/>
          </p:cNvSpPr>
          <p:nvPr/>
        </p:nvSpPr>
        <p:spPr bwMode="auto">
          <a:xfrm>
            <a:off x="2819401" y="5486400"/>
            <a:ext cx="6905625" cy="831850"/>
          </a:xfrm>
          <a:prstGeom prst="rect">
            <a:avLst/>
          </a:prstGeom>
        </p:spPr>
        <p:txBody>
          <a:bodyPr wrap="none" fromWordArt="1">
            <a:prstTxWarp prst="textDeflateBottom">
              <a:avLst>
                <a:gd name="adj" fmla="val 100000"/>
              </a:avLst>
            </a:prstTxWarp>
            <a:scene3d>
              <a:camera prst="legacyObliqueBottomLeft"/>
              <a:lightRig rig="legacyNormal3" dir="t"/>
            </a:scene3d>
            <a:sp3d extrusionH="430200" prstMaterial="legacyMatte">
              <a:extrusionClr>
                <a:srgbClr val="939676"/>
              </a:extrusionClr>
              <a:contourClr>
                <a:srgbClr val="707070"/>
              </a:contourClr>
            </a:sp3d>
          </a:bodyPr>
          <a:lstStyle/>
          <a:p>
            <a:pPr algn="ctr"/>
            <a:r>
              <a:rPr lang="en-IN" sz="3600" b="1" kern="10">
                <a:ln w="9525">
                  <a:round/>
                  <a:headEnd/>
                  <a:tailEnd/>
                </a:ln>
                <a:gradFill rotWithShape="1">
                  <a:gsLst>
                    <a:gs pos="0">
                      <a:srgbClr val="707070"/>
                    </a:gs>
                    <a:gs pos="50000">
                      <a:srgbClr val="FFFFFF"/>
                    </a:gs>
                    <a:gs pos="100000">
                      <a:srgbClr val="707070"/>
                    </a:gs>
                  </a:gsLst>
                  <a:lin ang="2700000" scaled="1"/>
                </a:gradFill>
                <a:latin typeface="Copperplate Gothic Bold" panose="020E0705020206020404" pitchFamily="34" charset="0"/>
              </a:rPr>
              <a:t>Thank  you  once  again</a:t>
            </a:r>
          </a:p>
        </p:txBody>
      </p:sp>
      <p:pic>
        <p:nvPicPr>
          <p:cNvPr id="169990" name="Picture 6" descr="C:\Users\user\Pictures\Pics for PPT\003D054mIAZ.gif">
            <a:extLst>
              <a:ext uri="{FF2B5EF4-FFF2-40B4-BE49-F238E27FC236}">
                <a16:creationId xmlns:a16="http://schemas.microsoft.com/office/drawing/2014/main" id="{8E3B7B0B-28E4-6060-9358-2F9368D8694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3581400"/>
            <a:ext cx="860266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1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43716"/>
                                        </p:tgtEl>
                                        <p:attrNameLst>
                                          <p:attrName>style.visibility</p:attrName>
                                        </p:attrNameLst>
                                      </p:cBhvr>
                                      <p:to>
                                        <p:strVal val="visible"/>
                                      </p:to>
                                    </p:set>
                                    <p:animEffect transition="in" filter="wipe(up)">
                                      <p:cBhvr>
                                        <p:cTn id="7" dur="5000"/>
                                        <p:tgtEl>
                                          <p:spTgt spid="243716"/>
                                        </p:tgtEl>
                                      </p:cBhvr>
                                    </p:animEffect>
                                  </p:childTnLst>
                                </p:cTn>
                              </p:par>
                            </p:childTnLst>
                          </p:cTn>
                        </p:par>
                        <p:par>
                          <p:cTn id="8" fill="hold" nodeType="afterGroup">
                            <p:stCondLst>
                              <p:cond delay="5000"/>
                            </p:stCondLst>
                            <p:childTnLst>
                              <p:par>
                                <p:cTn id="9" presetID="6" presetClass="emph" presetSubtype="0" fill="hold" nodeType="afterEffect">
                                  <p:stCondLst>
                                    <p:cond delay="0"/>
                                  </p:stCondLst>
                                  <p:childTnLst>
                                    <p:animScale>
                                      <p:cBhvr>
                                        <p:cTn id="10" dur="2000" fill="hold"/>
                                        <p:tgtEl>
                                          <p:spTgt spid="243716"/>
                                        </p:tgtEl>
                                      </p:cBhvr>
                                      <p:by x="150000" y="150000"/>
                                    </p:animScale>
                                  </p:childTnLst>
                                </p:cTn>
                              </p:par>
                            </p:childTnLst>
                          </p:cTn>
                        </p:par>
                        <p:par>
                          <p:cTn id="11" fill="hold" nodeType="afterGroup">
                            <p:stCondLst>
                              <p:cond delay="7000"/>
                            </p:stCondLst>
                            <p:childTnLst>
                              <p:par>
                                <p:cTn id="12" presetID="22" presetClass="entr" presetSubtype="8" fill="hold" nodeType="afterEffect">
                                  <p:stCondLst>
                                    <p:cond delay="0"/>
                                  </p:stCondLst>
                                  <p:childTnLst>
                                    <p:set>
                                      <p:cBhvr>
                                        <p:cTn id="13" dur="1" fill="hold">
                                          <p:stCondLst>
                                            <p:cond delay="0"/>
                                          </p:stCondLst>
                                        </p:cTn>
                                        <p:tgtEl>
                                          <p:spTgt spid="243717"/>
                                        </p:tgtEl>
                                        <p:attrNameLst>
                                          <p:attrName>style.visibility</p:attrName>
                                        </p:attrNameLst>
                                      </p:cBhvr>
                                      <p:to>
                                        <p:strVal val="visible"/>
                                      </p:to>
                                    </p:set>
                                    <p:animEffect transition="in" filter="wipe(left)">
                                      <p:cBhvr>
                                        <p:cTn id="14" dur="5000"/>
                                        <p:tgtEl>
                                          <p:spTgt spid="243717"/>
                                        </p:tgtEl>
                                      </p:cBhvr>
                                    </p:animEffect>
                                  </p:childTnLst>
                                </p:cTn>
                              </p:par>
                            </p:childTnLst>
                          </p:cTn>
                        </p:par>
                        <p:par>
                          <p:cTn id="15" fill="hold" nodeType="afterGroup">
                            <p:stCondLst>
                              <p:cond delay="12000"/>
                            </p:stCondLst>
                            <p:childTnLst>
                              <p:par>
                                <p:cTn id="16" presetID="22" presetClass="entr" presetSubtype="1" fill="hold" nodeType="afterEffect">
                                  <p:stCondLst>
                                    <p:cond delay="0"/>
                                  </p:stCondLst>
                                  <p:childTnLst>
                                    <p:set>
                                      <p:cBhvr>
                                        <p:cTn id="17" dur="1" fill="hold">
                                          <p:stCondLst>
                                            <p:cond delay="0"/>
                                          </p:stCondLst>
                                        </p:cTn>
                                        <p:tgtEl>
                                          <p:spTgt spid="169990"/>
                                        </p:tgtEl>
                                        <p:attrNameLst>
                                          <p:attrName>style.visibility</p:attrName>
                                        </p:attrNameLst>
                                      </p:cBhvr>
                                      <p:to>
                                        <p:strVal val="visible"/>
                                      </p:to>
                                    </p:set>
                                    <p:animEffect transition="in" filter="wipe(up)">
                                      <p:cBhvr>
                                        <p:cTn id="18" dur="500"/>
                                        <p:tgtEl>
                                          <p:spTgt spid="169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2152D0-F140-48C0-8346-EC9E637CCFAA}"/>
              </a:ext>
            </a:extLst>
          </p:cNvPr>
          <p:cNvSpPr>
            <a:spLocks noGrp="1"/>
          </p:cNvSpPr>
          <p:nvPr>
            <p:ph idx="4294967295"/>
          </p:nvPr>
        </p:nvSpPr>
        <p:spPr>
          <a:xfrm>
            <a:off x="0" y="2459115"/>
            <a:ext cx="12192000" cy="4386392"/>
          </a:xfrm>
        </p:spPr>
        <p:txBody>
          <a:bodyPr>
            <a:normAutofit fontScale="92500" lnSpcReduction="10000"/>
          </a:bodyPr>
          <a:lstStyle/>
          <a:p>
            <a:pPr marL="472440" marR="893921" indent="0" algn="ctr">
              <a:buNone/>
            </a:pPr>
            <a:endParaRPr lang="en-US" sz="2400" b="1" dirty="0">
              <a:latin typeface="Times New Roman" panose="02020603050405020304" pitchFamily="18" charset="0"/>
              <a:ea typeface="Calibri" panose="020F0502020204030204" pitchFamily="34" charset="0"/>
              <a:cs typeface="Calibri" panose="020F0502020204030204" pitchFamily="34" charset="0"/>
            </a:endParaRPr>
          </a:p>
          <a:p>
            <a:pPr marL="472440" marR="893921" indent="0" algn="ctr">
              <a:buNone/>
            </a:pPr>
            <a:r>
              <a:rPr lang="en-US" sz="3900" b="1" dirty="0">
                <a:solidFill>
                  <a:srgbClr val="C00000"/>
                </a:solidFill>
                <a:latin typeface="Times New Roman" panose="02020603050405020304" pitchFamily="18" charset="0"/>
                <a:ea typeface="Calibri" panose="020F0502020204030204" pitchFamily="34" charset="0"/>
                <a:cs typeface="Calibri" panose="020F0502020204030204" pitchFamily="34" charset="0"/>
              </a:rPr>
              <a:t>   WhatsApp: 8790713552  Phone: 9346239452</a:t>
            </a:r>
          </a:p>
          <a:p>
            <a:pPr marL="472440" marR="893921" indent="0" algn="ctr">
              <a:buNone/>
            </a:pPr>
            <a:r>
              <a:rPr lang="en-US" sz="3900" b="1" dirty="0">
                <a:latin typeface="Times New Roman" panose="02020603050405020304" pitchFamily="18" charset="0"/>
                <a:ea typeface="Calibri" panose="020F0502020204030204" pitchFamily="34" charset="0"/>
                <a:cs typeface="Calibri" panose="020F0502020204030204" pitchFamily="34" charset="0"/>
              </a:rPr>
              <a:t>    </a:t>
            </a:r>
            <a:r>
              <a:rPr lang="en-US" sz="3500" b="1" dirty="0">
                <a:latin typeface="Times New Roman" panose="02020603050405020304" pitchFamily="18" charset="0"/>
                <a:ea typeface="Calibri" panose="020F0502020204030204" pitchFamily="34" charset="0"/>
                <a:cs typeface="Calibri" panose="020F0502020204030204" pitchFamily="34" charset="0"/>
              </a:rPr>
              <a:t>LinkedIn Profile URL </a:t>
            </a:r>
            <a:r>
              <a:rPr lang="en-US" sz="3500" b="1" i="1" u="sng" dirty="0">
                <a:solidFill>
                  <a:schemeClr val="accent4">
                    <a:lumMod val="50000"/>
                  </a:schemeClr>
                </a:solidFill>
                <a:latin typeface="Calibri" panose="020F0502020204030204" pitchFamily="34" charset="0"/>
                <a:ea typeface="Calibri" panose="020F0502020204030204" pitchFamily="34" charset="0"/>
                <a:hlinkClick r:id="rId2"/>
              </a:rPr>
              <a:t>https://www.linkedin.com/in/alapatisrinagesh</a:t>
            </a:r>
            <a:endParaRPr lang="en-IN" sz="3900" b="1" dirty="0">
              <a:solidFill>
                <a:schemeClr val="accent4">
                  <a:lumMod val="50000"/>
                </a:schemeClr>
              </a:solidFill>
              <a:latin typeface="Calibri" panose="020F0502020204030204" pitchFamily="34" charset="0"/>
              <a:ea typeface="Calibri" panose="020F0502020204030204" pitchFamily="34" charset="0"/>
            </a:endParaRPr>
          </a:p>
          <a:p>
            <a:pPr marL="472440" marR="893921" indent="0" algn="ctr">
              <a:buNone/>
            </a:pPr>
            <a:r>
              <a:rPr lang="en-US" sz="3200" b="1" i="1" dirty="0">
                <a:latin typeface="Calibri" panose="020F0502020204030204" pitchFamily="34" charset="0"/>
                <a:ea typeface="Calibri" panose="020F0502020204030204" pitchFamily="34" charset="0"/>
              </a:rPr>
              <a:t>2 Minute Professional Video Resume</a:t>
            </a:r>
            <a:endParaRPr lang="en-IN" sz="3200" dirty="0">
              <a:latin typeface="Calibri" panose="020F0502020204030204" pitchFamily="34" charset="0"/>
              <a:ea typeface="Calibri" panose="020F0502020204030204" pitchFamily="34" charset="0"/>
            </a:endParaRPr>
          </a:p>
          <a:p>
            <a:pPr marL="0" indent="0" algn="ctr">
              <a:buNone/>
            </a:pPr>
            <a:r>
              <a:rPr lang="en-US" sz="3200" b="1" i="1" u="sng" dirty="0">
                <a:solidFill>
                  <a:srgbClr val="7030A0"/>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https://www.youtube.com/watch?v=D7jZsMowkwc</a:t>
            </a:r>
            <a:endParaRPr lang="en-IN" sz="3200" dirty="0">
              <a:solidFill>
                <a:srgbClr val="7030A0"/>
              </a:solidFill>
              <a:latin typeface="Calibri" panose="020F0502020204030204" pitchFamily="34" charset="0"/>
              <a:ea typeface="Calibri" panose="020F0502020204030204" pitchFamily="34" charset="0"/>
            </a:endParaRPr>
          </a:p>
          <a:p>
            <a:pPr marL="0" indent="0" algn="ctr">
              <a:buNone/>
            </a:pPr>
            <a:r>
              <a:rPr lang="en-US" sz="3600" b="1" dirty="0">
                <a:latin typeface="Times New Roman" panose="02020603050405020304" pitchFamily="18" charset="0"/>
                <a:ea typeface="Calibri" panose="020F0502020204030204" pitchFamily="34" charset="0"/>
                <a:cs typeface="Calibri" panose="020F0502020204030204" pitchFamily="34" charset="0"/>
              </a:rPr>
              <a:t>YouTube Channel URL </a:t>
            </a:r>
          </a:p>
          <a:p>
            <a:pPr marL="0" indent="0" algn="ctr">
              <a:buNone/>
            </a:pPr>
            <a:r>
              <a:rPr lang="en-US" b="1" i="1" u="sng" dirty="0">
                <a:solidFill>
                  <a:srgbClr val="0000FF"/>
                </a:solidFill>
                <a:uFill>
                  <a:solidFill>
                    <a:srgbClr val="0000FF"/>
                  </a:solidFill>
                </a:uFill>
                <a:latin typeface="Calibri" panose="020F0502020204030204" pitchFamily="34" charset="0"/>
                <a:ea typeface="Calibri" panose="020F0502020204030204" pitchFamily="34" charset="0"/>
                <a:hlinkClick r:id="rId4"/>
              </a:rPr>
              <a:t>https://www.youtube.com/channel/UC_fNuX1Q-3UM4C9Gk8xlyGQ</a:t>
            </a:r>
            <a:endParaRPr lang="en-US" b="1" i="1" u="sng" dirty="0">
              <a:solidFill>
                <a:srgbClr val="0000FF"/>
              </a:solidFill>
              <a:uFill>
                <a:solidFill>
                  <a:srgbClr val="0000FF"/>
                </a:solidFill>
              </a:uFill>
              <a:latin typeface="Calibri" panose="020F0502020204030204" pitchFamily="34" charset="0"/>
              <a:ea typeface="Calibri" panose="020F0502020204030204" pitchFamily="34" charset="0"/>
            </a:endParaRPr>
          </a:p>
          <a:p>
            <a:pPr marL="0" indent="0" algn="ctr">
              <a:buNone/>
            </a:pPr>
            <a:r>
              <a:rPr lang="en-IN" b="1" dirty="0">
                <a:solidFill>
                  <a:schemeClr val="accent6">
                    <a:lumMod val="50000"/>
                  </a:schemeClr>
                </a:solidFill>
                <a:latin typeface="Calibri" panose="020F0502020204030204" pitchFamily="34" charset="0"/>
                <a:ea typeface="Calibri" panose="020F0502020204030204" pitchFamily="34" charset="0"/>
              </a:rPr>
              <a:t>https://twitter.com/vijayeebhava</a:t>
            </a:r>
          </a:p>
          <a:p>
            <a:endParaRPr lang="en-IN" sz="2400" dirty="0"/>
          </a:p>
        </p:txBody>
      </p:sp>
      <p:pic>
        <p:nvPicPr>
          <p:cNvPr id="4098" name="Picture 2" descr="STAY CONNECTED | Lincoln Park, NJ - Official Website">
            <a:extLst>
              <a:ext uri="{FF2B5EF4-FFF2-40B4-BE49-F238E27FC236}">
                <a16:creationId xmlns:a16="http://schemas.microsoft.com/office/drawing/2014/main" id="{FB9703A5-4025-4EB3-A64E-C8AF9EF73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8043" y="12492"/>
            <a:ext cx="3828661" cy="2629109"/>
          </a:xfrm>
          <a:prstGeom prst="rect">
            <a:avLst/>
          </a:prstGeom>
          <a:noFill/>
        </p:spPr>
      </p:pic>
      <p:pic>
        <p:nvPicPr>
          <p:cNvPr id="5122" name="Picture 2" descr="Stay connected | UW Department of Bioethics &amp;amp; Humanities">
            <a:extLst>
              <a:ext uri="{FF2B5EF4-FFF2-40B4-BE49-F238E27FC236}">
                <a16:creationId xmlns:a16="http://schemas.microsoft.com/office/drawing/2014/main" id="{B9C3EA4E-52D1-4C1E-A57E-C7A8A04601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6704" y="194977"/>
            <a:ext cx="2474882" cy="2446624"/>
          </a:xfrm>
          <a:prstGeom prst="rect">
            <a:avLst/>
          </a:prstGeom>
          <a:noFill/>
        </p:spPr>
      </p:pic>
    </p:spTree>
    <p:extLst>
      <p:ext uri="{BB962C8B-B14F-4D97-AF65-F5344CB8AC3E}">
        <p14:creationId xmlns:p14="http://schemas.microsoft.com/office/powerpoint/2010/main" val="27699324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719EEA-CFF2-B086-19FB-F091922AD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pic>
        <p:nvPicPr>
          <p:cNvPr id="2" name="Picture 1">
            <a:extLst>
              <a:ext uri="{FF2B5EF4-FFF2-40B4-BE49-F238E27FC236}">
                <a16:creationId xmlns:a16="http://schemas.microsoft.com/office/drawing/2014/main" id="{4BA7E3FD-B789-5AD4-95DB-E75849FC6FF8}"/>
              </a:ext>
            </a:extLst>
          </p:cNvPr>
          <p:cNvPicPr>
            <a:picLocks noChangeAspect="1"/>
          </p:cNvPicPr>
          <p:nvPr/>
        </p:nvPicPr>
        <p:blipFill>
          <a:blip r:embed="rId3"/>
          <a:stretch>
            <a:fillRect/>
          </a:stretch>
        </p:blipFill>
        <p:spPr>
          <a:xfrm>
            <a:off x="0" y="-9659"/>
            <a:ext cx="3048000" cy="3966568"/>
          </a:xfrm>
          <a:prstGeom prst="rect">
            <a:avLst/>
          </a:prstGeom>
        </p:spPr>
      </p:pic>
      <p:pic>
        <p:nvPicPr>
          <p:cNvPr id="3" name="Picture 2">
            <a:extLst>
              <a:ext uri="{FF2B5EF4-FFF2-40B4-BE49-F238E27FC236}">
                <a16:creationId xmlns:a16="http://schemas.microsoft.com/office/drawing/2014/main" id="{82E7CE2B-7FD6-5E34-9435-5F682A9027C4}"/>
              </a:ext>
            </a:extLst>
          </p:cNvPr>
          <p:cNvPicPr>
            <a:picLocks noChangeAspect="1"/>
          </p:cNvPicPr>
          <p:nvPr/>
        </p:nvPicPr>
        <p:blipFill>
          <a:blip r:embed="rId4"/>
          <a:stretch>
            <a:fillRect/>
          </a:stretch>
        </p:blipFill>
        <p:spPr>
          <a:xfrm>
            <a:off x="0" y="3956909"/>
            <a:ext cx="3048000" cy="3048000"/>
          </a:xfrm>
          <a:prstGeom prst="rect">
            <a:avLst/>
          </a:prstGeom>
        </p:spPr>
      </p:pic>
    </p:spTree>
    <p:extLst>
      <p:ext uri="{BB962C8B-B14F-4D97-AF65-F5344CB8AC3E}">
        <p14:creationId xmlns:p14="http://schemas.microsoft.com/office/powerpoint/2010/main" val="1835146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esktop\P&amp; G Core Valu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05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684</TotalTime>
  <Words>2371</Words>
  <Application>Microsoft Office PowerPoint</Application>
  <PresentationFormat>Widescreen</PresentationFormat>
  <Paragraphs>423</Paragraphs>
  <Slides>85</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85</vt:i4>
      </vt:variant>
    </vt:vector>
  </HeadingPairs>
  <TitlesOfParts>
    <vt:vector size="100" baseType="lpstr">
      <vt:lpstr>Algerian</vt:lpstr>
      <vt:lpstr>Arial</vt:lpstr>
      <vt:lpstr>Arial Black</vt:lpstr>
      <vt:lpstr>Arial Narrow</vt:lpstr>
      <vt:lpstr>Baskerville Old Face</vt:lpstr>
      <vt:lpstr>Calibri</vt:lpstr>
      <vt:lpstr>Calibri Light</vt:lpstr>
      <vt:lpstr>Copperplate Gothic Bold</vt:lpstr>
      <vt:lpstr>Impact</vt:lpstr>
      <vt:lpstr>Tahoma</vt:lpstr>
      <vt:lpstr>Times New Roman</vt:lpstr>
      <vt:lpstr>Trebuchet MS</vt:lpstr>
      <vt:lpstr>Verdana</vt:lpstr>
      <vt:lpstr>Wingdings</vt:lpstr>
      <vt:lpstr>Office Theme</vt:lpstr>
      <vt:lpstr>  Professional Ethics, Work Culture &amp; Moral Values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ETHICS IN MANAGEMENT</vt:lpstr>
      <vt:lpstr>ETHICS</vt:lpstr>
      <vt:lpstr> Ethics is about our actions and decisions.  </vt:lpstr>
      <vt:lpstr>PERSONAL ETHICS Everyday examples</vt:lpstr>
      <vt:lpstr>            Fill the GAP in your knowledge</vt:lpstr>
      <vt:lpstr>                           Ethical tenet</vt:lpstr>
      <vt:lpstr>The 5 P’s of Ethical Management (Blanchard &amp; Peele)</vt:lpstr>
      <vt:lpstr>Is it Legal? (Blanchard &amp; Peele)</vt:lpstr>
      <vt:lpstr>Is it Right? (Blanchard &amp; Peele)</vt:lpstr>
      <vt:lpstr>The Ethics Check (Blanchard &amp; Peele)</vt:lpstr>
      <vt:lpstr>At the End of the Day (Blanchard &amp; Peele) </vt:lpstr>
      <vt:lpstr>Ethical Tenets </vt:lpstr>
      <vt:lpstr>Issac Asimov:</vt:lpstr>
      <vt:lpstr>Why bother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ACCOUNTABILITY</vt:lpstr>
      <vt:lpstr>What is a Dilemma?</vt:lpstr>
      <vt:lpstr>PowerPoint Presentation</vt:lpstr>
      <vt:lpstr>PowerPoint Presentation</vt:lpstr>
      <vt:lpstr>PowerPoint Presentation</vt:lpstr>
      <vt:lpstr>PowerPoint Presentation</vt:lpstr>
      <vt:lpstr>                    QUESTIONS TO ASK</vt:lpstr>
      <vt:lpstr>                      QUESTIONS TO ASK [contd]</vt:lpstr>
      <vt:lpstr>DISCUSSING  ETHICAL  DILEMMAS</vt:lpstr>
      <vt:lpstr>Certain other issues : ETHICAL  DILEMMAS</vt:lpstr>
      <vt:lpstr>PowerPoint Presentation</vt:lpstr>
      <vt:lpstr>For in the same way you judge others,  you will be judged,  and with the measure you use,  it will be measured to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PROFESSIONAL ETHICS</vt:lpstr>
      <vt:lpstr>PowerPoint Presentation</vt:lpstr>
      <vt:lpstr>what is ethical behavior?</vt:lpstr>
      <vt:lpstr>                            PUBLIC OFFICE</vt:lpstr>
      <vt:lpstr>PowerPoint Presentation</vt:lpstr>
      <vt:lpstr>                               Values of Public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Administrative ethics</vt:lpstr>
      <vt:lpstr>                      Ethics in the workplace</vt:lpstr>
      <vt:lpstr>            Examples of ethical dilemmas</vt:lpstr>
      <vt:lpstr>Ethical Dilemmas</vt:lpstr>
      <vt:lpstr>     9 causes/factors of negative behavior in government:</vt:lpstr>
      <vt:lpstr>9 causes/factors of negative behavior in government:</vt:lpstr>
      <vt:lpstr>Code of ethics for pubic service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SRINAGESH ALAPATI</cp:lastModifiedBy>
  <cp:revision>86</cp:revision>
  <dcterms:created xsi:type="dcterms:W3CDTF">2020-10-15T02:48:08Z</dcterms:created>
  <dcterms:modified xsi:type="dcterms:W3CDTF">2024-10-22T16:05:10Z</dcterms:modified>
</cp:coreProperties>
</file>