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Master+xml" PartName="/ppt/slideMasters/slideMaster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0.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13.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1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1.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1.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6858000" cx="12192000"/>
  <p:notesSz cx="6858000" cy="9144000"/>
  <p:defaultTextStyle>
    <a:defPPr lvl="0">
      <a:defRPr lang="en-US"/>
    </a:defPPr>
    <a:lvl1pPr defTabSz="914400" eaLnBrk="1" hangingPunct="1" latinLnBrk="0" lvl="0" marL="0" rtl="0" algn="l">
      <a:defRPr kern="1200" sz="1800">
        <a:solidFill>
          <a:schemeClr val="tx1"/>
        </a:solidFill>
        <a:latin typeface="+mn-lt"/>
        <a:ea typeface="+mn-ea"/>
        <a:cs typeface="+mn-cs"/>
      </a:defRPr>
    </a:lvl1pPr>
    <a:lvl2pPr defTabSz="914400" eaLnBrk="1" hangingPunct="1" latinLnBrk="0" lvl="1" marL="457200" rtl="0" algn="l">
      <a:defRPr kern="1200" sz="1800">
        <a:solidFill>
          <a:schemeClr val="tx1"/>
        </a:solidFill>
        <a:latin typeface="+mn-lt"/>
        <a:ea typeface="+mn-ea"/>
        <a:cs typeface="+mn-cs"/>
      </a:defRPr>
    </a:lvl2pPr>
    <a:lvl3pPr defTabSz="914400" eaLnBrk="1" hangingPunct="1" latinLnBrk="0" lvl="2" marL="914400" rtl="0" algn="l">
      <a:defRPr kern="1200" sz="1800">
        <a:solidFill>
          <a:schemeClr val="tx1"/>
        </a:solidFill>
        <a:latin typeface="+mn-lt"/>
        <a:ea typeface="+mn-ea"/>
        <a:cs typeface="+mn-cs"/>
      </a:defRPr>
    </a:lvl3pPr>
    <a:lvl4pPr defTabSz="914400" eaLnBrk="1" hangingPunct="1" latinLnBrk="0" lvl="3" marL="1371600" rtl="0" algn="l">
      <a:defRPr kern="1200" sz="1800">
        <a:solidFill>
          <a:schemeClr val="tx1"/>
        </a:solidFill>
        <a:latin typeface="+mn-lt"/>
        <a:ea typeface="+mn-ea"/>
        <a:cs typeface="+mn-cs"/>
      </a:defRPr>
    </a:lvl4pPr>
    <a:lvl5pPr defTabSz="914400" eaLnBrk="1" hangingPunct="1" latinLnBrk="0" lvl="4" marL="1828800" rtl="0" algn="l">
      <a:defRPr kern="1200" sz="1800">
        <a:solidFill>
          <a:schemeClr val="tx1"/>
        </a:solidFill>
        <a:latin typeface="+mn-lt"/>
        <a:ea typeface="+mn-ea"/>
        <a:cs typeface="+mn-cs"/>
      </a:defRPr>
    </a:lvl5pPr>
    <a:lvl6pPr defTabSz="914400" eaLnBrk="1" hangingPunct="1" latinLnBrk="0" lvl="5" marL="2286000" rtl="0" algn="l">
      <a:defRPr kern="1200" sz="1800">
        <a:solidFill>
          <a:schemeClr val="tx1"/>
        </a:solidFill>
        <a:latin typeface="+mn-lt"/>
        <a:ea typeface="+mn-ea"/>
        <a:cs typeface="+mn-cs"/>
      </a:defRPr>
    </a:lvl6pPr>
    <a:lvl7pPr defTabSz="914400" eaLnBrk="1" hangingPunct="1" latinLnBrk="0" lvl="6" marL="2743200" rtl="0" algn="l">
      <a:defRPr kern="1200" sz="1800">
        <a:solidFill>
          <a:schemeClr val="tx1"/>
        </a:solidFill>
        <a:latin typeface="+mn-lt"/>
        <a:ea typeface="+mn-ea"/>
        <a:cs typeface="+mn-cs"/>
      </a:defRPr>
    </a:lvl7pPr>
    <a:lvl8pPr defTabSz="914400" eaLnBrk="1" hangingPunct="1" latinLnBrk="0" lvl="7" marL="3200400" rtl="0" algn="l">
      <a:defRPr kern="1200" sz="1800">
        <a:solidFill>
          <a:schemeClr val="tx1"/>
        </a:solidFill>
        <a:latin typeface="+mn-lt"/>
        <a:ea typeface="+mn-ea"/>
        <a:cs typeface="+mn-cs"/>
      </a:defRPr>
    </a:lvl8pPr>
    <a:lvl9pPr defTabSz="914400" eaLnBrk="1" hangingPunct="1" latinLnBrk="0" lvl="8" marL="3657600" rtl="0" algn="l">
      <a:defRPr kern="1200" sz="1800">
        <a:solidFill>
          <a:schemeClr val="tx1"/>
        </a:solidFill>
        <a:latin typeface="+mn-lt"/>
        <a:ea typeface="+mn-ea"/>
        <a:cs typeface="+mn-cs"/>
      </a:defRPr>
    </a:lvl9pPr>
  </p:defaultTextStyle>
  <p:extLst>
    <p:ext uri="{EFAFB233-063F-42B5-8137-9DF3F51BA10A}">
      <p15:sldGuideLst>
        <p15:guide id="1" orient="horz" pos="2160">
          <p15:clr>
            <a:srgbClr val="000000"/>
          </p15:clr>
        </p15:guide>
        <p15:guide id="2" pos="3840">
          <p15:clr>
            <a:srgbClr val="000000"/>
          </p15:clr>
        </p15:guide>
      </p15:sldGuideLst>
    </p:ext>
  </p:extLst>
</p:presentation>
</file>

<file path=ppt/presProps1.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1.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1.xml"/><Relationship Id="rId3" Type="http://schemas.openxmlformats.org/officeDocument/2006/relationships/presProps" Target="presProps1.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CA77B3-6C18-4BEE-B52E-E92630112229}" type="datetimeFigureOut">
              <a:rPr lang="en-IN" smtClean="0"/>
              <a:pPr/>
              <a:t>14-02-2023</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1109A5-F8F9-419F-AAFB-C372B5290986}" type="slidenum">
              <a:rPr lang="en-IN" smtClean="0"/>
              <a:pPr/>
              <a:t>‹#›</a:t>
            </a:fld>
            <a:endParaRPr lang="en-IN"/>
          </a:p>
        </p:txBody>
      </p:sp>
    </p:spTree>
    <p:extLst>
      <p:ext uri="{BB962C8B-B14F-4D97-AF65-F5344CB8AC3E}">
        <p14:creationId xmlns:p14="http://schemas.microsoft.com/office/powerpoint/2010/main" xmlns="" val="2645685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121109A5-F8F9-419F-AAFB-C372B5290986}" type="slidenum">
              <a:rPr lang="en-IN" smtClean="0"/>
              <a:pPr/>
              <a:t>4</a:t>
            </a:fld>
            <a:endParaRPr lang="en-IN"/>
          </a:p>
        </p:txBody>
      </p:sp>
    </p:spTree>
    <p:extLst>
      <p:ext uri="{BB962C8B-B14F-4D97-AF65-F5344CB8AC3E}">
        <p14:creationId xmlns:p14="http://schemas.microsoft.com/office/powerpoint/2010/main" xmlns="" val="3157424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121109A5-F8F9-419F-AAFB-C372B5290986}" type="slidenum">
              <a:rPr lang="en-IN" smtClean="0"/>
              <a:pPr/>
              <a:t>12</a:t>
            </a:fld>
            <a:endParaRPr lang="en-IN"/>
          </a:p>
        </p:txBody>
      </p:sp>
    </p:spTree>
    <p:extLst>
      <p:ext uri="{BB962C8B-B14F-4D97-AF65-F5344CB8AC3E}">
        <p14:creationId xmlns:p14="http://schemas.microsoft.com/office/powerpoint/2010/main" xmlns="" val="10099669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121109A5-F8F9-419F-AAFB-C372B5290986}" type="slidenum">
              <a:rPr lang="en-IN" smtClean="0"/>
              <a:pPr/>
              <a:t>15</a:t>
            </a:fld>
            <a:endParaRPr lang="en-IN"/>
          </a:p>
        </p:txBody>
      </p:sp>
    </p:spTree>
    <p:extLst>
      <p:ext uri="{BB962C8B-B14F-4D97-AF65-F5344CB8AC3E}">
        <p14:creationId xmlns:p14="http://schemas.microsoft.com/office/powerpoint/2010/main" xmlns="" val="3717617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596BC61-BBF0-40DF-B560-75A17A49D530}" type="datetime1">
              <a:rPr lang="en-IN" smtClean="0"/>
              <a:pPr/>
              <a:t>14-02-2023</a:t>
            </a:fld>
            <a:endParaRPr lang="en-IN"/>
          </a:p>
        </p:txBody>
      </p:sp>
      <p:sp>
        <p:nvSpPr>
          <p:cNvPr id="5" name="Footer Placeholder 4"/>
          <p:cNvSpPr>
            <a:spLocks noGrp="1"/>
          </p:cNvSpPr>
          <p:nvPr>
            <p:ph type="ftr" sz="quarter" idx="11"/>
          </p:nvPr>
        </p:nvSpPr>
        <p:spPr/>
        <p:txBody>
          <a:bodyPr/>
          <a:lstStyle/>
          <a:p>
            <a:r>
              <a:rPr lang="en-IN" smtClean="0"/>
              <a:t>K V S S RAVI SANKAR, SAO/Budget, APTRANSCO</a:t>
            </a:r>
            <a:endParaRPr lang="en-IN"/>
          </a:p>
        </p:txBody>
      </p:sp>
      <p:sp>
        <p:nvSpPr>
          <p:cNvPr id="6" name="Slide Number Placeholder 5"/>
          <p:cNvSpPr>
            <a:spLocks noGrp="1"/>
          </p:cNvSpPr>
          <p:nvPr>
            <p:ph type="sldNum" sz="quarter" idx="12"/>
          </p:nvPr>
        </p:nvSpPr>
        <p:spPr/>
        <p:txBody>
          <a:bodyPr/>
          <a:lstStyle/>
          <a:p>
            <a:fld id="{24C5BA99-1E14-4C61-83A3-53C3D9449C11}" type="slidenum">
              <a:rPr lang="en-IN" smtClean="0"/>
              <a:pPr/>
              <a:t>‹#›</a:t>
            </a:fld>
            <a:endParaRPr lang="en-IN"/>
          </a:p>
        </p:txBody>
      </p:sp>
    </p:spTree>
    <p:extLst>
      <p:ext uri="{BB962C8B-B14F-4D97-AF65-F5344CB8AC3E}">
        <p14:creationId xmlns:p14="http://schemas.microsoft.com/office/powerpoint/2010/main" xmlns="" val="1353798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62C0E7F-4467-4AAD-8167-8F4234669388}" type="datetime1">
              <a:rPr lang="en-IN" smtClean="0"/>
              <a:pPr/>
              <a:t>14-02-2023</a:t>
            </a:fld>
            <a:endParaRPr lang="en-IN"/>
          </a:p>
        </p:txBody>
      </p:sp>
      <p:sp>
        <p:nvSpPr>
          <p:cNvPr id="5" name="Footer Placeholder 4"/>
          <p:cNvSpPr>
            <a:spLocks noGrp="1"/>
          </p:cNvSpPr>
          <p:nvPr>
            <p:ph type="ftr" sz="quarter" idx="11"/>
          </p:nvPr>
        </p:nvSpPr>
        <p:spPr/>
        <p:txBody>
          <a:bodyPr/>
          <a:lstStyle/>
          <a:p>
            <a:r>
              <a:rPr lang="en-IN" smtClean="0"/>
              <a:t>K V S S RAVI SANKAR, SAO/Budget, APTRANSCO</a:t>
            </a:r>
            <a:endParaRPr lang="en-IN"/>
          </a:p>
        </p:txBody>
      </p:sp>
      <p:sp>
        <p:nvSpPr>
          <p:cNvPr id="6" name="Slide Number Placeholder 5"/>
          <p:cNvSpPr>
            <a:spLocks noGrp="1"/>
          </p:cNvSpPr>
          <p:nvPr>
            <p:ph type="sldNum" sz="quarter" idx="12"/>
          </p:nvPr>
        </p:nvSpPr>
        <p:spPr/>
        <p:txBody>
          <a:bodyPr/>
          <a:lstStyle/>
          <a:p>
            <a:fld id="{24C5BA99-1E14-4C61-83A3-53C3D9449C11}" type="slidenum">
              <a:rPr lang="en-IN" smtClean="0"/>
              <a:pPr/>
              <a:t>‹#›</a:t>
            </a:fld>
            <a:endParaRPr lang="en-IN"/>
          </a:p>
        </p:txBody>
      </p:sp>
    </p:spTree>
    <p:extLst>
      <p:ext uri="{BB962C8B-B14F-4D97-AF65-F5344CB8AC3E}">
        <p14:creationId xmlns:p14="http://schemas.microsoft.com/office/powerpoint/2010/main" xmlns="" val="4100805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B588A8C-F55E-4C46-BD3F-C38AEA9E8081}" type="datetime1">
              <a:rPr lang="en-IN" smtClean="0"/>
              <a:pPr/>
              <a:t>14-02-2023</a:t>
            </a:fld>
            <a:endParaRPr lang="en-IN"/>
          </a:p>
        </p:txBody>
      </p:sp>
      <p:sp>
        <p:nvSpPr>
          <p:cNvPr id="5" name="Footer Placeholder 4"/>
          <p:cNvSpPr>
            <a:spLocks noGrp="1"/>
          </p:cNvSpPr>
          <p:nvPr>
            <p:ph type="ftr" sz="quarter" idx="11"/>
          </p:nvPr>
        </p:nvSpPr>
        <p:spPr/>
        <p:txBody>
          <a:bodyPr/>
          <a:lstStyle/>
          <a:p>
            <a:r>
              <a:rPr lang="en-IN" smtClean="0"/>
              <a:t>K V S S RAVI SANKAR, SAO/Budget, APTRANSCO</a:t>
            </a:r>
            <a:endParaRPr lang="en-IN"/>
          </a:p>
        </p:txBody>
      </p:sp>
      <p:sp>
        <p:nvSpPr>
          <p:cNvPr id="6" name="Slide Number Placeholder 5"/>
          <p:cNvSpPr>
            <a:spLocks noGrp="1"/>
          </p:cNvSpPr>
          <p:nvPr>
            <p:ph type="sldNum" sz="quarter" idx="12"/>
          </p:nvPr>
        </p:nvSpPr>
        <p:spPr/>
        <p:txBody>
          <a:bodyPr/>
          <a:lstStyle/>
          <a:p>
            <a:fld id="{24C5BA99-1E14-4C61-83A3-53C3D9449C11}" type="slidenum">
              <a:rPr lang="en-IN" smtClean="0"/>
              <a:pPr/>
              <a:t>‹#›</a:t>
            </a:fld>
            <a:endParaRPr lang="en-IN"/>
          </a:p>
        </p:txBody>
      </p:sp>
    </p:spTree>
    <p:extLst>
      <p:ext uri="{BB962C8B-B14F-4D97-AF65-F5344CB8AC3E}">
        <p14:creationId xmlns:p14="http://schemas.microsoft.com/office/powerpoint/2010/main" xmlns="" val="2097327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548AEE0-C4ED-42C5-A948-9D126825298F}" type="datetime1">
              <a:rPr lang="en-IN" smtClean="0"/>
              <a:pPr/>
              <a:t>14-02-2023</a:t>
            </a:fld>
            <a:endParaRPr lang="en-IN"/>
          </a:p>
        </p:txBody>
      </p:sp>
      <p:sp>
        <p:nvSpPr>
          <p:cNvPr id="5" name="Footer Placeholder 4"/>
          <p:cNvSpPr>
            <a:spLocks noGrp="1"/>
          </p:cNvSpPr>
          <p:nvPr>
            <p:ph type="ftr" sz="quarter" idx="11"/>
          </p:nvPr>
        </p:nvSpPr>
        <p:spPr/>
        <p:txBody>
          <a:bodyPr/>
          <a:lstStyle/>
          <a:p>
            <a:r>
              <a:rPr lang="en-IN" smtClean="0"/>
              <a:t>K V S S RAVI SANKAR, SAO/Budget, APTRANSCO</a:t>
            </a:r>
            <a:endParaRPr lang="en-IN"/>
          </a:p>
        </p:txBody>
      </p:sp>
      <p:sp>
        <p:nvSpPr>
          <p:cNvPr id="6" name="Slide Number Placeholder 5"/>
          <p:cNvSpPr>
            <a:spLocks noGrp="1"/>
          </p:cNvSpPr>
          <p:nvPr>
            <p:ph type="sldNum" sz="quarter" idx="12"/>
          </p:nvPr>
        </p:nvSpPr>
        <p:spPr/>
        <p:txBody>
          <a:bodyPr/>
          <a:lstStyle/>
          <a:p>
            <a:fld id="{24C5BA99-1E14-4C61-83A3-53C3D9449C11}" type="slidenum">
              <a:rPr lang="en-IN" smtClean="0"/>
              <a:pPr/>
              <a:t>‹#›</a:t>
            </a:fld>
            <a:endParaRPr lang="en-IN"/>
          </a:p>
        </p:txBody>
      </p:sp>
    </p:spTree>
    <p:extLst>
      <p:ext uri="{BB962C8B-B14F-4D97-AF65-F5344CB8AC3E}">
        <p14:creationId xmlns:p14="http://schemas.microsoft.com/office/powerpoint/2010/main" xmlns="" val="1266147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45480D-8D36-4CE7-B64A-64DB976C8B4F}" type="datetime1">
              <a:rPr lang="en-IN" smtClean="0"/>
              <a:pPr/>
              <a:t>14-02-2023</a:t>
            </a:fld>
            <a:endParaRPr lang="en-IN"/>
          </a:p>
        </p:txBody>
      </p:sp>
      <p:sp>
        <p:nvSpPr>
          <p:cNvPr id="5" name="Footer Placeholder 4"/>
          <p:cNvSpPr>
            <a:spLocks noGrp="1"/>
          </p:cNvSpPr>
          <p:nvPr>
            <p:ph type="ftr" sz="quarter" idx="11"/>
          </p:nvPr>
        </p:nvSpPr>
        <p:spPr/>
        <p:txBody>
          <a:bodyPr/>
          <a:lstStyle/>
          <a:p>
            <a:r>
              <a:rPr lang="en-IN" smtClean="0"/>
              <a:t>K V S S RAVI SANKAR, SAO/Budget, APTRANSCO</a:t>
            </a:r>
            <a:endParaRPr lang="en-IN"/>
          </a:p>
        </p:txBody>
      </p:sp>
      <p:sp>
        <p:nvSpPr>
          <p:cNvPr id="6" name="Slide Number Placeholder 5"/>
          <p:cNvSpPr>
            <a:spLocks noGrp="1"/>
          </p:cNvSpPr>
          <p:nvPr>
            <p:ph type="sldNum" sz="quarter" idx="12"/>
          </p:nvPr>
        </p:nvSpPr>
        <p:spPr/>
        <p:txBody>
          <a:bodyPr/>
          <a:lstStyle/>
          <a:p>
            <a:fld id="{24C5BA99-1E14-4C61-83A3-53C3D9449C11}" type="slidenum">
              <a:rPr lang="en-IN" smtClean="0"/>
              <a:pPr/>
              <a:t>‹#›</a:t>
            </a:fld>
            <a:endParaRPr lang="en-IN"/>
          </a:p>
        </p:txBody>
      </p:sp>
    </p:spTree>
    <p:extLst>
      <p:ext uri="{BB962C8B-B14F-4D97-AF65-F5344CB8AC3E}">
        <p14:creationId xmlns:p14="http://schemas.microsoft.com/office/powerpoint/2010/main" xmlns="" val="953705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6206AAF-D47D-4E5F-BCC2-F532911DAD5F}" type="datetime1">
              <a:rPr lang="en-IN" smtClean="0"/>
              <a:pPr/>
              <a:t>14-02-2023</a:t>
            </a:fld>
            <a:endParaRPr lang="en-IN"/>
          </a:p>
        </p:txBody>
      </p:sp>
      <p:sp>
        <p:nvSpPr>
          <p:cNvPr id="6" name="Footer Placeholder 5"/>
          <p:cNvSpPr>
            <a:spLocks noGrp="1"/>
          </p:cNvSpPr>
          <p:nvPr>
            <p:ph type="ftr" sz="quarter" idx="11"/>
          </p:nvPr>
        </p:nvSpPr>
        <p:spPr/>
        <p:txBody>
          <a:bodyPr/>
          <a:lstStyle/>
          <a:p>
            <a:r>
              <a:rPr lang="en-IN" smtClean="0"/>
              <a:t>K V S S RAVI SANKAR, SAO/Budget, APTRANSCO</a:t>
            </a:r>
            <a:endParaRPr lang="en-IN"/>
          </a:p>
        </p:txBody>
      </p:sp>
      <p:sp>
        <p:nvSpPr>
          <p:cNvPr id="7" name="Slide Number Placeholder 6"/>
          <p:cNvSpPr>
            <a:spLocks noGrp="1"/>
          </p:cNvSpPr>
          <p:nvPr>
            <p:ph type="sldNum" sz="quarter" idx="12"/>
          </p:nvPr>
        </p:nvSpPr>
        <p:spPr/>
        <p:txBody>
          <a:bodyPr/>
          <a:lstStyle/>
          <a:p>
            <a:fld id="{24C5BA99-1E14-4C61-83A3-53C3D9449C11}" type="slidenum">
              <a:rPr lang="en-IN" smtClean="0"/>
              <a:pPr/>
              <a:t>‹#›</a:t>
            </a:fld>
            <a:endParaRPr lang="en-IN"/>
          </a:p>
        </p:txBody>
      </p:sp>
    </p:spTree>
    <p:extLst>
      <p:ext uri="{BB962C8B-B14F-4D97-AF65-F5344CB8AC3E}">
        <p14:creationId xmlns:p14="http://schemas.microsoft.com/office/powerpoint/2010/main" xmlns="" val="1298842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BBE5C0-851F-4E0B-BC34-661FF5834225}" type="datetime1">
              <a:rPr lang="en-IN" smtClean="0"/>
              <a:pPr/>
              <a:t>14-02-2023</a:t>
            </a:fld>
            <a:endParaRPr lang="en-IN"/>
          </a:p>
        </p:txBody>
      </p:sp>
      <p:sp>
        <p:nvSpPr>
          <p:cNvPr id="8" name="Footer Placeholder 7"/>
          <p:cNvSpPr>
            <a:spLocks noGrp="1"/>
          </p:cNvSpPr>
          <p:nvPr>
            <p:ph type="ftr" sz="quarter" idx="11"/>
          </p:nvPr>
        </p:nvSpPr>
        <p:spPr/>
        <p:txBody>
          <a:bodyPr/>
          <a:lstStyle/>
          <a:p>
            <a:r>
              <a:rPr lang="en-IN" smtClean="0"/>
              <a:t>K V S S RAVI SANKAR, SAO/Budget, APTRANSCO</a:t>
            </a:r>
            <a:endParaRPr lang="en-IN"/>
          </a:p>
        </p:txBody>
      </p:sp>
      <p:sp>
        <p:nvSpPr>
          <p:cNvPr id="9" name="Slide Number Placeholder 8"/>
          <p:cNvSpPr>
            <a:spLocks noGrp="1"/>
          </p:cNvSpPr>
          <p:nvPr>
            <p:ph type="sldNum" sz="quarter" idx="12"/>
          </p:nvPr>
        </p:nvSpPr>
        <p:spPr/>
        <p:txBody>
          <a:bodyPr/>
          <a:lstStyle/>
          <a:p>
            <a:fld id="{24C5BA99-1E14-4C61-83A3-53C3D9449C11}" type="slidenum">
              <a:rPr lang="en-IN" smtClean="0"/>
              <a:pPr/>
              <a:t>‹#›</a:t>
            </a:fld>
            <a:endParaRPr lang="en-IN"/>
          </a:p>
        </p:txBody>
      </p:sp>
    </p:spTree>
    <p:extLst>
      <p:ext uri="{BB962C8B-B14F-4D97-AF65-F5344CB8AC3E}">
        <p14:creationId xmlns:p14="http://schemas.microsoft.com/office/powerpoint/2010/main" xmlns="" val="3706563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F752E92-7FB4-444D-9035-CE147036421F}" type="datetime1">
              <a:rPr lang="en-IN" smtClean="0"/>
              <a:pPr/>
              <a:t>14-02-2023</a:t>
            </a:fld>
            <a:endParaRPr lang="en-IN"/>
          </a:p>
        </p:txBody>
      </p:sp>
      <p:sp>
        <p:nvSpPr>
          <p:cNvPr id="4" name="Footer Placeholder 3"/>
          <p:cNvSpPr>
            <a:spLocks noGrp="1"/>
          </p:cNvSpPr>
          <p:nvPr>
            <p:ph type="ftr" sz="quarter" idx="11"/>
          </p:nvPr>
        </p:nvSpPr>
        <p:spPr/>
        <p:txBody>
          <a:bodyPr/>
          <a:lstStyle/>
          <a:p>
            <a:r>
              <a:rPr lang="en-IN" smtClean="0"/>
              <a:t>K V S S RAVI SANKAR, SAO/Budget, APTRANSCO</a:t>
            </a:r>
            <a:endParaRPr lang="en-IN"/>
          </a:p>
        </p:txBody>
      </p:sp>
      <p:sp>
        <p:nvSpPr>
          <p:cNvPr id="5" name="Slide Number Placeholder 4"/>
          <p:cNvSpPr>
            <a:spLocks noGrp="1"/>
          </p:cNvSpPr>
          <p:nvPr>
            <p:ph type="sldNum" sz="quarter" idx="12"/>
          </p:nvPr>
        </p:nvSpPr>
        <p:spPr/>
        <p:txBody>
          <a:bodyPr/>
          <a:lstStyle/>
          <a:p>
            <a:fld id="{24C5BA99-1E14-4C61-83A3-53C3D9449C11}" type="slidenum">
              <a:rPr lang="en-IN" smtClean="0"/>
              <a:pPr/>
              <a:t>‹#›</a:t>
            </a:fld>
            <a:endParaRPr lang="en-IN"/>
          </a:p>
        </p:txBody>
      </p:sp>
    </p:spTree>
    <p:extLst>
      <p:ext uri="{BB962C8B-B14F-4D97-AF65-F5344CB8AC3E}">
        <p14:creationId xmlns:p14="http://schemas.microsoft.com/office/powerpoint/2010/main" xmlns="" val="1217220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6BCF2D-3890-473C-94F9-A4F1C370656E}" type="datetime1">
              <a:rPr lang="en-IN" smtClean="0"/>
              <a:pPr/>
              <a:t>14-02-2023</a:t>
            </a:fld>
            <a:endParaRPr lang="en-IN"/>
          </a:p>
        </p:txBody>
      </p:sp>
      <p:sp>
        <p:nvSpPr>
          <p:cNvPr id="3" name="Footer Placeholder 2"/>
          <p:cNvSpPr>
            <a:spLocks noGrp="1"/>
          </p:cNvSpPr>
          <p:nvPr>
            <p:ph type="ftr" sz="quarter" idx="11"/>
          </p:nvPr>
        </p:nvSpPr>
        <p:spPr/>
        <p:txBody>
          <a:bodyPr/>
          <a:lstStyle/>
          <a:p>
            <a:r>
              <a:rPr lang="en-IN" smtClean="0"/>
              <a:t>K V S S RAVI SANKAR, SAO/Budget, APTRANSCO</a:t>
            </a:r>
            <a:endParaRPr lang="en-IN"/>
          </a:p>
        </p:txBody>
      </p:sp>
      <p:sp>
        <p:nvSpPr>
          <p:cNvPr id="4" name="Slide Number Placeholder 3"/>
          <p:cNvSpPr>
            <a:spLocks noGrp="1"/>
          </p:cNvSpPr>
          <p:nvPr>
            <p:ph type="sldNum" sz="quarter" idx="12"/>
          </p:nvPr>
        </p:nvSpPr>
        <p:spPr/>
        <p:txBody>
          <a:bodyPr/>
          <a:lstStyle/>
          <a:p>
            <a:fld id="{24C5BA99-1E14-4C61-83A3-53C3D9449C11}" type="slidenum">
              <a:rPr lang="en-IN" smtClean="0"/>
              <a:pPr/>
              <a:t>‹#›</a:t>
            </a:fld>
            <a:endParaRPr lang="en-IN"/>
          </a:p>
        </p:txBody>
      </p:sp>
    </p:spTree>
    <p:extLst>
      <p:ext uri="{BB962C8B-B14F-4D97-AF65-F5344CB8AC3E}">
        <p14:creationId xmlns:p14="http://schemas.microsoft.com/office/powerpoint/2010/main" xmlns="" val="470774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B6952E-1DDC-4172-8D76-6290B63E2264}" type="datetime1">
              <a:rPr lang="en-IN" smtClean="0"/>
              <a:pPr/>
              <a:t>14-02-2023</a:t>
            </a:fld>
            <a:endParaRPr lang="en-IN"/>
          </a:p>
        </p:txBody>
      </p:sp>
      <p:sp>
        <p:nvSpPr>
          <p:cNvPr id="6" name="Footer Placeholder 5"/>
          <p:cNvSpPr>
            <a:spLocks noGrp="1"/>
          </p:cNvSpPr>
          <p:nvPr>
            <p:ph type="ftr" sz="quarter" idx="11"/>
          </p:nvPr>
        </p:nvSpPr>
        <p:spPr/>
        <p:txBody>
          <a:bodyPr/>
          <a:lstStyle/>
          <a:p>
            <a:r>
              <a:rPr lang="en-IN" smtClean="0"/>
              <a:t>K V S S RAVI SANKAR, SAO/Budget, APTRANSCO</a:t>
            </a:r>
            <a:endParaRPr lang="en-IN"/>
          </a:p>
        </p:txBody>
      </p:sp>
      <p:sp>
        <p:nvSpPr>
          <p:cNvPr id="7" name="Slide Number Placeholder 6"/>
          <p:cNvSpPr>
            <a:spLocks noGrp="1"/>
          </p:cNvSpPr>
          <p:nvPr>
            <p:ph type="sldNum" sz="quarter" idx="12"/>
          </p:nvPr>
        </p:nvSpPr>
        <p:spPr/>
        <p:txBody>
          <a:bodyPr/>
          <a:lstStyle/>
          <a:p>
            <a:fld id="{24C5BA99-1E14-4C61-83A3-53C3D9449C11}" type="slidenum">
              <a:rPr lang="en-IN" smtClean="0"/>
              <a:pPr/>
              <a:t>‹#›</a:t>
            </a:fld>
            <a:endParaRPr lang="en-IN"/>
          </a:p>
        </p:txBody>
      </p:sp>
    </p:spTree>
    <p:extLst>
      <p:ext uri="{BB962C8B-B14F-4D97-AF65-F5344CB8AC3E}">
        <p14:creationId xmlns:p14="http://schemas.microsoft.com/office/powerpoint/2010/main" xmlns="" val="138630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A065B1-5817-420A-980D-EDC7B7E4CA8C}" type="datetime1">
              <a:rPr lang="en-IN" smtClean="0"/>
              <a:pPr/>
              <a:t>14-02-2023</a:t>
            </a:fld>
            <a:endParaRPr lang="en-IN"/>
          </a:p>
        </p:txBody>
      </p:sp>
      <p:sp>
        <p:nvSpPr>
          <p:cNvPr id="6" name="Footer Placeholder 5"/>
          <p:cNvSpPr>
            <a:spLocks noGrp="1"/>
          </p:cNvSpPr>
          <p:nvPr>
            <p:ph type="ftr" sz="quarter" idx="11"/>
          </p:nvPr>
        </p:nvSpPr>
        <p:spPr/>
        <p:txBody>
          <a:bodyPr/>
          <a:lstStyle/>
          <a:p>
            <a:r>
              <a:rPr lang="en-IN" smtClean="0"/>
              <a:t>K V S S RAVI SANKAR, SAO/Budget, APTRANSCO</a:t>
            </a:r>
            <a:endParaRPr lang="en-IN"/>
          </a:p>
        </p:txBody>
      </p:sp>
      <p:sp>
        <p:nvSpPr>
          <p:cNvPr id="7" name="Slide Number Placeholder 6"/>
          <p:cNvSpPr>
            <a:spLocks noGrp="1"/>
          </p:cNvSpPr>
          <p:nvPr>
            <p:ph type="sldNum" sz="quarter" idx="12"/>
          </p:nvPr>
        </p:nvSpPr>
        <p:spPr/>
        <p:txBody>
          <a:bodyPr/>
          <a:lstStyle/>
          <a:p>
            <a:fld id="{24C5BA99-1E14-4C61-83A3-53C3D9449C11}" type="slidenum">
              <a:rPr lang="en-IN" smtClean="0"/>
              <a:pPr/>
              <a:t>‹#›</a:t>
            </a:fld>
            <a:endParaRPr lang="en-IN"/>
          </a:p>
        </p:txBody>
      </p:sp>
    </p:spTree>
    <p:extLst>
      <p:ext uri="{BB962C8B-B14F-4D97-AF65-F5344CB8AC3E}">
        <p14:creationId xmlns:p14="http://schemas.microsoft.com/office/powerpoint/2010/main" xmlns="" val="2514491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1AD6BA-337F-44D1-AF10-888DAF060C5B}" type="datetime1">
              <a:rPr lang="en-IN" smtClean="0"/>
              <a:pPr/>
              <a:t>14-02-2023</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smtClean="0"/>
              <a:t>K V S S RAVI SANKAR, SAO/Budget, APTRANSCO</a:t>
            </a:r>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C5BA99-1E14-4C61-83A3-53C3D9449C11}" type="slidenum">
              <a:rPr lang="en-IN" smtClean="0"/>
              <a:pPr/>
              <a:t>‹#›</a:t>
            </a:fld>
            <a:endParaRPr lang="en-IN"/>
          </a:p>
        </p:txBody>
      </p:sp>
    </p:spTree>
    <p:extLst>
      <p:ext uri="{BB962C8B-B14F-4D97-AF65-F5344CB8AC3E}">
        <p14:creationId xmlns:p14="http://schemas.microsoft.com/office/powerpoint/2010/main" xmlns="" val="363410070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20461"/>
            <a:ext cx="10515600" cy="4610637"/>
          </a:xfrm>
        </p:spPr>
        <p:txBody>
          <a:bodyPr>
            <a:normAutofit/>
          </a:bodyPr>
          <a:lstStyle/>
          <a:p>
            <a:pPr algn="ctr"/>
            <a:r>
              <a:rPr lang="en-US" sz="5400" b="1" i="1" dirty="0" smtClean="0">
                <a:solidFill>
                  <a:srgbClr val="00B0F0"/>
                </a:solidFill>
              </a:rPr>
              <a:t>Preparation of Balance Sheet</a:t>
            </a:r>
            <a:endParaRPr lang="en-IN" sz="5400" dirty="0"/>
          </a:p>
        </p:txBody>
      </p:sp>
    </p:spTree>
    <p:extLst>
      <p:ext uri="{BB962C8B-B14F-4D97-AF65-F5344CB8AC3E}">
        <p14:creationId xmlns:p14="http://schemas.microsoft.com/office/powerpoint/2010/main" xmlns="" val="36138887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579548"/>
          </a:xfrm>
        </p:spPr>
        <p:txBody>
          <a:bodyPr>
            <a:normAutofit/>
          </a:bodyPr>
          <a:lstStyle/>
          <a:p>
            <a:pPr algn="ctr"/>
            <a:r>
              <a:rPr lang="en-US" sz="3200" b="1" i="1" dirty="0" smtClean="0">
                <a:solidFill>
                  <a:srgbClr val="00B0F0"/>
                </a:solidFill>
              </a:rPr>
              <a:t>Computation of Income for income tax</a:t>
            </a:r>
            <a:endParaRPr lang="en-IN" sz="3200" b="1" i="1" dirty="0">
              <a:solidFill>
                <a:srgbClr val="00B0F0"/>
              </a:solidFill>
            </a:endParaRPr>
          </a:p>
        </p:txBody>
      </p:sp>
      <p:sp>
        <p:nvSpPr>
          <p:cNvPr id="3" name="Content Placeholder 2"/>
          <p:cNvSpPr>
            <a:spLocks noGrp="1"/>
          </p:cNvSpPr>
          <p:nvPr>
            <p:ph idx="1"/>
          </p:nvPr>
        </p:nvSpPr>
        <p:spPr>
          <a:xfrm>
            <a:off x="838200" y="695459"/>
            <a:ext cx="10515600" cy="5481505"/>
          </a:xfrm>
        </p:spPr>
        <p:txBody>
          <a:bodyPr>
            <a:normAutofit fontScale="92500" lnSpcReduction="10000"/>
          </a:bodyPr>
          <a:lstStyle/>
          <a:p>
            <a:pPr algn="just"/>
            <a:r>
              <a:rPr lang="en-US" dirty="0" smtClean="0"/>
              <a:t>Income tax to be calculated under Corporate Tax and as well as under Minimum Alternative Tax (MAT) as per IT Rules</a:t>
            </a:r>
            <a:r>
              <a:rPr lang="en-US" dirty="0" smtClean="0"/>
              <a:t>.</a:t>
            </a:r>
          </a:p>
          <a:p>
            <a:pPr algn="just"/>
            <a:r>
              <a:rPr lang="en-US" dirty="0" smtClean="0"/>
              <a:t>Add all the provisions and depreciation as per books to the profit before tax (PBT).</a:t>
            </a:r>
            <a:endParaRPr lang="en-US" dirty="0" smtClean="0"/>
          </a:p>
          <a:p>
            <a:pPr algn="just"/>
            <a:r>
              <a:rPr lang="en-US" dirty="0" smtClean="0"/>
              <a:t>Deduct all the payments made against the provisions, and depreciation as per IT, depreciation on the grant assets as ICDS.</a:t>
            </a:r>
          </a:p>
          <a:p>
            <a:pPr algn="just"/>
            <a:r>
              <a:rPr lang="en-GB" dirty="0" smtClean="0"/>
              <a:t>Then calculate the corporate tax on the above.</a:t>
            </a:r>
          </a:p>
          <a:p>
            <a:pPr algn="just"/>
            <a:r>
              <a:rPr lang="en-US" dirty="0" smtClean="0"/>
              <a:t>The provisions made should be paid on or before 30</a:t>
            </a:r>
            <a:r>
              <a:rPr lang="en-US" baseline="30000" dirty="0" smtClean="0"/>
              <a:t>th</a:t>
            </a:r>
            <a:r>
              <a:rPr lang="en-US" dirty="0" smtClean="0"/>
              <a:t> September otherwise the same is disallowed by IT Department.</a:t>
            </a:r>
          </a:p>
          <a:p>
            <a:pPr algn="just"/>
            <a:r>
              <a:rPr lang="en-GB" dirty="0" smtClean="0"/>
              <a:t>MAT should be calculated on the profit before tax as per books.</a:t>
            </a:r>
          </a:p>
          <a:p>
            <a:pPr algn="just"/>
            <a:r>
              <a:rPr lang="en-GB" dirty="0" smtClean="0"/>
              <a:t>Add/deduct the other comprehensive income (Actuarial Valuation), if OCI is debit deduct from the MAT and if OCI is credit add to the MAT.</a:t>
            </a:r>
          </a:p>
          <a:p>
            <a:pPr algn="just"/>
            <a:r>
              <a:rPr lang="en-GB" dirty="0" smtClean="0"/>
              <a:t>Which ever tax is higher is to be paid on the above i.e., Corporate Tax or MAT duly considering the TDS.</a:t>
            </a:r>
          </a:p>
        </p:txBody>
      </p:sp>
      <p:sp>
        <p:nvSpPr>
          <p:cNvPr id="5" name="Footer Placeholder 4"/>
          <p:cNvSpPr>
            <a:spLocks noGrp="1"/>
          </p:cNvSpPr>
          <p:nvPr>
            <p:ph type="ftr" sz="quarter" idx="11"/>
          </p:nvPr>
        </p:nvSpPr>
        <p:spPr/>
        <p:txBody>
          <a:bodyPr/>
          <a:lstStyle/>
          <a:p>
            <a:r>
              <a:rPr lang="en-IN" dirty="0" smtClean="0"/>
              <a:t>K V S </a:t>
            </a:r>
            <a:r>
              <a:rPr lang="en-IN" dirty="0" err="1" smtClean="0"/>
              <a:t>S</a:t>
            </a:r>
            <a:r>
              <a:rPr lang="en-IN" dirty="0" smtClean="0"/>
              <a:t> RAVI SANKAR, SAO/Audit, APTRANSCO</a:t>
            </a:r>
            <a:endParaRPr lang="en-IN" dirty="0"/>
          </a:p>
        </p:txBody>
      </p:sp>
    </p:spTree>
    <p:extLst>
      <p:ext uri="{BB962C8B-B14F-4D97-AF65-F5344CB8AC3E}">
        <p14:creationId xmlns:p14="http://schemas.microsoft.com/office/powerpoint/2010/main" xmlns="" val="3956438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
            <a:ext cx="9036676" cy="1725768"/>
          </a:xfrm>
        </p:spPr>
        <p:txBody>
          <a:bodyPr>
            <a:normAutofit fontScale="90000"/>
          </a:bodyPr>
          <a:lstStyle/>
          <a:p>
            <a:r>
              <a:rPr lang="en-US" i="1" dirty="0" smtClean="0">
                <a:solidFill>
                  <a:srgbClr val="00B0F0"/>
                </a:solidFill>
              </a:rPr>
              <a:t>Preparation of Balance Sheet</a:t>
            </a:r>
            <a:br>
              <a:rPr lang="en-US" i="1" dirty="0" smtClean="0">
                <a:solidFill>
                  <a:srgbClr val="00B0F0"/>
                </a:solidFill>
              </a:rPr>
            </a:br>
            <a:endParaRPr lang="en-IN" i="1" dirty="0">
              <a:solidFill>
                <a:srgbClr val="00B0F0"/>
              </a:solidFill>
            </a:endParaRPr>
          </a:p>
        </p:txBody>
      </p:sp>
      <p:sp>
        <p:nvSpPr>
          <p:cNvPr id="3" name="Subtitle 2"/>
          <p:cNvSpPr>
            <a:spLocks noGrp="1"/>
          </p:cNvSpPr>
          <p:nvPr>
            <p:ph type="subTitle" idx="1"/>
          </p:nvPr>
        </p:nvSpPr>
        <p:spPr>
          <a:xfrm>
            <a:off x="682579" y="1146220"/>
            <a:ext cx="10728103" cy="5048518"/>
          </a:xfrm>
        </p:spPr>
        <p:txBody>
          <a:bodyPr>
            <a:normAutofit lnSpcReduction="10000"/>
          </a:bodyPr>
          <a:lstStyle/>
          <a:p>
            <a:pPr marL="342900" indent="-342900" algn="just">
              <a:buFont typeface="Arial" panose="020B0604020202020204" pitchFamily="34" charset="0"/>
              <a:buChar char="•"/>
            </a:pPr>
            <a:r>
              <a:rPr lang="en-US" dirty="0" smtClean="0"/>
              <a:t>The Annual Statements Accounts of Power utilities have been prepared to comply with the Indian Accounting Standards (</a:t>
            </a:r>
            <a:r>
              <a:rPr lang="en-US" dirty="0" err="1" smtClean="0"/>
              <a:t>Ind</a:t>
            </a:r>
            <a:r>
              <a:rPr lang="en-US" dirty="0" smtClean="0"/>
              <a:t> AS) as per the Companies (Indian Accounting Standards) Rules, 2015 and amendments made thereafter and notified under Section 133 of the Companies Act, 2013.</a:t>
            </a:r>
          </a:p>
          <a:p>
            <a:pPr marL="342900" indent="-342900" algn="just">
              <a:buFont typeface="Arial" panose="020B0604020202020204" pitchFamily="34" charset="0"/>
              <a:buChar char="•"/>
            </a:pPr>
            <a:r>
              <a:rPr lang="en-US" dirty="0" smtClean="0"/>
              <a:t>In the APSEB regime, the Annual Statements Accounts of Power utilities were being prepared as per Electricity Supply Annual Accounts Rules 1985.</a:t>
            </a:r>
          </a:p>
          <a:p>
            <a:pPr marL="342900" indent="-342900" algn="just">
              <a:buFont typeface="Arial" panose="020B0604020202020204" pitchFamily="34" charset="0"/>
              <a:buChar char="•"/>
            </a:pPr>
            <a:r>
              <a:rPr lang="en-US" dirty="0" smtClean="0"/>
              <a:t>The Annual Statements Accounts are prepared on the accrual basis and historic cost basis.</a:t>
            </a:r>
          </a:p>
          <a:p>
            <a:pPr marL="342900" indent="-342900" algn="just">
              <a:buFont typeface="Arial" panose="020B0604020202020204" pitchFamily="34" charset="0"/>
              <a:buChar char="•"/>
            </a:pPr>
            <a:r>
              <a:rPr lang="en-US" dirty="0" smtClean="0"/>
              <a:t>The Annual Statement of Accounts shall be prepared and submitted to the Statutory Auditors for audit.  After the audit, the Financial Statements are being placed before the Audit Committee and thereafter to the Board for approval.</a:t>
            </a:r>
          </a:p>
          <a:p>
            <a:pPr marL="342900" indent="-342900" algn="just">
              <a:buFont typeface="Arial" panose="020B0604020202020204" pitchFamily="34" charset="0"/>
              <a:buChar char="•"/>
            </a:pPr>
            <a:r>
              <a:rPr lang="en-US" dirty="0" smtClean="0"/>
              <a:t>After the approval of the Board the same will be submitted to Statutory Auditor for issue of Audit Certificate.  The Annual Statements Accounts along with the audit report will be submitted to AG, AP for conducting the supplementary Audit u/s. 143 of the Companies Act, 2013. </a:t>
            </a:r>
            <a:endParaRPr lang="en-IN" dirty="0"/>
          </a:p>
        </p:txBody>
      </p:sp>
      <p:sp>
        <p:nvSpPr>
          <p:cNvPr id="5" name="Footer Placeholder 4"/>
          <p:cNvSpPr>
            <a:spLocks noGrp="1"/>
          </p:cNvSpPr>
          <p:nvPr>
            <p:ph type="ftr" sz="quarter" idx="11"/>
          </p:nvPr>
        </p:nvSpPr>
        <p:spPr/>
        <p:txBody>
          <a:bodyPr/>
          <a:lstStyle/>
          <a:p>
            <a:r>
              <a:rPr lang="en-IN" dirty="0" smtClean="0"/>
              <a:t>K V S </a:t>
            </a:r>
            <a:r>
              <a:rPr lang="en-IN" dirty="0" err="1" smtClean="0"/>
              <a:t>S</a:t>
            </a:r>
            <a:r>
              <a:rPr lang="en-IN" dirty="0" smtClean="0"/>
              <a:t> RAVI SANKAR, SAO/Audit, APTRANSCO</a:t>
            </a:r>
            <a:endParaRPr lang="en-IN" dirty="0"/>
          </a:p>
        </p:txBody>
      </p:sp>
    </p:spTree>
    <p:extLst>
      <p:ext uri="{BB962C8B-B14F-4D97-AF65-F5344CB8AC3E}">
        <p14:creationId xmlns:p14="http://schemas.microsoft.com/office/powerpoint/2010/main" xmlns="" val="307109448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9926"/>
            <a:ext cx="10515600" cy="682581"/>
          </a:xfrm>
        </p:spPr>
        <p:txBody>
          <a:bodyPr>
            <a:normAutofit fontScale="90000"/>
          </a:bodyPr>
          <a:lstStyle/>
          <a:p>
            <a:pPr algn="ctr"/>
            <a:r>
              <a:rPr lang="en-US" i="1" dirty="0" smtClean="0">
                <a:solidFill>
                  <a:srgbClr val="00B0F0"/>
                </a:solidFill>
              </a:rPr>
              <a:t>Preparation of Balance Sheet</a:t>
            </a:r>
            <a:r>
              <a:rPr lang="en-US" dirty="0" smtClean="0"/>
              <a:t/>
            </a:r>
            <a:br>
              <a:rPr lang="en-US" dirty="0" smtClean="0"/>
            </a:br>
            <a:endParaRPr lang="en-IN" dirty="0"/>
          </a:p>
        </p:txBody>
      </p:sp>
      <p:sp>
        <p:nvSpPr>
          <p:cNvPr id="3" name="Content Placeholder 2"/>
          <p:cNvSpPr>
            <a:spLocks noGrp="1"/>
          </p:cNvSpPr>
          <p:nvPr>
            <p:ph idx="1"/>
          </p:nvPr>
        </p:nvSpPr>
        <p:spPr>
          <a:xfrm>
            <a:off x="838200" y="721217"/>
            <a:ext cx="10515600" cy="5455746"/>
          </a:xfrm>
        </p:spPr>
        <p:txBody>
          <a:bodyPr>
            <a:normAutofit fontScale="92500" lnSpcReduction="10000"/>
          </a:bodyPr>
          <a:lstStyle/>
          <a:p>
            <a:pPr algn="just"/>
            <a:r>
              <a:rPr lang="en-US" dirty="0" smtClean="0"/>
              <a:t>The AG, AP will conduct the audit of Annual Statements Accounts and issue provisional comments.  The replies on the provisional comments of AG, AP along with the replies to the Statutory Auditory comments will be submitted to AG, AP for issue of final comments on the Accounts.</a:t>
            </a:r>
          </a:p>
          <a:p>
            <a:pPr algn="just"/>
            <a:r>
              <a:rPr lang="en-US" dirty="0" smtClean="0"/>
              <a:t>The C&amp;AG of India, New Delhi will issue final comments.  </a:t>
            </a:r>
          </a:p>
          <a:p>
            <a:pPr algn="just"/>
            <a:r>
              <a:rPr lang="en-US" dirty="0" smtClean="0"/>
              <a:t>The Audited Annual Statements Accounts along with management replies on the C&amp;AG comments and Statutory Auditor comments will be placed before the Audit Committee and thereafter to Board for adoption.  </a:t>
            </a:r>
          </a:p>
          <a:p>
            <a:pPr algn="just"/>
            <a:r>
              <a:rPr lang="en-US" dirty="0" smtClean="0"/>
              <a:t>After the adoption of Annual Statements Accounts by the Board, the same will be placed before Annual General Meeting (AGM) for approval. The adopted accounts will be placed on the table of State Legislative Assembly and Legislative Council.</a:t>
            </a:r>
          </a:p>
          <a:p>
            <a:pPr algn="just"/>
            <a:r>
              <a:rPr lang="en-US" dirty="0" smtClean="0"/>
              <a:t>The Annual Statements Accounts of the company will be submitted to Registrar of Companies (ROC) from time to time.</a:t>
            </a:r>
            <a:endParaRPr lang="en-IN" dirty="0" smtClean="0"/>
          </a:p>
          <a:p>
            <a:pPr marL="0" indent="0" algn="just">
              <a:buNone/>
            </a:pPr>
            <a:endParaRPr lang="en-IN" dirty="0"/>
          </a:p>
        </p:txBody>
      </p:sp>
      <p:sp>
        <p:nvSpPr>
          <p:cNvPr id="5" name="Footer Placeholder 4"/>
          <p:cNvSpPr>
            <a:spLocks noGrp="1"/>
          </p:cNvSpPr>
          <p:nvPr>
            <p:ph type="ftr" sz="quarter" idx="11"/>
          </p:nvPr>
        </p:nvSpPr>
        <p:spPr/>
        <p:txBody>
          <a:bodyPr/>
          <a:lstStyle/>
          <a:p>
            <a:r>
              <a:rPr lang="en-IN" dirty="0" smtClean="0"/>
              <a:t>K V S </a:t>
            </a:r>
            <a:r>
              <a:rPr lang="en-IN" dirty="0" err="1" smtClean="0"/>
              <a:t>S</a:t>
            </a:r>
            <a:r>
              <a:rPr lang="en-IN" dirty="0" smtClean="0"/>
              <a:t> RAVI SANKAR, SAO/Audit, APTRANSCO</a:t>
            </a:r>
            <a:endParaRPr lang="en-IN" dirty="0"/>
          </a:p>
        </p:txBody>
      </p:sp>
    </p:spTree>
    <p:extLst>
      <p:ext uri="{BB962C8B-B14F-4D97-AF65-F5344CB8AC3E}">
        <p14:creationId xmlns:p14="http://schemas.microsoft.com/office/powerpoint/2010/main" xmlns="" val="3688611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8790"/>
            <a:ext cx="10515600" cy="682580"/>
          </a:xfrm>
        </p:spPr>
        <p:txBody>
          <a:bodyPr>
            <a:normAutofit fontScale="90000"/>
          </a:bodyPr>
          <a:lstStyle/>
          <a:p>
            <a:pPr algn="ctr"/>
            <a:r>
              <a:rPr lang="en-US" b="1" i="1" dirty="0" smtClean="0">
                <a:solidFill>
                  <a:srgbClr val="00B0F0"/>
                </a:solidFill>
              </a:rPr>
              <a:t>Preparation of Balance Sheet</a:t>
            </a:r>
            <a:endParaRPr lang="en-IN" b="1" i="1" dirty="0">
              <a:solidFill>
                <a:srgbClr val="00B0F0"/>
              </a:solidFill>
            </a:endParaRPr>
          </a:p>
        </p:txBody>
      </p:sp>
      <p:sp>
        <p:nvSpPr>
          <p:cNvPr id="3" name="Content Placeholder 2"/>
          <p:cNvSpPr>
            <a:spLocks noGrp="1"/>
          </p:cNvSpPr>
          <p:nvPr>
            <p:ph idx="1"/>
          </p:nvPr>
        </p:nvSpPr>
        <p:spPr>
          <a:xfrm>
            <a:off x="838200" y="940158"/>
            <a:ext cx="10515600" cy="5236805"/>
          </a:xfrm>
        </p:spPr>
        <p:txBody>
          <a:bodyPr>
            <a:normAutofit fontScale="92500" lnSpcReduction="10000"/>
          </a:bodyPr>
          <a:lstStyle/>
          <a:p>
            <a:pPr algn="just"/>
            <a:r>
              <a:rPr lang="en-US" dirty="0" smtClean="0"/>
              <a:t>Based on the Annual Statements Accounts, Cost Audit will be conducted and the Cost Auditor will submit their report on cost audit.  Accordingly, the Cost Audit Repot will be submitted to ROC.</a:t>
            </a:r>
          </a:p>
          <a:p>
            <a:pPr algn="just"/>
            <a:r>
              <a:rPr lang="en-US" dirty="0" smtClean="0"/>
              <a:t>Tax audit will be conducted on the tax remittances of the company i.e., TDS remitted (Form 24 for employees, Form 26 other than salaries, Form 27Q for TCS) timely or not, EPF remitted timely or not. The Tax Auditor will submit the above information to IT Department through Form 3CD and Form 29 B</a:t>
            </a:r>
            <a:r>
              <a:rPr lang="en-US" dirty="0" smtClean="0"/>
              <a:t>.</a:t>
            </a:r>
            <a:endParaRPr lang="en-US" dirty="0" smtClean="0"/>
          </a:p>
          <a:p>
            <a:pPr algn="just"/>
            <a:r>
              <a:rPr lang="en-US" dirty="0" smtClean="0"/>
              <a:t>The Annual IT Return on the accounts will be submitted to IT Department through online in time i.e., before due date specified by IT Dept.,</a:t>
            </a:r>
          </a:p>
          <a:p>
            <a:pPr algn="just"/>
            <a:r>
              <a:rPr lang="en-US" dirty="0" smtClean="0"/>
              <a:t>The IT Department will scrutiny the return submitted and accordingly issue the Assessment Order.  If the Assessment order is in order as per the return submitted there is no issue.  If any amounts disallowed by IT Department appeal will be filed with Commissioner of Income Tax - Appeals.</a:t>
            </a:r>
          </a:p>
          <a:p>
            <a:endParaRPr lang="en-IN" dirty="0"/>
          </a:p>
        </p:txBody>
      </p:sp>
      <p:sp>
        <p:nvSpPr>
          <p:cNvPr id="5" name="Footer Placeholder 4"/>
          <p:cNvSpPr>
            <a:spLocks noGrp="1"/>
          </p:cNvSpPr>
          <p:nvPr>
            <p:ph type="ftr" sz="quarter" idx="11"/>
          </p:nvPr>
        </p:nvSpPr>
        <p:spPr/>
        <p:txBody>
          <a:bodyPr/>
          <a:lstStyle/>
          <a:p>
            <a:r>
              <a:rPr lang="en-IN" dirty="0" smtClean="0"/>
              <a:t>K V S </a:t>
            </a:r>
            <a:r>
              <a:rPr lang="en-IN" dirty="0" err="1" smtClean="0"/>
              <a:t>S</a:t>
            </a:r>
            <a:r>
              <a:rPr lang="en-IN" dirty="0" smtClean="0"/>
              <a:t> RAVI SANKAR, SAO/Audit, APTRANSCO</a:t>
            </a:r>
            <a:endParaRPr lang="en-IN" dirty="0"/>
          </a:p>
        </p:txBody>
      </p:sp>
    </p:spTree>
    <p:extLst>
      <p:ext uri="{BB962C8B-B14F-4D97-AF65-F5344CB8AC3E}">
        <p14:creationId xmlns:p14="http://schemas.microsoft.com/office/powerpoint/2010/main" xmlns="" val="3160179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9638" y="334851"/>
            <a:ext cx="11064240" cy="463639"/>
          </a:xfrm>
        </p:spPr>
        <p:txBody>
          <a:bodyPr>
            <a:noAutofit/>
          </a:bodyPr>
          <a:lstStyle/>
          <a:p>
            <a:r>
              <a:rPr lang="en-US" sz="4400" b="1" i="1" dirty="0" smtClean="0">
                <a:solidFill>
                  <a:srgbClr val="00B0F0"/>
                </a:solidFill>
              </a:rPr>
              <a:t>Statutory Requirements</a:t>
            </a:r>
            <a:endParaRPr lang="en-IN" sz="4400" b="1" i="1" dirty="0">
              <a:solidFill>
                <a:srgbClr val="00B0F0"/>
              </a:solidFill>
            </a:endParaRPr>
          </a:p>
        </p:txBody>
      </p:sp>
      <p:sp>
        <p:nvSpPr>
          <p:cNvPr id="3" name="Subtitle 2"/>
          <p:cNvSpPr>
            <a:spLocks noGrp="1"/>
          </p:cNvSpPr>
          <p:nvPr>
            <p:ph type="subTitle" idx="1"/>
          </p:nvPr>
        </p:nvSpPr>
        <p:spPr>
          <a:xfrm>
            <a:off x="1365160" y="888643"/>
            <a:ext cx="9856631" cy="5460642"/>
          </a:xfrm>
        </p:spPr>
        <p:txBody>
          <a:bodyPr>
            <a:normAutofit fontScale="25000" lnSpcReduction="20000"/>
          </a:bodyPr>
          <a:lstStyle/>
          <a:p>
            <a:pPr marL="342900" indent="-342900" algn="just">
              <a:buFont typeface="Arial" panose="020B0604020202020204" pitchFamily="34" charset="0"/>
              <a:buChar char="•"/>
            </a:pPr>
            <a:r>
              <a:rPr lang="en-US" sz="9600" dirty="0" smtClean="0"/>
              <a:t>Completion of audit of consolidation accounts and placing the same before Board – before 30</a:t>
            </a:r>
            <a:r>
              <a:rPr lang="en-US" sz="9600" baseline="30000" dirty="0" smtClean="0"/>
              <a:t>th</a:t>
            </a:r>
            <a:r>
              <a:rPr lang="en-US" sz="9600" dirty="0" smtClean="0"/>
              <a:t> June of every year.</a:t>
            </a:r>
          </a:p>
          <a:p>
            <a:pPr marL="342900" indent="-342900" algn="just">
              <a:buFont typeface="Arial" panose="020B0604020202020204" pitchFamily="34" charset="0"/>
              <a:buChar char="•"/>
            </a:pPr>
            <a:r>
              <a:rPr lang="en-US" sz="9600" dirty="0" smtClean="0"/>
              <a:t>Placing the adopted accounts in the AGM – before 30</a:t>
            </a:r>
            <a:r>
              <a:rPr lang="en-US" sz="9600" baseline="30000" dirty="0" smtClean="0"/>
              <a:t>th</a:t>
            </a:r>
            <a:r>
              <a:rPr lang="en-US" sz="9600" dirty="0" smtClean="0"/>
              <a:t> September.</a:t>
            </a:r>
          </a:p>
          <a:p>
            <a:pPr marL="342900" indent="-342900" algn="just">
              <a:buFont typeface="Arial" panose="020B0604020202020204" pitchFamily="34" charset="0"/>
              <a:buChar char="•"/>
            </a:pPr>
            <a:r>
              <a:rPr lang="en-US" sz="9600" dirty="0" smtClean="0"/>
              <a:t>The adopted accounts will be placed on the table of State Legislative Assembly and Legislative Council.</a:t>
            </a:r>
          </a:p>
          <a:p>
            <a:pPr marL="342900" indent="-342900" algn="just">
              <a:buFont typeface="Arial" panose="020B0604020202020204" pitchFamily="34" charset="0"/>
              <a:buChar char="•"/>
            </a:pPr>
            <a:r>
              <a:rPr lang="en-US" sz="9600" dirty="0" smtClean="0"/>
              <a:t>Appointment of Statutory Auditors should be intimated to ROC.</a:t>
            </a:r>
          </a:p>
          <a:p>
            <a:pPr marL="342900" indent="-342900" algn="just">
              <a:buFont typeface="Arial" panose="020B0604020202020204" pitchFamily="34" charset="0"/>
              <a:buChar char="•"/>
            </a:pPr>
            <a:r>
              <a:rPr lang="en-US" sz="9600" dirty="0" smtClean="0"/>
              <a:t>Appointment of Cost Auditor should be intimated to ROC. </a:t>
            </a:r>
          </a:p>
          <a:p>
            <a:pPr marL="342900" indent="-342900" algn="just">
              <a:buFont typeface="Arial" panose="020B0604020202020204" pitchFamily="34" charset="0"/>
              <a:buChar char="•"/>
            </a:pPr>
            <a:r>
              <a:rPr lang="en-US" sz="9600" dirty="0" smtClean="0"/>
              <a:t>Tax audit report should be submitted as per the dates given by the IT Department.</a:t>
            </a:r>
          </a:p>
          <a:p>
            <a:pPr marL="342900" indent="-342900" algn="just">
              <a:buFont typeface="Arial" panose="020B0604020202020204" pitchFamily="34" charset="0"/>
              <a:buChar char="•"/>
            </a:pPr>
            <a:r>
              <a:rPr lang="en-US" sz="9600" dirty="0" smtClean="0"/>
              <a:t>IT Return of the company should be submitted as per the dates given by the IT Department.</a:t>
            </a:r>
          </a:p>
          <a:p>
            <a:pPr marL="342900" indent="-342900" algn="just">
              <a:buFont typeface="Arial" panose="020B0604020202020204" pitchFamily="34" charset="0"/>
              <a:buChar char="•"/>
            </a:pPr>
            <a:r>
              <a:rPr lang="en-US" sz="9600" dirty="0" smtClean="0"/>
              <a:t>Annual Statement of Accounts should be submitted to ROC.</a:t>
            </a:r>
          </a:p>
          <a:p>
            <a:pPr marL="342900" indent="-342900" algn="just">
              <a:buFont typeface="Arial" panose="020B0604020202020204" pitchFamily="34" charset="0"/>
              <a:buChar char="•"/>
            </a:pPr>
            <a:r>
              <a:rPr lang="en-US" sz="9600" dirty="0" smtClean="0"/>
              <a:t>Cost Audit Report should be submitted to ROC.</a:t>
            </a:r>
          </a:p>
          <a:p>
            <a:pPr marL="342900" indent="-342900" algn="just">
              <a:buFont typeface="Arial" panose="020B0604020202020204" pitchFamily="34" charset="0"/>
              <a:buChar char="•"/>
            </a:pPr>
            <a:r>
              <a:rPr lang="en-US" sz="9600" dirty="0" smtClean="0"/>
              <a:t>All the above statutory requirements will be completed with in due date as specified in the Companies Act, 2013.</a:t>
            </a:r>
          </a:p>
          <a:p>
            <a:pPr marL="342900" indent="-342900" algn="just">
              <a:buFont typeface="Arial" panose="020B0604020202020204" pitchFamily="34" charset="0"/>
              <a:buChar char="•"/>
            </a:pPr>
            <a:endParaRPr lang="en-US" sz="9600" dirty="0" smtClean="0"/>
          </a:p>
          <a:p>
            <a:pPr algn="just"/>
            <a:r>
              <a:rPr lang="en-US" dirty="0" smtClean="0"/>
              <a:t> </a:t>
            </a:r>
            <a:endParaRPr lang="en-IN" dirty="0"/>
          </a:p>
        </p:txBody>
      </p:sp>
      <p:sp>
        <p:nvSpPr>
          <p:cNvPr id="5" name="Footer Placeholder 4"/>
          <p:cNvSpPr>
            <a:spLocks noGrp="1"/>
          </p:cNvSpPr>
          <p:nvPr>
            <p:ph type="ftr" sz="quarter" idx="11"/>
          </p:nvPr>
        </p:nvSpPr>
        <p:spPr/>
        <p:txBody>
          <a:bodyPr/>
          <a:lstStyle/>
          <a:p>
            <a:r>
              <a:rPr lang="en-IN" dirty="0" smtClean="0"/>
              <a:t>K V S </a:t>
            </a:r>
            <a:r>
              <a:rPr lang="en-IN" dirty="0" err="1" smtClean="0"/>
              <a:t>S</a:t>
            </a:r>
            <a:r>
              <a:rPr lang="en-IN" dirty="0" smtClean="0"/>
              <a:t> RAVI SANKAR, SAO/Audit, APTRANSCO</a:t>
            </a:r>
            <a:endParaRPr lang="en-IN" dirty="0"/>
          </a:p>
        </p:txBody>
      </p:sp>
    </p:spTree>
    <p:extLst>
      <p:ext uri="{BB962C8B-B14F-4D97-AF65-F5344CB8AC3E}">
        <p14:creationId xmlns:p14="http://schemas.microsoft.com/office/powerpoint/2010/main" xmlns="" val="166282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additive="base">
                                        <p:cTn id="6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653" y="2799232"/>
            <a:ext cx="10515600" cy="1325563"/>
          </a:xfrm>
        </p:spPr>
        <p:txBody>
          <a:bodyPr>
            <a:normAutofit/>
          </a:bodyPr>
          <a:lstStyle/>
          <a:p>
            <a:pPr algn="ctr"/>
            <a:r>
              <a:rPr lang="en-US" sz="8000" b="1" i="1" dirty="0" smtClean="0">
                <a:solidFill>
                  <a:srgbClr val="00B0F0"/>
                </a:solidFill>
              </a:rPr>
              <a:t>Thank you</a:t>
            </a:r>
            <a:endParaRPr lang="en-IN" sz="5400" b="1" i="1" dirty="0">
              <a:solidFill>
                <a:srgbClr val="00B0F0"/>
              </a:solidFill>
            </a:endParaRPr>
          </a:p>
        </p:txBody>
      </p:sp>
      <p:sp>
        <p:nvSpPr>
          <p:cNvPr id="4" name="Footer Placeholder 3"/>
          <p:cNvSpPr>
            <a:spLocks noGrp="1"/>
          </p:cNvSpPr>
          <p:nvPr>
            <p:ph type="ftr" sz="quarter" idx="11"/>
          </p:nvPr>
        </p:nvSpPr>
        <p:spPr/>
        <p:txBody>
          <a:bodyPr/>
          <a:lstStyle/>
          <a:p>
            <a:r>
              <a:rPr lang="en-IN" smtClean="0"/>
              <a:t>K V S S RAVI SANKAR, SAO/Budget, APTRANSCO</a:t>
            </a:r>
            <a:endParaRPr lang="en-IN"/>
          </a:p>
        </p:txBody>
      </p:sp>
    </p:spTree>
    <p:extLst>
      <p:ext uri="{BB962C8B-B14F-4D97-AF65-F5344CB8AC3E}">
        <p14:creationId xmlns:p14="http://schemas.microsoft.com/office/powerpoint/2010/main" xmlns="" val="39432523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3031"/>
            <a:ext cx="10515600" cy="515155"/>
          </a:xfrm>
        </p:spPr>
        <p:txBody>
          <a:bodyPr>
            <a:normAutofit fontScale="90000"/>
          </a:bodyPr>
          <a:lstStyle/>
          <a:p>
            <a:pPr algn="ctr"/>
            <a:r>
              <a:rPr lang="en-US" b="1" i="1" dirty="0" smtClean="0">
                <a:solidFill>
                  <a:srgbClr val="00B0F0"/>
                </a:solidFill>
              </a:rPr>
              <a:t>Char of Accounts</a:t>
            </a:r>
            <a:endParaRPr lang="en-IN" b="1" i="1" dirty="0">
              <a:solidFill>
                <a:srgbClr val="00B0F0"/>
              </a:solidFill>
            </a:endParaRPr>
          </a:p>
        </p:txBody>
      </p:sp>
      <p:sp>
        <p:nvSpPr>
          <p:cNvPr id="3" name="Content Placeholder 2"/>
          <p:cNvSpPr>
            <a:spLocks noGrp="1"/>
          </p:cNvSpPr>
          <p:nvPr>
            <p:ph idx="1"/>
          </p:nvPr>
        </p:nvSpPr>
        <p:spPr>
          <a:xfrm>
            <a:off x="838200" y="746975"/>
            <a:ext cx="10515600" cy="5429988"/>
          </a:xfrm>
        </p:spPr>
        <p:txBody>
          <a:bodyPr/>
          <a:lstStyle/>
          <a:p>
            <a:r>
              <a:rPr lang="en-US" dirty="0" smtClean="0"/>
              <a:t>As per Schedule III of Companies Act, 2013, the Annual Statements Accounts contains:</a:t>
            </a:r>
          </a:p>
          <a:p>
            <a:r>
              <a:rPr lang="en-US" b="1" u="sng" dirty="0" smtClean="0"/>
              <a:t>Part I - Balance Sheet</a:t>
            </a:r>
          </a:p>
          <a:p>
            <a:r>
              <a:rPr lang="en-US" b="1" u="sng" dirty="0" smtClean="0"/>
              <a:t>Part II – Profit and Loss Account</a:t>
            </a:r>
          </a:p>
          <a:p>
            <a:pPr algn="just"/>
            <a:r>
              <a:rPr lang="en-US" dirty="0" smtClean="0"/>
              <a:t>The Annual Statements Accounts also contains Accounting Policies of the </a:t>
            </a:r>
            <a:r>
              <a:rPr lang="en-US" dirty="0" smtClean="0"/>
              <a:t>Company, </a:t>
            </a:r>
            <a:r>
              <a:rPr lang="en-US" dirty="0" smtClean="0"/>
              <a:t>Notes to the accounts along with Balance Sheet, Profit and Loss account, Statement of changes in Equity and Cash flow statement.</a:t>
            </a:r>
          </a:p>
          <a:p>
            <a:pPr algn="just"/>
            <a:r>
              <a:rPr lang="en-US" dirty="0" smtClean="0"/>
              <a:t>Account Heads starting from 10 to 59 relating to Balance Sheet.</a:t>
            </a:r>
          </a:p>
          <a:p>
            <a:pPr algn="just"/>
            <a:r>
              <a:rPr lang="en-US" dirty="0" smtClean="0"/>
              <a:t>Account Heads starting from 60 to 81 relating to Profit and Loss Account.</a:t>
            </a:r>
          </a:p>
          <a:p>
            <a:pPr marL="0" indent="0" algn="just">
              <a:buNone/>
            </a:pPr>
            <a:endParaRPr lang="en-US" dirty="0" smtClean="0"/>
          </a:p>
          <a:p>
            <a:pPr marL="0" indent="0" algn="just">
              <a:buNone/>
            </a:pPr>
            <a:endParaRPr lang="en-US" dirty="0" smtClean="0"/>
          </a:p>
          <a:p>
            <a:pPr marL="0" indent="0">
              <a:buNone/>
            </a:pPr>
            <a:endParaRPr lang="en-IN" dirty="0"/>
          </a:p>
        </p:txBody>
      </p:sp>
      <p:sp>
        <p:nvSpPr>
          <p:cNvPr id="5" name="Footer Placeholder 4"/>
          <p:cNvSpPr>
            <a:spLocks noGrp="1"/>
          </p:cNvSpPr>
          <p:nvPr>
            <p:ph type="ftr" sz="quarter" idx="11"/>
          </p:nvPr>
        </p:nvSpPr>
        <p:spPr/>
        <p:txBody>
          <a:bodyPr/>
          <a:lstStyle/>
          <a:p>
            <a:r>
              <a:rPr lang="en-IN" dirty="0" smtClean="0"/>
              <a:t>K V S </a:t>
            </a:r>
            <a:r>
              <a:rPr lang="en-IN" dirty="0" err="1" smtClean="0"/>
              <a:t>S</a:t>
            </a:r>
            <a:r>
              <a:rPr lang="en-IN" dirty="0" smtClean="0"/>
              <a:t> RAVI SANKAR, SAO/Audit, APTRANSCO</a:t>
            </a:r>
            <a:endParaRPr lang="en-IN" dirty="0"/>
          </a:p>
        </p:txBody>
      </p:sp>
    </p:spTree>
    <p:extLst>
      <p:ext uri="{BB962C8B-B14F-4D97-AF65-F5344CB8AC3E}">
        <p14:creationId xmlns:p14="http://schemas.microsoft.com/office/powerpoint/2010/main" xmlns="" val="2829754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8790"/>
            <a:ext cx="10515600" cy="746974"/>
          </a:xfrm>
        </p:spPr>
        <p:txBody>
          <a:bodyPr>
            <a:normAutofit/>
          </a:bodyPr>
          <a:lstStyle/>
          <a:p>
            <a:pPr algn="ctr"/>
            <a:r>
              <a:rPr lang="en-US" b="1" i="1" dirty="0" smtClean="0">
                <a:solidFill>
                  <a:srgbClr val="00B0F0"/>
                </a:solidFill>
              </a:rPr>
              <a:t>Char of Accounts</a:t>
            </a:r>
            <a:endParaRPr lang="en-IN" b="1" i="1" dirty="0">
              <a:solidFill>
                <a:srgbClr val="00B0F0"/>
              </a:solidFill>
            </a:endParaRPr>
          </a:p>
        </p:txBody>
      </p:sp>
      <p:sp>
        <p:nvSpPr>
          <p:cNvPr id="3" name="Content Placeholder 2"/>
          <p:cNvSpPr>
            <a:spLocks noGrp="1"/>
          </p:cNvSpPr>
          <p:nvPr>
            <p:ph idx="1"/>
          </p:nvPr>
        </p:nvSpPr>
        <p:spPr>
          <a:xfrm>
            <a:off x="270455" y="728108"/>
            <a:ext cx="11616744" cy="5834129"/>
          </a:xfrm>
        </p:spPr>
        <p:txBody>
          <a:bodyPr>
            <a:normAutofit/>
          </a:bodyPr>
          <a:lstStyle/>
          <a:p>
            <a:pPr marL="0" indent="0" algn="ctr">
              <a:buNone/>
            </a:pPr>
            <a:r>
              <a:rPr lang="en-US" sz="3200" dirty="0" smtClean="0"/>
              <a:t>Notes 2 to 19</a:t>
            </a:r>
            <a:endParaRPr lang="en-IN" sz="3200" dirty="0"/>
          </a:p>
        </p:txBody>
      </p:sp>
      <p:cxnSp>
        <p:nvCxnSpPr>
          <p:cNvPr id="5" name="Straight Connector 4"/>
          <p:cNvCxnSpPr/>
          <p:nvPr/>
        </p:nvCxnSpPr>
        <p:spPr>
          <a:xfrm flipH="1">
            <a:off x="3142445" y="1637612"/>
            <a:ext cx="3413837" cy="656823"/>
          </a:xfrm>
          <a:prstGeom prst="line">
            <a:avLst/>
          </a:prstGeom>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2665927" y="1264127"/>
            <a:ext cx="7786079" cy="472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Balance Sheet Notes</a:t>
            </a:r>
            <a:endParaRPr lang="en-IN" sz="4000" dirty="0"/>
          </a:p>
        </p:txBody>
      </p:sp>
      <p:sp>
        <p:nvSpPr>
          <p:cNvPr id="57" name="Oval 56"/>
          <p:cNvSpPr/>
          <p:nvPr/>
        </p:nvSpPr>
        <p:spPr>
          <a:xfrm>
            <a:off x="838200" y="2294435"/>
            <a:ext cx="3902161" cy="13507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smtClean="0"/>
              <a:t>Assets </a:t>
            </a:r>
          </a:p>
          <a:p>
            <a:pPr algn="ctr"/>
            <a:r>
              <a:rPr lang="en-US" dirty="0" smtClean="0"/>
              <a:t> Note 2 to 10</a:t>
            </a:r>
          </a:p>
          <a:p>
            <a:pPr algn="ctr"/>
            <a:r>
              <a:rPr lang="en-US" dirty="0" smtClean="0"/>
              <a:t>Head of Accounts - 10 to 29                        Debit head	</a:t>
            </a:r>
            <a:endParaRPr lang="en-IN" dirty="0"/>
          </a:p>
        </p:txBody>
      </p:sp>
      <p:sp>
        <p:nvSpPr>
          <p:cNvPr id="58" name="Oval 57"/>
          <p:cNvSpPr/>
          <p:nvPr/>
        </p:nvSpPr>
        <p:spPr>
          <a:xfrm>
            <a:off x="6761409" y="2294435"/>
            <a:ext cx="4018208" cy="135273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smtClean="0"/>
              <a:t>Liabilities</a:t>
            </a:r>
            <a:r>
              <a:rPr lang="en-US" dirty="0" smtClean="0"/>
              <a:t>  </a:t>
            </a:r>
          </a:p>
          <a:p>
            <a:pPr algn="ctr"/>
            <a:r>
              <a:rPr lang="en-US" dirty="0" smtClean="0"/>
              <a:t>Note 11 to 19</a:t>
            </a:r>
          </a:p>
          <a:p>
            <a:pPr algn="ctr"/>
            <a:r>
              <a:rPr lang="en-US" dirty="0" smtClean="0"/>
              <a:t>Head of Accounts - 30 to 59 Credit Head</a:t>
            </a:r>
            <a:endParaRPr lang="en-IN" dirty="0"/>
          </a:p>
        </p:txBody>
      </p:sp>
      <p:sp>
        <p:nvSpPr>
          <p:cNvPr id="66" name="Rectangle 65"/>
          <p:cNvSpPr/>
          <p:nvPr/>
        </p:nvSpPr>
        <p:spPr>
          <a:xfrm>
            <a:off x="423534" y="4018209"/>
            <a:ext cx="2153387" cy="24469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smtClean="0"/>
              <a:t>Current  Assets </a:t>
            </a:r>
          </a:p>
          <a:p>
            <a:pPr algn="ctr"/>
            <a:endParaRPr lang="en-US" b="1" u="sng" dirty="0" smtClean="0"/>
          </a:p>
          <a:p>
            <a:pPr algn="ctr"/>
            <a:r>
              <a:rPr lang="en-US" dirty="0" smtClean="0"/>
              <a:t>Trade Receivables</a:t>
            </a:r>
          </a:p>
          <a:p>
            <a:pPr algn="ctr"/>
            <a:r>
              <a:rPr lang="en-US" dirty="0" smtClean="0"/>
              <a:t>Cash &amp; Cash equivalents</a:t>
            </a:r>
          </a:p>
          <a:p>
            <a:pPr algn="ctr"/>
            <a:r>
              <a:rPr lang="en-US" dirty="0" smtClean="0"/>
              <a:t>Inventories</a:t>
            </a:r>
          </a:p>
          <a:p>
            <a:pPr algn="ctr"/>
            <a:r>
              <a:rPr lang="en-US" dirty="0" smtClean="0"/>
              <a:t>Loans to employees</a:t>
            </a:r>
          </a:p>
          <a:p>
            <a:pPr algn="ctr"/>
            <a:r>
              <a:rPr lang="en-US" dirty="0" smtClean="0"/>
              <a:t>Tax Assets</a:t>
            </a:r>
            <a:endParaRPr lang="en-IN" dirty="0"/>
          </a:p>
        </p:txBody>
      </p:sp>
      <p:sp>
        <p:nvSpPr>
          <p:cNvPr id="67" name="Rectangle 66"/>
          <p:cNvSpPr/>
          <p:nvPr/>
        </p:nvSpPr>
        <p:spPr>
          <a:xfrm>
            <a:off x="2919205" y="4018209"/>
            <a:ext cx="2607300" cy="241868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r>
              <a:rPr lang="en-US" b="1" u="sng" dirty="0" smtClean="0"/>
              <a:t>Non Current Assets</a:t>
            </a:r>
          </a:p>
          <a:p>
            <a:pPr algn="ctr"/>
            <a:r>
              <a:rPr lang="en-US" dirty="0" smtClean="0"/>
              <a:t>Property-Plant and Equipment</a:t>
            </a:r>
          </a:p>
          <a:p>
            <a:pPr algn="ctr"/>
            <a:r>
              <a:rPr lang="en-US" dirty="0" smtClean="0"/>
              <a:t>CWIP</a:t>
            </a:r>
          </a:p>
          <a:p>
            <a:pPr algn="ctr"/>
            <a:r>
              <a:rPr lang="en-US" dirty="0" smtClean="0"/>
              <a:t>Intangible Assets</a:t>
            </a:r>
          </a:p>
          <a:p>
            <a:pPr algn="ctr"/>
            <a:r>
              <a:rPr lang="en-US" dirty="0" smtClean="0"/>
              <a:t>Investments</a:t>
            </a:r>
          </a:p>
          <a:p>
            <a:pPr algn="ctr"/>
            <a:r>
              <a:rPr lang="en-US" dirty="0" smtClean="0"/>
              <a:t>Loans to others</a:t>
            </a:r>
            <a:endParaRPr lang="en-IN" dirty="0"/>
          </a:p>
        </p:txBody>
      </p:sp>
      <p:cxnSp>
        <p:nvCxnSpPr>
          <p:cNvPr id="13" name="Straight Connector 12"/>
          <p:cNvCxnSpPr/>
          <p:nvPr/>
        </p:nvCxnSpPr>
        <p:spPr>
          <a:xfrm>
            <a:off x="6233375" y="1736199"/>
            <a:ext cx="1815921" cy="55823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a:endCxn id="57" idx="4"/>
          </p:cNvCxnSpPr>
          <p:nvPr/>
        </p:nvCxnSpPr>
        <p:spPr>
          <a:xfrm flipV="1">
            <a:off x="1893194" y="3645173"/>
            <a:ext cx="896087" cy="373036"/>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3260437" y="3625081"/>
            <a:ext cx="796408" cy="393128"/>
          </a:xfrm>
          <a:prstGeom prst="line">
            <a:avLst/>
          </a:prstGeom>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6302658" y="4018209"/>
            <a:ext cx="2454976" cy="24469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smtClean="0"/>
              <a:t>Current Liabilities</a:t>
            </a:r>
          </a:p>
          <a:p>
            <a:pPr algn="ctr"/>
            <a:r>
              <a:rPr lang="en-US" dirty="0" smtClean="0"/>
              <a:t>Borrowings</a:t>
            </a:r>
          </a:p>
          <a:p>
            <a:pPr algn="ctr"/>
            <a:r>
              <a:rPr lang="en-US" dirty="0" smtClean="0"/>
              <a:t>Trade payables</a:t>
            </a:r>
          </a:p>
          <a:p>
            <a:pPr algn="ctr"/>
            <a:r>
              <a:rPr lang="en-US" dirty="0" smtClean="0"/>
              <a:t>Other Financial Liabilities</a:t>
            </a:r>
          </a:p>
          <a:p>
            <a:pPr algn="ctr"/>
            <a:r>
              <a:rPr lang="en-US" dirty="0" smtClean="0"/>
              <a:t>Provisions employees &amp; others	</a:t>
            </a:r>
            <a:endParaRPr lang="en-IN" dirty="0"/>
          </a:p>
        </p:txBody>
      </p:sp>
      <p:sp>
        <p:nvSpPr>
          <p:cNvPr id="24" name="Rectangle 23"/>
          <p:cNvSpPr/>
          <p:nvPr/>
        </p:nvSpPr>
        <p:spPr>
          <a:xfrm>
            <a:off x="9071020" y="4018209"/>
            <a:ext cx="2946104" cy="24469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Equity &amp; Other Equity</a:t>
            </a:r>
          </a:p>
          <a:p>
            <a:pPr algn="ctr"/>
            <a:r>
              <a:rPr lang="en-US" b="1" dirty="0" smtClean="0"/>
              <a:t>Grants</a:t>
            </a:r>
          </a:p>
          <a:p>
            <a:pPr algn="ctr"/>
            <a:r>
              <a:rPr lang="en-US" u="sng" dirty="0" smtClean="0"/>
              <a:t>Non-Current Liabilities</a:t>
            </a:r>
          </a:p>
          <a:p>
            <a:pPr algn="ctr"/>
            <a:r>
              <a:rPr lang="en-US" dirty="0" smtClean="0"/>
              <a:t>Borrowings </a:t>
            </a:r>
          </a:p>
          <a:p>
            <a:pPr algn="ctr"/>
            <a:r>
              <a:rPr lang="en-US" dirty="0" smtClean="0"/>
              <a:t>Trade payables</a:t>
            </a:r>
          </a:p>
          <a:p>
            <a:pPr algn="ctr"/>
            <a:r>
              <a:rPr lang="en-US" dirty="0" smtClean="0"/>
              <a:t>Deferred Tax</a:t>
            </a:r>
          </a:p>
          <a:p>
            <a:pPr algn="ctr"/>
            <a:r>
              <a:rPr lang="en-US" dirty="0" smtClean="0"/>
              <a:t>Provisions –Employee Benefits</a:t>
            </a:r>
          </a:p>
          <a:p>
            <a:pPr algn="ctr"/>
            <a:r>
              <a:rPr lang="en-US" dirty="0" smtClean="0"/>
              <a:t>Other Non-current liabilities</a:t>
            </a:r>
          </a:p>
        </p:txBody>
      </p:sp>
      <p:cxnSp>
        <p:nvCxnSpPr>
          <p:cNvPr id="31" name="Straight Connector 30"/>
          <p:cNvCxnSpPr>
            <a:stCxn id="58" idx="4"/>
          </p:cNvCxnSpPr>
          <p:nvPr/>
        </p:nvCxnSpPr>
        <p:spPr>
          <a:xfrm flipH="1">
            <a:off x="7791719" y="3647169"/>
            <a:ext cx="978794" cy="37104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a:stCxn id="58" idx="4"/>
          </p:cNvCxnSpPr>
          <p:nvPr/>
        </p:nvCxnSpPr>
        <p:spPr>
          <a:xfrm>
            <a:off x="8770513" y="3647169"/>
            <a:ext cx="1030310" cy="371040"/>
          </a:xfrm>
          <a:prstGeom prst="line">
            <a:avLst/>
          </a:prstGeom>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p:txBody>
          <a:bodyPr/>
          <a:lstStyle/>
          <a:p>
            <a:r>
              <a:rPr lang="en-IN" dirty="0" smtClean="0"/>
              <a:t>K V S </a:t>
            </a:r>
            <a:r>
              <a:rPr lang="en-IN" dirty="0" err="1" smtClean="0"/>
              <a:t>S</a:t>
            </a:r>
            <a:r>
              <a:rPr lang="en-IN" dirty="0" smtClean="0"/>
              <a:t> RAVI SANKAR, SAO/Audit, APTRANSCO</a:t>
            </a:r>
            <a:endParaRPr lang="en-IN" dirty="0"/>
          </a:p>
        </p:txBody>
      </p:sp>
    </p:spTree>
    <p:extLst>
      <p:ext uri="{BB962C8B-B14F-4D97-AF65-F5344CB8AC3E}">
        <p14:creationId xmlns:p14="http://schemas.microsoft.com/office/powerpoint/2010/main" xmlns="" val="369726988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7"/>
                                        </p:tgtEl>
                                        <p:attrNameLst>
                                          <p:attrName>style.visibility</p:attrName>
                                        </p:attrNameLst>
                                      </p:cBhvr>
                                      <p:to>
                                        <p:strVal val="visible"/>
                                      </p:to>
                                    </p:set>
                                    <p:anim calcmode="lin" valueType="num">
                                      <p:cBhvr additive="base">
                                        <p:cTn id="25" dur="500" fill="hold"/>
                                        <p:tgtEl>
                                          <p:spTgt spid="57"/>
                                        </p:tgtEl>
                                        <p:attrNameLst>
                                          <p:attrName>ppt_x</p:attrName>
                                        </p:attrNameLst>
                                      </p:cBhvr>
                                      <p:tavLst>
                                        <p:tav tm="0">
                                          <p:val>
                                            <p:strVal val="#ppt_x"/>
                                          </p:val>
                                        </p:tav>
                                        <p:tav tm="100000">
                                          <p:val>
                                            <p:strVal val="#ppt_x"/>
                                          </p:val>
                                        </p:tav>
                                      </p:tavLst>
                                    </p:anim>
                                    <p:anim calcmode="lin" valueType="num">
                                      <p:cBhvr additive="base">
                                        <p:cTn id="26" dur="500" fill="hold"/>
                                        <p:tgtEl>
                                          <p:spTgt spid="5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8"/>
                                        </p:tgtEl>
                                        <p:attrNameLst>
                                          <p:attrName>style.visibility</p:attrName>
                                        </p:attrNameLst>
                                      </p:cBhvr>
                                      <p:to>
                                        <p:strVal val="visible"/>
                                      </p:to>
                                    </p:set>
                                    <p:anim calcmode="lin" valueType="num">
                                      <p:cBhvr additive="base">
                                        <p:cTn id="37" dur="500" fill="hold"/>
                                        <p:tgtEl>
                                          <p:spTgt spid="58"/>
                                        </p:tgtEl>
                                        <p:attrNameLst>
                                          <p:attrName>ppt_x</p:attrName>
                                        </p:attrNameLst>
                                      </p:cBhvr>
                                      <p:tavLst>
                                        <p:tav tm="0">
                                          <p:val>
                                            <p:strVal val="#ppt_x"/>
                                          </p:val>
                                        </p:tav>
                                        <p:tav tm="100000">
                                          <p:val>
                                            <p:strVal val="#ppt_x"/>
                                          </p:val>
                                        </p:tav>
                                      </p:tavLst>
                                    </p:anim>
                                    <p:anim calcmode="lin" valueType="num">
                                      <p:cBhvr additive="base">
                                        <p:cTn id="38" dur="500" fill="hold"/>
                                        <p:tgtEl>
                                          <p:spTgt spid="5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6"/>
                                        </p:tgtEl>
                                        <p:attrNameLst>
                                          <p:attrName>style.visibility</p:attrName>
                                        </p:attrNameLst>
                                      </p:cBhvr>
                                      <p:to>
                                        <p:strVal val="visible"/>
                                      </p:to>
                                    </p:set>
                                    <p:anim calcmode="lin" valueType="num">
                                      <p:cBhvr additive="base">
                                        <p:cTn id="49" dur="500" fill="hold"/>
                                        <p:tgtEl>
                                          <p:spTgt spid="66"/>
                                        </p:tgtEl>
                                        <p:attrNameLst>
                                          <p:attrName>ppt_x</p:attrName>
                                        </p:attrNameLst>
                                      </p:cBhvr>
                                      <p:tavLst>
                                        <p:tav tm="0">
                                          <p:val>
                                            <p:strVal val="#ppt_x"/>
                                          </p:val>
                                        </p:tav>
                                        <p:tav tm="100000">
                                          <p:val>
                                            <p:strVal val="#ppt_x"/>
                                          </p:val>
                                        </p:tav>
                                      </p:tavLst>
                                    </p:anim>
                                    <p:anim calcmode="lin" valueType="num">
                                      <p:cBhvr additive="base">
                                        <p:cTn id="50" dur="500" fill="hold"/>
                                        <p:tgtEl>
                                          <p:spTgt spid="66"/>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1"/>
                                        </p:tgtEl>
                                        <p:attrNameLst>
                                          <p:attrName>style.visibility</p:attrName>
                                        </p:attrNameLst>
                                      </p:cBhvr>
                                      <p:to>
                                        <p:strVal val="visible"/>
                                      </p:to>
                                    </p:set>
                                    <p:anim calcmode="lin" valueType="num">
                                      <p:cBhvr additive="base">
                                        <p:cTn id="55" dur="500" fill="hold"/>
                                        <p:tgtEl>
                                          <p:spTgt spid="21"/>
                                        </p:tgtEl>
                                        <p:attrNameLst>
                                          <p:attrName>ppt_x</p:attrName>
                                        </p:attrNameLst>
                                      </p:cBhvr>
                                      <p:tavLst>
                                        <p:tav tm="0">
                                          <p:val>
                                            <p:strVal val="#ppt_x"/>
                                          </p:val>
                                        </p:tav>
                                        <p:tav tm="100000">
                                          <p:val>
                                            <p:strVal val="#ppt_x"/>
                                          </p:val>
                                        </p:tav>
                                      </p:tavLst>
                                    </p:anim>
                                    <p:anim calcmode="lin" valueType="num">
                                      <p:cBhvr additive="base">
                                        <p:cTn id="5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67"/>
                                        </p:tgtEl>
                                        <p:attrNameLst>
                                          <p:attrName>style.visibility</p:attrName>
                                        </p:attrNameLst>
                                      </p:cBhvr>
                                      <p:to>
                                        <p:strVal val="visible"/>
                                      </p:to>
                                    </p:set>
                                    <p:anim calcmode="lin" valueType="num">
                                      <p:cBhvr additive="base">
                                        <p:cTn id="61" dur="500" fill="hold"/>
                                        <p:tgtEl>
                                          <p:spTgt spid="67"/>
                                        </p:tgtEl>
                                        <p:attrNameLst>
                                          <p:attrName>ppt_x</p:attrName>
                                        </p:attrNameLst>
                                      </p:cBhvr>
                                      <p:tavLst>
                                        <p:tav tm="0">
                                          <p:val>
                                            <p:strVal val="#ppt_x"/>
                                          </p:val>
                                        </p:tav>
                                        <p:tav tm="100000">
                                          <p:val>
                                            <p:strVal val="#ppt_x"/>
                                          </p:val>
                                        </p:tav>
                                      </p:tavLst>
                                    </p:anim>
                                    <p:anim calcmode="lin" valueType="num">
                                      <p:cBhvr additive="base">
                                        <p:cTn id="62" dur="500" fill="hold"/>
                                        <p:tgtEl>
                                          <p:spTgt spid="67"/>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1"/>
                                        </p:tgtEl>
                                        <p:attrNameLst>
                                          <p:attrName>style.visibility</p:attrName>
                                        </p:attrNameLst>
                                      </p:cBhvr>
                                      <p:to>
                                        <p:strVal val="visible"/>
                                      </p:to>
                                    </p:set>
                                    <p:anim calcmode="lin" valueType="num">
                                      <p:cBhvr additive="base">
                                        <p:cTn id="67" dur="500" fill="hold"/>
                                        <p:tgtEl>
                                          <p:spTgt spid="31"/>
                                        </p:tgtEl>
                                        <p:attrNameLst>
                                          <p:attrName>ppt_x</p:attrName>
                                        </p:attrNameLst>
                                      </p:cBhvr>
                                      <p:tavLst>
                                        <p:tav tm="0">
                                          <p:val>
                                            <p:strVal val="#ppt_x"/>
                                          </p:val>
                                        </p:tav>
                                        <p:tav tm="100000">
                                          <p:val>
                                            <p:strVal val="#ppt_x"/>
                                          </p:val>
                                        </p:tav>
                                      </p:tavLst>
                                    </p:anim>
                                    <p:anim calcmode="lin" valueType="num">
                                      <p:cBhvr additive="base">
                                        <p:cTn id="68"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3"/>
                                        </p:tgtEl>
                                        <p:attrNameLst>
                                          <p:attrName>style.visibility</p:attrName>
                                        </p:attrNameLst>
                                      </p:cBhvr>
                                      <p:to>
                                        <p:strVal val="visible"/>
                                      </p:to>
                                    </p:set>
                                    <p:anim calcmode="lin" valueType="num">
                                      <p:cBhvr additive="base">
                                        <p:cTn id="73" dur="500" fill="hold"/>
                                        <p:tgtEl>
                                          <p:spTgt spid="23"/>
                                        </p:tgtEl>
                                        <p:attrNameLst>
                                          <p:attrName>ppt_x</p:attrName>
                                        </p:attrNameLst>
                                      </p:cBhvr>
                                      <p:tavLst>
                                        <p:tav tm="0">
                                          <p:val>
                                            <p:strVal val="#ppt_x"/>
                                          </p:val>
                                        </p:tav>
                                        <p:tav tm="100000">
                                          <p:val>
                                            <p:strVal val="#ppt_x"/>
                                          </p:val>
                                        </p:tav>
                                      </p:tavLst>
                                    </p:anim>
                                    <p:anim calcmode="lin" valueType="num">
                                      <p:cBhvr additive="base">
                                        <p:cTn id="7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33"/>
                                        </p:tgtEl>
                                        <p:attrNameLst>
                                          <p:attrName>style.visibility</p:attrName>
                                        </p:attrNameLst>
                                      </p:cBhvr>
                                      <p:to>
                                        <p:strVal val="visible"/>
                                      </p:to>
                                    </p:set>
                                    <p:anim calcmode="lin" valueType="num">
                                      <p:cBhvr additive="base">
                                        <p:cTn id="79" dur="500" fill="hold"/>
                                        <p:tgtEl>
                                          <p:spTgt spid="33"/>
                                        </p:tgtEl>
                                        <p:attrNameLst>
                                          <p:attrName>ppt_x</p:attrName>
                                        </p:attrNameLst>
                                      </p:cBhvr>
                                      <p:tavLst>
                                        <p:tav tm="0">
                                          <p:val>
                                            <p:strVal val="#ppt_x"/>
                                          </p:val>
                                        </p:tav>
                                        <p:tav tm="100000">
                                          <p:val>
                                            <p:strVal val="#ppt_x"/>
                                          </p:val>
                                        </p:tav>
                                      </p:tavLst>
                                    </p:anim>
                                    <p:anim calcmode="lin" valueType="num">
                                      <p:cBhvr additive="base">
                                        <p:cTn id="80"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4"/>
                                        </p:tgtEl>
                                        <p:attrNameLst>
                                          <p:attrName>style.visibility</p:attrName>
                                        </p:attrNameLst>
                                      </p:cBhvr>
                                      <p:to>
                                        <p:strVal val="visible"/>
                                      </p:to>
                                    </p:set>
                                    <p:anim calcmode="lin" valueType="num">
                                      <p:cBhvr additive="base">
                                        <p:cTn id="85" dur="500" fill="hold"/>
                                        <p:tgtEl>
                                          <p:spTgt spid="24"/>
                                        </p:tgtEl>
                                        <p:attrNameLst>
                                          <p:attrName>ppt_x</p:attrName>
                                        </p:attrNameLst>
                                      </p:cBhvr>
                                      <p:tavLst>
                                        <p:tav tm="0">
                                          <p:val>
                                            <p:strVal val="#ppt_x"/>
                                          </p:val>
                                        </p:tav>
                                        <p:tav tm="100000">
                                          <p:val>
                                            <p:strVal val="#ppt_x"/>
                                          </p:val>
                                        </p:tav>
                                      </p:tavLst>
                                    </p:anim>
                                    <p:anim calcmode="lin" valueType="num">
                                      <p:cBhvr additive="base">
                                        <p:cTn id="86"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animBg="1"/>
      <p:bldP spid="57" grpId="0" animBg="1"/>
      <p:bldP spid="58" grpId="0" animBg="1"/>
      <p:bldP spid="66" grpId="0" animBg="1"/>
      <p:bldP spid="67" grpId="0" animBg="1"/>
      <p:bldP spid="23" grpId="0" animBg="1"/>
      <p:bldP spid="2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8790"/>
            <a:ext cx="10515600" cy="746974"/>
          </a:xfrm>
        </p:spPr>
        <p:txBody>
          <a:bodyPr>
            <a:normAutofit/>
          </a:bodyPr>
          <a:lstStyle/>
          <a:p>
            <a:pPr algn="ctr"/>
            <a:r>
              <a:rPr lang="en-US" b="1" i="1" dirty="0" smtClean="0">
                <a:solidFill>
                  <a:srgbClr val="00B0F0"/>
                </a:solidFill>
              </a:rPr>
              <a:t>Char of Accounts</a:t>
            </a:r>
            <a:endParaRPr lang="en-IN" b="1" i="1" dirty="0">
              <a:solidFill>
                <a:srgbClr val="00B0F0"/>
              </a:solidFill>
            </a:endParaRPr>
          </a:p>
        </p:txBody>
      </p:sp>
      <p:sp>
        <p:nvSpPr>
          <p:cNvPr id="3" name="Content Placeholder 2"/>
          <p:cNvSpPr>
            <a:spLocks noGrp="1"/>
          </p:cNvSpPr>
          <p:nvPr>
            <p:ph idx="1"/>
          </p:nvPr>
        </p:nvSpPr>
        <p:spPr>
          <a:xfrm>
            <a:off x="270456" y="875764"/>
            <a:ext cx="11616744" cy="5834129"/>
          </a:xfrm>
        </p:spPr>
        <p:txBody>
          <a:bodyPr>
            <a:normAutofit/>
          </a:bodyPr>
          <a:lstStyle/>
          <a:p>
            <a:pPr marL="0" indent="0" algn="ctr">
              <a:buNone/>
            </a:pPr>
            <a:r>
              <a:rPr lang="en-US" sz="3200" dirty="0" smtClean="0"/>
              <a:t>Notes 20 to 26</a:t>
            </a:r>
            <a:endParaRPr lang="en-IN" sz="3200" dirty="0"/>
          </a:p>
        </p:txBody>
      </p:sp>
      <p:sp>
        <p:nvSpPr>
          <p:cNvPr id="10" name="Rectangle 9"/>
          <p:cNvSpPr/>
          <p:nvPr/>
        </p:nvSpPr>
        <p:spPr>
          <a:xfrm>
            <a:off x="3554568" y="1385970"/>
            <a:ext cx="5434885" cy="659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t>P&amp;L Notes</a:t>
            </a:r>
            <a:endParaRPr lang="en-IN" sz="4000" dirty="0"/>
          </a:p>
        </p:txBody>
      </p:sp>
      <p:cxnSp>
        <p:nvCxnSpPr>
          <p:cNvPr id="16" name="Straight Connector 15"/>
          <p:cNvCxnSpPr/>
          <p:nvPr/>
        </p:nvCxnSpPr>
        <p:spPr>
          <a:xfrm flipH="1">
            <a:off x="3172849" y="2058554"/>
            <a:ext cx="2321165" cy="895152"/>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713303" y="2034862"/>
            <a:ext cx="2819077" cy="1225490"/>
          </a:xfrm>
          <a:prstGeom prst="line">
            <a:avLst/>
          </a:prstGeom>
        </p:spPr>
        <p:style>
          <a:lnRef idx="1">
            <a:schemeClr val="accent1"/>
          </a:lnRef>
          <a:fillRef idx="0">
            <a:schemeClr val="accent1"/>
          </a:fillRef>
          <a:effectRef idx="0">
            <a:schemeClr val="accent1"/>
          </a:effectRef>
          <a:fontRef idx="minor">
            <a:schemeClr val="tx1"/>
          </a:fontRef>
        </p:style>
      </p:cxnSp>
      <p:sp>
        <p:nvSpPr>
          <p:cNvPr id="25" name="Oval 24"/>
          <p:cNvSpPr/>
          <p:nvPr/>
        </p:nvSpPr>
        <p:spPr>
          <a:xfrm>
            <a:off x="1747637" y="2357488"/>
            <a:ext cx="2610845" cy="13343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Revenue </a:t>
            </a:r>
          </a:p>
          <a:p>
            <a:pPr algn="ctr"/>
            <a:r>
              <a:rPr lang="en-US" sz="2400" dirty="0" smtClean="0"/>
              <a:t>Note - 20 &amp; 21</a:t>
            </a:r>
            <a:endParaRPr lang="en-IN" sz="2400" dirty="0"/>
          </a:p>
        </p:txBody>
      </p:sp>
      <p:sp>
        <p:nvSpPr>
          <p:cNvPr id="28" name="Oval 27"/>
          <p:cNvSpPr/>
          <p:nvPr/>
        </p:nvSpPr>
        <p:spPr>
          <a:xfrm>
            <a:off x="8396407" y="2635288"/>
            <a:ext cx="2769576" cy="117783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Expenditure Note - 22 to 26</a:t>
            </a:r>
            <a:endParaRPr lang="en-IN" sz="2400" dirty="0"/>
          </a:p>
        </p:txBody>
      </p:sp>
      <p:cxnSp>
        <p:nvCxnSpPr>
          <p:cNvPr id="34" name="Straight Connector 33"/>
          <p:cNvCxnSpPr/>
          <p:nvPr/>
        </p:nvCxnSpPr>
        <p:spPr>
          <a:xfrm flipH="1">
            <a:off x="1902501" y="3679912"/>
            <a:ext cx="675017" cy="275442"/>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25" idx="4"/>
            <a:endCxn id="39" idx="0"/>
          </p:cNvCxnSpPr>
          <p:nvPr/>
        </p:nvCxnSpPr>
        <p:spPr>
          <a:xfrm>
            <a:off x="3053060" y="3691792"/>
            <a:ext cx="1280371" cy="298935"/>
          </a:xfrm>
          <a:prstGeom prst="line">
            <a:avLst/>
          </a:prstGeom>
        </p:spPr>
        <p:style>
          <a:lnRef idx="1">
            <a:schemeClr val="accent1"/>
          </a:lnRef>
          <a:fillRef idx="0">
            <a:schemeClr val="accent1"/>
          </a:fillRef>
          <a:effectRef idx="0">
            <a:schemeClr val="accent1"/>
          </a:effectRef>
          <a:fontRef idx="minor">
            <a:schemeClr val="tx1"/>
          </a:fontRef>
        </p:style>
      </p:cxnSp>
      <p:sp>
        <p:nvSpPr>
          <p:cNvPr id="38" name="Rectangle 37"/>
          <p:cNvSpPr/>
          <p:nvPr/>
        </p:nvSpPr>
        <p:spPr>
          <a:xfrm>
            <a:off x="270456" y="3990726"/>
            <a:ext cx="2150772" cy="23656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smtClean="0"/>
              <a:t>Revenue from operations</a:t>
            </a:r>
            <a:r>
              <a:rPr lang="en-US" dirty="0" smtClean="0"/>
              <a:t>: </a:t>
            </a:r>
          </a:p>
          <a:p>
            <a:pPr algn="ctr"/>
            <a:r>
              <a:rPr lang="en-US" dirty="0" smtClean="0"/>
              <a:t>Revenue from sale of power,</a:t>
            </a:r>
          </a:p>
          <a:p>
            <a:pPr algn="ctr"/>
            <a:r>
              <a:rPr lang="en-US" dirty="0" smtClean="0"/>
              <a:t> Transmission &amp; SLDC Charges </a:t>
            </a:r>
          </a:p>
          <a:p>
            <a:pPr algn="ctr"/>
            <a:r>
              <a:rPr lang="en-US" dirty="0" smtClean="0"/>
              <a:t>Only Cr</a:t>
            </a:r>
          </a:p>
          <a:p>
            <a:pPr algn="ctr"/>
            <a:r>
              <a:rPr lang="en-US" dirty="0" smtClean="0"/>
              <a:t> (61 Head)</a:t>
            </a:r>
            <a:endParaRPr lang="en-IN" dirty="0"/>
          </a:p>
        </p:txBody>
      </p:sp>
      <p:sp>
        <p:nvSpPr>
          <p:cNvPr id="39" name="Rectangle 38"/>
          <p:cNvSpPr/>
          <p:nvPr/>
        </p:nvSpPr>
        <p:spPr>
          <a:xfrm>
            <a:off x="2915615" y="3990727"/>
            <a:ext cx="2835631" cy="23656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smtClean="0"/>
              <a:t>Other Income</a:t>
            </a:r>
            <a:r>
              <a:rPr lang="en-US" dirty="0" smtClean="0"/>
              <a:t> </a:t>
            </a:r>
          </a:p>
          <a:p>
            <a:pPr algn="ctr"/>
            <a:r>
              <a:rPr lang="en-US" dirty="0" smtClean="0"/>
              <a:t>Only Cr</a:t>
            </a:r>
          </a:p>
          <a:p>
            <a:pPr algn="ctr"/>
            <a:r>
              <a:rPr lang="en-US" dirty="0" smtClean="0"/>
              <a:t>(62 Head)</a:t>
            </a:r>
          </a:p>
          <a:p>
            <a:pPr algn="ctr"/>
            <a:r>
              <a:rPr lang="en-US" dirty="0" smtClean="0"/>
              <a:t>Supervision charges</a:t>
            </a:r>
          </a:p>
          <a:p>
            <a:pPr algn="ctr"/>
            <a:r>
              <a:rPr lang="en-US" dirty="0" smtClean="0"/>
              <a:t>Interest on investments</a:t>
            </a:r>
          </a:p>
          <a:p>
            <a:pPr algn="ctr"/>
            <a:r>
              <a:rPr lang="en-US" dirty="0" smtClean="0"/>
              <a:t>Rent of Board quarters</a:t>
            </a:r>
          </a:p>
          <a:p>
            <a:pPr algn="ctr"/>
            <a:r>
              <a:rPr lang="en-US" dirty="0" smtClean="0"/>
              <a:t>OM/AMC charges collected</a:t>
            </a:r>
          </a:p>
          <a:p>
            <a:pPr algn="ctr"/>
            <a:r>
              <a:rPr lang="en-US" dirty="0" smtClean="0"/>
              <a:t>Capital Contributions</a:t>
            </a:r>
          </a:p>
          <a:p>
            <a:pPr algn="ctr"/>
            <a:r>
              <a:rPr lang="en-US" dirty="0" smtClean="0"/>
              <a:t>Delayed payment charges</a:t>
            </a:r>
            <a:endParaRPr lang="en-IN" dirty="0"/>
          </a:p>
        </p:txBody>
      </p:sp>
      <p:cxnSp>
        <p:nvCxnSpPr>
          <p:cNvPr id="50" name="Straight Connector 49"/>
          <p:cNvCxnSpPr>
            <a:stCxn id="28" idx="4"/>
            <a:endCxn id="51" idx="0"/>
          </p:cNvCxnSpPr>
          <p:nvPr/>
        </p:nvCxnSpPr>
        <p:spPr>
          <a:xfrm flipH="1">
            <a:off x="9605966" y="3813122"/>
            <a:ext cx="175229" cy="208607"/>
          </a:xfrm>
          <a:prstGeom prst="line">
            <a:avLst/>
          </a:prstGeom>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7416557" y="4021729"/>
            <a:ext cx="4378817" cy="23568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R&amp;M Expenditure (74 Head)</a:t>
            </a:r>
          </a:p>
          <a:p>
            <a:pPr algn="ctr"/>
            <a:r>
              <a:rPr lang="en-US" dirty="0" smtClean="0"/>
              <a:t>Employees Cost (75 Head)</a:t>
            </a:r>
          </a:p>
          <a:p>
            <a:pPr algn="ctr"/>
            <a:r>
              <a:rPr lang="en-US" dirty="0" err="1" smtClean="0"/>
              <a:t>Adm</a:t>
            </a:r>
            <a:r>
              <a:rPr lang="en-US" dirty="0" smtClean="0"/>
              <a:t> &amp; General (76 Head)</a:t>
            </a:r>
          </a:p>
          <a:p>
            <a:pPr algn="ctr"/>
            <a:r>
              <a:rPr lang="en-US" dirty="0" smtClean="0"/>
              <a:t>Depreciation (77 Head)</a:t>
            </a:r>
          </a:p>
          <a:p>
            <a:pPr algn="ctr"/>
            <a:r>
              <a:rPr lang="en-US" dirty="0" smtClean="0"/>
              <a:t>Finance Cost (78 Head)</a:t>
            </a:r>
          </a:p>
          <a:p>
            <a:pPr algn="ctr"/>
            <a:r>
              <a:rPr lang="en-US" dirty="0" smtClean="0"/>
              <a:t>Tax Expenses (81 Head)</a:t>
            </a:r>
          </a:p>
          <a:p>
            <a:pPr algn="ctr"/>
            <a:r>
              <a:rPr lang="en-US" dirty="0" smtClean="0"/>
              <a:t>All of the above are Debit heads</a:t>
            </a:r>
            <a:endParaRPr lang="en-IN" dirty="0"/>
          </a:p>
        </p:txBody>
      </p:sp>
      <p:sp>
        <p:nvSpPr>
          <p:cNvPr id="5" name="Footer Placeholder 4"/>
          <p:cNvSpPr>
            <a:spLocks noGrp="1"/>
          </p:cNvSpPr>
          <p:nvPr>
            <p:ph type="ftr" sz="quarter" idx="11"/>
          </p:nvPr>
        </p:nvSpPr>
        <p:spPr/>
        <p:txBody>
          <a:bodyPr/>
          <a:lstStyle/>
          <a:p>
            <a:r>
              <a:rPr lang="en-IN" dirty="0" smtClean="0"/>
              <a:t>K V S </a:t>
            </a:r>
            <a:r>
              <a:rPr lang="en-IN" dirty="0" err="1" smtClean="0"/>
              <a:t>S</a:t>
            </a:r>
            <a:r>
              <a:rPr lang="en-IN" dirty="0" smtClean="0"/>
              <a:t> RAVI SANKAR, SAO/Audit, APTRANSCO</a:t>
            </a:r>
            <a:endParaRPr lang="en-IN" dirty="0"/>
          </a:p>
        </p:txBody>
      </p:sp>
    </p:spTree>
    <p:extLst>
      <p:ext uri="{BB962C8B-B14F-4D97-AF65-F5344CB8AC3E}">
        <p14:creationId xmlns:p14="http://schemas.microsoft.com/office/powerpoint/2010/main" xmlns="" val="3624581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500" fill="hold"/>
                                        <p:tgtEl>
                                          <p:spTgt spid="18"/>
                                        </p:tgtEl>
                                        <p:attrNameLst>
                                          <p:attrName>ppt_x</p:attrName>
                                        </p:attrNameLst>
                                      </p:cBhvr>
                                      <p:tavLst>
                                        <p:tav tm="0">
                                          <p:val>
                                            <p:strVal val="#ppt_x"/>
                                          </p:val>
                                        </p:tav>
                                        <p:tav tm="100000">
                                          <p:val>
                                            <p:strVal val="#ppt_x"/>
                                          </p:val>
                                        </p:tav>
                                      </p:tavLst>
                                    </p:anim>
                                    <p:anim calcmode="lin" valueType="num">
                                      <p:cBhvr additive="base">
                                        <p:cTn id="2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anim calcmode="lin" valueType="num">
                                      <p:cBhvr additive="base">
                                        <p:cTn id="31" dur="500" fill="hold"/>
                                        <p:tgtEl>
                                          <p:spTgt spid="25"/>
                                        </p:tgtEl>
                                        <p:attrNameLst>
                                          <p:attrName>ppt_x</p:attrName>
                                        </p:attrNameLst>
                                      </p:cBhvr>
                                      <p:tavLst>
                                        <p:tav tm="0">
                                          <p:val>
                                            <p:strVal val="#ppt_x"/>
                                          </p:val>
                                        </p:tav>
                                        <p:tav tm="100000">
                                          <p:val>
                                            <p:strVal val="#ppt_x"/>
                                          </p:val>
                                        </p:tav>
                                      </p:tavLst>
                                    </p:anim>
                                    <p:anim calcmode="lin" valueType="num">
                                      <p:cBhvr additive="base">
                                        <p:cTn id="32"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8"/>
                                        </p:tgtEl>
                                        <p:attrNameLst>
                                          <p:attrName>style.visibility</p:attrName>
                                        </p:attrNameLst>
                                      </p:cBhvr>
                                      <p:to>
                                        <p:strVal val="visible"/>
                                      </p:to>
                                    </p:set>
                                    <p:anim calcmode="lin" valueType="num">
                                      <p:cBhvr additive="base">
                                        <p:cTn id="37" dur="500" fill="hold"/>
                                        <p:tgtEl>
                                          <p:spTgt spid="28"/>
                                        </p:tgtEl>
                                        <p:attrNameLst>
                                          <p:attrName>ppt_x</p:attrName>
                                        </p:attrNameLst>
                                      </p:cBhvr>
                                      <p:tavLst>
                                        <p:tav tm="0">
                                          <p:val>
                                            <p:strVal val="#ppt_x"/>
                                          </p:val>
                                        </p:tav>
                                        <p:tav tm="100000">
                                          <p:val>
                                            <p:strVal val="#ppt_x"/>
                                          </p:val>
                                        </p:tav>
                                      </p:tavLst>
                                    </p:anim>
                                    <p:anim calcmode="lin" valueType="num">
                                      <p:cBhvr additive="base">
                                        <p:cTn id="38"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4"/>
                                        </p:tgtEl>
                                        <p:attrNameLst>
                                          <p:attrName>style.visibility</p:attrName>
                                        </p:attrNameLst>
                                      </p:cBhvr>
                                      <p:to>
                                        <p:strVal val="visible"/>
                                      </p:to>
                                    </p:set>
                                    <p:anim calcmode="lin" valueType="num">
                                      <p:cBhvr additive="base">
                                        <p:cTn id="43" dur="500" fill="hold"/>
                                        <p:tgtEl>
                                          <p:spTgt spid="34"/>
                                        </p:tgtEl>
                                        <p:attrNameLst>
                                          <p:attrName>ppt_x</p:attrName>
                                        </p:attrNameLst>
                                      </p:cBhvr>
                                      <p:tavLst>
                                        <p:tav tm="0">
                                          <p:val>
                                            <p:strVal val="#ppt_x"/>
                                          </p:val>
                                        </p:tav>
                                        <p:tav tm="100000">
                                          <p:val>
                                            <p:strVal val="#ppt_x"/>
                                          </p:val>
                                        </p:tav>
                                      </p:tavLst>
                                    </p:anim>
                                    <p:anim calcmode="lin" valueType="num">
                                      <p:cBhvr additive="base">
                                        <p:cTn id="44"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8"/>
                                        </p:tgtEl>
                                        <p:attrNameLst>
                                          <p:attrName>style.visibility</p:attrName>
                                        </p:attrNameLst>
                                      </p:cBhvr>
                                      <p:to>
                                        <p:strVal val="visible"/>
                                      </p:to>
                                    </p:set>
                                    <p:anim calcmode="lin" valueType="num">
                                      <p:cBhvr additive="base">
                                        <p:cTn id="49" dur="500" fill="hold"/>
                                        <p:tgtEl>
                                          <p:spTgt spid="38"/>
                                        </p:tgtEl>
                                        <p:attrNameLst>
                                          <p:attrName>ppt_x</p:attrName>
                                        </p:attrNameLst>
                                      </p:cBhvr>
                                      <p:tavLst>
                                        <p:tav tm="0">
                                          <p:val>
                                            <p:strVal val="#ppt_x"/>
                                          </p:val>
                                        </p:tav>
                                        <p:tav tm="100000">
                                          <p:val>
                                            <p:strVal val="#ppt_x"/>
                                          </p:val>
                                        </p:tav>
                                      </p:tavLst>
                                    </p:anim>
                                    <p:anim calcmode="lin" valueType="num">
                                      <p:cBhvr additive="base">
                                        <p:cTn id="50"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6"/>
                                        </p:tgtEl>
                                        <p:attrNameLst>
                                          <p:attrName>style.visibility</p:attrName>
                                        </p:attrNameLst>
                                      </p:cBhvr>
                                      <p:to>
                                        <p:strVal val="visible"/>
                                      </p:to>
                                    </p:set>
                                    <p:anim calcmode="lin" valueType="num">
                                      <p:cBhvr additive="base">
                                        <p:cTn id="55" dur="500" fill="hold"/>
                                        <p:tgtEl>
                                          <p:spTgt spid="36"/>
                                        </p:tgtEl>
                                        <p:attrNameLst>
                                          <p:attrName>ppt_x</p:attrName>
                                        </p:attrNameLst>
                                      </p:cBhvr>
                                      <p:tavLst>
                                        <p:tav tm="0">
                                          <p:val>
                                            <p:strVal val="#ppt_x"/>
                                          </p:val>
                                        </p:tav>
                                        <p:tav tm="100000">
                                          <p:val>
                                            <p:strVal val="#ppt_x"/>
                                          </p:val>
                                        </p:tav>
                                      </p:tavLst>
                                    </p:anim>
                                    <p:anim calcmode="lin" valueType="num">
                                      <p:cBhvr additive="base">
                                        <p:cTn id="56"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9"/>
                                        </p:tgtEl>
                                        <p:attrNameLst>
                                          <p:attrName>style.visibility</p:attrName>
                                        </p:attrNameLst>
                                      </p:cBhvr>
                                      <p:to>
                                        <p:strVal val="visible"/>
                                      </p:to>
                                    </p:set>
                                    <p:anim calcmode="lin" valueType="num">
                                      <p:cBhvr additive="base">
                                        <p:cTn id="61" dur="500" fill="hold"/>
                                        <p:tgtEl>
                                          <p:spTgt spid="39"/>
                                        </p:tgtEl>
                                        <p:attrNameLst>
                                          <p:attrName>ppt_x</p:attrName>
                                        </p:attrNameLst>
                                      </p:cBhvr>
                                      <p:tavLst>
                                        <p:tav tm="0">
                                          <p:val>
                                            <p:strVal val="#ppt_x"/>
                                          </p:val>
                                        </p:tav>
                                        <p:tav tm="100000">
                                          <p:val>
                                            <p:strVal val="#ppt_x"/>
                                          </p:val>
                                        </p:tav>
                                      </p:tavLst>
                                    </p:anim>
                                    <p:anim calcmode="lin" valueType="num">
                                      <p:cBhvr additive="base">
                                        <p:cTn id="62"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50"/>
                                        </p:tgtEl>
                                        <p:attrNameLst>
                                          <p:attrName>style.visibility</p:attrName>
                                        </p:attrNameLst>
                                      </p:cBhvr>
                                      <p:to>
                                        <p:strVal val="visible"/>
                                      </p:to>
                                    </p:set>
                                    <p:anim calcmode="lin" valueType="num">
                                      <p:cBhvr additive="base">
                                        <p:cTn id="67" dur="500" fill="hold"/>
                                        <p:tgtEl>
                                          <p:spTgt spid="50"/>
                                        </p:tgtEl>
                                        <p:attrNameLst>
                                          <p:attrName>ppt_x</p:attrName>
                                        </p:attrNameLst>
                                      </p:cBhvr>
                                      <p:tavLst>
                                        <p:tav tm="0">
                                          <p:val>
                                            <p:strVal val="#ppt_x"/>
                                          </p:val>
                                        </p:tav>
                                        <p:tav tm="100000">
                                          <p:val>
                                            <p:strVal val="#ppt_x"/>
                                          </p:val>
                                        </p:tav>
                                      </p:tavLst>
                                    </p:anim>
                                    <p:anim calcmode="lin" valueType="num">
                                      <p:cBhvr additive="base">
                                        <p:cTn id="68" dur="500" fill="hold"/>
                                        <p:tgtEl>
                                          <p:spTgt spid="50"/>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51"/>
                                        </p:tgtEl>
                                        <p:attrNameLst>
                                          <p:attrName>style.visibility</p:attrName>
                                        </p:attrNameLst>
                                      </p:cBhvr>
                                      <p:to>
                                        <p:strVal val="visible"/>
                                      </p:to>
                                    </p:set>
                                    <p:anim calcmode="lin" valueType="num">
                                      <p:cBhvr additive="base">
                                        <p:cTn id="73" dur="500" fill="hold"/>
                                        <p:tgtEl>
                                          <p:spTgt spid="51"/>
                                        </p:tgtEl>
                                        <p:attrNameLst>
                                          <p:attrName>ppt_x</p:attrName>
                                        </p:attrNameLst>
                                      </p:cBhvr>
                                      <p:tavLst>
                                        <p:tav tm="0">
                                          <p:val>
                                            <p:strVal val="#ppt_x"/>
                                          </p:val>
                                        </p:tav>
                                        <p:tav tm="100000">
                                          <p:val>
                                            <p:strVal val="#ppt_x"/>
                                          </p:val>
                                        </p:tav>
                                      </p:tavLst>
                                    </p:anim>
                                    <p:anim calcmode="lin" valueType="num">
                                      <p:cBhvr additive="base">
                                        <p:cTn id="74" dur="500" fill="hold"/>
                                        <p:tgtEl>
                                          <p:spTgt spid="5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animBg="1"/>
      <p:bldP spid="25" grpId="0" animBg="1"/>
      <p:bldP spid="28" grpId="0" animBg="1"/>
      <p:bldP spid="38" grpId="0" animBg="1"/>
      <p:bldP spid="39" grpId="0" animBg="1"/>
      <p:bldP spid="5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39427"/>
          </a:xfrm>
        </p:spPr>
        <p:txBody>
          <a:bodyPr>
            <a:normAutofit/>
          </a:bodyPr>
          <a:lstStyle/>
          <a:p>
            <a:pPr algn="ctr"/>
            <a:r>
              <a:rPr lang="en-US" sz="3200" b="1" i="1" dirty="0" smtClean="0">
                <a:solidFill>
                  <a:srgbClr val="00B0F0"/>
                </a:solidFill>
              </a:rPr>
              <a:t>Capitalization of Operation &amp; Maintenance cost to  Assets</a:t>
            </a:r>
            <a:endParaRPr lang="en-IN" sz="3200" b="1" i="1" dirty="0">
              <a:solidFill>
                <a:srgbClr val="00B0F0"/>
              </a:solidFill>
            </a:endParaRPr>
          </a:p>
        </p:txBody>
      </p:sp>
      <p:sp>
        <p:nvSpPr>
          <p:cNvPr id="3" name="Content Placeholder 2"/>
          <p:cNvSpPr>
            <a:spLocks noGrp="1"/>
          </p:cNvSpPr>
          <p:nvPr>
            <p:ph idx="1"/>
          </p:nvPr>
        </p:nvSpPr>
        <p:spPr>
          <a:xfrm>
            <a:off x="838200" y="1313646"/>
            <a:ext cx="10515600" cy="4863318"/>
          </a:xfrm>
        </p:spPr>
        <p:txBody>
          <a:bodyPr>
            <a:normAutofit fontScale="92500" lnSpcReduction="10000"/>
          </a:bodyPr>
          <a:lstStyle/>
          <a:p>
            <a:pPr algn="just"/>
            <a:r>
              <a:rPr lang="en-US" b="1" u="sng" dirty="0" smtClean="0"/>
              <a:t>In respect of APTRANSCO</a:t>
            </a:r>
            <a:r>
              <a:rPr lang="en-US" dirty="0" smtClean="0"/>
              <a:t> the expenses capitalized as </a:t>
            </a:r>
            <a:r>
              <a:rPr lang="en-US" dirty="0"/>
              <a:t>per the </a:t>
            </a:r>
            <a:r>
              <a:rPr lang="en-US" dirty="0" err="1" smtClean="0"/>
              <a:t>Memo.No.FA&amp;CCA</a:t>
            </a:r>
            <a:r>
              <a:rPr lang="en-US" dirty="0" smtClean="0"/>
              <a:t>(A/</a:t>
            </a:r>
            <a:r>
              <a:rPr lang="en-US" dirty="0" err="1" smtClean="0"/>
              <a:t>cs</a:t>
            </a:r>
            <a:r>
              <a:rPr lang="en-US" dirty="0"/>
              <a:t>)/SAO(B,BS&amp;C)/</a:t>
            </a:r>
            <a:r>
              <a:rPr lang="en-US" dirty="0" smtClean="0"/>
              <a:t>Budget/271</a:t>
            </a:r>
            <a:r>
              <a:rPr lang="en-US" dirty="0"/>
              <a:t>, </a:t>
            </a:r>
            <a:r>
              <a:rPr lang="en-US" dirty="0" smtClean="0"/>
              <a:t>dt.31.03.2017:</a:t>
            </a:r>
          </a:p>
          <a:p>
            <a:pPr algn="just"/>
            <a:r>
              <a:rPr lang="en-US" dirty="0" smtClean="0"/>
              <a:t>19.41</a:t>
            </a:r>
            <a:r>
              <a:rPr lang="en-US" dirty="0"/>
              <a:t>% of Employee </a:t>
            </a:r>
            <a:r>
              <a:rPr lang="en-US" dirty="0" smtClean="0"/>
              <a:t>cost to be added to the CWIP + 1.5% as Head quarter charges.  </a:t>
            </a:r>
          </a:p>
          <a:p>
            <a:pPr algn="just"/>
            <a:r>
              <a:rPr lang="en-US" dirty="0" smtClean="0"/>
              <a:t>20.74</a:t>
            </a:r>
            <a:r>
              <a:rPr lang="en-US" dirty="0"/>
              <a:t>% of </a:t>
            </a:r>
            <a:r>
              <a:rPr lang="en-US" dirty="0" smtClean="0"/>
              <a:t>Administration </a:t>
            </a:r>
            <a:r>
              <a:rPr lang="en-US" dirty="0"/>
              <a:t>&amp; General </a:t>
            </a:r>
            <a:r>
              <a:rPr lang="en-US" dirty="0" smtClean="0"/>
              <a:t>Expenses</a:t>
            </a:r>
            <a:r>
              <a:rPr lang="en-US" dirty="0"/>
              <a:t> cost to be </a:t>
            </a:r>
            <a:r>
              <a:rPr lang="en-US" dirty="0" smtClean="0"/>
              <a:t>added to the CWIP.</a:t>
            </a:r>
          </a:p>
          <a:p>
            <a:pPr algn="just"/>
            <a:r>
              <a:rPr lang="en-US" dirty="0" smtClean="0"/>
              <a:t>0.22</a:t>
            </a:r>
            <a:r>
              <a:rPr lang="en-US" dirty="0"/>
              <a:t>% of Repairs &amp; Maintenance </a:t>
            </a:r>
            <a:r>
              <a:rPr lang="en-US" dirty="0" smtClean="0"/>
              <a:t>Expenses</a:t>
            </a:r>
            <a:r>
              <a:rPr lang="en-US" dirty="0"/>
              <a:t> cost to be added to </a:t>
            </a:r>
            <a:r>
              <a:rPr lang="en-US" dirty="0" smtClean="0"/>
              <a:t>the CWIP.</a:t>
            </a:r>
          </a:p>
          <a:p>
            <a:pPr algn="just"/>
            <a:r>
              <a:rPr lang="en-US" dirty="0" smtClean="0"/>
              <a:t>The above expenses capitalized is added to the work under 14 Head i.e., Capital Work In Progress</a:t>
            </a:r>
            <a:r>
              <a:rPr lang="en-US" dirty="0"/>
              <a:t> </a:t>
            </a:r>
            <a:r>
              <a:rPr lang="en-US" dirty="0" smtClean="0"/>
              <a:t>and reduced from the respective expenditure heads.</a:t>
            </a:r>
          </a:p>
          <a:p>
            <a:pPr algn="just"/>
            <a:r>
              <a:rPr lang="en-US" b="1" u="sng" dirty="0" smtClean="0"/>
              <a:t>In respect of EPDCL</a:t>
            </a:r>
            <a:r>
              <a:rPr lang="en-US" dirty="0" smtClean="0"/>
              <a:t> – The </a:t>
            </a:r>
            <a:r>
              <a:rPr lang="en-US" dirty="0"/>
              <a:t>percentage of capitalization of expenses is fixed at 11% on base capital expenditure ( Emp. Cost 9.35% &amp; Adm. &amp;Gen 1.65%)</a:t>
            </a:r>
            <a:endParaRPr lang="en-US" dirty="0" smtClean="0"/>
          </a:p>
          <a:p>
            <a:pPr algn="just"/>
            <a:endParaRPr lang="en-US" dirty="0" smtClean="0"/>
          </a:p>
          <a:p>
            <a:pPr marL="0" indent="0">
              <a:buNone/>
            </a:pPr>
            <a:endParaRPr lang="en-IN" dirty="0"/>
          </a:p>
        </p:txBody>
      </p:sp>
      <p:sp>
        <p:nvSpPr>
          <p:cNvPr id="5" name="Footer Placeholder 4"/>
          <p:cNvSpPr>
            <a:spLocks noGrp="1"/>
          </p:cNvSpPr>
          <p:nvPr>
            <p:ph type="ftr" sz="quarter" idx="11"/>
          </p:nvPr>
        </p:nvSpPr>
        <p:spPr/>
        <p:txBody>
          <a:bodyPr/>
          <a:lstStyle/>
          <a:p>
            <a:r>
              <a:rPr lang="en-IN" dirty="0" smtClean="0"/>
              <a:t>K V S </a:t>
            </a:r>
            <a:r>
              <a:rPr lang="en-IN" dirty="0" err="1" smtClean="0"/>
              <a:t>S</a:t>
            </a:r>
            <a:r>
              <a:rPr lang="en-IN" dirty="0" smtClean="0"/>
              <a:t> RAVI SANKAR, SAO/Audit, APTRANSCO</a:t>
            </a:r>
            <a:endParaRPr lang="en-IN" dirty="0"/>
          </a:p>
        </p:txBody>
      </p:sp>
    </p:spTree>
    <p:extLst>
      <p:ext uri="{BB962C8B-B14F-4D97-AF65-F5344CB8AC3E}">
        <p14:creationId xmlns:p14="http://schemas.microsoft.com/office/powerpoint/2010/main" xmlns="" val="1217441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39427"/>
          </a:xfrm>
        </p:spPr>
        <p:txBody>
          <a:bodyPr>
            <a:normAutofit/>
          </a:bodyPr>
          <a:lstStyle/>
          <a:p>
            <a:pPr algn="ctr"/>
            <a:r>
              <a:rPr lang="en-US" sz="3200" b="1" i="1" dirty="0">
                <a:solidFill>
                  <a:srgbClr val="00B0F0"/>
                </a:solidFill>
              </a:rPr>
              <a:t>Capitalization of Interest During Construction (IDC)</a:t>
            </a:r>
            <a:endParaRPr lang="en-IN" sz="3200" b="1" i="1" dirty="0">
              <a:solidFill>
                <a:srgbClr val="00B0F0"/>
              </a:solidFill>
            </a:endParaRPr>
          </a:p>
        </p:txBody>
      </p:sp>
      <p:sp>
        <p:nvSpPr>
          <p:cNvPr id="3" name="Content Placeholder 2"/>
          <p:cNvSpPr>
            <a:spLocks noGrp="1"/>
          </p:cNvSpPr>
          <p:nvPr>
            <p:ph idx="1"/>
          </p:nvPr>
        </p:nvSpPr>
        <p:spPr>
          <a:xfrm>
            <a:off x="838200" y="1004552"/>
            <a:ext cx="10515600" cy="5172412"/>
          </a:xfrm>
        </p:spPr>
        <p:txBody>
          <a:bodyPr>
            <a:normAutofit fontScale="92500" lnSpcReduction="10000"/>
          </a:bodyPr>
          <a:lstStyle/>
          <a:p>
            <a:pPr algn="just"/>
            <a:r>
              <a:rPr lang="en-US" dirty="0" smtClean="0"/>
              <a:t>Power utilities are </a:t>
            </a:r>
            <a:r>
              <a:rPr lang="en-US" dirty="0" smtClean="0"/>
              <a:t>constructing i.e., </a:t>
            </a:r>
            <a:r>
              <a:rPr lang="en-US" dirty="0" smtClean="0"/>
              <a:t>Power </a:t>
            </a:r>
            <a:r>
              <a:rPr lang="en-US" dirty="0" smtClean="0"/>
              <a:t>plants by APGENCO, </a:t>
            </a:r>
            <a:r>
              <a:rPr lang="en-US" dirty="0" smtClean="0"/>
              <a:t>400KV/220KV/132KV lines and Sub-stations for evacuation of power </a:t>
            </a:r>
            <a:r>
              <a:rPr lang="en-US" dirty="0" smtClean="0"/>
              <a:t>by APTRANSCO, </a:t>
            </a:r>
            <a:r>
              <a:rPr lang="en-US" dirty="0" smtClean="0"/>
              <a:t>33/11KV sub-stations and lines for providing power to the consumers </a:t>
            </a:r>
            <a:r>
              <a:rPr lang="en-US" dirty="0" smtClean="0"/>
              <a:t>by </a:t>
            </a:r>
            <a:r>
              <a:rPr lang="en-US" dirty="0" err="1" smtClean="0"/>
              <a:t>APDiscoms</a:t>
            </a:r>
            <a:r>
              <a:rPr lang="en-US" dirty="0" smtClean="0"/>
              <a:t>.</a:t>
            </a:r>
            <a:endParaRPr lang="en-US" dirty="0" smtClean="0"/>
          </a:p>
          <a:p>
            <a:pPr algn="just"/>
            <a:r>
              <a:rPr lang="en-US" dirty="0" smtClean="0"/>
              <a:t>All the Power Plants, Lines and sub-stations are being constructing with the financial tie-up from the Financial Institutions and Banks (i.e., 80% funding and 20% internal resources)</a:t>
            </a:r>
          </a:p>
          <a:p>
            <a:pPr algn="just"/>
            <a:r>
              <a:rPr lang="en-US" dirty="0" smtClean="0"/>
              <a:t>All the schemes are formulated with the tie-up of Financial Institutions i.e., REC, PFC and Banks.</a:t>
            </a:r>
          </a:p>
          <a:p>
            <a:pPr algn="just"/>
            <a:r>
              <a:rPr lang="en-US" dirty="0" smtClean="0"/>
              <a:t>The financial institutions are releasing the loan depending up on the work progress submitted from time to time.</a:t>
            </a:r>
          </a:p>
          <a:p>
            <a:pPr algn="just"/>
            <a:r>
              <a:rPr lang="en-US" dirty="0" smtClean="0"/>
              <a:t>The interest during the construction (IDC) is to be capitalized.</a:t>
            </a:r>
          </a:p>
          <a:p>
            <a:pPr algn="just"/>
            <a:r>
              <a:rPr lang="en-US" dirty="0" smtClean="0"/>
              <a:t>The </a:t>
            </a:r>
            <a:r>
              <a:rPr lang="en-US" dirty="0"/>
              <a:t>interest during the construction (IDC</a:t>
            </a:r>
            <a:r>
              <a:rPr lang="en-US" dirty="0" smtClean="0"/>
              <a:t>) will be calculated at Head Quarters while finalization of Annual Accounts.</a:t>
            </a:r>
          </a:p>
          <a:p>
            <a:pPr marL="0" indent="0" algn="just">
              <a:buNone/>
            </a:pPr>
            <a:endParaRPr lang="en-IN" dirty="0"/>
          </a:p>
        </p:txBody>
      </p:sp>
      <p:sp>
        <p:nvSpPr>
          <p:cNvPr id="5" name="Footer Placeholder 4"/>
          <p:cNvSpPr>
            <a:spLocks noGrp="1"/>
          </p:cNvSpPr>
          <p:nvPr>
            <p:ph type="ftr" sz="quarter" idx="11"/>
          </p:nvPr>
        </p:nvSpPr>
        <p:spPr/>
        <p:txBody>
          <a:bodyPr/>
          <a:lstStyle/>
          <a:p>
            <a:r>
              <a:rPr lang="en-IN" dirty="0" smtClean="0"/>
              <a:t>K V S </a:t>
            </a:r>
            <a:r>
              <a:rPr lang="en-IN" dirty="0" err="1" smtClean="0"/>
              <a:t>S</a:t>
            </a:r>
            <a:r>
              <a:rPr lang="en-IN" dirty="0" smtClean="0"/>
              <a:t> RAVI SANKAR, SAO/Audit, APTRANSCO</a:t>
            </a:r>
            <a:endParaRPr lang="en-IN" dirty="0"/>
          </a:p>
        </p:txBody>
      </p:sp>
    </p:spTree>
    <p:extLst>
      <p:ext uri="{BB962C8B-B14F-4D97-AF65-F5344CB8AC3E}">
        <p14:creationId xmlns:p14="http://schemas.microsoft.com/office/powerpoint/2010/main" xmlns="" val="4235653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39427"/>
          </a:xfrm>
        </p:spPr>
        <p:txBody>
          <a:bodyPr>
            <a:normAutofit/>
          </a:bodyPr>
          <a:lstStyle/>
          <a:p>
            <a:pPr algn="ctr"/>
            <a:r>
              <a:rPr lang="en-US" sz="3200" b="1" i="1" dirty="0" smtClean="0">
                <a:solidFill>
                  <a:srgbClr val="00B0F0"/>
                </a:solidFill>
              </a:rPr>
              <a:t>Capitalization of Interest During Construction (IDC)</a:t>
            </a:r>
            <a:endParaRPr lang="en-IN" sz="3200" b="1" i="1" dirty="0">
              <a:solidFill>
                <a:srgbClr val="00B0F0"/>
              </a:solidFill>
            </a:endParaRPr>
          </a:p>
        </p:txBody>
      </p:sp>
      <p:sp>
        <p:nvSpPr>
          <p:cNvPr id="3" name="Content Placeholder 2"/>
          <p:cNvSpPr>
            <a:spLocks noGrp="1"/>
          </p:cNvSpPr>
          <p:nvPr>
            <p:ph idx="1"/>
          </p:nvPr>
        </p:nvSpPr>
        <p:spPr>
          <a:xfrm>
            <a:off x="838200" y="1004551"/>
            <a:ext cx="10515600" cy="5473521"/>
          </a:xfrm>
        </p:spPr>
        <p:txBody>
          <a:bodyPr>
            <a:normAutofit/>
          </a:bodyPr>
          <a:lstStyle/>
          <a:p>
            <a:pPr algn="just"/>
            <a:r>
              <a:rPr lang="en-US" dirty="0" smtClean="0"/>
              <a:t>The </a:t>
            </a:r>
            <a:r>
              <a:rPr lang="en-US" dirty="0"/>
              <a:t>borrowing cost is capitalized (IDC) on the basis of weighted average formula as being followed by </a:t>
            </a:r>
            <a:r>
              <a:rPr lang="en-US" dirty="0" smtClean="0"/>
              <a:t>APTRASNCO </a:t>
            </a:r>
            <a:r>
              <a:rPr lang="en-US" dirty="0"/>
              <a:t>narrated as follows</a:t>
            </a:r>
            <a:r>
              <a:rPr lang="en-US" dirty="0" smtClean="0"/>
              <a:t>:</a:t>
            </a:r>
          </a:p>
          <a:p>
            <a:pPr algn="just"/>
            <a:r>
              <a:rPr lang="en-US" dirty="0" smtClean="0"/>
              <a:t>a</a:t>
            </a:r>
            <a:r>
              <a:rPr lang="en-US" dirty="0"/>
              <a:t>) </a:t>
            </a:r>
            <a:r>
              <a:rPr lang="en-US" dirty="0" smtClean="0"/>
              <a:t>Average </a:t>
            </a:r>
            <a:r>
              <a:rPr lang="en-US" dirty="0"/>
              <a:t>of total opening and closing of CWIP.			</a:t>
            </a:r>
          </a:p>
          <a:p>
            <a:pPr algn="just"/>
            <a:r>
              <a:rPr lang="en-US" dirty="0" smtClean="0"/>
              <a:t>b) Average </a:t>
            </a:r>
            <a:r>
              <a:rPr lang="en-US" dirty="0"/>
              <a:t>of opening and closing outstanding loans for capital </a:t>
            </a:r>
            <a:r>
              <a:rPr lang="en-US" dirty="0" smtClean="0"/>
              <a:t>works.</a:t>
            </a:r>
            <a:endParaRPr lang="en-US" dirty="0"/>
          </a:p>
          <a:p>
            <a:pPr algn="just"/>
            <a:r>
              <a:rPr lang="en-US" dirty="0" smtClean="0"/>
              <a:t>c</a:t>
            </a:r>
            <a:r>
              <a:rPr lang="en-US" dirty="0"/>
              <a:t>) </a:t>
            </a:r>
            <a:r>
              <a:rPr lang="en-US" dirty="0" smtClean="0"/>
              <a:t>Interest </a:t>
            </a:r>
            <a:r>
              <a:rPr lang="en-US" dirty="0"/>
              <a:t>paid and provided for the year on loans for capital </a:t>
            </a:r>
            <a:r>
              <a:rPr lang="en-US" dirty="0" smtClean="0"/>
              <a:t>works.</a:t>
            </a:r>
            <a:endParaRPr lang="en-US" dirty="0"/>
          </a:p>
          <a:p>
            <a:pPr algn="just"/>
            <a:r>
              <a:rPr lang="en-US" dirty="0" smtClean="0"/>
              <a:t>Capitalization </a:t>
            </a:r>
            <a:r>
              <a:rPr lang="en-US" dirty="0"/>
              <a:t>of borrowing cost = C x A/B.  </a:t>
            </a:r>
            <a:endParaRPr lang="en-US" dirty="0" smtClean="0"/>
          </a:p>
          <a:p>
            <a:pPr marL="0" indent="0" algn="just">
              <a:buNone/>
            </a:pPr>
            <a:r>
              <a:rPr lang="en-US" b="1" u="sng" dirty="0" smtClean="0"/>
              <a:t>APGENCO</a:t>
            </a:r>
            <a:r>
              <a:rPr lang="en-US" dirty="0" smtClean="0"/>
              <a:t> is following applying the capitalization rate on weighted average basis.</a:t>
            </a:r>
            <a:r>
              <a:rPr lang="en-US" dirty="0"/>
              <a:t>			</a:t>
            </a:r>
          </a:p>
          <a:p>
            <a:pPr algn="just"/>
            <a:endParaRPr lang="en-IN" dirty="0"/>
          </a:p>
        </p:txBody>
      </p:sp>
      <p:sp>
        <p:nvSpPr>
          <p:cNvPr id="5" name="Footer Placeholder 4"/>
          <p:cNvSpPr>
            <a:spLocks noGrp="1"/>
          </p:cNvSpPr>
          <p:nvPr>
            <p:ph type="ftr" sz="quarter" idx="11"/>
          </p:nvPr>
        </p:nvSpPr>
        <p:spPr/>
        <p:txBody>
          <a:bodyPr/>
          <a:lstStyle/>
          <a:p>
            <a:r>
              <a:rPr lang="en-IN" dirty="0" smtClean="0"/>
              <a:t>K V S </a:t>
            </a:r>
            <a:r>
              <a:rPr lang="en-IN" dirty="0" err="1" smtClean="0"/>
              <a:t>S</a:t>
            </a:r>
            <a:r>
              <a:rPr lang="en-IN" dirty="0" smtClean="0"/>
              <a:t> RAVI SANKAR, SAO/Audit, APTRANSCO</a:t>
            </a:r>
            <a:endParaRPr lang="en-IN" dirty="0"/>
          </a:p>
        </p:txBody>
      </p:sp>
    </p:spTree>
    <p:extLst>
      <p:ext uri="{BB962C8B-B14F-4D97-AF65-F5344CB8AC3E}">
        <p14:creationId xmlns:p14="http://schemas.microsoft.com/office/powerpoint/2010/main" xmlns="" val="900124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579548"/>
          </a:xfrm>
        </p:spPr>
        <p:txBody>
          <a:bodyPr>
            <a:normAutofit/>
          </a:bodyPr>
          <a:lstStyle/>
          <a:p>
            <a:pPr algn="ctr"/>
            <a:r>
              <a:rPr lang="en-US" sz="3200" b="1" i="1" dirty="0" smtClean="0">
                <a:solidFill>
                  <a:srgbClr val="00B0F0"/>
                </a:solidFill>
              </a:rPr>
              <a:t>Capitalization of Assets</a:t>
            </a:r>
            <a:endParaRPr lang="en-IN" sz="3200" b="1" i="1" dirty="0">
              <a:solidFill>
                <a:srgbClr val="00B0F0"/>
              </a:solidFill>
            </a:endParaRPr>
          </a:p>
        </p:txBody>
      </p:sp>
      <p:sp>
        <p:nvSpPr>
          <p:cNvPr id="3" name="Content Placeholder 2"/>
          <p:cNvSpPr>
            <a:spLocks noGrp="1"/>
          </p:cNvSpPr>
          <p:nvPr>
            <p:ph idx="1"/>
          </p:nvPr>
        </p:nvSpPr>
        <p:spPr>
          <a:xfrm>
            <a:off x="838200" y="695459"/>
            <a:ext cx="10515600" cy="5481505"/>
          </a:xfrm>
        </p:spPr>
        <p:txBody>
          <a:bodyPr>
            <a:normAutofit fontScale="92500" lnSpcReduction="10000"/>
          </a:bodyPr>
          <a:lstStyle/>
          <a:p>
            <a:pPr algn="just"/>
            <a:r>
              <a:rPr lang="en-US" dirty="0" smtClean="0"/>
              <a:t>All the unit officers are ensured that, PCCs (Physical Completion Certificate) will be obtained from the technical wing and accordingly FCC (Financial Completion Certificate) will be prepared before capitalization of assets.  </a:t>
            </a:r>
          </a:p>
          <a:p>
            <a:pPr algn="just"/>
            <a:r>
              <a:rPr lang="en-US" dirty="0" smtClean="0"/>
              <a:t>Take appropriate asset class while creating new assets.</a:t>
            </a:r>
          </a:p>
          <a:p>
            <a:pPr algn="just"/>
            <a:r>
              <a:rPr lang="en-US" dirty="0" smtClean="0"/>
              <a:t>In respect of Assets build with Depository Contribution works, Bulk Load works and Lift Irrigation Scheme works (</a:t>
            </a:r>
            <a:r>
              <a:rPr lang="en-US" dirty="0"/>
              <a:t>i.e., Schemes formulated with DC/LI/BL </a:t>
            </a:r>
            <a:r>
              <a:rPr lang="en-US" dirty="0" smtClean="0"/>
              <a:t>and PSDF/SECI funding</a:t>
            </a:r>
            <a:r>
              <a:rPr lang="en-US" dirty="0" smtClean="0"/>
              <a:t>). APTRANSCO is utilizing the </a:t>
            </a:r>
            <a:r>
              <a:rPr lang="en-US" dirty="0" smtClean="0"/>
              <a:t>assets class from 1632 to 1639 will only be used instead of 1500 and 1600 asset classes. This will help to transfer the depreciation on the grant assets to the capital contribution.</a:t>
            </a:r>
          </a:p>
          <a:p>
            <a:pPr algn="just"/>
            <a:r>
              <a:rPr lang="en-US" dirty="0" smtClean="0"/>
              <a:t>1632 &amp; 1633 – LIS Sub-stations and LIS – Lines.</a:t>
            </a:r>
          </a:p>
          <a:p>
            <a:pPr algn="just"/>
            <a:r>
              <a:rPr lang="en-US" dirty="0" smtClean="0"/>
              <a:t>1634 &amp; 1635 – SECI – Solar – Sub-stations and SECI- Solar-Lines.</a:t>
            </a:r>
          </a:p>
          <a:p>
            <a:pPr algn="just"/>
            <a:r>
              <a:rPr lang="en-US" dirty="0" smtClean="0"/>
              <a:t>1636 &amp; 1637 – DCW – Sub-stations and DCW-Lines.</a:t>
            </a:r>
          </a:p>
          <a:p>
            <a:pPr algn="just"/>
            <a:r>
              <a:rPr lang="en-US" dirty="0" smtClean="0"/>
              <a:t>1638 &amp; 1639 – PSDF – Sub-stations and PSDF – Lines.</a:t>
            </a:r>
            <a:endParaRPr lang="en-IN" dirty="0"/>
          </a:p>
        </p:txBody>
      </p:sp>
      <p:sp>
        <p:nvSpPr>
          <p:cNvPr id="5" name="Footer Placeholder 4"/>
          <p:cNvSpPr>
            <a:spLocks noGrp="1"/>
          </p:cNvSpPr>
          <p:nvPr>
            <p:ph type="ftr" sz="quarter" idx="11"/>
          </p:nvPr>
        </p:nvSpPr>
        <p:spPr/>
        <p:txBody>
          <a:bodyPr/>
          <a:lstStyle/>
          <a:p>
            <a:r>
              <a:rPr lang="en-IN" dirty="0" smtClean="0"/>
              <a:t>K V S </a:t>
            </a:r>
            <a:r>
              <a:rPr lang="en-IN" dirty="0" err="1" smtClean="0"/>
              <a:t>S</a:t>
            </a:r>
            <a:r>
              <a:rPr lang="en-IN" dirty="0" smtClean="0"/>
              <a:t> RAVI SANKAR, SAO/Audit, APTRANSCO</a:t>
            </a:r>
            <a:endParaRPr lang="en-IN" dirty="0"/>
          </a:p>
        </p:txBody>
      </p:sp>
    </p:spTree>
    <p:extLst>
      <p:ext uri="{BB962C8B-B14F-4D97-AF65-F5344CB8AC3E}">
        <p14:creationId xmlns:p14="http://schemas.microsoft.com/office/powerpoint/2010/main" xmlns="" val="3956438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579548"/>
          </a:xfrm>
        </p:spPr>
        <p:txBody>
          <a:bodyPr>
            <a:normAutofit/>
          </a:bodyPr>
          <a:lstStyle/>
          <a:p>
            <a:pPr algn="ctr"/>
            <a:r>
              <a:rPr lang="en-US" sz="3200" b="1" i="1" dirty="0" smtClean="0">
                <a:solidFill>
                  <a:srgbClr val="00B0F0"/>
                </a:solidFill>
              </a:rPr>
              <a:t>Grants treatment</a:t>
            </a:r>
            <a:endParaRPr lang="en-IN" sz="3200" b="1" i="1" dirty="0">
              <a:solidFill>
                <a:srgbClr val="00B0F0"/>
              </a:solidFill>
            </a:endParaRPr>
          </a:p>
        </p:txBody>
      </p:sp>
      <p:sp>
        <p:nvSpPr>
          <p:cNvPr id="3" name="Content Placeholder 2"/>
          <p:cNvSpPr>
            <a:spLocks noGrp="1"/>
          </p:cNvSpPr>
          <p:nvPr>
            <p:ph idx="1"/>
          </p:nvPr>
        </p:nvSpPr>
        <p:spPr>
          <a:xfrm>
            <a:off x="838200" y="695459"/>
            <a:ext cx="10515600" cy="5481505"/>
          </a:xfrm>
        </p:spPr>
        <p:txBody>
          <a:bodyPr>
            <a:normAutofit/>
          </a:bodyPr>
          <a:lstStyle/>
          <a:p>
            <a:pPr algn="just"/>
            <a:r>
              <a:rPr lang="en-US" dirty="0" smtClean="0"/>
              <a:t>Grants are two types. Revenue grants &amp; Capital grants.</a:t>
            </a:r>
          </a:p>
          <a:p>
            <a:pPr algn="just"/>
            <a:r>
              <a:rPr lang="en-US" dirty="0" smtClean="0"/>
              <a:t>Revenue Grants </a:t>
            </a:r>
            <a:r>
              <a:rPr lang="en-US" dirty="0" smtClean="0"/>
              <a:t>received (subsidies) from Government is to be credited to P&amp;L account as and when received. </a:t>
            </a:r>
            <a:endParaRPr lang="en-US" dirty="0" smtClean="0"/>
          </a:p>
          <a:p>
            <a:pPr algn="just"/>
            <a:r>
              <a:rPr lang="en-US" dirty="0" smtClean="0"/>
              <a:t>When capital grants </a:t>
            </a:r>
            <a:r>
              <a:rPr lang="en-US" dirty="0" smtClean="0"/>
              <a:t>received towards construction of assets (Depository Contribution Works), these capital grants are kept in the Grants head under Balance sheet.</a:t>
            </a:r>
          </a:p>
          <a:p>
            <a:pPr algn="just"/>
            <a:r>
              <a:rPr lang="en-GB" dirty="0" smtClean="0"/>
              <a:t>Grants </a:t>
            </a:r>
            <a:r>
              <a:rPr lang="en-GB" dirty="0" smtClean="0"/>
              <a:t>related to depreciable assets are recognised in profit or loss over the period and in the proportion in which depreciation expense on those assets is recognised</a:t>
            </a:r>
            <a:r>
              <a:rPr lang="en-US" dirty="0" smtClean="0"/>
              <a:t>.</a:t>
            </a:r>
          </a:p>
          <a:p>
            <a:pPr algn="just"/>
            <a:r>
              <a:rPr lang="en-US" dirty="0" smtClean="0"/>
              <a:t>The depreciation of the grant assets are recognized in the P&amp;L as Capital contribution and the same amount will be deducted from the Grants as amortization.</a:t>
            </a:r>
            <a:endParaRPr lang="en-US" dirty="0" smtClean="0"/>
          </a:p>
        </p:txBody>
      </p:sp>
      <p:sp>
        <p:nvSpPr>
          <p:cNvPr id="5" name="Footer Placeholder 4"/>
          <p:cNvSpPr>
            <a:spLocks noGrp="1"/>
          </p:cNvSpPr>
          <p:nvPr>
            <p:ph type="ftr" sz="quarter" idx="11"/>
          </p:nvPr>
        </p:nvSpPr>
        <p:spPr/>
        <p:txBody>
          <a:bodyPr/>
          <a:lstStyle/>
          <a:p>
            <a:r>
              <a:rPr lang="en-IN" dirty="0" smtClean="0"/>
              <a:t>K V S </a:t>
            </a:r>
            <a:r>
              <a:rPr lang="en-IN" dirty="0" err="1" smtClean="0"/>
              <a:t>S</a:t>
            </a:r>
            <a:r>
              <a:rPr lang="en-IN" dirty="0" smtClean="0"/>
              <a:t> RAVI SANKAR, SAO/Audit, APTRANSCO</a:t>
            </a:r>
            <a:endParaRPr lang="en-IN" dirty="0"/>
          </a:p>
        </p:txBody>
      </p:sp>
    </p:spTree>
    <p:extLst>
      <p:ext uri="{BB962C8B-B14F-4D97-AF65-F5344CB8AC3E}">
        <p14:creationId xmlns:p14="http://schemas.microsoft.com/office/powerpoint/2010/main" xmlns="" val="3956438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